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4" r:id="rId3"/>
  </p:sldMasterIdLst>
  <p:notesMasterIdLst>
    <p:notesMasterId r:id="rId26"/>
  </p:notesMasterIdLst>
  <p:sldIdLst>
    <p:sldId id="278" r:id="rId4"/>
    <p:sldId id="262" r:id="rId5"/>
    <p:sldId id="274" r:id="rId6"/>
    <p:sldId id="281" r:id="rId7"/>
    <p:sldId id="266" r:id="rId8"/>
    <p:sldId id="276" r:id="rId9"/>
    <p:sldId id="275" r:id="rId10"/>
    <p:sldId id="271" r:id="rId11"/>
    <p:sldId id="267" r:id="rId12"/>
    <p:sldId id="268" r:id="rId13"/>
    <p:sldId id="269" r:id="rId14"/>
    <p:sldId id="270" r:id="rId15"/>
    <p:sldId id="272" r:id="rId16"/>
    <p:sldId id="285" r:id="rId17"/>
    <p:sldId id="287" r:id="rId18"/>
    <p:sldId id="273" r:id="rId19"/>
    <p:sldId id="279" r:id="rId20"/>
    <p:sldId id="280" r:id="rId21"/>
    <p:sldId id="286" r:id="rId22"/>
    <p:sldId id="282" r:id="rId23"/>
    <p:sldId id="283" r:id="rId24"/>
    <p:sldId id="261" r:id="rId2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zenthe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45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3" autoAdjust="0"/>
    <p:restoredTop sz="94660"/>
  </p:normalViewPr>
  <p:slideViewPr>
    <p:cSldViewPr>
      <p:cViewPr>
        <p:scale>
          <a:sx n="75" d="100"/>
          <a:sy n="75" d="100"/>
        </p:scale>
        <p:origin x="134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9T12:18:21.602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BFB517-FA98-492D-AA79-46249000BB76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03CF044-AE08-4CF1-9DCA-4EA79FCA740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224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Jegyzetek hely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  <p:sp>
        <p:nvSpPr>
          <p:cNvPr id="19459" name="Dia számának hely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81E535-8B65-4278-8213-317689F79572}" type="slidenum">
              <a:rPr lang="hu-HU" altLang="hu-HU" sz="1200">
                <a:cs typeface="Arial" charset="0"/>
              </a:rPr>
              <a:pPr algn="r"/>
              <a:t>2</a:t>
            </a:fld>
            <a:endParaRPr lang="hu-HU" altLang="hu-HU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7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Jegyzetek hely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  <p:sp>
        <p:nvSpPr>
          <p:cNvPr id="17411" name="Dia számának hely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D18D80-45BF-42F8-AFCE-4ADAABCCEA94}" type="slidenum">
              <a:rPr lang="hu-HU" altLang="hu-HU" sz="1200">
                <a:cs typeface="Arial" charset="0"/>
              </a:rPr>
              <a:pPr algn="r"/>
              <a:t>22</a:t>
            </a:fld>
            <a:endParaRPr lang="hu-HU" altLang="hu-HU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6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6"/>
          <p:cNvSpPr txBox="1"/>
          <p:nvPr userDrawn="1"/>
        </p:nvSpPr>
        <p:spPr>
          <a:xfrm>
            <a:off x="979495" y="908720"/>
            <a:ext cx="719091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0650"/>
            <a:bevelB w="254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Centre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for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Energy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Research,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Hungarian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Academy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of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Sciences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2857500"/>
            <a:ext cx="8229600" cy="1143000"/>
          </a:xfrm>
          <a:prstGeom prst="rect">
            <a:avLst/>
          </a:prstGeom>
        </p:spPr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hu-HU" sz="3600" b="0" kern="1200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0B585E7-DF9E-4CCA-B72E-5AED7202549C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A514E48-5AB6-4B5A-A89E-4324BBAFEE6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002D2F7-818E-4679-8E87-AC271316246E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5D0D4E-B6F8-4EE0-A2C6-EC45A6BFC3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8" t="14603" r="3664" b="12682"/>
          <a:stretch/>
        </p:blipFill>
        <p:spPr>
          <a:xfrm>
            <a:off x="323528" y="260648"/>
            <a:ext cx="41740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882702A-0718-47B3-A302-2CF9BD9A74CF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AC4839-C785-44CE-B124-69F1FF909A7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6"/>
          <p:cNvSpPr txBox="1"/>
          <p:nvPr/>
        </p:nvSpPr>
        <p:spPr>
          <a:xfrm>
            <a:off x="979495" y="908720"/>
            <a:ext cx="719091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0650"/>
            <a:bevelB w="254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Centre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for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Energy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Research,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Hungarian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Academy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of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Sciences</a:t>
            </a:r>
            <a:endParaRPr lang="hu-HU" sz="2400" b="1" spc="16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hu-HU" sz="3600" b="1" kern="1200" spc="16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hu-HU" sz="2800" b="1" kern="1200" spc="16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7A3230-298A-4724-AC66-1977A056831B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BF1826C-2C1D-4FDF-8B48-341B29812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hu-HU" sz="3600" b="0" kern="1200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B2DE299-C220-4BD6-A1C1-47FD0172A86C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E13825-A0FC-442D-9612-0765D193795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34B5F13-1D95-496D-ACCC-7107627D90E6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249BB7-D5A6-4193-A9F3-46E2B916F79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6"/>
          <p:cNvSpPr txBox="1"/>
          <p:nvPr/>
        </p:nvSpPr>
        <p:spPr>
          <a:xfrm>
            <a:off x="988383" y="908719"/>
            <a:ext cx="719091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0650"/>
            <a:bevelB w="254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Centre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for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Energy</a:t>
            </a:r>
            <a:r>
              <a:rPr lang="hu-HU" sz="2400" b="1" spc="16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Research,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Hungarian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Academy</a:t>
            </a:r>
            <a:r>
              <a:rPr lang="hu-HU" sz="2400" b="1" spc="16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of </a:t>
            </a:r>
            <a:r>
              <a:rPr lang="hu-HU" sz="2400" b="1" spc="16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Sciences</a:t>
            </a:r>
            <a:endParaRPr lang="hu-HU" sz="2400" b="1" spc="16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hu-HU" sz="3600" b="1" kern="1200" spc="16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hu-HU" sz="2800" b="1" kern="1200" spc="16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C65877-5AFB-4C24-9B49-6D9AE0DF21C5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19BFAB-AE16-4E80-99DE-57EE6E69DFC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hu-HU" sz="3600" b="0" kern="1200" spc="16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+mn-ea"/>
                <a:cs typeface="Lucida Sans Unicode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5A433C8-3FE1-4D40-BE66-3F17A18A878D}" type="datetimeFigureOut">
              <a:rPr lang="hu-HU"/>
              <a:pPr>
                <a:defRPr/>
              </a:pPr>
              <a:t>2016.11.03.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570345-892A-4251-8D29-2F0EED9CB7F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Kép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Kép 11" descr="Új kép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8263" y="133350"/>
            <a:ext cx="10033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Kép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5341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Kép 11" descr="Új kép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90525"/>
            <a:ext cx="10033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Kép 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84213"/>
            <a:ext cx="6858000" cy="617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Kép 11" descr="Új kép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5619750"/>
            <a:ext cx="10033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75" r:id="rId4"/>
    <p:sldLayoutId id="214748368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ciencedirect.com/science/article/pii/S0022311514003742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olume" TargetMode="External"/><Relationship Id="rId2" Type="http://schemas.openxmlformats.org/officeDocument/2006/relationships/hyperlink" Target="http://en.wikipedia.org/wiki/Mass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hyperlink" Target="http://en.wikipedia.org/wiki/Rho_(letter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7323" y="2780928"/>
            <a:ext cx="8320086" cy="10081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Summary overview report on Eurofer 97 MPH chapter support for year 2016</a:t>
            </a:r>
          </a:p>
        </p:txBody>
      </p:sp>
      <p:sp>
        <p:nvSpPr>
          <p:cNvPr id="5" name="Rechteck 4"/>
          <p:cNvSpPr/>
          <p:nvPr/>
        </p:nvSpPr>
        <p:spPr>
          <a:xfrm>
            <a:off x="356370" y="4551511"/>
            <a:ext cx="8392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F. Gillemot, MTA EK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hu-HU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I.  </a:t>
            </a:r>
            <a:r>
              <a:rPr lang="de-DE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Szenthe, MTA EK</a:t>
            </a:r>
          </a:p>
          <a:p>
            <a:pPr marL="457200" indent="-457200">
              <a:buAutoNum type="alphaUcPeriod"/>
              <a:defRPr/>
            </a:pPr>
            <a:r>
              <a:rPr lang="de-DE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Kov</a:t>
            </a:r>
            <a:r>
              <a:rPr lang="hu-HU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ács, MTA EK</a:t>
            </a:r>
          </a:p>
          <a:p>
            <a:pPr>
              <a:defRPr/>
            </a:pPr>
            <a:r>
              <a:rPr lang="hu-HU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E. Gaganidze, KIT</a:t>
            </a:r>
            <a:endParaRPr lang="en-US" sz="2400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6300192" y="260648"/>
            <a:ext cx="2448272" cy="936104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rgbClr val="184897"/>
                </a:solidFill>
              </a:rPr>
              <a:t>WPMAT</a:t>
            </a:r>
            <a:endParaRPr lang="en-GB" sz="4000" dirty="0">
              <a:solidFill>
                <a:srgbClr val="184897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6370" y="2016235"/>
            <a:ext cx="3346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MAT-1.2.1-T006-D002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565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05520" y="38610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2060848"/>
            <a:ext cx="756084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ASTM E-6-03 “Standard Terminology Relating to Methods of Mechanical Testing”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ISO-6892:1998. Metallic Materials-Tensile testing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ASTME8/8M Standard Test Methods for Tension Testing of Metallic Materials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Gaganidze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“Final report on PPPT Material Property Handbook on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Eurofer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” (KIT, 2015)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Tavassoli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“Comparison of 316L(N) -IG and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Eurofer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for Early DEMO”. EFDA-WP13-MAT-02-01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N.V.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Luzginova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J.-W.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Rensman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M. Jong, P. ten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Pierick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T. Bakker, H.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Nolle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“An Overview of 10 Years of Irradiation Experiments on EUROFER97 Steel at High Flux Reactor in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Petten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” Journal of Nuclear Materials Volume 455, Issues 1–3, Pages 1-73 (December 2014)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Tavassoli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Eurofer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Steel, Development to Full Code Qualification”, in 6th International Conference on Creep, Fatigue and Creep-Fatigue Interaction [CF-6],Procedia Engineering 55 (2013) 300-308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Tavassoli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E. Diegele, R. Lindau, N.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Luzginova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Tanigawa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:”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Current status and recent research achievements in ferritic/martensitic steels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” Journal of Nuclear Materials Volume 455, Issues 1–3, p. 269-276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23528" y="105273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6</a:t>
            </a:r>
            <a:r>
              <a:rPr lang="hu-HU" dirty="0"/>
              <a:t>:</a:t>
            </a:r>
          </a:p>
          <a:p>
            <a:endParaRPr lang="hu-HU" dirty="0"/>
          </a:p>
          <a:p>
            <a:pPr algn="ctr"/>
            <a:r>
              <a:rPr lang="hu-HU" dirty="0" err="1"/>
              <a:t>Attach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relevant</a:t>
            </a:r>
            <a:r>
              <a:rPr lang="hu-HU" dirty="0"/>
              <a:t> </a:t>
            </a:r>
            <a:r>
              <a:rPr lang="hu-HU" dirty="0" err="1"/>
              <a:t>references</a:t>
            </a:r>
            <a:r>
              <a:rPr lang="hu-HU" dirty="0"/>
              <a:t>: </a:t>
            </a:r>
            <a:r>
              <a:rPr lang="hu-HU" dirty="0" err="1"/>
              <a:t>standards</a:t>
            </a:r>
            <a:r>
              <a:rPr lang="hu-HU" dirty="0"/>
              <a:t>, </a:t>
            </a:r>
            <a:r>
              <a:rPr lang="hu-HU" dirty="0" err="1"/>
              <a:t>literature</a:t>
            </a:r>
            <a:endParaRPr lang="hu-HU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452865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74341" y="863237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7</a:t>
            </a:r>
          </a:p>
          <a:p>
            <a:r>
              <a:rPr lang="hu-HU" dirty="0" err="1"/>
              <a:t>Aged</a:t>
            </a:r>
            <a:r>
              <a:rPr lang="hu-HU" dirty="0"/>
              <a:t> material</a:t>
            </a:r>
          </a:p>
          <a:p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irradiated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fluences and tested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temperatures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Selection</a:t>
            </a:r>
            <a:r>
              <a:rPr lang="hu-HU" dirty="0"/>
              <a:t> of </a:t>
            </a:r>
            <a:r>
              <a:rPr lang="hu-HU" dirty="0" err="1"/>
              <a:t>groups</a:t>
            </a:r>
            <a:r>
              <a:rPr lang="hu-HU" dirty="0"/>
              <a:t> (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variation</a:t>
            </a:r>
            <a:r>
              <a:rPr lang="hu-HU" dirty="0"/>
              <a:t>, </a:t>
            </a:r>
            <a:r>
              <a:rPr lang="hu-HU" dirty="0" err="1" smtClean="0"/>
              <a:t>discussion</a:t>
            </a:r>
            <a:r>
              <a:rPr lang="hu-HU" dirty="0"/>
              <a:t>)</a:t>
            </a:r>
          </a:p>
          <a:p>
            <a:endParaRPr lang="en-US" dirty="0"/>
          </a:p>
        </p:txBody>
      </p:sp>
      <p:pic>
        <p:nvPicPr>
          <p:cNvPr id="4098" name="Kép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7" y="2777753"/>
            <a:ext cx="40896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Kép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27563"/>
            <a:ext cx="41719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951" y="260648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" y="1685924"/>
            <a:ext cx="8703345" cy="419134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043608" y="76470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8</a:t>
            </a:r>
            <a:r>
              <a:rPr lang="hu-HU" dirty="0"/>
              <a:t>:</a:t>
            </a:r>
          </a:p>
          <a:p>
            <a:r>
              <a:rPr lang="hu-HU" dirty="0" err="1"/>
              <a:t>Redigitalising</a:t>
            </a:r>
            <a:r>
              <a:rPr lang="hu-HU" dirty="0"/>
              <a:t> and </a:t>
            </a:r>
            <a:r>
              <a:rPr lang="hu-HU" dirty="0" err="1"/>
              <a:t>redraw</a:t>
            </a:r>
            <a:r>
              <a:rPr lang="hu-HU" dirty="0"/>
              <a:t> and </a:t>
            </a:r>
            <a:r>
              <a:rPr lang="hu-HU" dirty="0" err="1"/>
              <a:t>simplify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74823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Kép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72" y="1700808"/>
            <a:ext cx="4614824" cy="354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Kép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581525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1115616" y="9807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9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54" y="388035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7647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11</a:t>
            </a:r>
            <a:r>
              <a:rPr lang="hu-HU" dirty="0"/>
              <a:t>: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/>
              <a:t>KLST testing </a:t>
            </a:r>
            <a:r>
              <a:rPr lang="hu-HU" dirty="0" err="1"/>
              <a:t>evaluation</a:t>
            </a:r>
            <a:endParaRPr lang="en-US" dirty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68657"/>
              </p:ext>
            </p:extLst>
          </p:nvPr>
        </p:nvGraphicFramePr>
        <p:xfrm>
          <a:off x="-29711" y="1098613"/>
          <a:ext cx="2657495" cy="198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Graph" r:id="rId3" imgW="3908160" imgH="2926080" progId="Origin50.Graph">
                  <p:embed/>
                </p:oleObj>
              </mc:Choice>
              <mc:Fallback>
                <p:oleObj name="Graph" r:id="rId3" imgW="390816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9711" y="1098613"/>
                        <a:ext cx="2657495" cy="1989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6315"/>
              </p:ext>
            </p:extLst>
          </p:nvPr>
        </p:nvGraphicFramePr>
        <p:xfrm>
          <a:off x="2858437" y="1134036"/>
          <a:ext cx="2458269" cy="183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Graph" r:id="rId5" imgW="3909960" imgH="2926080" progId="Origin50.Graph">
                  <p:embed/>
                </p:oleObj>
              </mc:Choice>
              <mc:Fallback>
                <p:oleObj name="Graph" r:id="rId5" imgW="390996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8437" y="1134036"/>
                        <a:ext cx="2458269" cy="183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u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41802"/>
              </p:ext>
            </p:extLst>
          </p:nvPr>
        </p:nvGraphicFramePr>
        <p:xfrm>
          <a:off x="5580112" y="1187437"/>
          <a:ext cx="2241731" cy="1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Graph" r:id="rId7" imgW="3908160" imgH="2926080" progId="Origin50.Graph">
                  <p:embed/>
                </p:oleObj>
              </mc:Choice>
              <mc:Fallback>
                <p:oleObj name="Graph" r:id="rId7" imgW="390816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112" y="1187437"/>
                        <a:ext cx="2241731" cy="167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187388"/>
              </p:ext>
            </p:extLst>
          </p:nvPr>
        </p:nvGraphicFramePr>
        <p:xfrm>
          <a:off x="94527" y="3096333"/>
          <a:ext cx="2409017" cy="180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Graph" r:id="rId9" imgW="3909960" imgH="2926080" progId="Origin50.Graph">
                  <p:embed/>
                </p:oleObj>
              </mc:Choice>
              <mc:Fallback>
                <p:oleObj name="Graph" r:id="rId9" imgW="390996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527" y="3096333"/>
                        <a:ext cx="2409017" cy="180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35092"/>
              </p:ext>
            </p:extLst>
          </p:nvPr>
        </p:nvGraphicFramePr>
        <p:xfrm>
          <a:off x="74146" y="4898938"/>
          <a:ext cx="2298017" cy="171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Graph" r:id="rId11" imgW="3909960" imgH="2926080" progId="Origin50.Graph">
                  <p:embed/>
                </p:oleObj>
              </mc:Choice>
              <mc:Fallback>
                <p:oleObj name="Graph" r:id="rId11" imgW="390996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46" y="4898938"/>
                        <a:ext cx="2298017" cy="171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Kép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02" y="3026897"/>
            <a:ext cx="39655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6700977" y="3284984"/>
            <a:ext cx="1903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18 KLST </a:t>
            </a:r>
            <a:r>
              <a:rPr lang="hu-HU" dirty="0" err="1"/>
              <a:t>group</a:t>
            </a:r>
            <a:endParaRPr lang="hu-HU" dirty="0"/>
          </a:p>
          <a:p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attempt</a:t>
            </a:r>
            <a:endParaRPr lang="hu-HU" dirty="0"/>
          </a:p>
          <a:p>
            <a:r>
              <a:rPr lang="hu-HU" dirty="0" err="1"/>
              <a:t>Discussion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KIT</a:t>
            </a:r>
          </a:p>
          <a:p>
            <a:r>
              <a:rPr lang="hu-HU" dirty="0" err="1"/>
              <a:t>Selection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</a:p>
          <a:p>
            <a:r>
              <a:rPr lang="hu-HU" dirty="0"/>
              <a:t>Trend </a:t>
            </a:r>
            <a:r>
              <a:rPr lang="hu-HU" dirty="0" err="1"/>
              <a:t>curve</a:t>
            </a:r>
            <a:r>
              <a:rPr lang="hu-HU" dirty="0"/>
              <a:t> fit</a:t>
            </a:r>
          </a:p>
          <a:p>
            <a:r>
              <a:rPr lang="hu-HU" dirty="0" err="1"/>
              <a:t>Full</a:t>
            </a:r>
            <a:r>
              <a:rPr lang="hu-HU" dirty="0"/>
              <a:t> Charpy again</a:t>
            </a:r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6862" y="198711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2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7647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12</a:t>
            </a:r>
            <a:r>
              <a:rPr lang="hu-HU" dirty="0" smtClean="0"/>
              <a:t>: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r>
              <a:rPr lang="hu-HU" dirty="0" smtClean="0"/>
              <a:t> of </a:t>
            </a:r>
            <a:r>
              <a:rPr lang="hu-HU" dirty="0" err="1" smtClean="0"/>
              <a:t>data</a:t>
            </a:r>
            <a:endParaRPr lang="en-US" dirty="0"/>
          </a:p>
        </p:txBody>
      </p:sp>
      <p:pic>
        <p:nvPicPr>
          <p:cNvPr id="3" name="Kép 2"/>
          <p:cNvPicPr/>
          <p:nvPr/>
        </p:nvPicPr>
        <p:blipFill rotWithShape="1">
          <a:blip r:embed="rId2"/>
          <a:srcRect l="1413" t="301" r="19312" b="5313"/>
          <a:stretch/>
        </p:blipFill>
        <p:spPr bwMode="auto">
          <a:xfrm>
            <a:off x="1582442" y="1916832"/>
            <a:ext cx="6609715" cy="4424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64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7647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13</a:t>
            </a:r>
            <a:r>
              <a:rPr lang="hu-HU" dirty="0" smtClean="0"/>
              <a:t>: </a:t>
            </a:r>
            <a:r>
              <a:rPr lang="hu-HU" dirty="0"/>
              <a:t>Master </a:t>
            </a:r>
            <a:r>
              <a:rPr lang="hu-HU" dirty="0" err="1"/>
              <a:t>curve</a:t>
            </a:r>
            <a:endParaRPr lang="en-US" dirty="0"/>
          </a:p>
        </p:txBody>
      </p:sp>
      <p:pic>
        <p:nvPicPr>
          <p:cNvPr id="7170" name="Kép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22" y="2636912"/>
            <a:ext cx="4725988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611560" y="1448780"/>
            <a:ext cx="364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x-none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x-none" b="1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jc(mean 1T)</a:t>
            </a:r>
            <a:r>
              <a:rPr lang="x-none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30+70*exp[0.019*(T-T</a:t>
            </a:r>
            <a:r>
              <a:rPr lang="x-none" b="1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x-none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089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444208" y="30689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1°C </a:t>
            </a:r>
            <a:r>
              <a:rPr lang="hu-HU" dirty="0" err="1"/>
              <a:t>difference</a:t>
            </a:r>
            <a:r>
              <a:rPr lang="hu-HU" dirty="0"/>
              <a:t> KIT-MTA 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486755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7647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14</a:t>
            </a:r>
            <a:r>
              <a:rPr lang="hu-HU" dirty="0" smtClean="0"/>
              <a:t>: </a:t>
            </a:r>
            <a:r>
              <a:rPr lang="hu-HU" dirty="0"/>
              <a:t>Master </a:t>
            </a:r>
            <a:r>
              <a:rPr lang="hu-HU" dirty="0" err="1"/>
              <a:t>curve</a:t>
            </a:r>
            <a:r>
              <a:rPr lang="hu-HU" dirty="0"/>
              <a:t> </a:t>
            </a:r>
            <a:r>
              <a:rPr lang="hu-HU" dirty="0" err="1"/>
              <a:t>irradiated</a:t>
            </a:r>
            <a:r>
              <a:rPr lang="hu-HU" dirty="0"/>
              <a:t> </a:t>
            </a:r>
            <a:r>
              <a:rPr lang="hu-HU" dirty="0" err="1"/>
              <a:t>Eurofer</a:t>
            </a:r>
            <a:endParaRPr lang="en-US" dirty="0"/>
          </a:p>
        </p:txBody>
      </p:sp>
      <p:pic>
        <p:nvPicPr>
          <p:cNvPr id="8194" name="Kép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87" y="1268760"/>
            <a:ext cx="457982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Kép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09" y="2492896"/>
            <a:ext cx="424338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83691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7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8367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15</a:t>
            </a:r>
            <a:r>
              <a:rPr lang="hu-HU" dirty="0" smtClean="0"/>
              <a:t>: </a:t>
            </a:r>
            <a:r>
              <a:rPr lang="hu-HU" dirty="0" err="1"/>
              <a:t>polynomial</a:t>
            </a:r>
            <a:r>
              <a:rPr lang="hu-HU" dirty="0"/>
              <a:t> and </a:t>
            </a:r>
            <a:r>
              <a:rPr lang="hu-HU" dirty="0" err="1"/>
              <a:t>other</a:t>
            </a:r>
            <a:r>
              <a:rPr lang="hu-HU" dirty="0"/>
              <a:t> fit </a:t>
            </a:r>
            <a:r>
              <a:rPr lang="hu-HU" dirty="0" err="1"/>
              <a:t>simplification</a:t>
            </a:r>
            <a:endParaRPr lang="en-US" dirty="0"/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93789"/>
              </p:ext>
            </p:extLst>
          </p:nvPr>
        </p:nvGraphicFramePr>
        <p:xfrm>
          <a:off x="611560" y="1700808"/>
          <a:ext cx="7992888" cy="235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6011">
                  <a:extLst>
                    <a:ext uri="{9D8B030D-6E8A-4147-A177-3AD203B41FA5}">
                      <a16:colId xmlns="" xmlns:a16="http://schemas.microsoft.com/office/drawing/2014/main" val="2299333905"/>
                    </a:ext>
                  </a:extLst>
                </a:gridCol>
                <a:gridCol w="3996877">
                  <a:extLst>
                    <a:ext uri="{9D8B030D-6E8A-4147-A177-3AD203B41FA5}">
                      <a16:colId xmlns="" xmlns:a16="http://schemas.microsoft.com/office/drawing/2014/main" val="1584886478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Ageing conditions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Polynom to calculate the tensile strength </a:t>
                      </a:r>
                      <a:r>
                        <a:rPr lang="hu-HU" sz="1800">
                          <a:effectLst/>
                        </a:rPr>
                        <a:t>(MPa)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81425977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dpa, &lt;350 °C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845.4-1.033*T+0.0021*T</a:t>
                      </a:r>
                      <a:r>
                        <a:rPr lang="en-GB" sz="1800" baseline="30000">
                          <a:effectLst/>
                        </a:rPr>
                        <a:t>2</a:t>
                      </a:r>
                      <a:r>
                        <a:rPr lang="en-GB" sz="1800">
                          <a:effectLst/>
                        </a:rPr>
                        <a:t>-2.5217E-6*T</a:t>
                      </a:r>
                      <a:r>
                        <a:rPr lang="en-GB" sz="1800" baseline="30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8251808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7-15 dpa, &lt;350 °C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1071.1-0.987*T+0.00119*T</a:t>
                      </a:r>
                      <a:r>
                        <a:rPr lang="en-GB" sz="1800" baseline="30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97292196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30-42 dpa, &lt;350 °C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1170.5-0.675*T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45063757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70-78 dpa, &lt;350 °C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1251-0.7332*T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48819506"/>
                  </a:ext>
                </a:extLst>
              </a:tr>
            </a:tbl>
          </a:graphicData>
        </a:graphic>
      </p:graphicFrame>
      <p:sp>
        <p:nvSpPr>
          <p:cNvPr id="4" name="Szövegdoboz 3"/>
          <p:cNvSpPr txBox="1"/>
          <p:nvPr/>
        </p:nvSpPr>
        <p:spPr>
          <a:xfrm>
            <a:off x="611560" y="443711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fitting </a:t>
            </a:r>
            <a:r>
              <a:rPr lang="hu-HU" dirty="0" err="1"/>
              <a:t>programs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6-8 </a:t>
            </a:r>
            <a:r>
              <a:rPr lang="hu-HU" dirty="0" err="1"/>
              <a:t>decimals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(</a:t>
            </a:r>
            <a:r>
              <a:rPr lang="hu-HU" dirty="0" err="1"/>
              <a:t>consider</a:t>
            </a:r>
            <a:r>
              <a:rPr lang="hu-HU" dirty="0"/>
              <a:t> a 5th </a:t>
            </a:r>
            <a:r>
              <a:rPr lang="hu-HU" dirty="0" err="1"/>
              <a:t>polynomial</a:t>
            </a:r>
            <a:r>
              <a:rPr lang="hu-HU" dirty="0"/>
              <a:t>! </a:t>
            </a:r>
          </a:p>
          <a:p>
            <a:r>
              <a:rPr lang="hu-HU" dirty="0" err="1"/>
              <a:t>Sensitivity</a:t>
            </a:r>
            <a:r>
              <a:rPr lang="hu-HU" dirty="0"/>
              <a:t> analyses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constants</a:t>
            </a:r>
            <a:r>
              <a:rPr lang="hu-HU" dirty="0"/>
              <a:t>. Max </a:t>
            </a:r>
            <a:r>
              <a:rPr lang="hu-HU" dirty="0" err="1"/>
              <a:t>deviation</a:t>
            </a:r>
            <a:r>
              <a:rPr lang="hu-HU" dirty="0"/>
              <a:t> limited </a:t>
            </a:r>
            <a:r>
              <a:rPr lang="hu-HU" dirty="0" err="1"/>
              <a:t>to</a:t>
            </a:r>
            <a:r>
              <a:rPr lang="hu-HU" dirty="0"/>
              <a:t> 1 MPa.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22414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403648" y="1268760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Design </a:t>
            </a:r>
            <a:r>
              <a:rPr lang="hu-HU" b="1" dirty="0" err="1">
                <a:solidFill>
                  <a:srgbClr val="FF0000"/>
                </a:solidFill>
              </a:rPr>
              <a:t>allowances</a:t>
            </a:r>
            <a:r>
              <a:rPr lang="hu-HU" b="1" dirty="0"/>
              <a:t>:</a:t>
            </a:r>
          </a:p>
          <a:p>
            <a:r>
              <a:rPr lang="hu-HU" dirty="0"/>
              <a:t>Material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modified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safety</a:t>
            </a:r>
            <a:r>
              <a:rPr lang="hu-HU" dirty="0"/>
              <a:t> </a:t>
            </a:r>
            <a:r>
              <a:rPr lang="hu-HU" dirty="0" err="1"/>
              <a:t>factors</a:t>
            </a:r>
            <a:endParaRPr lang="hu-HU" dirty="0"/>
          </a:p>
          <a:p>
            <a:r>
              <a:rPr lang="hu-HU" dirty="0" err="1"/>
              <a:t>Agreement</a:t>
            </a:r>
            <a:r>
              <a:rPr lang="hu-HU" dirty="0"/>
              <a:t>: </a:t>
            </a:r>
            <a:r>
              <a:rPr lang="hu-HU" dirty="0" err="1"/>
              <a:t>use</a:t>
            </a:r>
            <a:r>
              <a:rPr lang="hu-HU" dirty="0"/>
              <a:t> of RCC-</a:t>
            </a:r>
            <a:r>
              <a:rPr lang="hu-HU" dirty="0" err="1"/>
              <a:t>MRxx</a:t>
            </a:r>
            <a:r>
              <a:rPr lang="hu-HU" dirty="0"/>
              <a:t> 2012</a:t>
            </a:r>
          </a:p>
          <a:p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KIT</a:t>
            </a:r>
          </a:p>
          <a:p>
            <a:r>
              <a:rPr lang="hu-HU" dirty="0"/>
              <a:t>MTA EK </a:t>
            </a:r>
            <a:r>
              <a:rPr lang="hu-HU" dirty="0" err="1"/>
              <a:t>checked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values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89043"/>
              </p:ext>
            </p:extLst>
          </p:nvPr>
        </p:nvGraphicFramePr>
        <p:xfrm>
          <a:off x="628650" y="3140969"/>
          <a:ext cx="7886700" cy="2783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538">
                  <a:extLst>
                    <a:ext uri="{9D8B030D-6E8A-4147-A177-3AD203B41FA5}">
                      <a16:colId xmlns="" xmlns:a16="http://schemas.microsoft.com/office/drawing/2014/main" val="3379900102"/>
                    </a:ext>
                  </a:extLst>
                </a:gridCol>
                <a:gridCol w="6142162">
                  <a:extLst>
                    <a:ext uri="{9D8B030D-6E8A-4147-A177-3AD203B41FA5}">
                      <a16:colId xmlns="" xmlns:a16="http://schemas.microsoft.com/office/drawing/2014/main" val="2690416359"/>
                    </a:ext>
                  </a:extLst>
                </a:gridCol>
              </a:tblGrid>
              <a:tr h="7010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Design allowance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63268500"/>
                  </a:ext>
                </a:extLst>
              </a:tr>
              <a:tr h="339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The smallest value of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97341132"/>
                  </a:ext>
                </a:extLst>
              </a:tr>
              <a:tr h="7010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2/3* R</a:t>
                      </a:r>
                      <a:r>
                        <a:rPr lang="de-DE" sz="1800" baseline="-25000" dirty="0">
                          <a:effectLst/>
                        </a:rPr>
                        <a:t>p02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(20°C), 2/3* R</a:t>
                      </a:r>
                      <a:r>
                        <a:rPr lang="de-DE" sz="1800" baseline="-25000" dirty="0">
                          <a:effectLst/>
                        </a:rPr>
                        <a:t>p02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</a:t>
                      </a:r>
                      <a:r>
                        <a:rPr lang="en-GB" sz="1800" dirty="0">
                          <a:effectLst/>
                        </a:rPr>
                        <a:t>θ</a:t>
                      </a:r>
                      <a:r>
                        <a:rPr lang="de-DE" sz="1800" dirty="0">
                          <a:effectLst/>
                        </a:rPr>
                        <a:t>),1/4* </a:t>
                      </a:r>
                      <a:r>
                        <a:rPr lang="de-DE" sz="1800" dirty="0" err="1">
                          <a:effectLst/>
                        </a:rPr>
                        <a:t>R</a:t>
                      </a:r>
                      <a:r>
                        <a:rPr lang="de-DE" sz="1800" baseline="-25000" dirty="0" err="1">
                          <a:effectLst/>
                        </a:rPr>
                        <a:t>m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(20°C), 1/3.6* </a:t>
                      </a:r>
                      <a:r>
                        <a:rPr lang="de-DE" sz="1800" dirty="0" err="1">
                          <a:effectLst/>
                        </a:rPr>
                        <a:t>R</a:t>
                      </a:r>
                      <a:r>
                        <a:rPr lang="de-DE" sz="1800" baseline="-25000" dirty="0" err="1">
                          <a:effectLst/>
                        </a:rPr>
                        <a:t>m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</a:t>
                      </a:r>
                      <a:r>
                        <a:rPr lang="en-GB" sz="1800" dirty="0">
                          <a:effectLst/>
                        </a:rPr>
                        <a:t>θ</a:t>
                      </a:r>
                      <a:r>
                        <a:rPr lang="de-DE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3663572"/>
                  </a:ext>
                </a:extLst>
              </a:tr>
              <a:tr h="7010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</a:t>
                      </a:r>
                      <a:r>
                        <a:rPr lang="en-GB" sz="1800" baseline="-25000">
                          <a:effectLst/>
                        </a:rPr>
                        <a:t>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2/3* R</a:t>
                      </a:r>
                      <a:r>
                        <a:rPr lang="de-DE" sz="1800" baseline="-25000" dirty="0">
                          <a:effectLst/>
                        </a:rPr>
                        <a:t>p02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(20°C), 2/3* R</a:t>
                      </a:r>
                      <a:r>
                        <a:rPr lang="de-DE" sz="1800" baseline="-25000" dirty="0">
                          <a:effectLst/>
                        </a:rPr>
                        <a:t>p02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</a:t>
                      </a:r>
                      <a:r>
                        <a:rPr lang="en-GB" sz="1800" dirty="0">
                          <a:effectLst/>
                        </a:rPr>
                        <a:t>θ</a:t>
                      </a:r>
                      <a:r>
                        <a:rPr lang="de-DE" sz="1800" dirty="0">
                          <a:effectLst/>
                        </a:rPr>
                        <a:t>),1/3* </a:t>
                      </a:r>
                      <a:r>
                        <a:rPr lang="de-DE" sz="1800" dirty="0" err="1">
                          <a:effectLst/>
                        </a:rPr>
                        <a:t>R</a:t>
                      </a:r>
                      <a:r>
                        <a:rPr lang="de-DE" sz="1800" baseline="-25000" dirty="0" err="1">
                          <a:effectLst/>
                        </a:rPr>
                        <a:t>m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(20°C), 1/2.7* </a:t>
                      </a:r>
                      <a:r>
                        <a:rPr lang="de-DE" sz="1800" dirty="0" smtClean="0">
                          <a:effectLst/>
                        </a:rPr>
                        <a:t>R</a:t>
                      </a:r>
                      <a:r>
                        <a:rPr lang="hu-HU" sz="1800" baseline="-25000" dirty="0" smtClean="0">
                          <a:effectLst/>
                        </a:rPr>
                        <a:t>m</a:t>
                      </a:r>
                      <a:r>
                        <a:rPr lang="de-DE" sz="1800" baseline="-25000" dirty="0" smtClean="0">
                          <a:effectLst/>
                        </a:rPr>
                        <a:t>02</a:t>
                      </a:r>
                      <a:r>
                        <a:rPr lang="de-DE" sz="1800" dirty="0" smtClean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</a:t>
                      </a:r>
                      <a:r>
                        <a:rPr lang="en-GB" sz="1800" dirty="0">
                          <a:effectLst/>
                        </a:rPr>
                        <a:t>θ</a:t>
                      </a:r>
                      <a:r>
                        <a:rPr lang="de-DE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2395921"/>
                  </a:ext>
                </a:extLst>
              </a:tr>
              <a:tr h="339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</a:t>
                      </a:r>
                      <a:r>
                        <a:rPr lang="en-GB" sz="1800" baseline="-25000">
                          <a:effectLst/>
                        </a:rPr>
                        <a:t>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1/3* R</a:t>
                      </a:r>
                      <a:r>
                        <a:rPr lang="de-DE" sz="1800" baseline="-25000" dirty="0">
                          <a:effectLst/>
                        </a:rPr>
                        <a:t>p02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(20°C), 1/3* R</a:t>
                      </a:r>
                      <a:r>
                        <a:rPr lang="de-DE" sz="1800" baseline="-25000" dirty="0">
                          <a:effectLst/>
                        </a:rPr>
                        <a:t>p02</a:t>
                      </a:r>
                      <a:r>
                        <a:rPr lang="de-DE" sz="1800" dirty="0">
                          <a:effectLst/>
                        </a:rPr>
                        <a:t> </a:t>
                      </a:r>
                      <a:r>
                        <a:rPr lang="de-DE" sz="1800" baseline="-25000" dirty="0">
                          <a:effectLst/>
                        </a:rPr>
                        <a:t>min</a:t>
                      </a:r>
                      <a:r>
                        <a:rPr lang="de-DE" sz="1800" dirty="0">
                          <a:effectLst/>
                        </a:rPr>
                        <a:t>(</a:t>
                      </a:r>
                      <a:r>
                        <a:rPr lang="en-GB" sz="1800" dirty="0">
                          <a:effectLst/>
                        </a:rPr>
                        <a:t>θ</a:t>
                      </a:r>
                      <a:r>
                        <a:rPr lang="de-DE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53741945"/>
                  </a:ext>
                </a:extLst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74" y="385952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827584" y="1124744"/>
            <a:ext cx="777686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Introduction:</a:t>
            </a:r>
          </a:p>
          <a:p>
            <a:r>
              <a:rPr lang="en-US" sz="1600" b="1" dirty="0"/>
              <a:t>2013-14. MTA EK applied for irradiation and PIE in consortium with SCK-CEN </a:t>
            </a:r>
            <a:r>
              <a:rPr lang="hu-HU" sz="1600" b="1" dirty="0"/>
              <a:t>(</a:t>
            </a:r>
            <a:r>
              <a:rPr lang="en-US" sz="1600" b="1" dirty="0"/>
              <a:t>High</a:t>
            </a:r>
            <a:r>
              <a:rPr lang="hu-HU" sz="1600" b="1" dirty="0"/>
              <a:t> fluence SCK-CEN, </a:t>
            </a:r>
            <a:r>
              <a:rPr lang="en-US" sz="1600" b="1" dirty="0"/>
              <a:t>low</a:t>
            </a:r>
            <a:r>
              <a:rPr lang="hu-HU" sz="1600" b="1" dirty="0"/>
              <a:t> fluence MTA-EK)</a:t>
            </a:r>
          </a:p>
          <a:p>
            <a:r>
              <a:rPr lang="hu-HU" sz="1600" b="1" dirty="0"/>
              <a:t>Modelling, Flux effect, </a:t>
            </a:r>
            <a:r>
              <a:rPr lang="hu-HU" sz="1600" b="1" dirty="0" err="1"/>
              <a:t>materials</a:t>
            </a:r>
            <a:r>
              <a:rPr lang="hu-HU" sz="1600" b="1" dirty="0"/>
              <a:t> </a:t>
            </a:r>
            <a:r>
              <a:rPr lang="hu-HU" sz="1600" b="1" dirty="0" err="1"/>
              <a:t>behind</a:t>
            </a:r>
            <a:r>
              <a:rPr lang="hu-HU" sz="1600" b="1" dirty="0"/>
              <a:t> </a:t>
            </a:r>
            <a:r>
              <a:rPr lang="hu-HU" sz="1600" b="1" dirty="0" err="1"/>
              <a:t>the</a:t>
            </a:r>
            <a:r>
              <a:rPr lang="hu-HU" sz="1600" b="1" dirty="0"/>
              <a:t> </a:t>
            </a:r>
            <a:r>
              <a:rPr lang="hu-HU" sz="1600" b="1" dirty="0" err="1"/>
              <a:t>first</a:t>
            </a:r>
            <a:r>
              <a:rPr lang="hu-HU" sz="1600" b="1" dirty="0"/>
              <a:t> </a:t>
            </a:r>
            <a:r>
              <a:rPr lang="hu-HU" sz="1600" b="1" dirty="0" err="1"/>
              <a:t>wall</a:t>
            </a:r>
            <a:r>
              <a:rPr lang="hu-HU" sz="1600" b="1" dirty="0"/>
              <a:t> etc.</a:t>
            </a:r>
          </a:p>
          <a:p>
            <a:endParaRPr lang="hu-HU" sz="1600" b="1" dirty="0"/>
          </a:p>
          <a:p>
            <a:r>
              <a:rPr lang="hu-HU" sz="1600" b="1" dirty="0" err="1"/>
              <a:t>Application</a:t>
            </a:r>
            <a:r>
              <a:rPr lang="hu-HU" sz="1600" b="1" dirty="0"/>
              <a:t> </a:t>
            </a:r>
            <a:r>
              <a:rPr lang="hu-HU" sz="1600" b="1" dirty="0" err="1"/>
              <a:t>accepted</a:t>
            </a:r>
            <a:r>
              <a:rPr lang="hu-HU" sz="1600" b="1" dirty="0"/>
              <a:t>, </a:t>
            </a:r>
            <a:r>
              <a:rPr lang="hu-HU" sz="1600" b="1" dirty="0" err="1"/>
              <a:t>but</a:t>
            </a:r>
            <a:r>
              <a:rPr lang="hu-HU" sz="1600" b="1" dirty="0"/>
              <a:t>……</a:t>
            </a:r>
          </a:p>
          <a:p>
            <a:endParaRPr lang="hu-HU" sz="1600" b="1" dirty="0"/>
          </a:p>
          <a:p>
            <a:r>
              <a:rPr lang="hu-HU" sz="1600" b="1" dirty="0"/>
              <a:t>MTA EK </a:t>
            </a:r>
            <a:r>
              <a:rPr lang="hu-HU" sz="1600" b="1" dirty="0" err="1"/>
              <a:t>participated</a:t>
            </a:r>
            <a:r>
              <a:rPr lang="hu-HU" sz="1600" b="1" dirty="0"/>
              <a:t> in IAEA IRPVMD </a:t>
            </a:r>
            <a:r>
              <a:rPr lang="hu-HU" sz="1600" b="1" dirty="0" err="1"/>
              <a:t>database</a:t>
            </a:r>
            <a:r>
              <a:rPr lang="hu-HU" sz="1600" b="1" dirty="0"/>
              <a:t>, in ITER MPH </a:t>
            </a:r>
            <a:r>
              <a:rPr lang="hu-HU" sz="1600" b="1" dirty="0" err="1"/>
              <a:t>elaboration</a:t>
            </a:r>
            <a:r>
              <a:rPr lang="hu-HU" sz="1600" b="1" dirty="0"/>
              <a:t>.</a:t>
            </a:r>
          </a:p>
          <a:p>
            <a:endParaRPr lang="hu-HU" sz="1600" b="1" dirty="0"/>
          </a:p>
          <a:p>
            <a:r>
              <a:rPr lang="hu-HU" sz="1600" b="1" dirty="0"/>
              <a:t>Decision: MTA EK </a:t>
            </a:r>
            <a:r>
              <a:rPr lang="hu-HU" sz="1600" b="1" dirty="0" err="1"/>
              <a:t>knowledge</a:t>
            </a:r>
            <a:r>
              <a:rPr lang="hu-HU" sz="1600" b="1" dirty="0"/>
              <a:t> </a:t>
            </a:r>
            <a:r>
              <a:rPr lang="hu-HU" sz="1600" b="1" dirty="0" err="1"/>
              <a:t>may</a:t>
            </a:r>
            <a:r>
              <a:rPr lang="hu-HU" sz="1600" b="1" dirty="0"/>
              <a:t> </a:t>
            </a:r>
            <a:r>
              <a:rPr lang="hu-HU" sz="1600" b="1" dirty="0" err="1"/>
              <a:t>used</a:t>
            </a:r>
            <a:r>
              <a:rPr lang="hu-HU" sz="1600" b="1" dirty="0"/>
              <a:t> in WPMAT </a:t>
            </a:r>
            <a:r>
              <a:rPr lang="hu-HU" sz="1600" b="1" dirty="0" err="1"/>
              <a:t>at</a:t>
            </a:r>
            <a:r>
              <a:rPr lang="hu-HU" sz="1600" b="1" dirty="0"/>
              <a:t> </a:t>
            </a:r>
            <a:r>
              <a:rPr lang="hu-HU" sz="1600" b="1" dirty="0" err="1"/>
              <a:t>elaboration</a:t>
            </a:r>
            <a:r>
              <a:rPr lang="hu-HU" sz="1600" b="1" dirty="0"/>
              <a:t> DEMO MPH and Material </a:t>
            </a:r>
            <a:r>
              <a:rPr lang="hu-HU" sz="1600" b="1" dirty="0" err="1"/>
              <a:t>Database</a:t>
            </a:r>
            <a:endParaRPr lang="hu-HU" sz="1600" b="1" dirty="0"/>
          </a:p>
          <a:p>
            <a:endParaRPr lang="hu-HU" sz="1600" b="1" dirty="0"/>
          </a:p>
          <a:p>
            <a:r>
              <a:rPr lang="hu-HU" sz="1600" b="1" dirty="0"/>
              <a:t>2014 </a:t>
            </a:r>
            <a:r>
              <a:rPr lang="hu-HU" sz="1600" b="1" dirty="0" err="1"/>
              <a:t>Harmonized</a:t>
            </a:r>
            <a:r>
              <a:rPr lang="hu-HU" sz="1600" b="1" dirty="0"/>
              <a:t> Material </a:t>
            </a:r>
            <a:r>
              <a:rPr lang="hu-HU" sz="1600" b="1" dirty="0" err="1"/>
              <a:t>Database</a:t>
            </a:r>
            <a:r>
              <a:rPr lang="hu-HU" sz="1600" b="1" dirty="0"/>
              <a:t> and MPH </a:t>
            </a:r>
            <a:r>
              <a:rPr lang="hu-HU" sz="1600" b="1" dirty="0" err="1"/>
              <a:t>structure</a:t>
            </a:r>
            <a:r>
              <a:rPr lang="hu-HU" sz="1600" b="1" dirty="0"/>
              <a:t> </a:t>
            </a:r>
            <a:r>
              <a:rPr lang="hu-HU" sz="1600" b="1" dirty="0" err="1"/>
              <a:t>with</a:t>
            </a:r>
            <a:r>
              <a:rPr lang="hu-HU" sz="1600" b="1" dirty="0"/>
              <a:t> </a:t>
            </a:r>
            <a:r>
              <a:rPr lang="hu-HU" sz="1600" b="1" dirty="0" err="1"/>
              <a:t>sample</a:t>
            </a:r>
            <a:r>
              <a:rPr lang="hu-HU" sz="1600" b="1" dirty="0"/>
              <a:t> </a:t>
            </a:r>
            <a:r>
              <a:rPr lang="hu-HU" sz="1600" b="1" dirty="0" err="1"/>
              <a:t>files</a:t>
            </a:r>
            <a:r>
              <a:rPr lang="hu-HU" sz="1600" b="1" dirty="0"/>
              <a:t> </a:t>
            </a:r>
            <a:r>
              <a:rPr lang="hu-HU" sz="1600" b="1" dirty="0" err="1"/>
              <a:t>for</a:t>
            </a:r>
            <a:r>
              <a:rPr lang="hu-HU" sz="1600" b="1" dirty="0"/>
              <a:t> </a:t>
            </a:r>
            <a:r>
              <a:rPr lang="hu-HU" sz="1600" b="1" dirty="0" err="1"/>
              <a:t>structural</a:t>
            </a:r>
            <a:r>
              <a:rPr lang="hu-HU" sz="1600" b="1" dirty="0"/>
              <a:t>, </a:t>
            </a:r>
            <a:r>
              <a:rPr lang="hu-HU" sz="1600" b="1" dirty="0" err="1"/>
              <a:t>joint</a:t>
            </a:r>
            <a:r>
              <a:rPr lang="hu-HU" sz="1600" b="1" dirty="0"/>
              <a:t>, </a:t>
            </a:r>
            <a:r>
              <a:rPr lang="hu-HU" sz="1600" b="1" dirty="0" err="1"/>
              <a:t>armour</a:t>
            </a:r>
            <a:r>
              <a:rPr lang="hu-HU" sz="1600" b="1" dirty="0"/>
              <a:t>, and </a:t>
            </a:r>
            <a:r>
              <a:rPr lang="hu-HU" sz="1600" b="1" dirty="0" err="1"/>
              <a:t>functional</a:t>
            </a:r>
            <a:r>
              <a:rPr lang="hu-HU" sz="1600" b="1" dirty="0"/>
              <a:t> </a:t>
            </a:r>
            <a:r>
              <a:rPr lang="hu-HU" sz="1600" b="1" dirty="0" err="1"/>
              <a:t>materials</a:t>
            </a:r>
            <a:r>
              <a:rPr lang="hu-HU" sz="1600" b="1" dirty="0"/>
              <a:t> </a:t>
            </a:r>
            <a:r>
              <a:rPr lang="hu-HU" sz="1600" b="1" dirty="0" err="1"/>
              <a:t>prepared</a:t>
            </a:r>
            <a:r>
              <a:rPr lang="hu-HU" sz="1600" b="1" dirty="0"/>
              <a:t>, </a:t>
            </a:r>
            <a:r>
              <a:rPr lang="hu-HU" sz="1600" b="1" dirty="0" err="1"/>
              <a:t>accepted</a:t>
            </a:r>
            <a:endParaRPr lang="hu-HU" sz="1600" b="1" dirty="0"/>
          </a:p>
          <a:p>
            <a:endParaRPr lang="hu-HU" sz="1600" b="1" dirty="0"/>
          </a:p>
          <a:p>
            <a:r>
              <a:rPr lang="hu-HU" sz="1600" b="1" dirty="0"/>
              <a:t>2015. Decision </a:t>
            </a:r>
            <a:r>
              <a:rPr lang="hu-HU" sz="1600" b="1" dirty="0" err="1"/>
              <a:t>that</a:t>
            </a:r>
            <a:r>
              <a:rPr lang="hu-HU" sz="1600" b="1" dirty="0"/>
              <a:t> </a:t>
            </a:r>
            <a:r>
              <a:rPr lang="hu-HU" sz="1600" b="1" dirty="0" err="1"/>
              <a:t>only</a:t>
            </a:r>
            <a:r>
              <a:rPr lang="hu-HU" sz="1600" b="1" dirty="0"/>
              <a:t> </a:t>
            </a:r>
            <a:r>
              <a:rPr lang="hu-HU" sz="1600" b="1" dirty="0" err="1"/>
              <a:t>functional</a:t>
            </a:r>
            <a:r>
              <a:rPr lang="hu-HU" sz="1600" b="1" dirty="0"/>
              <a:t> </a:t>
            </a:r>
            <a:r>
              <a:rPr lang="hu-HU" sz="1600" b="1" dirty="0" err="1"/>
              <a:t>materials</a:t>
            </a:r>
            <a:r>
              <a:rPr lang="hu-HU" sz="1600" b="1" dirty="0"/>
              <a:t> </a:t>
            </a:r>
            <a:r>
              <a:rPr lang="hu-HU" sz="1600" b="1" dirty="0" err="1"/>
              <a:t>database</a:t>
            </a:r>
            <a:r>
              <a:rPr lang="hu-HU" sz="1600" b="1" dirty="0"/>
              <a:t> is </a:t>
            </a:r>
            <a:r>
              <a:rPr lang="hu-HU" sz="1600" b="1" dirty="0" err="1"/>
              <a:t>the</a:t>
            </a:r>
            <a:r>
              <a:rPr lang="hu-HU" sz="1600" b="1" dirty="0"/>
              <a:t> </a:t>
            </a:r>
            <a:r>
              <a:rPr lang="hu-HU" sz="1600" b="1" dirty="0" err="1"/>
              <a:t>task</a:t>
            </a:r>
            <a:r>
              <a:rPr lang="hu-HU" sz="1600" b="1" dirty="0"/>
              <a:t> of MTA EK and </a:t>
            </a:r>
            <a:r>
              <a:rPr lang="hu-HU" sz="1600" b="1" dirty="0" err="1"/>
              <a:t>the</a:t>
            </a:r>
            <a:r>
              <a:rPr lang="hu-HU" sz="1600" b="1" dirty="0"/>
              <a:t> </a:t>
            </a:r>
            <a:r>
              <a:rPr lang="hu-HU" sz="1600" b="1" dirty="0" err="1"/>
              <a:t>elaboration</a:t>
            </a:r>
            <a:r>
              <a:rPr lang="hu-HU" sz="1600" b="1" dirty="0"/>
              <a:t> of EUROFER97 MPH, in co-</a:t>
            </a:r>
            <a:r>
              <a:rPr lang="hu-HU" sz="1600" b="1" dirty="0" err="1"/>
              <a:t>operation</a:t>
            </a:r>
            <a:r>
              <a:rPr lang="hu-HU" sz="1600" b="1" dirty="0"/>
              <a:t> </a:t>
            </a:r>
            <a:r>
              <a:rPr lang="hu-HU" sz="1600" b="1" dirty="0" err="1"/>
              <a:t>with</a:t>
            </a:r>
            <a:r>
              <a:rPr lang="hu-HU" sz="1600" b="1" dirty="0"/>
              <a:t> KIT </a:t>
            </a:r>
            <a:r>
              <a:rPr lang="hu-HU" sz="1600" b="1" dirty="0" err="1"/>
              <a:t>using</a:t>
            </a:r>
            <a:r>
              <a:rPr lang="hu-HU" sz="1600" b="1" dirty="0"/>
              <a:t> </a:t>
            </a:r>
            <a:r>
              <a:rPr lang="hu-HU" sz="1600" b="1" dirty="0" err="1"/>
              <a:t>the</a:t>
            </a:r>
            <a:r>
              <a:rPr lang="hu-HU" sz="1600" b="1" dirty="0"/>
              <a:t> KIT </a:t>
            </a:r>
            <a:r>
              <a:rPr lang="hu-HU" sz="1600" b="1" dirty="0" err="1"/>
              <a:t>structural</a:t>
            </a:r>
            <a:r>
              <a:rPr lang="hu-HU" sz="1600" b="1" dirty="0"/>
              <a:t> </a:t>
            </a:r>
            <a:r>
              <a:rPr lang="hu-HU" sz="1600" b="1" dirty="0" err="1"/>
              <a:t>materials</a:t>
            </a:r>
            <a:r>
              <a:rPr lang="hu-HU" sz="1600" b="1" dirty="0"/>
              <a:t> </a:t>
            </a:r>
            <a:r>
              <a:rPr lang="hu-HU" sz="1600" b="1" dirty="0" err="1"/>
              <a:t>database</a:t>
            </a:r>
            <a:r>
              <a:rPr lang="hu-HU" sz="1600" b="1" dirty="0"/>
              <a:t>. </a:t>
            </a:r>
          </a:p>
          <a:p>
            <a:endParaRPr lang="hu-HU" sz="1600" b="1" dirty="0"/>
          </a:p>
          <a:p>
            <a:r>
              <a:rPr lang="hu-HU" sz="1600" b="1" dirty="0"/>
              <a:t>2015 The </a:t>
            </a:r>
            <a:r>
              <a:rPr lang="hu-HU" sz="1600" b="1" dirty="0" err="1"/>
              <a:t>first</a:t>
            </a:r>
            <a:r>
              <a:rPr lang="hu-HU" sz="1600" b="1" dirty="0"/>
              <a:t> version of EUROFER MPH </a:t>
            </a:r>
            <a:r>
              <a:rPr lang="hu-HU" sz="1600" b="1" dirty="0" err="1"/>
              <a:t>elaborated</a:t>
            </a:r>
            <a:r>
              <a:rPr lang="hu-HU" sz="1600" b="1" dirty="0"/>
              <a:t> in </a:t>
            </a:r>
            <a:r>
              <a:rPr lang="hu-HU" sz="1600" b="1" dirty="0" err="1"/>
              <a:t>the</a:t>
            </a:r>
            <a:r>
              <a:rPr lang="hu-HU" sz="1600" b="1" dirty="0"/>
              <a:t> </a:t>
            </a:r>
            <a:r>
              <a:rPr lang="hu-HU" sz="1600" b="1" dirty="0" err="1"/>
              <a:t>format</a:t>
            </a:r>
            <a:r>
              <a:rPr lang="hu-HU" sz="1600" b="1" dirty="0"/>
              <a:t> </a:t>
            </a:r>
            <a:r>
              <a:rPr lang="hu-HU" sz="1600" b="1" dirty="0" err="1"/>
              <a:t>accepted</a:t>
            </a:r>
            <a:endParaRPr lang="hu-HU" sz="1600" b="1" dirty="0"/>
          </a:p>
          <a:p>
            <a:r>
              <a:rPr lang="hu-HU" sz="1600" b="1" dirty="0"/>
              <a:t>in 2014. </a:t>
            </a:r>
            <a:r>
              <a:rPr lang="hu-HU" sz="1600" b="1" dirty="0" err="1"/>
              <a:t>Suggestions</a:t>
            </a:r>
            <a:r>
              <a:rPr lang="hu-HU" sz="1600" b="1" dirty="0"/>
              <a:t>: </a:t>
            </a:r>
            <a:r>
              <a:rPr lang="hu-HU" sz="1600" b="1" dirty="0" err="1"/>
              <a:t>change</a:t>
            </a:r>
            <a:r>
              <a:rPr lang="hu-HU" sz="1600" b="1" dirty="0"/>
              <a:t> </a:t>
            </a:r>
            <a:r>
              <a:rPr lang="hu-HU" sz="1600" b="1" dirty="0" err="1"/>
              <a:t>the</a:t>
            </a:r>
            <a:r>
              <a:rPr lang="hu-HU" sz="1600" b="1" dirty="0"/>
              <a:t> </a:t>
            </a:r>
            <a:r>
              <a:rPr lang="hu-HU" sz="1600" b="1" dirty="0" err="1"/>
              <a:t>format</a:t>
            </a:r>
            <a:r>
              <a:rPr lang="hu-HU" sz="1600" b="1" dirty="0"/>
              <a:t> </a:t>
            </a:r>
            <a:r>
              <a:rPr lang="hu-HU" sz="1600" b="1" dirty="0" err="1"/>
              <a:t>for</a:t>
            </a:r>
            <a:r>
              <a:rPr lang="hu-HU" sz="1600" b="1" dirty="0"/>
              <a:t> </a:t>
            </a:r>
            <a:r>
              <a:rPr lang="hu-HU" sz="1600" b="1" dirty="0" err="1"/>
              <a:t>book</a:t>
            </a:r>
            <a:r>
              <a:rPr lang="hu-HU" sz="1600" b="1" dirty="0"/>
              <a:t>, etc.</a:t>
            </a:r>
          </a:p>
          <a:p>
            <a:endParaRPr lang="hu-HU" sz="1600" b="1" dirty="0"/>
          </a:p>
          <a:p>
            <a:r>
              <a:rPr lang="hu-HU" sz="1600" b="1" dirty="0"/>
              <a:t> </a:t>
            </a:r>
            <a:endParaRPr lang="en-US" sz="16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32656"/>
            <a:ext cx="2171700" cy="962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16720" y="87761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Deliverable</a:t>
            </a:r>
            <a:r>
              <a:rPr lang="hu-HU" b="1" dirty="0">
                <a:solidFill>
                  <a:srgbClr val="FF0000"/>
                </a:solidFill>
              </a:rPr>
              <a:t>:</a:t>
            </a:r>
            <a:r>
              <a:rPr lang="hu-HU" dirty="0"/>
              <a:t> EROFER MPH version 2016. </a:t>
            </a:r>
            <a:r>
              <a:rPr lang="hu-HU" dirty="0" err="1"/>
              <a:t>Ready</a:t>
            </a:r>
            <a:r>
              <a:rPr lang="hu-HU" dirty="0"/>
              <a:t>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edits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year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performed</a:t>
            </a:r>
            <a:r>
              <a:rPr lang="hu-HU" dirty="0"/>
              <a:t>) </a:t>
            </a:r>
          </a:p>
          <a:p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14039"/>
            <a:ext cx="3552923" cy="346461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32" y="1731313"/>
            <a:ext cx="3401276" cy="490183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27584" y="5301208"/>
            <a:ext cx="30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78 </a:t>
            </a:r>
            <a:r>
              <a:rPr lang="hu-HU" dirty="0" err="1"/>
              <a:t>pages</a:t>
            </a:r>
            <a:r>
              <a:rPr lang="hu-HU" dirty="0"/>
              <a:t>, </a:t>
            </a:r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86" y="-8000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764704"/>
            <a:ext cx="7416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Acceptance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criteria</a:t>
            </a:r>
            <a:r>
              <a:rPr lang="hu-HU" b="1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hu-HU" dirty="0"/>
              <a:t>Project management </a:t>
            </a:r>
            <a:r>
              <a:rPr lang="hu-HU" dirty="0" err="1"/>
              <a:t>check</a:t>
            </a:r>
            <a:r>
              <a:rPr lang="hu-HU" dirty="0"/>
              <a:t> –</a:t>
            </a:r>
            <a:r>
              <a:rPr lang="hu-HU" dirty="0" err="1"/>
              <a:t>performed</a:t>
            </a:r>
            <a:endParaRPr lang="hu-HU" dirty="0"/>
          </a:p>
          <a:p>
            <a:pPr marL="342900" indent="-342900">
              <a:buAutoNum type="arabicPeriod"/>
            </a:pPr>
            <a:r>
              <a:rPr lang="hu-HU" dirty="0" err="1"/>
              <a:t>Discussion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designers</a:t>
            </a:r>
            <a:r>
              <a:rPr lang="hu-HU" dirty="0"/>
              <a:t>- </a:t>
            </a:r>
            <a:r>
              <a:rPr lang="hu-HU" dirty="0" err="1"/>
              <a:t>done</a:t>
            </a:r>
            <a:endParaRPr lang="hu-HU" dirty="0"/>
          </a:p>
          <a:p>
            <a:endParaRPr lang="hu-HU" dirty="0"/>
          </a:p>
          <a:p>
            <a:r>
              <a:rPr lang="hu-HU" b="1" dirty="0" err="1">
                <a:solidFill>
                  <a:srgbClr val="FF0000"/>
                </a:solidFill>
              </a:rPr>
              <a:t>Results</a:t>
            </a:r>
            <a:r>
              <a:rPr lang="hu-HU" dirty="0">
                <a:solidFill>
                  <a:srgbClr val="FF0000"/>
                </a:solidFill>
              </a:rPr>
              <a:t>: </a:t>
            </a:r>
          </a:p>
          <a:p>
            <a:endParaRPr lang="hu-HU" dirty="0"/>
          </a:p>
          <a:p>
            <a:r>
              <a:rPr lang="hu-HU" dirty="0" err="1"/>
              <a:t>Ready</a:t>
            </a:r>
            <a:r>
              <a:rPr lang="hu-HU" dirty="0"/>
              <a:t> MPH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Erurofer</a:t>
            </a:r>
            <a:r>
              <a:rPr lang="hu-HU" dirty="0"/>
              <a:t>.</a:t>
            </a:r>
          </a:p>
          <a:p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chapters</a:t>
            </a:r>
            <a:r>
              <a:rPr lang="hu-HU" dirty="0"/>
              <a:t> (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materials</a:t>
            </a:r>
            <a:r>
              <a:rPr lang="hu-HU" dirty="0"/>
              <a:t>)</a:t>
            </a:r>
          </a:p>
          <a:p>
            <a:r>
              <a:rPr lang="hu-HU" dirty="0" err="1"/>
              <a:t>Experience</a:t>
            </a:r>
            <a:r>
              <a:rPr lang="hu-HU" dirty="0"/>
              <a:t> in co-</a:t>
            </a:r>
            <a:r>
              <a:rPr lang="hu-HU" dirty="0" err="1"/>
              <a:t>operation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KIT</a:t>
            </a:r>
          </a:p>
          <a:p>
            <a:r>
              <a:rPr lang="hu-HU" dirty="0" err="1"/>
              <a:t>Experience</a:t>
            </a:r>
            <a:r>
              <a:rPr lang="hu-HU" dirty="0"/>
              <a:t> of </a:t>
            </a:r>
            <a:r>
              <a:rPr lang="hu-HU" dirty="0" err="1"/>
              <a:t>databse</a:t>
            </a:r>
            <a:r>
              <a:rPr lang="hu-HU" dirty="0"/>
              <a:t> analyses</a:t>
            </a:r>
          </a:p>
          <a:p>
            <a:endParaRPr lang="hu-HU" dirty="0"/>
          </a:p>
          <a:p>
            <a:r>
              <a:rPr lang="hu-HU" b="1" dirty="0" err="1">
                <a:solidFill>
                  <a:srgbClr val="FF0000"/>
                </a:solidFill>
              </a:rPr>
              <a:t>Conclusions</a:t>
            </a:r>
            <a:r>
              <a:rPr lang="hu-HU" b="1" dirty="0">
                <a:solidFill>
                  <a:srgbClr val="FF0000"/>
                </a:solidFill>
              </a:rPr>
              <a:t>:</a:t>
            </a:r>
          </a:p>
          <a:p>
            <a:r>
              <a:rPr lang="hu-HU" dirty="0"/>
              <a:t>The </a:t>
            </a:r>
            <a:r>
              <a:rPr lang="hu-HU" dirty="0" err="1"/>
              <a:t>task</a:t>
            </a:r>
            <a:r>
              <a:rPr lang="hu-HU" dirty="0"/>
              <a:t> is </a:t>
            </a:r>
            <a:r>
              <a:rPr lang="hu-HU" dirty="0" err="1"/>
              <a:t>finished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deliverable</a:t>
            </a:r>
            <a:r>
              <a:rPr lang="hu-HU" dirty="0"/>
              <a:t> is </a:t>
            </a:r>
            <a:r>
              <a:rPr lang="hu-HU" dirty="0" err="1"/>
              <a:t>ready</a:t>
            </a:r>
            <a:r>
              <a:rPr lang="hu-HU" dirty="0"/>
              <a:t> in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/>
              <a:t>EUROFER MPH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continued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smtClean="0"/>
              <a:t>2017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373216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4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Kép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268760"/>
            <a:ext cx="7610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Szövegdoboz 2"/>
          <p:cNvSpPr txBox="1">
            <a:spLocks noChangeArrowheads="1"/>
          </p:cNvSpPr>
          <p:nvPr/>
        </p:nvSpPr>
        <p:spPr bwMode="auto">
          <a:xfrm>
            <a:off x="1692275" y="1773238"/>
            <a:ext cx="5759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2400" i="1" dirty="0" err="1"/>
              <a:t>Thank</a:t>
            </a:r>
            <a:r>
              <a:rPr lang="hu-HU" sz="2400" i="1" dirty="0"/>
              <a:t> </a:t>
            </a:r>
            <a:r>
              <a:rPr lang="hu-HU" sz="2400" i="1" dirty="0" err="1"/>
              <a:t>you</a:t>
            </a:r>
            <a:r>
              <a:rPr lang="hu-HU" sz="2400" i="1" dirty="0"/>
              <a:t> </a:t>
            </a:r>
            <a:r>
              <a:rPr lang="hu-HU" sz="2400" i="1" dirty="0" err="1"/>
              <a:t>very</a:t>
            </a:r>
            <a:r>
              <a:rPr lang="hu-HU" sz="2400" i="1" dirty="0"/>
              <a:t> </a:t>
            </a:r>
            <a:r>
              <a:rPr lang="hu-HU" sz="2400" i="1" dirty="0" err="1"/>
              <a:t>much</a:t>
            </a:r>
            <a:r>
              <a:rPr lang="hu-HU" sz="2400" i="1" dirty="0"/>
              <a:t> </a:t>
            </a:r>
            <a:r>
              <a:rPr lang="hu-HU" sz="2400" i="1" dirty="0" err="1"/>
              <a:t>for</a:t>
            </a:r>
            <a:r>
              <a:rPr lang="hu-HU" sz="2400" i="1" dirty="0"/>
              <a:t> </a:t>
            </a:r>
            <a:r>
              <a:rPr lang="hu-HU" sz="2400" i="1" dirty="0" err="1"/>
              <a:t>Your</a:t>
            </a:r>
            <a:r>
              <a:rPr lang="hu-HU" sz="2400" i="1" dirty="0"/>
              <a:t> </a:t>
            </a:r>
            <a:r>
              <a:rPr lang="hu-HU" sz="2400" i="1" dirty="0" err="1"/>
              <a:t>attention</a:t>
            </a:r>
            <a:r>
              <a:rPr lang="hu-HU" sz="2400" i="1" dirty="0"/>
              <a:t>!</a:t>
            </a:r>
            <a:endParaRPr lang="en-US" sz="2400" i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971600" y="1052736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err="1">
                <a:solidFill>
                  <a:srgbClr val="FF0000"/>
                </a:solidFill>
              </a:rPr>
              <a:t>Objectives</a:t>
            </a:r>
            <a:r>
              <a:rPr lang="hu-HU" dirty="0">
                <a:solidFill>
                  <a:srgbClr val="FF0000"/>
                </a:solidFill>
              </a:rPr>
              <a:t>:</a:t>
            </a:r>
          </a:p>
          <a:p>
            <a:endParaRPr lang="hu-HU" dirty="0">
              <a:solidFill>
                <a:srgbClr val="FF0000"/>
              </a:solidFill>
            </a:endParaRPr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summarize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EUROFER </a:t>
            </a:r>
            <a:r>
              <a:rPr lang="hu-HU" dirty="0" err="1"/>
              <a:t>properties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designers</a:t>
            </a:r>
            <a:r>
              <a:rPr lang="hu-HU" dirty="0"/>
              <a:t> and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DEMO MPH </a:t>
            </a:r>
            <a:r>
              <a:rPr lang="hu-HU" dirty="0" err="1"/>
              <a:t>format</a:t>
            </a:r>
            <a:endParaRPr lang="hu-HU" dirty="0"/>
          </a:p>
          <a:p>
            <a:r>
              <a:rPr lang="hu-HU" b="1" u="sng" dirty="0" err="1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hu-HU" b="1" u="sng" dirty="0">
                <a:solidFill>
                  <a:schemeClr val="tx2">
                    <a:lumMod val="75000"/>
                  </a:schemeClr>
                </a:solidFill>
              </a:rPr>
              <a:t>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part of the WBS1.2 goal to develop a material handbook summarising the database content at a higher level</a:t>
            </a:r>
            <a:r>
              <a:rPr lang="hu-HU" dirty="0"/>
              <a:t>.</a:t>
            </a:r>
            <a:r>
              <a:rPr lang="en-GB" dirty="0"/>
              <a:t>The target for 2015 is to generate and release a Material Property Handbook (MPH) for at least one material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data point should then be subject to panel review in a meeting amongst all of the participating Research Units.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Participating</a:t>
            </a:r>
            <a:r>
              <a:rPr lang="hu-HU" dirty="0"/>
              <a:t> RU-s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evaluation</a:t>
            </a:r>
            <a:r>
              <a:rPr lang="hu-HU" dirty="0"/>
              <a:t>, </a:t>
            </a:r>
            <a:r>
              <a:rPr lang="hu-HU" dirty="0" err="1"/>
              <a:t>compare</a:t>
            </a:r>
            <a:r>
              <a:rPr lang="hu-HU" dirty="0"/>
              <a:t> and </a:t>
            </a:r>
            <a:r>
              <a:rPr lang="hu-HU" dirty="0" err="1"/>
              <a:t>agree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Design </a:t>
            </a:r>
            <a:r>
              <a:rPr lang="hu-HU" dirty="0" err="1"/>
              <a:t>allowances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calculated</a:t>
            </a:r>
            <a:r>
              <a:rPr lang="hu-HU" dirty="0"/>
              <a:t> and </a:t>
            </a:r>
            <a:r>
              <a:rPr lang="hu-HU" dirty="0" err="1"/>
              <a:t>included</a:t>
            </a:r>
            <a:r>
              <a:rPr lang="hu-HU" dirty="0"/>
              <a:t> (</a:t>
            </a:r>
            <a:r>
              <a:rPr lang="hu-HU" dirty="0" err="1"/>
              <a:t>discussion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b="1" u="sng" dirty="0" err="1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hu-HU" b="1" u="sng" dirty="0">
                <a:solidFill>
                  <a:schemeClr val="tx2">
                    <a:lumMod val="75000"/>
                  </a:schemeClr>
                </a:solidFill>
              </a:rPr>
              <a:t> in 2016</a:t>
            </a:r>
          </a:p>
          <a:p>
            <a:r>
              <a:rPr lang="hu-HU" dirty="0"/>
              <a:t>I</a:t>
            </a:r>
            <a:r>
              <a:rPr lang="en-GB" dirty="0" err="1"/>
              <a:t>mplement</a:t>
            </a:r>
            <a:r>
              <a:rPr lang="en-GB" dirty="0"/>
              <a:t> organisational, content and editorial changes to the EUROFER97 MPH based on comments and peer review of 2015 deliverable</a:t>
            </a:r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60648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764704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Co-</a:t>
            </a:r>
            <a:r>
              <a:rPr lang="hu-HU" b="1" dirty="0" err="1">
                <a:solidFill>
                  <a:srgbClr val="FF0000"/>
                </a:solidFill>
              </a:rPr>
              <a:t>operation</a:t>
            </a:r>
            <a:r>
              <a:rPr lang="hu-HU" b="1" dirty="0">
                <a:solidFill>
                  <a:srgbClr val="FF0000"/>
                </a:solidFill>
              </a:rPr>
              <a:t> MTA-KIT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IDM: </a:t>
            </a:r>
            <a:r>
              <a:rPr lang="hu-HU" dirty="0" err="1"/>
              <a:t>Database</a:t>
            </a:r>
            <a:r>
              <a:rPr lang="hu-HU" dirty="0"/>
              <a:t>, </a:t>
            </a:r>
            <a:r>
              <a:rPr lang="en-GB" i="1" dirty="0"/>
              <a:t>PPPT Material Properties Handbook on EUROFER (KIT, 2015)</a:t>
            </a:r>
            <a:endParaRPr lang="hu-HU" i="1" dirty="0"/>
          </a:p>
          <a:p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 err="1"/>
              <a:t>Personal</a:t>
            </a:r>
            <a:r>
              <a:rPr lang="hu-HU" i="1" dirty="0"/>
              <a:t> </a:t>
            </a:r>
            <a:r>
              <a:rPr lang="hu-HU" i="1" dirty="0" err="1"/>
              <a:t>day</a:t>
            </a:r>
            <a:r>
              <a:rPr lang="hu-HU" i="1" dirty="0"/>
              <a:t>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VC </a:t>
            </a:r>
            <a:r>
              <a:rPr lang="hu-HU" i="1" dirty="0" err="1"/>
              <a:t>meetings</a:t>
            </a:r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E-</a:t>
            </a:r>
            <a:r>
              <a:rPr lang="hu-HU" i="1" dirty="0" err="1"/>
              <a:t>mails</a:t>
            </a:r>
            <a:r>
              <a:rPr lang="hu-HU" i="1" dirty="0"/>
              <a:t>, </a:t>
            </a:r>
            <a:r>
              <a:rPr lang="hu-HU" i="1" dirty="0" err="1"/>
              <a:t>several</a:t>
            </a:r>
            <a:r>
              <a:rPr lang="hu-HU" i="1" dirty="0"/>
              <a:t> </a:t>
            </a:r>
            <a:r>
              <a:rPr lang="hu-HU" i="1" dirty="0" err="1"/>
              <a:t>corrections</a:t>
            </a:r>
            <a:r>
              <a:rPr lang="hu-HU" i="1" dirty="0"/>
              <a:t>, </a:t>
            </a:r>
            <a:r>
              <a:rPr lang="hu-HU" i="1" dirty="0" err="1"/>
              <a:t>questions</a:t>
            </a:r>
            <a:r>
              <a:rPr lang="hu-HU" i="1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ITER- </a:t>
            </a:r>
            <a:r>
              <a:rPr lang="hu-HU" i="1" dirty="0" err="1"/>
              <a:t>meetings</a:t>
            </a:r>
            <a:r>
              <a:rPr lang="hu-HU" i="1" dirty="0"/>
              <a:t> in </a:t>
            </a:r>
            <a:r>
              <a:rPr lang="hu-HU" i="1" dirty="0" err="1"/>
              <a:t>every</a:t>
            </a:r>
            <a:r>
              <a:rPr lang="hu-HU" i="1" dirty="0"/>
              <a:t> </a:t>
            </a:r>
            <a:r>
              <a:rPr lang="hu-HU" i="1" dirty="0" err="1"/>
              <a:t>quarters</a:t>
            </a:r>
            <a:r>
              <a:rPr lang="hu-HU" i="1" dirty="0"/>
              <a:t> and </a:t>
            </a:r>
            <a:r>
              <a:rPr lang="hu-HU" i="1" dirty="0" err="1"/>
              <a:t>electronic</a:t>
            </a:r>
            <a:r>
              <a:rPr lang="hu-HU" i="1" dirty="0"/>
              <a:t> </a:t>
            </a:r>
            <a:r>
              <a:rPr lang="hu-HU" i="1" dirty="0" err="1"/>
              <a:t>connection</a:t>
            </a:r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3 </a:t>
            </a:r>
            <a:r>
              <a:rPr lang="hu-HU" i="1" dirty="0" err="1"/>
              <a:t>years</a:t>
            </a:r>
            <a:r>
              <a:rPr lang="hu-HU" i="1" dirty="0"/>
              <a:t> </a:t>
            </a:r>
            <a:r>
              <a:rPr lang="hu-HU" i="1" dirty="0" err="1"/>
              <a:t>work</a:t>
            </a:r>
            <a:r>
              <a:rPr lang="hu-HU" i="1" dirty="0"/>
              <a:t> </a:t>
            </a:r>
            <a:r>
              <a:rPr lang="hu-HU" i="1" dirty="0" err="1"/>
              <a:t>on</a:t>
            </a:r>
            <a:r>
              <a:rPr lang="hu-HU" i="1" dirty="0"/>
              <a:t> 1 </a:t>
            </a:r>
            <a:r>
              <a:rPr lang="hu-HU" i="1" dirty="0" err="1"/>
              <a:t>chapter</a:t>
            </a:r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Group: S. </a:t>
            </a:r>
            <a:r>
              <a:rPr lang="hu-HU" i="1" dirty="0" err="1"/>
              <a:t>Zinkle</a:t>
            </a:r>
            <a:r>
              <a:rPr lang="hu-HU" i="1" dirty="0"/>
              <a:t>, F. </a:t>
            </a:r>
            <a:r>
              <a:rPr lang="hu-HU" i="1" dirty="0" err="1"/>
              <a:t>Tavassoly</a:t>
            </a:r>
            <a:r>
              <a:rPr lang="hu-HU" i="1" dirty="0"/>
              <a:t>, J. </a:t>
            </a:r>
            <a:r>
              <a:rPr lang="hu-HU" i="1" dirty="0" err="1"/>
              <a:t>Rensman</a:t>
            </a:r>
            <a:r>
              <a:rPr lang="hu-HU" i="1" dirty="0"/>
              <a:t>, V. </a:t>
            </a:r>
            <a:r>
              <a:rPr lang="hu-HU" i="1" dirty="0" err="1"/>
              <a:t>Barabas</a:t>
            </a:r>
            <a:r>
              <a:rPr lang="hu-HU" i="1" dirty="0"/>
              <a:t>, E. Diegele, A. </a:t>
            </a:r>
            <a:r>
              <a:rPr lang="hu-HU" i="1" dirty="0" err="1"/>
              <a:t>Peacock</a:t>
            </a:r>
            <a:r>
              <a:rPr lang="hu-HU" i="1" dirty="0"/>
              <a:t>, (+</a:t>
            </a:r>
            <a:r>
              <a:rPr lang="hu-HU" i="1" dirty="0" err="1"/>
              <a:t>Japan</a:t>
            </a:r>
            <a:r>
              <a:rPr lang="hu-HU" i="1" dirty="0"/>
              <a:t>, </a:t>
            </a:r>
            <a:r>
              <a:rPr lang="hu-HU" i="1" dirty="0" err="1"/>
              <a:t>Korean</a:t>
            </a:r>
            <a:r>
              <a:rPr lang="hu-HU" i="1" dirty="0"/>
              <a:t>, </a:t>
            </a:r>
            <a:r>
              <a:rPr lang="hu-HU" i="1" dirty="0" err="1"/>
              <a:t>Russian</a:t>
            </a:r>
            <a:r>
              <a:rPr lang="hu-HU" i="1" dirty="0"/>
              <a:t>, </a:t>
            </a:r>
            <a:r>
              <a:rPr lang="hu-HU" i="1" dirty="0" err="1"/>
              <a:t>etc</a:t>
            </a:r>
            <a:r>
              <a:rPr lang="hu-HU" i="1" dirty="0"/>
              <a:t> </a:t>
            </a:r>
            <a:r>
              <a:rPr lang="hu-HU" i="1" dirty="0" err="1"/>
              <a:t>participants</a:t>
            </a:r>
            <a:r>
              <a:rPr lang="hu-HU" i="1" dirty="0"/>
              <a:t>) </a:t>
            </a:r>
          </a:p>
          <a:p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83691"/>
            <a:ext cx="217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576" y="69269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1</a:t>
            </a:r>
            <a:r>
              <a:rPr lang="hu-HU" b="1" dirty="0"/>
              <a:t>: </a:t>
            </a:r>
            <a:r>
              <a:rPr lang="hu-HU" dirty="0" err="1"/>
              <a:t>Selection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content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MPH (EUROFER97)</a:t>
            </a:r>
          </a:p>
          <a:p>
            <a:r>
              <a:rPr lang="hu-HU" dirty="0"/>
              <a:t>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general</a:t>
            </a:r>
            <a:r>
              <a:rPr lang="hu-HU" dirty="0"/>
              <a:t> MPH </a:t>
            </a:r>
            <a:r>
              <a:rPr lang="hu-HU" dirty="0" err="1"/>
              <a:t>list</a:t>
            </a:r>
            <a:r>
              <a:rPr lang="hu-HU" dirty="0"/>
              <a:t> </a:t>
            </a:r>
            <a:r>
              <a:rPr lang="hu-HU" dirty="0" err="1"/>
              <a:t>elaborated</a:t>
            </a:r>
            <a:r>
              <a:rPr lang="hu-HU" dirty="0"/>
              <a:t> 2014)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designers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Selected</a:t>
            </a:r>
            <a:r>
              <a:rPr lang="hu-HU" dirty="0"/>
              <a:t> 25 </a:t>
            </a:r>
            <a:r>
              <a:rPr lang="hu-HU" dirty="0" err="1"/>
              <a:t>properties</a:t>
            </a:r>
            <a:endParaRPr lang="hu-HU" dirty="0"/>
          </a:p>
          <a:p>
            <a:pPr lvl="0"/>
            <a:r>
              <a:rPr lang="en-GB" dirty="0"/>
              <a:t>General information on EUROFER97</a:t>
            </a:r>
            <a:r>
              <a:rPr lang="hu-HU" dirty="0"/>
              <a:t>, </a:t>
            </a:r>
            <a:r>
              <a:rPr lang="en-GB" dirty="0"/>
              <a:t>Chemical composition</a:t>
            </a:r>
            <a:endParaRPr lang="en-US" dirty="0"/>
          </a:p>
          <a:p>
            <a:pPr lvl="0"/>
            <a:r>
              <a:rPr lang="en-GB" dirty="0"/>
              <a:t>Density</a:t>
            </a:r>
            <a:r>
              <a:rPr lang="hu-HU" dirty="0"/>
              <a:t>, </a:t>
            </a:r>
            <a:r>
              <a:rPr lang="en-GB" dirty="0"/>
              <a:t>Yield strength</a:t>
            </a:r>
            <a:r>
              <a:rPr lang="hu-HU" dirty="0"/>
              <a:t>, </a:t>
            </a:r>
            <a:r>
              <a:rPr lang="en-GB" dirty="0"/>
              <a:t>Tensile strength</a:t>
            </a:r>
            <a:r>
              <a:rPr lang="hu-HU" dirty="0"/>
              <a:t>,</a:t>
            </a:r>
            <a:r>
              <a:rPr lang="en-GB" dirty="0"/>
              <a:t>Elongation</a:t>
            </a:r>
            <a:r>
              <a:rPr lang="hu-HU" dirty="0"/>
              <a:t>,</a:t>
            </a:r>
            <a:endParaRPr lang="en-US" dirty="0"/>
          </a:p>
          <a:p>
            <a:pPr lvl="0"/>
            <a:r>
              <a:rPr lang="en-GB" dirty="0"/>
              <a:t>Reduction of area</a:t>
            </a:r>
            <a:r>
              <a:rPr lang="hu-HU" dirty="0"/>
              <a:t>,</a:t>
            </a:r>
            <a:r>
              <a:rPr lang="en-GB" dirty="0"/>
              <a:t>Young’s modulus</a:t>
            </a:r>
            <a:r>
              <a:rPr lang="hu-HU" dirty="0"/>
              <a:t>,</a:t>
            </a:r>
            <a:r>
              <a:rPr lang="en-GB" dirty="0"/>
              <a:t>Poisson’s ratio</a:t>
            </a:r>
            <a:endParaRPr lang="en-US" dirty="0"/>
          </a:p>
          <a:p>
            <a:pPr lvl="0"/>
            <a:r>
              <a:rPr lang="en-GB" dirty="0"/>
              <a:t>CHARPY impact energy</a:t>
            </a:r>
            <a:r>
              <a:rPr lang="hu-HU" dirty="0"/>
              <a:t>, </a:t>
            </a:r>
            <a:r>
              <a:rPr lang="en-GB" dirty="0"/>
              <a:t>Fracture toughness</a:t>
            </a:r>
            <a:r>
              <a:rPr lang="hu-HU" dirty="0"/>
              <a:t>, </a:t>
            </a:r>
            <a:r>
              <a:rPr lang="en-GB" dirty="0"/>
              <a:t>Fatigue-crack-growth rate</a:t>
            </a:r>
            <a:endParaRPr lang="en-US" dirty="0"/>
          </a:p>
          <a:p>
            <a:pPr lvl="0"/>
            <a:r>
              <a:rPr lang="en-GB" dirty="0"/>
              <a:t>Fatigue</a:t>
            </a:r>
            <a:r>
              <a:rPr lang="hu-HU" dirty="0"/>
              <a:t>, </a:t>
            </a:r>
            <a:r>
              <a:rPr lang="en-GB" dirty="0"/>
              <a:t>Creep</a:t>
            </a:r>
            <a:r>
              <a:rPr lang="hu-HU" dirty="0"/>
              <a:t>, </a:t>
            </a:r>
            <a:r>
              <a:rPr lang="en-GB" dirty="0"/>
              <a:t>Linear thermal expansion</a:t>
            </a:r>
            <a:r>
              <a:rPr lang="hu-HU" dirty="0"/>
              <a:t>, </a:t>
            </a:r>
            <a:r>
              <a:rPr lang="en-GB" dirty="0"/>
              <a:t>Thermal conductivity</a:t>
            </a:r>
            <a:endParaRPr lang="en-US" dirty="0"/>
          </a:p>
          <a:p>
            <a:pPr lvl="0"/>
            <a:r>
              <a:rPr lang="en-GB" dirty="0"/>
              <a:t>Thermal diffusivity</a:t>
            </a:r>
            <a:r>
              <a:rPr lang="hu-HU" dirty="0"/>
              <a:t>, </a:t>
            </a:r>
            <a:r>
              <a:rPr lang="en-GB" dirty="0"/>
              <a:t>Specific heat</a:t>
            </a:r>
            <a:r>
              <a:rPr lang="hu-HU" dirty="0"/>
              <a:t>,</a:t>
            </a:r>
            <a:r>
              <a:rPr lang="en-GB" dirty="0"/>
              <a:t>Electrical resistivity</a:t>
            </a:r>
            <a:r>
              <a:rPr lang="hu-HU" dirty="0"/>
              <a:t>,</a:t>
            </a:r>
            <a:r>
              <a:rPr lang="en-GB" dirty="0"/>
              <a:t>Magnetic saturation</a:t>
            </a:r>
            <a:endParaRPr lang="en-US" dirty="0"/>
          </a:p>
          <a:p>
            <a:pPr lvl="0"/>
            <a:r>
              <a:rPr lang="en-GB" dirty="0"/>
              <a:t>Remnant magnetization</a:t>
            </a:r>
            <a:r>
              <a:rPr lang="hu-HU" dirty="0"/>
              <a:t>, </a:t>
            </a:r>
            <a:r>
              <a:rPr lang="en-GB" dirty="0"/>
              <a:t>Coercive field</a:t>
            </a:r>
            <a:endParaRPr lang="hu-HU" dirty="0"/>
          </a:p>
          <a:p>
            <a:pPr lvl="0"/>
            <a:endParaRPr lang="hu-HU" dirty="0"/>
          </a:p>
          <a:p>
            <a:pPr lvl="0"/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sheets</a:t>
            </a:r>
            <a:r>
              <a:rPr lang="hu-HU" dirty="0"/>
              <a:t>:</a:t>
            </a:r>
            <a:r>
              <a:rPr lang="en-GB" dirty="0"/>
              <a:t>Swelling, Ratchetting, and Melting </a:t>
            </a:r>
            <a:r>
              <a:rPr lang="hu-HU" dirty="0"/>
              <a:t>T</a:t>
            </a:r>
            <a:r>
              <a:rPr lang="en-GB" dirty="0" err="1"/>
              <a:t>emperature</a:t>
            </a:r>
            <a:endParaRPr lang="hu-HU" dirty="0"/>
          </a:p>
          <a:p>
            <a:pPr lvl="0"/>
            <a:endParaRPr lang="hu-HU" dirty="0"/>
          </a:p>
          <a:p>
            <a:pPr lvl="0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selected</a:t>
            </a:r>
            <a:r>
              <a:rPr lang="hu-HU" dirty="0"/>
              <a:t>: </a:t>
            </a:r>
            <a:r>
              <a:rPr lang="hu-HU" dirty="0" err="1"/>
              <a:t>dielectric</a:t>
            </a:r>
            <a:r>
              <a:rPr lang="hu-HU" dirty="0"/>
              <a:t> and </a:t>
            </a:r>
            <a:r>
              <a:rPr lang="hu-HU" dirty="0" err="1"/>
              <a:t>optical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 etc.</a:t>
            </a:r>
            <a:endParaRPr lang="en-US" dirty="0"/>
          </a:p>
          <a:p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89240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683568" y="908720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methods</a:t>
            </a:r>
            <a:r>
              <a:rPr lang="hu-HU" b="1" dirty="0">
                <a:solidFill>
                  <a:srgbClr val="FF0000"/>
                </a:solidFill>
              </a:rPr>
              <a:t> 2</a:t>
            </a:r>
            <a:r>
              <a:rPr lang="hu-HU" dirty="0">
                <a:solidFill>
                  <a:srgbClr val="FF0000"/>
                </a:solidFill>
              </a:rPr>
              <a:t>:</a:t>
            </a:r>
          </a:p>
          <a:p>
            <a:endParaRPr lang="hu-HU" dirty="0"/>
          </a:p>
          <a:p>
            <a:r>
              <a:rPr lang="hu-HU" dirty="0" err="1"/>
              <a:t>Collection</a:t>
            </a:r>
            <a:r>
              <a:rPr lang="hu-HU" dirty="0"/>
              <a:t> MPH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2 </a:t>
            </a:r>
            <a:r>
              <a:rPr lang="hu-HU" dirty="0" err="1"/>
              <a:t>sources</a:t>
            </a:r>
            <a:r>
              <a:rPr lang="hu-HU" dirty="0"/>
              <a:t>: </a:t>
            </a:r>
            <a:r>
              <a:rPr lang="hu-HU" dirty="0" err="1"/>
              <a:t>database</a:t>
            </a:r>
            <a:r>
              <a:rPr lang="hu-HU" dirty="0"/>
              <a:t>, </a:t>
            </a:r>
            <a:r>
              <a:rPr lang="hu-HU" dirty="0" err="1"/>
              <a:t>literature</a:t>
            </a:r>
            <a:endParaRPr lang="hu-HU" dirty="0"/>
          </a:p>
          <a:p>
            <a:endParaRPr lang="hu-HU" dirty="0"/>
          </a:p>
          <a:p>
            <a:r>
              <a:rPr lang="hu-HU" dirty="0"/>
              <a:t>Step2. </a:t>
            </a:r>
            <a:r>
              <a:rPr lang="hu-HU" dirty="0" err="1"/>
              <a:t>Selection</a:t>
            </a:r>
            <a:r>
              <a:rPr lang="hu-HU" dirty="0"/>
              <a:t> of </a:t>
            </a:r>
            <a:r>
              <a:rPr lang="hu-HU" dirty="0" err="1"/>
              <a:t>relevant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hu-HU" dirty="0"/>
              <a:t>Data </a:t>
            </a:r>
            <a:r>
              <a:rPr lang="hu-HU" dirty="0" err="1"/>
              <a:t>quality</a:t>
            </a:r>
            <a:r>
              <a:rPr lang="hu-HU" dirty="0"/>
              <a:t>: </a:t>
            </a:r>
          </a:p>
          <a:p>
            <a:endParaRPr lang="hu-HU" dirty="0"/>
          </a:p>
          <a:p>
            <a:r>
              <a:rPr lang="hu-HU" dirty="0" err="1"/>
              <a:t>High</a:t>
            </a:r>
            <a:r>
              <a:rPr lang="hu-HU" dirty="0"/>
              <a:t> - </a:t>
            </a: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reports</a:t>
            </a:r>
            <a:endParaRPr lang="hu-HU" dirty="0"/>
          </a:p>
          <a:p>
            <a:endParaRPr lang="hu-HU" dirty="0"/>
          </a:p>
          <a:p>
            <a:r>
              <a:rPr lang="hu-HU" dirty="0"/>
              <a:t>Low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–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(conferences, </a:t>
            </a:r>
            <a:r>
              <a:rPr lang="hu-HU" dirty="0" err="1"/>
              <a:t>journals</a:t>
            </a:r>
            <a:r>
              <a:rPr lang="hu-HU" dirty="0"/>
              <a:t> etc.) </a:t>
            </a:r>
            <a:r>
              <a:rPr lang="hu-HU" dirty="0" err="1"/>
              <a:t>consideration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quality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No </a:t>
            </a:r>
            <a:r>
              <a:rPr lang="hu-HU" dirty="0" err="1"/>
              <a:t>identification</a:t>
            </a:r>
            <a:r>
              <a:rPr lang="hu-HU" dirty="0"/>
              <a:t> –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useless</a:t>
            </a:r>
            <a:endParaRPr lang="hu-HU" dirty="0"/>
          </a:p>
          <a:p>
            <a:r>
              <a:rPr lang="hu-HU" dirty="0" err="1"/>
              <a:t>Identification</a:t>
            </a:r>
            <a:r>
              <a:rPr lang="hu-HU" dirty="0"/>
              <a:t> – </a:t>
            </a:r>
            <a:r>
              <a:rPr lang="hu-HU" dirty="0" err="1"/>
              <a:t>enough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quality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8640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55650" y="1052513"/>
            <a:ext cx="7056438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hu-HU" sz="2400" b="1" i="1" dirty="0"/>
          </a:p>
          <a:p>
            <a:pPr>
              <a:buFont typeface="Arial" charset="0"/>
              <a:buChar char="•"/>
            </a:pPr>
            <a:endParaRPr lang="hu-HU" sz="2400" b="1" i="1" dirty="0"/>
          </a:p>
          <a:p>
            <a:pPr algn="ctr"/>
            <a:endParaRPr lang="hu-HU" sz="2400" b="1" i="1" dirty="0"/>
          </a:p>
          <a:p>
            <a:pPr algn="ctr"/>
            <a:endParaRPr lang="en-US" sz="2400" b="1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755650" y="836712"/>
            <a:ext cx="73447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methods</a:t>
            </a:r>
            <a:r>
              <a:rPr lang="hu-HU" b="1" dirty="0">
                <a:solidFill>
                  <a:srgbClr val="FF0000"/>
                </a:solidFill>
              </a:rPr>
              <a:t> 3</a:t>
            </a:r>
          </a:p>
          <a:p>
            <a:endParaRPr lang="hu-HU" b="1" dirty="0"/>
          </a:p>
          <a:p>
            <a:r>
              <a:rPr lang="hu-HU" b="1" dirty="0"/>
              <a:t>Data </a:t>
            </a:r>
            <a:r>
              <a:rPr lang="hu-HU" b="1" dirty="0" err="1"/>
              <a:t>treatment</a:t>
            </a:r>
            <a:r>
              <a:rPr lang="hu-HU" b="1" dirty="0"/>
              <a:t> in </a:t>
            </a:r>
            <a:r>
              <a:rPr lang="hu-HU" b="1" dirty="0" err="1"/>
              <a:t>case</a:t>
            </a:r>
            <a:r>
              <a:rPr lang="hu-HU" b="1" dirty="0"/>
              <a:t> of </a:t>
            </a:r>
            <a:r>
              <a:rPr lang="hu-HU" b="1" dirty="0" err="1"/>
              <a:t>as</a:t>
            </a:r>
            <a:r>
              <a:rPr lang="hu-HU" b="1" dirty="0"/>
              <a:t> </a:t>
            </a:r>
            <a:r>
              <a:rPr lang="hu-HU" b="1" dirty="0" err="1"/>
              <a:t>received</a:t>
            </a:r>
            <a:r>
              <a:rPr lang="hu-HU" b="1" dirty="0"/>
              <a:t> material </a:t>
            </a:r>
            <a:r>
              <a:rPr lang="hu-HU" b="1" dirty="0" err="1"/>
              <a:t>data</a:t>
            </a:r>
            <a:r>
              <a:rPr lang="hu-HU" b="1" dirty="0"/>
              <a:t>:</a:t>
            </a:r>
          </a:p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database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Selection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relevant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Fit </a:t>
            </a:r>
            <a:r>
              <a:rPr lang="hu-HU" b="1" dirty="0" err="1"/>
              <a:t>average</a:t>
            </a:r>
            <a:r>
              <a:rPr lang="hu-HU" b="1" dirty="0"/>
              <a:t> </a:t>
            </a:r>
            <a:r>
              <a:rPr lang="hu-HU" b="1" dirty="0" err="1"/>
              <a:t>curve</a:t>
            </a:r>
            <a:r>
              <a:rPr lang="hu-HU" b="1" dirty="0"/>
              <a:t> in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function</a:t>
            </a:r>
            <a:r>
              <a:rPr lang="hu-HU" b="1" dirty="0"/>
              <a:t> of </a:t>
            </a:r>
            <a:r>
              <a:rPr lang="hu-HU" b="1" dirty="0" err="1"/>
              <a:t>temperature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(</a:t>
            </a:r>
            <a:r>
              <a:rPr lang="hu-HU" b="1" dirty="0" err="1"/>
              <a:t>Polinomial</a:t>
            </a:r>
            <a:r>
              <a:rPr lang="hu-HU" b="1" dirty="0"/>
              <a:t>, </a:t>
            </a:r>
            <a:r>
              <a:rPr lang="hu-HU" b="1" dirty="0" err="1"/>
              <a:t>or</a:t>
            </a:r>
            <a:r>
              <a:rPr lang="hu-HU" b="1" dirty="0"/>
              <a:t> </a:t>
            </a:r>
            <a:r>
              <a:rPr lang="hu-HU" b="1" dirty="0" err="1"/>
              <a:t>specific</a:t>
            </a:r>
            <a:r>
              <a:rPr lang="hu-HU" b="1" dirty="0"/>
              <a:t> </a:t>
            </a:r>
            <a:r>
              <a:rPr lang="hu-HU" b="1" dirty="0" err="1"/>
              <a:t>function</a:t>
            </a:r>
            <a:r>
              <a:rPr lang="hu-HU" b="1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Check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scatter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Consider</a:t>
            </a:r>
            <a:r>
              <a:rPr lang="hu-HU" b="1" dirty="0"/>
              <a:t> </a:t>
            </a:r>
            <a:r>
              <a:rPr lang="hu-HU" b="1" dirty="0" err="1"/>
              <a:t>outliner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Reduction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scatter</a:t>
            </a:r>
            <a:r>
              <a:rPr lang="hu-HU" b="1" dirty="0"/>
              <a:t> </a:t>
            </a:r>
            <a:r>
              <a:rPr lang="hu-HU" b="1" dirty="0" err="1"/>
              <a:t>by</a:t>
            </a:r>
            <a:r>
              <a:rPr lang="hu-HU" b="1" dirty="0"/>
              <a:t> </a:t>
            </a:r>
            <a:r>
              <a:rPr lang="hu-HU" b="1" dirty="0" err="1"/>
              <a:t>special</a:t>
            </a:r>
            <a:r>
              <a:rPr lang="hu-HU" b="1" dirty="0"/>
              <a:t> </a:t>
            </a:r>
            <a:r>
              <a:rPr lang="hu-HU" b="1" dirty="0" err="1"/>
              <a:t>treatment</a:t>
            </a:r>
            <a:r>
              <a:rPr lang="hu-HU" b="1" dirty="0"/>
              <a:t> (SYNTAP, </a:t>
            </a:r>
            <a:r>
              <a:rPr lang="hu-HU" b="1" dirty="0" err="1"/>
              <a:t>Bootstrapping</a:t>
            </a:r>
            <a:r>
              <a:rPr lang="hu-HU" b="1" dirty="0"/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Draw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curve</a:t>
            </a:r>
            <a:r>
              <a:rPr lang="hu-HU" b="1" dirty="0"/>
              <a:t> in uniform </a:t>
            </a:r>
            <a:r>
              <a:rPr lang="hu-HU" b="1" dirty="0" err="1"/>
              <a:t>format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Convert diagram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picture</a:t>
            </a:r>
            <a:r>
              <a:rPr lang="hu-HU" b="1" dirty="0"/>
              <a:t>, </a:t>
            </a:r>
            <a:r>
              <a:rPr lang="hu-HU" b="1" dirty="0" err="1"/>
              <a:t>delete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r>
              <a:rPr lang="hu-HU" b="1" dirty="0"/>
              <a:t> </a:t>
            </a:r>
            <a:r>
              <a:rPr lang="hu-HU" b="1" dirty="0" err="1"/>
              <a:t>points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Calculate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values</a:t>
            </a:r>
            <a:r>
              <a:rPr lang="hu-HU" b="1" dirty="0"/>
              <a:t> </a:t>
            </a:r>
            <a:r>
              <a:rPr lang="hu-HU" b="1" dirty="0" err="1"/>
              <a:t>belonging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design </a:t>
            </a:r>
            <a:r>
              <a:rPr lang="hu-HU" b="1" dirty="0" err="1"/>
              <a:t>temperatures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Check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participants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Correction</a:t>
            </a:r>
            <a:r>
              <a:rPr lang="hu-HU" b="1" dirty="0"/>
              <a:t> re-</a:t>
            </a:r>
            <a:r>
              <a:rPr lang="hu-HU" b="1" dirty="0" err="1"/>
              <a:t>evaluation</a:t>
            </a:r>
            <a:r>
              <a:rPr lang="hu-HU" b="1" dirty="0"/>
              <a:t> </a:t>
            </a:r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necessary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Copy</a:t>
            </a:r>
            <a:r>
              <a:rPr lang="hu-HU" b="1" dirty="0"/>
              <a:t> </a:t>
            </a:r>
            <a:r>
              <a:rPr lang="hu-HU" b="1" dirty="0" err="1"/>
              <a:t>into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MPH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355699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27584" y="112474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4:</a:t>
            </a:r>
          </a:p>
          <a:p>
            <a:r>
              <a:rPr lang="hu-HU" dirty="0"/>
              <a:t> Description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394954"/>
            <a:ext cx="7200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density, or more precisely, the volumetric mass density [kg/m</a:t>
            </a:r>
            <a:r>
              <a:rPr kumimoji="0" lang="en-GB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g/cm</a:t>
            </a:r>
            <a:r>
              <a:rPr kumimoji="0" lang="en-GB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of a substance is its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Mass"/>
              </a:rPr>
              <a:t>mass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unit </a:t>
            </a:r>
            <a:r>
              <a:rPr lang="en-GB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Volume"/>
              </a:rPr>
              <a:t>volume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symbol most often used for density is ρ (the lower case Greek letter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Rho (letter)"/>
              </a:rPr>
              <a:t>rho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Mathematically, density is defined as mass divided by volume: </a:t>
            </a:r>
            <a:endParaRPr kumimoji="0" lang="hu-H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GB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density, </a:t>
            </a:r>
            <a:r>
              <a:rPr kumimoji="0" lang="en-GB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mass, and </a:t>
            </a:r>
            <a:r>
              <a:rPr kumimoji="0" lang="en-GB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volume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438" y="3356992"/>
            <a:ext cx="1833999" cy="11521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260648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Kép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42640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25756"/>
              </p:ext>
            </p:extLst>
          </p:nvPr>
        </p:nvGraphicFramePr>
        <p:xfrm>
          <a:off x="5019601" y="1628795"/>
          <a:ext cx="3224807" cy="2664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15">
                  <a:extLst>
                    <a:ext uri="{9D8B030D-6E8A-4147-A177-3AD203B41FA5}">
                      <a16:colId xmlns="" xmlns:a16="http://schemas.microsoft.com/office/drawing/2014/main" val="3744632231"/>
                    </a:ext>
                  </a:extLst>
                </a:gridCol>
                <a:gridCol w="1809092">
                  <a:extLst>
                    <a:ext uri="{9D8B030D-6E8A-4147-A177-3AD203B41FA5}">
                      <a16:colId xmlns="" xmlns:a16="http://schemas.microsoft.com/office/drawing/2014/main" val="1203938699"/>
                    </a:ext>
                  </a:extLst>
                </a:gridCol>
              </a:tblGrid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Temperature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Density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36009431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°C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kg/m</a:t>
                      </a:r>
                      <a:r>
                        <a:rPr lang="en-GB" sz="1100" baseline="300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49713485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7744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71126106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7750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95911783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7740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15311387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7723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83422526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7691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77998445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7657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53808578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7625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95785422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7592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68899477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700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7559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87222475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1187624" y="486916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Figure-general</a:t>
            </a:r>
            <a:r>
              <a:rPr lang="hu-HU" dirty="0"/>
              <a:t> </a:t>
            </a:r>
            <a:r>
              <a:rPr lang="hu-HU" dirty="0" err="1"/>
              <a:t>information</a:t>
            </a:r>
            <a:endParaRPr lang="hu-HU" dirty="0"/>
          </a:p>
          <a:p>
            <a:r>
              <a:rPr lang="hu-HU" dirty="0" err="1"/>
              <a:t>Table</a:t>
            </a:r>
            <a:r>
              <a:rPr lang="hu-HU" dirty="0"/>
              <a:t> –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design </a:t>
            </a:r>
            <a:r>
              <a:rPr lang="hu-HU" dirty="0" err="1"/>
              <a:t>temperatures</a:t>
            </a:r>
            <a:endParaRPr lang="hu-HU" dirty="0"/>
          </a:p>
          <a:p>
            <a:r>
              <a:rPr lang="hu-HU" dirty="0" err="1"/>
              <a:t>Polynomial</a:t>
            </a:r>
            <a:r>
              <a:rPr lang="hu-HU" dirty="0"/>
              <a:t>: </a:t>
            </a:r>
            <a:r>
              <a:rPr lang="hu-HU" dirty="0" err="1"/>
              <a:t>interpolation</a:t>
            </a:r>
            <a:r>
              <a:rPr lang="hu-HU" dirty="0"/>
              <a:t> and </a:t>
            </a:r>
            <a:r>
              <a:rPr lang="hu-HU" dirty="0" err="1"/>
              <a:t>check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59695" y="981488"/>
            <a:ext cx="3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Working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method</a:t>
            </a:r>
            <a:r>
              <a:rPr lang="hu-HU" b="1" dirty="0">
                <a:solidFill>
                  <a:srgbClr val="FF0000"/>
                </a:solidFill>
              </a:rPr>
              <a:t> 5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88795"/>
            <a:ext cx="2171700" cy="962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TA_EK_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gyéni tervezé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MTA_EK_</Template>
  <TotalTime>871</TotalTime>
  <Words>1372</Words>
  <Application>Microsoft Office PowerPoint</Application>
  <PresentationFormat>Diavetítés a képernyőre (4:3 oldalarány)</PresentationFormat>
  <Paragraphs>217</Paragraphs>
  <Slides>22</Slides>
  <Notes>2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3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Sans Unicode</vt:lpstr>
      <vt:lpstr>Times New Roman</vt:lpstr>
      <vt:lpstr>MTA_EK_</vt:lpstr>
      <vt:lpstr>Egyéni tervezés</vt:lpstr>
      <vt:lpstr>1_Egyéni tervezés</vt:lpstr>
      <vt:lpstr>Graph</vt:lpstr>
      <vt:lpstr>Summary overview report on Eurofer 97 MPH chapter support for year 2016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AEKI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Horváth Ákos</dc:creator>
  <cp:lastModifiedBy>Aspire</cp:lastModifiedBy>
  <cp:revision>68</cp:revision>
  <dcterms:created xsi:type="dcterms:W3CDTF">2013-04-13T20:52:48Z</dcterms:created>
  <dcterms:modified xsi:type="dcterms:W3CDTF">2016-11-03T07:54:03Z</dcterms:modified>
</cp:coreProperties>
</file>