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7" r:id="rId2"/>
    <p:sldId id="272" r:id="rId3"/>
    <p:sldId id="273" r:id="rId4"/>
    <p:sldId id="27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14" d="100"/>
          <a:sy n="114" d="100"/>
        </p:scale>
        <p:origin x="-834" y="21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B2C45A-E869-45FE-B529-AF49C0F3C669}" type="datetimeFigureOut">
              <a:rPr lang="en-GB" smtClean="0">
                <a:latin typeface="Arial" panose="020B0604020202020204" pitchFamily="34" charset="0"/>
              </a:rPr>
              <a:t>26/10/2016</a:t>
            </a:fld>
            <a:endParaRPr lang="en-GB"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66760-0E69-430F-A97F-08802152DB5E}"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29436496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F93E6C17-F35F-4654-8DE9-B693AC206066}" type="datetimeFigureOut">
              <a:rPr lang="en-GB" smtClean="0"/>
              <a:pPr/>
              <a:t>26/10/2016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027E0A-1465-4A40-B1D5-9126D49509FC}" type="slidenum">
              <a:rPr lang="en-GB" smtClean="0"/>
              <a:pPr/>
              <a:t>‹#›</a:t>
            </a:fld>
            <a:endParaRPr lang="en-GB" dirty="0"/>
          </a:p>
        </p:txBody>
      </p:sp>
    </p:spTree>
    <p:extLst>
      <p:ext uri="{BB962C8B-B14F-4D97-AF65-F5344CB8AC3E}">
        <p14:creationId xmlns:p14="http://schemas.microsoft.com/office/powerpoint/2010/main" val="251334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image1.png" descr="EUROFUSION PowerPoint MASTER DECKBLATT.png"/>
          <p:cNvPicPr/>
          <p:nvPr userDrawn="1"/>
        </p:nvPicPr>
        <p:blipFill>
          <a:blip r:embed="rId2" cstate="email">
            <a:extLst>
              <a:ext uri="{28A0092B-C50C-407E-A947-70E740481C1C}">
                <a14:useLocalDpi xmlns:a14="http://schemas.microsoft.com/office/drawing/2010/main"/>
              </a:ext>
            </a:extLst>
          </a:blip>
          <a:stretch>
            <a:fillRect/>
          </a:stretch>
        </p:blipFill>
        <p:spPr>
          <a:xfrm>
            <a:off x="0" y="219456"/>
            <a:ext cx="9144000" cy="6419089"/>
          </a:xfrm>
          <a:prstGeom prst="rect">
            <a:avLst/>
          </a:prstGeom>
          <a:ln w="12700">
            <a:miter lim="400000"/>
          </a:ln>
        </p:spPr>
      </p:pic>
      <p:sp>
        <p:nvSpPr>
          <p:cNvPr id="2" name="Title 1"/>
          <p:cNvSpPr>
            <a:spLocks noGrp="1"/>
          </p:cNvSpPr>
          <p:nvPr>
            <p:ph type="ctrTitle"/>
          </p:nvPr>
        </p:nvSpPr>
        <p:spPr>
          <a:xfrm>
            <a:off x="395536" y="2348880"/>
            <a:ext cx="8496944" cy="1296144"/>
          </a:xfrm>
        </p:spPr>
        <p:txBody>
          <a:bodyPr>
            <a:noAutofit/>
          </a:bodyPr>
          <a:lstStyle>
            <a:lvl1pPr algn="l">
              <a:defRPr sz="35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395536" y="4293096"/>
            <a:ext cx="4392488" cy="432048"/>
          </a:xfrm>
        </p:spPr>
        <p:txBody>
          <a:bodyPr>
            <a:normAutofit/>
          </a:bodyPr>
          <a:lstStyle>
            <a:lvl1pPr marL="0" indent="0" algn="l">
              <a:buNone/>
              <a:defRPr sz="2200"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name of presenter</a:t>
            </a:r>
          </a:p>
        </p:txBody>
      </p:sp>
      <p:sp>
        <p:nvSpPr>
          <p:cNvPr id="11" name="Picture Placeholder 10"/>
          <p:cNvSpPr>
            <a:spLocks noGrp="1"/>
          </p:cNvSpPr>
          <p:nvPr>
            <p:ph type="pic" sz="quarter" idx="10" hasCustomPrompt="1"/>
          </p:nvPr>
        </p:nvSpPr>
        <p:spPr>
          <a:xfrm>
            <a:off x="395536" y="5691683"/>
            <a:ext cx="1295375" cy="905669"/>
          </a:xfrm>
        </p:spPr>
        <p:txBody>
          <a:bodyPr>
            <a:normAutofit/>
          </a:bodyPr>
          <a:lstStyle>
            <a:lvl1pPr marL="0" indent="0" algn="ctr">
              <a:buFontTx/>
              <a:buNone/>
              <a:defRPr sz="1800">
                <a:latin typeface="Arial" panose="020B0604020202020204" pitchFamily="34" charset="0"/>
                <a:cs typeface="Arial" panose="020B0604020202020204" pitchFamily="34" charset="0"/>
              </a:defRPr>
            </a:lvl1pPr>
          </a:lstStyle>
          <a:p>
            <a:r>
              <a:rPr lang="en-US" dirty="0" smtClean="0"/>
              <a:t>Logo of presenter</a:t>
            </a:r>
            <a:endParaRPr lang="en-GB" dirty="0"/>
          </a:p>
        </p:txBody>
      </p:sp>
    </p:spTree>
    <p:extLst>
      <p:ext uri="{BB962C8B-B14F-4D97-AF65-F5344CB8AC3E}">
        <p14:creationId xmlns:p14="http://schemas.microsoft.com/office/powerpoint/2010/main" val="16942950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10"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99697516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hape 29"/>
          <p:cNvSpPr/>
          <p:nvPr userDrawn="1"/>
        </p:nvSpPr>
        <p:spPr>
          <a:xfrm>
            <a:off x="-2956" y="6237312"/>
            <a:ext cx="9144001" cy="755952"/>
          </a:xfrm>
          <a:prstGeom prst="rect">
            <a:avLst/>
          </a:prstGeom>
          <a:solidFill>
            <a:srgbClr val="E3E3E3"/>
          </a:solidFill>
          <a:ln w="12700">
            <a:miter lim="400000"/>
          </a:ln>
        </p:spPr>
        <p:txBody>
          <a:bodyPr lIns="0" tIns="0" rIns="0" bIns="0" anchor="ctr"/>
          <a:lstStyle/>
          <a:p>
            <a:pPr lvl="0"/>
            <a:endParaRPr dirty="0">
              <a:latin typeface="Arial" panose="020B0604020202020204" pitchFamily="34" charset="0"/>
            </a:endParaRPr>
          </a:p>
        </p:txBody>
      </p:sp>
      <p:pic>
        <p:nvPicPr>
          <p:cNvPr id="7" name="image2.png" descr="EUROFUSION PowerPoint Master Inhalt.png"/>
          <p:cNvPicPr/>
          <p:nvPr userDrawn="1"/>
        </p:nvPicPr>
        <p:blipFill rotWithShape="1">
          <a:blip r:embed="rId2" cstate="email">
            <a:extLst>
              <a:ext uri="{28A0092B-C50C-407E-A947-70E740481C1C}">
                <a14:useLocalDpi xmlns:a14="http://schemas.microsoft.com/office/drawing/2010/main"/>
              </a:ext>
            </a:extLst>
          </a:blip>
          <a:srcRect t="10632" b="10632"/>
          <a:stretch/>
        </p:blipFill>
        <p:spPr>
          <a:xfrm>
            <a:off x="-199" y="298"/>
            <a:ext cx="9144306" cy="936000"/>
          </a:xfrm>
          <a:prstGeom prst="rect">
            <a:avLst/>
          </a:prstGeom>
          <a:ln w="12700">
            <a:miter lim="400000"/>
          </a:ln>
        </p:spPr>
      </p:pic>
      <p:sp>
        <p:nvSpPr>
          <p:cNvPr id="2" name="Title 1"/>
          <p:cNvSpPr>
            <a:spLocks noGrp="1"/>
          </p:cNvSpPr>
          <p:nvPr>
            <p:ph type="title"/>
          </p:nvPr>
        </p:nvSpPr>
        <p:spPr>
          <a:xfrm>
            <a:off x="457200" y="25893"/>
            <a:ext cx="7427168" cy="891216"/>
          </a:xfrm>
        </p:spPr>
        <p:txBody>
          <a:bodyPr>
            <a:noAutofit/>
          </a:bodyPr>
          <a:lstStyle>
            <a:lvl1pPr algn="l">
              <a:defRPr sz="2400">
                <a:latin typeface="Arial" panose="020B0604020202020204" pitchFamily="34" charset="0"/>
                <a:cs typeface="Arial" panose="020B0604020202020204"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12776"/>
            <a:ext cx="8229600" cy="4896544"/>
          </a:xfrm>
        </p:spPr>
        <p:txBody>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Font typeface="Arial" panose="020B0604020202020204" pitchFamily="34" charset="0"/>
              <a:buChar char="•"/>
              <a:defRPr sz="1800">
                <a:latin typeface="Arial" panose="020B0604020202020204" pitchFamily="34" charset="0"/>
                <a:cs typeface="Arial" panose="020B0604020202020204" pitchFamily="34" charset="0"/>
              </a:defRPr>
            </a:lvl3pPr>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4"/>
          <p:cNvSpPr>
            <a:spLocks noGrp="1"/>
          </p:cNvSpPr>
          <p:nvPr>
            <p:ph type="ftr" sz="quarter" idx="11"/>
          </p:nvPr>
        </p:nvSpPr>
        <p:spPr>
          <a:xfrm>
            <a:off x="467544" y="6453336"/>
            <a:ext cx="8240228" cy="268139"/>
          </a:xfrm>
        </p:spPr>
        <p:txBody>
          <a:bodyPr/>
          <a:lstStyle>
            <a:lvl1pPr>
              <a:defRPr sz="1100">
                <a:solidFill>
                  <a:schemeClr val="tx1"/>
                </a:solidFill>
                <a:latin typeface="Arial" panose="020B0604020202020204" pitchFamily="34" charset="0"/>
                <a:cs typeface="Arial" panose="020B0604020202020204" pitchFamily="34" charset="0"/>
              </a:defRPr>
            </a:lvl1pPr>
          </a:lstStyle>
          <a:p>
            <a:pPr algn="r"/>
            <a:r>
              <a:rPr lang="en-GB" dirty="0" smtClean="0"/>
              <a:t>Author | Conference | Venue | Date | Page </a:t>
            </a:r>
            <a:fld id="{6A6D9FA1-99C7-4910-8E32-B85D378B0060}" type="slidenum">
              <a:rPr lang="en-GB" smtClean="0"/>
              <a:pPr algn="r"/>
              <a:t>‹#›</a:t>
            </a:fld>
            <a:endParaRPr lang="en-GB" dirty="0"/>
          </a:p>
        </p:txBody>
      </p:sp>
      <p:sp>
        <p:nvSpPr>
          <p:cNvPr id="5" name="Picture Placeholder 4"/>
          <p:cNvSpPr>
            <a:spLocks noGrp="1"/>
          </p:cNvSpPr>
          <p:nvPr>
            <p:ph type="pic" sz="quarter" idx="12" hasCustomPrompt="1"/>
          </p:nvPr>
        </p:nvSpPr>
        <p:spPr>
          <a:xfrm>
            <a:off x="467544"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3" name="Picture Placeholder 4"/>
          <p:cNvSpPr>
            <a:spLocks noGrp="1"/>
          </p:cNvSpPr>
          <p:nvPr>
            <p:ph type="pic" sz="quarter" idx="13" hasCustomPrompt="1"/>
          </p:nvPr>
        </p:nvSpPr>
        <p:spPr>
          <a:xfrm>
            <a:off x="1067611"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4" name="Picture Placeholder 4"/>
          <p:cNvSpPr>
            <a:spLocks noGrp="1"/>
          </p:cNvSpPr>
          <p:nvPr>
            <p:ph type="pic" sz="quarter" idx="14" hasCustomPrompt="1"/>
          </p:nvPr>
        </p:nvSpPr>
        <p:spPr>
          <a:xfrm>
            <a:off x="1667678" y="6309320"/>
            <a:ext cx="504056" cy="476672"/>
          </a:xfrm>
        </p:spPr>
        <p:txBody>
          <a:bodyPr>
            <a:normAutofit/>
          </a:bodyPr>
          <a:lstStyle>
            <a:lvl1pPr marL="0" indent="0">
              <a:buNone/>
              <a:defRPr sz="1050">
                <a:latin typeface="Arial" panose="020B0604020202020204" pitchFamily="34" charset="0"/>
                <a:cs typeface="Arial" panose="020B0604020202020204" pitchFamily="34" charset="0"/>
              </a:defRPr>
            </a:lvl1pPr>
          </a:lstStyle>
          <a:p>
            <a:r>
              <a:rPr lang="en-US" dirty="0" smtClean="0"/>
              <a:t>collaborators</a:t>
            </a:r>
            <a:endParaRPr lang="en-GB" dirty="0"/>
          </a:p>
        </p:txBody>
      </p:sp>
      <p:sp>
        <p:nvSpPr>
          <p:cNvPr id="16" name="Abgerundetes Rechteck 8"/>
          <p:cNvSpPr/>
          <p:nvPr userDrawn="1"/>
        </p:nvSpPr>
        <p:spPr>
          <a:xfrm>
            <a:off x="6804248" y="180265"/>
            <a:ext cx="1008112" cy="512431"/>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184897"/>
                </a:solidFill>
              </a:rPr>
              <a:t>WPMAT</a:t>
            </a:r>
            <a:endParaRPr lang="en-GB" sz="1400" dirty="0">
              <a:solidFill>
                <a:srgbClr val="184897"/>
              </a:solidFill>
            </a:endParaRPr>
          </a:p>
        </p:txBody>
      </p:sp>
    </p:spTree>
    <p:extLst>
      <p:ext uri="{BB962C8B-B14F-4D97-AF65-F5344CB8AC3E}">
        <p14:creationId xmlns:p14="http://schemas.microsoft.com/office/powerpoint/2010/main" val="121828495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de-DE" sz="1600" b="1">
                <a:solidFill>
                  <a:schemeClr val="bg1"/>
                </a:solidFill>
              </a:rPr>
              <a:t>www.kit.edu</a:t>
            </a:r>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a:ext>
            </a:extLst>
          </a:blip>
          <a:srcRect l="4518" t="14603" r="3664" b="12682"/>
          <a:stretch/>
        </p:blipFill>
        <p:spPr>
          <a:xfrm>
            <a:off x="323528" y="260648"/>
            <a:ext cx="4174084" cy="1008112"/>
          </a:xfrm>
          <a:prstGeom prst="rect">
            <a:avLst/>
          </a:prstGeom>
        </p:spPr>
      </p:pic>
    </p:spTree>
    <p:extLst>
      <p:ext uri="{BB962C8B-B14F-4D97-AF65-F5344CB8AC3E}">
        <p14:creationId xmlns:p14="http://schemas.microsoft.com/office/powerpoint/2010/main" val="1809429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AEB1851A-CFBC-47C7-80F8-04FF84B1759D}" type="datetimeFigureOut">
              <a:rPr lang="en-GB" smtClean="0"/>
              <a:pPr/>
              <a:t>26/10/2016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A6D9FA1-99C7-4910-8E32-B85D378B0060}" type="slidenum">
              <a:rPr lang="en-GB" smtClean="0"/>
              <a:pPr/>
              <a:t>‹#›</a:t>
            </a:fld>
            <a:endParaRPr lang="en-GB" dirty="0"/>
          </a:p>
        </p:txBody>
      </p:sp>
    </p:spTree>
    <p:extLst>
      <p:ext uri="{BB962C8B-B14F-4D97-AF65-F5344CB8AC3E}">
        <p14:creationId xmlns:p14="http://schemas.microsoft.com/office/powerpoint/2010/main" val="886642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idx="4294967295"/>
          </p:nvPr>
        </p:nvSpPr>
        <p:spPr>
          <a:xfrm>
            <a:off x="347661" y="2780928"/>
            <a:ext cx="8320086" cy="1008112"/>
          </a:xfrm>
          <a:prstGeom prst="rect">
            <a:avLst/>
          </a:prstGeom>
        </p:spPr>
        <p:txBody>
          <a:bodyPr>
            <a:normAutofit/>
          </a:bodyPr>
          <a:lstStyle/>
          <a:p>
            <a:pPr>
              <a:defRPr/>
            </a:pPr>
            <a:r>
              <a:rPr lang="en-GB" sz="2800" b="1" dirty="0" err="1" smtClean="0"/>
              <a:t>Allowables</a:t>
            </a:r>
            <a:r>
              <a:rPr lang="en-GB" sz="2800" b="1" dirty="0" smtClean="0"/>
              <a:t> </a:t>
            </a:r>
            <a:r>
              <a:rPr lang="en-GB" sz="2800" b="1" dirty="0"/>
              <a:t>for Novel DDC Rules 2016</a:t>
            </a:r>
            <a:endParaRPr lang="de-DE" sz="1200" b="0" dirty="0">
              <a:solidFill>
                <a:schemeClr val="bg2">
                  <a:lumMod val="25000"/>
                </a:schemeClr>
              </a:solidFill>
              <a:effectLst>
                <a:outerShdw blurRad="38100" dist="38100" dir="2700000" algn="tl">
                  <a:srgbClr val="000000">
                    <a:alpha val="43137"/>
                  </a:srgbClr>
                </a:outerShdw>
              </a:effectLst>
            </a:endParaRPr>
          </a:p>
        </p:txBody>
      </p:sp>
      <p:sp>
        <p:nvSpPr>
          <p:cNvPr id="5" name="Rechteck 4"/>
          <p:cNvSpPr/>
          <p:nvPr/>
        </p:nvSpPr>
        <p:spPr>
          <a:xfrm>
            <a:off x="356370" y="4551511"/>
            <a:ext cx="8535988" cy="830997"/>
          </a:xfrm>
          <a:prstGeom prst="rect">
            <a:avLst/>
          </a:prstGeom>
        </p:spPr>
        <p:txBody>
          <a:bodyPr>
            <a:spAutoFit/>
          </a:bodyPr>
          <a:lstStyle/>
          <a:p>
            <a:pPr>
              <a:defRPr/>
            </a:pPr>
            <a:r>
              <a:rPr lang="en-GB" sz="2400" b="1" dirty="0">
                <a:solidFill>
                  <a:schemeClr val="bg2">
                    <a:lumMod val="25000"/>
                  </a:schemeClr>
                </a:solidFill>
                <a:effectLst>
                  <a:outerShdw blurRad="38100" dist="38100" dir="2700000" algn="tl">
                    <a:srgbClr val="000000">
                      <a:alpha val="43137"/>
                    </a:srgbClr>
                  </a:outerShdw>
                </a:effectLst>
              </a:rPr>
              <a:t>Natalia </a:t>
            </a:r>
            <a:r>
              <a:rPr lang="en-GB" sz="2400" b="1" dirty="0" smtClean="0">
                <a:solidFill>
                  <a:schemeClr val="bg2">
                    <a:lumMod val="25000"/>
                  </a:schemeClr>
                </a:solidFill>
                <a:effectLst>
                  <a:outerShdw blurRad="38100" dist="38100" dir="2700000" algn="tl">
                    <a:srgbClr val="000000">
                      <a:alpha val="43137"/>
                    </a:srgbClr>
                  </a:outerShdw>
                </a:effectLst>
              </a:rPr>
              <a:t>Luzginova</a:t>
            </a:r>
            <a:r>
              <a:rPr lang="en-US"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 CCFE </a:t>
            </a:r>
            <a:endParaRPr lang="en-GB" sz="2400" b="1" i="1" cap="small" dirty="0">
              <a:solidFill>
                <a:schemeClr val="bg2">
                  <a:lumMod val="25000"/>
                </a:schemeClr>
              </a:solidFill>
              <a:effectLst>
                <a:outerShdw blurRad="38100" dist="38100" dir="2700000" algn="tl">
                  <a:srgbClr val="000000">
                    <a:alpha val="43137"/>
                  </a:srgbClr>
                </a:outerShdw>
              </a:effectLst>
            </a:endParaRPr>
          </a:p>
          <a:p>
            <a:pPr>
              <a:defRPr/>
            </a:pPr>
            <a:r>
              <a:rPr lang="de-DE" sz="2400" b="1" cap="small" dirty="0" smtClean="0">
                <a:solidFill>
                  <a:schemeClr val="bg2">
                    <a:lumMod val="25000"/>
                  </a:schemeClr>
                </a:solidFill>
                <a:effectLst>
                  <a:outerShdw blurRad="38100" dist="38100" dir="2700000" algn="tl">
                    <a:srgbClr val="000000">
                      <a:alpha val="43137"/>
                    </a:srgbClr>
                  </a:outerShdw>
                </a:effectLst>
                <a:latin typeface="+mj-lt"/>
                <a:ea typeface="+mj-ea"/>
                <a:cs typeface="+mj-cs"/>
              </a:rPr>
              <a:t>M. Gorley, CCFE </a:t>
            </a:r>
            <a:endParaRPr lang="en-US" sz="2400" b="1" i="1" cap="small" dirty="0">
              <a:solidFill>
                <a:schemeClr val="bg2">
                  <a:lumMod val="25000"/>
                </a:schemeClr>
              </a:solidFill>
              <a:effectLst>
                <a:outerShdw blurRad="38100" dist="38100" dir="2700000" algn="tl">
                  <a:srgbClr val="000000">
                    <a:alpha val="43137"/>
                  </a:srgbClr>
                </a:outerShdw>
              </a:effectLst>
              <a:latin typeface="+mj-lt"/>
              <a:ea typeface="+mj-ea"/>
              <a:cs typeface="+mj-cs"/>
            </a:endParaRPr>
          </a:p>
        </p:txBody>
      </p:sp>
      <p:sp>
        <p:nvSpPr>
          <p:cNvPr id="3" name="Abgerundetes Rechteck 2"/>
          <p:cNvSpPr/>
          <p:nvPr/>
        </p:nvSpPr>
        <p:spPr>
          <a:xfrm>
            <a:off x="6300192" y="260648"/>
            <a:ext cx="2448272" cy="936104"/>
          </a:xfrm>
          <a:prstGeom prst="roundRect">
            <a:avLst/>
          </a:prstGeom>
          <a:noFill/>
          <a:ln>
            <a:solidFill>
              <a:srgbClr val="184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solidFill>
                  <a:srgbClr val="184897"/>
                </a:solidFill>
              </a:rPr>
              <a:t>WPMAT</a:t>
            </a:r>
            <a:endParaRPr lang="en-GB" sz="4000" dirty="0">
              <a:solidFill>
                <a:srgbClr val="184897"/>
              </a:solidFill>
            </a:endParaRPr>
          </a:p>
        </p:txBody>
      </p:sp>
      <p:sp>
        <p:nvSpPr>
          <p:cNvPr id="2" name="Rechteck 1"/>
          <p:cNvSpPr/>
          <p:nvPr/>
        </p:nvSpPr>
        <p:spPr>
          <a:xfrm>
            <a:off x="356370" y="2016235"/>
            <a:ext cx="3029997" cy="461665"/>
          </a:xfrm>
          <a:prstGeom prst="rect">
            <a:avLst/>
          </a:prstGeom>
        </p:spPr>
        <p:txBody>
          <a:bodyPr wrap="none">
            <a:spAutoFit/>
          </a:bodyPr>
          <a:lstStyle/>
          <a:p>
            <a:r>
              <a:rPr lang="en-GB" sz="2400" b="1" dirty="0"/>
              <a:t>MAT-1.2.1-T007-D002 </a:t>
            </a:r>
            <a:endParaRPr lang="en-GB" sz="2400" i="1" cap="small" dirty="0">
              <a:solidFill>
                <a:schemeClr val="bg2">
                  <a:lumMod val="25000"/>
                </a:schemeClr>
              </a:solidFill>
              <a:latin typeface="+mj-lt"/>
              <a:ea typeface="+mj-ea"/>
              <a:cs typeface="+mj-cs"/>
            </a:endParaRPr>
          </a:p>
        </p:txBody>
      </p:sp>
    </p:spTree>
    <p:extLst>
      <p:ext uri="{BB962C8B-B14F-4D97-AF65-F5344CB8AC3E}">
        <p14:creationId xmlns:p14="http://schemas.microsoft.com/office/powerpoint/2010/main" val="93871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MAT-1.2.1-T007-D002</a:t>
            </a:r>
            <a:endParaRPr lang="en-GB" dirty="0"/>
          </a:p>
        </p:txBody>
      </p:sp>
      <p:sp>
        <p:nvSpPr>
          <p:cNvPr id="3" name="Content Placeholder 2"/>
          <p:cNvSpPr>
            <a:spLocks noGrp="1"/>
          </p:cNvSpPr>
          <p:nvPr>
            <p:ph idx="1"/>
          </p:nvPr>
        </p:nvSpPr>
        <p:spPr/>
        <p:txBody>
          <a:bodyPr>
            <a:normAutofit/>
          </a:bodyPr>
          <a:lstStyle/>
          <a:p>
            <a:pPr>
              <a:lnSpc>
                <a:spcPct val="115000"/>
              </a:lnSpc>
              <a:spcAft>
                <a:spcPts val="0"/>
              </a:spcAft>
            </a:pPr>
            <a:r>
              <a:rPr lang="en-GB" sz="2200" u="sng" dirty="0" smtClean="0"/>
              <a:t>Deliverable:</a:t>
            </a:r>
            <a:r>
              <a:rPr lang="en-GB" sz="2200" dirty="0" smtClean="0"/>
              <a:t> Allowables </a:t>
            </a:r>
            <a:r>
              <a:rPr lang="en-GB" sz="2200" dirty="0"/>
              <a:t>for Novel DDC Rules </a:t>
            </a:r>
            <a:r>
              <a:rPr lang="en-GB" sz="2200" dirty="0" smtClean="0"/>
              <a:t>2016 (overview report) – </a:t>
            </a:r>
            <a:r>
              <a:rPr lang="en-GB" sz="2200" i="1" dirty="0" smtClean="0"/>
              <a:t>31</a:t>
            </a:r>
            <a:r>
              <a:rPr lang="en-GB" sz="2200" i="1" baseline="30000" dirty="0" smtClean="0"/>
              <a:t>st</a:t>
            </a:r>
            <a:r>
              <a:rPr lang="en-GB" sz="2200" i="1" dirty="0" smtClean="0"/>
              <a:t> of October 2016</a:t>
            </a:r>
            <a:endParaRPr lang="en-GB" sz="2200" i="1" dirty="0"/>
          </a:p>
          <a:p>
            <a:r>
              <a:rPr lang="en-GB" sz="2200" dirty="0" smtClean="0"/>
              <a:t>Current tasks in progress: </a:t>
            </a:r>
          </a:p>
          <a:p>
            <a:pPr lvl="1"/>
            <a:r>
              <a:rPr lang="en-GB" sz="1800" dirty="0" smtClean="0"/>
              <a:t>Perform gap analysis between newly developed DDC rules and </a:t>
            </a:r>
            <a:r>
              <a:rPr lang="en-GB" sz="1800" dirty="0"/>
              <a:t>Materials Property Handbook </a:t>
            </a:r>
            <a:r>
              <a:rPr lang="en-GB" sz="1800" dirty="0" smtClean="0"/>
              <a:t>(data availability and quality)</a:t>
            </a:r>
          </a:p>
          <a:p>
            <a:pPr lvl="1"/>
            <a:r>
              <a:rPr lang="en-GB" sz="1800" dirty="0" smtClean="0"/>
              <a:t>Evaluate </a:t>
            </a:r>
            <a:r>
              <a:rPr lang="en-GB" sz="1800" dirty="0"/>
              <a:t>design </a:t>
            </a:r>
            <a:r>
              <a:rPr lang="en-GB" sz="1800" dirty="0" smtClean="0"/>
              <a:t>allowables </a:t>
            </a:r>
            <a:r>
              <a:rPr lang="en-GB" sz="1800" dirty="0"/>
              <a:t>required to </a:t>
            </a:r>
            <a:r>
              <a:rPr lang="en-GB" sz="1800" dirty="0" smtClean="0"/>
              <a:t>implement </a:t>
            </a:r>
            <a:r>
              <a:rPr lang="en-GB" sz="1800" dirty="0"/>
              <a:t>new </a:t>
            </a:r>
            <a:r>
              <a:rPr lang="en-GB" sz="1800" dirty="0" smtClean="0"/>
              <a:t>rule (using one rule as an example) </a:t>
            </a:r>
          </a:p>
          <a:p>
            <a:pPr lvl="1"/>
            <a:r>
              <a:rPr lang="en-GB" sz="1800" dirty="0"/>
              <a:t>Provide summary of materials testing techniques to support novel design criteria rule </a:t>
            </a:r>
            <a:r>
              <a:rPr lang="en-GB" sz="1800" dirty="0" smtClean="0"/>
              <a:t>development</a:t>
            </a:r>
            <a:endParaRPr lang="en-GB" dirty="0"/>
          </a:p>
          <a:p>
            <a:pPr marL="0" indent="0">
              <a:buNone/>
            </a:pPr>
            <a:endParaRPr lang="en-GB" sz="2200" dirty="0"/>
          </a:p>
        </p:txBody>
      </p:sp>
      <p:sp>
        <p:nvSpPr>
          <p:cNvPr id="4" name="Footer Placeholder 3"/>
          <p:cNvSpPr>
            <a:spLocks noGrp="1"/>
          </p:cNvSpPr>
          <p:nvPr>
            <p:ph type="ftr" sz="quarter" idx="11"/>
          </p:nvPr>
        </p:nvSpPr>
        <p:spPr/>
        <p:txBody>
          <a:bodyPr/>
          <a:lstStyle/>
          <a:p>
            <a:pPr algn="r"/>
            <a:r>
              <a:rPr lang="en-GB" dirty="0" smtClean="0"/>
              <a:t>Natalia Luzginova </a:t>
            </a:r>
            <a:r>
              <a:rPr lang="en-GB" dirty="0"/>
              <a:t>| EDDI Monitoring </a:t>
            </a:r>
            <a:r>
              <a:rPr lang="en-GB" dirty="0" smtClean="0"/>
              <a:t>Meeting </a:t>
            </a:r>
            <a:r>
              <a:rPr lang="en-GB" dirty="0"/>
              <a:t>| </a:t>
            </a:r>
            <a:r>
              <a:rPr lang="en-GB" dirty="0" smtClean="0"/>
              <a:t>EUROfusion| November 2016 | Page </a:t>
            </a:r>
            <a:fld id="{6A6D9FA1-99C7-4910-8E32-B85D378B0060}" type="slidenum">
              <a:rPr lang="en-GB" smtClean="0"/>
              <a:pPr algn="r"/>
              <a:t>2</a:t>
            </a:fld>
            <a:endParaRPr lang="en-GB" dirty="0"/>
          </a:p>
        </p:txBody>
      </p:sp>
    </p:spTree>
    <p:extLst>
      <p:ext uri="{BB962C8B-B14F-4D97-AF65-F5344CB8AC3E}">
        <p14:creationId xmlns:p14="http://schemas.microsoft.com/office/powerpoint/2010/main" val="199809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MAT-1.2.1-T007-D002 Progress summary</a:t>
            </a:r>
            <a:endParaRPr lang="en-GB" dirty="0"/>
          </a:p>
        </p:txBody>
      </p:sp>
      <p:sp>
        <p:nvSpPr>
          <p:cNvPr id="3" name="Content Placeholder 2"/>
          <p:cNvSpPr>
            <a:spLocks noGrp="1"/>
          </p:cNvSpPr>
          <p:nvPr>
            <p:ph idx="1"/>
          </p:nvPr>
        </p:nvSpPr>
        <p:spPr/>
        <p:txBody>
          <a:bodyPr>
            <a:normAutofit/>
          </a:bodyPr>
          <a:lstStyle/>
          <a:p>
            <a:pPr>
              <a:lnSpc>
                <a:spcPct val="115000"/>
              </a:lnSpc>
              <a:spcAft>
                <a:spcPts val="0"/>
              </a:spcAft>
            </a:pPr>
            <a:r>
              <a:rPr lang="en-GB" sz="1800" dirty="0" smtClean="0"/>
              <a:t>DEMO </a:t>
            </a:r>
            <a:r>
              <a:rPr lang="en-GB" sz="1800" dirty="0"/>
              <a:t>design criteria document and the DDC structure are currently under development and essentially incomplete to provide a proper evaluation (as requested by the task</a:t>
            </a:r>
            <a:r>
              <a:rPr lang="en-GB" sz="1800" dirty="0" smtClean="0"/>
              <a:t>)</a:t>
            </a:r>
          </a:p>
          <a:p>
            <a:pPr lvl="1">
              <a:lnSpc>
                <a:spcPct val="115000"/>
              </a:lnSpc>
              <a:buFont typeface="Courier New" panose="02070309020205020404" pitchFamily="49" charset="0"/>
              <a:buChar char="o"/>
            </a:pPr>
            <a:r>
              <a:rPr lang="en-GB" sz="1400" dirty="0" smtClean="0"/>
              <a:t>DDC </a:t>
            </a:r>
            <a:r>
              <a:rPr lang="en-GB" sz="1400" dirty="0"/>
              <a:t>draft report review has been performed based on the available information and comments have been </a:t>
            </a:r>
            <a:r>
              <a:rPr lang="en-GB" sz="1400" dirty="0" smtClean="0"/>
              <a:t>provided</a:t>
            </a:r>
          </a:p>
          <a:p>
            <a:pPr lvl="1">
              <a:lnSpc>
                <a:spcPct val="115000"/>
              </a:lnSpc>
              <a:buFont typeface="Courier New" panose="02070309020205020404" pitchFamily="49" charset="0"/>
              <a:buChar char="o"/>
            </a:pPr>
            <a:r>
              <a:rPr lang="en-GB" sz="1400" dirty="0" smtClean="0"/>
              <a:t>It </a:t>
            </a:r>
            <a:r>
              <a:rPr lang="en-GB" sz="1400" dirty="0"/>
              <a:t>seems to be reasonable that this task on “allowables for novel DDC rules” is reinitiated when the DDC structure is established and one or more suitable new rules and analysis methodologies is developed within EDDI WBS </a:t>
            </a:r>
            <a:r>
              <a:rPr lang="en-GB" sz="1400" dirty="0" smtClean="0"/>
              <a:t>1.3</a:t>
            </a:r>
            <a:endParaRPr lang="en-GB" sz="1400" dirty="0"/>
          </a:p>
          <a:p>
            <a:pPr>
              <a:lnSpc>
                <a:spcPct val="115000"/>
              </a:lnSpc>
              <a:spcAft>
                <a:spcPts val="0"/>
              </a:spcAft>
            </a:pPr>
            <a:endParaRPr lang="en-GB" sz="1800" dirty="0"/>
          </a:p>
        </p:txBody>
      </p:sp>
      <p:sp>
        <p:nvSpPr>
          <p:cNvPr id="4" name="Footer Placeholder 3"/>
          <p:cNvSpPr>
            <a:spLocks noGrp="1"/>
          </p:cNvSpPr>
          <p:nvPr>
            <p:ph type="ftr" sz="quarter" idx="11"/>
          </p:nvPr>
        </p:nvSpPr>
        <p:spPr/>
        <p:txBody>
          <a:bodyPr/>
          <a:lstStyle/>
          <a:p>
            <a:pPr algn="r"/>
            <a:r>
              <a:rPr lang="en-GB" dirty="0" smtClean="0"/>
              <a:t>Natalia Luzginova </a:t>
            </a:r>
            <a:r>
              <a:rPr lang="en-GB" dirty="0"/>
              <a:t>| EDDI Monitoring </a:t>
            </a:r>
            <a:r>
              <a:rPr lang="en-GB" dirty="0" smtClean="0"/>
              <a:t>Meeting </a:t>
            </a:r>
            <a:r>
              <a:rPr lang="en-GB" dirty="0"/>
              <a:t>| </a:t>
            </a:r>
            <a:r>
              <a:rPr lang="en-GB" dirty="0" smtClean="0"/>
              <a:t>EUROfusion| November 2016 | Page </a:t>
            </a:r>
            <a:fld id="{6A6D9FA1-99C7-4910-8E32-B85D378B0060}" type="slidenum">
              <a:rPr lang="en-GB" smtClean="0"/>
              <a:pPr algn="r"/>
              <a:t>3</a:t>
            </a:fld>
            <a:endParaRPr lang="en-GB" dirty="0"/>
          </a:p>
        </p:txBody>
      </p:sp>
    </p:spTree>
    <p:extLst>
      <p:ext uri="{BB962C8B-B14F-4D97-AF65-F5344CB8AC3E}">
        <p14:creationId xmlns:p14="http://schemas.microsoft.com/office/powerpoint/2010/main" val="167827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MAT-1.2.1-T007-D002 Progress summary</a:t>
            </a:r>
            <a:endParaRPr lang="en-GB" dirty="0"/>
          </a:p>
        </p:txBody>
      </p:sp>
      <p:sp>
        <p:nvSpPr>
          <p:cNvPr id="3" name="Content Placeholder 2"/>
          <p:cNvSpPr>
            <a:spLocks noGrp="1"/>
          </p:cNvSpPr>
          <p:nvPr>
            <p:ph idx="1"/>
          </p:nvPr>
        </p:nvSpPr>
        <p:spPr/>
        <p:txBody>
          <a:bodyPr>
            <a:normAutofit/>
          </a:bodyPr>
          <a:lstStyle/>
          <a:p>
            <a:pPr>
              <a:lnSpc>
                <a:spcPct val="115000"/>
              </a:lnSpc>
              <a:spcAft>
                <a:spcPts val="0"/>
              </a:spcAft>
            </a:pPr>
            <a:r>
              <a:rPr lang="en-GB" sz="1800" dirty="0" smtClean="0"/>
              <a:t>Additionally</a:t>
            </a:r>
            <a:r>
              <a:rPr lang="en-GB" sz="1800" dirty="0"/>
              <a:t>, a comprehensive materials science support to update the draft DEMO Design Criteria has been provided during 2016 within this </a:t>
            </a:r>
            <a:r>
              <a:rPr lang="en-GB" sz="1800" dirty="0" smtClean="0"/>
              <a:t>task</a:t>
            </a:r>
            <a:endParaRPr lang="en-GB" sz="1800" dirty="0"/>
          </a:p>
          <a:p>
            <a:pPr lvl="1">
              <a:lnSpc>
                <a:spcPct val="115000"/>
              </a:lnSpc>
            </a:pPr>
            <a:r>
              <a:rPr lang="en-GB" sz="1400" dirty="0" smtClean="0"/>
              <a:t>To help the </a:t>
            </a:r>
            <a:r>
              <a:rPr lang="en-GB" sz="1400" dirty="0"/>
              <a:t>DDC structure </a:t>
            </a:r>
            <a:r>
              <a:rPr lang="en-GB" sz="1400" dirty="0" smtClean="0"/>
              <a:t>development, a comparison of materials </a:t>
            </a:r>
            <a:r>
              <a:rPr lang="en-GB" sz="1400" dirty="0"/>
              <a:t>information included into the ITER MPH and </a:t>
            </a:r>
            <a:r>
              <a:rPr lang="en-GB" sz="1400" dirty="0" smtClean="0"/>
              <a:t>SDC-IC is performed</a:t>
            </a:r>
          </a:p>
          <a:p>
            <a:pPr lvl="1">
              <a:lnSpc>
                <a:spcPct val="115000"/>
              </a:lnSpc>
            </a:pPr>
            <a:r>
              <a:rPr lang="en-GB" sz="1400" dirty="0"/>
              <a:t>As a part of the support to the DDC development, an overview of neutron irradiation damage and its associated effects on the properties of three main structural materials is </a:t>
            </a:r>
            <a:r>
              <a:rPr lang="en-GB" sz="1400" dirty="0" smtClean="0"/>
              <a:t>prepared. </a:t>
            </a:r>
            <a:r>
              <a:rPr lang="en-GB" sz="1400" dirty="0"/>
              <a:t>This overview is made based on the available (from fission reactors) neutron irradiation </a:t>
            </a:r>
            <a:r>
              <a:rPr lang="en-GB" sz="1400" dirty="0" smtClean="0"/>
              <a:t>data</a:t>
            </a:r>
          </a:p>
          <a:p>
            <a:pPr>
              <a:lnSpc>
                <a:spcPct val="115000"/>
              </a:lnSpc>
              <a:spcAft>
                <a:spcPts val="0"/>
              </a:spcAft>
            </a:pPr>
            <a:endParaRPr lang="en-GB" sz="1800" dirty="0"/>
          </a:p>
        </p:txBody>
      </p:sp>
      <p:sp>
        <p:nvSpPr>
          <p:cNvPr id="4" name="Footer Placeholder 3"/>
          <p:cNvSpPr>
            <a:spLocks noGrp="1"/>
          </p:cNvSpPr>
          <p:nvPr>
            <p:ph type="ftr" sz="quarter" idx="11"/>
          </p:nvPr>
        </p:nvSpPr>
        <p:spPr/>
        <p:txBody>
          <a:bodyPr/>
          <a:lstStyle/>
          <a:p>
            <a:pPr algn="r"/>
            <a:r>
              <a:rPr lang="en-GB" dirty="0" smtClean="0"/>
              <a:t>Natalia Luzginova </a:t>
            </a:r>
            <a:r>
              <a:rPr lang="en-GB" dirty="0"/>
              <a:t>| EDDI Monitoring </a:t>
            </a:r>
            <a:r>
              <a:rPr lang="en-GB" dirty="0" smtClean="0"/>
              <a:t>Meeting </a:t>
            </a:r>
            <a:r>
              <a:rPr lang="en-GB" dirty="0"/>
              <a:t>| </a:t>
            </a:r>
            <a:r>
              <a:rPr lang="en-GB" dirty="0" smtClean="0"/>
              <a:t>EUROfusion| November 2016 | Page </a:t>
            </a:r>
            <a:fld id="{6A6D9FA1-99C7-4910-8E32-B85D378B0060}" type="slidenum">
              <a:rPr lang="en-GB" smtClean="0"/>
              <a:pPr algn="r"/>
              <a:t>4</a:t>
            </a:fld>
            <a:endParaRPr lang="en-GB" dirty="0"/>
          </a:p>
        </p:txBody>
      </p:sp>
      <p:sp>
        <p:nvSpPr>
          <p:cNvPr id="5" name="Right Arrow 4"/>
          <p:cNvSpPr/>
          <p:nvPr/>
        </p:nvSpPr>
        <p:spPr>
          <a:xfrm>
            <a:off x="2699792" y="5013136"/>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553799" y="4725144"/>
            <a:ext cx="5616624" cy="72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3499038" y="4767089"/>
            <a:ext cx="4680520" cy="646331"/>
          </a:xfrm>
          <a:prstGeom prst="rect">
            <a:avLst/>
          </a:prstGeom>
          <a:noFill/>
        </p:spPr>
        <p:txBody>
          <a:bodyPr wrap="square" rtlCol="0">
            <a:spAutoFit/>
          </a:bodyPr>
          <a:lstStyle/>
          <a:p>
            <a:r>
              <a:rPr lang="en-GB" dirty="0" smtClean="0"/>
              <a:t>Detailed reviews and recommendations can </a:t>
            </a:r>
            <a:r>
              <a:rPr lang="en-GB" dirty="0"/>
              <a:t>be found in the </a:t>
            </a:r>
            <a:r>
              <a:rPr lang="en-GB" dirty="0" smtClean="0"/>
              <a:t>Deliverable report </a:t>
            </a:r>
            <a:endParaRPr lang="en-GB" dirty="0"/>
          </a:p>
        </p:txBody>
      </p:sp>
    </p:spTree>
    <p:extLst>
      <p:ext uri="{BB962C8B-B14F-4D97-AF65-F5344CB8AC3E}">
        <p14:creationId xmlns:p14="http://schemas.microsoft.com/office/powerpoint/2010/main" val="3666779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321</Words>
  <Application>Microsoft Office PowerPoint</Application>
  <PresentationFormat>On-screen Show (4:3)</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Allowables for Novel DDC Rules 2016</vt:lpstr>
      <vt:lpstr>MAT-1.2.1-T007-D002</vt:lpstr>
      <vt:lpstr>MAT-1.2.1-T007-D002 Progress summary</vt:lpstr>
      <vt:lpstr>MAT-1.2.1-T007-D002 Progress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Nieckchen Petra</dc:creator>
  <cp:lastModifiedBy>Gorley, Mike</cp:lastModifiedBy>
  <cp:revision>46</cp:revision>
  <dcterms:created xsi:type="dcterms:W3CDTF">2014-10-15T16:57:42Z</dcterms:created>
  <dcterms:modified xsi:type="dcterms:W3CDTF">2016-10-26T15:28:55Z</dcterms:modified>
</cp:coreProperties>
</file>