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7" r:id="rId1"/>
  </p:sldMasterIdLst>
  <p:notesMasterIdLst>
    <p:notesMasterId r:id="rId17"/>
  </p:notesMasterIdLst>
  <p:handoutMasterIdLst>
    <p:handoutMasterId r:id="rId18"/>
  </p:handoutMasterIdLst>
  <p:sldIdLst>
    <p:sldId id="256" r:id="rId2"/>
    <p:sldId id="695" r:id="rId3"/>
    <p:sldId id="700" r:id="rId4"/>
    <p:sldId id="699" r:id="rId5"/>
    <p:sldId id="697" r:id="rId6"/>
    <p:sldId id="701" r:id="rId7"/>
    <p:sldId id="702" r:id="rId8"/>
    <p:sldId id="703" r:id="rId9"/>
    <p:sldId id="704" r:id="rId10"/>
    <p:sldId id="707" r:id="rId11"/>
    <p:sldId id="706" r:id="rId12"/>
    <p:sldId id="696" r:id="rId13"/>
    <p:sldId id="698" r:id="rId14"/>
    <p:sldId id="705" r:id="rId15"/>
    <p:sldId id="694" r:id="rId16"/>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Lst>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527">
          <p15:clr>
            <a:srgbClr val="A4A3A4"/>
          </p15:clr>
        </p15:guide>
        <p15:guide id="2" orient="horz" pos="4110">
          <p15:clr>
            <a:srgbClr val="A4A3A4"/>
          </p15:clr>
        </p15:guide>
        <p15:guide id="3" orient="horz" pos="4068">
          <p15:clr>
            <a:srgbClr val="A4A3A4"/>
          </p15:clr>
        </p15:guide>
        <p15:guide id="4" pos="72">
          <p15:clr>
            <a:srgbClr val="A4A3A4"/>
          </p15:clr>
        </p15:guide>
        <p15:guide id="5" pos="5511">
          <p15:clr>
            <a:srgbClr val="A4A3A4"/>
          </p15:clr>
        </p15:guide>
        <p15:guide id="6" pos="24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84897"/>
    <a:srgbClr val="FFFFFF"/>
    <a:srgbClr val="0415FF"/>
    <a:srgbClr val="000368"/>
    <a:srgbClr val="2D2656"/>
    <a:srgbClr val="2672FF"/>
    <a:srgbClr val="1E2B74"/>
    <a:srgbClr val="67A9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90860" autoAdjust="0"/>
  </p:normalViewPr>
  <p:slideViewPr>
    <p:cSldViewPr>
      <p:cViewPr>
        <p:scale>
          <a:sx n="100" d="100"/>
          <a:sy n="100" d="100"/>
        </p:scale>
        <p:origin x="-630" y="-132"/>
      </p:cViewPr>
      <p:guideLst>
        <p:guide orient="horz" pos="527"/>
        <p:guide orient="horz" pos="4110"/>
        <p:guide orient="horz" pos="4068"/>
        <p:guide pos="72"/>
        <p:guide pos="5511"/>
        <p:guide pos="24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p:cViewPr>
        <p:scale>
          <a:sx n="100" d="100"/>
          <a:sy n="100" d="100"/>
        </p:scale>
        <p:origin x="-250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theme" Target="../theme/theme3.xml"/><Relationship Id="rId4" Type="http://schemas.openxmlformats.org/officeDocument/2006/relationships/image" Target="../media/image8.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atin typeface="Arial" charset="0"/>
                <a:cs typeface="+mn-cs"/>
              </a:defRPr>
            </a:lvl1pPr>
          </a:lstStyle>
          <a:p>
            <a:pPr>
              <a:defRPr/>
            </a:pPr>
            <a:r>
              <a:rPr lang="de-DE"/>
              <a:t>Prof. Dr. Max Mustermann | Musterfakultät</a:t>
            </a:r>
          </a:p>
        </p:txBody>
      </p:sp>
      <p:pic>
        <p:nvPicPr>
          <p:cNvPr id="61443" name="Picture 6" descr="KITlogo_RGB"/>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107950"/>
            <a:ext cx="10810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Text Box 7"/>
          <p:cNvSpPr txBox="1">
            <a:spLocks noChangeArrowheads="1"/>
          </p:cNvSpPr>
          <p:nvPr/>
        </p:nvSpPr>
        <p:spPr bwMode="auto">
          <a:xfrm>
            <a:off x="541338" y="8532813"/>
            <a:ext cx="259238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65000"/>
              </a:lnSpc>
              <a:spcBef>
                <a:spcPct val="50000"/>
              </a:spcBef>
            </a:pPr>
            <a:r>
              <a:rPr lang="de-DE" sz="800"/>
              <a:t>KIT – die Kooperation von </a:t>
            </a:r>
          </a:p>
          <a:p>
            <a:pPr eaLnBrk="1" hangingPunct="1">
              <a:lnSpc>
                <a:spcPct val="65000"/>
              </a:lnSpc>
              <a:spcBef>
                <a:spcPct val="50000"/>
              </a:spcBef>
            </a:pPr>
            <a:r>
              <a:rPr lang="de-DE" sz="800"/>
              <a:t>Forschungszentrum Karlsruhe GmbH</a:t>
            </a:r>
          </a:p>
          <a:p>
            <a:pPr eaLnBrk="1" hangingPunct="1">
              <a:lnSpc>
                <a:spcPct val="65000"/>
              </a:lnSpc>
              <a:spcBef>
                <a:spcPct val="50000"/>
              </a:spcBef>
            </a:pPr>
            <a:r>
              <a:rPr lang="de-DE" sz="800"/>
              <a:t>und Universität Karlsruhe (TH)</a:t>
            </a:r>
          </a:p>
        </p:txBody>
      </p:sp>
      <p:pic>
        <p:nvPicPr>
          <p:cNvPr id="61445" name="Picture 9" descr="fzk_sw"/>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644900" y="8493125"/>
            <a:ext cx="11525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10" descr="Wortbildmarke_schwarz"/>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013325" y="8493125"/>
            <a:ext cx="12922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58964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de-DE"/>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r>
              <a:rPr lang="de-DE"/>
              <a:t>Prof. Dr. Max Mustermann | Musterfakultät</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ADB2D9-5A98-41FD-BDD9-849143B4AC1B}" type="slidenum">
              <a:rPr lang="de-DE"/>
              <a:pPr>
                <a:defRPr/>
              </a:pPr>
              <a:t>‹#›</a:t>
            </a:fld>
            <a:endParaRPr lang="de-DE"/>
          </a:p>
        </p:txBody>
      </p:sp>
    </p:spTree>
    <p:extLst>
      <p:ext uri="{BB962C8B-B14F-4D97-AF65-F5344CB8AC3E}">
        <p14:creationId xmlns:p14="http://schemas.microsoft.com/office/powerpoint/2010/main" val="268388937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To identify the threshold</a:t>
            </a:r>
            <a:r>
              <a:rPr lang="en-GB" baseline="0" dirty="0" smtClean="0"/>
              <a:t> beyond which no </a:t>
            </a:r>
            <a:r>
              <a:rPr lang="en-GB" baseline="0" dirty="0" err="1" smtClean="0"/>
              <a:t>proagation</a:t>
            </a:r>
            <a:r>
              <a:rPr lang="en-GB" baseline="0" dirty="0" smtClean="0"/>
              <a:t> would </a:t>
            </a:r>
            <a:r>
              <a:rPr lang="en-GB" baseline="0" dirty="0" err="1" smtClean="0"/>
              <a:t>occur.Experimental</a:t>
            </a:r>
            <a:r>
              <a:rPr lang="en-GB" baseline="0" dirty="0" smtClean="0"/>
              <a:t> and numerical method.</a:t>
            </a:r>
            <a:endParaRPr lang="en-US" dirty="0"/>
          </a:p>
        </p:txBody>
      </p:sp>
      <p:sp>
        <p:nvSpPr>
          <p:cNvPr id="4" name="Footer Placeholder 3"/>
          <p:cNvSpPr>
            <a:spLocks noGrp="1"/>
          </p:cNvSpPr>
          <p:nvPr>
            <p:ph type="ftr" sz="quarter" idx="10"/>
          </p:nvPr>
        </p:nvSpPr>
        <p:spPr/>
        <p:txBody>
          <a:bodyPr/>
          <a:lstStyle/>
          <a:p>
            <a:pPr>
              <a:defRPr/>
            </a:pPr>
            <a:r>
              <a:rPr lang="de-DE" smtClean="0"/>
              <a:t>Prof. Dr. Max Mustermann | Musterfakultät</a:t>
            </a:r>
            <a:endParaRPr lang="de-DE"/>
          </a:p>
        </p:txBody>
      </p:sp>
      <p:sp>
        <p:nvSpPr>
          <p:cNvPr id="5" name="Slide Number Placeholder 4"/>
          <p:cNvSpPr>
            <a:spLocks noGrp="1"/>
          </p:cNvSpPr>
          <p:nvPr>
            <p:ph type="sldNum" sz="quarter" idx="11"/>
          </p:nvPr>
        </p:nvSpPr>
        <p:spPr/>
        <p:txBody>
          <a:bodyPr/>
          <a:lstStyle/>
          <a:p>
            <a:pPr>
              <a:defRPr/>
            </a:pPr>
            <a:fld id="{C5ADB2D9-5A98-41FD-BDD9-849143B4AC1B}" type="slidenum">
              <a:rPr lang="de-DE" smtClean="0"/>
              <a:pPr>
                <a:defRPr/>
              </a:pPr>
              <a:t>7</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7318375" y="6497638"/>
            <a:ext cx="172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de-DE" sz="1600" b="1">
                <a:solidFill>
                  <a:schemeClr val="bg1"/>
                </a:solidFill>
              </a:rPr>
              <a:t>www.kit.edu</a:t>
            </a:r>
          </a:p>
        </p:txBody>
      </p:sp>
      <p:pic>
        <p:nvPicPr>
          <p:cNvPr id="8" name="Grafik 7"/>
          <p:cNvPicPr>
            <a:picLocks noChangeAspect="1"/>
          </p:cNvPicPr>
          <p:nvPr userDrawn="1"/>
        </p:nvPicPr>
        <p:blipFill rotWithShape="1">
          <a:blip r:embed="rId2" cstate="print">
            <a:extLst>
              <a:ext uri="{28A0092B-C50C-407E-A947-70E740481C1C}">
                <a14:useLocalDpi xmlns:a14="http://schemas.microsoft.com/office/drawing/2010/main"/>
              </a:ext>
            </a:extLst>
          </a:blip>
          <a:srcRect l="4518" t="14603" r="3664" b="12682"/>
          <a:stretch/>
        </p:blipFill>
        <p:spPr>
          <a:xfrm>
            <a:off x="323528" y="260648"/>
            <a:ext cx="4174084" cy="1008112"/>
          </a:xfrm>
          <a:prstGeom prst="rect">
            <a:avLst/>
          </a:prstGeom>
        </p:spPr>
      </p:pic>
    </p:spTree>
    <p:extLst>
      <p:ext uri="{BB962C8B-B14F-4D97-AF65-F5344CB8AC3E}">
        <p14:creationId xmlns:p14="http://schemas.microsoft.com/office/powerpoint/2010/main" val="162417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6529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4" r:id="rId1"/>
    <p:sldLayoutId id="2147483737" r:id="rId2"/>
  </p:sldLayoutIdLst>
  <p:timing>
    <p:tnLst>
      <p:par>
        <p:cTn id="1" dur="indefinite" restart="never" nodeType="tmRoot"/>
      </p:par>
    </p:tnLst>
  </p:timing>
  <p:hf hdr="0"/>
  <p:txStyles>
    <p:titleStyle>
      <a:lvl1pPr algn="l" rtl="0" fontAlgn="base">
        <a:spcBef>
          <a:spcPct val="0"/>
        </a:spcBef>
        <a:spcAft>
          <a:spcPct val="0"/>
        </a:spcAft>
        <a:defRPr sz="2400" b="1">
          <a:solidFill>
            <a:schemeClr val="tx2"/>
          </a:solidFill>
          <a:latin typeface="+mj-lt"/>
          <a:ea typeface="+mj-ea"/>
          <a:cs typeface="+mj-cs"/>
        </a:defRPr>
      </a:lvl1pPr>
      <a:lvl2pPr algn="l" rtl="0" fontAlgn="base">
        <a:spcBef>
          <a:spcPct val="0"/>
        </a:spcBef>
        <a:spcAft>
          <a:spcPct val="0"/>
        </a:spcAft>
        <a:defRPr sz="2400" b="1">
          <a:solidFill>
            <a:schemeClr val="tx2"/>
          </a:solidFill>
          <a:latin typeface="Arial" charset="0"/>
        </a:defRPr>
      </a:lvl2pPr>
      <a:lvl3pPr algn="l" rtl="0" fontAlgn="base">
        <a:spcBef>
          <a:spcPct val="0"/>
        </a:spcBef>
        <a:spcAft>
          <a:spcPct val="0"/>
        </a:spcAft>
        <a:defRPr sz="2400" b="1">
          <a:solidFill>
            <a:schemeClr val="tx2"/>
          </a:solidFill>
          <a:latin typeface="Arial" charset="0"/>
        </a:defRPr>
      </a:lvl3pPr>
      <a:lvl4pPr algn="l" rtl="0" fontAlgn="base">
        <a:spcBef>
          <a:spcPct val="0"/>
        </a:spcBef>
        <a:spcAft>
          <a:spcPct val="0"/>
        </a:spcAft>
        <a:defRPr sz="2400" b="1">
          <a:solidFill>
            <a:schemeClr val="tx2"/>
          </a:solidFill>
          <a:latin typeface="Arial" charset="0"/>
        </a:defRPr>
      </a:lvl4pPr>
      <a:lvl5pPr algn="l" rtl="0" fontAlgn="base">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14325" indent="-314325" algn="l" rtl="0" fontAlgn="base">
        <a:spcBef>
          <a:spcPct val="20000"/>
        </a:spcBef>
        <a:spcAft>
          <a:spcPct val="0"/>
        </a:spcAft>
        <a:buBlip>
          <a:blip r:embed="rId4"/>
        </a:buBlip>
        <a:defRPr sz="2000">
          <a:solidFill>
            <a:schemeClr val="tx1"/>
          </a:solidFill>
          <a:latin typeface="+mn-lt"/>
          <a:ea typeface="+mn-ea"/>
          <a:cs typeface="+mn-cs"/>
        </a:defRPr>
      </a:lvl1pPr>
      <a:lvl2pPr marL="790575" indent="-314325" algn="l" rtl="0" fontAlgn="base">
        <a:spcBef>
          <a:spcPct val="20000"/>
        </a:spcBef>
        <a:spcAft>
          <a:spcPct val="0"/>
        </a:spcAft>
        <a:buBlip>
          <a:blip r:embed="rId5"/>
        </a:buBlip>
        <a:defRPr>
          <a:solidFill>
            <a:schemeClr val="tx1"/>
          </a:solidFill>
          <a:latin typeface="+mn-lt"/>
        </a:defRPr>
      </a:lvl2pPr>
      <a:lvl3pPr marL="1209675" indent="-276225" algn="l" rtl="0" fontAlgn="base">
        <a:spcBef>
          <a:spcPct val="20000"/>
        </a:spcBef>
        <a:spcAft>
          <a:spcPct val="0"/>
        </a:spcAft>
        <a:buBlip>
          <a:blip r:embed="rId6"/>
        </a:buBlip>
        <a:defRPr sz="1600">
          <a:solidFill>
            <a:schemeClr val="tx1"/>
          </a:solidFill>
          <a:latin typeface="+mn-lt"/>
        </a:defRPr>
      </a:lvl3pPr>
      <a:lvl4pPr marL="1657350" indent="-276225" algn="l" rtl="0" fontAlgn="base">
        <a:spcBef>
          <a:spcPct val="20000"/>
        </a:spcBef>
        <a:spcAft>
          <a:spcPct val="0"/>
        </a:spcAft>
        <a:buBlip>
          <a:blip r:embed="rId6"/>
        </a:buBlip>
        <a:defRPr sz="1600">
          <a:solidFill>
            <a:schemeClr val="tx1"/>
          </a:solidFill>
          <a:latin typeface="+mn-lt"/>
        </a:defRPr>
      </a:lvl4pPr>
      <a:lvl5pPr marL="2095500" indent="-276225" algn="l" rtl="0" fontAlgn="base">
        <a:spcBef>
          <a:spcPct val="20000"/>
        </a:spcBef>
        <a:spcAft>
          <a:spcPct val="0"/>
        </a:spcAft>
        <a:buBlip>
          <a:blip r:embed="rId6"/>
        </a:buBlip>
        <a:defRPr sz="1600">
          <a:solidFill>
            <a:schemeClr val="tx1"/>
          </a:solidFill>
          <a:latin typeface="+mn-lt"/>
        </a:defRPr>
      </a:lvl5pPr>
      <a:lvl6pPr marL="2514600" indent="-228600" algn="l" rtl="0" eaLnBrk="1" fontAlgn="base" hangingPunct="1">
        <a:spcBef>
          <a:spcPct val="20000"/>
        </a:spcBef>
        <a:spcAft>
          <a:spcPct val="0"/>
        </a:spcAft>
        <a:buSzPct val="60000"/>
        <a:buBlip>
          <a:blip r:embed="rId7"/>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7"/>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7"/>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7"/>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18" Type="http://schemas.openxmlformats.org/officeDocument/2006/relationships/image" Target="../media/image25.png"/><Relationship Id="rId3" Type="http://schemas.openxmlformats.org/officeDocument/2006/relationships/image" Target="../media/image10.jpeg"/><Relationship Id="rId21" Type="http://schemas.openxmlformats.org/officeDocument/2006/relationships/image" Target="../media/image28.png"/><Relationship Id="rId7" Type="http://schemas.openxmlformats.org/officeDocument/2006/relationships/image" Target="../media/image14.jpeg"/><Relationship Id="rId12" Type="http://schemas.openxmlformats.org/officeDocument/2006/relationships/image" Target="../media/image19.jpeg"/><Relationship Id="rId17" Type="http://schemas.openxmlformats.org/officeDocument/2006/relationships/image" Target="../media/image24.jpeg"/><Relationship Id="rId2" Type="http://schemas.openxmlformats.org/officeDocument/2006/relationships/image" Target="../media/image9.jpeg"/><Relationship Id="rId16" Type="http://schemas.openxmlformats.org/officeDocument/2006/relationships/image" Target="../media/image23.jpeg"/><Relationship Id="rId20"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5" Type="http://schemas.openxmlformats.org/officeDocument/2006/relationships/image" Target="../media/image22.jpeg"/><Relationship Id="rId23" Type="http://schemas.openxmlformats.org/officeDocument/2006/relationships/image" Target="../media/image30.png"/><Relationship Id="rId10" Type="http://schemas.openxmlformats.org/officeDocument/2006/relationships/image" Target="../media/image17.jpeg"/><Relationship Id="rId19" Type="http://schemas.openxmlformats.org/officeDocument/2006/relationships/image" Target="../media/image26.png"/><Relationship Id="rId4" Type="http://schemas.openxmlformats.org/officeDocument/2006/relationships/image" Target="../media/image11.jpeg"/><Relationship Id="rId9" Type="http://schemas.openxmlformats.org/officeDocument/2006/relationships/image" Target="../media/image16.jpeg"/><Relationship Id="rId14" Type="http://schemas.openxmlformats.org/officeDocument/2006/relationships/image" Target="../media/image21.jpeg"/><Relationship Id="rId22"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ctrTitle" idx="4294967295"/>
          </p:nvPr>
        </p:nvSpPr>
        <p:spPr>
          <a:xfrm>
            <a:off x="347661" y="2780928"/>
            <a:ext cx="8320086" cy="1008112"/>
          </a:xfrm>
          <a:prstGeom prst="rect">
            <a:avLst/>
          </a:prstGeom>
        </p:spPr>
        <p:txBody>
          <a:bodyPr/>
          <a:lstStyle/>
          <a:p>
            <a:pPr>
              <a:defRPr/>
            </a:pPr>
            <a:r>
              <a:rPr lang="en-GB" sz="2800" i="1" dirty="0" smtClean="0"/>
              <a:t>Summary overview report on Priority Gaps – Armour Assessment for year 2016</a:t>
            </a:r>
            <a:r>
              <a:rPr lang="en-US" sz="2800" dirty="0" smtClean="0"/>
              <a:t/>
            </a:r>
            <a:br>
              <a:rPr lang="en-US" sz="2800" dirty="0" smtClean="0"/>
            </a:br>
            <a:endParaRPr lang="de-DE" sz="1200" b="0" dirty="0">
              <a:solidFill>
                <a:schemeClr val="bg2">
                  <a:lumMod val="25000"/>
                </a:schemeClr>
              </a:solidFill>
              <a:effectLst>
                <a:outerShdw blurRad="38100" dist="38100" dir="2700000" algn="tl">
                  <a:srgbClr val="000000">
                    <a:alpha val="43137"/>
                  </a:srgbClr>
                </a:outerShdw>
              </a:effectLst>
            </a:endParaRPr>
          </a:p>
        </p:txBody>
      </p:sp>
      <p:sp>
        <p:nvSpPr>
          <p:cNvPr id="5" name="Rechteck 4"/>
          <p:cNvSpPr/>
          <p:nvPr/>
        </p:nvSpPr>
        <p:spPr>
          <a:xfrm>
            <a:off x="356370" y="4551511"/>
            <a:ext cx="8535988" cy="461665"/>
          </a:xfrm>
          <a:prstGeom prst="rect">
            <a:avLst/>
          </a:prstGeom>
        </p:spPr>
        <p:txBody>
          <a:bodyPr>
            <a:spAutoFit/>
          </a:bodyPr>
          <a:lstStyle/>
          <a:p>
            <a:pPr>
              <a:defRPr/>
            </a:pPr>
            <a:r>
              <a:rPr lang="en-US" sz="2400" b="1" cap="small" dirty="0" smtClean="0">
                <a:solidFill>
                  <a:schemeClr val="bg2">
                    <a:lumMod val="25000"/>
                  </a:schemeClr>
                </a:solidFill>
                <a:effectLst>
                  <a:outerShdw blurRad="38100" dist="38100" dir="2700000" algn="tl">
                    <a:srgbClr val="000000">
                      <a:alpha val="43137"/>
                    </a:srgbClr>
                  </a:outerShdw>
                </a:effectLst>
                <a:latin typeface="+mj-lt"/>
                <a:ea typeface="+mj-ea"/>
                <a:cs typeface="+mj-cs"/>
              </a:rPr>
              <a:t>Neelam </a:t>
            </a:r>
            <a:r>
              <a:rPr lang="en-US" sz="2400" b="1" cap="small" dirty="0" err="1" smtClean="0">
                <a:solidFill>
                  <a:schemeClr val="bg2">
                    <a:lumMod val="25000"/>
                  </a:schemeClr>
                </a:solidFill>
                <a:effectLst>
                  <a:outerShdw blurRad="38100" dist="38100" dir="2700000" algn="tl">
                    <a:srgbClr val="000000">
                      <a:alpha val="43137"/>
                    </a:srgbClr>
                  </a:outerShdw>
                </a:effectLst>
                <a:latin typeface="+mj-lt"/>
                <a:ea typeface="+mj-ea"/>
                <a:cs typeface="+mj-cs"/>
              </a:rPr>
              <a:t>gupta</a:t>
            </a:r>
            <a:r>
              <a:rPr lang="en-US" sz="2400" b="1" cap="small" dirty="0" smtClean="0">
                <a:solidFill>
                  <a:schemeClr val="bg2">
                    <a:lumMod val="25000"/>
                  </a:schemeClr>
                </a:solidFill>
                <a:effectLst>
                  <a:outerShdw blurRad="38100" dist="38100" dir="2700000" algn="tl">
                    <a:srgbClr val="000000">
                      <a:alpha val="43137"/>
                    </a:srgbClr>
                  </a:outerShdw>
                </a:effectLst>
                <a:latin typeface="+mj-lt"/>
                <a:ea typeface="+mj-ea"/>
                <a:cs typeface="+mj-cs"/>
              </a:rPr>
              <a:t>, </a:t>
            </a:r>
            <a:r>
              <a:rPr lang="en-US" sz="2400" b="1" cap="small" dirty="0" err="1" smtClean="0">
                <a:solidFill>
                  <a:schemeClr val="bg2">
                    <a:lumMod val="25000"/>
                  </a:schemeClr>
                </a:solidFill>
                <a:effectLst>
                  <a:outerShdw blurRad="38100" dist="38100" dir="2700000" algn="tl">
                    <a:srgbClr val="000000">
                      <a:alpha val="43137"/>
                    </a:srgbClr>
                  </a:outerShdw>
                </a:effectLst>
                <a:latin typeface="+mj-lt"/>
                <a:ea typeface="+mj-ea"/>
                <a:cs typeface="+mj-cs"/>
              </a:rPr>
              <a:t>ccfe</a:t>
            </a:r>
            <a:r>
              <a:rPr lang="en-US" sz="2400" b="1" cap="small" dirty="0" smtClean="0">
                <a:solidFill>
                  <a:schemeClr val="bg2">
                    <a:lumMod val="25000"/>
                  </a:schemeClr>
                </a:solidFill>
                <a:effectLst>
                  <a:outerShdw blurRad="38100" dist="38100" dir="2700000" algn="tl">
                    <a:srgbClr val="000000">
                      <a:alpha val="43137"/>
                    </a:srgbClr>
                  </a:outerShdw>
                </a:effectLst>
                <a:latin typeface="+mj-lt"/>
                <a:ea typeface="+mj-ea"/>
                <a:cs typeface="+mj-cs"/>
              </a:rPr>
              <a:t> </a:t>
            </a:r>
            <a:endParaRPr lang="en-GB" sz="2400" i="1" cap="small" dirty="0" smtClean="0">
              <a:solidFill>
                <a:schemeClr val="bg2">
                  <a:lumMod val="25000"/>
                </a:schemeClr>
              </a:solidFill>
            </a:endParaRPr>
          </a:p>
        </p:txBody>
      </p:sp>
      <p:sp>
        <p:nvSpPr>
          <p:cNvPr id="3" name="Abgerundetes Rechteck 2"/>
          <p:cNvSpPr/>
          <p:nvPr/>
        </p:nvSpPr>
        <p:spPr>
          <a:xfrm>
            <a:off x="6300192" y="260648"/>
            <a:ext cx="2448272" cy="936104"/>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a:solidFill>
                  <a:srgbClr val="184897"/>
                </a:solidFill>
              </a:rPr>
              <a:t>WPMAT</a:t>
            </a:r>
            <a:endParaRPr lang="en-GB" sz="4000" dirty="0">
              <a:solidFill>
                <a:srgbClr val="184897"/>
              </a:solidFill>
            </a:endParaRPr>
          </a:p>
        </p:txBody>
      </p:sp>
      <p:sp>
        <p:nvSpPr>
          <p:cNvPr id="2" name="Rechteck 1"/>
          <p:cNvSpPr/>
          <p:nvPr/>
        </p:nvSpPr>
        <p:spPr>
          <a:xfrm>
            <a:off x="356370" y="2016235"/>
            <a:ext cx="3214534" cy="461665"/>
          </a:xfrm>
          <a:prstGeom prst="rect">
            <a:avLst/>
          </a:prstGeom>
        </p:spPr>
        <p:txBody>
          <a:bodyPr wrap="none">
            <a:spAutoFit/>
          </a:bodyPr>
          <a:lstStyle/>
          <a:p>
            <a:r>
              <a:rPr lang="en-GB" sz="2400" i="1" dirty="0" smtClean="0"/>
              <a:t>MAT-1.3.1-T005-D002</a:t>
            </a:r>
            <a:endParaRPr lang="en-GB" sz="2400" i="1" cap="small" dirty="0">
              <a:solidFill>
                <a:schemeClr val="bg2">
                  <a:lumMod val="25000"/>
                </a:schemeClr>
              </a:solidFill>
              <a:latin typeface="+mj-lt"/>
              <a:ea typeface="+mj-ea"/>
              <a:cs typeface="+mj-cs"/>
            </a:endParaRPr>
          </a:p>
        </p:txBody>
      </p:sp>
      <p:sp>
        <p:nvSpPr>
          <p:cNvPr id="716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Arial" pitchFamily="34" charset="0"/>
                <a:ea typeface="Times New Roman" pitchFamily="18" charset="0"/>
                <a:cs typeface="Times New Roman" pitchFamily="18" charset="0"/>
              </a:rPr>
              <a:t>It offers advantages in high melting point, high thermal conductivity, low thermal expansion and low-activation. On the other hand, it has high hardness and high brittleness, which is disadvantageous for the mechanical manufacturing of parts. </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1802" y="71414"/>
            <a:ext cx="2916183" cy="584775"/>
          </a:xfrm>
          <a:prstGeom prst="rect">
            <a:avLst/>
          </a:prstGeom>
          <a:noFill/>
        </p:spPr>
        <p:txBody>
          <a:bodyPr wrap="none" rtlCol="0">
            <a:spAutoFit/>
          </a:bodyPr>
          <a:lstStyle/>
          <a:p>
            <a:pPr algn="ctr"/>
            <a:r>
              <a:rPr lang="en-GB" sz="3200" dirty="0" smtClean="0"/>
              <a:t>Thermal Creep</a:t>
            </a:r>
            <a:endParaRPr lang="en-US" sz="3200" dirty="0"/>
          </a:p>
        </p:txBody>
      </p:sp>
      <p:sp>
        <p:nvSpPr>
          <p:cNvPr id="3" name="TextBox 2"/>
          <p:cNvSpPr txBox="1"/>
          <p:nvPr/>
        </p:nvSpPr>
        <p:spPr>
          <a:xfrm>
            <a:off x="71406" y="714356"/>
            <a:ext cx="8943474" cy="1200329"/>
          </a:xfrm>
          <a:prstGeom prst="rect">
            <a:avLst/>
          </a:prstGeom>
          <a:noFill/>
        </p:spPr>
        <p:txBody>
          <a:bodyPr wrap="none" rtlCol="0">
            <a:spAutoFit/>
          </a:bodyPr>
          <a:lstStyle/>
          <a:p>
            <a:r>
              <a:rPr lang="en-GB" dirty="0" smtClean="0"/>
              <a:t>Tungsten, at relatively high (&gt; ≈0.5 melting temperature) homologous temperatures, </a:t>
            </a:r>
          </a:p>
          <a:p>
            <a:r>
              <a:rPr lang="en-GB" dirty="0" smtClean="0"/>
              <a:t>could experience internal damage due to thermal creep, with or without environmental</a:t>
            </a:r>
          </a:p>
          <a:p>
            <a:r>
              <a:rPr lang="en-GB" dirty="0" smtClean="0"/>
              <a:t> interactions, by a variety of mechanisms, such as grain boundary cavitation, grain</a:t>
            </a:r>
          </a:p>
          <a:p>
            <a:r>
              <a:rPr lang="en-GB" dirty="0" smtClean="0"/>
              <a:t> boundary oxidation, etc. </a:t>
            </a:r>
            <a:endParaRPr lang="en-US" dirty="0"/>
          </a:p>
        </p:txBody>
      </p:sp>
      <p:sp>
        <p:nvSpPr>
          <p:cNvPr id="5" name="TextBox 4"/>
          <p:cNvSpPr txBox="1"/>
          <p:nvPr/>
        </p:nvSpPr>
        <p:spPr>
          <a:xfrm>
            <a:off x="109859" y="2143116"/>
            <a:ext cx="9110186" cy="4801314"/>
          </a:xfrm>
          <a:prstGeom prst="rect">
            <a:avLst/>
          </a:prstGeom>
          <a:noFill/>
        </p:spPr>
        <p:txBody>
          <a:bodyPr wrap="none" rtlCol="0">
            <a:spAutoFit/>
          </a:bodyPr>
          <a:lstStyle/>
          <a:p>
            <a:r>
              <a:rPr lang="en-GB" b="1" i="1" dirty="0" smtClean="0"/>
              <a:t>SDC-IC Design </a:t>
            </a:r>
            <a:r>
              <a:rPr lang="en-GB" b="1" i="1" dirty="0" smtClean="0"/>
              <a:t>criteria</a:t>
            </a:r>
            <a:endParaRPr lang="en-US" b="1" i="1" dirty="0" smtClean="0"/>
          </a:p>
          <a:p>
            <a:pPr marL="285750" indent="-285750">
              <a:buFont typeface="Arial" panose="020B0604020202020204" pitchFamily="34" charset="0"/>
              <a:buChar char="•"/>
            </a:pPr>
            <a:r>
              <a:rPr lang="en-GB" dirty="0" smtClean="0"/>
              <a:t>To estimate the creep damage in a structure as a function of time, temperature, and </a:t>
            </a:r>
            <a:endParaRPr lang="en-GB" dirty="0" smtClean="0"/>
          </a:p>
          <a:p>
            <a:r>
              <a:rPr lang="en-GB" dirty="0" smtClean="0"/>
              <a:t>loading</a:t>
            </a:r>
            <a:r>
              <a:rPr lang="en-GB" dirty="0" smtClean="0"/>
              <a:t>, a creep rupture usage function is computed and compared with the limits </a:t>
            </a:r>
            <a:endParaRPr lang="en-GB" dirty="0" smtClean="0"/>
          </a:p>
          <a:p>
            <a:r>
              <a:rPr lang="en-GB" dirty="0" smtClean="0"/>
              <a:t>imposed </a:t>
            </a:r>
            <a:r>
              <a:rPr lang="en-GB" dirty="0" smtClean="0"/>
              <a:t>by IC 3221.2.3. </a:t>
            </a:r>
            <a:endParaRPr lang="en-GB" dirty="0" smtClean="0"/>
          </a:p>
          <a:p>
            <a:pPr marL="285750" indent="-285750">
              <a:buFont typeface="Arial" panose="020B0604020202020204" pitchFamily="34" charset="0"/>
              <a:buChar char="•"/>
            </a:pPr>
            <a:r>
              <a:rPr lang="en-GB" dirty="0" smtClean="0"/>
              <a:t>The </a:t>
            </a:r>
            <a:r>
              <a:rPr lang="en-GB" dirty="0" smtClean="0"/>
              <a:t>procedure for determining </a:t>
            </a:r>
            <a:r>
              <a:rPr lang="en-GB" dirty="0" smtClean="0"/>
              <a:t>creep </a:t>
            </a:r>
            <a:r>
              <a:rPr lang="en-GB" dirty="0" smtClean="0"/>
              <a:t>rupture usage </a:t>
            </a:r>
            <a:r>
              <a:rPr lang="en-GB" dirty="0" smtClean="0"/>
              <a:t>fraction b</a:t>
            </a:r>
            <a:r>
              <a:rPr lang="en-GB" dirty="0" smtClean="0"/>
              <a:t>ased </a:t>
            </a:r>
            <a:r>
              <a:rPr lang="en-GB" dirty="0"/>
              <a:t>on time </a:t>
            </a:r>
            <a:r>
              <a:rPr lang="en-GB" dirty="0" smtClean="0"/>
              <a:t>fraction</a:t>
            </a:r>
          </a:p>
          <a:p>
            <a:r>
              <a:rPr lang="en-GB" dirty="0" smtClean="0"/>
              <a:t>is </a:t>
            </a:r>
            <a:r>
              <a:rPr lang="en-GB" dirty="0"/>
              <a:t>calculated </a:t>
            </a:r>
            <a:r>
              <a:rPr lang="en-GB" dirty="0" smtClean="0"/>
              <a:t>using the </a:t>
            </a:r>
            <a:r>
              <a:rPr lang="en-GB" dirty="0"/>
              <a:t>stress intensity </a:t>
            </a:r>
            <a:r>
              <a:rPr lang="en-GB" dirty="0" smtClean="0"/>
              <a:t>̅(</a:t>
            </a:r>
            <a:r>
              <a:rPr lang="en-GB" dirty="0" smtClean="0"/>
              <a:t>IC 2766).</a:t>
            </a:r>
            <a:r>
              <a:rPr lang="en-GB" dirty="0" smtClean="0"/>
              <a:t>This rule could be a good starting </a:t>
            </a:r>
            <a:r>
              <a:rPr lang="en-GB" dirty="0" smtClean="0"/>
              <a:t>point</a:t>
            </a:r>
          </a:p>
          <a:p>
            <a:r>
              <a:rPr lang="en-GB" dirty="0" smtClean="0"/>
              <a:t>to </a:t>
            </a:r>
            <a:r>
              <a:rPr lang="en-GB" dirty="0" smtClean="0"/>
              <a:t>adopt and the </a:t>
            </a:r>
            <a:r>
              <a:rPr lang="en-GB" dirty="0" smtClean="0"/>
              <a:t>rule </a:t>
            </a:r>
            <a:r>
              <a:rPr lang="en-GB" dirty="0" smtClean="0"/>
              <a:t>could be further improvised for the relevant component </a:t>
            </a:r>
            <a:r>
              <a:rPr lang="en-GB" dirty="0" smtClean="0"/>
              <a:t>that is </a:t>
            </a:r>
          </a:p>
          <a:p>
            <a:r>
              <a:rPr lang="en-GB" dirty="0" smtClean="0"/>
              <a:t>analysed.</a:t>
            </a:r>
          </a:p>
          <a:p>
            <a:endParaRPr lang="en-US" dirty="0"/>
          </a:p>
          <a:p>
            <a:r>
              <a:rPr lang="en-US" b="1" i="1" dirty="0"/>
              <a:t>Data </a:t>
            </a:r>
            <a:r>
              <a:rPr lang="en-US" b="1" i="1" dirty="0" smtClean="0"/>
              <a:t>Required</a:t>
            </a:r>
          </a:p>
          <a:p>
            <a:r>
              <a:rPr lang="en-GB" dirty="0"/>
              <a:t>Currently there is no </a:t>
            </a:r>
            <a:r>
              <a:rPr lang="en-GB" dirty="0" smtClean="0"/>
              <a:t>material data </a:t>
            </a:r>
            <a:r>
              <a:rPr lang="en-GB" dirty="0"/>
              <a:t>to carry out the assessment of this damage </a:t>
            </a:r>
            <a:endParaRPr lang="en-GB" dirty="0" smtClean="0"/>
          </a:p>
          <a:p>
            <a:r>
              <a:rPr lang="en-GB" dirty="0" smtClean="0"/>
              <a:t>mechanism</a:t>
            </a:r>
            <a:r>
              <a:rPr lang="en-GB" dirty="0"/>
              <a:t>. </a:t>
            </a:r>
            <a:r>
              <a:rPr lang="en-GB" dirty="0" smtClean="0"/>
              <a:t>The </a:t>
            </a:r>
            <a:r>
              <a:rPr lang="en-GB" dirty="0"/>
              <a:t>data that is required for the armor material are:</a:t>
            </a:r>
          </a:p>
          <a:p>
            <a:pPr marL="285750" lvl="0" indent="-285750">
              <a:buFont typeface="Arial" panose="020B0604020202020204" pitchFamily="34" charset="0"/>
              <a:buChar char="•"/>
            </a:pPr>
            <a:r>
              <a:rPr lang="en-GB" dirty="0"/>
              <a:t>Creep rates</a:t>
            </a:r>
          </a:p>
          <a:p>
            <a:pPr marL="285750" lvl="0" indent="-285750">
              <a:buFont typeface="Arial" panose="020B0604020202020204" pitchFamily="34" charset="0"/>
              <a:buChar char="•"/>
            </a:pPr>
            <a:r>
              <a:rPr lang="en-GB" dirty="0"/>
              <a:t>Creep rupture data</a:t>
            </a:r>
          </a:p>
          <a:p>
            <a:pPr marL="285750" lvl="0" indent="-285750">
              <a:buFont typeface="Arial" panose="020B0604020202020204" pitchFamily="34" charset="0"/>
              <a:buChar char="•"/>
            </a:pPr>
            <a:r>
              <a:rPr lang="en-GB" dirty="0"/>
              <a:t>Creep-fatigue interaction data</a:t>
            </a:r>
          </a:p>
          <a:p>
            <a:endParaRPr lang="en-US" b="1" i="1" dirty="0"/>
          </a:p>
          <a:p>
            <a:endParaRPr lang="en-US" dirty="0"/>
          </a:p>
        </p:txBody>
      </p:sp>
    </p:spTree>
    <p:extLst>
      <p:ext uri="{BB962C8B-B14F-4D97-AF65-F5344CB8AC3E}">
        <p14:creationId xmlns:p14="http://schemas.microsoft.com/office/powerpoint/2010/main" val="27373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8059" y="71414"/>
            <a:ext cx="2643672" cy="584775"/>
          </a:xfrm>
          <a:prstGeom prst="rect">
            <a:avLst/>
          </a:prstGeom>
          <a:noFill/>
        </p:spPr>
        <p:txBody>
          <a:bodyPr wrap="none" rtlCol="0">
            <a:spAutoFit/>
          </a:bodyPr>
          <a:lstStyle/>
          <a:p>
            <a:pPr algn="ctr"/>
            <a:r>
              <a:rPr lang="en-GB" sz="3200" dirty="0" smtClean="0"/>
              <a:t>Creep fatigue</a:t>
            </a:r>
            <a:endParaRPr lang="en-US" sz="3200" dirty="0"/>
          </a:p>
        </p:txBody>
      </p:sp>
      <p:sp>
        <p:nvSpPr>
          <p:cNvPr id="3" name="Rectangle 2"/>
          <p:cNvSpPr/>
          <p:nvPr/>
        </p:nvSpPr>
        <p:spPr>
          <a:xfrm>
            <a:off x="107504" y="662529"/>
            <a:ext cx="8784976" cy="5632311"/>
          </a:xfrm>
          <a:prstGeom prst="rect">
            <a:avLst/>
          </a:prstGeom>
        </p:spPr>
        <p:txBody>
          <a:bodyPr wrap="square">
            <a:spAutoFit/>
          </a:bodyPr>
          <a:lstStyle/>
          <a:p>
            <a:pPr marL="285750" indent="-285750">
              <a:buFont typeface="Arial" panose="020B0604020202020204" pitchFamily="34" charset="0"/>
              <a:buChar char="•"/>
            </a:pPr>
            <a:r>
              <a:rPr lang="en-GB" dirty="0"/>
              <a:t>If the temperature is sufficiently high, creep deformation may occur during </a:t>
            </a:r>
            <a:r>
              <a:rPr lang="en-GB" dirty="0" smtClean="0"/>
              <a:t>each cycle</a:t>
            </a:r>
            <a:r>
              <a:rPr lang="en-GB" dirty="0"/>
              <a:t>, accelerating the appearance of cracks by the process of creep-fatigue interaction. </a:t>
            </a: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This </a:t>
            </a:r>
            <a:r>
              <a:rPr lang="en-GB" dirty="0"/>
              <a:t>phenomenon is associated with thermal creep. </a:t>
            </a: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Irradiation-induced </a:t>
            </a:r>
            <a:r>
              <a:rPr lang="en-GB" dirty="0"/>
              <a:t>creep, discussed in IC2151, affects the stress-strain field but not the material damage. Time-dependent fatigue can also be the result of interactions between fatigue or creep fatigue with the environment, e.g., corrosion fatigue</a:t>
            </a:r>
            <a:r>
              <a:rPr lang="en-GB" dirty="0" smtClean="0"/>
              <a:t>.</a:t>
            </a:r>
          </a:p>
          <a:p>
            <a:pPr marL="285750" indent="-285750">
              <a:buFont typeface="Arial" panose="020B0604020202020204" pitchFamily="34" charset="0"/>
              <a:buChar char="•"/>
            </a:pPr>
            <a:endParaRPr lang="en-US" dirty="0"/>
          </a:p>
          <a:p>
            <a:r>
              <a:rPr lang="en-GB" b="1" i="1" dirty="0" smtClean="0"/>
              <a:t>SDC-IC Design </a:t>
            </a:r>
            <a:r>
              <a:rPr lang="en-GB" b="1" i="1" dirty="0"/>
              <a:t>criteria</a:t>
            </a:r>
          </a:p>
          <a:p>
            <a:pPr marL="285750" indent="-285750">
              <a:buFont typeface="Arial" panose="020B0604020202020204" pitchFamily="34" charset="0"/>
              <a:buChar char="•"/>
            </a:pPr>
            <a:r>
              <a:rPr lang="en-GB" dirty="0"/>
              <a:t>The applicable design rule for creep-fatigue interaction is specified in IC 3232.4 wherein Creep-fatigue damage is considered to be avoided if the summation </a:t>
            </a:r>
            <a:r>
              <a:rPr lang="en-GB" dirty="0" smtClean="0"/>
              <a:t>of Fatigue </a:t>
            </a:r>
            <a:r>
              <a:rPr lang="en-GB" dirty="0"/>
              <a:t>usage fraction and Creep rupture usage fraction is less than Creep fatigue limit defined by creep fatigue interaction diagram</a:t>
            </a:r>
            <a:r>
              <a:rPr lang="en-GB" dirty="0" smtClean="0"/>
              <a: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In </a:t>
            </a:r>
            <a:r>
              <a:rPr lang="en-GB" dirty="0"/>
              <a:t>order to calculate the creep rupture usage fraction(IC 3221.2.3) stress intensity is multiplied by an arbitrary number.</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800314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14282" y="500042"/>
            <a:ext cx="8208911" cy="2339102"/>
          </a:xfrm>
          <a:prstGeom prst="rect">
            <a:avLst/>
          </a:prstGeom>
          <a:noFill/>
        </p:spPr>
        <p:txBody>
          <a:bodyPr wrap="square" rtlCol="0">
            <a:spAutoFit/>
          </a:bodyPr>
          <a:lstStyle/>
          <a:p>
            <a:r>
              <a:rPr lang="de-DE" b="1" dirty="0" smtClean="0"/>
              <a:t>Results:</a:t>
            </a:r>
          </a:p>
          <a:p>
            <a:pPr marL="342900" indent="-342900">
              <a:buFont typeface="+mj-lt"/>
              <a:buAutoNum type="arabicPeriod"/>
            </a:pPr>
            <a:r>
              <a:rPr lang="en-GB" sz="1600" dirty="0" smtClean="0"/>
              <a:t>Damage mechanisms studied and identified relevant to armor.</a:t>
            </a:r>
          </a:p>
          <a:p>
            <a:pPr marL="342900" indent="-342900">
              <a:buFont typeface="+mj-lt"/>
              <a:buAutoNum type="arabicPeriod"/>
            </a:pPr>
            <a:endParaRPr lang="en-GB" sz="1600" dirty="0" smtClean="0"/>
          </a:p>
          <a:p>
            <a:pPr marL="342900" indent="-342900">
              <a:buFont typeface="+mj-lt"/>
              <a:buAutoNum type="arabicPeriod"/>
            </a:pPr>
            <a:r>
              <a:rPr lang="en-GB" sz="1600" dirty="0" smtClean="0"/>
              <a:t>Existing Design rules (SDC-IC) studied and relevant rules listed.</a:t>
            </a:r>
          </a:p>
          <a:p>
            <a:pPr marL="342900" indent="-342900">
              <a:buFont typeface="+mj-lt"/>
              <a:buAutoNum type="arabicPeriod"/>
            </a:pPr>
            <a:endParaRPr lang="en-GB" sz="1600" dirty="0" smtClean="0"/>
          </a:p>
          <a:p>
            <a:pPr marL="342900" indent="-342900">
              <a:buFont typeface="+mj-lt"/>
              <a:buAutoNum type="arabicPeriod"/>
            </a:pPr>
            <a:r>
              <a:rPr lang="en-GB" sz="1600" dirty="0" smtClean="0"/>
              <a:t>Highlighted some of the key data required to go ahead with the task</a:t>
            </a:r>
          </a:p>
          <a:p>
            <a:pPr marL="342900" indent="-342900">
              <a:buFont typeface="+mj-lt"/>
              <a:buAutoNum type="arabicPeriod"/>
            </a:pPr>
            <a:endParaRPr lang="en-GB" sz="1600" dirty="0" smtClean="0"/>
          </a:p>
          <a:p>
            <a:pPr marL="342900" indent="-342900">
              <a:buFont typeface="+mj-lt"/>
              <a:buAutoNum type="arabicPeriod"/>
            </a:pPr>
            <a:r>
              <a:rPr lang="en-GB" sz="1600" dirty="0" smtClean="0"/>
              <a:t>Approach for carrying out numerical studies which is a step towards design-by analysis</a:t>
            </a:r>
          </a:p>
        </p:txBody>
      </p:sp>
      <p:sp>
        <p:nvSpPr>
          <p:cNvPr id="3" name="Textfeld 2"/>
          <p:cNvSpPr txBox="1"/>
          <p:nvPr/>
        </p:nvSpPr>
        <p:spPr>
          <a:xfrm>
            <a:off x="214282" y="3000372"/>
            <a:ext cx="8208911" cy="3354765"/>
          </a:xfrm>
          <a:prstGeom prst="rect">
            <a:avLst/>
          </a:prstGeom>
          <a:noFill/>
        </p:spPr>
        <p:txBody>
          <a:bodyPr wrap="square" rtlCol="0">
            <a:spAutoFit/>
          </a:bodyPr>
          <a:lstStyle/>
          <a:p>
            <a:r>
              <a:rPr lang="de-DE" b="1" dirty="0" smtClean="0"/>
              <a:t>Conclusions:</a:t>
            </a:r>
          </a:p>
          <a:p>
            <a:r>
              <a:rPr lang="de-DE" sz="1600" b="1" i="1" dirty="0" smtClean="0"/>
              <a:t>Goals achieved</a:t>
            </a:r>
          </a:p>
          <a:p>
            <a:pPr>
              <a:buFont typeface="Arial" pitchFamily="34" charset="0"/>
              <a:buChar char="•"/>
            </a:pPr>
            <a:r>
              <a:rPr lang="en-GB" sz="1600" dirty="0" smtClean="0"/>
              <a:t>Identified relevant Armour damage mechanisms.</a:t>
            </a:r>
          </a:p>
          <a:p>
            <a:endParaRPr lang="en-GB" sz="1600" dirty="0" smtClean="0"/>
          </a:p>
          <a:p>
            <a:pPr>
              <a:buFont typeface="Arial" pitchFamily="34" charset="0"/>
              <a:buChar char="•"/>
            </a:pPr>
            <a:r>
              <a:rPr lang="en-GB" sz="1600" dirty="0" smtClean="0"/>
              <a:t>Reviewed the identified damage mechanisms and assessed the validity of the available design rules and material properties. Highlight gaps and developmental areas.</a:t>
            </a:r>
          </a:p>
          <a:p>
            <a:pPr>
              <a:buFont typeface="Arial" pitchFamily="34" charset="0"/>
              <a:buChar char="•"/>
            </a:pPr>
            <a:endParaRPr lang="en-GB" sz="1600" dirty="0" smtClean="0"/>
          </a:p>
          <a:p>
            <a:pPr>
              <a:buFont typeface="Arial" pitchFamily="34" charset="0"/>
              <a:buChar char="•"/>
            </a:pPr>
            <a:r>
              <a:rPr lang="en-GB" sz="1600" dirty="0" smtClean="0"/>
              <a:t>Write a end of year progress report, draft due 31</a:t>
            </a:r>
            <a:r>
              <a:rPr lang="en-GB" sz="1600" baseline="30000" dirty="0" smtClean="0"/>
              <a:t>ST</a:t>
            </a:r>
            <a:r>
              <a:rPr lang="en-GB" sz="1600" dirty="0" smtClean="0"/>
              <a:t> October 2016</a:t>
            </a:r>
          </a:p>
          <a:p>
            <a:pPr>
              <a:buFont typeface="Arial" pitchFamily="34" charset="0"/>
              <a:buChar char="•"/>
            </a:pPr>
            <a:endParaRPr lang="en-GB" sz="1600" dirty="0" smtClean="0"/>
          </a:p>
          <a:p>
            <a:r>
              <a:rPr lang="en-GB" sz="1600" b="1" i="1" dirty="0" smtClean="0"/>
              <a:t>Goal not achieved</a:t>
            </a:r>
          </a:p>
          <a:p>
            <a:r>
              <a:rPr lang="en-GB" sz="1600" dirty="0" smtClean="0"/>
              <a:t>To Review and define an acceptable level of damage before the Armour is deemed to have failed. This would be continued next year.</a:t>
            </a:r>
          </a:p>
          <a:p>
            <a:endParaRPr lang="en-GB" dirty="0" smtClean="0"/>
          </a:p>
        </p:txBody>
      </p:sp>
    </p:spTree>
    <p:extLst>
      <p:ext uri="{BB962C8B-B14F-4D97-AF65-F5344CB8AC3E}">
        <p14:creationId xmlns:p14="http://schemas.microsoft.com/office/powerpoint/2010/main" val="2187337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467544" y="285728"/>
            <a:ext cx="6888766" cy="369332"/>
          </a:xfrm>
          <a:prstGeom prst="rect">
            <a:avLst/>
          </a:prstGeom>
          <a:solidFill>
            <a:srgbClr val="FFC000"/>
          </a:solidFill>
        </p:spPr>
        <p:txBody>
          <a:bodyPr wrap="square" rtlCol="0">
            <a:spAutoFit/>
          </a:bodyPr>
          <a:lstStyle/>
          <a:p>
            <a:r>
              <a:rPr lang="en-GB" b="1" i="1" cap="small" dirty="0" smtClean="0"/>
              <a:t>Midterm–Review:  Objectives-Status for the 5 year period  </a:t>
            </a:r>
            <a:endParaRPr lang="de-DE" dirty="0"/>
          </a:p>
        </p:txBody>
      </p:sp>
      <p:sp>
        <p:nvSpPr>
          <p:cNvPr id="5" name="Textfeld 1"/>
          <p:cNvSpPr txBox="1"/>
          <p:nvPr/>
        </p:nvSpPr>
        <p:spPr>
          <a:xfrm>
            <a:off x="428596" y="785794"/>
            <a:ext cx="8208911" cy="2954655"/>
          </a:xfrm>
          <a:prstGeom prst="rect">
            <a:avLst/>
          </a:prstGeom>
          <a:solidFill>
            <a:schemeClr val="accent2">
              <a:lumMod val="20000"/>
              <a:lumOff val="80000"/>
            </a:schemeClr>
          </a:solidFill>
        </p:spPr>
        <p:txBody>
          <a:bodyPr wrap="square" rtlCol="0">
            <a:spAutoFit/>
          </a:bodyPr>
          <a:lstStyle/>
          <a:p>
            <a:r>
              <a:rPr lang="de-DE" b="1" dirty="0" smtClean="0"/>
              <a:t>Achievement and status:</a:t>
            </a:r>
          </a:p>
          <a:p>
            <a:pPr marL="285750" indent="-285750">
              <a:buFontTx/>
              <a:buChar char="-"/>
            </a:pPr>
            <a:r>
              <a:rPr lang="en-US" sz="1400" dirty="0" smtClean="0"/>
              <a:t>Understanding extended finite element method (XFEM) as a potential methodology for fracture analysis given that crack propagation is an important damage mechanism for the armor. This method has been implemented to some of the standard problems to set guidelines for more complicated problems and future work.</a:t>
            </a:r>
          </a:p>
          <a:p>
            <a:pPr marL="285750" indent="-285750"/>
            <a:endParaRPr lang="en-US" sz="1400" dirty="0" smtClean="0"/>
          </a:p>
          <a:p>
            <a:pPr marL="285750" indent="-285750">
              <a:buFontTx/>
              <a:buChar char="-"/>
            </a:pPr>
            <a:r>
              <a:rPr lang="en-US" sz="1400" dirty="0" smtClean="0"/>
              <a:t>Interaction of different damage mechanisms and its limits need to be further understood. </a:t>
            </a:r>
          </a:p>
          <a:p>
            <a:pPr marL="285750" indent="-285750">
              <a:buFontTx/>
              <a:buChar char="-"/>
            </a:pPr>
            <a:endParaRPr lang="en-US" sz="1400" i="1" dirty="0" smtClean="0">
              <a:solidFill>
                <a:srgbClr val="FF6600"/>
              </a:solidFill>
            </a:endParaRPr>
          </a:p>
          <a:p>
            <a:pPr marL="285750" indent="-285750">
              <a:buFontTx/>
              <a:buChar char="-"/>
            </a:pPr>
            <a:r>
              <a:rPr lang="en-US" sz="1400" dirty="0" smtClean="0"/>
              <a:t>Would have been desirable if assessments were carried out using the methodology studied and been applied to design-by-analysis of an armor </a:t>
            </a:r>
            <a:r>
              <a:rPr lang="en-GB" sz="1400" dirty="0" smtClean="0"/>
              <a:t>, even though the tungsten mono-block armor itself does not belong to the structural component</a:t>
            </a:r>
          </a:p>
          <a:p>
            <a:pPr marL="285750" indent="-285750"/>
            <a:endParaRPr lang="en-US" sz="1400" dirty="0" smtClean="0"/>
          </a:p>
          <a:p>
            <a:pPr marL="285750" indent="-285750">
              <a:buFontTx/>
              <a:buChar char="-"/>
            </a:pPr>
            <a:r>
              <a:rPr lang="en-US" sz="1400" dirty="0" smtClean="0"/>
              <a:t>This methodology could be extended to a variety of applications such as the brazed joint.</a:t>
            </a:r>
            <a:endParaRPr lang="en-US" dirty="0" smtClean="0"/>
          </a:p>
        </p:txBody>
      </p:sp>
      <p:sp>
        <p:nvSpPr>
          <p:cNvPr id="7" name="Textfeld 1"/>
          <p:cNvSpPr txBox="1"/>
          <p:nvPr/>
        </p:nvSpPr>
        <p:spPr>
          <a:xfrm>
            <a:off x="428596" y="3857628"/>
            <a:ext cx="8208911" cy="1015663"/>
          </a:xfrm>
          <a:prstGeom prst="rect">
            <a:avLst/>
          </a:prstGeom>
          <a:solidFill>
            <a:schemeClr val="accent2">
              <a:lumMod val="20000"/>
              <a:lumOff val="80000"/>
            </a:schemeClr>
          </a:solidFill>
        </p:spPr>
        <p:txBody>
          <a:bodyPr wrap="square" rtlCol="0">
            <a:spAutoFit/>
          </a:bodyPr>
          <a:lstStyle/>
          <a:p>
            <a:r>
              <a:rPr lang="en-GB" b="1" dirty="0" smtClean="0"/>
              <a:t>Outlook:</a:t>
            </a:r>
          </a:p>
          <a:p>
            <a:pPr marL="285750" indent="-285750">
              <a:buFontTx/>
              <a:buChar char="-"/>
            </a:pPr>
            <a:r>
              <a:rPr lang="en-GB" sz="1400" dirty="0" smtClean="0"/>
              <a:t>To have a further understanding of the damage mechanism relevant to armor </a:t>
            </a:r>
          </a:p>
          <a:p>
            <a:pPr marL="285750" indent="-285750">
              <a:buFontTx/>
              <a:buChar char="-"/>
            </a:pPr>
            <a:r>
              <a:rPr lang="en-GB" sz="1400" dirty="0" smtClean="0"/>
              <a:t>Performing numerical study to assess important damage mechanism and applying it to design-by analysis within the framework of ITER SDC-IC</a:t>
            </a:r>
          </a:p>
        </p:txBody>
      </p:sp>
      <p:sp>
        <p:nvSpPr>
          <p:cNvPr id="8" name="TextBox 7"/>
          <p:cNvSpPr txBox="1"/>
          <p:nvPr/>
        </p:nvSpPr>
        <p:spPr>
          <a:xfrm>
            <a:off x="357158" y="4929198"/>
            <a:ext cx="8208912" cy="1754326"/>
          </a:xfrm>
          <a:prstGeom prst="rect">
            <a:avLst/>
          </a:prstGeom>
          <a:pattFill prst="pct10">
            <a:fgClr>
              <a:schemeClr val="accent2">
                <a:lumMod val="20000"/>
                <a:lumOff val="80000"/>
              </a:schemeClr>
            </a:fgClr>
            <a:bgClr>
              <a:schemeClr val="bg1"/>
            </a:bgClr>
          </a:pattFill>
        </p:spPr>
        <p:txBody>
          <a:bodyPr wrap="square" rtlCol="0">
            <a:spAutoFit/>
          </a:bodyPr>
          <a:lstStyle/>
          <a:p>
            <a:r>
              <a:rPr lang="en-US" b="1" dirty="0" smtClean="0">
                <a:solidFill>
                  <a:srgbClr val="C00000"/>
                </a:solidFill>
                <a:effectLst>
                  <a:outerShdw blurRad="38100" dist="38100" dir="2700000" algn="tl">
                    <a:srgbClr val="000000">
                      <a:alpha val="43137"/>
                    </a:srgbClr>
                  </a:outerShdw>
                </a:effectLst>
              </a:rPr>
              <a:t>Challenge</a:t>
            </a:r>
          </a:p>
          <a:p>
            <a:pPr>
              <a:buFont typeface="Arial" pitchFamily="34" charset="0"/>
              <a:buChar char="•"/>
            </a:pPr>
            <a:r>
              <a:rPr lang="en-GB" b="1" dirty="0" smtClean="0">
                <a:solidFill>
                  <a:srgbClr val="C00000"/>
                </a:solidFill>
                <a:effectLst>
                  <a:outerShdw blurRad="38100" dist="38100" dir="2700000" algn="tl">
                    <a:srgbClr val="000000">
                      <a:alpha val="43137"/>
                    </a:srgbClr>
                  </a:outerShdw>
                </a:effectLst>
              </a:rPr>
              <a:t> The methodology is complex and cumbersome and yet has lot of potential. Implementation of this methodology for the assessments needs a dedicated resource.</a:t>
            </a:r>
          </a:p>
          <a:p>
            <a:pPr>
              <a:buFont typeface="Arial" pitchFamily="34" charset="0"/>
              <a:buChar char="•"/>
            </a:pPr>
            <a:r>
              <a:rPr lang="en-GB" b="1" dirty="0" smtClean="0">
                <a:solidFill>
                  <a:srgbClr val="C00000"/>
                </a:solidFill>
                <a:effectLst>
                  <a:outerShdw blurRad="38100" dist="38100" dir="2700000" algn="tl">
                    <a:srgbClr val="000000">
                      <a:alpha val="43137"/>
                    </a:srgbClr>
                  </a:outerShdw>
                </a:effectLst>
              </a:rPr>
              <a:t> lack of load specification, material database and sometimes lack of direction are the challenges</a:t>
            </a:r>
            <a:endParaRPr lang="en-US" b="1" dirty="0" smtClean="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25226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4744" y="214290"/>
            <a:ext cx="2393604" cy="584775"/>
          </a:xfrm>
          <a:prstGeom prst="rect">
            <a:avLst/>
          </a:prstGeom>
          <a:noFill/>
        </p:spPr>
        <p:txBody>
          <a:bodyPr wrap="none" rtlCol="0">
            <a:spAutoFit/>
          </a:bodyPr>
          <a:lstStyle/>
          <a:p>
            <a:r>
              <a:rPr lang="en-GB" sz="3200" b="1" dirty="0" smtClean="0"/>
              <a:t>References</a:t>
            </a:r>
            <a:endParaRPr lang="en-US" sz="3200" b="1" dirty="0"/>
          </a:p>
        </p:txBody>
      </p:sp>
      <p:sp>
        <p:nvSpPr>
          <p:cNvPr id="3" name="TextBox 2"/>
          <p:cNvSpPr txBox="1"/>
          <p:nvPr/>
        </p:nvSpPr>
        <p:spPr>
          <a:xfrm>
            <a:off x="214282" y="857232"/>
            <a:ext cx="8815234" cy="2862322"/>
          </a:xfrm>
          <a:prstGeom prst="rect">
            <a:avLst/>
          </a:prstGeom>
          <a:noFill/>
        </p:spPr>
        <p:txBody>
          <a:bodyPr wrap="none" rtlCol="0">
            <a:spAutoFit/>
          </a:bodyPr>
          <a:lstStyle/>
          <a:p>
            <a:pPr marL="342900" lvl="0" indent="-342900">
              <a:buFont typeface="+mj-lt"/>
              <a:buAutoNum type="arabicPeriod"/>
            </a:pPr>
            <a:r>
              <a:rPr lang="en-GB" dirty="0" err="1" smtClean="0"/>
              <a:t>Muyuan</a:t>
            </a:r>
            <a:r>
              <a:rPr lang="en-GB" dirty="0" smtClean="0"/>
              <a:t> Li, </a:t>
            </a:r>
            <a:r>
              <a:rPr lang="en-GB" dirty="0" err="1" smtClean="0"/>
              <a:t>Ewald</a:t>
            </a:r>
            <a:r>
              <a:rPr lang="en-GB" dirty="0" smtClean="0"/>
              <a:t> Werner, </a:t>
            </a:r>
            <a:r>
              <a:rPr lang="en-GB" dirty="0" err="1" smtClean="0"/>
              <a:t>Jeong</a:t>
            </a:r>
            <a:r>
              <a:rPr lang="en-GB" dirty="0" smtClean="0"/>
              <a:t>-Ha You, Influence of heat flux loading</a:t>
            </a:r>
          </a:p>
          <a:p>
            <a:pPr marL="342900" lvl="0" indent="-342900"/>
            <a:r>
              <a:rPr lang="en-GB" dirty="0" smtClean="0"/>
              <a:t> patterns on the surface cracking features of tungsten armor under ELM-like thermal </a:t>
            </a:r>
          </a:p>
          <a:p>
            <a:pPr marL="342900" lvl="0" indent="-342900"/>
            <a:r>
              <a:rPr lang="en-GB" dirty="0" smtClean="0"/>
              <a:t>Shocks</a:t>
            </a:r>
          </a:p>
          <a:p>
            <a:pPr marL="342900" lvl="0" indent="-342900"/>
            <a:endParaRPr lang="en-GB" dirty="0" smtClean="0"/>
          </a:p>
          <a:p>
            <a:pPr marL="342900" indent="-342900"/>
            <a:r>
              <a:rPr lang="en-GB" dirty="0" smtClean="0"/>
              <a:t>2.  </a:t>
            </a:r>
            <a:r>
              <a:rPr lang="en-GB" dirty="0" err="1" smtClean="0"/>
              <a:t>Muyuan</a:t>
            </a:r>
            <a:r>
              <a:rPr lang="en-GB" dirty="0" smtClean="0"/>
              <a:t> Li, </a:t>
            </a:r>
            <a:r>
              <a:rPr lang="en-GB" dirty="0" err="1" smtClean="0"/>
              <a:t>Jeong</a:t>
            </a:r>
            <a:r>
              <a:rPr lang="en-GB" dirty="0" smtClean="0"/>
              <a:t>-Ha You, Interpretation of the deep cracking phenomenon of</a:t>
            </a:r>
          </a:p>
          <a:p>
            <a:pPr marL="342900" indent="-342900"/>
            <a:r>
              <a:rPr lang="en-GB" dirty="0" smtClean="0"/>
              <a:t>tungsten </a:t>
            </a:r>
            <a:r>
              <a:rPr lang="en-GB" dirty="0" err="1" smtClean="0"/>
              <a:t>monoblock</a:t>
            </a:r>
            <a:r>
              <a:rPr lang="en-GB" dirty="0" smtClean="0"/>
              <a:t> targets observed in high-heat-flux fatigue tests at 20 MW/m2,</a:t>
            </a:r>
          </a:p>
          <a:p>
            <a:pPr marL="342900" indent="-342900"/>
            <a:r>
              <a:rPr lang="en-GB" dirty="0" smtClean="0"/>
              <a:t>Max-Planck-</a:t>
            </a:r>
            <a:r>
              <a:rPr lang="en-GB" dirty="0" err="1" smtClean="0"/>
              <a:t>Institut</a:t>
            </a:r>
            <a:r>
              <a:rPr lang="en-GB" dirty="0" smtClean="0"/>
              <a:t> </a:t>
            </a:r>
            <a:r>
              <a:rPr lang="en-GB" dirty="0" err="1" smtClean="0"/>
              <a:t>für</a:t>
            </a:r>
            <a:r>
              <a:rPr lang="en-GB" dirty="0" smtClean="0"/>
              <a:t> </a:t>
            </a:r>
            <a:r>
              <a:rPr lang="en-GB" dirty="0" err="1" smtClean="0"/>
              <a:t>Plasmaphysik</a:t>
            </a:r>
            <a:r>
              <a:rPr lang="en-GB" dirty="0" smtClean="0"/>
              <a:t>, </a:t>
            </a:r>
            <a:r>
              <a:rPr lang="en-GB" dirty="0" err="1" smtClean="0"/>
              <a:t>Boltzmannstr</a:t>
            </a:r>
            <a:r>
              <a:rPr lang="en-GB" dirty="0" smtClean="0"/>
              <a:t>. 2, 85748 </a:t>
            </a:r>
            <a:r>
              <a:rPr lang="en-GB" dirty="0" err="1" smtClean="0"/>
              <a:t>Garching</a:t>
            </a:r>
            <a:r>
              <a:rPr lang="en-GB" dirty="0" smtClean="0"/>
              <a:t>, Germany.</a:t>
            </a:r>
            <a:endParaRPr lang="en-US" dirty="0" smtClean="0"/>
          </a:p>
          <a:p>
            <a:pPr marL="342900" lvl="0" indent="-342900">
              <a:buFont typeface="+mj-lt"/>
              <a:buAutoNum type="arabicPeriod"/>
            </a:pPr>
            <a:endParaRPr lang="en-GB" dirty="0" smtClean="0"/>
          </a:p>
          <a:p>
            <a:pPr marL="342900" lvl="0" indent="-342900"/>
            <a:endParaRPr lang="en-US" dirty="0" smtClean="0"/>
          </a:p>
          <a:p>
            <a:pPr marL="342900" indent="-342900">
              <a:buFont typeface="+mj-lt"/>
              <a:buAutoNum type="arabicPeriod"/>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569985" y="4920198"/>
            <a:ext cx="1384261" cy="1317114"/>
          </a:xfrm>
          <a:prstGeom prst="rect">
            <a:avLst/>
          </a:prstGeom>
        </p:spPr>
      </p:pic>
      <p:pic>
        <p:nvPicPr>
          <p:cNvPr id="5" name="Grafik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571730" y="3250158"/>
            <a:ext cx="1735707" cy="1131005"/>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10582" y="1492874"/>
            <a:ext cx="1348851" cy="447439"/>
          </a:xfrm>
          <a:prstGeom prst="rect">
            <a:avLst/>
          </a:prstGeom>
        </p:spPr>
      </p:pic>
      <p:pic>
        <p:nvPicPr>
          <p:cNvPr id="7" name="Grafik 6"/>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327885" y="1306706"/>
            <a:ext cx="1145460" cy="934684"/>
          </a:xfrm>
          <a:prstGeom prst="rect">
            <a:avLst/>
          </a:prstGeom>
        </p:spPr>
      </p:pic>
      <p:pic>
        <p:nvPicPr>
          <p:cNvPr id="8" name="Grafik 7"/>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681759" y="1230802"/>
            <a:ext cx="2013055" cy="660392"/>
          </a:xfrm>
          <a:prstGeom prst="rect">
            <a:avLst/>
          </a:prstGeom>
        </p:spPr>
      </p:pic>
      <p:pic>
        <p:nvPicPr>
          <p:cNvPr id="9" name="Grafik 8"/>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184996" y="1409436"/>
            <a:ext cx="542384" cy="792715"/>
          </a:xfrm>
          <a:prstGeom prst="rect">
            <a:avLst/>
          </a:prstGeom>
        </p:spPr>
      </p:pic>
      <p:pic>
        <p:nvPicPr>
          <p:cNvPr id="10" name="Grafik 9"/>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7217563" y="1336483"/>
            <a:ext cx="1379367" cy="405696"/>
          </a:xfrm>
          <a:prstGeom prst="rect">
            <a:avLst/>
          </a:prstGeom>
        </p:spPr>
      </p:pic>
      <p:pic>
        <p:nvPicPr>
          <p:cNvPr id="11" name="Grafik 10"/>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10582" y="3531433"/>
            <a:ext cx="1642108" cy="527392"/>
          </a:xfrm>
          <a:prstGeom prst="rect">
            <a:avLst/>
          </a:prstGeom>
        </p:spPr>
      </p:pic>
      <p:pic>
        <p:nvPicPr>
          <p:cNvPr id="12" name="Grafik 11"/>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500953" y="2388089"/>
            <a:ext cx="1653482" cy="935523"/>
          </a:xfrm>
          <a:prstGeom prst="rect">
            <a:avLst/>
          </a:prstGeom>
        </p:spPr>
      </p:pic>
      <p:pic>
        <p:nvPicPr>
          <p:cNvPr id="13" name="Grafik 12"/>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4492983" y="2398802"/>
            <a:ext cx="863495" cy="770609"/>
          </a:xfrm>
          <a:prstGeom prst="rect">
            <a:avLst/>
          </a:prstGeom>
        </p:spPr>
      </p:pic>
      <p:pic>
        <p:nvPicPr>
          <p:cNvPr id="14" name="Grafik 13"/>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5635786" y="2528707"/>
            <a:ext cx="1075017" cy="476206"/>
          </a:xfrm>
          <a:prstGeom prst="rect">
            <a:avLst/>
          </a:prstGeom>
        </p:spPr>
      </p:pic>
      <p:pic>
        <p:nvPicPr>
          <p:cNvPr id="15" name="Grafik 14"/>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6630865" y="3157706"/>
            <a:ext cx="1335006" cy="1092278"/>
          </a:xfrm>
          <a:prstGeom prst="rect">
            <a:avLst/>
          </a:prstGeom>
        </p:spPr>
      </p:pic>
      <p:pic>
        <p:nvPicPr>
          <p:cNvPr id="16" name="Grafik 15"/>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7543624" y="4176685"/>
            <a:ext cx="1210210" cy="1210210"/>
          </a:xfrm>
          <a:prstGeom prst="rect">
            <a:avLst/>
          </a:prstGeom>
        </p:spPr>
      </p:pic>
      <p:pic>
        <p:nvPicPr>
          <p:cNvPr id="17" name="Grafik 16"/>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461430" y="5542652"/>
            <a:ext cx="1716052" cy="506617"/>
          </a:xfrm>
          <a:prstGeom prst="rect">
            <a:avLst/>
          </a:prstGeom>
        </p:spPr>
      </p:pic>
      <p:pic>
        <p:nvPicPr>
          <p:cNvPr id="19" name="Grafik 18"/>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13375" y="4276668"/>
            <a:ext cx="2424202" cy="1010245"/>
          </a:xfrm>
          <a:prstGeom prst="rect">
            <a:avLst/>
          </a:prstGeom>
        </p:spPr>
      </p:pic>
      <p:pic>
        <p:nvPicPr>
          <p:cNvPr id="20" name="Grafik 19"/>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379999" y="2483601"/>
            <a:ext cx="1947886" cy="474534"/>
          </a:xfrm>
          <a:prstGeom prst="rect">
            <a:avLst/>
          </a:prstGeom>
        </p:spPr>
      </p:pic>
      <p:pic>
        <p:nvPicPr>
          <p:cNvPr id="21" name="Grafik 20"/>
          <p:cNvPicPr>
            <a:picLocks noChangeAspect="1"/>
          </p:cNvPicPr>
          <p:nvPr/>
        </p:nvPicPr>
        <p:blipFill>
          <a:blip r:embed="rId18"/>
          <a:stretch>
            <a:fillRect/>
          </a:stretch>
        </p:blipFill>
        <p:spPr>
          <a:xfrm>
            <a:off x="6854340" y="2398802"/>
            <a:ext cx="2105812" cy="598809"/>
          </a:xfrm>
          <a:prstGeom prst="rect">
            <a:avLst/>
          </a:prstGeom>
        </p:spPr>
      </p:pic>
      <p:pic>
        <p:nvPicPr>
          <p:cNvPr id="22" name="Grafik 21"/>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5778128" y="4348170"/>
            <a:ext cx="979743" cy="935874"/>
          </a:xfrm>
          <a:prstGeom prst="rect">
            <a:avLst/>
          </a:prstGeom>
        </p:spPr>
      </p:pic>
      <p:pic>
        <p:nvPicPr>
          <p:cNvPr id="23" name="Grafik 22"/>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2569985" y="3505424"/>
            <a:ext cx="1324528" cy="613478"/>
          </a:xfrm>
          <a:prstGeom prst="rect">
            <a:avLst/>
          </a:prstGeom>
        </p:spPr>
      </p:pic>
      <p:pic>
        <p:nvPicPr>
          <p:cNvPr id="24" name="Grafik 23"/>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7298368" y="233892"/>
            <a:ext cx="1539202" cy="675288"/>
          </a:xfrm>
          <a:prstGeom prst="rect">
            <a:avLst/>
          </a:prstGeom>
        </p:spPr>
      </p:pic>
      <p:pic>
        <p:nvPicPr>
          <p:cNvPr id="25" name="Grafik 24"/>
          <p:cNvPicPr>
            <a:picLocks noChangeAspect="1"/>
          </p:cNvPicPr>
          <p:nvPr/>
        </p:nvPicPr>
        <p:blipFill>
          <a:blip r:embed="rId22"/>
          <a:stretch>
            <a:fillRect/>
          </a:stretch>
        </p:blipFill>
        <p:spPr>
          <a:xfrm>
            <a:off x="3840409" y="4436424"/>
            <a:ext cx="1107745" cy="908351"/>
          </a:xfrm>
          <a:prstGeom prst="rect">
            <a:avLst/>
          </a:prstGeom>
        </p:spPr>
      </p:pic>
      <p:pic>
        <p:nvPicPr>
          <p:cNvPr id="27" name="Grafik 26"/>
          <p:cNvPicPr>
            <a:picLocks noChangeAspect="1"/>
          </p:cNvPicPr>
          <p:nvPr/>
        </p:nvPicPr>
        <p:blipFill>
          <a:blip r:embed="rId23"/>
          <a:stretch>
            <a:fillRect/>
          </a:stretch>
        </p:blipFill>
        <p:spPr>
          <a:xfrm>
            <a:off x="267756" y="234674"/>
            <a:ext cx="2715440" cy="654084"/>
          </a:xfrm>
          <a:prstGeom prst="rect">
            <a:avLst/>
          </a:prstGeom>
        </p:spPr>
      </p:pic>
      <p:sp>
        <p:nvSpPr>
          <p:cNvPr id="28" name="Textfeld 27"/>
          <p:cNvSpPr txBox="1"/>
          <p:nvPr/>
        </p:nvSpPr>
        <p:spPr>
          <a:xfrm>
            <a:off x="307391" y="6191726"/>
            <a:ext cx="8652761" cy="430887"/>
          </a:xfrm>
          <a:prstGeom prst="rect">
            <a:avLst/>
          </a:prstGeom>
          <a:noFill/>
        </p:spPr>
        <p:txBody>
          <a:bodyPr wrap="square" rtlCol="0">
            <a:spAutoFit/>
          </a:bodyPr>
          <a:lstStyle/>
          <a:p>
            <a:r>
              <a:rPr lang="de-DE" sz="1100" dirty="0" smtClean="0"/>
              <a:t>Logos of </a:t>
            </a:r>
            <a:r>
              <a:rPr lang="de-DE" sz="1100" dirty="0" err="1" smtClean="0"/>
              <a:t>the</a:t>
            </a:r>
            <a:r>
              <a:rPr lang="de-DE" sz="1100" dirty="0" smtClean="0"/>
              <a:t> </a:t>
            </a:r>
            <a:r>
              <a:rPr lang="de-DE" sz="1100" dirty="0" err="1" smtClean="0"/>
              <a:t>official</a:t>
            </a:r>
            <a:r>
              <a:rPr lang="de-DE" sz="1100" dirty="0" smtClean="0"/>
              <a:t> WPMAT </a:t>
            </a:r>
            <a:r>
              <a:rPr lang="de-DE" sz="1100" dirty="0" err="1" smtClean="0"/>
              <a:t>participants</a:t>
            </a:r>
            <a:r>
              <a:rPr lang="de-DE" sz="1100" dirty="0" smtClean="0"/>
              <a:t>. Note: </a:t>
            </a:r>
            <a:r>
              <a:rPr lang="de-DE" sz="1100" dirty="0" err="1" smtClean="0"/>
              <a:t>Some</a:t>
            </a:r>
            <a:r>
              <a:rPr lang="de-DE" sz="1100" dirty="0" smtClean="0"/>
              <a:t> </a:t>
            </a:r>
            <a:r>
              <a:rPr lang="de-DE" sz="1100" dirty="0" err="1" smtClean="0"/>
              <a:t>universities</a:t>
            </a:r>
            <a:r>
              <a:rPr lang="de-DE" sz="1100" dirty="0" smtClean="0"/>
              <a:t> </a:t>
            </a:r>
            <a:r>
              <a:rPr lang="de-DE" sz="1100" dirty="0" err="1" smtClean="0"/>
              <a:t>and</a:t>
            </a:r>
            <a:r>
              <a:rPr lang="de-DE" sz="1100" dirty="0" smtClean="0"/>
              <a:t> </a:t>
            </a:r>
            <a:r>
              <a:rPr lang="de-DE" sz="1100" dirty="0" err="1" smtClean="0"/>
              <a:t>labs</a:t>
            </a:r>
            <a:r>
              <a:rPr lang="de-DE" sz="1100" dirty="0" smtClean="0"/>
              <a:t> </a:t>
            </a:r>
            <a:r>
              <a:rPr lang="de-DE" sz="1100" dirty="0" err="1" smtClean="0"/>
              <a:t>are</a:t>
            </a:r>
            <a:r>
              <a:rPr lang="de-DE" sz="1100" dirty="0" smtClean="0"/>
              <a:t> </a:t>
            </a:r>
            <a:r>
              <a:rPr lang="de-DE" sz="1100" dirty="0" err="1" smtClean="0"/>
              <a:t>grouped</a:t>
            </a:r>
            <a:r>
              <a:rPr lang="de-DE" sz="1100" dirty="0" smtClean="0"/>
              <a:t> in </a:t>
            </a:r>
            <a:r>
              <a:rPr lang="de-DE" sz="1100" dirty="0" err="1" smtClean="0"/>
              <a:t>certain</a:t>
            </a:r>
            <a:r>
              <a:rPr lang="de-DE" sz="1100" dirty="0" smtClean="0"/>
              <a:t> countries </a:t>
            </a:r>
            <a:r>
              <a:rPr lang="de-DE" sz="1100" dirty="0" err="1" smtClean="0"/>
              <a:t>and</a:t>
            </a:r>
            <a:r>
              <a:rPr lang="de-DE" sz="1100" dirty="0" smtClean="0"/>
              <a:t>, </a:t>
            </a:r>
            <a:r>
              <a:rPr lang="de-DE" sz="1100" dirty="0" err="1" smtClean="0"/>
              <a:t>therefore</a:t>
            </a:r>
            <a:r>
              <a:rPr lang="de-DE" sz="1100" dirty="0" smtClean="0"/>
              <a:t>, </a:t>
            </a:r>
            <a:r>
              <a:rPr lang="de-DE" sz="1100" dirty="0" err="1" smtClean="0"/>
              <a:t>appear</a:t>
            </a:r>
            <a:r>
              <a:rPr lang="de-DE" sz="1100" dirty="0" smtClean="0"/>
              <a:t> </a:t>
            </a:r>
            <a:r>
              <a:rPr lang="de-DE" sz="1100" dirty="0" err="1" smtClean="0"/>
              <a:t>officially</a:t>
            </a:r>
            <a:r>
              <a:rPr lang="de-DE" sz="1100" dirty="0" smtClean="0"/>
              <a:t> </a:t>
            </a:r>
            <a:r>
              <a:rPr lang="de-DE" sz="1100" dirty="0" err="1" smtClean="0"/>
              <a:t>as</a:t>
            </a:r>
            <a:r>
              <a:rPr lang="de-DE" sz="1100" dirty="0" smtClean="0"/>
              <a:t> </a:t>
            </a:r>
            <a:r>
              <a:rPr lang="de-DE" sz="1100" dirty="0" err="1" smtClean="0"/>
              <a:t>only</a:t>
            </a:r>
            <a:r>
              <a:rPr lang="de-DE" sz="1100" dirty="0" smtClean="0"/>
              <a:t> </a:t>
            </a:r>
            <a:r>
              <a:rPr lang="de-DE" sz="1100" dirty="0" err="1" smtClean="0"/>
              <a:t>one</a:t>
            </a:r>
            <a:r>
              <a:rPr lang="de-DE" sz="1100" dirty="0" smtClean="0"/>
              <a:t> RU (</a:t>
            </a:r>
            <a:r>
              <a:rPr lang="de-DE" sz="1100" dirty="0" err="1" smtClean="0"/>
              <a:t>CIEMATand</a:t>
            </a:r>
            <a:r>
              <a:rPr lang="de-DE" sz="1100" dirty="0" smtClean="0"/>
              <a:t> 2 </a:t>
            </a:r>
            <a:r>
              <a:rPr lang="de-DE" sz="1100" dirty="0" err="1" smtClean="0"/>
              <a:t>sections</a:t>
            </a:r>
            <a:r>
              <a:rPr lang="de-DE" sz="1100" dirty="0" smtClean="0"/>
              <a:t> of ENEA). </a:t>
            </a:r>
            <a:r>
              <a:rPr lang="de-DE" sz="1100" dirty="0" err="1" smtClean="0"/>
              <a:t>Nevertheless</a:t>
            </a:r>
            <a:r>
              <a:rPr lang="de-DE" sz="1100" dirty="0" smtClean="0"/>
              <a:t>, </a:t>
            </a:r>
            <a:r>
              <a:rPr lang="de-DE" sz="1100" dirty="0" err="1" smtClean="0"/>
              <a:t>you</a:t>
            </a:r>
            <a:r>
              <a:rPr lang="de-DE" sz="1100" dirty="0" smtClean="0"/>
              <a:t> </a:t>
            </a:r>
            <a:r>
              <a:rPr lang="de-DE" sz="1100" dirty="0" err="1" smtClean="0"/>
              <a:t>are</a:t>
            </a:r>
            <a:r>
              <a:rPr lang="de-DE" sz="1100" dirty="0" smtClean="0"/>
              <a:t> </a:t>
            </a:r>
            <a:r>
              <a:rPr lang="de-DE" sz="1100" dirty="0" err="1" smtClean="0"/>
              <a:t>invited</a:t>
            </a:r>
            <a:r>
              <a:rPr lang="de-DE" sz="1100" dirty="0" smtClean="0"/>
              <a:t> </a:t>
            </a:r>
            <a:r>
              <a:rPr lang="de-DE" sz="1100" dirty="0" err="1" smtClean="0"/>
              <a:t>to</a:t>
            </a:r>
            <a:r>
              <a:rPr lang="de-DE" sz="1100" dirty="0" smtClean="0"/>
              <a:t> </a:t>
            </a:r>
            <a:r>
              <a:rPr lang="de-DE" sz="1100" dirty="0" err="1" smtClean="0"/>
              <a:t>add</a:t>
            </a:r>
            <a:r>
              <a:rPr lang="de-DE" sz="1100" dirty="0" smtClean="0"/>
              <a:t> </a:t>
            </a:r>
            <a:r>
              <a:rPr lang="de-DE" sz="1100" dirty="0" err="1" smtClean="0"/>
              <a:t>your</a:t>
            </a:r>
            <a:r>
              <a:rPr lang="de-DE" sz="1100" dirty="0" smtClean="0"/>
              <a:t> </a:t>
            </a:r>
            <a:r>
              <a:rPr lang="de-DE" sz="1100" dirty="0" err="1" smtClean="0"/>
              <a:t>own</a:t>
            </a:r>
            <a:r>
              <a:rPr lang="de-DE" sz="1100" dirty="0" smtClean="0"/>
              <a:t> logo!</a:t>
            </a:r>
            <a:endParaRPr lang="en-GB" sz="1100" dirty="0"/>
          </a:p>
        </p:txBody>
      </p:sp>
    </p:spTree>
    <p:extLst>
      <p:ext uri="{BB962C8B-B14F-4D97-AF65-F5344CB8AC3E}">
        <p14:creationId xmlns:p14="http://schemas.microsoft.com/office/powerpoint/2010/main" val="4117793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467545" y="428604"/>
            <a:ext cx="8208911" cy="2369880"/>
          </a:xfrm>
          <a:prstGeom prst="rect">
            <a:avLst/>
          </a:prstGeom>
          <a:noFill/>
        </p:spPr>
        <p:txBody>
          <a:bodyPr wrap="square" rtlCol="0">
            <a:spAutoFit/>
          </a:bodyPr>
          <a:lstStyle/>
          <a:p>
            <a:r>
              <a:rPr lang="de-DE" b="1" dirty="0" smtClean="0"/>
              <a:t>Objective:</a:t>
            </a:r>
          </a:p>
          <a:p>
            <a:pPr>
              <a:buFont typeface="Arial" pitchFamily="34" charset="0"/>
              <a:buChar char="•"/>
            </a:pPr>
            <a:r>
              <a:rPr lang="en-GB" dirty="0" smtClean="0"/>
              <a:t> </a:t>
            </a:r>
            <a:r>
              <a:rPr lang="en-GB" sz="1400" dirty="0" smtClean="0"/>
              <a:t>Develop structural design criteria for Plasma Facing Components and  release the first issue of the DDC. This target is supported by two streams supporting tasks:</a:t>
            </a:r>
          </a:p>
          <a:p>
            <a:r>
              <a:rPr lang="en-GB" sz="1400" dirty="0" smtClean="0"/>
              <a:t>	WBS1.3.1 – Priority Gaps</a:t>
            </a:r>
          </a:p>
          <a:p>
            <a:r>
              <a:rPr lang="en-GB" sz="1400" dirty="0" smtClean="0"/>
              <a:t>	WBS1.3.2 – Enhancing Content and Usability</a:t>
            </a:r>
          </a:p>
          <a:p>
            <a:endParaRPr lang="en-GB" sz="1400" dirty="0" smtClean="0"/>
          </a:p>
          <a:p>
            <a:pPr>
              <a:buFont typeface="Arial" pitchFamily="34" charset="0"/>
              <a:buChar char="•"/>
            </a:pPr>
            <a:r>
              <a:rPr lang="en-GB" sz="1400" dirty="0" smtClean="0"/>
              <a:t> One of the priority gaps that has been identified is the definition of the assessment route required to ensure the appropriate structural integrity of the Armour element of a PFC.</a:t>
            </a:r>
          </a:p>
          <a:p>
            <a:pPr>
              <a:buFont typeface="Arial" pitchFamily="34" charset="0"/>
              <a:buChar char="•"/>
            </a:pPr>
            <a:endParaRPr lang="en-GB" sz="1400" dirty="0" smtClean="0"/>
          </a:p>
          <a:p>
            <a:pPr>
              <a:buFont typeface="Arial" pitchFamily="34" charset="0"/>
              <a:buChar char="•"/>
            </a:pPr>
            <a:r>
              <a:rPr lang="en-GB" sz="1400" dirty="0" smtClean="0"/>
              <a:t> Identify failure mechanisms for armor</a:t>
            </a:r>
            <a:endParaRPr lang="en-GB" sz="1400" dirty="0"/>
          </a:p>
        </p:txBody>
      </p:sp>
      <p:sp>
        <p:nvSpPr>
          <p:cNvPr id="3" name="Textfeld 2"/>
          <p:cNvSpPr txBox="1"/>
          <p:nvPr/>
        </p:nvSpPr>
        <p:spPr>
          <a:xfrm>
            <a:off x="428596" y="2838577"/>
            <a:ext cx="8501122" cy="1446550"/>
          </a:xfrm>
          <a:prstGeom prst="rect">
            <a:avLst/>
          </a:prstGeom>
          <a:noFill/>
        </p:spPr>
        <p:txBody>
          <a:bodyPr wrap="square" rtlCol="0">
            <a:spAutoFit/>
          </a:bodyPr>
          <a:lstStyle/>
          <a:p>
            <a:r>
              <a:rPr lang="de-DE" b="1" dirty="0" smtClean="0"/>
              <a:t>Method:</a:t>
            </a:r>
          </a:p>
          <a:p>
            <a:pPr>
              <a:buFont typeface="Arial" pitchFamily="34" charset="0"/>
              <a:buChar char="•"/>
            </a:pPr>
            <a:r>
              <a:rPr lang="en-GB" sz="1400" dirty="0" smtClean="0"/>
              <a:t>SDC-IC Design rules studied and rules relevant to damage mechanism identified.</a:t>
            </a:r>
          </a:p>
          <a:p>
            <a:pPr>
              <a:buFont typeface="Arial" pitchFamily="34" charset="0"/>
              <a:buChar char="•"/>
            </a:pPr>
            <a:endParaRPr lang="en-GB" sz="1400" dirty="0" smtClean="0"/>
          </a:p>
          <a:p>
            <a:pPr>
              <a:buFont typeface="Arial" pitchFamily="34" charset="0"/>
              <a:buChar char="•"/>
            </a:pPr>
            <a:r>
              <a:rPr lang="en-GB" sz="1400" dirty="0" smtClean="0"/>
              <a:t>Literature review </a:t>
            </a:r>
          </a:p>
          <a:p>
            <a:pPr>
              <a:buFont typeface="Arial" pitchFamily="34" charset="0"/>
              <a:buChar char="•"/>
            </a:pPr>
            <a:endParaRPr lang="en-GB" sz="1400" dirty="0" smtClean="0"/>
          </a:p>
          <a:p>
            <a:pPr>
              <a:buFont typeface="Arial" pitchFamily="34" charset="0"/>
              <a:buChar char="•"/>
            </a:pPr>
            <a:r>
              <a:rPr lang="en-GB" sz="1400" dirty="0" smtClean="0"/>
              <a:t>Reviewed Abaqus extended finite element(XFEM) tool to carry out assessments</a:t>
            </a:r>
            <a:endParaRPr lang="en-GB" sz="1400" dirty="0"/>
          </a:p>
        </p:txBody>
      </p:sp>
      <p:sp>
        <p:nvSpPr>
          <p:cNvPr id="4" name="Textfeld 3"/>
          <p:cNvSpPr txBox="1"/>
          <p:nvPr/>
        </p:nvSpPr>
        <p:spPr>
          <a:xfrm>
            <a:off x="357158" y="4335386"/>
            <a:ext cx="8208911" cy="2308324"/>
          </a:xfrm>
          <a:prstGeom prst="rect">
            <a:avLst/>
          </a:prstGeom>
          <a:noFill/>
        </p:spPr>
        <p:txBody>
          <a:bodyPr wrap="square" rtlCol="0">
            <a:spAutoFit/>
          </a:bodyPr>
          <a:lstStyle/>
          <a:p>
            <a:r>
              <a:rPr lang="de-DE" b="1" dirty="0" smtClean="0"/>
              <a:t>Deliverable:</a:t>
            </a:r>
          </a:p>
          <a:p>
            <a:pPr>
              <a:buFont typeface="Arial" pitchFamily="34" charset="0"/>
              <a:buChar char="•"/>
            </a:pPr>
            <a:r>
              <a:rPr lang="en-GB" sz="1400" dirty="0" smtClean="0"/>
              <a:t> Identify relevant Armour damage mechanisms.</a:t>
            </a:r>
          </a:p>
          <a:p>
            <a:pPr>
              <a:buFont typeface="Arial" pitchFamily="34" charset="0"/>
              <a:buChar char="•"/>
            </a:pPr>
            <a:endParaRPr lang="en-GB" sz="1400" dirty="0" smtClean="0"/>
          </a:p>
          <a:p>
            <a:pPr>
              <a:buFont typeface="Arial" pitchFamily="34" charset="0"/>
              <a:buChar char="•"/>
            </a:pPr>
            <a:r>
              <a:rPr lang="en-GB" sz="1400" dirty="0" smtClean="0"/>
              <a:t> Review the identified damage mechanisms and assess the validity of the available design rules and material properties. Highlight gaps and developmental areas.</a:t>
            </a:r>
          </a:p>
          <a:p>
            <a:pPr>
              <a:buFont typeface="Arial" pitchFamily="34" charset="0"/>
              <a:buChar char="•"/>
            </a:pPr>
            <a:endParaRPr lang="en-GB" sz="1400" dirty="0" smtClean="0"/>
          </a:p>
          <a:p>
            <a:pPr>
              <a:buFont typeface="Arial" pitchFamily="34" charset="0"/>
              <a:buChar char="•"/>
            </a:pPr>
            <a:r>
              <a:rPr lang="en-GB" sz="1400" dirty="0" smtClean="0"/>
              <a:t> Review and define an acceptable level of damage before the Armour is deemed to have failed.</a:t>
            </a:r>
          </a:p>
          <a:p>
            <a:pPr>
              <a:buFont typeface="Arial" pitchFamily="34" charset="0"/>
              <a:buChar char="•"/>
            </a:pPr>
            <a:r>
              <a:rPr lang="en-GB" sz="1400" dirty="0" smtClean="0"/>
              <a:t> Liase with professor </a:t>
            </a:r>
            <a:r>
              <a:rPr lang="en-GB" sz="1400" dirty="0" err="1" smtClean="0"/>
              <a:t>Jeong</a:t>
            </a:r>
            <a:r>
              <a:rPr lang="en-GB" sz="1400" dirty="0" smtClean="0"/>
              <a:t>-Ha Armour expert.</a:t>
            </a:r>
          </a:p>
          <a:p>
            <a:pPr>
              <a:buFont typeface="Arial" pitchFamily="34" charset="0"/>
              <a:buChar char="•"/>
            </a:pPr>
            <a:endParaRPr lang="en-GB" sz="1400" dirty="0" smtClean="0"/>
          </a:p>
          <a:p>
            <a:pPr>
              <a:buFont typeface="Arial" pitchFamily="34" charset="0"/>
              <a:buChar char="•"/>
            </a:pPr>
            <a:r>
              <a:rPr lang="en-GB" sz="1400" dirty="0" smtClean="0"/>
              <a:t>Write a end of year progress report, draft due 31</a:t>
            </a:r>
            <a:r>
              <a:rPr lang="en-GB" sz="1400" baseline="30000" dirty="0" smtClean="0"/>
              <a:t>ST</a:t>
            </a:r>
            <a:r>
              <a:rPr lang="en-GB" sz="1400" dirty="0" smtClean="0"/>
              <a:t> October 2016, final due 31</a:t>
            </a:r>
            <a:r>
              <a:rPr lang="en-GB" sz="1400" baseline="30000" dirty="0" smtClean="0"/>
              <a:t>st</a:t>
            </a:r>
            <a:r>
              <a:rPr lang="en-GB" sz="1400" dirty="0" smtClean="0"/>
              <a:t> December 2016.</a:t>
            </a:r>
          </a:p>
        </p:txBody>
      </p:sp>
    </p:spTree>
    <p:extLst>
      <p:ext uri="{BB962C8B-B14F-4D97-AF65-F5344CB8AC3E}">
        <p14:creationId xmlns:p14="http://schemas.microsoft.com/office/powerpoint/2010/main" val="287800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581081" y="1124744"/>
            <a:ext cx="7951359" cy="923330"/>
          </a:xfrm>
          <a:prstGeom prst="rect">
            <a:avLst/>
          </a:prstGeom>
          <a:noFill/>
        </p:spPr>
        <p:txBody>
          <a:bodyPr wrap="square" rtlCol="0">
            <a:spAutoFit/>
          </a:bodyPr>
          <a:lstStyle/>
          <a:p>
            <a:pPr marL="742950" lvl="1" indent="-285750"/>
            <a:endParaRPr lang="de-DE" dirty="0" smtClean="0">
              <a:solidFill>
                <a:srgbClr val="FF0000"/>
              </a:solidFill>
            </a:endParaRPr>
          </a:p>
          <a:p>
            <a:pPr marL="285750" indent="-285750">
              <a:buFont typeface="Arial" panose="020B0604020202020204" pitchFamily="34" charset="0"/>
              <a:buChar char="•"/>
            </a:pPr>
            <a:endParaRPr lang="de-DE" dirty="0" smtClean="0">
              <a:solidFill>
                <a:srgbClr val="FF0000"/>
              </a:solidFill>
            </a:endParaRPr>
          </a:p>
          <a:p>
            <a:endParaRPr lang="de-DE" dirty="0" smtClean="0">
              <a:solidFill>
                <a:srgbClr val="FF0000"/>
              </a:solidFill>
            </a:endParaRPr>
          </a:p>
        </p:txBody>
      </p:sp>
      <p:sp>
        <p:nvSpPr>
          <p:cNvPr id="4" name="TextBox 3"/>
          <p:cNvSpPr txBox="1"/>
          <p:nvPr/>
        </p:nvSpPr>
        <p:spPr>
          <a:xfrm>
            <a:off x="3071802" y="214290"/>
            <a:ext cx="3490058" cy="584775"/>
          </a:xfrm>
          <a:prstGeom prst="rect">
            <a:avLst/>
          </a:prstGeom>
          <a:noFill/>
        </p:spPr>
        <p:txBody>
          <a:bodyPr wrap="none" rtlCol="0" anchor="ctr">
            <a:spAutoFit/>
          </a:bodyPr>
          <a:lstStyle/>
          <a:p>
            <a:pPr algn="ctr"/>
            <a:r>
              <a:rPr lang="en-GB" sz="3200" b="1" dirty="0" smtClean="0"/>
              <a:t>Armor -Overview</a:t>
            </a:r>
            <a:endParaRPr lang="en-US" sz="3200" b="1" dirty="0"/>
          </a:p>
        </p:txBody>
      </p:sp>
      <p:sp>
        <p:nvSpPr>
          <p:cNvPr id="6" name="TextBox 5"/>
          <p:cNvSpPr txBox="1"/>
          <p:nvPr/>
        </p:nvSpPr>
        <p:spPr>
          <a:xfrm>
            <a:off x="142844" y="1000108"/>
            <a:ext cx="8930650" cy="5078313"/>
          </a:xfrm>
          <a:prstGeom prst="rect">
            <a:avLst/>
          </a:prstGeom>
          <a:noFill/>
        </p:spPr>
        <p:txBody>
          <a:bodyPr wrap="none" rtlCol="0">
            <a:spAutoFit/>
          </a:bodyPr>
          <a:lstStyle/>
          <a:p>
            <a:pPr>
              <a:buFont typeface="Arial" pitchFamily="34" charset="0"/>
              <a:buChar char="•"/>
            </a:pPr>
            <a:r>
              <a:rPr lang="en-GB" dirty="0" smtClean="0"/>
              <a:t> The primary purpose of the armor provided in the ITER first wall is to reduce plasma</a:t>
            </a:r>
          </a:p>
          <a:p>
            <a:r>
              <a:rPr lang="en-GB" dirty="0" smtClean="0"/>
              <a:t> contamination by sputtering erosion during normal operation and to reduce melting </a:t>
            </a:r>
          </a:p>
          <a:p>
            <a:r>
              <a:rPr lang="en-GB" dirty="0" smtClean="0"/>
              <a:t>and evaporation during plasma disruptions.</a:t>
            </a:r>
          </a:p>
          <a:p>
            <a:endParaRPr lang="en-GB" dirty="0" smtClean="0"/>
          </a:p>
          <a:p>
            <a:pPr>
              <a:buFont typeface="Arial" pitchFamily="34" charset="0"/>
              <a:buChar char="•"/>
            </a:pPr>
            <a:r>
              <a:rPr lang="en-GB" dirty="0" smtClean="0"/>
              <a:t> A secondary purpose of the protection layer, which is of interest to structural design, </a:t>
            </a:r>
          </a:p>
          <a:p>
            <a:r>
              <a:rPr lang="en-GB" dirty="0" smtClean="0"/>
              <a:t>is to prevent melting or other damage from occurring in the first wall structure.</a:t>
            </a:r>
          </a:p>
          <a:p>
            <a:endParaRPr lang="en-GB" dirty="0" smtClean="0"/>
          </a:p>
          <a:p>
            <a:pPr>
              <a:buFont typeface="Arial" pitchFamily="34" charset="0"/>
              <a:buChar char="•"/>
            </a:pPr>
            <a:r>
              <a:rPr lang="en-GB" dirty="0" smtClean="0"/>
              <a:t> No structural strength shall be attributed to the armor for satisfying the primary</a:t>
            </a:r>
            <a:endParaRPr lang="en-US" dirty="0" smtClean="0"/>
          </a:p>
          <a:p>
            <a:r>
              <a:rPr lang="en-GB" dirty="0" smtClean="0"/>
              <a:t>Stress limits</a:t>
            </a:r>
          </a:p>
          <a:p>
            <a:endParaRPr lang="en-GB" dirty="0" smtClean="0"/>
          </a:p>
          <a:p>
            <a:pPr>
              <a:buFont typeface="Arial" pitchFamily="34" charset="0"/>
              <a:buChar char="•"/>
            </a:pPr>
            <a:r>
              <a:rPr lang="en-GB" dirty="0" smtClean="0"/>
              <a:t> Tungsten has been considered as the most promising armor material for PFCs in </a:t>
            </a:r>
          </a:p>
          <a:p>
            <a:r>
              <a:rPr lang="en-GB" dirty="0" smtClean="0"/>
              <a:t>fusion reactors such as first wall</a:t>
            </a:r>
          </a:p>
          <a:p>
            <a:endParaRPr lang="en-GB" dirty="0" smtClean="0"/>
          </a:p>
          <a:p>
            <a:pPr>
              <a:buFont typeface="Arial" pitchFamily="34" charset="0"/>
              <a:buChar char="•"/>
            </a:pPr>
            <a:r>
              <a:rPr lang="en-GB" dirty="0" smtClean="0"/>
              <a:t> Tungsten offers advantages in high melting point, high thermal conductivity, low </a:t>
            </a:r>
          </a:p>
          <a:p>
            <a:r>
              <a:rPr lang="en-GB" dirty="0" smtClean="0"/>
              <a:t>thermal expansion and low-activation. On the other hand, it has high hardness and </a:t>
            </a:r>
          </a:p>
          <a:p>
            <a:r>
              <a:rPr lang="en-GB" dirty="0" smtClean="0"/>
              <a:t>high brittleness, which is disadvantageous for the mechanical manufacturing of parts. </a:t>
            </a:r>
            <a:endParaRPr lang="en-US" dirty="0" smtClean="0"/>
          </a:p>
          <a:p>
            <a:pPr>
              <a:buFont typeface="Arial" pitchFamily="34" charset="0"/>
              <a:buChar char="•"/>
            </a:pPr>
            <a:endParaRPr lang="en-GB" dirty="0" smtClean="0"/>
          </a:p>
          <a:p>
            <a:pPr>
              <a:buFont typeface="Arial" pitchFamily="34" charset="0"/>
              <a:buChar char="•"/>
            </a:pPr>
            <a:endParaRPr lang="en-US" dirty="0"/>
          </a:p>
        </p:txBody>
      </p:sp>
    </p:spTree>
    <p:extLst>
      <p:ext uri="{BB962C8B-B14F-4D97-AF65-F5344CB8AC3E}">
        <p14:creationId xmlns:p14="http://schemas.microsoft.com/office/powerpoint/2010/main" val="320110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581081" y="1124744"/>
            <a:ext cx="7951359" cy="923330"/>
          </a:xfrm>
          <a:prstGeom prst="rect">
            <a:avLst/>
          </a:prstGeom>
          <a:noFill/>
        </p:spPr>
        <p:txBody>
          <a:bodyPr wrap="square" rtlCol="0">
            <a:spAutoFit/>
          </a:bodyPr>
          <a:lstStyle/>
          <a:p>
            <a:pPr marL="742950" lvl="1" indent="-285750"/>
            <a:endParaRPr lang="de-DE" dirty="0" smtClean="0">
              <a:solidFill>
                <a:srgbClr val="FF0000"/>
              </a:solidFill>
            </a:endParaRPr>
          </a:p>
          <a:p>
            <a:pPr marL="285750" indent="-285750">
              <a:buFont typeface="Arial" panose="020B0604020202020204" pitchFamily="34" charset="0"/>
              <a:buChar char="•"/>
            </a:pPr>
            <a:endParaRPr lang="de-DE" dirty="0" smtClean="0">
              <a:solidFill>
                <a:srgbClr val="FF0000"/>
              </a:solidFill>
            </a:endParaRPr>
          </a:p>
          <a:p>
            <a:endParaRPr lang="de-DE" dirty="0" smtClean="0">
              <a:solidFill>
                <a:srgbClr val="FF0000"/>
              </a:solidFill>
            </a:endParaRPr>
          </a:p>
        </p:txBody>
      </p:sp>
      <p:sp>
        <p:nvSpPr>
          <p:cNvPr id="4" name="TextBox 3"/>
          <p:cNvSpPr txBox="1"/>
          <p:nvPr/>
        </p:nvSpPr>
        <p:spPr>
          <a:xfrm>
            <a:off x="785786" y="71414"/>
            <a:ext cx="7881453" cy="584775"/>
          </a:xfrm>
          <a:prstGeom prst="rect">
            <a:avLst/>
          </a:prstGeom>
          <a:noFill/>
        </p:spPr>
        <p:txBody>
          <a:bodyPr wrap="none" rtlCol="0" anchor="ctr">
            <a:spAutoFit/>
          </a:bodyPr>
          <a:lstStyle/>
          <a:p>
            <a:r>
              <a:rPr lang="de-DE" sz="3200" b="1" dirty="0" smtClean="0"/>
              <a:t>Damage Mechanism of Tungsten Armor</a:t>
            </a:r>
            <a:endParaRPr lang="en-US" sz="3200" b="1" dirty="0"/>
          </a:p>
        </p:txBody>
      </p:sp>
      <p:graphicFrame>
        <p:nvGraphicFramePr>
          <p:cNvPr id="7" name="Table 6"/>
          <p:cNvGraphicFramePr>
            <a:graphicFrameLocks noGrp="1"/>
          </p:cNvGraphicFramePr>
          <p:nvPr/>
        </p:nvGraphicFramePr>
        <p:xfrm>
          <a:off x="2174555" y="953474"/>
          <a:ext cx="4254833" cy="5547360"/>
        </p:xfrm>
        <a:graphic>
          <a:graphicData uri="http://schemas.openxmlformats.org/drawingml/2006/table">
            <a:tbl>
              <a:tblPr firstRow="1" bandRow="1">
                <a:tableStyleId>{5DA37D80-6434-44D0-A028-1B22A696006F}</a:tableStyleId>
              </a:tblPr>
              <a:tblGrid>
                <a:gridCol w="2040255"/>
                <a:gridCol w="2214578"/>
              </a:tblGrid>
              <a:tr h="226921">
                <a:tc>
                  <a:txBody>
                    <a:bodyPr/>
                    <a:lstStyle/>
                    <a:p>
                      <a:pPr algn="ctr"/>
                      <a:r>
                        <a:rPr lang="en-GB" sz="1200" dirty="0" smtClean="0"/>
                        <a:t>Damage Mechanisms</a:t>
                      </a:r>
                      <a:endParaRPr lang="en-US" sz="1200" dirty="0"/>
                    </a:p>
                  </a:txBody>
                  <a:tcPr/>
                </a:tc>
                <a:tc>
                  <a:txBody>
                    <a:bodyPr/>
                    <a:lstStyle/>
                    <a:p>
                      <a:pPr algn="ctr"/>
                      <a:r>
                        <a:rPr lang="en-GB" sz="1200" dirty="0" smtClean="0"/>
                        <a:t>Armor Element</a:t>
                      </a:r>
                      <a:endParaRPr lang="en-US" sz="1200" dirty="0"/>
                    </a:p>
                  </a:txBody>
                  <a:tcPr/>
                </a:tc>
              </a:tr>
              <a:tr h="226921">
                <a:tc>
                  <a:txBody>
                    <a:bodyPr/>
                    <a:lstStyle/>
                    <a:p>
                      <a:pPr algn="ctr"/>
                      <a:r>
                        <a:rPr lang="en-US" altLang="ja-JP" sz="1200" b="1" kern="1200" baseline="0" dirty="0" smtClean="0">
                          <a:solidFill>
                            <a:schemeClr val="tx1"/>
                          </a:solidFill>
                          <a:latin typeface="+mn-lt"/>
                          <a:ea typeface="+mn-ea"/>
                          <a:cs typeface="+mn-cs"/>
                        </a:rPr>
                        <a:t>Monotonic Damage</a:t>
                      </a:r>
                      <a:endParaRPr lang="en-US" sz="1200" dirty="0"/>
                    </a:p>
                  </a:txBody>
                  <a:tcPr/>
                </a:tc>
                <a:tc>
                  <a:txBody>
                    <a:bodyPr/>
                    <a:lstStyle/>
                    <a:p>
                      <a:pPr algn="ctr"/>
                      <a:endParaRPr lang="en-US" sz="1200" dirty="0"/>
                    </a:p>
                  </a:txBody>
                  <a:tcPr/>
                </a:tc>
              </a:tr>
              <a:tr h="226921">
                <a:tc>
                  <a:txBody>
                    <a:bodyPr/>
                    <a:lstStyle/>
                    <a:p>
                      <a:pPr marR="0" algn="ctr" rtl="0"/>
                      <a:r>
                        <a:rPr lang="en-US" altLang="ja-JP" sz="800" baseline="0" dirty="0" smtClean="0">
                          <a:latin typeface="Arial" pitchFamily="34" charset="0"/>
                          <a:cs typeface="Arial" pitchFamily="34" charset="0"/>
                        </a:rPr>
                        <a:t>Plastic Collapse</a:t>
                      </a:r>
                      <a:r>
                        <a:rPr lang="ja-JP" altLang="en-US" sz="800" baseline="0" smtClean="0">
                          <a:latin typeface="Arial" pitchFamily="34" charset="0"/>
                          <a:cs typeface="Arial" pitchFamily="34" charset="0"/>
                        </a:rPr>
                        <a:t>	</a:t>
                      </a:r>
                    </a:p>
                  </a:txBody>
                  <a:tcPr anchor="ctr"/>
                </a:tc>
                <a:tc>
                  <a:txBody>
                    <a:bodyPr/>
                    <a:lstStyle/>
                    <a:p>
                      <a:pPr algn="ctr">
                        <a:buFont typeface="Wingdings" pitchFamily="2" charset="2"/>
                        <a:buChar char="ü"/>
                      </a:pPr>
                      <a:r>
                        <a:rPr lang="en-GB" dirty="0" smtClean="0"/>
                        <a:t> </a:t>
                      </a:r>
                      <a:endParaRPr lang="en-US" dirty="0"/>
                    </a:p>
                  </a:txBody>
                  <a:tcPr/>
                </a:tc>
              </a:tr>
              <a:tr h="226921">
                <a:tc>
                  <a:txBody>
                    <a:bodyPr/>
                    <a:lstStyle/>
                    <a:p>
                      <a:pPr marR="0" algn="ctr" rtl="0"/>
                      <a:r>
                        <a:rPr lang="en-US" altLang="ja-JP" sz="800" baseline="0" dirty="0" smtClean="0">
                          <a:latin typeface="Arial" pitchFamily="34" charset="0"/>
                          <a:cs typeface="Arial" pitchFamily="34" charset="0"/>
                        </a:rPr>
                        <a:t>        Plastic Flow Localisation</a:t>
                      </a:r>
                      <a:r>
                        <a:rPr lang="ja-JP" altLang="en-US" sz="800" baseline="0" smtClean="0">
                          <a:latin typeface="Arial" pitchFamily="34" charset="0"/>
                          <a:cs typeface="Arial" pitchFamily="34" charset="0"/>
                        </a:rPr>
                        <a:t>	</a:t>
                      </a:r>
                    </a:p>
                  </a:txBody>
                  <a:tcPr anchor="ctr"/>
                </a:tc>
                <a:tc>
                  <a:txBody>
                    <a:bodyPr/>
                    <a:lstStyle/>
                    <a:p>
                      <a:pPr algn="ctr"/>
                      <a:r>
                        <a:rPr lang="en-GB" dirty="0" smtClean="0"/>
                        <a:t>x</a:t>
                      </a:r>
                      <a:endParaRPr lang="en-US" dirty="0"/>
                    </a:p>
                  </a:txBody>
                  <a:tcPr/>
                </a:tc>
              </a:tr>
              <a:tr h="226921">
                <a:tc>
                  <a:txBody>
                    <a:bodyPr/>
                    <a:lstStyle/>
                    <a:p>
                      <a:pPr marR="0" algn="ctr" rtl="0"/>
                      <a:r>
                        <a:rPr lang="en-US" altLang="ja-JP" sz="800" baseline="0" dirty="0" smtClean="0">
                          <a:latin typeface="Arial" pitchFamily="34" charset="0"/>
                          <a:cs typeface="Arial" pitchFamily="34" charset="0"/>
                        </a:rPr>
                        <a:t>          Exhaustion of Ductility</a:t>
                      </a:r>
                      <a:r>
                        <a:rPr lang="ja-JP" altLang="en-US" sz="800" baseline="0" smtClean="0">
                          <a:latin typeface="Arial" pitchFamily="34" charset="0"/>
                          <a:cs typeface="Arial" pitchFamily="34" charset="0"/>
                        </a:rPr>
                        <a:t>	</a:t>
                      </a:r>
                    </a:p>
                  </a:txBody>
                  <a:tcPr anchor="ctr"/>
                </a:tc>
                <a:tc>
                  <a:txBody>
                    <a:bodyPr/>
                    <a:lstStyle/>
                    <a:p>
                      <a:pPr algn="ctr"/>
                      <a:r>
                        <a:rPr lang="en-GB" sz="1000" dirty="0" smtClean="0"/>
                        <a:t>Could be</a:t>
                      </a:r>
                      <a:endParaRPr lang="en-US" sz="1000" dirty="0"/>
                    </a:p>
                  </a:txBody>
                  <a:tcPr anchor="ctr"/>
                </a:tc>
              </a:tr>
              <a:tr h="226921">
                <a:tc>
                  <a:txBody>
                    <a:bodyPr/>
                    <a:lstStyle/>
                    <a:p>
                      <a:pPr marR="0" algn="ctr" rtl="0"/>
                      <a:r>
                        <a:rPr lang="en-US" altLang="ja-JP" sz="800" baseline="0" dirty="0" smtClean="0">
                          <a:solidFill>
                            <a:srgbClr val="FF0000"/>
                          </a:solidFill>
                          <a:latin typeface="Arial" pitchFamily="34" charset="0"/>
                          <a:cs typeface="Arial" pitchFamily="34" charset="0"/>
                        </a:rPr>
                        <a:t>Brittle Fracture</a:t>
                      </a:r>
                      <a:r>
                        <a:rPr lang="ja-JP" altLang="en-US" sz="800" baseline="0" smtClean="0">
                          <a:solidFill>
                            <a:srgbClr val="FF0000"/>
                          </a:solidFill>
                          <a:latin typeface="Arial" pitchFamily="34" charset="0"/>
                          <a:cs typeface="Arial" pitchFamily="34" charset="0"/>
                        </a:rPr>
                        <a:t>	</a:t>
                      </a:r>
                    </a:p>
                  </a:txBody>
                  <a:tcPr anchor="ctr"/>
                </a:tc>
                <a:tc>
                  <a:txBody>
                    <a:bodyPr/>
                    <a:lstStyle/>
                    <a:p>
                      <a:pPr algn="ctr">
                        <a:buFont typeface="Wingdings" pitchFamily="2" charset="2"/>
                        <a:buChar char="ü"/>
                      </a:pPr>
                      <a:r>
                        <a:rPr lang="en-GB" dirty="0" smtClean="0">
                          <a:solidFill>
                            <a:srgbClr val="FF0000"/>
                          </a:solidFill>
                        </a:rPr>
                        <a:t> </a:t>
                      </a:r>
                      <a:endParaRPr lang="en-US" dirty="0">
                        <a:solidFill>
                          <a:srgbClr val="FF0000"/>
                        </a:solidFill>
                      </a:endParaRPr>
                    </a:p>
                  </a:txBody>
                  <a:tcPr/>
                </a:tc>
              </a:tr>
              <a:tr h="226921">
                <a:tc>
                  <a:txBody>
                    <a:bodyPr/>
                    <a:lstStyle/>
                    <a:p>
                      <a:pPr marR="0" algn="ctr" rtl="0"/>
                      <a:r>
                        <a:rPr lang="en-US" altLang="ja-JP" sz="800" baseline="0" dirty="0" smtClean="0">
                          <a:solidFill>
                            <a:srgbClr val="FF0000"/>
                          </a:solidFill>
                          <a:latin typeface="Arial" pitchFamily="34" charset="0"/>
                          <a:cs typeface="Arial" pitchFamily="34" charset="0"/>
                        </a:rPr>
                        <a:t>Thermal Creep</a:t>
                      </a:r>
                      <a:r>
                        <a:rPr lang="ja-JP" altLang="en-US" sz="800" baseline="0" smtClean="0">
                          <a:solidFill>
                            <a:srgbClr val="FF0000"/>
                          </a:solidFill>
                          <a:latin typeface="Arial" pitchFamily="34" charset="0"/>
                          <a:cs typeface="Arial" pitchFamily="34" charset="0"/>
                        </a:rPr>
                        <a:t>	</a:t>
                      </a:r>
                    </a:p>
                  </a:txBody>
                  <a:tcPr anchor="ctr"/>
                </a:tc>
                <a:tc>
                  <a:txBody>
                    <a:bodyPr/>
                    <a:lstStyle/>
                    <a:p>
                      <a:pPr algn="ctr">
                        <a:buFont typeface="Wingdings" pitchFamily="2" charset="2"/>
                        <a:buChar char="ü"/>
                      </a:pPr>
                      <a:r>
                        <a:rPr lang="en-GB" dirty="0" smtClean="0">
                          <a:solidFill>
                            <a:srgbClr val="FF0000"/>
                          </a:solidFill>
                        </a:rPr>
                        <a:t> </a:t>
                      </a:r>
                      <a:endParaRPr lang="en-US" dirty="0">
                        <a:solidFill>
                          <a:srgbClr val="FF0000"/>
                        </a:solidFill>
                      </a:endParaRPr>
                    </a:p>
                  </a:txBody>
                  <a:tcPr/>
                </a:tc>
              </a:tr>
              <a:tr h="226921">
                <a:tc>
                  <a:txBody>
                    <a:bodyPr/>
                    <a:lstStyle/>
                    <a:p>
                      <a:pPr marR="0" algn="ctr" rtl="0"/>
                      <a:r>
                        <a:rPr lang="en-US" altLang="ja-JP" sz="800" b="1" baseline="0" dirty="0" smtClean="0">
                          <a:latin typeface="Arial" pitchFamily="34" charset="0"/>
                          <a:cs typeface="Arial" pitchFamily="34" charset="0"/>
                        </a:rPr>
                        <a:t>Cyclic Damage</a:t>
                      </a:r>
                      <a:r>
                        <a:rPr lang="ja-JP" altLang="en-US" sz="800" b="1" baseline="0" smtClean="0">
                          <a:latin typeface="Arial" pitchFamily="34" charset="0"/>
                          <a:cs typeface="Arial" pitchFamily="34" charset="0"/>
                        </a:rPr>
                        <a:t>	</a:t>
                      </a:r>
                      <a:endParaRPr lang="ja-JP" altLang="en-US" sz="800" baseline="0" smtClean="0">
                        <a:latin typeface="Arial" pitchFamily="34" charset="0"/>
                        <a:cs typeface="Arial" pitchFamily="34" charset="0"/>
                      </a:endParaRPr>
                    </a:p>
                  </a:txBody>
                  <a:tcPr anchor="ctr"/>
                </a:tc>
                <a:tc>
                  <a:txBody>
                    <a:bodyPr/>
                    <a:lstStyle/>
                    <a:p>
                      <a:pPr algn="ctr"/>
                      <a:endParaRPr lang="en-US" dirty="0"/>
                    </a:p>
                  </a:txBody>
                  <a:tcPr/>
                </a:tc>
              </a:tr>
              <a:tr h="226921">
                <a:tc>
                  <a:txBody>
                    <a:bodyPr/>
                    <a:lstStyle/>
                    <a:p>
                      <a:pPr marR="0" algn="ctr" rtl="0"/>
                      <a:r>
                        <a:rPr lang="en-US" altLang="ja-JP" sz="800" baseline="0" dirty="0" smtClean="0">
                          <a:latin typeface="Arial" pitchFamily="34" charset="0"/>
                          <a:cs typeface="Arial" pitchFamily="34" charset="0"/>
                        </a:rPr>
                        <a:t>     Ratcheting</a:t>
                      </a:r>
                      <a:r>
                        <a:rPr lang="ja-JP" altLang="en-US" sz="800" baseline="0" smtClean="0">
                          <a:latin typeface="Arial" pitchFamily="34" charset="0"/>
                          <a:cs typeface="Arial" pitchFamily="34" charset="0"/>
                        </a:rPr>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x</a:t>
                      </a:r>
                      <a:endParaRPr lang="en-US" dirty="0"/>
                    </a:p>
                  </a:txBody>
                  <a:tcPr/>
                </a:tc>
              </a:tr>
              <a:tr h="226921">
                <a:tc>
                  <a:txBody>
                    <a:bodyPr/>
                    <a:lstStyle/>
                    <a:p>
                      <a:pPr marR="0" algn="ctr" rtl="0"/>
                      <a:r>
                        <a:rPr lang="en-US" altLang="ja-JP" sz="800" baseline="0" dirty="0" smtClean="0">
                          <a:solidFill>
                            <a:srgbClr val="FF0000"/>
                          </a:solidFill>
                          <a:latin typeface="Arial" pitchFamily="34" charset="0"/>
                          <a:cs typeface="Arial" pitchFamily="34" charset="0"/>
                        </a:rPr>
                        <a:t>       Fatigue</a:t>
                      </a:r>
                      <a:r>
                        <a:rPr lang="ja-JP" altLang="en-US" sz="800" baseline="0" smtClean="0">
                          <a:solidFill>
                            <a:srgbClr val="FF0000"/>
                          </a:solidFill>
                          <a:latin typeface="Arial" pitchFamily="34" charset="0"/>
                          <a:cs typeface="Arial" pitchFamily="34" charset="0"/>
                        </a:rPr>
                        <a:t>	</a:t>
                      </a:r>
                    </a:p>
                  </a:txBody>
                  <a:tcPr anchor="ctr"/>
                </a:tc>
                <a:tc>
                  <a:txBody>
                    <a:bodyPr/>
                    <a:lstStyle/>
                    <a:p>
                      <a:pPr algn="ctr">
                        <a:buFont typeface="Wingdings" pitchFamily="2" charset="2"/>
                        <a:buChar char="ü"/>
                      </a:pPr>
                      <a:r>
                        <a:rPr lang="en-GB" dirty="0" smtClean="0">
                          <a:solidFill>
                            <a:srgbClr val="FF0000"/>
                          </a:solidFill>
                        </a:rPr>
                        <a:t> </a:t>
                      </a:r>
                      <a:endParaRPr lang="en-US" dirty="0">
                        <a:solidFill>
                          <a:srgbClr val="FF0000"/>
                        </a:solidFill>
                      </a:endParaRPr>
                    </a:p>
                  </a:txBody>
                  <a:tcPr/>
                </a:tc>
              </a:tr>
              <a:tr h="226921">
                <a:tc>
                  <a:txBody>
                    <a:bodyPr/>
                    <a:lstStyle/>
                    <a:p>
                      <a:pPr marR="0" algn="ctr" rtl="0"/>
                      <a:r>
                        <a:rPr lang="en-US" altLang="ja-JP" sz="800" b="1" baseline="0" dirty="0" smtClean="0">
                          <a:latin typeface="Arial" pitchFamily="34" charset="0"/>
                          <a:cs typeface="Arial" pitchFamily="34" charset="0"/>
                        </a:rPr>
                        <a:t>          Environmental Damage</a:t>
                      </a:r>
                      <a:r>
                        <a:rPr lang="ja-JP" altLang="en-US" sz="800" baseline="0" smtClean="0">
                          <a:latin typeface="Arial" pitchFamily="34" charset="0"/>
                          <a:cs typeface="Arial" pitchFamily="34" charset="0"/>
                        </a:rPr>
                        <a:t>	</a:t>
                      </a:r>
                    </a:p>
                  </a:txBody>
                  <a:tcPr anchor="ctr"/>
                </a:tc>
                <a:tc>
                  <a:txBody>
                    <a:bodyPr/>
                    <a:lstStyle/>
                    <a:p>
                      <a:pPr algn="ctr"/>
                      <a:endParaRPr lang="en-US" dirty="0"/>
                    </a:p>
                  </a:txBody>
                  <a:tcPr/>
                </a:tc>
              </a:tr>
              <a:tr h="337172">
                <a:tc>
                  <a:txBody>
                    <a:bodyPr/>
                    <a:lstStyle/>
                    <a:p>
                      <a:pPr marR="0" algn="ctr" rtl="0"/>
                      <a:r>
                        <a:rPr lang="en-US" altLang="ja-JP" sz="800" baseline="0" dirty="0" smtClean="0">
                          <a:latin typeface="Arial" pitchFamily="34" charset="0"/>
                          <a:cs typeface="Arial" pitchFamily="34" charset="0"/>
                        </a:rPr>
                        <a:t>Swelling</a:t>
                      </a:r>
                      <a:endParaRPr lang="ja-JP" altLang="en-US" sz="800" baseline="0" smtClean="0">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x</a:t>
                      </a:r>
                      <a:endParaRPr lang="en-US" dirty="0"/>
                    </a:p>
                  </a:txBody>
                  <a:tcPr/>
                </a:tc>
              </a:tr>
              <a:tr h="226921">
                <a:tc>
                  <a:txBody>
                    <a:bodyPr/>
                    <a:lstStyle/>
                    <a:p>
                      <a:pPr marR="0" algn="ctr" rtl="0"/>
                      <a:r>
                        <a:rPr lang="en-US" altLang="ja-JP" sz="800" baseline="0" dirty="0" smtClean="0">
                          <a:latin typeface="Arial" pitchFamily="34" charset="0"/>
                          <a:cs typeface="Arial" pitchFamily="34" charset="0"/>
                        </a:rPr>
                        <a:t>Corrosion</a:t>
                      </a:r>
                      <a:endParaRPr lang="ja-JP" altLang="en-US" sz="800" baseline="0" smtClean="0">
                        <a:latin typeface="Arial" pitchFamily="34" charset="0"/>
                        <a:cs typeface="Arial" pitchFamily="34" charset="0"/>
                      </a:endParaRPr>
                    </a:p>
                  </a:txBody>
                  <a:tcPr anchor="ctr"/>
                </a:tc>
                <a:tc>
                  <a:txBody>
                    <a:bodyPr/>
                    <a:lstStyle/>
                    <a:p>
                      <a:pPr algn="ctr">
                        <a:buFont typeface="Wingdings" pitchFamily="2" charset="2"/>
                        <a:buChar char="ü"/>
                      </a:pPr>
                      <a:r>
                        <a:rPr lang="en-GB" dirty="0" smtClean="0"/>
                        <a:t> </a:t>
                      </a:r>
                      <a:endParaRPr lang="en-US" dirty="0"/>
                    </a:p>
                  </a:txBody>
                  <a:tcPr/>
                </a:tc>
              </a:tr>
              <a:tr h="226921">
                <a:tc>
                  <a:txBody>
                    <a:bodyPr/>
                    <a:lstStyle/>
                    <a:p>
                      <a:pPr marR="0" algn="ctr" rtl="0"/>
                      <a:r>
                        <a:rPr lang="en-US" altLang="ja-JP" sz="800" baseline="0" dirty="0" smtClean="0">
                          <a:solidFill>
                            <a:srgbClr val="FF0000"/>
                          </a:solidFill>
                          <a:latin typeface="Arial" pitchFamily="34" charset="0"/>
                          <a:cs typeface="Arial" pitchFamily="34" charset="0"/>
                        </a:rPr>
                        <a:t>Erosion</a:t>
                      </a:r>
                      <a:endParaRPr lang="ja-JP" altLang="en-US" sz="800" baseline="0" smtClean="0">
                        <a:solidFill>
                          <a:srgbClr val="FF0000"/>
                        </a:solidFill>
                        <a:latin typeface="Arial" pitchFamily="34" charset="0"/>
                        <a:cs typeface="Arial" pitchFamily="34" charset="0"/>
                      </a:endParaRPr>
                    </a:p>
                  </a:txBody>
                  <a:tcPr anchor="ctr"/>
                </a:tc>
                <a:tc>
                  <a:txBody>
                    <a:bodyPr/>
                    <a:lstStyle/>
                    <a:p>
                      <a:pPr algn="ctr">
                        <a:buFont typeface="Wingdings" pitchFamily="2" charset="2"/>
                        <a:buChar char="ü"/>
                      </a:pPr>
                      <a:r>
                        <a:rPr lang="en-GB" dirty="0" smtClean="0">
                          <a:solidFill>
                            <a:srgbClr val="FF0000"/>
                          </a:solidFill>
                        </a:rPr>
                        <a:t> </a:t>
                      </a:r>
                      <a:endParaRPr lang="en-US" dirty="0">
                        <a:solidFill>
                          <a:srgbClr val="FF0000"/>
                        </a:solidFill>
                      </a:endParaRPr>
                    </a:p>
                  </a:txBody>
                  <a:tcPr/>
                </a:tc>
              </a:tr>
              <a:tr h="226921">
                <a:tc>
                  <a:txBody>
                    <a:bodyPr/>
                    <a:lstStyle/>
                    <a:p>
                      <a:pPr marR="0" algn="ctr" rtl="0"/>
                      <a:r>
                        <a:rPr lang="en-US" altLang="ja-JP" sz="800" b="1" baseline="0" dirty="0" smtClean="0">
                          <a:latin typeface="Arial" pitchFamily="34" charset="0"/>
                          <a:cs typeface="Arial" pitchFamily="34" charset="0"/>
                        </a:rPr>
                        <a:t>Compound Damage</a:t>
                      </a:r>
                      <a:endParaRPr lang="ja-JP" altLang="en-US" sz="800" b="1" baseline="0" smtClean="0">
                        <a:latin typeface="Arial" pitchFamily="34" charset="0"/>
                        <a:cs typeface="Arial" pitchFamily="34" charset="0"/>
                      </a:endParaRPr>
                    </a:p>
                  </a:txBody>
                  <a:tcPr anchor="ctr"/>
                </a:tc>
                <a:tc>
                  <a:txBody>
                    <a:bodyPr/>
                    <a:lstStyle/>
                    <a:p>
                      <a:pPr algn="ctr"/>
                      <a:endParaRPr lang="en-US" dirty="0"/>
                    </a:p>
                  </a:txBody>
                  <a:tcPr/>
                </a:tc>
              </a:tr>
              <a:tr h="188636">
                <a:tc>
                  <a:txBody>
                    <a:bodyPr/>
                    <a:lstStyle/>
                    <a:p>
                      <a:pPr marR="0" algn="ctr" rtl="0"/>
                      <a:r>
                        <a:rPr lang="en-US" altLang="ja-JP" sz="800" baseline="0" dirty="0" smtClean="0">
                          <a:solidFill>
                            <a:srgbClr val="FF0000"/>
                          </a:solidFill>
                          <a:latin typeface="Arial" pitchFamily="34" charset="0"/>
                          <a:cs typeface="Arial" pitchFamily="34" charset="0"/>
                        </a:rPr>
                        <a:t>   Creep Fatigue</a:t>
                      </a:r>
                      <a:r>
                        <a:rPr lang="ja-JP" altLang="en-US" sz="800" baseline="0" smtClean="0">
                          <a:solidFill>
                            <a:srgbClr val="FF0000"/>
                          </a:solidFill>
                          <a:latin typeface="Arial" pitchFamily="34" charset="0"/>
                          <a:cs typeface="Arial" pitchFamily="34" charset="0"/>
                        </a:rPr>
                        <a:t>	</a:t>
                      </a:r>
                    </a:p>
                  </a:txBody>
                  <a:tcPr anchor="ctr"/>
                </a:tc>
                <a:tc>
                  <a:txBody>
                    <a:bodyPr/>
                    <a:lstStyle/>
                    <a:p>
                      <a:pPr algn="ctr">
                        <a:buFont typeface="Wingdings" pitchFamily="2" charset="2"/>
                        <a:buChar char="ü"/>
                      </a:pPr>
                      <a:r>
                        <a:rPr lang="en-GB" dirty="0" smtClean="0">
                          <a:solidFill>
                            <a:srgbClr val="FF0000"/>
                          </a:solidFill>
                        </a:rPr>
                        <a:t> </a:t>
                      </a:r>
                      <a:endParaRPr lang="en-US" dirty="0">
                        <a:solidFill>
                          <a:srgbClr val="FF0000"/>
                        </a:solidFill>
                      </a:endParaRPr>
                    </a:p>
                  </a:txBody>
                  <a:tcPr/>
                </a:tc>
              </a:tr>
            </a:tbl>
          </a:graphicData>
        </a:graphic>
      </p:graphicFrame>
    </p:spTree>
    <p:extLst>
      <p:ext uri="{BB962C8B-B14F-4D97-AF65-F5344CB8AC3E}">
        <p14:creationId xmlns:p14="http://schemas.microsoft.com/office/powerpoint/2010/main" val="3201100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8992" y="71414"/>
            <a:ext cx="3009157" cy="584775"/>
          </a:xfrm>
          <a:prstGeom prst="rect">
            <a:avLst/>
          </a:prstGeom>
          <a:noFill/>
        </p:spPr>
        <p:txBody>
          <a:bodyPr wrap="none" rtlCol="0">
            <a:spAutoFit/>
          </a:bodyPr>
          <a:lstStyle/>
          <a:p>
            <a:r>
              <a:rPr lang="en-GB" sz="3200" b="1" dirty="0" smtClean="0"/>
              <a:t>Brittle fracture</a:t>
            </a:r>
            <a:endParaRPr lang="en-US" sz="3200" b="1" dirty="0"/>
          </a:p>
        </p:txBody>
      </p:sp>
      <p:sp>
        <p:nvSpPr>
          <p:cNvPr id="7" name="TextBox 6"/>
          <p:cNvSpPr txBox="1"/>
          <p:nvPr/>
        </p:nvSpPr>
        <p:spPr>
          <a:xfrm>
            <a:off x="172960" y="642918"/>
            <a:ext cx="8185254" cy="5601533"/>
          </a:xfrm>
          <a:prstGeom prst="rect">
            <a:avLst/>
          </a:prstGeom>
          <a:noFill/>
        </p:spPr>
        <p:txBody>
          <a:bodyPr wrap="none" rtlCol="0">
            <a:spAutoFit/>
          </a:bodyPr>
          <a:lstStyle/>
          <a:p>
            <a:pPr>
              <a:buFont typeface="Arial" pitchFamily="34" charset="0"/>
              <a:buChar char="•"/>
            </a:pPr>
            <a:r>
              <a:rPr lang="en-GB" dirty="0" smtClean="0"/>
              <a:t> </a:t>
            </a:r>
            <a:r>
              <a:rPr lang="en-GB" sz="1600" dirty="0" smtClean="0"/>
              <a:t>Fracture will be a critical failure mechanism due to the limited ductility of the tungsten</a:t>
            </a:r>
          </a:p>
          <a:p>
            <a:r>
              <a:rPr lang="en-GB" sz="1600" dirty="0" smtClean="0"/>
              <a:t> below DBTT and due to the embrittlement by neutron irradiation. </a:t>
            </a:r>
          </a:p>
          <a:p>
            <a:endParaRPr lang="en-GB" sz="1600" dirty="0" smtClean="0"/>
          </a:p>
          <a:p>
            <a:pPr>
              <a:buFont typeface="Arial" pitchFamily="34" charset="0"/>
              <a:buChar char="•"/>
            </a:pPr>
            <a:r>
              <a:rPr lang="en-GB" sz="1600" dirty="0" smtClean="0"/>
              <a:t> Thus, the combination of brittleness and the thermally induced stress fields due to the</a:t>
            </a:r>
          </a:p>
          <a:p>
            <a:r>
              <a:rPr lang="en-GB" sz="1600" dirty="0" smtClean="0"/>
              <a:t>high heat flux loads raises a serious reliability issue in terms of the structural integrity of</a:t>
            </a:r>
          </a:p>
          <a:p>
            <a:r>
              <a:rPr lang="en-GB" sz="1600" dirty="0" smtClean="0"/>
              <a:t>tungsten armor.</a:t>
            </a:r>
          </a:p>
          <a:p>
            <a:endParaRPr lang="en-GB" sz="1600" dirty="0" smtClean="0"/>
          </a:p>
          <a:p>
            <a:r>
              <a:rPr lang="en-GB" sz="1600" b="1" i="1" dirty="0" smtClean="0"/>
              <a:t>SDC-IC Design rule</a:t>
            </a:r>
          </a:p>
          <a:p>
            <a:pPr>
              <a:buFont typeface="Arial" pitchFamily="34" charset="0"/>
              <a:buChar char="•"/>
            </a:pPr>
            <a:r>
              <a:rPr lang="en-GB" sz="1600" dirty="0" smtClean="0"/>
              <a:t> The design rules to prevent failure caused by insufficient fracture toughness at low </a:t>
            </a:r>
          </a:p>
          <a:p>
            <a:r>
              <a:rPr lang="en-GB" sz="1600" dirty="0" smtClean="0"/>
              <a:t>temperature, the elastic analysis limits(IC 3121.4.1) for k1/</a:t>
            </a:r>
            <a:r>
              <a:rPr lang="en-GB" sz="1600" dirty="0" err="1" smtClean="0"/>
              <a:t>Kc</a:t>
            </a:r>
            <a:r>
              <a:rPr lang="en-GB" sz="1600" dirty="0" smtClean="0"/>
              <a:t> as given below must be </a:t>
            </a:r>
          </a:p>
          <a:p>
            <a:r>
              <a:rPr lang="en-GB" sz="1600" dirty="0" smtClean="0"/>
              <a:t>satisfied.</a:t>
            </a:r>
          </a:p>
          <a:p>
            <a:endParaRPr lang="en-GB" sz="1600" dirty="0" smtClean="0"/>
          </a:p>
          <a:p>
            <a:pPr>
              <a:buFont typeface="Arial" pitchFamily="34" charset="0"/>
              <a:buChar char="•"/>
            </a:pPr>
            <a:endParaRPr lang="en-GB" sz="1600" dirty="0" smtClean="0"/>
          </a:p>
          <a:p>
            <a:endParaRPr lang="en-GB" sz="1600" dirty="0" smtClean="0"/>
          </a:p>
          <a:p>
            <a:endParaRPr lang="en-GB" sz="1600" dirty="0" smtClean="0"/>
          </a:p>
          <a:p>
            <a:endParaRPr lang="en-GB" sz="1600" dirty="0" smtClean="0"/>
          </a:p>
          <a:p>
            <a:endParaRPr lang="en-GB" sz="1600" dirty="0" smtClean="0"/>
          </a:p>
          <a:p>
            <a:pPr>
              <a:buFont typeface="Arial" pitchFamily="34" charset="0"/>
              <a:buChar char="•"/>
            </a:pPr>
            <a:r>
              <a:rPr lang="en-GB" sz="1600" dirty="0" smtClean="0"/>
              <a:t> If the elastic limit is not satisfied, </a:t>
            </a:r>
            <a:r>
              <a:rPr lang="en-GB" sz="1600" dirty="0" err="1" smtClean="0"/>
              <a:t>elasto</a:t>
            </a:r>
            <a:r>
              <a:rPr lang="en-GB" sz="1600" dirty="0" smtClean="0"/>
              <a:t>-plastic fracture mechanics methodology should </a:t>
            </a:r>
          </a:p>
          <a:p>
            <a:r>
              <a:rPr lang="en-GB" sz="1600" dirty="0" smtClean="0"/>
              <a:t>be used. The J-integral is an acceptable criterion for such cases and the following limits</a:t>
            </a:r>
          </a:p>
          <a:p>
            <a:r>
              <a:rPr lang="en-GB" sz="1600" dirty="0" smtClean="0"/>
              <a:t>be satisfied at all times. </a:t>
            </a:r>
            <a:endParaRPr lang="en-US" sz="1600" dirty="0" smtClean="0"/>
          </a:p>
          <a:p>
            <a:endParaRPr lang="en-US" b="1" i="1" dirty="0" smtClean="0"/>
          </a:p>
          <a:p>
            <a:endParaRPr lang="en-US" dirty="0"/>
          </a:p>
        </p:txBody>
      </p:sp>
      <p:graphicFrame>
        <p:nvGraphicFramePr>
          <p:cNvPr id="8" name="Table 7"/>
          <p:cNvGraphicFramePr>
            <a:graphicFrameLocks noGrp="1"/>
          </p:cNvGraphicFramePr>
          <p:nvPr/>
        </p:nvGraphicFramePr>
        <p:xfrm>
          <a:off x="1428728" y="3500438"/>
          <a:ext cx="5529580" cy="1112520"/>
        </p:xfrm>
        <a:graphic>
          <a:graphicData uri="http://schemas.openxmlformats.org/drawingml/2006/table">
            <a:tbl>
              <a:tblPr firstRow="1" bandRow="1">
                <a:tableStyleId>{5DA37D80-6434-44D0-A028-1B22A696006F}</a:tableStyleId>
              </a:tblPr>
              <a:tblGrid>
                <a:gridCol w="2481580"/>
                <a:gridCol w="1016000"/>
                <a:gridCol w="1016000"/>
                <a:gridCol w="1016000"/>
              </a:tblGrid>
              <a:tr h="370840">
                <a:tc>
                  <a:txBody>
                    <a:bodyPr/>
                    <a:lstStyle/>
                    <a:p>
                      <a:pPr algn="ctr"/>
                      <a:r>
                        <a:rPr lang="en-GB" sz="1200" dirty="0" smtClean="0"/>
                        <a:t>Brittle</a:t>
                      </a:r>
                      <a:r>
                        <a:rPr lang="en-GB" sz="1200" baseline="0" dirty="0" smtClean="0"/>
                        <a:t> fracture</a:t>
                      </a:r>
                      <a:endParaRPr lang="en-US" sz="1200" dirty="0"/>
                    </a:p>
                  </a:txBody>
                  <a:tcPr anchor="ctr"/>
                </a:tc>
                <a:tc>
                  <a:txBody>
                    <a:bodyPr/>
                    <a:lstStyle/>
                    <a:p>
                      <a:pPr algn="ctr"/>
                      <a:r>
                        <a:rPr lang="en-GB" sz="1200" dirty="0" smtClean="0"/>
                        <a:t>Level A</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smtClean="0"/>
                        <a:t>Level C</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smtClean="0"/>
                        <a:t>Level D</a:t>
                      </a:r>
                      <a:endParaRPr lang="en-US" sz="1200" dirty="0"/>
                    </a:p>
                  </a:txBody>
                  <a:tcPr anchor="ctr"/>
                </a:tc>
              </a:tr>
              <a:tr h="370840">
                <a:tc>
                  <a:txBody>
                    <a:bodyPr/>
                    <a:lstStyle/>
                    <a:p>
                      <a:pPr algn="ctr"/>
                      <a:r>
                        <a:rPr lang="en-GB" sz="1200" dirty="0" smtClean="0"/>
                        <a:t>Global (IC 3121.4.1.1) </a:t>
                      </a:r>
                      <a:endParaRPr lang="en-US" sz="1200" dirty="0"/>
                    </a:p>
                  </a:txBody>
                  <a:tcPr anchor="ctr"/>
                </a:tc>
                <a:tc>
                  <a:txBody>
                    <a:bodyPr/>
                    <a:lstStyle/>
                    <a:p>
                      <a:pPr algn="ctr"/>
                      <a:r>
                        <a:rPr lang="en-GB" sz="1200" dirty="0" smtClean="0">
                          <a:sym typeface="Symbol"/>
                        </a:rPr>
                        <a:t>1=</a:t>
                      </a:r>
                      <a:r>
                        <a:rPr lang="en-GB" sz="1200" dirty="0" smtClean="0"/>
                        <a:t>0.33</a:t>
                      </a:r>
                      <a:endParaRPr lang="en-US" sz="1200" dirty="0"/>
                    </a:p>
                  </a:txBody>
                  <a:tcPr anchor="ctr"/>
                </a:tc>
                <a:tc>
                  <a:txBody>
                    <a:bodyPr/>
                    <a:lstStyle/>
                    <a:p>
                      <a:pPr algn="ctr"/>
                      <a:r>
                        <a:rPr lang="en-GB" sz="1200" dirty="0" smtClean="0">
                          <a:sym typeface="Symbol"/>
                        </a:rPr>
                        <a:t>1=</a:t>
                      </a:r>
                      <a:r>
                        <a:rPr lang="en-GB" sz="1200" dirty="0" smtClean="0"/>
                        <a:t>0.4</a:t>
                      </a:r>
                      <a:endParaRPr lang="en-US" sz="1200" dirty="0"/>
                    </a:p>
                  </a:txBody>
                  <a:tcPr anchor="ctr"/>
                </a:tc>
                <a:tc>
                  <a:txBody>
                    <a:bodyPr/>
                    <a:lstStyle/>
                    <a:p>
                      <a:pPr algn="ctr"/>
                      <a:r>
                        <a:rPr lang="en-GB" sz="1200" dirty="0" smtClean="0">
                          <a:sym typeface="Symbol"/>
                        </a:rPr>
                        <a:t>1=</a:t>
                      </a:r>
                      <a:r>
                        <a:rPr lang="en-GB" sz="1200" dirty="0" smtClean="0"/>
                        <a:t>0.67</a:t>
                      </a:r>
                      <a:endParaRPr lang="en-US" sz="1200" dirty="0"/>
                    </a:p>
                  </a:txBody>
                  <a:tcPr anchor="ctr"/>
                </a:tc>
              </a:tr>
              <a:tr h="370840">
                <a:tc>
                  <a:txBody>
                    <a:bodyPr/>
                    <a:lstStyle/>
                    <a:p>
                      <a:pPr algn="ctr"/>
                      <a:r>
                        <a:rPr lang="en-GB" sz="1200" dirty="0" smtClean="0"/>
                        <a:t>Local (IC 3121.4.1.2)</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smtClean="0">
                          <a:sym typeface="Symbol"/>
                        </a:rPr>
                        <a:t>2=</a:t>
                      </a:r>
                      <a:r>
                        <a:rPr lang="en-GB" sz="1200" dirty="0" smtClean="0"/>
                        <a:t>0.67</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smtClean="0">
                          <a:sym typeface="Symbol"/>
                        </a:rPr>
                        <a:t>2=</a:t>
                      </a:r>
                      <a:r>
                        <a:rPr lang="en-GB" sz="1200" dirty="0" smtClean="0"/>
                        <a:t>0.8</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smtClean="0">
                          <a:sym typeface="Symbol"/>
                        </a:rPr>
                        <a:t>2=</a:t>
                      </a:r>
                      <a:r>
                        <a:rPr lang="en-GB" sz="1200" dirty="0" smtClean="0"/>
                        <a:t>0.90</a:t>
                      </a:r>
                      <a:endParaRPr lang="en-US" sz="1200" dirty="0"/>
                    </a:p>
                  </a:txBody>
                  <a:tcPr anchor="ctr"/>
                </a:tc>
              </a:tr>
            </a:tbl>
          </a:graphicData>
        </a:graphic>
      </p:graphicFrame>
      <p:graphicFrame>
        <p:nvGraphicFramePr>
          <p:cNvPr id="9" name="Table 8"/>
          <p:cNvGraphicFramePr>
            <a:graphicFrameLocks noGrp="1"/>
          </p:cNvGraphicFramePr>
          <p:nvPr/>
        </p:nvGraphicFramePr>
        <p:xfrm>
          <a:off x="1500166" y="5830592"/>
          <a:ext cx="5529580" cy="741680"/>
        </p:xfrm>
        <a:graphic>
          <a:graphicData uri="http://schemas.openxmlformats.org/drawingml/2006/table">
            <a:tbl>
              <a:tblPr firstRow="1" bandRow="1">
                <a:tableStyleId>{5DA37D80-6434-44D0-A028-1B22A696006F}</a:tableStyleId>
              </a:tblPr>
              <a:tblGrid>
                <a:gridCol w="2481580"/>
                <a:gridCol w="1016000"/>
                <a:gridCol w="1016000"/>
                <a:gridCol w="1016000"/>
              </a:tblGrid>
              <a:tr h="370840">
                <a:tc>
                  <a:txBody>
                    <a:bodyPr/>
                    <a:lstStyle/>
                    <a:p>
                      <a:pPr algn="ctr"/>
                      <a:endParaRPr lang="en-US" sz="1200" dirty="0"/>
                    </a:p>
                  </a:txBody>
                  <a:tcPr anchor="ctr"/>
                </a:tc>
                <a:tc>
                  <a:txBody>
                    <a:bodyPr/>
                    <a:lstStyle/>
                    <a:p>
                      <a:pPr algn="ctr"/>
                      <a:r>
                        <a:rPr lang="en-GB" sz="1200" dirty="0" smtClean="0"/>
                        <a:t>Level A</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smtClean="0"/>
                        <a:t>Level C</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smtClean="0"/>
                        <a:t>Level D</a:t>
                      </a:r>
                      <a:endParaRPr lang="en-US" sz="1200" dirty="0"/>
                    </a:p>
                  </a:txBody>
                  <a:tcPr anchor="ctr"/>
                </a:tc>
              </a:tr>
              <a:tr h="370840">
                <a:tc>
                  <a:txBody>
                    <a:bodyPr/>
                    <a:lstStyle/>
                    <a:p>
                      <a:pPr algn="ctr"/>
                      <a:r>
                        <a:rPr lang="en-GB" sz="1200" dirty="0" smtClean="0"/>
                        <a:t>Fracture</a:t>
                      </a:r>
                      <a:r>
                        <a:rPr lang="en-GB" sz="1200" baseline="0" dirty="0" smtClean="0"/>
                        <a:t> (J1/</a:t>
                      </a:r>
                      <a:r>
                        <a:rPr lang="en-GB" sz="1200" baseline="0" dirty="0" err="1" smtClean="0"/>
                        <a:t>Jc</a:t>
                      </a:r>
                      <a:r>
                        <a:rPr lang="en-GB" sz="1200" baseline="0" dirty="0" smtClean="0"/>
                        <a:t>)</a:t>
                      </a:r>
                      <a:endParaRPr lang="en-US" sz="1200" dirty="0"/>
                    </a:p>
                  </a:txBody>
                  <a:tcPr anchor="ctr"/>
                </a:tc>
                <a:tc>
                  <a:txBody>
                    <a:bodyPr/>
                    <a:lstStyle/>
                    <a:p>
                      <a:pPr algn="ctr"/>
                      <a:r>
                        <a:rPr lang="en-GB" sz="1200" dirty="0" smtClean="0">
                          <a:sym typeface="Symbol"/>
                        </a:rPr>
                        <a:t>1=</a:t>
                      </a:r>
                      <a:r>
                        <a:rPr lang="en-GB" sz="1200" dirty="0" smtClean="0"/>
                        <a:t>0.67</a:t>
                      </a:r>
                      <a:endParaRPr lang="en-US" sz="1200" dirty="0"/>
                    </a:p>
                  </a:txBody>
                  <a:tcPr anchor="ctr"/>
                </a:tc>
                <a:tc>
                  <a:txBody>
                    <a:bodyPr/>
                    <a:lstStyle/>
                    <a:p>
                      <a:pPr algn="ctr"/>
                      <a:r>
                        <a:rPr lang="en-GB" sz="1200" dirty="0" smtClean="0">
                          <a:sym typeface="Symbol"/>
                        </a:rPr>
                        <a:t>1=</a:t>
                      </a:r>
                      <a:r>
                        <a:rPr lang="en-GB" sz="1200" dirty="0" smtClean="0"/>
                        <a:t>0.8</a:t>
                      </a:r>
                      <a:endParaRPr lang="en-US" sz="1200" dirty="0"/>
                    </a:p>
                  </a:txBody>
                  <a:tcPr anchor="ctr"/>
                </a:tc>
                <a:tc>
                  <a:txBody>
                    <a:bodyPr/>
                    <a:lstStyle/>
                    <a:p>
                      <a:pPr algn="ctr"/>
                      <a:r>
                        <a:rPr lang="en-GB" sz="1200" dirty="0" smtClean="0">
                          <a:sym typeface="Symbol"/>
                        </a:rPr>
                        <a:t>1=</a:t>
                      </a:r>
                      <a:r>
                        <a:rPr lang="en-GB" sz="1200" dirty="0" smtClean="0"/>
                        <a:t>0.9</a:t>
                      </a:r>
                      <a:endParaRPr lang="en-US" sz="1200" dirty="0"/>
                    </a:p>
                  </a:txBody>
                  <a:tcPr anchor="ctr"/>
                </a:tc>
              </a:tr>
            </a:tbl>
          </a:graphicData>
        </a:graphic>
      </p:graphicFrame>
    </p:spTree>
    <p:extLst>
      <p:ext uri="{BB962C8B-B14F-4D97-AF65-F5344CB8AC3E}">
        <p14:creationId xmlns:p14="http://schemas.microsoft.com/office/powerpoint/2010/main" val="3201100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60" y="71414"/>
            <a:ext cx="4737194" cy="584775"/>
          </a:xfrm>
          <a:prstGeom prst="rect">
            <a:avLst/>
          </a:prstGeom>
        </p:spPr>
        <p:txBody>
          <a:bodyPr wrap="none">
            <a:spAutoFit/>
          </a:bodyPr>
          <a:lstStyle/>
          <a:p>
            <a:pPr lvl="0"/>
            <a:r>
              <a:rPr lang="en-GB" sz="3200" b="1" dirty="0" smtClean="0">
                <a:solidFill>
                  <a:srgbClr val="000000"/>
                </a:solidFill>
              </a:rPr>
              <a:t>Brittle fracture (contd..)</a:t>
            </a:r>
            <a:endParaRPr lang="en-US" sz="3200" b="1" dirty="0">
              <a:solidFill>
                <a:srgbClr val="000000"/>
              </a:solidFill>
            </a:endParaRPr>
          </a:p>
        </p:txBody>
      </p:sp>
      <p:sp>
        <p:nvSpPr>
          <p:cNvPr id="13313" name="Rectangle 1"/>
          <p:cNvSpPr>
            <a:spLocks noChangeArrowheads="1"/>
          </p:cNvSpPr>
          <p:nvPr/>
        </p:nvSpPr>
        <p:spPr bwMode="auto">
          <a:xfrm>
            <a:off x="0" y="428604"/>
            <a:ext cx="9223743" cy="658641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GB"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In order to understand the mechanism of brittle cracking of tungsten armor and to predict tungsten’s </a:t>
            </a:r>
          </a:p>
          <a:p>
            <a:pPr marL="0" marR="0" lvl="0" indent="0" algn="l" defTabSz="914400" rtl="0" eaLnBrk="0" fontAlgn="base" latinLnBrk="0" hangingPunct="0">
              <a:lnSpc>
                <a:spcPct val="100000"/>
              </a:lnSpc>
              <a:spcBef>
                <a:spcPct val="0"/>
              </a:spcBef>
              <a:spcAft>
                <a:spcPct val="0"/>
              </a:spcAft>
              <a:buClrTx/>
              <a:buSzTx/>
              <a:tabLst/>
            </a:pPr>
            <a:r>
              <a:rPr kumimoji="0" lang="en-GB"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thermo-mechanical and fracture behaviours numerically,[1] could be a possible methodology for future guidance </a:t>
            </a:r>
          </a:p>
          <a:p>
            <a:pPr marL="0" marR="0" lvl="0" indent="0" algn="l" defTabSz="914400" rtl="0" eaLnBrk="0" fontAlgn="base" latinLnBrk="0" hangingPunct="0">
              <a:lnSpc>
                <a:spcPct val="100000"/>
              </a:lnSpc>
              <a:spcBef>
                <a:spcPct val="0"/>
              </a:spcBef>
              <a:spcAft>
                <a:spcPct val="0"/>
              </a:spcAft>
              <a:buClrTx/>
              <a:buSzTx/>
              <a:tabLst/>
            </a:pPr>
            <a:r>
              <a:rPr kumimoji="0" lang="en-GB"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for modelling the tungsten armor.</a:t>
            </a:r>
            <a:r>
              <a:rPr kumimoji="0" lang="en-GB"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GB"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GB"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In this work ABAQUS - XFEM was employed for computing KI (or J-integral) and predicting progressive cracking, </a:t>
            </a:r>
          </a:p>
          <a:p>
            <a:pPr marL="0" marR="0" lvl="0" indent="0" algn="l" defTabSz="914400" rtl="0" eaLnBrk="0" fontAlgn="base" latinLnBrk="0" hangingPunct="0">
              <a:lnSpc>
                <a:spcPct val="100000"/>
              </a:lnSpc>
              <a:spcBef>
                <a:spcPct val="0"/>
              </a:spcBef>
              <a:spcAft>
                <a:spcPct val="0"/>
              </a:spcAft>
              <a:buClrTx/>
              <a:buSzTx/>
              <a:tabLst/>
            </a:pPr>
            <a:r>
              <a:rPr kumimoji="0" lang="en-GB"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respectively. </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GB"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GB"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model PFC considered for the FEM study is for a </a:t>
            </a:r>
            <a:r>
              <a:rPr kumimoji="0" lang="en-GB" sz="1400" b="0" i="0" u="none" strike="noStrike" cap="none" normalizeH="0" baseline="0" dirty="0" err="1" smtClean="0">
                <a:ln>
                  <a:noFill/>
                </a:ln>
                <a:solidFill>
                  <a:schemeClr val="tx1"/>
                </a:solidFill>
                <a:effectLst/>
                <a:latin typeface="Arial" pitchFamily="34" charset="0"/>
                <a:ea typeface="Calibri" pitchFamily="34" charset="0"/>
                <a:cs typeface="Calibri" pitchFamily="34" charset="0"/>
              </a:rPr>
              <a:t>divertor</a:t>
            </a:r>
            <a:r>
              <a:rPr kumimoji="0" lang="en-GB"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with water-cooled tungsten </a:t>
            </a:r>
            <a:r>
              <a:rPr kumimoji="0" lang="en-GB" sz="1400" b="0" i="0" u="none" strike="noStrike" cap="none" normalizeH="0" baseline="0" dirty="0" err="1" smtClean="0">
                <a:ln>
                  <a:noFill/>
                </a:ln>
                <a:solidFill>
                  <a:schemeClr val="tx1"/>
                </a:solidFill>
                <a:effectLst/>
                <a:latin typeface="Arial" pitchFamily="34" charset="0"/>
                <a:ea typeface="Calibri" pitchFamily="34" charset="0"/>
                <a:cs typeface="Calibri" pitchFamily="34" charset="0"/>
              </a:rPr>
              <a:t>monoblock</a:t>
            </a:r>
            <a:r>
              <a:rPr kumimoji="0" lang="en-GB"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duplex </a:t>
            </a:r>
          </a:p>
          <a:p>
            <a:pPr marL="0" marR="0" lvl="0" indent="0" algn="l" defTabSz="914400" rtl="0" eaLnBrk="0" fontAlgn="base" latinLnBrk="0" hangingPunct="0">
              <a:lnSpc>
                <a:spcPct val="100000"/>
              </a:lnSpc>
              <a:spcBef>
                <a:spcPct val="0"/>
              </a:spcBef>
              <a:spcAft>
                <a:spcPct val="0"/>
              </a:spcAft>
              <a:buClrTx/>
              <a:buSzTx/>
              <a:tabLst/>
            </a:pPr>
            <a:r>
              <a:rPr kumimoji="0" lang="en-GB"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structure consisting of a tungsten armor block and a </a:t>
            </a:r>
            <a:r>
              <a:rPr kumimoji="0" lang="en-GB" sz="1400" b="0" i="0" u="none" strike="noStrike" cap="none" normalizeH="0" baseline="0" dirty="0" err="1" smtClean="0">
                <a:ln>
                  <a:noFill/>
                </a:ln>
                <a:solidFill>
                  <a:schemeClr val="tx1"/>
                </a:solidFill>
                <a:effectLst/>
                <a:latin typeface="Arial" pitchFamily="34" charset="0"/>
                <a:ea typeface="Calibri" pitchFamily="34" charset="0"/>
                <a:cs typeface="Calibri" pitchFamily="34" charset="0"/>
              </a:rPr>
              <a:t>CuCrZr</a:t>
            </a:r>
            <a:r>
              <a:rPr kumimoji="0" lang="en-GB"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alloy coolant tube (heat sink).</a:t>
            </a:r>
          </a:p>
          <a:p>
            <a:pPr marL="0" marR="0" lvl="0" indent="0" algn="l" defTabSz="914400" rtl="0" eaLnBrk="0" fontAlgn="base" latinLnBrk="0" hangingPunct="0">
              <a:lnSpc>
                <a:spcPct val="100000"/>
              </a:lnSpc>
              <a:spcBef>
                <a:spcPct val="0"/>
              </a:spcBef>
              <a:spcAft>
                <a:spcPct val="0"/>
              </a:spcAft>
              <a:buClrTx/>
              <a:buSzTx/>
              <a:tabLst/>
            </a:pPr>
            <a:endParaRPr kumimoji="0" lang="en-GB"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GB"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Thermo-mechanical elasto-plastic simulations wherein heat transfer problem was solved first, then its solution </a:t>
            </a:r>
          </a:p>
          <a:p>
            <a:pPr marL="0" marR="0" lvl="0" indent="0" algn="l" defTabSz="914400" rtl="0" eaLnBrk="0" fontAlgn="base" latinLnBrk="0" hangingPunct="0">
              <a:lnSpc>
                <a:spcPct val="100000"/>
              </a:lnSpc>
              <a:spcBef>
                <a:spcPct val="0"/>
              </a:spcBef>
              <a:spcAft>
                <a:spcPct val="0"/>
              </a:spcAft>
              <a:buClrTx/>
              <a:buSzTx/>
              <a:tabLst/>
            </a:pPr>
            <a:r>
              <a:rPr kumimoji="0" lang="en-GB"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was read into the corresponding mechanical simulation as a predefined temperature field. </a:t>
            </a:r>
          </a:p>
          <a:p>
            <a:pPr marL="0" marR="0" lvl="0" indent="0" algn="l" defTabSz="914400" rtl="0" eaLnBrk="0" fontAlgn="base" latinLnBrk="0" hangingPunct="0">
              <a:lnSpc>
                <a:spcPct val="100000"/>
              </a:lnSpc>
              <a:spcBef>
                <a:spcPct val="0"/>
              </a:spcBef>
              <a:spcAft>
                <a:spcPct val="0"/>
              </a:spcAft>
              <a:buClrTx/>
              <a:buSzTx/>
              <a:tabLst/>
            </a:pPr>
            <a:endParaRPr lang="en-GB" sz="1400" dirty="0" smtClean="0">
              <a:latin typeface="Arial" pitchFamily="34" charset="0"/>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GB"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Cross-rolled and stress-relieved tungsten was applied for the tungsten armor block. </a:t>
            </a:r>
          </a:p>
          <a:p>
            <a:pPr marL="0" marR="0" lvl="0" indent="0" algn="l" defTabSz="914400" rtl="0" eaLnBrk="0" fontAlgn="base" latinLnBrk="0" hangingPunct="0">
              <a:lnSpc>
                <a:spcPct val="100000"/>
              </a:lnSpc>
              <a:spcBef>
                <a:spcPct val="0"/>
              </a:spcBef>
              <a:spcAft>
                <a:spcPct val="0"/>
              </a:spcAft>
              <a:buClrTx/>
              <a:buSzTx/>
              <a:tabLst/>
            </a:pPr>
            <a:endParaRPr kumimoji="0" lang="en-GB"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GB"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For simulation, tungsten was assumed to be linear elastic and ideal-plastic. Temperature-dependent material </a:t>
            </a:r>
          </a:p>
          <a:p>
            <a:pPr marL="0" marR="0" lvl="0" indent="0" algn="l" defTabSz="914400" rtl="0" eaLnBrk="0" fontAlgn="base" latinLnBrk="0" hangingPunct="0">
              <a:lnSpc>
                <a:spcPct val="100000"/>
              </a:lnSpc>
              <a:spcBef>
                <a:spcPct val="0"/>
              </a:spcBef>
              <a:spcAft>
                <a:spcPct val="0"/>
              </a:spcAft>
              <a:buClrTx/>
              <a:buSzTx/>
              <a:tabLst/>
            </a:pPr>
            <a:r>
              <a:rPr kumimoji="0" lang="en-GB"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properties are utilised at selected temperatures, which correspond to the operation temperatures.</a:t>
            </a:r>
          </a:p>
          <a:p>
            <a:pPr marL="0" marR="0" lvl="0" indent="0" algn="l" defTabSz="914400" rtl="0" eaLnBrk="0" fontAlgn="base" latinLnBrk="0" hangingPunct="0">
              <a:lnSpc>
                <a:spcPct val="100000"/>
              </a:lnSpc>
              <a:spcBef>
                <a:spcPct val="0"/>
              </a:spcBef>
              <a:spcAft>
                <a:spcPct val="0"/>
              </a:spcAft>
              <a:buClrTx/>
              <a:buSzTx/>
              <a:tabLst/>
            </a:pPr>
            <a:endParaRPr lang="en-GB" sz="1400" dirty="0" smtClean="0">
              <a:latin typeface="Arial" pitchFamily="34" charset="0"/>
              <a:cs typeface="Calibri" pitchFamily="34" charset="0"/>
            </a:endParaRPr>
          </a:p>
          <a:p>
            <a:pPr lvl="0" eaLnBrk="0" hangingPunct="0">
              <a:buFont typeface="Arial" pitchFamily="34" charset="0"/>
              <a:buChar char="•"/>
            </a:pPr>
            <a:r>
              <a:rPr lang="en-GB" sz="1400" dirty="0" smtClean="0">
                <a:latin typeface="Arial" pitchFamily="34" charset="0"/>
                <a:ea typeface="Times New Roman" pitchFamily="18" charset="0"/>
                <a:cs typeface="Calibri" pitchFamily="34" charset="0"/>
              </a:rPr>
              <a:t>In the case of FW, a sandwich EUROFER blanket module coated with tungsten armor can be considered. </a:t>
            </a:r>
          </a:p>
          <a:p>
            <a:pPr lvl="0" eaLnBrk="0" hangingPunct="0">
              <a:buFont typeface="Arial" pitchFamily="34" charset="0"/>
              <a:buChar char="•"/>
            </a:pPr>
            <a:endParaRPr lang="en-GB" sz="1400" dirty="0" smtClean="0">
              <a:latin typeface="Arial" pitchFamily="34" charset="0"/>
              <a:ea typeface="Times New Roman" pitchFamily="18" charset="0"/>
              <a:cs typeface="Calibri" pitchFamily="34" charset="0"/>
            </a:endParaRPr>
          </a:p>
          <a:p>
            <a:pPr lvl="0" eaLnBrk="0" hangingPunct="0"/>
            <a:r>
              <a:rPr lang="en-GB" sz="1600" b="1" i="1" dirty="0" smtClean="0">
                <a:latin typeface="Arial" pitchFamily="34" charset="0"/>
                <a:ea typeface="Times New Roman" pitchFamily="18" charset="0"/>
                <a:cs typeface="Calibri" pitchFamily="34" charset="0"/>
              </a:rPr>
              <a:t>Data Required</a:t>
            </a:r>
          </a:p>
          <a:p>
            <a:pPr lvl="0" eaLnBrk="0" hangingPunct="0">
              <a:buFont typeface="Arial" pitchFamily="34" charset="0"/>
              <a:buChar char="•"/>
            </a:pPr>
            <a:endParaRPr lang="en-GB" sz="1400" dirty="0" smtClean="0">
              <a:latin typeface="Arial" pitchFamily="34" charset="0"/>
              <a:ea typeface="Times New Roman" pitchFamily="18" charset="0"/>
              <a:cs typeface="Calibri" pitchFamily="34" charset="0"/>
            </a:endParaRPr>
          </a:p>
          <a:p>
            <a:pPr lvl="0" eaLnBrk="0" hangingPunct="0">
              <a:buFont typeface="Arial" pitchFamily="34" charset="0"/>
              <a:buChar char="•"/>
            </a:pPr>
            <a:r>
              <a:rPr lang="en-GB" sz="1400" dirty="0" smtClean="0">
                <a:latin typeface="Arial" pitchFamily="34" charset="0"/>
                <a:ea typeface="Times New Roman" pitchFamily="18" charset="0"/>
                <a:cs typeface="Calibri" pitchFamily="34" charset="0"/>
              </a:rPr>
              <a:t>The loading conditions relevant to DEMO first wall(both operational and shutdown conditions) is yet to be clearly </a:t>
            </a:r>
          </a:p>
          <a:p>
            <a:pPr lvl="0" eaLnBrk="0" hangingPunct="0"/>
            <a:r>
              <a:rPr lang="en-GB" sz="1400" dirty="0" smtClean="0">
                <a:latin typeface="Arial" pitchFamily="34" charset="0"/>
                <a:ea typeface="Times New Roman" pitchFamily="18" charset="0"/>
                <a:cs typeface="Calibri" pitchFamily="34" charset="0"/>
              </a:rPr>
              <a:t>specified, but as a starting point the loading conditions of ITER </a:t>
            </a:r>
            <a:r>
              <a:rPr lang="en-GB" sz="1400" dirty="0" err="1" smtClean="0">
                <a:latin typeface="Arial" pitchFamily="34" charset="0"/>
                <a:ea typeface="Times New Roman" pitchFamily="18" charset="0"/>
                <a:cs typeface="Calibri" pitchFamily="34" charset="0"/>
              </a:rPr>
              <a:t>divertor</a:t>
            </a:r>
            <a:r>
              <a:rPr lang="en-GB" sz="1400" dirty="0" smtClean="0">
                <a:latin typeface="Arial" pitchFamily="34" charset="0"/>
                <a:ea typeface="Times New Roman" pitchFamily="18" charset="0"/>
                <a:cs typeface="Calibri" pitchFamily="34" charset="0"/>
              </a:rPr>
              <a:t> could be considered for </a:t>
            </a:r>
            <a:r>
              <a:rPr lang="en-GB" sz="1400" dirty="0" err="1" smtClean="0">
                <a:latin typeface="Arial" pitchFamily="34" charset="0"/>
                <a:ea typeface="Times New Roman" pitchFamily="18" charset="0"/>
                <a:cs typeface="Calibri" pitchFamily="34" charset="0"/>
              </a:rPr>
              <a:t>assesment</a:t>
            </a:r>
            <a:r>
              <a:rPr lang="en-GB" sz="1400" dirty="0" smtClean="0">
                <a:latin typeface="Arial" pitchFamily="34" charset="0"/>
                <a:ea typeface="Times New Roman" pitchFamily="18" charset="0"/>
                <a:cs typeface="Calibri" pitchFamily="34" charset="0"/>
              </a:rPr>
              <a:t> of</a:t>
            </a:r>
          </a:p>
          <a:p>
            <a:pPr lvl="0" eaLnBrk="0" hangingPunct="0"/>
            <a:r>
              <a:rPr lang="en-GB" sz="1400" dirty="0" smtClean="0">
                <a:latin typeface="Arial" pitchFamily="34" charset="0"/>
                <a:ea typeface="Times New Roman" pitchFamily="18" charset="0"/>
                <a:cs typeface="Calibri" pitchFamily="34" charset="0"/>
              </a:rPr>
              <a:t>DEMO FW as this can be safely considered as conservative. </a:t>
            </a:r>
          </a:p>
          <a:p>
            <a:pPr lvl="0" eaLnBrk="0" hangingPunct="0"/>
            <a:endParaRPr lang="en-GB" sz="1400" dirty="0" smtClean="0">
              <a:latin typeface="Arial" pitchFamily="34" charset="0"/>
              <a:ea typeface="Times New Roman" pitchFamily="18" charset="0"/>
              <a:cs typeface="Calibri" pitchFamily="34" charset="0"/>
            </a:endParaRPr>
          </a:p>
          <a:p>
            <a:pPr eaLnBrk="0" hangingPunct="0">
              <a:buFont typeface="Arial" pitchFamily="34" charset="0"/>
              <a:buChar char="•"/>
            </a:pPr>
            <a:r>
              <a:rPr lang="en-GB" sz="1400" dirty="0" smtClean="0"/>
              <a:t> ITER material handbook provides the strength properties dependent on temperature for tungsten but the effect </a:t>
            </a:r>
          </a:p>
          <a:p>
            <a:pPr eaLnBrk="0" hangingPunct="0"/>
            <a:r>
              <a:rPr lang="en-GB" sz="1400" dirty="0" smtClean="0"/>
              <a:t>of neutron irradiation has not been considered. Experimental campaign to better specify the effects of irradiation </a:t>
            </a:r>
          </a:p>
          <a:p>
            <a:pPr eaLnBrk="0" hangingPunct="0"/>
            <a:r>
              <a:rPr lang="en-GB" sz="1400" dirty="0" smtClean="0"/>
              <a:t>on the strength and fracture property of tungsten is required.</a:t>
            </a:r>
            <a:endParaRPr kumimoji="0" lang="en-GB"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6187" y="71414"/>
            <a:ext cx="1640193" cy="584775"/>
          </a:xfrm>
          <a:prstGeom prst="rect">
            <a:avLst/>
          </a:prstGeom>
          <a:noFill/>
        </p:spPr>
        <p:txBody>
          <a:bodyPr wrap="none" rtlCol="0">
            <a:spAutoFit/>
          </a:bodyPr>
          <a:lstStyle/>
          <a:p>
            <a:r>
              <a:rPr lang="en-GB" sz="3200" b="1" dirty="0" smtClean="0"/>
              <a:t>Fatigue</a:t>
            </a:r>
            <a:endParaRPr lang="en-US" sz="3200" b="1" dirty="0"/>
          </a:p>
        </p:txBody>
      </p:sp>
      <p:sp>
        <p:nvSpPr>
          <p:cNvPr id="3" name="TextBox 2"/>
          <p:cNvSpPr txBox="1"/>
          <p:nvPr/>
        </p:nvSpPr>
        <p:spPr>
          <a:xfrm>
            <a:off x="214282" y="642918"/>
            <a:ext cx="8643998" cy="6555641"/>
          </a:xfrm>
          <a:prstGeom prst="rect">
            <a:avLst/>
          </a:prstGeom>
          <a:noFill/>
        </p:spPr>
        <p:txBody>
          <a:bodyPr wrap="square" rtlCol="0">
            <a:spAutoFit/>
          </a:bodyPr>
          <a:lstStyle/>
          <a:p>
            <a:pPr>
              <a:buFont typeface="Arial" pitchFamily="34" charset="0"/>
              <a:buChar char="•"/>
            </a:pPr>
            <a:r>
              <a:rPr lang="en-GB" sz="1400" dirty="0" smtClean="0"/>
              <a:t>Tungsten armor under high heat flux load can suffer from deep cracking due to fatigue. This failure mechanism is under the umbrella of fatigue work carried by Mike </a:t>
            </a:r>
            <a:r>
              <a:rPr lang="en-GB" sz="1400" dirty="0" err="1" smtClean="0"/>
              <a:t>Fursdon</a:t>
            </a:r>
            <a:r>
              <a:rPr lang="en-GB" sz="1400" dirty="0" smtClean="0"/>
              <a:t>.</a:t>
            </a:r>
          </a:p>
          <a:p>
            <a:endParaRPr lang="en-GB" sz="1400" dirty="0" smtClean="0"/>
          </a:p>
          <a:p>
            <a:r>
              <a:rPr lang="en-GB" sz="1400" b="1" i="1" dirty="0" smtClean="0"/>
              <a:t>SDC-IC Design criteria</a:t>
            </a:r>
            <a:endParaRPr lang="en-US" sz="1400" b="1" i="1" dirty="0" smtClean="0"/>
          </a:p>
          <a:p>
            <a:pPr>
              <a:buFont typeface="Arial" pitchFamily="34" charset="0"/>
              <a:buChar char="•"/>
            </a:pPr>
            <a:r>
              <a:rPr lang="en-GB" sz="1400" dirty="0" smtClean="0"/>
              <a:t>The applicable design rule for fatigue limit is provided in IC 3132.2.It states that when the component examined is not subjected to progressive deformation, the effects of the loading variations on fatigue damage accumulation can be estimated by the fatigue usage fraction.</a:t>
            </a:r>
          </a:p>
          <a:p>
            <a:endParaRPr lang="en-GB" sz="1400" dirty="0" smtClean="0"/>
          </a:p>
          <a:p>
            <a:pPr>
              <a:buFont typeface="Arial" pitchFamily="34" charset="0"/>
              <a:buChar char="•"/>
            </a:pPr>
            <a:r>
              <a:rPr lang="en-GB" sz="1400" dirty="0" smtClean="0"/>
              <a:t>The cumulative fatigue usage fraction at all points of the structure and for all cycles requiring compliance with levels A and C criteria overall operating periods must be less than1.</a:t>
            </a:r>
          </a:p>
          <a:p>
            <a:endParaRPr lang="en-GB" sz="1400" dirty="0" smtClean="0"/>
          </a:p>
          <a:p>
            <a:r>
              <a:rPr lang="en-GB" sz="1400" b="1" i="1" dirty="0" smtClean="0"/>
              <a:t>Assessment</a:t>
            </a:r>
            <a:endParaRPr lang="en-US" sz="1400" b="1" i="1" dirty="0" smtClean="0"/>
          </a:p>
          <a:p>
            <a:pPr>
              <a:buFont typeface="Arial" pitchFamily="34" charset="0"/>
              <a:buChar char="•"/>
            </a:pPr>
            <a:r>
              <a:rPr lang="en-GB" sz="1400" dirty="0" smtClean="0"/>
              <a:t>There is some work done by [2] on tungsten failure due to low cycle fatigue. It is worth investigating as a "possible" methodology for future guidance in assessing tungsten armour.</a:t>
            </a:r>
          </a:p>
          <a:p>
            <a:endParaRPr lang="en-GB" sz="1400" dirty="0" smtClean="0"/>
          </a:p>
          <a:p>
            <a:pPr>
              <a:buFont typeface="Arial" pitchFamily="34" charset="0"/>
              <a:buChar char="•"/>
            </a:pPr>
            <a:r>
              <a:rPr lang="en-GB" sz="1400" dirty="0" smtClean="0"/>
              <a:t>In this work a two-stage modelling approach is employed where deep cracking is thought to be a  consecutive process of crack initiation and crack growth, which is assumed to be caused by plastic fatigue and brittle facture, respectively. </a:t>
            </a:r>
          </a:p>
          <a:p>
            <a:endParaRPr lang="en-GB" sz="1400" dirty="0" smtClean="0"/>
          </a:p>
          <a:p>
            <a:pPr>
              <a:buFont typeface="Arial" pitchFamily="34" charset="0"/>
              <a:buChar char="•"/>
            </a:pPr>
            <a:r>
              <a:rPr lang="en-GB" sz="1400" dirty="0" smtClean="0"/>
              <a:t>The fatigue lifetime to crack initiation on the armor surface and the crack tip load of brittle fracture are assessed as a function of crack length and heat flux loads.</a:t>
            </a:r>
          </a:p>
          <a:p>
            <a:pPr>
              <a:buFont typeface="Arial" pitchFamily="34" charset="0"/>
              <a:buChar char="•"/>
            </a:pPr>
            <a:endParaRPr lang="en-GB" sz="1400" dirty="0" smtClean="0"/>
          </a:p>
          <a:p>
            <a:pPr>
              <a:buFont typeface="Arial" pitchFamily="34" charset="0"/>
              <a:buChar char="•"/>
            </a:pPr>
            <a:r>
              <a:rPr lang="en-GB" sz="1400" dirty="0" smtClean="0"/>
              <a:t>Commercial FEA code ABAQUS-XFEM was employed.</a:t>
            </a:r>
          </a:p>
          <a:p>
            <a:pPr>
              <a:buFont typeface="Arial" pitchFamily="34" charset="0"/>
              <a:buChar char="•"/>
            </a:pPr>
            <a:endParaRPr lang="en-GB" sz="1400" dirty="0" smtClean="0"/>
          </a:p>
          <a:p>
            <a:r>
              <a:rPr lang="en-GB" sz="1400" b="1" i="1" dirty="0" smtClean="0"/>
              <a:t>Data needed</a:t>
            </a:r>
          </a:p>
          <a:p>
            <a:r>
              <a:rPr lang="en-GB" sz="1400" dirty="0" smtClean="0"/>
              <a:t>ITER material handbook provides the LCF curves of two different tungsten grades (stress-relived and annealed). Experimental campaign to better specify the fatigue properties for irradiated tungsten.</a:t>
            </a:r>
            <a:endParaRPr lang="en-US" sz="1400" b="1" i="1" dirty="0" smtClean="0"/>
          </a:p>
          <a:p>
            <a:endParaRPr lang="en-US" sz="1400" dirty="0" smtClean="0"/>
          </a:p>
          <a:p>
            <a:endParaRPr lang="en-US" sz="1400" dirty="0" smtClean="0"/>
          </a:p>
          <a:p>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44" y="928670"/>
            <a:ext cx="8786874" cy="5078313"/>
          </a:xfrm>
          <a:prstGeom prst="rect">
            <a:avLst/>
          </a:prstGeom>
        </p:spPr>
        <p:txBody>
          <a:bodyPr wrap="square">
            <a:spAutoFit/>
          </a:bodyPr>
          <a:lstStyle/>
          <a:p>
            <a:r>
              <a:rPr lang="en-GB" b="1" dirty="0" smtClean="0"/>
              <a:t>Erosion </a:t>
            </a:r>
            <a:endParaRPr lang="en-US" b="1" dirty="0" smtClean="0"/>
          </a:p>
          <a:p>
            <a:pPr>
              <a:buFont typeface="Arial" pitchFamily="34" charset="0"/>
              <a:buChar char="•"/>
            </a:pPr>
            <a:r>
              <a:rPr lang="en-GB" dirty="0" smtClean="0"/>
              <a:t>The armor is subjected to in-service thinning resulting from surface erosion.</a:t>
            </a:r>
          </a:p>
          <a:p>
            <a:pPr>
              <a:buFont typeface="Arial" pitchFamily="34" charset="0"/>
              <a:buChar char="•"/>
            </a:pPr>
            <a:endParaRPr lang="en-GB" dirty="0" smtClean="0"/>
          </a:p>
          <a:p>
            <a:pPr>
              <a:buFont typeface="Arial" pitchFamily="34" charset="0"/>
              <a:buChar char="•"/>
            </a:pPr>
            <a:r>
              <a:rPr lang="en-GB" dirty="0" smtClean="0"/>
              <a:t>The thickness and erosion rate of the armor should be provided as an input. </a:t>
            </a:r>
          </a:p>
          <a:p>
            <a:pPr>
              <a:buFont typeface="Arial" pitchFamily="34" charset="0"/>
              <a:buChar char="•"/>
            </a:pPr>
            <a:endParaRPr lang="en-GB" dirty="0" smtClean="0"/>
          </a:p>
          <a:p>
            <a:pPr>
              <a:buFont typeface="Arial" pitchFamily="34" charset="0"/>
              <a:buChar char="•"/>
            </a:pPr>
            <a:r>
              <a:rPr lang="en-GB" dirty="0" smtClean="0"/>
              <a:t>If this is not available then in general, the analysis must check the temperature, thermal stress, damage due to fatigue and fracture for the FW structure considering different thickness of the tungsten armor.</a:t>
            </a:r>
          </a:p>
          <a:p>
            <a:pPr>
              <a:buFont typeface="Arial" pitchFamily="34" charset="0"/>
              <a:buChar char="•"/>
            </a:pPr>
            <a:endParaRPr lang="en-GB" b="1" dirty="0" smtClean="0"/>
          </a:p>
          <a:p>
            <a:r>
              <a:rPr lang="en-GB" b="1" dirty="0" smtClean="0"/>
              <a:t>Corrosion</a:t>
            </a:r>
          </a:p>
          <a:p>
            <a:pPr>
              <a:buFont typeface="Arial" pitchFamily="34" charset="0"/>
              <a:buChar char="•"/>
            </a:pPr>
            <a:r>
              <a:rPr lang="en-GB" dirty="0" smtClean="0"/>
              <a:t>If the FW is water cooled, there is a possibility of the FW structure being subjected to corrosion. </a:t>
            </a:r>
          </a:p>
          <a:p>
            <a:endParaRPr lang="en-GB" dirty="0" smtClean="0"/>
          </a:p>
          <a:p>
            <a:pPr>
              <a:buFont typeface="Arial" pitchFamily="34" charset="0"/>
              <a:buChar char="•"/>
            </a:pPr>
            <a:r>
              <a:rPr lang="en-GB" dirty="0" smtClean="0"/>
              <a:t>A crack propagation study should be carried out to assess the mechanism of the crack and the damage caused due to this. </a:t>
            </a:r>
          </a:p>
          <a:p>
            <a:pPr>
              <a:buFont typeface="Arial" pitchFamily="34" charset="0"/>
              <a:buChar char="•"/>
            </a:pPr>
            <a:endParaRPr lang="en-GB" dirty="0" smtClean="0"/>
          </a:p>
          <a:p>
            <a:pPr>
              <a:buFont typeface="Arial" pitchFamily="34" charset="0"/>
              <a:buChar char="•"/>
            </a:pPr>
            <a:r>
              <a:rPr lang="en-GB" dirty="0" smtClean="0"/>
              <a:t>Tests would be required to validate the </a:t>
            </a:r>
            <a:r>
              <a:rPr lang="en-GB" dirty="0" err="1" smtClean="0"/>
              <a:t>behavior</a:t>
            </a:r>
            <a:r>
              <a:rPr lang="en-GB" dirty="0" smtClean="0"/>
              <a:t> predicted numerically.</a:t>
            </a:r>
            <a:endParaRPr lang="en-US" dirty="0" smtClean="0"/>
          </a:p>
          <a:p>
            <a:endParaRPr lang="en-US" b="1" dirty="0"/>
          </a:p>
        </p:txBody>
      </p:sp>
      <p:sp>
        <p:nvSpPr>
          <p:cNvPr id="4" name="TextBox 3"/>
          <p:cNvSpPr txBox="1"/>
          <p:nvPr/>
        </p:nvSpPr>
        <p:spPr>
          <a:xfrm>
            <a:off x="2857488" y="214290"/>
            <a:ext cx="4193777" cy="584775"/>
          </a:xfrm>
          <a:prstGeom prst="rect">
            <a:avLst/>
          </a:prstGeom>
          <a:noFill/>
        </p:spPr>
        <p:txBody>
          <a:bodyPr wrap="none" rtlCol="0">
            <a:spAutoFit/>
          </a:bodyPr>
          <a:lstStyle/>
          <a:p>
            <a:r>
              <a:rPr lang="en-GB" sz="3200" b="1" dirty="0" smtClean="0"/>
              <a:t>Erosion &amp; Corrosion</a:t>
            </a:r>
            <a:endParaRPr lang="en-US" sz="32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1802" y="71414"/>
            <a:ext cx="2916183" cy="584775"/>
          </a:xfrm>
          <a:prstGeom prst="rect">
            <a:avLst/>
          </a:prstGeom>
          <a:noFill/>
        </p:spPr>
        <p:txBody>
          <a:bodyPr wrap="none" rtlCol="0">
            <a:spAutoFit/>
          </a:bodyPr>
          <a:lstStyle/>
          <a:p>
            <a:pPr algn="ctr"/>
            <a:r>
              <a:rPr lang="en-GB" sz="3200" dirty="0" smtClean="0"/>
              <a:t>Thermal Creep</a:t>
            </a:r>
            <a:endParaRPr lang="en-US" sz="3200" dirty="0"/>
          </a:p>
        </p:txBody>
      </p:sp>
      <p:sp>
        <p:nvSpPr>
          <p:cNvPr id="3" name="TextBox 2"/>
          <p:cNvSpPr txBox="1"/>
          <p:nvPr/>
        </p:nvSpPr>
        <p:spPr>
          <a:xfrm>
            <a:off x="71406" y="714356"/>
            <a:ext cx="8943474" cy="1200329"/>
          </a:xfrm>
          <a:prstGeom prst="rect">
            <a:avLst/>
          </a:prstGeom>
          <a:noFill/>
        </p:spPr>
        <p:txBody>
          <a:bodyPr wrap="none" rtlCol="0">
            <a:spAutoFit/>
          </a:bodyPr>
          <a:lstStyle/>
          <a:p>
            <a:r>
              <a:rPr lang="en-GB" dirty="0" smtClean="0"/>
              <a:t>Tungsten, at relatively high (&gt; ≈0.5 melting temperature) homologous temperatures, </a:t>
            </a:r>
          </a:p>
          <a:p>
            <a:r>
              <a:rPr lang="en-GB" dirty="0" smtClean="0"/>
              <a:t>could experience internal damage due to thermal creep, with or without environmental</a:t>
            </a:r>
          </a:p>
          <a:p>
            <a:r>
              <a:rPr lang="en-GB" dirty="0" smtClean="0"/>
              <a:t> interactions, by a variety of mechanisms, such as grain boundary cavitation, grain</a:t>
            </a:r>
          </a:p>
          <a:p>
            <a:r>
              <a:rPr lang="en-GB" dirty="0" smtClean="0"/>
              <a:t> boundary oxidation, etc. </a:t>
            </a:r>
            <a:endParaRPr lang="en-US" dirty="0"/>
          </a:p>
        </p:txBody>
      </p:sp>
      <p:sp>
        <p:nvSpPr>
          <p:cNvPr id="5" name="TextBox 4"/>
          <p:cNvSpPr txBox="1"/>
          <p:nvPr/>
        </p:nvSpPr>
        <p:spPr>
          <a:xfrm>
            <a:off x="109859" y="2143116"/>
            <a:ext cx="9110186" cy="4801314"/>
          </a:xfrm>
          <a:prstGeom prst="rect">
            <a:avLst/>
          </a:prstGeom>
          <a:noFill/>
        </p:spPr>
        <p:txBody>
          <a:bodyPr wrap="none" rtlCol="0">
            <a:spAutoFit/>
          </a:bodyPr>
          <a:lstStyle/>
          <a:p>
            <a:r>
              <a:rPr lang="en-GB" b="1" i="1" dirty="0" smtClean="0"/>
              <a:t>Design criteria</a:t>
            </a:r>
            <a:endParaRPr lang="en-US" b="1" i="1" dirty="0" smtClean="0"/>
          </a:p>
          <a:p>
            <a:pPr marL="285750" indent="-285750">
              <a:buFont typeface="Arial" panose="020B0604020202020204" pitchFamily="34" charset="0"/>
              <a:buChar char="•"/>
            </a:pPr>
            <a:r>
              <a:rPr lang="en-GB" dirty="0" smtClean="0"/>
              <a:t>To estimate the creep damage in a structure as a function of time, temperature, and </a:t>
            </a:r>
            <a:endParaRPr lang="en-GB" dirty="0" smtClean="0"/>
          </a:p>
          <a:p>
            <a:r>
              <a:rPr lang="en-GB" dirty="0" smtClean="0"/>
              <a:t>loading</a:t>
            </a:r>
            <a:r>
              <a:rPr lang="en-GB" dirty="0" smtClean="0"/>
              <a:t>, a creep rupture usage function is computed and compared with the limits </a:t>
            </a:r>
            <a:endParaRPr lang="en-GB" dirty="0" smtClean="0"/>
          </a:p>
          <a:p>
            <a:r>
              <a:rPr lang="en-GB" dirty="0" smtClean="0"/>
              <a:t>imposed </a:t>
            </a:r>
            <a:r>
              <a:rPr lang="en-GB" dirty="0" smtClean="0"/>
              <a:t>by IC 3221.2.3. </a:t>
            </a:r>
            <a:endParaRPr lang="en-GB" dirty="0" smtClean="0"/>
          </a:p>
          <a:p>
            <a:pPr marL="285750" indent="-285750">
              <a:buFont typeface="Arial" panose="020B0604020202020204" pitchFamily="34" charset="0"/>
              <a:buChar char="•"/>
            </a:pPr>
            <a:r>
              <a:rPr lang="en-GB" dirty="0" smtClean="0"/>
              <a:t>The </a:t>
            </a:r>
            <a:r>
              <a:rPr lang="en-GB" dirty="0" smtClean="0"/>
              <a:t>procedure for determining </a:t>
            </a:r>
            <a:r>
              <a:rPr lang="en-GB" dirty="0" smtClean="0"/>
              <a:t>creep </a:t>
            </a:r>
            <a:r>
              <a:rPr lang="en-GB" dirty="0" smtClean="0"/>
              <a:t>rupture usage </a:t>
            </a:r>
            <a:r>
              <a:rPr lang="en-GB" dirty="0" smtClean="0"/>
              <a:t>fraction b</a:t>
            </a:r>
            <a:r>
              <a:rPr lang="en-GB" dirty="0" smtClean="0"/>
              <a:t>ased </a:t>
            </a:r>
            <a:r>
              <a:rPr lang="en-GB" dirty="0"/>
              <a:t>on time </a:t>
            </a:r>
            <a:r>
              <a:rPr lang="en-GB" dirty="0" smtClean="0"/>
              <a:t>fraction</a:t>
            </a:r>
          </a:p>
          <a:p>
            <a:r>
              <a:rPr lang="en-GB" dirty="0" smtClean="0"/>
              <a:t>is </a:t>
            </a:r>
            <a:r>
              <a:rPr lang="en-GB" dirty="0"/>
              <a:t>calculated </a:t>
            </a:r>
            <a:r>
              <a:rPr lang="en-GB" dirty="0" smtClean="0"/>
              <a:t>using the </a:t>
            </a:r>
            <a:r>
              <a:rPr lang="en-GB" dirty="0"/>
              <a:t>stress intensity </a:t>
            </a:r>
            <a:r>
              <a:rPr lang="en-GB" dirty="0" smtClean="0"/>
              <a:t>̅(</a:t>
            </a:r>
            <a:r>
              <a:rPr lang="en-GB" dirty="0" smtClean="0"/>
              <a:t>IC 2766).</a:t>
            </a:r>
            <a:r>
              <a:rPr lang="en-GB" dirty="0" smtClean="0"/>
              <a:t>This rule could be a good starting </a:t>
            </a:r>
            <a:r>
              <a:rPr lang="en-GB" dirty="0" smtClean="0"/>
              <a:t>point</a:t>
            </a:r>
          </a:p>
          <a:p>
            <a:r>
              <a:rPr lang="en-GB" dirty="0" smtClean="0"/>
              <a:t>to </a:t>
            </a:r>
            <a:r>
              <a:rPr lang="en-GB" dirty="0" smtClean="0"/>
              <a:t>adopt and the </a:t>
            </a:r>
            <a:r>
              <a:rPr lang="en-GB" dirty="0" smtClean="0"/>
              <a:t>rule </a:t>
            </a:r>
            <a:r>
              <a:rPr lang="en-GB" dirty="0" smtClean="0"/>
              <a:t>could be further improvised for the relevant component </a:t>
            </a:r>
            <a:r>
              <a:rPr lang="en-GB" dirty="0" smtClean="0"/>
              <a:t>that is </a:t>
            </a:r>
          </a:p>
          <a:p>
            <a:r>
              <a:rPr lang="en-GB" dirty="0" smtClean="0"/>
              <a:t>analysed.</a:t>
            </a:r>
          </a:p>
          <a:p>
            <a:endParaRPr lang="en-US" dirty="0"/>
          </a:p>
          <a:p>
            <a:r>
              <a:rPr lang="en-US" b="1" i="1" dirty="0"/>
              <a:t>Data </a:t>
            </a:r>
            <a:r>
              <a:rPr lang="en-US" b="1" i="1" dirty="0" smtClean="0"/>
              <a:t>Required</a:t>
            </a:r>
          </a:p>
          <a:p>
            <a:r>
              <a:rPr lang="en-GB" dirty="0"/>
              <a:t>Currently there is no </a:t>
            </a:r>
            <a:r>
              <a:rPr lang="en-GB" dirty="0" smtClean="0"/>
              <a:t>material data </a:t>
            </a:r>
            <a:r>
              <a:rPr lang="en-GB" dirty="0"/>
              <a:t>to carry out the assessment of this damage </a:t>
            </a:r>
            <a:endParaRPr lang="en-GB" dirty="0" smtClean="0"/>
          </a:p>
          <a:p>
            <a:r>
              <a:rPr lang="en-GB" dirty="0" smtClean="0"/>
              <a:t>mechanism</a:t>
            </a:r>
            <a:r>
              <a:rPr lang="en-GB" dirty="0"/>
              <a:t>. </a:t>
            </a:r>
            <a:r>
              <a:rPr lang="en-GB" dirty="0" smtClean="0"/>
              <a:t>The </a:t>
            </a:r>
            <a:r>
              <a:rPr lang="en-GB" dirty="0"/>
              <a:t>data that is required for the armor material are:</a:t>
            </a:r>
          </a:p>
          <a:p>
            <a:pPr marL="285750" lvl="0" indent="-285750">
              <a:buFont typeface="Arial" panose="020B0604020202020204" pitchFamily="34" charset="0"/>
              <a:buChar char="•"/>
            </a:pPr>
            <a:r>
              <a:rPr lang="en-GB" dirty="0"/>
              <a:t>Creep rates</a:t>
            </a:r>
          </a:p>
          <a:p>
            <a:pPr marL="285750" lvl="0" indent="-285750">
              <a:buFont typeface="Arial" panose="020B0604020202020204" pitchFamily="34" charset="0"/>
              <a:buChar char="•"/>
            </a:pPr>
            <a:r>
              <a:rPr lang="en-GB" dirty="0"/>
              <a:t>Creep rupture data</a:t>
            </a:r>
          </a:p>
          <a:p>
            <a:pPr marL="285750" lvl="0" indent="-285750">
              <a:buFont typeface="Arial" panose="020B0604020202020204" pitchFamily="34" charset="0"/>
              <a:buChar char="•"/>
            </a:pPr>
            <a:r>
              <a:rPr lang="en-GB" dirty="0"/>
              <a:t>Creep-fatigue interaction data</a:t>
            </a:r>
          </a:p>
          <a:p>
            <a:endParaRPr lang="en-US" b="1" i="1" dirty="0"/>
          </a:p>
          <a:p>
            <a:endParaRPr lang="en-US" dirty="0"/>
          </a:p>
        </p:txBody>
      </p:sp>
    </p:spTree>
  </p:cSld>
  <p:clrMapOvr>
    <a:masterClrMapping/>
  </p:clrMapOvr>
</p:sld>
</file>

<file path=ppt/theme/theme1.xml><?xml version="1.0" encoding="utf-8"?>
<a:theme xmlns:a="http://schemas.openxmlformats.org/drawingml/2006/main" name="KIT_master_ppt2007_de">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692</TotalTime>
  <Words>2200</Words>
  <Application>Microsoft Office PowerPoint</Application>
  <PresentationFormat>On-screen Show (4:3)</PresentationFormat>
  <Paragraphs>277</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Times New Roman</vt:lpstr>
      <vt:lpstr>Wingdings</vt:lpstr>
      <vt:lpstr>Symbol</vt:lpstr>
      <vt:lpstr>Calibri</vt:lpstr>
      <vt:lpstr>KIT_master_ppt2007_de</vt:lpstr>
      <vt:lpstr>Summary overview report on Priority Gaps – Armour Assessment for year 2016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FZK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Folientitel: Arial 26pt fett 2-zeilig: Arial 22pt fett</dc:title>
  <dc:creator>Dr. Michael Rieth</dc:creator>
  <cp:lastModifiedBy>Gupta, Neelam</cp:lastModifiedBy>
  <cp:revision>1152</cp:revision>
  <dcterms:created xsi:type="dcterms:W3CDTF">2009-08-28T06:03:53Z</dcterms:created>
  <dcterms:modified xsi:type="dcterms:W3CDTF">2016-11-04T08:33:47Z</dcterms:modified>
</cp:coreProperties>
</file>