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handoutMasterIdLst>
    <p:handoutMasterId r:id="rId19"/>
  </p:handoutMasterIdLst>
  <p:sldIdLst>
    <p:sldId id="297" r:id="rId2"/>
    <p:sldId id="276" r:id="rId3"/>
    <p:sldId id="279" r:id="rId4"/>
    <p:sldId id="284" r:id="rId5"/>
    <p:sldId id="290" r:id="rId6"/>
    <p:sldId id="286" r:id="rId7"/>
    <p:sldId id="289" r:id="rId8"/>
    <p:sldId id="291" r:id="rId9"/>
    <p:sldId id="296" r:id="rId10"/>
    <p:sldId id="285" r:id="rId11"/>
    <p:sldId id="287" r:id="rId12"/>
    <p:sldId id="288" r:id="rId13"/>
    <p:sldId id="280" r:id="rId14"/>
    <p:sldId id="292" r:id="rId15"/>
    <p:sldId id="294"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8" autoAdjust="0"/>
  </p:normalViewPr>
  <p:slideViewPr>
    <p:cSldViewPr showGuides="1">
      <p:cViewPr varScale="1">
        <p:scale>
          <a:sx n="102" d="100"/>
          <a:sy n="102" d="100"/>
        </p:scale>
        <p:origin x="-116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B2C45A-E869-45FE-B529-AF49C0F3C669}" type="datetimeFigureOut">
              <a:rPr lang="en-GB" smtClean="0">
                <a:latin typeface="Arial" panose="020B0604020202020204" pitchFamily="34" charset="0"/>
              </a:rPr>
              <a:t>01/11/2016</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66760-0E69-430F-A97F-08802152DB5E}"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2943649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F93E6C17-F35F-4654-8DE9-B693AC206066}" type="datetimeFigureOut">
              <a:rPr lang="en-GB" smtClean="0"/>
              <a:pPr/>
              <a:t>01/11/2016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027E0A-1465-4A40-B1D5-9126D49509FC}" type="slidenum">
              <a:rPr lang="en-GB" smtClean="0"/>
              <a:pPr/>
              <a:t>‹#›</a:t>
            </a:fld>
            <a:endParaRPr lang="en-GB" dirty="0"/>
          </a:p>
        </p:txBody>
      </p:sp>
    </p:spTree>
    <p:extLst>
      <p:ext uri="{BB962C8B-B14F-4D97-AF65-F5344CB8AC3E}">
        <p14:creationId xmlns:p14="http://schemas.microsoft.com/office/powerpoint/2010/main" val="251334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*Compare continuous calculations with 5-step start yield/end yield simplification method.</a:t>
            </a:r>
            <a:endParaRPr lang="en-GB"/>
          </a:p>
        </p:txBody>
      </p:sp>
      <p:sp>
        <p:nvSpPr>
          <p:cNvPr id="4" name="Slide Number Placeholder 3"/>
          <p:cNvSpPr>
            <a:spLocks noGrp="1"/>
          </p:cNvSpPr>
          <p:nvPr>
            <p:ph type="sldNum" sz="quarter" idx="10"/>
          </p:nvPr>
        </p:nvSpPr>
        <p:spPr/>
        <p:txBody>
          <a:bodyPr/>
          <a:lstStyle/>
          <a:p>
            <a:fld id="{49027E0A-1465-4A40-B1D5-9126D49509FC}" type="slidenum">
              <a:rPr lang="en-GB" smtClean="0"/>
              <a:pPr/>
              <a:t>2</a:t>
            </a:fld>
            <a:endParaRPr lang="en-GB" dirty="0"/>
          </a:p>
        </p:txBody>
      </p:sp>
    </p:spTree>
    <p:extLst>
      <p:ext uri="{BB962C8B-B14F-4D97-AF65-F5344CB8AC3E}">
        <p14:creationId xmlns:p14="http://schemas.microsoft.com/office/powerpoint/2010/main" val="2636650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p:spPr>
        <p:txBody>
          <a:bodyPr>
            <a:noAutofit/>
          </a:bodyPr>
          <a:lstStyle>
            <a:lvl1pPr algn="l">
              <a:defRPr sz="35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name of presenter</a:t>
            </a:r>
          </a:p>
        </p:txBody>
      </p:sp>
      <p:sp>
        <p:nvSpPr>
          <p:cNvPr id="11" name="Picture Placeholder 10"/>
          <p:cNvSpPr>
            <a:spLocks noGrp="1"/>
          </p:cNvSpPr>
          <p:nvPr>
            <p:ph type="pic" sz="quarter" idx="10" hasCustomPrompt="1"/>
          </p:nvPr>
        </p:nvSpPr>
        <p:spPr>
          <a:xfrm>
            <a:off x="395536" y="5691683"/>
            <a:ext cx="1295375" cy="905669"/>
          </a:xfr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smtClean="0"/>
              <a:t>Logo of presenter</a:t>
            </a:r>
            <a:endParaRPr lang="en-GB" dirty="0"/>
          </a:p>
        </p:txBody>
      </p:sp>
    </p:spTree>
    <p:extLst>
      <p:ext uri="{BB962C8B-B14F-4D97-AF65-F5344CB8AC3E}">
        <p14:creationId xmlns:p14="http://schemas.microsoft.com/office/powerpoint/2010/main" val="16942950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10"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99697516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hape 29"/>
          <p:cNvSpPr/>
          <p:nvPr userDrawn="1"/>
        </p:nvSpPr>
        <p:spPr>
          <a:xfrm>
            <a:off x="-2956" y="6237312"/>
            <a:ext cx="9144001" cy="755952"/>
          </a:xfrm>
          <a:prstGeom prst="rect">
            <a:avLst/>
          </a:prstGeom>
          <a:solidFill>
            <a:srgbClr val="E3E3E3"/>
          </a:solidFill>
          <a:ln w="12700">
            <a:miter lim="400000"/>
          </a:ln>
        </p:spPr>
        <p:txBody>
          <a:bodyPr lIns="0" tIns="0" rIns="0" bIns="0" anchor="ctr"/>
          <a:lstStyle/>
          <a:p>
            <a:pPr lvl="0"/>
            <a:endParaRPr dirty="0">
              <a:latin typeface="Arial" panose="020B0604020202020204" pitchFamily="34" charset="0"/>
            </a:endParaRPr>
          </a:p>
        </p:txBody>
      </p:sp>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5" name="Picture Placeholder 4"/>
          <p:cNvSpPr>
            <a:spLocks noGrp="1"/>
          </p:cNvSpPr>
          <p:nvPr>
            <p:ph type="pic" sz="quarter" idx="12" hasCustomPrompt="1"/>
          </p:nvPr>
        </p:nvSpPr>
        <p:spPr>
          <a:xfrm>
            <a:off x="467544"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3" name="Picture Placeholder 4"/>
          <p:cNvSpPr>
            <a:spLocks noGrp="1"/>
          </p:cNvSpPr>
          <p:nvPr>
            <p:ph type="pic" sz="quarter" idx="13" hasCustomPrompt="1"/>
          </p:nvPr>
        </p:nvSpPr>
        <p:spPr>
          <a:xfrm>
            <a:off x="1067611"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4" name="Picture Placeholder 4"/>
          <p:cNvSpPr>
            <a:spLocks noGrp="1"/>
          </p:cNvSpPr>
          <p:nvPr>
            <p:ph type="pic" sz="quarter" idx="14" hasCustomPrompt="1"/>
          </p:nvPr>
        </p:nvSpPr>
        <p:spPr>
          <a:xfrm>
            <a:off x="1667678"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6"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218284958"/>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37405625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AEB1851A-CFBC-47C7-80F8-04FF84B1759D}" type="datetimeFigureOut">
              <a:rPr lang="en-GB" smtClean="0"/>
              <a:pPr/>
              <a:t>01/11/2016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A6D9FA1-99C7-4910-8E32-B85D378B0060}" type="slidenum">
              <a:rPr lang="en-GB" smtClean="0"/>
              <a:pPr/>
              <a:t>‹#›</a:t>
            </a:fld>
            <a:endParaRPr lang="en-GB" dirty="0"/>
          </a:p>
        </p:txBody>
      </p:sp>
    </p:spTree>
    <p:extLst>
      <p:ext uri="{BB962C8B-B14F-4D97-AF65-F5344CB8AC3E}">
        <p14:creationId xmlns:p14="http://schemas.microsoft.com/office/powerpoint/2010/main" val="88664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47661" y="2780928"/>
            <a:ext cx="8320086" cy="1008112"/>
          </a:xfrm>
          <a:prstGeom prst="rect">
            <a:avLst/>
          </a:prstGeom>
        </p:spPr>
        <p:txBody>
          <a:bodyPr>
            <a:normAutofit fontScale="90000"/>
          </a:bodyPr>
          <a:lstStyle/>
          <a:p>
            <a:pPr>
              <a:defRPr/>
            </a:pPr>
            <a:r>
              <a:rPr lang="en-GB" sz="3600" dirty="0"/>
              <a:t>Enhanced Content &amp; Usability – Ratcheting for year 2016</a:t>
            </a:r>
            <a:endParaRPr lang="de-DE" sz="1600" b="0" dirty="0">
              <a:solidFill>
                <a:schemeClr val="bg2">
                  <a:lumMod val="25000"/>
                </a:schemeClr>
              </a:solidFill>
              <a:effectLst>
                <a:outerShdw blurRad="38100" dist="38100" dir="2700000" algn="tl">
                  <a:srgbClr val="000000">
                    <a:alpha val="43137"/>
                  </a:srgbClr>
                </a:outerShdw>
              </a:effectLst>
            </a:endParaRPr>
          </a:p>
        </p:txBody>
      </p:sp>
      <p:sp>
        <p:nvSpPr>
          <p:cNvPr id="5" name="Rechteck 4"/>
          <p:cNvSpPr/>
          <p:nvPr/>
        </p:nvSpPr>
        <p:spPr>
          <a:xfrm>
            <a:off x="356370" y="4551511"/>
            <a:ext cx="8535988" cy="830997"/>
          </a:xfrm>
          <a:prstGeom prst="rect">
            <a:avLst/>
          </a:prstGeom>
        </p:spPr>
        <p:txBody>
          <a:bodyPr>
            <a:spAutoFit/>
          </a:bodyPr>
          <a:lstStyle/>
          <a:p>
            <a:pPr>
              <a:defRPr/>
            </a:pPr>
            <a:r>
              <a:rPr lang="en-GB" sz="2400" b="1" dirty="0" smtClean="0">
                <a:solidFill>
                  <a:schemeClr val="bg2">
                    <a:lumMod val="25000"/>
                  </a:schemeClr>
                </a:solidFill>
                <a:effectLst>
                  <a:outerShdw blurRad="38100" dist="38100" dir="2700000" algn="tl">
                    <a:srgbClr val="000000">
                      <a:alpha val="43137"/>
                    </a:srgbClr>
                  </a:outerShdw>
                </a:effectLst>
              </a:rPr>
              <a:t>James Gardiner</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CCFE </a:t>
            </a:r>
            <a:endParaRPr lang="en-GB" sz="2400" b="1" i="1" cap="small" dirty="0">
              <a:solidFill>
                <a:schemeClr val="bg2">
                  <a:lumMod val="25000"/>
                </a:schemeClr>
              </a:solidFill>
              <a:effectLst>
                <a:outerShdw blurRad="38100" dist="38100" dir="2700000" algn="tl">
                  <a:srgbClr val="000000">
                    <a:alpha val="43137"/>
                  </a:srgbClr>
                </a:outerShdw>
              </a:effectLst>
            </a:endParaRPr>
          </a:p>
          <a:p>
            <a:pPr>
              <a:defRPr/>
            </a:pPr>
            <a:r>
              <a:rPr lang="de-DE"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M. Gorley, CCFE </a:t>
            </a:r>
            <a:endParaRPr lang="en-US" sz="2400" b="1" i="1" cap="small"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3029997" cy="461665"/>
          </a:xfrm>
          <a:prstGeom prst="rect">
            <a:avLst/>
          </a:prstGeom>
        </p:spPr>
        <p:txBody>
          <a:bodyPr wrap="none">
            <a:spAutoFit/>
          </a:bodyPr>
          <a:lstStyle/>
          <a:p>
            <a:r>
              <a:rPr lang="en-GB" sz="2400" b="1" dirty="0" smtClean="0"/>
              <a:t>MAT-1.3.2-T007-D002 </a:t>
            </a:r>
            <a:endParaRPr lang="en-GB" sz="2400" i="1" cap="small" dirty="0">
              <a:solidFill>
                <a:schemeClr val="bg2">
                  <a:lumMod val="25000"/>
                </a:schemeClr>
              </a:solidFill>
              <a:latin typeface="+mj-lt"/>
              <a:ea typeface="+mj-ea"/>
              <a:cs typeface="+mj-cs"/>
            </a:endParaRPr>
          </a:p>
        </p:txBody>
      </p:sp>
    </p:spTree>
    <p:extLst>
      <p:ext uri="{BB962C8B-B14F-4D97-AF65-F5344CB8AC3E}">
        <p14:creationId xmlns:p14="http://schemas.microsoft.com/office/powerpoint/2010/main" val="200211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Cyclic-softening : the mechanism</a:t>
            </a:r>
            <a:endParaRPr lang="en-GB"/>
          </a:p>
        </p:txBody>
      </p:sp>
      <p:sp>
        <p:nvSpPr>
          <p:cNvPr id="3" name="Content Placeholder 2"/>
          <p:cNvSpPr>
            <a:spLocks noGrp="1"/>
          </p:cNvSpPr>
          <p:nvPr>
            <p:ph idx="1"/>
          </p:nvPr>
        </p:nvSpPr>
        <p:spPr>
          <a:xfrm>
            <a:off x="323528" y="1196752"/>
            <a:ext cx="8640960" cy="2160240"/>
          </a:xfrm>
        </p:spPr>
        <p:txBody>
          <a:bodyPr>
            <a:normAutofit/>
          </a:bodyPr>
          <a:lstStyle/>
          <a:p>
            <a:pPr lvl="0"/>
            <a:r>
              <a:rPr lang="en-GB" sz="1400" smtClean="0"/>
              <a:t>Not driven by temperature change.</a:t>
            </a:r>
            <a:endParaRPr lang="en-GB" sz="1400"/>
          </a:p>
          <a:p>
            <a:pPr lvl="0"/>
            <a:r>
              <a:rPr lang="en-GB" sz="1400"/>
              <a:t>T</a:t>
            </a:r>
            <a:r>
              <a:rPr lang="en-GB" sz="1400" smtClean="0"/>
              <a:t>akes </a:t>
            </a:r>
            <a:r>
              <a:rPr lang="en-GB" sz="1400"/>
              <a:t>place in the first few </a:t>
            </a:r>
            <a:r>
              <a:rPr lang="en-GB" sz="1400" smtClean="0"/>
              <a:t>cycles, so does not affect high-cycle fatigue.</a:t>
            </a:r>
            <a:endParaRPr lang="en-GB" sz="1400"/>
          </a:p>
          <a:p>
            <a:pPr lvl="0"/>
            <a:r>
              <a:rPr lang="en-GB" sz="1400" smtClean="0"/>
              <a:t>Is reversible by subsequent </a:t>
            </a:r>
            <a:r>
              <a:rPr lang="en-GB" sz="1400"/>
              <a:t>monotonic </a:t>
            </a:r>
            <a:r>
              <a:rPr lang="en-GB" sz="1400" smtClean="0"/>
              <a:t>strain, so is not pernmanent.</a:t>
            </a:r>
            <a:endParaRPr lang="en-GB" sz="1400"/>
          </a:p>
          <a:p>
            <a:pPr lvl="0"/>
            <a:r>
              <a:rPr lang="en-GB" sz="1400"/>
              <a:t>Materials which show cyclic softening between cycles show normal hardening under both monotonic loading and within the </a:t>
            </a:r>
            <a:r>
              <a:rPr lang="en-GB" sz="1400" smtClean="0"/>
              <a:t>cycles.</a:t>
            </a:r>
            <a:endParaRPr lang="en-GB" sz="1400"/>
          </a:p>
          <a:p>
            <a:pPr lvl="0"/>
            <a:r>
              <a:rPr lang="en-GB" sz="1400" smtClean="0"/>
              <a:t>The </a:t>
            </a:r>
            <a:r>
              <a:rPr lang="en-GB" sz="1400"/>
              <a:t>smaller the hysteresis loop, the slower the softening.</a:t>
            </a:r>
          </a:p>
          <a:p>
            <a:pPr lvl="0"/>
            <a:r>
              <a:rPr lang="en-GB" sz="1400"/>
              <a:t>The material must be </a:t>
            </a:r>
            <a:r>
              <a:rPr lang="en-GB" sz="1400" smtClean="0"/>
              <a:t>initially hardened by cold </a:t>
            </a:r>
            <a:r>
              <a:rPr lang="en-GB" sz="1400"/>
              <a:t>working or heat </a:t>
            </a:r>
            <a:r>
              <a:rPr lang="en-GB" sz="1400" smtClean="0"/>
              <a:t>treatment </a:t>
            </a:r>
            <a:r>
              <a:rPr lang="en-GB" sz="1400"/>
              <a:t>for softening to </a:t>
            </a:r>
            <a:r>
              <a:rPr lang="en-GB" sz="1400" smtClean="0"/>
              <a:t>occur.</a:t>
            </a:r>
            <a:endParaRPr lang="en-GB" sz="1400"/>
          </a:p>
          <a:p>
            <a:pPr marL="0" indent="0">
              <a:buNone/>
            </a:pPr>
            <a:r>
              <a:rPr lang="en-GB" sz="1600" smtClean="0">
                <a:solidFill>
                  <a:schemeClr val="accent1"/>
                </a:solidFill>
              </a:rPr>
              <a:t>All this is consistent with work-softening; ie the mechanical relief of residual stresses!</a:t>
            </a:r>
            <a:endParaRPr lang="en-GB" sz="1600"/>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10</a:t>
            </a:fld>
            <a:endParaRPr lang="en-GB"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365157"/>
            <a:ext cx="2916555" cy="2599690"/>
          </a:xfrm>
          <a:prstGeom prst="rect">
            <a:avLst/>
          </a:prstGeom>
          <a:noFill/>
          <a:ln>
            <a:noFill/>
          </a:ln>
        </p:spPr>
      </p:pic>
      <p:sp>
        <p:nvSpPr>
          <p:cNvPr id="7" name="TextBox 6"/>
          <p:cNvSpPr txBox="1"/>
          <p:nvPr/>
        </p:nvSpPr>
        <p:spPr>
          <a:xfrm>
            <a:off x="467544" y="3356992"/>
            <a:ext cx="5544616" cy="1200329"/>
          </a:xfrm>
          <a:prstGeom prst="rect">
            <a:avLst/>
          </a:prstGeom>
          <a:noFill/>
        </p:spPr>
        <p:txBody>
          <a:bodyPr wrap="square" rtlCol="0">
            <a:spAutoFit/>
          </a:bodyPr>
          <a:lstStyle/>
          <a:p>
            <a:pPr algn="r"/>
            <a:r>
              <a:rPr lang="en-GB" smtClean="0"/>
              <a:t>Cyclic </a:t>
            </a:r>
            <a:r>
              <a:rPr lang="en-GB"/>
              <a:t>stress strain diagrams </a:t>
            </a:r>
            <a:r>
              <a:rPr lang="en-GB" smtClean="0"/>
              <a:t>start </a:t>
            </a:r>
            <a:r>
              <a:rPr lang="en-GB"/>
              <a:t>at </a:t>
            </a:r>
            <a:r>
              <a:rPr lang="en-GB" smtClean="0"/>
              <a:t>the origin </a:t>
            </a:r>
            <a:r>
              <a:rPr lang="en-GB"/>
              <a:t>because </a:t>
            </a:r>
            <a:r>
              <a:rPr lang="en-GB" smtClean="0"/>
              <a:t>stress = force/area. </a:t>
            </a:r>
          </a:p>
          <a:p>
            <a:pPr algn="r"/>
            <a:r>
              <a:rPr lang="en-GB" smtClean="0"/>
              <a:t>Hence compressive residual </a:t>
            </a:r>
            <a:r>
              <a:rPr lang="en-GB"/>
              <a:t>stresses are </a:t>
            </a:r>
            <a:r>
              <a:rPr lang="en-GB" smtClean="0"/>
              <a:t>not represented.</a:t>
            </a:r>
          </a:p>
          <a:p>
            <a:pPr algn="r"/>
            <a:endParaRPr lang="en-GB">
              <a:solidFill>
                <a:srgbClr val="C00000"/>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467782"/>
            <a:ext cx="4896544" cy="156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520" y="6028690"/>
            <a:ext cx="5507085" cy="338554"/>
          </a:xfrm>
          <a:prstGeom prst="rect">
            <a:avLst/>
          </a:prstGeom>
          <a:noFill/>
        </p:spPr>
        <p:txBody>
          <a:bodyPr wrap="none" rtlCol="0">
            <a:spAutoFit/>
          </a:bodyPr>
          <a:lstStyle/>
          <a:p>
            <a:r>
              <a:rPr lang="en-GB" sz="1600" smtClean="0">
                <a:solidFill>
                  <a:srgbClr val="C00000"/>
                </a:solidFill>
              </a:rPr>
              <a:t>mysterious ‘cyclic-softening’ versus well-known ‘work softening’</a:t>
            </a:r>
            <a:endParaRPr lang="en-GB" sz="1600">
              <a:solidFill>
                <a:srgbClr val="C00000"/>
              </a:solidFill>
            </a:endParaRPr>
          </a:p>
        </p:txBody>
      </p:sp>
    </p:spTree>
    <p:extLst>
      <p:ext uri="{BB962C8B-B14F-4D97-AF65-F5344CB8AC3E}">
        <p14:creationId xmlns:p14="http://schemas.microsoft.com/office/powerpoint/2010/main" val="387708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work softening - example</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11</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7647620" cy="1886213"/>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07844"/>
            <a:ext cx="5868035" cy="1844675"/>
          </a:xfrm>
          <a:prstGeom prst="rect">
            <a:avLst/>
          </a:prstGeom>
          <a:noFill/>
          <a:ln>
            <a:noFill/>
          </a:ln>
        </p:spPr>
      </p:pic>
      <p:sp>
        <p:nvSpPr>
          <p:cNvPr id="7" name="TextBox 6"/>
          <p:cNvSpPr txBox="1"/>
          <p:nvPr/>
        </p:nvSpPr>
        <p:spPr>
          <a:xfrm>
            <a:off x="6300192" y="3284984"/>
            <a:ext cx="2448272" cy="1477328"/>
          </a:xfrm>
          <a:prstGeom prst="rect">
            <a:avLst/>
          </a:prstGeom>
          <a:noFill/>
        </p:spPr>
        <p:txBody>
          <a:bodyPr wrap="square" rtlCol="0">
            <a:spAutoFit/>
          </a:bodyPr>
          <a:lstStyle/>
          <a:p>
            <a:r>
              <a:rPr lang="en-GB" smtClean="0"/>
              <a:t>Step 2 introduces a residual stress. This is relaxed by reverse loading in step 3 and by reloading on step 5.</a:t>
            </a:r>
            <a:endParaRPr lang="en-GB"/>
          </a:p>
        </p:txBody>
      </p:sp>
      <p:cxnSp>
        <p:nvCxnSpPr>
          <p:cNvPr id="9" name="Straight Connector 8"/>
          <p:cNvCxnSpPr/>
          <p:nvPr/>
        </p:nvCxnSpPr>
        <p:spPr>
          <a:xfrm>
            <a:off x="4499992" y="1988840"/>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5573" y="1804174"/>
            <a:ext cx="301686" cy="369332"/>
          </a:xfrm>
          <a:prstGeom prst="rect">
            <a:avLst/>
          </a:prstGeom>
          <a:noFill/>
        </p:spPr>
        <p:txBody>
          <a:bodyPr wrap="none" rtlCol="0">
            <a:spAutoFit/>
          </a:bodyPr>
          <a:lstStyle/>
          <a:p>
            <a:r>
              <a:rPr lang="en-GB" smtClean="0"/>
              <a:t>0</a:t>
            </a:r>
            <a:endParaRPr lang="en-GB"/>
          </a:p>
        </p:txBody>
      </p:sp>
    </p:spTree>
    <p:extLst>
      <p:ext uri="{BB962C8B-B14F-4D97-AF65-F5344CB8AC3E}">
        <p14:creationId xmlns:p14="http://schemas.microsoft.com/office/powerpoint/2010/main" val="86745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 working hypothesis</a:t>
            </a:r>
            <a:endParaRPr lang="en-GB"/>
          </a:p>
        </p:txBody>
      </p:sp>
      <p:sp>
        <p:nvSpPr>
          <p:cNvPr id="3" name="Content Placeholder 2"/>
          <p:cNvSpPr>
            <a:spLocks noGrp="1"/>
          </p:cNvSpPr>
          <p:nvPr>
            <p:ph idx="1"/>
          </p:nvPr>
        </p:nvSpPr>
        <p:spPr>
          <a:xfrm>
            <a:off x="467544" y="1196752"/>
            <a:ext cx="8229600" cy="4896544"/>
          </a:xfrm>
        </p:spPr>
        <p:txBody>
          <a:bodyPr>
            <a:normAutofit fontScale="92500" lnSpcReduction="20000"/>
          </a:bodyPr>
          <a:lstStyle/>
          <a:p>
            <a:pPr marL="0" indent="0">
              <a:buNone/>
            </a:pPr>
            <a:r>
              <a:rPr lang="en-GB" sz="2000" smtClean="0"/>
              <a:t>Ratcheting during cyclic tests causes an apparent softening but this is really a relaxation of compressive residual stresses that reduces the tensile load capacity. The cyclic stress-strain diagrams are misleading by starting at zero stress &amp; strain (from Force/Area) and so not showing the initial residual stresses</a:t>
            </a:r>
            <a:r>
              <a:rPr lang="en-GB" sz="2000"/>
              <a:t> </a:t>
            </a:r>
            <a:r>
              <a:rPr lang="en-GB" sz="2000" smtClean="0"/>
              <a:t>and subsequent stress relief.</a:t>
            </a:r>
          </a:p>
          <a:p>
            <a:pPr marL="0" indent="0">
              <a:buNone/>
            </a:pPr>
            <a:endParaRPr lang="en-GB" sz="2000" smtClean="0"/>
          </a:p>
          <a:p>
            <a:pPr marL="0" indent="0">
              <a:buNone/>
            </a:pPr>
            <a:r>
              <a:rPr lang="en-GB" sz="2000" smtClean="0">
                <a:solidFill>
                  <a:schemeClr val="accent1"/>
                </a:solidFill>
              </a:rPr>
              <a:t>Implications;</a:t>
            </a:r>
          </a:p>
          <a:p>
            <a:r>
              <a:rPr lang="en-GB" sz="2000" smtClean="0">
                <a:solidFill>
                  <a:schemeClr val="accent1"/>
                </a:solidFill>
              </a:rPr>
              <a:t>Softening during tensile loading cannot happen without compressive residual stresses. This is already observed.</a:t>
            </a:r>
          </a:p>
          <a:p>
            <a:r>
              <a:rPr lang="en-GB" sz="2000" smtClean="0">
                <a:solidFill>
                  <a:schemeClr val="accent1"/>
                </a:solidFill>
              </a:rPr>
              <a:t>Softening is driven by mechanical loads, not thermal except by elastic follow-up.</a:t>
            </a:r>
          </a:p>
          <a:p>
            <a:r>
              <a:rPr lang="en-GB" sz="2000" smtClean="0">
                <a:solidFill>
                  <a:schemeClr val="accent1"/>
                </a:solidFill>
              </a:rPr>
              <a:t>Load reversal increases softening so we need on/off tests rather than push-pull tests. Also observed.</a:t>
            </a:r>
          </a:p>
          <a:p>
            <a:r>
              <a:rPr lang="en-GB" sz="2000" smtClean="0">
                <a:solidFill>
                  <a:schemeClr val="accent1"/>
                </a:solidFill>
              </a:rPr>
              <a:t>Chaboche-type curve-fitting of the cyclic stress-strain curve simulates a load &amp; geometry dependent effect rather than a cause. Inducing initial residual stresses in the model may be more effective.</a:t>
            </a:r>
          </a:p>
          <a:p>
            <a:r>
              <a:rPr lang="en-GB" sz="2000" smtClean="0">
                <a:solidFill>
                  <a:schemeClr val="accent1"/>
                </a:solidFill>
              </a:rPr>
              <a:t>If ratcheting is avoided (by the 2/3 step assessment rules) then cyclic softening is automatically avoided too.</a:t>
            </a:r>
          </a:p>
          <a:p>
            <a:endParaRPr lang="en-GB" sz="2000" smtClean="0">
              <a:solidFill>
                <a:schemeClr val="accent2"/>
              </a:solidFill>
            </a:endParaRP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12</a:t>
            </a:fld>
            <a:endParaRPr lang="en-GB" dirty="0"/>
          </a:p>
        </p:txBody>
      </p:sp>
    </p:spTree>
    <p:extLst>
      <p:ext uri="{BB962C8B-B14F-4D97-AF65-F5344CB8AC3E}">
        <p14:creationId xmlns:p14="http://schemas.microsoft.com/office/powerpoint/2010/main" val="38763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5987008" cy="891216"/>
          </a:xfrm>
        </p:spPr>
        <p:txBody>
          <a:bodyPr/>
          <a:lstStyle/>
          <a:p>
            <a:r>
              <a:rPr lang="en-GB"/>
              <a:t>Investigation of intermediate plasticity upon unload; simulation and implications</a:t>
            </a: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 </a:t>
            </a:r>
            <a:r>
              <a:rPr lang="en-GB"/>
              <a:t>Page </a:t>
            </a:r>
            <a:fld id="{6A6D9FA1-99C7-4910-8E32-B85D378B0060}" type="slidenum">
              <a:rPr lang="en-GB" smtClean="0"/>
              <a:pPr algn="r"/>
              <a:t>13</a:t>
            </a:fld>
            <a:endParaRPr lang="en-GB"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8344" y="1032736"/>
            <a:ext cx="11811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124744"/>
            <a:ext cx="126285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11561" y="1196752"/>
            <a:ext cx="5472608" cy="2585323"/>
          </a:xfrm>
          <a:prstGeom prst="rect">
            <a:avLst/>
          </a:prstGeom>
          <a:noFill/>
        </p:spPr>
        <p:txBody>
          <a:bodyPr wrap="square" rtlCol="0">
            <a:spAutoFit/>
          </a:bodyPr>
          <a:lstStyle/>
          <a:p>
            <a:r>
              <a:rPr lang="en-GB" smtClean="0"/>
              <a:t>A concern was raised that applies uniquely to a tungsten divertor where there was an apparent plastic interruption in the normal elastic unload. This occurs at the temperature transition between ductile and brittle behaviour.</a:t>
            </a:r>
          </a:p>
          <a:p>
            <a:endParaRPr lang="en-GB"/>
          </a:p>
          <a:p>
            <a:r>
              <a:rPr lang="en-GB" smtClean="0"/>
              <a:t>In reality you can only achieve this by pretending a brittle material can still act as a plastic material and this can only happen in the model, not in real life.</a:t>
            </a:r>
            <a:endParaRPr lang="en-GB"/>
          </a:p>
        </p:txBody>
      </p:sp>
      <p:sp>
        <p:nvSpPr>
          <p:cNvPr id="8" name="TextBox 7"/>
          <p:cNvSpPr txBox="1"/>
          <p:nvPr/>
        </p:nvSpPr>
        <p:spPr>
          <a:xfrm>
            <a:off x="611561" y="4002008"/>
            <a:ext cx="8064896" cy="923330"/>
          </a:xfrm>
          <a:prstGeom prst="rect">
            <a:avLst/>
          </a:prstGeom>
          <a:noFill/>
        </p:spPr>
        <p:txBody>
          <a:bodyPr wrap="square" rtlCol="0">
            <a:spAutoFit/>
          </a:bodyPr>
          <a:lstStyle/>
          <a:p>
            <a:r>
              <a:rPr lang="en-GB">
                <a:solidFill>
                  <a:srgbClr val="FF0000"/>
                </a:solidFill>
              </a:rPr>
              <a:t>In reality, if any part of the load cycle has brittle material then all plasticity models are invalid, plastic stresses/strains are </a:t>
            </a:r>
            <a:r>
              <a:rPr lang="en-GB" smtClean="0">
                <a:solidFill>
                  <a:srgbClr val="FF0000"/>
                </a:solidFill>
              </a:rPr>
              <a:t>fictitious and Mises </a:t>
            </a:r>
            <a:r>
              <a:rPr lang="en-GB">
                <a:solidFill>
                  <a:srgbClr val="FF0000"/>
                </a:solidFill>
              </a:rPr>
              <a:t>stress &amp;</a:t>
            </a:r>
            <a:r>
              <a:rPr lang="en-GB" smtClean="0">
                <a:solidFill>
                  <a:srgbClr val="FF0000"/>
                </a:solidFill>
              </a:rPr>
              <a:t> flow rule cannot </a:t>
            </a:r>
            <a:r>
              <a:rPr lang="en-GB">
                <a:solidFill>
                  <a:srgbClr val="FF0000"/>
                </a:solidFill>
              </a:rPr>
              <a:t>be used (max principal stress dominates).</a:t>
            </a:r>
            <a:endParaRPr lang="en-GB"/>
          </a:p>
        </p:txBody>
      </p:sp>
      <p:sp>
        <p:nvSpPr>
          <p:cNvPr id="9" name="TextBox 8"/>
          <p:cNvSpPr txBox="1"/>
          <p:nvPr/>
        </p:nvSpPr>
        <p:spPr>
          <a:xfrm>
            <a:off x="611561" y="5013176"/>
            <a:ext cx="7848872" cy="923330"/>
          </a:xfrm>
          <a:prstGeom prst="rect">
            <a:avLst/>
          </a:prstGeom>
          <a:noFill/>
        </p:spPr>
        <p:txBody>
          <a:bodyPr wrap="square" rtlCol="0">
            <a:spAutoFit/>
          </a:bodyPr>
          <a:lstStyle/>
          <a:p>
            <a:r>
              <a:rPr lang="en-GB"/>
              <a:t>T</a:t>
            </a:r>
            <a:r>
              <a:rPr lang="en-GB" smtClean="0"/>
              <a:t>o avoid brittle behaviour &amp; hence cracking on unload a temperature above the brittle transition temperature must be maintained or some alloy/composite found which remains ductile.</a:t>
            </a:r>
            <a:endParaRPr lang="en-GB"/>
          </a:p>
        </p:txBody>
      </p:sp>
    </p:spTree>
    <p:extLst>
      <p:ext uri="{BB962C8B-B14F-4D97-AF65-F5344CB8AC3E}">
        <p14:creationId xmlns:p14="http://schemas.microsoft.com/office/powerpoint/2010/main" val="24474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Summary</a:t>
            </a:r>
            <a:endParaRPr lang="en-GB"/>
          </a:p>
        </p:txBody>
      </p:sp>
      <p:sp>
        <p:nvSpPr>
          <p:cNvPr id="3" name="Content Placeholder 2"/>
          <p:cNvSpPr>
            <a:spLocks noGrp="1"/>
          </p:cNvSpPr>
          <p:nvPr>
            <p:ph idx="1"/>
          </p:nvPr>
        </p:nvSpPr>
        <p:spPr/>
        <p:txBody>
          <a:bodyPr>
            <a:normAutofit/>
          </a:bodyPr>
          <a:lstStyle/>
          <a:p>
            <a:pPr marL="198000" indent="-198000"/>
            <a:r>
              <a:rPr lang="en-GB" sz="1800" smtClean="0"/>
              <a:t>2/3 step methods can be extended to creep ratcheting, so-called cyclic softening (really reduced hardening) and defect assessment.</a:t>
            </a:r>
          </a:p>
          <a:p>
            <a:pPr marL="198000" indent="-198000"/>
            <a:r>
              <a:rPr lang="en-GB" sz="1800" smtClean="0"/>
              <a:t>The Divertor Bree diagram is more like that for a heated 2-bar assembly than a pipe.</a:t>
            </a:r>
          </a:p>
          <a:p>
            <a:pPr marL="198000" indent="-198000"/>
            <a:r>
              <a:rPr lang="en-GB" sz="1800" smtClean="0"/>
              <a:t>Iter divertor design is crippled by differential thermal expansion and soft copper interlayer. The solution is redesign, not better stress assessment.</a:t>
            </a:r>
          </a:p>
          <a:p>
            <a:pPr marL="198000" indent="-198000"/>
            <a:r>
              <a:rPr lang="en-GB" sz="1800" smtClean="0"/>
              <a:t>Ratcheting of the coolant pipe cannot be assessed by itself; the entire system must be assessed together by plastic methods. Elastic analysis by stress linearisation and categorisation across the pipe alone is unconservative.</a:t>
            </a:r>
          </a:p>
          <a:p>
            <a:pPr marL="198000" indent="-198000"/>
            <a:r>
              <a:rPr lang="en-GB" sz="1800" smtClean="0"/>
              <a:t>Ratcheting causes cyclic softening so it won’t occur in the divertor/first wall if ratcheting is prevented by the 2/3 step methods.</a:t>
            </a:r>
          </a:p>
          <a:p>
            <a:pPr marL="198000" indent="-198000"/>
            <a:r>
              <a:rPr lang="en-GB" sz="1800" smtClean="0"/>
              <a:t>Cyclic stress/strain diagrams are load </a:t>
            </a:r>
            <a:r>
              <a:rPr lang="en-GB" sz="1800"/>
              <a:t>&amp;</a:t>
            </a:r>
            <a:r>
              <a:rPr lang="en-GB" sz="1800" smtClean="0"/>
              <a:t> geometry dependent so using them in Chaboche-type models for different loads &amp; geometries is unjustified.</a:t>
            </a:r>
          </a:p>
          <a:p>
            <a:pPr marL="198000" indent="-198000"/>
            <a:r>
              <a:rPr lang="en-GB" sz="1800" smtClean="0"/>
              <a:t>Modeling of residual stresses is the way forward for detailed cyclic analysis.</a:t>
            </a:r>
          </a:p>
          <a:p>
            <a:pPr marL="198000" indent="-198000"/>
            <a:r>
              <a:rPr lang="en-GB" sz="1800" smtClean="0"/>
              <a:t>Apparent irradiation ‘softening’ is well simulated by elastic-perfect-plastic material.</a:t>
            </a:r>
            <a:endParaRPr lang="en-GB" sz="1800"/>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14</a:t>
            </a:fld>
            <a:endParaRPr lang="en-GB" dirty="0"/>
          </a:p>
        </p:txBody>
      </p:sp>
    </p:spTree>
    <p:extLst>
      <p:ext uri="{BB962C8B-B14F-4D97-AF65-F5344CB8AC3E}">
        <p14:creationId xmlns:p14="http://schemas.microsoft.com/office/powerpoint/2010/main" val="300379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rules for ratcheting 1</a:t>
            </a:r>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15953206"/>
              </p:ext>
            </p:extLst>
          </p:nvPr>
        </p:nvGraphicFramePr>
        <p:xfrm>
          <a:off x="251520" y="5445224"/>
          <a:ext cx="3096344" cy="771144"/>
        </p:xfrm>
        <a:graphic>
          <a:graphicData uri="http://schemas.openxmlformats.org/drawingml/2006/table">
            <a:tbl>
              <a:tblPr firstRow="1" firstCol="1" bandRow="1">
                <a:tableStyleId>{5C22544A-7EE6-4342-B048-85BDC9FD1C3A}</a:tableStyleId>
              </a:tblPr>
              <a:tblGrid>
                <a:gridCol w="1053173"/>
                <a:gridCol w="2043171"/>
              </a:tblGrid>
              <a:tr h="0">
                <a:tc>
                  <a:txBody>
                    <a:bodyPr/>
                    <a:lstStyle/>
                    <a:p>
                      <a:pPr>
                        <a:lnSpc>
                          <a:spcPct val="115000"/>
                        </a:lnSpc>
                        <a:spcAft>
                          <a:spcPts val="1000"/>
                        </a:spcAft>
                      </a:pPr>
                      <a:r>
                        <a:rPr lang="en-GB" sz="1100">
                          <a:effectLst/>
                        </a:rPr>
                        <a:t>Material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smtClean="0">
                          <a:effectLst/>
                        </a:rPr>
                        <a:t>Y </a:t>
                      </a:r>
                      <a:r>
                        <a:rPr lang="en-GB" sz="1100">
                          <a:effectLst/>
                        </a:rPr>
                        <a:t>(at </a:t>
                      </a:r>
                      <a:r>
                        <a:rPr lang="en-GB" sz="1100" smtClean="0">
                          <a:effectLst/>
                        </a:rPr>
                        <a:t>reference </a:t>
                      </a:r>
                      <a:r>
                        <a:rPr lang="en-GB" sz="1100">
                          <a:effectLst/>
                        </a:rPr>
                        <a:t>temperature)</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Ferritic steel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Yield or 0.2% proof stress</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Austenitic steel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1.0% proof stress</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Steel castings</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0.2% proof stress </a:t>
                      </a:r>
                      <a:endParaRPr lang="en-GB" sz="1100">
                        <a:effectLst/>
                        <a:latin typeface="Calibri"/>
                        <a:ea typeface="MS Mincho"/>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15</a:t>
            </a:fld>
            <a:endParaRPr lang="en-GB" dirty="0"/>
          </a:p>
        </p:txBody>
      </p:sp>
      <p:sp>
        <p:nvSpPr>
          <p:cNvPr id="12" name="TextBox 11"/>
          <p:cNvSpPr txBox="1"/>
          <p:nvPr/>
        </p:nvSpPr>
        <p:spPr>
          <a:xfrm>
            <a:off x="179512" y="948202"/>
            <a:ext cx="8784976" cy="4401205"/>
          </a:xfrm>
          <a:prstGeom prst="rect">
            <a:avLst/>
          </a:prstGeom>
          <a:noFill/>
        </p:spPr>
        <p:txBody>
          <a:bodyPr wrap="square" rtlCol="0">
            <a:spAutoFit/>
          </a:bodyPr>
          <a:lstStyle/>
          <a:p>
            <a:pPr lvl="0" fontAlgn="base">
              <a:spcBef>
                <a:spcPct val="0"/>
              </a:spcBef>
              <a:spcAft>
                <a:spcPct val="0"/>
              </a:spcAft>
            </a:pPr>
            <a:r>
              <a:rPr lang="en-GB" altLang="en-US" sz="1400" b="1">
                <a:solidFill>
                  <a:srgbClr val="4F81BD"/>
                </a:solidFill>
                <a:latin typeface="Arial" panose="020B0604020202020204" pitchFamily="34" charset="0"/>
                <a:ea typeface="MS Gothic" pitchFamily="49" charset="-128"/>
                <a:cs typeface="Arial" panose="020B0604020202020204" pitchFamily="34" charset="0"/>
              </a:rPr>
              <a:t>P</a:t>
            </a:r>
            <a:r>
              <a:rPr lang="en-GB" altLang="en-US" sz="1400" b="1" bmk="">
                <a:solidFill>
                  <a:srgbClr val="4F81BD"/>
                </a:solidFill>
                <a:latin typeface="Arial" panose="020B0604020202020204" pitchFamily="34" charset="0"/>
                <a:ea typeface="MS Gothic" pitchFamily="49" charset="-128"/>
                <a:cs typeface="Arial" panose="020B0604020202020204" pitchFamily="34" charset="0"/>
              </a:rPr>
              <a:t>rogressive Plastic Deformation</a:t>
            </a:r>
            <a:endParaRPr lang="en-GB" altLang="en-US" sz="1400" b="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2-step Shakedown Check and </a:t>
            </a:r>
            <a:r>
              <a:rPr lang="en-GB" altLang="en-US" sz="1400" b="1" i="1">
                <a:solidFill>
                  <a:srgbClr val="4F81BD"/>
                </a:solidFill>
                <a:latin typeface="Arial" panose="020B0604020202020204" pitchFamily="34" charset="0"/>
                <a:ea typeface="MS Gothic" pitchFamily="49" charset="-128"/>
                <a:cs typeface="Arial" panose="020B0604020202020204" pitchFamily="34" charset="0"/>
              </a:rPr>
              <a:t>3-step </a:t>
            </a: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Ratcheting Check</a:t>
            </a: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en-US" sz="1400">
                <a:latin typeface="Arial" panose="020B0604020202020204" pitchFamily="34" charset="0"/>
                <a:ea typeface="MS Mincho" pitchFamily="49" charset="-128"/>
                <a:cs typeface="Arial" panose="020B0604020202020204" pitchFamily="34" charset="0"/>
              </a:rPr>
              <a:t>A load/unload/reload Finite Element analysis </a:t>
            </a:r>
            <a:r>
              <a:rPr lang="en-GB" altLang="en-US" sz="1400" smtClean="0">
                <a:latin typeface="Arial" panose="020B0604020202020204" pitchFamily="34" charset="0"/>
                <a:ea typeface="MS Mincho" pitchFamily="49" charset="-128"/>
                <a:cs typeface="Arial" panose="020B0604020202020204" pitchFamily="34" charset="0"/>
              </a:rPr>
              <a:t>is required using the linear-elastic/ideal-plastic constitutive </a:t>
            </a:r>
            <a:r>
              <a:rPr lang="en-GB" altLang="en-US" sz="1400">
                <a:latin typeface="Arial" panose="020B0604020202020204" pitchFamily="34" charset="0"/>
                <a:ea typeface="MS Mincho" pitchFamily="49" charset="-128"/>
                <a:cs typeface="Arial" panose="020B0604020202020204" pitchFamily="34" charset="0"/>
              </a:rPr>
              <a:t>law </a:t>
            </a:r>
            <a:r>
              <a:rPr lang="en-GB" altLang="en-US" sz="1400" smtClean="0">
                <a:latin typeface="Arial" panose="020B0604020202020204" pitchFamily="34" charset="0"/>
                <a:ea typeface="MS Mincho" pitchFamily="49" charset="-128"/>
                <a:cs typeface="Arial" panose="020B0604020202020204" pitchFamily="34" charset="0"/>
              </a:rPr>
              <a:t>with Mises </a:t>
            </a:r>
            <a:r>
              <a:rPr lang="en-GB" altLang="en-US" sz="1400">
                <a:latin typeface="Arial" panose="020B0604020202020204" pitchFamily="34" charset="0"/>
                <a:ea typeface="MS Mincho" pitchFamily="49" charset="-128"/>
                <a:cs typeface="Arial" panose="020B0604020202020204" pitchFamily="34" charset="0"/>
              </a:rPr>
              <a:t>yield criterion and associated flow </a:t>
            </a:r>
            <a:r>
              <a:rPr lang="en-GB" altLang="en-US" sz="1400" smtClean="0">
                <a:latin typeface="Arial" panose="020B0604020202020204" pitchFamily="34" charset="0"/>
                <a:ea typeface="MS Mincho" pitchFamily="49" charset="-128"/>
                <a:cs typeface="Arial" panose="020B0604020202020204" pitchFamily="34" charset="0"/>
              </a:rPr>
              <a:t>rule and the worst-case </a:t>
            </a:r>
            <a:r>
              <a:rPr lang="en-GB" altLang="en-US" sz="1400">
                <a:latin typeface="Arial" panose="020B0604020202020204" pitchFamily="34" charset="0"/>
                <a:ea typeface="MS Mincho" pitchFamily="49" charset="-128"/>
                <a:cs typeface="Arial" panose="020B0604020202020204" pitchFamily="34" charset="0"/>
              </a:rPr>
              <a:t>loading cycle </a:t>
            </a:r>
            <a:r>
              <a:rPr lang="en-GB" altLang="en-US" sz="1400" smtClean="0">
                <a:latin typeface="Arial" panose="020B0604020202020204" pitchFamily="34" charset="0"/>
                <a:ea typeface="MS Mincho" pitchFamily="49" charset="-128"/>
                <a:cs typeface="Arial" panose="020B0604020202020204" pitchFamily="34" charset="0"/>
              </a:rPr>
              <a:t>envelope. If the residual </a:t>
            </a:r>
            <a:r>
              <a:rPr lang="en-GB" altLang="en-US" sz="1400">
                <a:latin typeface="Arial" panose="020B0604020202020204" pitchFamily="34" charset="0"/>
                <a:ea typeface="MS Mincho" pitchFamily="49" charset="-128"/>
                <a:cs typeface="Arial" panose="020B0604020202020204" pitchFamily="34" charset="0"/>
              </a:rPr>
              <a:t>stress after the unload step </a:t>
            </a:r>
            <a:r>
              <a:rPr lang="en-GB" altLang="en-US" sz="1400" smtClean="0">
                <a:latin typeface="Arial" panose="020B0604020202020204" pitchFamily="34" charset="0"/>
                <a:ea typeface="MS Mincho" pitchFamily="49" charset="-128"/>
                <a:cs typeface="Arial" panose="020B0604020202020204" pitchFamily="34" charset="0"/>
              </a:rPr>
              <a:t>does not exceed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elastic limit Y (defined below), then the structure has achieved elastic shakedown so proceed to the high-cycle fatigue check. If the overall </a:t>
            </a:r>
            <a:r>
              <a:rPr lang="en-GB" altLang="en-US" sz="1400">
                <a:latin typeface="Arial" panose="020B0604020202020204" pitchFamily="34" charset="0"/>
                <a:ea typeface="MS Mincho" pitchFamily="49" charset="-128"/>
                <a:cs typeface="Arial" panose="020B0604020202020204" pitchFamily="34" charset="0"/>
              </a:rPr>
              <a:t>plastic strain at the reload step </a:t>
            </a:r>
            <a:r>
              <a:rPr lang="en-GB" altLang="en-US" sz="1400" smtClean="0">
                <a:latin typeface="Arial" panose="020B0604020202020204" pitchFamily="34" charset="0"/>
                <a:ea typeface="MS Mincho" pitchFamily="49" charset="-128"/>
                <a:cs typeface="Arial" panose="020B0604020202020204" pitchFamily="34" charset="0"/>
              </a:rPr>
              <a:t>exceeds </a:t>
            </a:r>
            <a:r>
              <a:rPr lang="en-GB" altLang="en-US" sz="1400">
                <a:latin typeface="Arial" panose="020B0604020202020204" pitchFamily="34" charset="0"/>
                <a:ea typeface="MS Mincho" pitchFamily="49" charset="-128"/>
                <a:cs typeface="Arial" panose="020B0604020202020204" pitchFamily="34" charset="0"/>
              </a:rPr>
              <a:t>the overall plastic strain of the initial load </a:t>
            </a:r>
            <a:r>
              <a:rPr lang="en-GB" altLang="en-US" sz="1400" smtClean="0">
                <a:latin typeface="Arial" panose="020B0604020202020204" pitchFamily="34" charset="0"/>
                <a:ea typeface="MS Mincho" pitchFamily="49" charset="-128"/>
                <a:cs typeface="Arial" panose="020B0604020202020204" pitchFamily="34" charset="0"/>
              </a:rPr>
              <a:t>step then the structure is ratcheting and the component has failed. If neither elastic shakedown nor ratcheting is achieved then proceed to the low-cycle fatigue check. </a:t>
            </a:r>
            <a:r>
              <a:rPr lang="en-GB" altLang="en-US" sz="1400">
                <a:latin typeface="Arial" panose="020B0604020202020204" pitchFamily="34" charset="0"/>
                <a:ea typeface="MS Mincho" pitchFamily="49" charset="-128"/>
                <a:cs typeface="Arial" panose="020B0604020202020204" pitchFamily="34" charset="0"/>
              </a:rPr>
              <a:t>No partial safety factors are </a:t>
            </a:r>
            <a:r>
              <a:rPr lang="en-GB" altLang="en-US" sz="1400" smtClean="0">
                <a:latin typeface="Arial" panose="020B0604020202020204" pitchFamily="34" charset="0"/>
                <a:ea typeface="MS Mincho" pitchFamily="49" charset="-128"/>
                <a:cs typeface="Arial" panose="020B0604020202020204" pitchFamily="34" charset="0"/>
              </a:rPr>
              <a:t>required. The </a:t>
            </a:r>
            <a:r>
              <a:rPr lang="en-GB" altLang="en-US" sz="1400">
                <a:latin typeface="Arial" panose="020B0604020202020204" pitchFamily="34" charset="0"/>
                <a:ea typeface="MS Mincho" pitchFamily="49" charset="-128"/>
                <a:cs typeface="Arial" panose="020B0604020202020204" pitchFamily="34" charset="0"/>
              </a:rPr>
              <a:t>reference temperature </a:t>
            </a:r>
            <a:r>
              <a:rPr lang="en-GB" altLang="en-US" sz="1400" smtClean="0">
                <a:latin typeface="Arial" panose="020B0604020202020204" pitchFamily="34" charset="0"/>
                <a:ea typeface="MS Mincho" pitchFamily="49" charset="-128"/>
                <a:cs typeface="Arial" panose="020B0604020202020204" pitchFamily="34" charset="0"/>
              </a:rPr>
              <a:t>may be (3t</a:t>
            </a:r>
            <a:r>
              <a:rPr lang="en-GB" altLang="en-US" sz="1400" baseline="-25000" smtClean="0">
                <a:latin typeface="Arial" panose="020B0604020202020204" pitchFamily="34" charset="0"/>
                <a:ea typeface="MS Mincho" pitchFamily="49" charset="-128"/>
                <a:cs typeface="Arial" panose="020B0604020202020204" pitchFamily="34" charset="0"/>
              </a:rPr>
              <a:t>h</a:t>
            </a:r>
            <a:r>
              <a:rPr lang="en-GB" altLang="en-US" sz="1400" smtClean="0">
                <a:latin typeface="Arial" panose="020B0604020202020204" pitchFamily="34" charset="0"/>
                <a:ea typeface="MS Mincho" pitchFamily="49" charset="-128"/>
                <a:cs typeface="Arial" panose="020B0604020202020204" pitchFamily="34" charset="0"/>
              </a:rPr>
              <a:t>/4 </a:t>
            </a:r>
            <a:r>
              <a:rPr lang="en-GB" altLang="en-US" sz="140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t</a:t>
            </a:r>
            <a:r>
              <a:rPr lang="en-GB" altLang="en-US" sz="1400" baseline="-25000" smtClean="0">
                <a:latin typeface="Arial" panose="020B0604020202020204" pitchFamily="34" charset="0"/>
                <a:ea typeface="MS Mincho" pitchFamily="49" charset="-128"/>
                <a:cs typeface="Arial" panose="020B0604020202020204" pitchFamily="34" charset="0"/>
              </a:rPr>
              <a:t>c</a:t>
            </a:r>
            <a:r>
              <a:rPr lang="en-GB" altLang="en-US" sz="1400" smtClean="0">
                <a:latin typeface="Arial" panose="020B0604020202020204" pitchFamily="34" charset="0"/>
                <a:ea typeface="MS Mincho" pitchFamily="49" charset="-128"/>
                <a:cs typeface="Arial" panose="020B0604020202020204" pitchFamily="34" charset="0"/>
              </a:rPr>
              <a:t>/4), </a:t>
            </a:r>
            <a:r>
              <a:rPr lang="en-GB" altLang="en-US" sz="1400">
                <a:latin typeface="Arial" panose="020B0604020202020204" pitchFamily="34" charset="0"/>
                <a:ea typeface="MS Mincho" pitchFamily="49" charset="-128"/>
                <a:cs typeface="Arial" panose="020B0604020202020204" pitchFamily="34" charset="0"/>
              </a:rPr>
              <a:t>where </a:t>
            </a:r>
            <a:r>
              <a:rPr lang="en-GB" altLang="en-US" sz="1400" smtClean="0">
                <a:latin typeface="Arial" panose="020B0604020202020204" pitchFamily="34" charset="0"/>
                <a:ea typeface="MS Mincho" pitchFamily="49" charset="-128"/>
                <a:cs typeface="Arial" panose="020B0604020202020204" pitchFamily="34" charset="0"/>
              </a:rPr>
              <a:t>t</a:t>
            </a:r>
            <a:r>
              <a:rPr lang="en-GB" altLang="en-US" sz="1400" baseline="-25000" smtClean="0">
                <a:latin typeface="Arial" panose="020B0604020202020204" pitchFamily="34" charset="0"/>
                <a:ea typeface="MS Mincho" pitchFamily="49" charset="-128"/>
                <a:cs typeface="Arial" panose="020B0604020202020204" pitchFamily="34" charset="0"/>
              </a:rPr>
              <a:t>h</a:t>
            </a:r>
            <a:r>
              <a:rPr lang="en-GB" altLang="en-US" sz="140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&amp; t</a:t>
            </a:r>
            <a:r>
              <a:rPr lang="en-GB" altLang="en-US" sz="1400" baseline="-25000" smtClean="0">
                <a:latin typeface="Arial" panose="020B0604020202020204" pitchFamily="34" charset="0"/>
                <a:ea typeface="MS Mincho" pitchFamily="49" charset="-128"/>
                <a:cs typeface="Arial" panose="020B0604020202020204" pitchFamily="34" charset="0"/>
              </a:rPr>
              <a:t>c</a:t>
            </a:r>
            <a:r>
              <a:rPr lang="en-GB" altLang="en-US" sz="1400" smtClean="0">
                <a:latin typeface="Arial" panose="020B0604020202020204" pitchFamily="34" charset="0"/>
                <a:ea typeface="MS Mincho" pitchFamily="49" charset="-128"/>
                <a:cs typeface="Arial" panose="020B0604020202020204" pitchFamily="34" charset="0"/>
              </a:rPr>
              <a:t> are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hot and cold temperatures during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cycle, or Y may be specified for different temperatures. If using mixed materials then proceed to check for fracture at the material interfaces.</a:t>
            </a:r>
          </a:p>
          <a:p>
            <a:pPr lvl="0" eaLnBrk="0" fontAlgn="base" hangingPunct="0">
              <a:spcBef>
                <a:spcPct val="0"/>
              </a:spcBef>
              <a:spcAft>
                <a:spcPct val="0"/>
              </a:spcAft>
            </a:pP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Cyclic Hardening/Softening </a:t>
            </a:r>
          </a:p>
          <a:p>
            <a:pPr lvl="0" eaLnBrk="0" fontAlgn="base" hangingPunct="0">
              <a:spcBef>
                <a:spcPct val="0"/>
              </a:spcBef>
              <a:spcAft>
                <a:spcPct val="0"/>
              </a:spcAft>
            </a:pPr>
            <a:r>
              <a:rPr lang="en-GB" altLang="ja-JP" sz="1400" smtClean="0">
                <a:latin typeface="Arial" panose="020B0604020202020204" pitchFamily="34" charset="0"/>
                <a:ea typeface="MS Mincho" pitchFamily="49" charset="-128"/>
                <a:cs typeface="Arial" panose="020B0604020202020204" pitchFamily="34" charset="0"/>
              </a:rPr>
              <a:t>In the preceding checks obtain Y from appropriate cyclic stress/strain curves. Alternatively use a combined nonlinear hardening/softening </a:t>
            </a:r>
            <a:r>
              <a:rPr lang="en-GB" altLang="en-US" sz="1400" smtClean="0">
                <a:latin typeface="Arial" panose="020B0604020202020204" pitchFamily="34" charset="0"/>
                <a:ea typeface="MS Mincho" pitchFamily="49" charset="-128"/>
                <a:cs typeface="Arial" panose="020B0604020202020204" pitchFamily="34" charset="0"/>
              </a:rPr>
              <a:t>constitutive</a:t>
            </a:r>
            <a:r>
              <a:rPr lang="en-GB" altLang="ja-JP" sz="1400" smtClean="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model </a:t>
            </a:r>
            <a:r>
              <a:rPr lang="en-GB" altLang="en-US" sz="1400">
                <a:latin typeface="Arial" panose="020B0604020202020204" pitchFamily="34" charset="0"/>
                <a:ea typeface="MS Mincho" pitchFamily="49" charset="-128"/>
                <a:cs typeface="Arial" panose="020B0604020202020204" pitchFamily="34" charset="0"/>
              </a:rPr>
              <a:t>which has been tested with similar structures under similar loading and found to be </a:t>
            </a:r>
            <a:r>
              <a:rPr lang="en-GB" altLang="en-US" sz="1400" smtClean="0">
                <a:latin typeface="Arial" panose="020B0604020202020204" pitchFamily="34" charset="0"/>
                <a:ea typeface="MS Mincho" pitchFamily="49" charset="-128"/>
                <a:cs typeface="Arial" panose="020B0604020202020204" pitchFamily="34" charset="0"/>
              </a:rPr>
              <a:t>conservative.</a:t>
            </a:r>
          </a:p>
          <a:p>
            <a:pPr lvl="0" eaLnBrk="0" fontAlgn="base" hangingPunct="0">
              <a:spcBef>
                <a:spcPct val="0"/>
              </a:spcBef>
              <a:spcAft>
                <a:spcPct val="0"/>
              </a:spcAft>
            </a:pPr>
            <a:endParaRPr lang="en-GB" sz="1400" smtClean="0">
              <a:latin typeface="Arial" panose="020B0604020202020204" pitchFamily="34" charset="0"/>
              <a:ea typeface="MS Mincho" pitchFamily="49" charset="-128"/>
              <a:cs typeface="Arial" panose="020B0604020202020204" pitchFamily="34" charset="0"/>
            </a:endParaRPr>
          </a:p>
          <a:p>
            <a:pPr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Creep Ratcheting </a:t>
            </a: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ja-JP" sz="1400">
                <a:latin typeface="Arial" panose="020B0604020202020204" pitchFamily="34" charset="0"/>
                <a:ea typeface="MS Mincho" pitchFamily="49" charset="-128"/>
                <a:cs typeface="Arial" panose="020B0604020202020204" pitchFamily="34" charset="0"/>
              </a:rPr>
              <a:t>In the </a:t>
            </a:r>
            <a:r>
              <a:rPr lang="en-GB" altLang="ja-JP" sz="1400" smtClean="0">
                <a:latin typeface="Arial" panose="020B0604020202020204" pitchFamily="34" charset="0"/>
                <a:ea typeface="MS Mincho" pitchFamily="49" charset="-128"/>
                <a:cs typeface="Arial" panose="020B0604020202020204" pitchFamily="34" charset="0"/>
              </a:rPr>
              <a:t>preceding checks obtain Y for the hot parts of the load cycle </a:t>
            </a:r>
            <a:r>
              <a:rPr lang="en-GB" altLang="ja-JP" sz="1400">
                <a:latin typeface="Arial" panose="020B0604020202020204" pitchFamily="34" charset="0"/>
                <a:ea typeface="MS Mincho" pitchFamily="49" charset="-128"/>
                <a:cs typeface="Arial" panose="020B0604020202020204" pitchFamily="34" charset="0"/>
              </a:rPr>
              <a:t>from appropriate creep </a:t>
            </a:r>
            <a:r>
              <a:rPr lang="en-GB" altLang="ja-JP" sz="1400" smtClean="0">
                <a:latin typeface="Arial" panose="020B0604020202020204" pitchFamily="34" charset="0"/>
                <a:ea typeface="MS Mincho" pitchFamily="49" charset="-128"/>
                <a:cs typeface="Arial" panose="020B0604020202020204" pitchFamily="34" charset="0"/>
              </a:rPr>
              <a:t>curves.</a:t>
            </a:r>
            <a:endParaRPr lang="en-GB" sz="1400">
              <a:latin typeface="Arial" panose="020B0604020202020204" pitchFamily="34" charset="0"/>
              <a:ea typeface="MS Mincho" pitchFamily="49" charset="-128"/>
              <a:cs typeface="Arial" panose="020B0604020202020204" pitchFamily="34" charset="0"/>
            </a:endParaRPr>
          </a:p>
        </p:txBody>
      </p:sp>
    </p:spTree>
    <p:extLst>
      <p:ext uri="{BB962C8B-B14F-4D97-AF65-F5344CB8AC3E}">
        <p14:creationId xmlns:p14="http://schemas.microsoft.com/office/powerpoint/2010/main" val="377585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DDC rules for </a:t>
            </a:r>
            <a:r>
              <a:rPr lang="en-GB" smtClean="0"/>
              <a:t>ratcheting 2</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16</a:t>
            </a:fld>
            <a:endParaRPr lang="en-GB" dirty="0"/>
          </a:p>
        </p:txBody>
      </p:sp>
      <p:sp>
        <p:nvSpPr>
          <p:cNvPr id="7" name="Content Placeholder 6"/>
          <p:cNvSpPr>
            <a:spLocks noGrp="1"/>
          </p:cNvSpPr>
          <p:nvPr>
            <p:ph idx="1"/>
          </p:nvPr>
        </p:nvSpPr>
        <p:spPr/>
        <p:txBody>
          <a:bodyPr/>
          <a:lstStyle/>
          <a:p>
            <a:pPr marL="0" indent="0">
              <a:buNone/>
            </a:pPr>
            <a:r>
              <a:rPr lang="en-GB" smtClean="0"/>
              <a:t> </a:t>
            </a:r>
            <a:endParaRPr lang="en-GB"/>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628" y="1628801"/>
            <a:ext cx="7168746"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93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Written objectives for 2016 </a:t>
            </a:r>
            <a:endParaRPr lang="en-GB" dirty="0"/>
          </a:p>
        </p:txBody>
      </p:sp>
      <p:sp>
        <p:nvSpPr>
          <p:cNvPr id="3" name="Content Placeholder 2"/>
          <p:cNvSpPr>
            <a:spLocks noGrp="1"/>
          </p:cNvSpPr>
          <p:nvPr>
            <p:ph idx="1"/>
          </p:nvPr>
        </p:nvSpPr>
        <p:spPr/>
        <p:txBody>
          <a:bodyPr>
            <a:normAutofit/>
          </a:bodyPr>
          <a:lstStyle/>
          <a:p>
            <a:r>
              <a:rPr lang="en-GB" smtClean="0"/>
              <a:t>Identify method for prediction of alternating plasticity/ratcheting boundary (3-step method).</a:t>
            </a:r>
          </a:p>
          <a:p>
            <a:r>
              <a:rPr lang="en-GB"/>
              <a:t>Assess divertor and blanket with the new methods.</a:t>
            </a:r>
          </a:p>
          <a:p>
            <a:r>
              <a:rPr lang="en-GB" smtClean="0"/>
              <a:t>Simulate cyclic behaviour of Eurofer and CuCrZr (irradiated and unirradiated) with </a:t>
            </a:r>
            <a:r>
              <a:rPr lang="en-GB"/>
              <a:t>the new methods</a:t>
            </a:r>
            <a:r>
              <a:rPr lang="en-GB" smtClean="0"/>
              <a:t>.</a:t>
            </a:r>
          </a:p>
          <a:p>
            <a:r>
              <a:rPr lang="en-GB" smtClean="0"/>
              <a:t>Investigate cyclic-softening </a:t>
            </a:r>
            <a:r>
              <a:rPr lang="en-GB"/>
              <a:t>modeling </a:t>
            </a:r>
            <a:r>
              <a:rPr lang="en-GB" smtClean="0"/>
              <a:t>methods.</a:t>
            </a:r>
          </a:p>
          <a:p>
            <a:r>
              <a:rPr lang="en-GB"/>
              <a:t>Write DDC rules for shakedown &amp; </a:t>
            </a:r>
            <a:r>
              <a:rPr lang="en-GB" smtClean="0"/>
              <a:t>ratcheting.</a:t>
            </a:r>
            <a:endParaRPr lang="en-GB" smtClean="0">
              <a:solidFill>
                <a:schemeClr val="bg1">
                  <a:lumMod val="50000"/>
                </a:schemeClr>
              </a:solidFill>
            </a:endParaRPr>
          </a:p>
          <a:p>
            <a:endParaRPr lang="en-GB">
              <a:solidFill>
                <a:schemeClr val="bg1">
                  <a:lumMod val="50000"/>
                </a:schemeClr>
              </a:solidFill>
            </a:endParaRPr>
          </a:p>
          <a:p>
            <a:pPr marL="0" indent="0">
              <a:buNone/>
            </a:pP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2</a:t>
            </a:fld>
            <a:endParaRPr lang="en-GB" dirty="0"/>
          </a:p>
        </p:txBody>
      </p:sp>
    </p:spTree>
    <p:extLst>
      <p:ext uri="{BB962C8B-B14F-4D97-AF65-F5344CB8AC3E}">
        <p14:creationId xmlns:p14="http://schemas.microsoft.com/office/powerpoint/2010/main" val="88636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Alternating </a:t>
            </a:r>
            <a:r>
              <a:rPr lang="en-GB"/>
              <a:t>plasticity/ratcheting </a:t>
            </a:r>
            <a:r>
              <a:rPr lang="en-GB" smtClean="0"/>
              <a:t>boundary</a:t>
            </a:r>
            <a:br>
              <a:rPr lang="en-GB" smtClean="0"/>
            </a:br>
            <a:r>
              <a:rPr lang="en-GB"/>
              <a:t>(</a:t>
            </a:r>
            <a:r>
              <a:rPr lang="en-GB" smtClean="0"/>
              <a:t>3-step method) &amp; assessment of divertor</a:t>
            </a:r>
            <a:endParaRPr lang="en-GB"/>
          </a:p>
        </p:txBody>
      </p:sp>
      <p:sp>
        <p:nvSpPr>
          <p:cNvPr id="4" name="Footer Placeholder 3"/>
          <p:cNvSpPr>
            <a:spLocks noGrp="1"/>
          </p:cNvSpPr>
          <p:nvPr>
            <p:ph type="ftr" sz="quarter" idx="11"/>
          </p:nvPr>
        </p:nvSpPr>
        <p:spPr/>
        <p:txBody>
          <a:bodyPr/>
          <a:lstStyle/>
          <a:p>
            <a:pPr algn="r"/>
            <a:r>
              <a:rPr lang="en-GB" smtClean="0"/>
              <a:t>J Gardiner | EDDI update | CCFE | 2.10.16 | Page </a:t>
            </a:r>
            <a:fld id="{6A6D9FA1-99C7-4910-8E32-B85D378B0060}" type="slidenum">
              <a:rPr lang="en-GB" smtClean="0"/>
              <a:pPr algn="r"/>
              <a:t>3</a:t>
            </a:fld>
            <a:endParaRPr lang="en-GB" dirty="0"/>
          </a:p>
        </p:txBody>
      </p:sp>
      <p:pic>
        <p:nvPicPr>
          <p:cNvPr id="5" name="Picture 2" descr="F:\DEMOshakedown\bree-thin-cyl-4ste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6216" y="1340768"/>
            <a:ext cx="2383522" cy="1803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7544" y="1196752"/>
            <a:ext cx="5904656" cy="2031325"/>
          </a:xfrm>
          <a:prstGeom prst="rect">
            <a:avLst/>
          </a:prstGeom>
          <a:noFill/>
        </p:spPr>
        <p:txBody>
          <a:bodyPr wrap="square" rtlCol="0">
            <a:spAutoFit/>
          </a:bodyPr>
          <a:lstStyle/>
          <a:p>
            <a:r>
              <a:rPr lang="en-GB" smtClean="0"/>
              <a:t>We identified a lower-bound method of predicting whether a component was in the ratcheting, alternating plasticity or shakedown region of the Bree diagram (right).</a:t>
            </a:r>
          </a:p>
          <a:p>
            <a:endParaRPr lang="en-GB"/>
          </a:p>
          <a:p>
            <a:r>
              <a:rPr lang="en-GB" smtClean="0"/>
              <a:t>Further work has indicated that the P zone may not exist in the Divertor and that the Bree diagram seems more like that of a 2-bar assembly (below) than a classic Bree pipe.</a:t>
            </a:r>
            <a:endParaRPr lang="en-GB"/>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67544" y="3326512"/>
            <a:ext cx="4086225" cy="2347595"/>
          </a:xfrm>
          <a:prstGeom prst="rect">
            <a:avLst/>
          </a:prstGeom>
          <a:noFill/>
          <a:ln>
            <a:noFill/>
          </a:ln>
        </p:spPr>
      </p:pic>
      <p:sp>
        <p:nvSpPr>
          <p:cNvPr id="8" name="TextBox 7"/>
          <p:cNvSpPr txBox="1"/>
          <p:nvPr/>
        </p:nvSpPr>
        <p:spPr>
          <a:xfrm>
            <a:off x="4644008" y="3645024"/>
            <a:ext cx="4176464" cy="2031325"/>
          </a:xfrm>
          <a:prstGeom prst="rect">
            <a:avLst/>
          </a:prstGeom>
          <a:noFill/>
        </p:spPr>
        <p:txBody>
          <a:bodyPr wrap="square" rtlCol="0">
            <a:spAutoFit/>
          </a:bodyPr>
          <a:lstStyle/>
          <a:p>
            <a:r>
              <a:rPr lang="en-GB" smtClean="0"/>
              <a:t>Also, in an Iter-style divertor if the the copper ring is allowed to remain plastic then it will likely promote ratcheting.</a:t>
            </a:r>
          </a:p>
          <a:p>
            <a:endParaRPr lang="en-GB"/>
          </a:p>
          <a:p>
            <a:r>
              <a:rPr lang="en-GB" smtClean="0"/>
              <a:t>So we </a:t>
            </a:r>
            <a:r>
              <a:rPr lang="en-GB"/>
              <a:t>cannot assess different materials in isolation which further undermines </a:t>
            </a:r>
            <a:r>
              <a:rPr lang="en-GB" smtClean="0"/>
              <a:t>the use of elastic assessment</a:t>
            </a:r>
            <a:r>
              <a:rPr lang="en-GB"/>
              <a:t> </a:t>
            </a:r>
            <a:r>
              <a:rPr lang="en-GB" smtClean="0"/>
              <a:t>methods.</a:t>
            </a:r>
            <a:endParaRPr lang="en-GB"/>
          </a:p>
        </p:txBody>
      </p:sp>
    </p:spTree>
    <p:extLst>
      <p:ext uri="{BB962C8B-B14F-4D97-AF65-F5344CB8AC3E}">
        <p14:creationId xmlns:p14="http://schemas.microsoft.com/office/powerpoint/2010/main" val="8592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75040" cy="891216"/>
          </a:xfrm>
        </p:spPr>
        <p:txBody>
          <a:bodyPr/>
          <a:lstStyle/>
          <a:p>
            <a:r>
              <a:rPr lang="en-GB" smtClean="0"/>
              <a:t>DDC: Creep ratcheting – method 1; theoretical</a:t>
            </a:r>
            <a:endParaRPr lang="en-GB"/>
          </a:p>
        </p:txBody>
      </p:sp>
      <p:sp>
        <p:nvSpPr>
          <p:cNvPr id="3" name="Content Placeholder 2"/>
          <p:cNvSpPr>
            <a:spLocks noGrp="1"/>
          </p:cNvSpPr>
          <p:nvPr>
            <p:ph idx="1"/>
          </p:nvPr>
        </p:nvSpPr>
        <p:spPr>
          <a:xfrm>
            <a:off x="413108" y="1124744"/>
            <a:ext cx="8229600" cy="936104"/>
          </a:xfrm>
        </p:spPr>
        <p:txBody>
          <a:bodyPr>
            <a:normAutofit fontScale="55000" lnSpcReduction="20000"/>
          </a:bodyPr>
          <a:lstStyle/>
          <a:p>
            <a:pPr marL="0" indent="0">
              <a:lnSpc>
                <a:spcPct val="130000"/>
              </a:lnSpc>
              <a:spcAft>
                <a:spcPts val="600"/>
              </a:spcAft>
              <a:buNone/>
            </a:pPr>
            <a:r>
              <a:rPr lang="en-GB" sz="2900" smtClean="0"/>
              <a:t>ASME III subsection </a:t>
            </a:r>
            <a:r>
              <a:rPr lang="en-GB" sz="2900"/>
              <a:t>NH </a:t>
            </a:r>
            <a:r>
              <a:rPr lang="en-GB" sz="2900" smtClean="0"/>
              <a:t>uses </a:t>
            </a:r>
            <a:r>
              <a:rPr lang="en-GB" sz="2900"/>
              <a:t>Bree diagrams already so any method that can reproduce a </a:t>
            </a:r>
            <a:r>
              <a:rPr lang="en-GB" sz="2900" smtClean="0"/>
              <a:t>Bree </a:t>
            </a:r>
            <a:r>
              <a:rPr lang="en-GB" sz="2900"/>
              <a:t>diagram can use a modified version of this </a:t>
            </a:r>
            <a:r>
              <a:rPr lang="en-GB" sz="2900" smtClean="0"/>
              <a:t>procedure. They have 2 diagrams; a classic thin cylinder and a general diagram (based on classic 2-bar assembly).</a:t>
            </a:r>
            <a:endParaRPr lang="en-GB" sz="2900"/>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4</a:t>
            </a:fld>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5295900" cy="2667000"/>
          </a:xfrm>
          <a:prstGeom prst="rect">
            <a:avLst/>
          </a:prstGeom>
          <a:noFill/>
          <a:ln>
            <a:noFill/>
          </a:ln>
        </p:spPr>
      </p:pic>
      <p:sp>
        <p:nvSpPr>
          <p:cNvPr id="6" name="TextBox 5"/>
          <p:cNvSpPr txBox="1"/>
          <p:nvPr/>
        </p:nvSpPr>
        <p:spPr>
          <a:xfrm>
            <a:off x="5796137" y="2248069"/>
            <a:ext cx="2952328" cy="2308324"/>
          </a:xfrm>
          <a:prstGeom prst="rect">
            <a:avLst/>
          </a:prstGeom>
          <a:noFill/>
        </p:spPr>
        <p:txBody>
          <a:bodyPr wrap="square" rtlCol="0">
            <a:spAutoFit/>
          </a:bodyPr>
          <a:lstStyle/>
          <a:p>
            <a:r>
              <a:rPr lang="en-GB" smtClean="0"/>
              <a:t>A Kt factor is derived from the Norton creep power law parameter, n.</a:t>
            </a:r>
          </a:p>
          <a:p>
            <a:endParaRPr lang="en-GB"/>
          </a:p>
          <a:p>
            <a:r>
              <a:rPr lang="en-GB" smtClean="0"/>
              <a:t>A similar Kt value could be applied to the yield stress in the 2/3 step method to predict creep ratcheting.</a:t>
            </a:r>
            <a:endParaRPr lang="en-GB"/>
          </a:p>
        </p:txBody>
      </p:sp>
      <p:sp>
        <p:nvSpPr>
          <p:cNvPr id="8" name="TextBox 7"/>
          <p:cNvSpPr txBox="1"/>
          <p:nvPr/>
        </p:nvSpPr>
        <p:spPr>
          <a:xfrm>
            <a:off x="395536" y="4922584"/>
            <a:ext cx="8792987" cy="1477328"/>
          </a:xfrm>
          <a:prstGeom prst="rect">
            <a:avLst/>
          </a:prstGeom>
          <a:noFill/>
        </p:spPr>
        <p:txBody>
          <a:bodyPr wrap="square" rtlCol="0">
            <a:spAutoFit/>
          </a:bodyPr>
          <a:lstStyle/>
          <a:p>
            <a:r>
              <a:rPr lang="en-GB">
                <a:solidFill>
                  <a:schemeClr val="accent2"/>
                </a:solidFill>
              </a:rPr>
              <a:t>Z = X.Y (in S2 and P) or Y + [1 – (1-X)] </a:t>
            </a:r>
            <a:r>
              <a:rPr lang="en-GB" baseline="30000">
                <a:solidFill>
                  <a:schemeClr val="accent2"/>
                </a:solidFill>
              </a:rPr>
              <a:t>0.5</a:t>
            </a:r>
            <a:r>
              <a:rPr lang="en-GB">
                <a:solidFill>
                  <a:schemeClr val="accent2"/>
                </a:solidFill>
              </a:rPr>
              <a:t> (in S1) or X (in  E)</a:t>
            </a:r>
          </a:p>
          <a:p>
            <a:endParaRPr lang="en-GB" smtClean="0">
              <a:solidFill>
                <a:schemeClr val="accent2"/>
              </a:solidFill>
            </a:endParaRPr>
          </a:p>
          <a:p>
            <a:r>
              <a:rPr lang="en-GB" smtClean="0">
                <a:solidFill>
                  <a:schemeClr val="accent2"/>
                </a:solidFill>
              </a:rPr>
              <a:t>Effective </a:t>
            </a:r>
            <a:r>
              <a:rPr lang="en-GB">
                <a:solidFill>
                  <a:schemeClr val="accent2"/>
                </a:solidFill>
              </a:rPr>
              <a:t>creep stress, Sc = </a:t>
            </a:r>
            <a:r>
              <a:rPr lang="en-GB" smtClean="0">
                <a:solidFill>
                  <a:schemeClr val="accent2"/>
                </a:solidFill>
              </a:rPr>
              <a:t>Z.Sy </a:t>
            </a:r>
            <a:r>
              <a:rPr lang="en-GB" smtClean="0">
                <a:solidFill>
                  <a:schemeClr val="accent1"/>
                </a:solidFill>
              </a:rPr>
              <a:t>---&gt;</a:t>
            </a:r>
            <a:r>
              <a:rPr lang="en-GB" smtClean="0">
                <a:solidFill>
                  <a:schemeClr val="accent2"/>
                </a:solidFill>
              </a:rPr>
              <a:t> creep strain limited to 1%, 2%, 5%</a:t>
            </a:r>
          </a:p>
          <a:p>
            <a:endParaRPr lang="en-GB" smtClean="0">
              <a:solidFill>
                <a:schemeClr val="accent2"/>
              </a:solidFill>
            </a:endParaRPr>
          </a:p>
          <a:p>
            <a:r>
              <a:rPr lang="en-GB" smtClean="0">
                <a:solidFill>
                  <a:schemeClr val="accent2"/>
                </a:solidFill>
              </a:rPr>
              <a:t>Problems are a) limited material applicability, b) it makes no sense to just pre-multiply Pb.</a:t>
            </a:r>
          </a:p>
        </p:txBody>
      </p:sp>
      <p:cxnSp>
        <p:nvCxnSpPr>
          <p:cNvPr id="10" name="Straight Arrow Connector 9"/>
          <p:cNvCxnSpPr/>
          <p:nvPr/>
        </p:nvCxnSpPr>
        <p:spPr>
          <a:xfrm flipH="1" flipV="1">
            <a:off x="4716016" y="2924944"/>
            <a:ext cx="28803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07904" y="2970272"/>
            <a:ext cx="864096" cy="1178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43486" y="4458253"/>
            <a:ext cx="0" cy="554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491880" y="4458253"/>
            <a:ext cx="1152128" cy="554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5576" y="522920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36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Creep ratcheting – method 2; empirical</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5</a:t>
            </a:fld>
            <a:endParaRPr lang="en-GB"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08" y="980728"/>
            <a:ext cx="4330700" cy="2963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67048"/>
            <a:ext cx="3347208" cy="249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960852"/>
            <a:ext cx="4421138" cy="2881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V="1">
            <a:off x="4067944" y="2132856"/>
            <a:ext cx="4032448" cy="27363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067944" y="1556792"/>
            <a:ext cx="4032448" cy="4608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995936" y="2313751"/>
            <a:ext cx="936104" cy="251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508104" y="4424144"/>
            <a:ext cx="3096344" cy="1477328"/>
          </a:xfrm>
          <a:prstGeom prst="rect">
            <a:avLst/>
          </a:prstGeom>
          <a:noFill/>
        </p:spPr>
        <p:txBody>
          <a:bodyPr wrap="square" rtlCol="0">
            <a:spAutoFit/>
          </a:bodyPr>
          <a:lstStyle/>
          <a:p>
            <a:r>
              <a:rPr lang="en-GB" smtClean="0"/>
              <a:t>Using the uncrept cold and fully crept (at time, t) hot yield strengths in a 2/3 step analysis will allow creep ratcheting to be predicted directly.</a:t>
            </a:r>
            <a:endParaRPr lang="en-GB"/>
          </a:p>
        </p:txBody>
      </p:sp>
    </p:spTree>
    <p:extLst>
      <p:ext uri="{BB962C8B-B14F-4D97-AF65-F5344CB8AC3E}">
        <p14:creationId xmlns:p14="http://schemas.microsoft.com/office/powerpoint/2010/main" val="317870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75040" cy="891216"/>
          </a:xfrm>
        </p:spPr>
        <p:txBody>
          <a:bodyPr/>
          <a:lstStyle/>
          <a:p>
            <a:r>
              <a:rPr lang="en-GB" smtClean="0"/>
              <a:t>DDC: Failure assessment – erosion/corrosion</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6</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598" y="2276872"/>
            <a:ext cx="8066667" cy="2790476"/>
          </a:xfrm>
          <a:prstGeom prst="rect">
            <a:avLst/>
          </a:prstGeom>
          <a:noFill/>
          <a:ln>
            <a:noFill/>
          </a:ln>
        </p:spPr>
      </p:pic>
      <p:sp>
        <p:nvSpPr>
          <p:cNvPr id="6" name="TextBox 5"/>
          <p:cNvSpPr txBox="1"/>
          <p:nvPr/>
        </p:nvSpPr>
        <p:spPr>
          <a:xfrm>
            <a:off x="456476" y="1340768"/>
            <a:ext cx="8208912" cy="646331"/>
          </a:xfrm>
          <a:prstGeom prst="rect">
            <a:avLst/>
          </a:prstGeom>
          <a:noFill/>
        </p:spPr>
        <p:txBody>
          <a:bodyPr wrap="square" rtlCol="0">
            <a:spAutoFit/>
          </a:bodyPr>
          <a:lstStyle/>
          <a:p>
            <a:r>
              <a:rPr lang="en-GB" smtClean="0"/>
              <a:t>The 2-step / 3-step method is useful for assessing defects and a slightly different 2-step method has already been proposed as an amendment to API579.</a:t>
            </a:r>
            <a:endParaRPr lang="en-GB"/>
          </a:p>
        </p:txBody>
      </p:sp>
    </p:spTree>
    <p:extLst>
      <p:ext uri="{BB962C8B-B14F-4D97-AF65-F5344CB8AC3E}">
        <p14:creationId xmlns:p14="http://schemas.microsoft.com/office/powerpoint/2010/main" val="221526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Failure assessment - cracks</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7</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54290"/>
            <a:ext cx="8229600" cy="2813019"/>
          </a:xfrm>
          <a:prstGeom prst="rect">
            <a:avLst/>
          </a:prstGeom>
          <a:noFill/>
          <a:ln>
            <a:noFill/>
          </a:ln>
        </p:spPr>
      </p:pic>
      <p:sp>
        <p:nvSpPr>
          <p:cNvPr id="7" name="TextBox 6"/>
          <p:cNvSpPr txBox="1"/>
          <p:nvPr/>
        </p:nvSpPr>
        <p:spPr>
          <a:xfrm>
            <a:off x="611560" y="1268760"/>
            <a:ext cx="7560840" cy="646331"/>
          </a:xfrm>
          <a:prstGeom prst="rect">
            <a:avLst/>
          </a:prstGeom>
          <a:noFill/>
        </p:spPr>
        <p:txBody>
          <a:bodyPr wrap="square" rtlCol="0">
            <a:spAutoFit/>
          </a:bodyPr>
          <a:lstStyle/>
          <a:p>
            <a:r>
              <a:rPr lang="en-GB"/>
              <a:t>The 2-step / 3-step method </a:t>
            </a:r>
            <a:r>
              <a:rPr lang="en-GB" smtClean="0"/>
              <a:t>can be used </a:t>
            </a:r>
            <a:r>
              <a:rPr lang="en-GB"/>
              <a:t>for assessing </a:t>
            </a:r>
            <a:r>
              <a:rPr lang="en-GB" smtClean="0"/>
              <a:t>cracks </a:t>
            </a:r>
            <a:r>
              <a:rPr lang="en-GB"/>
              <a:t>and a </a:t>
            </a:r>
            <a:r>
              <a:rPr lang="en-GB" smtClean="0"/>
              <a:t>similar method (LMM) </a:t>
            </a:r>
            <a:r>
              <a:rPr lang="en-GB"/>
              <a:t>has already been proposed as </a:t>
            </a:r>
            <a:r>
              <a:rPr lang="en-GB" smtClean="0"/>
              <a:t>an alternative to R6.</a:t>
            </a:r>
            <a:endParaRPr lang="en-GB"/>
          </a:p>
        </p:txBody>
      </p:sp>
    </p:spTree>
    <p:extLst>
      <p:ext uri="{BB962C8B-B14F-4D97-AF65-F5344CB8AC3E}">
        <p14:creationId xmlns:p14="http://schemas.microsoft.com/office/powerpoint/2010/main" val="35360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 what is the real problem?</a:t>
            </a:r>
            <a:endParaRPr lang="en-GB"/>
          </a:p>
        </p:txBody>
      </p:sp>
      <p:sp>
        <p:nvSpPr>
          <p:cNvPr id="3" name="Content Placeholder 2"/>
          <p:cNvSpPr>
            <a:spLocks noGrp="1"/>
          </p:cNvSpPr>
          <p:nvPr>
            <p:ph idx="1"/>
          </p:nvPr>
        </p:nvSpPr>
        <p:spPr>
          <a:xfrm>
            <a:off x="179512" y="1412776"/>
            <a:ext cx="4536504" cy="5112568"/>
          </a:xfrm>
        </p:spPr>
        <p:txBody>
          <a:bodyPr>
            <a:normAutofit lnSpcReduction="10000"/>
          </a:bodyPr>
          <a:lstStyle/>
          <a:p>
            <a:pPr marL="0" indent="0">
              <a:buNone/>
            </a:pPr>
            <a:r>
              <a:rPr lang="en-GB" sz="2000" smtClean="0"/>
              <a:t>Actual softening (eg by irradiation) can be emulated in FEA by specifying a new stress/strain curve.</a:t>
            </a:r>
          </a:p>
          <a:p>
            <a:pPr marL="0" indent="0">
              <a:buNone/>
            </a:pPr>
            <a:endParaRPr lang="en-GB" sz="2000" smtClean="0"/>
          </a:p>
          <a:p>
            <a:pPr marL="0" indent="0">
              <a:buNone/>
            </a:pPr>
            <a:r>
              <a:rPr lang="en-GB" sz="2000" smtClean="0"/>
              <a:t>Testing indicates that most (or all) of the softening comes out on the first cycle followed by stabilisation. This is due to local high plasticity and general elastic strains both missing the softening part of the curve.</a:t>
            </a:r>
          </a:p>
          <a:p>
            <a:pPr marL="0" indent="0">
              <a:buNone/>
            </a:pPr>
            <a:endParaRPr lang="en-GB" sz="2000" smtClean="0"/>
          </a:p>
          <a:p>
            <a:pPr marL="0" indent="0">
              <a:buNone/>
            </a:pPr>
            <a:r>
              <a:rPr lang="en-GB" sz="2000" smtClean="0"/>
              <a:t>However </a:t>
            </a:r>
            <a:r>
              <a:rPr lang="en-GB" sz="2000"/>
              <a:t>cyclic-softening is </a:t>
            </a:r>
            <a:r>
              <a:rPr lang="en-GB" sz="2000" smtClean="0"/>
              <a:t>really just a poor way of describing reduced hardening so it is not clear how using a softening curve is justifiable or how such a curve would be obtained from the cyclic data.</a:t>
            </a:r>
            <a:r>
              <a:rPr lang="en-GB" sz="1800" smtClean="0"/>
              <a:t> </a:t>
            </a: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8</a:t>
            </a:fld>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92896"/>
            <a:ext cx="4116966" cy="2202815"/>
          </a:xfrm>
          <a:prstGeom prst="rect">
            <a:avLst/>
          </a:prstGeom>
          <a:noFill/>
          <a:ln>
            <a:noFill/>
          </a:ln>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147378"/>
            <a:ext cx="3777258" cy="120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869160"/>
            <a:ext cx="3878122" cy="1224136"/>
          </a:xfrm>
          <a:prstGeom prst="rect">
            <a:avLst/>
          </a:prstGeom>
          <a:noFill/>
          <a:ln>
            <a:noFill/>
          </a:ln>
        </p:spPr>
      </p:pic>
    </p:spTree>
    <p:extLst>
      <p:ext uri="{BB962C8B-B14F-4D97-AF65-F5344CB8AC3E}">
        <p14:creationId xmlns:p14="http://schemas.microsoft.com/office/powerpoint/2010/main" val="50810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by the 2/3 step methods</a:t>
            </a:r>
            <a:endParaRPr lang="en-GB"/>
          </a:p>
        </p:txBody>
      </p:sp>
      <p:sp>
        <p:nvSpPr>
          <p:cNvPr id="3" name="Content Placeholder 2"/>
          <p:cNvSpPr>
            <a:spLocks noGrp="1"/>
          </p:cNvSpPr>
          <p:nvPr>
            <p:ph idx="1"/>
          </p:nvPr>
        </p:nvSpPr>
        <p:spPr>
          <a:xfrm>
            <a:off x="241176" y="1124744"/>
            <a:ext cx="5554960" cy="2952328"/>
          </a:xfrm>
        </p:spPr>
        <p:txBody>
          <a:bodyPr>
            <a:normAutofit fontScale="85000" lnSpcReduction="20000"/>
          </a:bodyPr>
          <a:lstStyle/>
          <a:p>
            <a:pPr marL="0" indent="0">
              <a:buNone/>
            </a:pPr>
            <a:r>
              <a:rPr lang="en-GB" smtClean="0"/>
              <a:t>The ‘hardening’ extrapolations from the curve-fits have been very optimistic.</a:t>
            </a:r>
          </a:p>
          <a:p>
            <a:pPr marL="0" indent="0">
              <a:buNone/>
            </a:pPr>
            <a:endParaRPr lang="en-GB" smtClean="0"/>
          </a:p>
          <a:p>
            <a:pPr marL="0" indent="0">
              <a:buNone/>
            </a:pPr>
            <a:r>
              <a:rPr lang="en-GB"/>
              <a:t>This reduced hardening is very </a:t>
            </a:r>
            <a:r>
              <a:rPr lang="en-GB" smtClean="0"/>
              <a:t>similar to the </a:t>
            </a:r>
            <a:r>
              <a:rPr lang="en-GB"/>
              <a:t>elastic-perfectly-plastic model already required by the 2/3 step methods.</a:t>
            </a:r>
            <a:endParaRPr lang="en-GB" smtClean="0"/>
          </a:p>
          <a:p>
            <a:pPr marL="0" indent="0">
              <a:buNone/>
            </a:pPr>
            <a:endParaRPr lang="en-GB" smtClean="0"/>
          </a:p>
          <a:p>
            <a:pPr marL="0" indent="0">
              <a:buNone/>
            </a:pPr>
            <a:r>
              <a:rPr lang="en-GB" smtClean="0"/>
              <a:t>But </a:t>
            </a:r>
            <a:r>
              <a:rPr lang="en-GB"/>
              <a:t>what is </a:t>
            </a:r>
            <a:r>
              <a:rPr lang="en-GB" smtClean="0"/>
              <a:t>the </a:t>
            </a:r>
            <a:r>
              <a:rPr lang="en-GB"/>
              <a:t>mechanism behind cyclic </a:t>
            </a:r>
            <a:r>
              <a:rPr lang="en-GB" smtClean="0"/>
              <a:t>softening? </a:t>
            </a:r>
            <a:r>
              <a:rPr lang="en-GB"/>
              <a:t>Material tests show that it involves the elimination of dislocations</a:t>
            </a:r>
            <a:r>
              <a:rPr lang="en-GB" smtClean="0"/>
              <a:t>.</a:t>
            </a:r>
            <a:endParaRPr lang="en-GB"/>
          </a:p>
        </p:txBody>
      </p:sp>
      <p:sp>
        <p:nvSpPr>
          <p:cNvPr id="4" name="Footer Placeholder 3"/>
          <p:cNvSpPr>
            <a:spLocks noGrp="1"/>
          </p:cNvSpPr>
          <p:nvPr>
            <p:ph type="ftr" sz="quarter" idx="11"/>
          </p:nvPr>
        </p:nvSpPr>
        <p:spPr/>
        <p:txBody>
          <a:bodyPr/>
          <a:lstStyle/>
          <a:p>
            <a:pPr algn="r"/>
            <a:r>
              <a:rPr lang="en-GB"/>
              <a:t>J Gardiner | EDDI update | CCFE | 2.10.16 | Page </a:t>
            </a:r>
            <a:fld id="{6A6D9FA1-99C7-4910-8E32-B85D378B0060}" type="slidenum">
              <a:rPr lang="en-GB" smtClean="0"/>
              <a:pPr algn="r"/>
              <a:t>9</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774" y="951359"/>
            <a:ext cx="31813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734165" y="2348880"/>
            <a:ext cx="2070083"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16016" y="2780928"/>
            <a:ext cx="374441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p:nvPr/>
        </p:nvPicPr>
        <p:blipFill>
          <a:blip r:embed="rId3">
            <a:extLst>
              <a:ext uri="{28A0092B-C50C-407E-A947-70E740481C1C}">
                <a14:useLocalDpi xmlns:a14="http://schemas.microsoft.com/office/drawing/2010/main" val="0"/>
              </a:ext>
            </a:extLst>
          </a:blip>
          <a:srcRect/>
          <a:stretch>
            <a:fillRect/>
          </a:stretch>
        </p:blipFill>
        <p:spPr bwMode="auto">
          <a:xfrm>
            <a:off x="17851" y="4221088"/>
            <a:ext cx="5860415" cy="1781175"/>
          </a:xfrm>
          <a:prstGeom prst="rect">
            <a:avLst/>
          </a:prstGeom>
          <a:noFill/>
          <a:ln>
            <a:noFill/>
          </a:ln>
        </p:spPr>
      </p:pic>
      <p:sp>
        <p:nvSpPr>
          <p:cNvPr id="14" name="TextBox 13"/>
          <p:cNvSpPr txBox="1"/>
          <p:nvPr/>
        </p:nvSpPr>
        <p:spPr>
          <a:xfrm>
            <a:off x="407882" y="5989424"/>
            <a:ext cx="5779403" cy="369332"/>
          </a:xfrm>
          <a:prstGeom prst="rect">
            <a:avLst/>
          </a:prstGeom>
          <a:noFill/>
        </p:spPr>
        <p:txBody>
          <a:bodyPr wrap="none" rtlCol="0">
            <a:spAutoFit/>
          </a:bodyPr>
          <a:lstStyle/>
          <a:p>
            <a:r>
              <a:rPr lang="en-GB" smtClean="0"/>
              <a:t>Annealed state-&gt; cold-work hardened-&gt;reworked softening </a:t>
            </a:r>
            <a:endParaRPr lang="en-GB"/>
          </a:p>
        </p:txBody>
      </p:sp>
      <p:cxnSp>
        <p:nvCxnSpPr>
          <p:cNvPr id="22" name="Straight Arrow Connector 21"/>
          <p:cNvCxnSpPr/>
          <p:nvPr/>
        </p:nvCxnSpPr>
        <p:spPr>
          <a:xfrm>
            <a:off x="3923928" y="378904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380312" y="1340768"/>
            <a:ext cx="1440160"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9" name="Curved Connector 28"/>
          <p:cNvCxnSpPr>
            <a:endCxn id="24" idx="0"/>
          </p:cNvCxnSpPr>
          <p:nvPr/>
        </p:nvCxnSpPr>
        <p:spPr>
          <a:xfrm flipV="1">
            <a:off x="4139952" y="1340768"/>
            <a:ext cx="3960440" cy="216024"/>
          </a:xfrm>
          <a:prstGeom prst="curvedConnector4">
            <a:avLst>
              <a:gd name="adj1" fmla="val 40909"/>
              <a:gd name="adj2" fmla="val 20582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0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1710</Words>
  <Application>Microsoft Office PowerPoint</Application>
  <PresentationFormat>On-screen Show (4:3)</PresentationFormat>
  <Paragraphs>123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Enhanced Content &amp; Usability – Ratcheting for year 2016</vt:lpstr>
      <vt:lpstr>Written objectives for 2016 </vt:lpstr>
      <vt:lpstr>Alternating plasticity/ratcheting boundary (3-step method) &amp; assessment of divertor</vt:lpstr>
      <vt:lpstr>DDC: Creep ratcheting – method 1; theoretical</vt:lpstr>
      <vt:lpstr>DDC Creep ratcheting – method 2; empirical</vt:lpstr>
      <vt:lpstr>DDC: Failure assessment – erosion/corrosion</vt:lpstr>
      <vt:lpstr>DDC: Failure assessment - cracks</vt:lpstr>
      <vt:lpstr>Cyclic softening : what is the real problem?</vt:lpstr>
      <vt:lpstr>Cyclic softening by the 2/3 step methods</vt:lpstr>
      <vt:lpstr>Cyclic-softening : the mechanism</vt:lpstr>
      <vt:lpstr>Cyclic work softening - example</vt:lpstr>
      <vt:lpstr>Cyclic softening - working hypothesis</vt:lpstr>
      <vt:lpstr>Investigation of intermediate plasticity upon unload; simulation and implications</vt:lpstr>
      <vt:lpstr>Summary</vt:lpstr>
      <vt:lpstr>DDC rules for ratcheting 1</vt:lpstr>
      <vt:lpstr>DDC rules for ratcheting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Nieckchen Petra</dc:creator>
  <cp:lastModifiedBy>Gorley, Mike</cp:lastModifiedBy>
  <cp:revision>227</cp:revision>
  <dcterms:created xsi:type="dcterms:W3CDTF">2014-10-15T16:57:42Z</dcterms:created>
  <dcterms:modified xsi:type="dcterms:W3CDTF">2016-11-01T08:38:55Z</dcterms:modified>
</cp:coreProperties>
</file>