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7" r:id="rId1"/>
  </p:sldMasterIdLst>
  <p:notesMasterIdLst>
    <p:notesMasterId r:id="rId21"/>
  </p:notesMasterIdLst>
  <p:handoutMasterIdLst>
    <p:handoutMasterId r:id="rId22"/>
  </p:handoutMasterIdLst>
  <p:sldIdLst>
    <p:sldId id="256" r:id="rId2"/>
    <p:sldId id="701" r:id="rId3"/>
    <p:sldId id="718" r:id="rId4"/>
    <p:sldId id="730" r:id="rId5"/>
    <p:sldId id="731" r:id="rId6"/>
    <p:sldId id="732" r:id="rId7"/>
    <p:sldId id="735" r:id="rId8"/>
    <p:sldId id="739" r:id="rId9"/>
    <p:sldId id="736" r:id="rId10"/>
    <p:sldId id="740" r:id="rId11"/>
    <p:sldId id="741" r:id="rId12"/>
    <p:sldId id="737" r:id="rId13"/>
    <p:sldId id="727" r:id="rId14"/>
    <p:sldId id="734" r:id="rId15"/>
    <p:sldId id="697" r:id="rId16"/>
    <p:sldId id="696" r:id="rId17"/>
    <p:sldId id="698" r:id="rId18"/>
    <p:sldId id="694" r:id="rId19"/>
    <p:sldId id="729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4068">
          <p15:clr>
            <a:srgbClr val="A4A3A4"/>
          </p15:clr>
        </p15:guide>
        <p15:guide id="4" pos="72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415FF"/>
    <a:srgbClr val="67A9FF"/>
    <a:srgbClr val="FF6600"/>
    <a:srgbClr val="184897"/>
    <a:srgbClr val="FFFFFF"/>
    <a:srgbClr val="000368"/>
    <a:srgbClr val="2D2656"/>
    <a:srgbClr val="2672FF"/>
    <a:srgbClr val="1E2B74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1212" autoAdjust="0"/>
  </p:normalViewPr>
  <p:slideViewPr>
    <p:cSldViewPr>
      <p:cViewPr varScale="1">
        <p:scale>
          <a:sx n="73" d="100"/>
          <a:sy n="73" d="100"/>
        </p:scale>
        <p:origin x="-1314" y="-102"/>
      </p:cViewPr>
      <p:guideLst>
        <p:guide orient="horz" pos="527"/>
        <p:guide orient="horz" pos="4110"/>
        <p:guide orient="horz" pos="4068"/>
        <p:guide pos="72"/>
        <p:guide pos="551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83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61443" name="Picture 6" descr="KIT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die Kooperation von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Forschungszentrum Karlsruhe GmbH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und Universität Karlsruhe (TH)</a:t>
            </a:r>
          </a:p>
        </p:txBody>
      </p:sp>
      <p:pic>
        <p:nvPicPr>
          <p:cNvPr id="61445" name="Picture 9" descr="fzk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10" descr="Wortbildmarke_schwar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45896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ADB2D9-5A98-41FD-BDD9-849143B4AC1B}" type="slidenum">
              <a:rPr lang="de-DE"/>
              <a:pPr>
                <a:defRPr/>
              </a:pPr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38893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4518" t="14603" r="3664" b="12682"/>
          <a:stretch/>
        </p:blipFill>
        <p:spPr>
          <a:xfrm>
            <a:off x="323528" y="260648"/>
            <a:ext cx="417408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41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65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2"/>
            <a:ext cx="5122912" cy="138688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852936"/>
            <a:ext cx="8229600" cy="489654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Author | Conference | Venue | Date | Page </a:t>
            </a:r>
            <a:fld id="{6A6D9FA1-99C7-4910-8E32-B85D378B0060}" type="slidenum">
              <a:rPr lang="en-GB" smtClean="0"/>
              <a:pPr algn="r"/>
              <a:t>‹N›</a:t>
            </a:fld>
            <a:endParaRPr lang="en-GB" dirty="0"/>
          </a:p>
        </p:txBody>
      </p:sp>
      <p:sp>
        <p:nvSpPr>
          <p:cNvPr id="10" name="Abgerundetes Rechteck 8"/>
          <p:cNvSpPr/>
          <p:nvPr userDrawn="1"/>
        </p:nvSpPr>
        <p:spPr>
          <a:xfrm>
            <a:off x="7956376" y="125361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  <p:pic>
        <p:nvPicPr>
          <p:cNvPr id="9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4518" t="14603" r="3664" b="12682"/>
          <a:stretch/>
        </p:blipFill>
        <p:spPr>
          <a:xfrm>
            <a:off x="5652120" y="116632"/>
            <a:ext cx="2157860" cy="5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34602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7" r:id="rId2"/>
    <p:sldLayoutId id="2147483738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6"/>
        </a:buBlip>
        <a:defRPr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jpeg"/><Relationship Id="rId18" Type="http://schemas.openxmlformats.org/officeDocument/2006/relationships/image" Target="../media/image48.png"/><Relationship Id="rId3" Type="http://schemas.openxmlformats.org/officeDocument/2006/relationships/image" Target="../media/image33.jpeg"/><Relationship Id="rId21" Type="http://schemas.openxmlformats.org/officeDocument/2006/relationships/image" Target="../media/image51.pn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17" Type="http://schemas.openxmlformats.org/officeDocument/2006/relationships/image" Target="../media/image47.jpeg"/><Relationship Id="rId2" Type="http://schemas.openxmlformats.org/officeDocument/2006/relationships/image" Target="../media/image32.jpeg"/><Relationship Id="rId16" Type="http://schemas.openxmlformats.org/officeDocument/2006/relationships/image" Target="../media/image46.jpeg"/><Relationship Id="rId20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5" Type="http://schemas.openxmlformats.org/officeDocument/2006/relationships/image" Target="../media/image45.jpeg"/><Relationship Id="rId23" Type="http://schemas.openxmlformats.org/officeDocument/2006/relationships/image" Target="../media/image53.png"/><Relationship Id="rId10" Type="http://schemas.openxmlformats.org/officeDocument/2006/relationships/image" Target="../media/image40.jpeg"/><Relationship Id="rId19" Type="http://schemas.openxmlformats.org/officeDocument/2006/relationships/image" Target="../media/image49.png"/><Relationship Id="rId4" Type="http://schemas.openxmlformats.org/officeDocument/2006/relationships/image" Target="../media/image34.jpeg"/><Relationship Id="rId9" Type="http://schemas.openxmlformats.org/officeDocument/2006/relationships/image" Target="../media/image39.jpeg"/><Relationship Id="rId14" Type="http://schemas.openxmlformats.org/officeDocument/2006/relationships/image" Target="../media/image44.jpeg"/><Relationship Id="rId22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7661" y="2780927"/>
            <a:ext cx="8328795" cy="17705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EDDI Structural Design Criteria – Enhanced Content &amp; Usability– CCFE (2016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Priority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gap : </a:t>
            </a:r>
            <a:r>
              <a:rPr lang="en-GB" sz="2800" dirty="0"/>
              <a:t>development of Elasto-Plastic </a:t>
            </a:r>
            <a:r>
              <a:rPr lang="en-GB" sz="2800" dirty="0">
                <a:solidFill>
                  <a:srgbClr val="0415FF"/>
                </a:solidFill>
              </a:rPr>
              <a:t>Plastic Flow Localisation Rules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de-DE" sz="1200" b="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6370" y="5013176"/>
            <a:ext cx="8535988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2400" b="1" cap="small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sz="2400" b="1" cap="sm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Yong Xue, </a:t>
            </a:r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CCFE</a:t>
            </a:r>
          </a:p>
          <a:p>
            <a:pPr>
              <a:defRPr/>
            </a:pPr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</a:t>
            </a:r>
            <a:r>
              <a:rPr lang="en-US" sz="2400" b="1" cap="sm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Fursdon</a:t>
            </a:r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CCFE</a:t>
            </a:r>
          </a:p>
          <a:p>
            <a:pPr>
              <a:defRPr/>
            </a:pPr>
            <a:endParaRPr lang="en-US" sz="2400" b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6300192" y="260648"/>
            <a:ext cx="2448272" cy="936104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rgbClr val="184897"/>
                </a:solidFill>
              </a:rPr>
              <a:t>WPMAT</a:t>
            </a:r>
            <a:endParaRPr lang="en-GB" sz="4000" dirty="0">
              <a:solidFill>
                <a:srgbClr val="184897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6370" y="2016235"/>
            <a:ext cx="555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Deliverable ID:  MAT-1.3.2-T007-D003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80729"/>
            <a:ext cx="8229600" cy="489654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Similar conclusion from work at IPP [</a:t>
            </a:r>
            <a:r>
              <a:rPr lang="en-GB" dirty="0" err="1" smtClean="0"/>
              <a:t>M.Li</a:t>
            </a:r>
            <a:r>
              <a:rPr lang="en-GB" dirty="0" smtClean="0"/>
              <a:t>, </a:t>
            </a:r>
            <a:r>
              <a:rPr lang="en-GB" dirty="0" err="1" smtClean="0"/>
              <a:t>Y.You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Author | Conference | Venue | Date | Page </a:t>
            </a:r>
            <a:fld id="{6A6D9FA1-99C7-4910-8E32-B85D378B0060}" type="slidenum">
              <a:rPr lang="en-GB" smtClean="0"/>
              <a:pPr algn="r"/>
              <a:t>10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093742" cy="461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5893"/>
            <a:ext cx="5122912" cy="954836"/>
          </a:xfrm>
          <a:prstGeom prst="rect">
            <a:avLst/>
          </a:prstGeo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xmlns="" val="225998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11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1196752"/>
            <a:ext cx="8229600" cy="489654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kern="0" dirty="0" smtClean="0"/>
              <a:t>Simulating Un-irradiated Irradiated material conditions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To capture all usage of available strain (up to </a:t>
            </a:r>
            <a:r>
              <a:rPr lang="el-GR" sz="2000" kern="0" dirty="0" smtClean="0"/>
              <a:t>ε</a:t>
            </a:r>
            <a:r>
              <a:rPr lang="en-GB" sz="2000" kern="0" baseline="-25000" dirty="0" smtClean="0"/>
              <a:t>u</a:t>
            </a:r>
            <a:r>
              <a:rPr lang="en-GB" sz="2000" kern="0" dirty="0" smtClean="0"/>
              <a:t> &amp; </a:t>
            </a:r>
            <a:r>
              <a:rPr lang="el-GR" sz="2000" kern="0" dirty="0" smtClean="0"/>
              <a:t>ε</a:t>
            </a:r>
            <a:r>
              <a:rPr lang="en-GB" sz="2000" kern="0" baseline="-25000" dirty="0" err="1" smtClean="0"/>
              <a:t>tr</a:t>
            </a:r>
            <a:r>
              <a:rPr lang="en-GB" sz="2000" kern="0" dirty="0" smtClean="0"/>
              <a:t>), strain used during manufacture will be included in assessment/rule.</a:t>
            </a:r>
          </a:p>
          <a:p>
            <a:pPr marL="400050" lvl="1" indent="0">
              <a:buNone/>
            </a:pPr>
            <a:r>
              <a:rPr lang="en-GB" sz="1600" kern="0" dirty="0" smtClean="0"/>
              <a:t>(simulations have both manufacturing step followed by operating conditions step)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Clearly irradiated material properties are not relevant to manufacturing so the ideal is to switch from un-irradiated to irradiated material properties with simulation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? Is this feasible – this is yet to be determined.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Fall back might be to just apply irradiated to manufacturing cycle – should be conservative – but might be </a:t>
            </a:r>
            <a:r>
              <a:rPr lang="en-GB" sz="2000" kern="0" smtClean="0"/>
              <a:t>too conservative.</a:t>
            </a:r>
            <a:endParaRPr lang="en-GB" sz="2000" kern="0" dirty="0" smtClean="0"/>
          </a:p>
          <a:p>
            <a:pPr marL="0" indent="0">
              <a:buNone/>
            </a:pPr>
            <a:endParaRPr lang="en-GB" sz="2000" kern="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5893"/>
            <a:ext cx="5122912" cy="1026844"/>
          </a:xfrm>
          <a:prstGeom prst="rect">
            <a:avLst/>
          </a:prstGeo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xmlns="" val="4326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5122912" cy="102684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12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1196752"/>
            <a:ext cx="8229600" cy="489654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b="1" kern="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Results suggest </a:t>
            </a:r>
            <a:r>
              <a:rPr lang="en-GB" sz="2000" kern="0" dirty="0" smtClean="0">
                <a:solidFill>
                  <a:srgbClr val="0415FF"/>
                </a:solidFill>
              </a:rPr>
              <a:t>elasto-plastic simulation </a:t>
            </a:r>
            <a:r>
              <a:rPr lang="en-GB" sz="2000" kern="0" dirty="0" smtClean="0"/>
              <a:t>of full stress strain curve up to rupture is possible even under severe strain softening conditions.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Softening materials in real geometries can be simulated.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So … existing elastic </a:t>
            </a:r>
            <a:r>
              <a:rPr lang="en-GB" sz="2000" kern="0" dirty="0" smtClean="0">
                <a:solidFill>
                  <a:srgbClr val="0415FF"/>
                </a:solidFill>
              </a:rPr>
              <a:t>Flow localisation </a:t>
            </a:r>
            <a:r>
              <a:rPr lang="en-GB" sz="2000" kern="0" dirty="0" smtClean="0"/>
              <a:t>and </a:t>
            </a:r>
            <a:r>
              <a:rPr lang="en-GB" sz="2000" kern="0" dirty="0" smtClean="0">
                <a:solidFill>
                  <a:srgbClr val="0415FF"/>
                </a:solidFill>
              </a:rPr>
              <a:t>Exhaustion of ductility </a:t>
            </a:r>
            <a:r>
              <a:rPr lang="en-GB" sz="2000" kern="0" dirty="0" smtClean="0"/>
              <a:t>rules can be replaced by rules using explicit evaluation of plastic strain (up-to and beyond uniform elongation/necking limit) for comparison with true material limit </a:t>
            </a:r>
            <a:r>
              <a:rPr lang="el-GR" sz="2000" kern="0" dirty="0" smtClean="0"/>
              <a:t>ε</a:t>
            </a:r>
            <a:r>
              <a:rPr lang="en-GB" sz="2000" kern="0" baseline="-25000" dirty="0" smtClean="0"/>
              <a:t>tr</a:t>
            </a:r>
            <a:r>
              <a:rPr lang="en-GB" sz="2000" kern="0" dirty="0" smtClean="0"/>
              <a:t>.</a:t>
            </a:r>
            <a:endParaRPr lang="en-GB" sz="2000" kern="0" baseline="-25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Standard test methods can give false indication of softening behaviour</a:t>
            </a:r>
          </a:p>
          <a:p>
            <a:pPr marL="0" indent="0">
              <a:buNone/>
            </a:pPr>
            <a:r>
              <a:rPr lang="en-GB" sz="2000" b="1" kern="0" dirty="0" smtClean="0"/>
              <a:t>To be done: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Write rule to capture the techniques shown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Compare new method with elastic FEA (with linearisations)</a:t>
            </a:r>
          </a:p>
          <a:p>
            <a:pPr marL="457200" indent="-457200">
              <a:buFont typeface="+mj-lt"/>
              <a:buAutoNum type="arabicPeriod"/>
            </a:pPr>
            <a:endParaRPr lang="en-GB" sz="2000" kern="0" dirty="0"/>
          </a:p>
          <a:p>
            <a:pPr marL="457200" indent="-457200">
              <a:buFont typeface="+mj-lt"/>
              <a:buAutoNum type="arabicPeriod"/>
            </a:pPr>
            <a:endParaRPr lang="en-GB" sz="2000" kern="0" dirty="0" smtClean="0"/>
          </a:p>
          <a:p>
            <a:pPr marL="457200" indent="-457200">
              <a:buFont typeface="+mj-lt"/>
              <a:buAutoNum type="arabicPeriod"/>
            </a:pPr>
            <a:endParaRPr lang="en-GB" sz="2000" kern="0" dirty="0"/>
          </a:p>
          <a:p>
            <a:pPr marL="0" indent="0">
              <a:buNone/>
            </a:pPr>
            <a:endParaRPr lang="en-GB" sz="2000" kern="0" dirty="0" smtClean="0"/>
          </a:p>
          <a:p>
            <a:pPr marL="457200" indent="-457200">
              <a:buFont typeface="+mj-lt"/>
              <a:buAutoNum type="arabicPeriod"/>
            </a:pPr>
            <a:endParaRPr lang="en-GB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22440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13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endParaRPr lang="en-GB" sz="1600" dirty="0"/>
          </a:p>
          <a:p>
            <a:pPr>
              <a:buFont typeface="+mj-lt"/>
              <a:buAutoNum type="arabicPeriod"/>
            </a:pPr>
            <a:endParaRPr lang="en-GB" sz="1600" dirty="0"/>
          </a:p>
          <a:p>
            <a:pPr lvl="0">
              <a:buFont typeface="+mj-lt"/>
              <a:buAutoNum type="arabicPeriod"/>
            </a:pPr>
            <a:endParaRPr lang="en-GB" sz="1600" dirty="0"/>
          </a:p>
          <a:p>
            <a:endParaRPr lang="en-GB" dirty="0"/>
          </a:p>
        </p:txBody>
      </p:sp>
      <p:sp>
        <p:nvSpPr>
          <p:cNvPr id="8" name="Textfeld 1"/>
          <p:cNvSpPr txBox="1"/>
          <p:nvPr/>
        </p:nvSpPr>
        <p:spPr>
          <a:xfrm>
            <a:off x="467544" y="1268760"/>
            <a:ext cx="820891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5 year Objective(s):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WBS1.3.2 – Enhancing Content and </a:t>
            </a:r>
            <a:r>
              <a:rPr lang="en-GB" dirty="0" smtClean="0"/>
              <a:t>Usability “… Plastic Flow Localisation. </a:t>
            </a:r>
            <a:r>
              <a:rPr lang="en-GB" dirty="0"/>
              <a:t>Remove potential inaccuracies in existing elastic FE based rules by creating elasto-plastic methods/rules </a:t>
            </a:r>
            <a:endParaRPr lang="de-DE" dirty="0"/>
          </a:p>
        </p:txBody>
      </p:sp>
      <p:sp>
        <p:nvSpPr>
          <p:cNvPr id="9" name="Textfeld 3"/>
          <p:cNvSpPr txBox="1"/>
          <p:nvPr/>
        </p:nvSpPr>
        <p:spPr>
          <a:xfrm>
            <a:off x="438200" y="733346"/>
            <a:ext cx="68887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Review:  Objectives-Status for the 5 year period  </a:t>
            </a:r>
            <a:endParaRPr lang="de-DE" dirty="0"/>
          </a:p>
        </p:txBody>
      </p:sp>
      <p:sp>
        <p:nvSpPr>
          <p:cNvPr id="10" name="Textfeld 1"/>
          <p:cNvSpPr txBox="1"/>
          <p:nvPr/>
        </p:nvSpPr>
        <p:spPr>
          <a:xfrm>
            <a:off x="438200" y="5373216"/>
            <a:ext cx="820891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Outlook: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Rule expected to be delivered by 2018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Devise method to </a:t>
            </a:r>
            <a:r>
              <a:rPr lang="en-US" dirty="0" smtClean="0"/>
              <a:t>switch </a:t>
            </a:r>
            <a:r>
              <a:rPr lang="en-US" dirty="0"/>
              <a:t>from un-irradiated to </a:t>
            </a:r>
            <a:r>
              <a:rPr lang="en-US" dirty="0" smtClean="0"/>
              <a:t>irradiated if possible.</a:t>
            </a:r>
            <a:endParaRPr lang="en-GB" dirty="0"/>
          </a:p>
        </p:txBody>
      </p:sp>
      <p:sp>
        <p:nvSpPr>
          <p:cNvPr id="11" name="Textfeld 1"/>
          <p:cNvSpPr txBox="1"/>
          <p:nvPr/>
        </p:nvSpPr>
        <p:spPr>
          <a:xfrm>
            <a:off x="438200" y="2636912"/>
            <a:ext cx="8598296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Achievements/Status: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Strain softening modelling method devised for ANSYS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Reported strain softening data re-characterized as strain hardening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Proposed rule method applies to </a:t>
            </a:r>
            <a:r>
              <a:rPr lang="en-US" dirty="0" smtClean="0">
                <a:solidFill>
                  <a:srgbClr val="0415FF"/>
                </a:solidFill>
              </a:rPr>
              <a:t>Flow localization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415FF"/>
                </a:solidFill>
              </a:rPr>
              <a:t>Exhaustion of ductility</a:t>
            </a:r>
          </a:p>
          <a:p>
            <a:r>
              <a:rPr lang="en-US" b="1" dirty="0" smtClean="0"/>
              <a:t>To be done:</a:t>
            </a:r>
          </a:p>
          <a:p>
            <a:pPr marL="285750" indent="-285750">
              <a:buFontTx/>
              <a:buChar char="-"/>
            </a:pPr>
            <a:r>
              <a:rPr lang="en-US" dirty="0"/>
              <a:t>Writing of flow localization (and associated </a:t>
            </a:r>
            <a:r>
              <a:rPr lang="en-US" dirty="0" smtClean="0"/>
              <a:t>exhaustion </a:t>
            </a:r>
            <a:r>
              <a:rPr lang="en-US" dirty="0"/>
              <a:t>of ductility) rule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Assessment comparing original and improved rule</a:t>
            </a:r>
          </a:p>
          <a:p>
            <a:r>
              <a:rPr lang="en-US" b="1" dirty="0" smtClean="0"/>
              <a:t>Potential Failure: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Feasibility/need to simulate switch from un-irradiated to irradiated material TBC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5122912" cy="102684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825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14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1196752"/>
            <a:ext cx="8229600" cy="489654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kern="0" dirty="0" smtClean="0"/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090171"/>
            <a:ext cx="5454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1. </a:t>
            </a:r>
            <a:r>
              <a:rPr lang="en-GB" dirty="0" err="1" smtClean="0"/>
              <a:t>P.Fenici</a:t>
            </a:r>
            <a:r>
              <a:rPr lang="en-GB" dirty="0"/>
              <a:t>, et al, Effect of fast-neutron irradiation on tensile properties of precipitation-hardened Cu-Cr-</a:t>
            </a:r>
            <a:r>
              <a:rPr lang="en-GB" dirty="0" err="1"/>
              <a:t>Zr</a:t>
            </a:r>
            <a:r>
              <a:rPr lang="en-GB" dirty="0"/>
              <a:t> alloy, Journal of nuclear materials, 212-215, (1994) 399-403.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5893"/>
            <a:ext cx="5122912" cy="1026844"/>
          </a:xfrm>
          <a:prstGeom prst="rect">
            <a:avLst/>
          </a:prstGeo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xmlns="" val="12801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620688"/>
            <a:ext cx="276678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report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starts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here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…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81081" y="1124744"/>
            <a:ext cx="795135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FF0000"/>
                </a:solidFill>
              </a:rPr>
              <a:t>Important</a:t>
            </a:r>
            <a:r>
              <a:rPr lang="de-DE" sz="2400" b="1" dirty="0" smtClean="0">
                <a:solidFill>
                  <a:srgbClr val="FF0000"/>
                </a:solidFill>
              </a:rPr>
              <a:t>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rgbClr val="FF0000"/>
                </a:solidFill>
              </a:rPr>
              <a:t>Prepare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b="1" u="sng" dirty="0" err="1" smtClean="0">
                <a:solidFill>
                  <a:srgbClr val="FF0000"/>
                </a:solidFill>
              </a:rPr>
              <a:t>two</a:t>
            </a:r>
            <a:r>
              <a:rPr lang="de-DE" b="1" u="sng" dirty="0" smtClean="0">
                <a:solidFill>
                  <a:srgbClr val="FF0000"/>
                </a:solidFill>
              </a:rPr>
              <a:t> </a:t>
            </a:r>
            <a:r>
              <a:rPr lang="de-DE" b="1" u="sng" dirty="0" err="1" smtClean="0">
                <a:solidFill>
                  <a:srgbClr val="FF0000"/>
                </a:solidFill>
              </a:rPr>
              <a:t>Powerpoint</a:t>
            </a:r>
            <a:r>
              <a:rPr lang="de-DE" b="1" u="sng" dirty="0" smtClean="0">
                <a:solidFill>
                  <a:srgbClr val="FF0000"/>
                </a:solidFill>
              </a:rPr>
              <a:t> </a:t>
            </a:r>
            <a:r>
              <a:rPr lang="de-DE" b="1" u="sng" dirty="0" err="1" smtClean="0">
                <a:solidFill>
                  <a:srgbClr val="FF0000"/>
                </a:solidFill>
              </a:rPr>
              <a:t>files</a:t>
            </a:r>
            <a:r>
              <a:rPr lang="de-DE" dirty="0" smtClean="0">
                <a:solidFill>
                  <a:srgbClr val="FF0000"/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smtClean="0">
                <a:solidFill>
                  <a:srgbClr val="184897"/>
                </a:solidFill>
              </a:rPr>
              <a:t>A) </a:t>
            </a:r>
            <a:r>
              <a:rPr lang="de-DE" dirty="0" err="1" smtClean="0">
                <a:solidFill>
                  <a:srgbClr val="184897"/>
                </a:solidFill>
              </a:rPr>
              <a:t>one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for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the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monitoring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meeting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and</a:t>
            </a:r>
            <a:endParaRPr lang="de-DE" dirty="0" smtClean="0">
              <a:solidFill>
                <a:srgbClr val="18489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184897"/>
                </a:solidFill>
              </a:rPr>
              <a:t>(B) </a:t>
            </a:r>
            <a:r>
              <a:rPr lang="de-DE" dirty="0" err="1" smtClean="0">
                <a:solidFill>
                  <a:srgbClr val="184897"/>
                </a:solidFill>
              </a:rPr>
              <a:t>one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for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the</a:t>
            </a:r>
            <a:r>
              <a:rPr lang="de-DE" dirty="0" smtClean="0">
                <a:solidFill>
                  <a:srgbClr val="184897"/>
                </a:solidFill>
              </a:rPr>
              <a:t> final </a:t>
            </a:r>
            <a:r>
              <a:rPr lang="de-DE" dirty="0" err="1" smtClean="0">
                <a:solidFill>
                  <a:srgbClr val="184897"/>
                </a:solidFill>
              </a:rPr>
              <a:t>reporting</a:t>
            </a:r>
            <a:r>
              <a:rPr lang="de-DE" dirty="0" smtClean="0">
                <a:solidFill>
                  <a:srgbClr val="184897"/>
                </a:solidFill>
              </a:rPr>
              <a:t> (</a:t>
            </a:r>
            <a:r>
              <a:rPr lang="de-DE" dirty="0" err="1" smtClean="0">
                <a:solidFill>
                  <a:srgbClr val="184897"/>
                </a:solidFill>
              </a:rPr>
              <a:t>later</a:t>
            </a:r>
            <a:r>
              <a:rPr lang="de-DE" dirty="0" smtClean="0">
                <a:solidFill>
                  <a:srgbClr val="184897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184897"/>
                </a:solidFill>
              </a:rPr>
              <a:t>(A)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b="1" dirty="0" err="1" smtClean="0">
                <a:solidFill>
                  <a:srgbClr val="184897"/>
                </a:solidFill>
              </a:rPr>
              <a:t>for</a:t>
            </a:r>
            <a:r>
              <a:rPr lang="de-DE" b="1" dirty="0" smtClean="0">
                <a:solidFill>
                  <a:srgbClr val="184897"/>
                </a:solidFill>
              </a:rPr>
              <a:t> </a:t>
            </a:r>
            <a:r>
              <a:rPr lang="de-DE" b="1" dirty="0" err="1" smtClean="0">
                <a:solidFill>
                  <a:srgbClr val="184897"/>
                </a:solidFill>
              </a:rPr>
              <a:t>monitoring</a:t>
            </a:r>
            <a:endParaRPr lang="de-DE" b="1" dirty="0" smtClean="0">
              <a:solidFill>
                <a:srgbClr val="184897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err="1" smtClean="0">
                <a:solidFill>
                  <a:srgbClr val="FF0000"/>
                </a:solidFill>
              </a:rPr>
              <a:t>Reduce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number</a:t>
            </a:r>
            <a:r>
              <a:rPr lang="de-DE" dirty="0" smtClean="0">
                <a:solidFill>
                  <a:srgbClr val="FF0000"/>
                </a:solidFill>
              </a:rPr>
              <a:t> of </a:t>
            </a:r>
            <a:r>
              <a:rPr lang="de-DE" dirty="0" err="1" smtClean="0">
                <a:solidFill>
                  <a:srgbClr val="FF0000"/>
                </a:solidFill>
              </a:rPr>
              <a:t>slides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Monitoring Meeting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meet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schedule</a:t>
            </a:r>
            <a:r>
              <a:rPr lang="de-DE" dirty="0" smtClean="0">
                <a:solidFill>
                  <a:srgbClr val="FF0000"/>
                </a:solidFill>
              </a:rPr>
              <a:t> &amp;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>
                <a:solidFill>
                  <a:srgbClr val="FF0000"/>
                </a:solidFill>
              </a:rPr>
              <a:t>Try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describe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brief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>
                <a:solidFill>
                  <a:srgbClr val="FF0000"/>
                </a:solidFill>
              </a:rPr>
              <a:t>Keep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information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consice</a:t>
            </a:r>
            <a:r>
              <a:rPr lang="de-DE" dirty="0" smtClean="0">
                <a:solidFill>
                  <a:srgbClr val="FF0000"/>
                </a:solidFill>
              </a:rPr>
              <a:t>, </a:t>
            </a:r>
            <a:r>
              <a:rPr lang="de-DE" dirty="0" err="1" smtClean="0">
                <a:solidFill>
                  <a:srgbClr val="FF0000"/>
                </a:solidFill>
              </a:rPr>
              <a:t>omit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detailed</a:t>
            </a:r>
            <a:r>
              <a:rPr lang="de-DE" dirty="0" smtClean="0">
                <a:solidFill>
                  <a:srgbClr val="FF0000"/>
                </a:solidFill>
              </a:rPr>
              <a:t>/</a:t>
            </a:r>
            <a:r>
              <a:rPr lang="de-DE" dirty="0" err="1" smtClean="0">
                <a:solidFill>
                  <a:srgbClr val="FF0000"/>
                </a:solidFill>
              </a:rPr>
              <a:t>specific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information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184897"/>
                </a:solidFill>
              </a:rPr>
              <a:t>(B) </a:t>
            </a:r>
            <a:r>
              <a:rPr lang="de-DE" b="1" dirty="0" err="1">
                <a:solidFill>
                  <a:srgbClr val="184897"/>
                </a:solidFill>
              </a:rPr>
              <a:t>for</a:t>
            </a:r>
            <a:r>
              <a:rPr lang="de-DE" b="1" dirty="0">
                <a:solidFill>
                  <a:srgbClr val="184897"/>
                </a:solidFill>
              </a:rPr>
              <a:t> </a:t>
            </a:r>
            <a:r>
              <a:rPr lang="de-DE" b="1" dirty="0" err="1" smtClean="0">
                <a:solidFill>
                  <a:srgbClr val="184897"/>
                </a:solidFill>
              </a:rPr>
              <a:t>reporting</a:t>
            </a:r>
            <a:endParaRPr lang="de-DE" b="1" dirty="0" smtClean="0">
              <a:solidFill>
                <a:srgbClr val="184897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Deliverable</a:t>
            </a:r>
            <a:r>
              <a:rPr lang="de-DE" dirty="0" smtClean="0">
                <a:solidFill>
                  <a:srgbClr val="FF0000"/>
                </a:solidFill>
              </a:rPr>
              <a:t> Report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number</a:t>
            </a:r>
            <a:r>
              <a:rPr lang="de-DE" dirty="0" smtClean="0">
                <a:solidFill>
                  <a:srgbClr val="FF0000"/>
                </a:solidFill>
              </a:rPr>
              <a:t> of </a:t>
            </a:r>
            <a:r>
              <a:rPr lang="de-DE" dirty="0" err="1" smtClean="0">
                <a:solidFill>
                  <a:srgbClr val="FF0000"/>
                </a:solidFill>
              </a:rPr>
              <a:t>slides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unlimited</a:t>
            </a:r>
            <a:endParaRPr lang="de-DE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b="1" dirty="0" err="1" smtClean="0">
                <a:solidFill>
                  <a:srgbClr val="FF0000"/>
                </a:solidFill>
              </a:rPr>
              <a:t>Use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the</a:t>
            </a:r>
            <a:r>
              <a:rPr lang="de-DE" b="1" dirty="0" smtClean="0">
                <a:solidFill>
                  <a:srgbClr val="FF0000"/>
                </a:solidFill>
              </a:rPr>
              <a:t> simple </a:t>
            </a:r>
            <a:r>
              <a:rPr lang="de-DE" b="1" dirty="0" err="1" smtClean="0">
                <a:solidFill>
                  <a:srgbClr val="FF0000"/>
                </a:solidFill>
              </a:rPr>
              <a:t>filename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convention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Deliverable-ID_TS-Title.ppt(x)</a:t>
            </a:r>
          </a:p>
          <a:p>
            <a:pPr lvl="1"/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b="1" i="1" dirty="0" smtClean="0">
                <a:solidFill>
                  <a:srgbClr val="041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AS-2.2.2-01_Selection of </a:t>
            </a:r>
            <a:r>
              <a:rPr lang="de-DE" b="1" i="1" dirty="0">
                <a:solidFill>
                  <a:srgbClr val="041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blablabla.ppt(x)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FF0000"/>
              </a:solidFill>
            </a:endParaRPr>
          </a:p>
          <a:p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110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5" y="2189763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Result</a:t>
            </a:r>
            <a:r>
              <a:rPr lang="de-DE" b="1" dirty="0" smtClean="0"/>
              <a:t>(s):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optimum composition w.r.t. HT strength is …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Hot </a:t>
            </a:r>
            <a:r>
              <a:rPr lang="en-GB" dirty="0"/>
              <a:t>rolling </a:t>
            </a:r>
            <a:r>
              <a:rPr lang="en-GB" dirty="0" smtClean="0"/>
              <a:t>can be performed in the temperature range 720-1060 °C …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Etc.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3629923"/>
            <a:ext cx="8208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Conclusion</a:t>
            </a:r>
            <a:r>
              <a:rPr lang="de-DE" b="1" dirty="0" smtClean="0"/>
              <a:t>(s):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Which goals/deliverables have been reached?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/</a:t>
            </a:r>
            <a:r>
              <a:rPr lang="de-DE" dirty="0" err="1" smtClean="0"/>
              <a:t>deliverables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not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reached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? Actions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planned</a:t>
            </a:r>
            <a:r>
              <a:rPr lang="de-DE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Comments on the Workplan 2017 and PMP: </a:t>
            </a:r>
            <a:br>
              <a:rPr lang="de-DE" dirty="0" smtClean="0"/>
            </a:br>
            <a:r>
              <a:rPr lang="de-DE" dirty="0" smtClean="0"/>
              <a:t>Is the WP still feasible? Is adjustment required due to your results?</a:t>
            </a:r>
            <a:br>
              <a:rPr lang="de-DE" dirty="0" smtClean="0"/>
            </a:b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outlook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548680"/>
            <a:ext cx="688876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Mandatory Information includes at least one slide on</a:t>
            </a:r>
          </a:p>
          <a:p>
            <a:endParaRPr lang="en-GB" b="1" i="1" cap="small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i="1" cap="small" dirty="0" smtClean="0"/>
              <a:t>Results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i="1" cap="small" dirty="0" smtClean="0"/>
              <a:t>Conclusions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8733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4" y="1268760"/>
            <a:ext cx="820891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Objective(s):</a:t>
            </a:r>
          </a:p>
          <a:p>
            <a:r>
              <a:rPr lang="en-GB" dirty="0" smtClean="0"/>
              <a:t>Review your 5 years objectives (i.e. your offer in answer to the call for participation in 2013/14)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548680"/>
            <a:ext cx="68887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Midterm–Review:  Objectives-Status for the 5 year period  </a:t>
            </a:r>
            <a:endParaRPr lang="de-DE" dirty="0"/>
          </a:p>
        </p:txBody>
      </p:sp>
      <p:sp>
        <p:nvSpPr>
          <p:cNvPr id="5" name="Textfeld 1"/>
          <p:cNvSpPr txBox="1"/>
          <p:nvPr/>
        </p:nvSpPr>
        <p:spPr>
          <a:xfrm>
            <a:off x="500215" y="2348880"/>
            <a:ext cx="820891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Achievement and status: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Report the achievements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Report as well on </a:t>
            </a:r>
            <a:r>
              <a:rPr lang="en-US" sz="1400" b="1" dirty="0" smtClean="0">
                <a:solidFill>
                  <a:srgbClr val="FF6600"/>
                </a:solidFill>
              </a:rPr>
              <a:t>failures </a:t>
            </a:r>
            <a:r>
              <a:rPr lang="en-US" sz="1400" b="1" i="1" dirty="0" smtClean="0">
                <a:solidFill>
                  <a:srgbClr val="FF6600"/>
                </a:solidFill>
              </a:rPr>
              <a:t>(long-term as important as appearing all time “brilliant”) 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How far are you </a:t>
            </a:r>
            <a:r>
              <a:rPr lang="en-US" b="1" dirty="0" err="1" smtClean="0"/>
              <a:t>wrt</a:t>
            </a:r>
            <a:r>
              <a:rPr lang="en-US" b="1" dirty="0" smtClean="0"/>
              <a:t> to schedule </a:t>
            </a:r>
            <a:r>
              <a:rPr lang="en-US" b="1" i="1" dirty="0" smtClean="0">
                <a:solidFill>
                  <a:srgbClr val="FF6600"/>
                </a:solidFill>
              </a:rPr>
              <a:t>(ahead/behind)</a:t>
            </a:r>
            <a:r>
              <a:rPr lang="en-US" b="1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Impact on the project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Interaction with other tasks/work-packages ….</a:t>
            </a:r>
          </a:p>
        </p:txBody>
      </p:sp>
      <p:sp>
        <p:nvSpPr>
          <p:cNvPr id="7" name="Textfeld 1"/>
          <p:cNvSpPr txBox="1"/>
          <p:nvPr/>
        </p:nvSpPr>
        <p:spPr>
          <a:xfrm>
            <a:off x="524821" y="4197703"/>
            <a:ext cx="820891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Outlook: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Next steps ahead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How do you rate them </a:t>
            </a:r>
            <a:r>
              <a:rPr lang="en-US" b="1" i="1" dirty="0" smtClean="0">
                <a:solidFill>
                  <a:srgbClr val="FF6600"/>
                </a:solidFill>
              </a:rPr>
              <a:t>(</a:t>
            </a:r>
            <a:r>
              <a:rPr lang="en-US" b="1" i="1" dirty="0" err="1" smtClean="0">
                <a:solidFill>
                  <a:srgbClr val="FF6600"/>
                </a:solidFill>
              </a:rPr>
              <a:t>eg</a:t>
            </a:r>
            <a:r>
              <a:rPr lang="en-US" b="1" i="1" dirty="0" smtClean="0">
                <a:solidFill>
                  <a:srgbClr val="FF6600"/>
                </a:solidFill>
              </a:rPr>
              <a:t>. challenge/risk)</a:t>
            </a:r>
            <a:r>
              <a:rPr lang="en-US" b="1" dirty="0" smtClean="0"/>
              <a:t> 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 smtClean="0"/>
              <a:t> … other elements you consider important ….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508649"/>
            <a:ext cx="8208912" cy="1200329"/>
          </a:xfrm>
          <a:prstGeom prst="rect">
            <a:avLst/>
          </a:prstGeom>
          <a:pattFill prst="pct10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write in a language understandable for “upstream”-management 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critical and honest in front of yourself </a:t>
            </a:r>
          </a:p>
        </p:txBody>
      </p:sp>
    </p:spTree>
    <p:extLst>
      <p:ext uri="{BB962C8B-B14F-4D97-AF65-F5344CB8AC3E}">
        <p14:creationId xmlns:p14="http://schemas.microsoft.com/office/powerpoint/2010/main" xmlns="" val="112522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69985" y="4920198"/>
            <a:ext cx="1384261" cy="131711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71730" y="3250158"/>
            <a:ext cx="1735707" cy="11310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582" y="1492874"/>
            <a:ext cx="1348851" cy="44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27885" y="1306706"/>
            <a:ext cx="1145460" cy="934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681759" y="1230802"/>
            <a:ext cx="2013055" cy="6603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184996" y="1409436"/>
            <a:ext cx="542384" cy="7927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17563" y="1336483"/>
            <a:ext cx="1379367" cy="405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0582" y="3531433"/>
            <a:ext cx="1642108" cy="52739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00953" y="2388089"/>
            <a:ext cx="1653482" cy="93552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92983" y="2398802"/>
            <a:ext cx="863495" cy="77060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5786" y="2528707"/>
            <a:ext cx="1075017" cy="47620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630865" y="3157706"/>
            <a:ext cx="1335006" cy="109227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43624" y="4176685"/>
            <a:ext cx="1210210" cy="121021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1430" y="5542652"/>
            <a:ext cx="1716052" cy="50661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3375" y="4276668"/>
            <a:ext cx="2424202" cy="101024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79999" y="2483601"/>
            <a:ext cx="1947886" cy="474534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54340" y="2398802"/>
            <a:ext cx="2105812" cy="59880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778128" y="4348170"/>
            <a:ext cx="979743" cy="93587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69985" y="3505424"/>
            <a:ext cx="1324528" cy="61347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98368" y="233892"/>
            <a:ext cx="1539202" cy="67528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840409" y="4436424"/>
            <a:ext cx="1107745" cy="90835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67756" y="234674"/>
            <a:ext cx="2715440" cy="654084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307391" y="6191726"/>
            <a:ext cx="865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Logos of </a:t>
            </a:r>
            <a:r>
              <a:rPr lang="de-DE" sz="1100" dirty="0" err="1" smtClean="0"/>
              <a:t>the</a:t>
            </a:r>
            <a:r>
              <a:rPr lang="de-DE" sz="1100" dirty="0" smtClean="0"/>
              <a:t> </a:t>
            </a:r>
            <a:r>
              <a:rPr lang="de-DE" sz="1100" dirty="0" err="1" smtClean="0"/>
              <a:t>official</a:t>
            </a:r>
            <a:r>
              <a:rPr lang="de-DE" sz="1100" dirty="0" smtClean="0"/>
              <a:t> WPMAT </a:t>
            </a:r>
            <a:r>
              <a:rPr lang="de-DE" sz="1100" dirty="0" err="1" smtClean="0"/>
              <a:t>participants</a:t>
            </a:r>
            <a:r>
              <a:rPr lang="de-DE" sz="1100" dirty="0" smtClean="0"/>
              <a:t>. Note: </a:t>
            </a:r>
            <a:r>
              <a:rPr lang="de-DE" sz="1100" dirty="0" err="1" smtClean="0"/>
              <a:t>Some</a:t>
            </a:r>
            <a:r>
              <a:rPr lang="de-DE" sz="1100" dirty="0" smtClean="0"/>
              <a:t> </a:t>
            </a:r>
            <a:r>
              <a:rPr lang="de-DE" sz="1100" dirty="0" err="1" smtClean="0"/>
              <a:t>universities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</a:t>
            </a:r>
            <a:r>
              <a:rPr lang="de-DE" sz="1100" dirty="0" err="1" smtClean="0"/>
              <a:t>labs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grouped</a:t>
            </a:r>
            <a:r>
              <a:rPr lang="de-DE" sz="1100" dirty="0" smtClean="0"/>
              <a:t> in </a:t>
            </a:r>
            <a:r>
              <a:rPr lang="de-DE" sz="1100" dirty="0" err="1" smtClean="0"/>
              <a:t>certain</a:t>
            </a:r>
            <a:r>
              <a:rPr lang="de-DE" sz="1100" dirty="0" smtClean="0"/>
              <a:t> countries </a:t>
            </a:r>
            <a:r>
              <a:rPr lang="de-DE" sz="1100" dirty="0" err="1" smtClean="0"/>
              <a:t>and</a:t>
            </a:r>
            <a:r>
              <a:rPr lang="de-DE" sz="1100" dirty="0" smtClean="0"/>
              <a:t>, </a:t>
            </a:r>
            <a:r>
              <a:rPr lang="de-DE" sz="1100" dirty="0" err="1" smtClean="0"/>
              <a:t>therefore</a:t>
            </a:r>
            <a:r>
              <a:rPr lang="de-DE" sz="1100" dirty="0" smtClean="0"/>
              <a:t>, </a:t>
            </a:r>
            <a:r>
              <a:rPr lang="de-DE" sz="1100" dirty="0" err="1" smtClean="0"/>
              <a:t>appear</a:t>
            </a:r>
            <a:r>
              <a:rPr lang="de-DE" sz="1100" dirty="0" smtClean="0"/>
              <a:t> </a:t>
            </a:r>
            <a:r>
              <a:rPr lang="de-DE" sz="1100" dirty="0" err="1" smtClean="0"/>
              <a:t>officially</a:t>
            </a:r>
            <a:r>
              <a:rPr lang="de-DE" sz="1100" dirty="0" smtClean="0"/>
              <a:t> </a:t>
            </a:r>
            <a:r>
              <a:rPr lang="de-DE" sz="1100" dirty="0" err="1" smtClean="0"/>
              <a:t>as</a:t>
            </a:r>
            <a:r>
              <a:rPr lang="de-DE" sz="1100" dirty="0" smtClean="0"/>
              <a:t> </a:t>
            </a:r>
            <a:r>
              <a:rPr lang="de-DE" sz="1100" dirty="0" err="1" smtClean="0"/>
              <a:t>only</a:t>
            </a:r>
            <a:r>
              <a:rPr lang="de-DE" sz="1100" dirty="0" smtClean="0"/>
              <a:t> </a:t>
            </a:r>
            <a:r>
              <a:rPr lang="de-DE" sz="1100" dirty="0" err="1" smtClean="0"/>
              <a:t>one</a:t>
            </a:r>
            <a:r>
              <a:rPr lang="de-DE" sz="1100" dirty="0" smtClean="0"/>
              <a:t> RU (</a:t>
            </a:r>
            <a:r>
              <a:rPr lang="de-DE" sz="1100" dirty="0" err="1" smtClean="0"/>
              <a:t>CIEMATand</a:t>
            </a:r>
            <a:r>
              <a:rPr lang="de-DE" sz="1100" dirty="0" smtClean="0"/>
              <a:t> 2 </a:t>
            </a:r>
            <a:r>
              <a:rPr lang="de-DE" sz="1100" dirty="0" err="1" smtClean="0"/>
              <a:t>sections</a:t>
            </a:r>
            <a:r>
              <a:rPr lang="de-DE" sz="1100" dirty="0" smtClean="0"/>
              <a:t> of ENEA). </a:t>
            </a:r>
            <a:r>
              <a:rPr lang="de-DE" sz="1100" dirty="0" err="1" smtClean="0"/>
              <a:t>Nevertheless</a:t>
            </a:r>
            <a:r>
              <a:rPr lang="de-DE" sz="1100" dirty="0" smtClean="0"/>
              <a:t>, </a:t>
            </a:r>
            <a:r>
              <a:rPr lang="de-DE" sz="1100" dirty="0" err="1" smtClean="0"/>
              <a:t>you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invited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add</a:t>
            </a:r>
            <a:r>
              <a:rPr lang="de-DE" sz="1100" dirty="0" smtClean="0"/>
              <a:t> </a:t>
            </a:r>
            <a:r>
              <a:rPr lang="de-DE" sz="1100" dirty="0" err="1" smtClean="0"/>
              <a:t>your</a:t>
            </a:r>
            <a:r>
              <a:rPr lang="de-DE" sz="1100" dirty="0" smtClean="0"/>
              <a:t> </a:t>
            </a:r>
            <a:r>
              <a:rPr lang="de-DE" sz="1100" dirty="0" err="1" smtClean="0"/>
              <a:t>own</a:t>
            </a:r>
            <a:r>
              <a:rPr lang="de-DE" sz="1100" dirty="0" smtClean="0"/>
              <a:t> logo!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xmlns="" val="41177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89654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Additional slides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Author | Conference | Venue | Date | Page </a:t>
            </a:r>
            <a:fld id="{6A6D9FA1-99C7-4910-8E32-B85D378B0060}" type="slidenum">
              <a:rPr lang="en-GB" smtClean="0"/>
              <a:pPr algn="r"/>
              <a:t>19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5893"/>
            <a:ext cx="5122912" cy="954836"/>
          </a:xfrm>
          <a:prstGeom prst="rect">
            <a:avLst/>
          </a:prstGeo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xmlns="" val="216554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052736"/>
            <a:ext cx="9093696" cy="4896544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endParaRPr lang="fr-FR" sz="1600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</a:pPr>
            <a:endParaRPr lang="fr-FR" sz="1600" dirty="0" smtClean="0">
              <a:ea typeface="Times New Roman"/>
              <a:cs typeface="Arial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GB" dirty="0">
              <a:ea typeface="Times New Roman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2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"/>
          <p:cNvSpPr txBox="1"/>
          <p:nvPr/>
        </p:nvSpPr>
        <p:spPr>
          <a:xfrm>
            <a:off x="467545" y="980728"/>
            <a:ext cx="8208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 year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WBS1.3.2 – Enhancing Content and Usability </a:t>
            </a:r>
            <a:r>
              <a:rPr lang="en-GB" dirty="0" smtClean="0"/>
              <a:t>: Remove potential inaccuracies in existing elastic FE based rules by creating elasto-plastic methods/rules </a:t>
            </a:r>
            <a:endParaRPr lang="de-DE" dirty="0" smtClean="0"/>
          </a:p>
          <a:p>
            <a:endParaRPr lang="de-DE" b="1" dirty="0"/>
          </a:p>
          <a:p>
            <a:r>
              <a:rPr lang="de-DE" b="1" dirty="0" smtClean="0"/>
              <a:t>2016 tasks in 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Adopt </a:t>
            </a:r>
            <a:r>
              <a:rPr lang="en-GB" dirty="0" smtClean="0"/>
              <a:t>cyclic </a:t>
            </a:r>
            <a:r>
              <a:rPr lang="en-GB" i="1" dirty="0" smtClean="0"/>
              <a:t>(strain?) </a:t>
            </a:r>
            <a:r>
              <a:rPr lang="en-GB" dirty="0" smtClean="0"/>
              <a:t>softening </a:t>
            </a:r>
            <a:r>
              <a:rPr lang="en-GB" dirty="0"/>
              <a:t>material modelling technique developed in the Ratcheting task.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Propose a rule modification that removes the need for linearisation.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Perform an assessment demonstrating comparing original rule results with the improved rule (including the cyclic softening model).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7" name="Textfeld 3"/>
          <p:cNvSpPr txBox="1"/>
          <p:nvPr/>
        </p:nvSpPr>
        <p:spPr>
          <a:xfrm>
            <a:off x="467540" y="4521894"/>
            <a:ext cx="820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Deliverable(s</a:t>
            </a:r>
            <a:r>
              <a:rPr lang="de-DE" b="1" dirty="0" smtClean="0"/>
              <a:t>):</a:t>
            </a:r>
          </a:p>
          <a:p>
            <a:r>
              <a:rPr lang="en-GB" dirty="0"/>
              <a:t>Summary overview report on enhanced content &amp; usability– </a:t>
            </a:r>
            <a:r>
              <a:rPr lang="en-GB" dirty="0" smtClean="0"/>
              <a:t>Plastic Flow Localisation for </a:t>
            </a:r>
            <a:r>
              <a:rPr lang="en-GB" dirty="0"/>
              <a:t>year 2016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467541" y="5445224"/>
            <a:ext cx="820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Acceptance Criteria</a:t>
            </a:r>
            <a:r>
              <a:rPr lang="de-DE" b="1" dirty="0" smtClean="0"/>
              <a:t>:</a:t>
            </a:r>
          </a:p>
          <a:p>
            <a:r>
              <a:rPr lang="en-GB" dirty="0" smtClean="0"/>
              <a:t>Deliverable(s</a:t>
            </a:r>
            <a:r>
              <a:rPr lang="en-GB" dirty="0"/>
              <a:t>) to be issued and approved through EUROfusion </a:t>
            </a:r>
            <a:r>
              <a:rPr lang="en-GB" dirty="0" smtClean="0"/>
              <a:t>IDM</a:t>
            </a:r>
            <a:endParaRPr lang="de-DE" b="1" dirty="0" smtClean="0"/>
          </a:p>
        </p:txBody>
      </p:sp>
      <p:sp>
        <p:nvSpPr>
          <p:cNvPr id="9" name="Rechteck 1"/>
          <p:cNvSpPr>
            <a:spLocks noGrp="1"/>
          </p:cNvSpPr>
          <p:nvPr>
            <p:ph type="title"/>
          </p:nvPr>
        </p:nvSpPr>
        <p:spPr>
          <a:xfrm>
            <a:off x="457200" y="25893"/>
            <a:ext cx="3283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MAT-1.3.2-T007-D001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8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7971" y="1226220"/>
            <a:ext cx="3700533" cy="400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5122912" cy="95483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3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1196752"/>
            <a:ext cx="5184576" cy="489654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b="1" kern="0" dirty="0" smtClean="0"/>
              <a:t>Introduction</a:t>
            </a:r>
          </a:p>
          <a:p>
            <a:r>
              <a:rPr lang="en-GB" sz="2000" b="1" kern="0" dirty="0" smtClean="0">
                <a:solidFill>
                  <a:srgbClr val="0415FF"/>
                </a:solidFill>
              </a:rPr>
              <a:t>Flow localisation </a:t>
            </a:r>
            <a:r>
              <a:rPr lang="en-GB" sz="2000" b="1" kern="0" dirty="0" smtClean="0"/>
              <a:t>rule assesses if limit of uniform elongation is reached (</a:t>
            </a:r>
            <a:r>
              <a:rPr lang="el-GR" sz="2000" b="1" kern="0" dirty="0" smtClean="0"/>
              <a:t>ε</a:t>
            </a:r>
            <a:r>
              <a:rPr lang="en-GB" sz="2000" b="1" kern="0" baseline="-25000" dirty="0" smtClean="0"/>
              <a:t>u</a:t>
            </a:r>
            <a:r>
              <a:rPr lang="en-GB" sz="2000" b="1" kern="0" dirty="0" smtClean="0"/>
              <a:t>) </a:t>
            </a:r>
            <a:r>
              <a:rPr lang="en-GB" sz="2000" b="1" kern="0" dirty="0" err="1" smtClean="0"/>
              <a:t>i.e</a:t>
            </a:r>
            <a:r>
              <a:rPr lang="en-GB" sz="2000" b="1" kern="0" dirty="0" smtClean="0"/>
              <a:t> to prevent risk of necking</a:t>
            </a:r>
          </a:p>
          <a:p>
            <a:r>
              <a:rPr lang="en-GB" sz="2000" b="1" kern="0" dirty="0" smtClean="0"/>
              <a:t>In elastic FEA, plastic strain is extrapolated to an equivalent Stress (Se) and linearisation at stress concentration is used</a:t>
            </a:r>
          </a:p>
          <a:p>
            <a:r>
              <a:rPr lang="en-GB" sz="2000" b="1" kern="0" dirty="0" smtClean="0"/>
              <a:t>DDC will replace this with explicit calculation of </a:t>
            </a:r>
            <a:r>
              <a:rPr lang="en-GB" sz="2000" b="1" kern="0" dirty="0" err="1" smtClean="0"/>
              <a:t>elastic+plastic</a:t>
            </a:r>
            <a:r>
              <a:rPr lang="en-GB" sz="2000" b="1" kern="0" dirty="0" smtClean="0"/>
              <a:t> strain to make direct </a:t>
            </a:r>
            <a:r>
              <a:rPr lang="en-GB" sz="2000" b="1" kern="0" dirty="0" err="1" smtClean="0"/>
              <a:t>compariosn</a:t>
            </a:r>
            <a:r>
              <a:rPr lang="en-GB" sz="2000" b="1" kern="0" dirty="0" smtClean="0"/>
              <a:t> with </a:t>
            </a:r>
            <a:r>
              <a:rPr lang="el-GR" sz="2000" b="1" kern="0" dirty="0" smtClean="0"/>
              <a:t>ε</a:t>
            </a:r>
            <a:r>
              <a:rPr lang="en-GB" sz="2000" b="1" kern="0" baseline="-25000" dirty="0" smtClean="0"/>
              <a:t>u</a:t>
            </a:r>
            <a:endParaRPr lang="en-GB" sz="2000" b="1" kern="0" dirty="0" smtClean="0"/>
          </a:p>
          <a:p>
            <a:r>
              <a:rPr lang="en-GB" sz="2000" b="1" kern="0" dirty="0" smtClean="0"/>
              <a:t>Same methodology is also applied to replace existing elastic </a:t>
            </a:r>
            <a:r>
              <a:rPr lang="en-GB" sz="2000" b="1" kern="0" dirty="0" smtClean="0">
                <a:solidFill>
                  <a:srgbClr val="0415FF"/>
                </a:solidFill>
              </a:rPr>
              <a:t>Exhaustion of ductility</a:t>
            </a:r>
            <a:r>
              <a:rPr lang="en-GB" sz="2000" b="1" kern="0" dirty="0" smtClean="0"/>
              <a:t> rule (uses </a:t>
            </a:r>
            <a:r>
              <a:rPr lang="en-GB" sz="2000" b="1" kern="0" dirty="0" err="1" smtClean="0"/>
              <a:t>extarpolation</a:t>
            </a:r>
            <a:r>
              <a:rPr lang="en-GB" sz="2000" b="1" kern="0" dirty="0" smtClean="0"/>
              <a:t> stress </a:t>
            </a:r>
            <a:r>
              <a:rPr lang="en-GB" sz="2000" b="1" kern="0" dirty="0" err="1" smtClean="0"/>
              <a:t>S</a:t>
            </a:r>
            <a:r>
              <a:rPr lang="en-GB" sz="2000" b="1" kern="0" baseline="-25000" dirty="0" err="1" smtClean="0"/>
              <a:t>d</a:t>
            </a:r>
            <a:r>
              <a:rPr lang="en-GB" sz="2000" b="1" kern="0" dirty="0" smtClean="0"/>
              <a:t>)</a:t>
            </a:r>
            <a:endParaRPr lang="en-GB" sz="2000" b="1" kern="0" baseline="-25000" dirty="0" smtClean="0"/>
          </a:p>
          <a:p>
            <a:endParaRPr lang="en-GB" sz="2000" b="1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23831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3724" y="1988840"/>
            <a:ext cx="3873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5122912" cy="95483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4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30664" y="5229200"/>
            <a:ext cx="25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</a:t>
            </a:r>
            <a:r>
              <a:rPr lang="en-GB" dirty="0" err="1" smtClean="0"/>
              <a:t>Finici</a:t>
            </a:r>
            <a:r>
              <a:rPr lang="en-GB" dirty="0" smtClean="0"/>
              <a:t> et al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1196752"/>
            <a:ext cx="4564172" cy="489654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 smtClean="0"/>
              <a:t>Proposed elasto-plastic methods needs to capture all types of expected stress strain curves</a:t>
            </a:r>
          </a:p>
          <a:p>
            <a:r>
              <a:rPr lang="en-GB" sz="2000" kern="0" dirty="0" smtClean="0"/>
              <a:t>Some materials after irradiation show zero uniform elongation strain but have potentially usable strain before rupture (assuming level of flow localisation is acceptable)</a:t>
            </a:r>
          </a:p>
          <a:p>
            <a:r>
              <a:rPr lang="en-GB" sz="2000" kern="0" dirty="0" smtClean="0"/>
              <a:t>New assessment rule aims to capture strain up to uniform elongation limit and if possible usable strain up to limit of exhaustion of ductility</a:t>
            </a:r>
            <a:r>
              <a:rPr lang="en-GB" sz="2000" kern="0" dirty="0"/>
              <a:t> </a:t>
            </a:r>
            <a:r>
              <a:rPr lang="en-GB" sz="2000" kern="0" dirty="0" smtClean="0"/>
              <a:t>– requires necking/strain softening simulation</a:t>
            </a:r>
          </a:p>
          <a:p>
            <a:endParaRPr lang="en-GB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7243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5122912" cy="95483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5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1196752"/>
            <a:ext cx="8229600" cy="489654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 smtClean="0"/>
              <a:t>Scripts have been written to allow simulation of severe softening in ANSYS</a:t>
            </a: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267176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Chart 1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52129"/>
            <a:ext cx="252095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2914" y="3862635"/>
            <a:ext cx="281463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275272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238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5122912" cy="102684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6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1196752"/>
            <a:ext cx="8229600" cy="489654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 smtClean="0"/>
              <a:t>Application to real PFC geometry</a:t>
            </a:r>
          </a:p>
          <a:p>
            <a:endParaRPr lang="en-GB" sz="2000" kern="0" dirty="0"/>
          </a:p>
          <a:p>
            <a:endParaRPr lang="en-GB" sz="2000" kern="0" dirty="0" smtClean="0"/>
          </a:p>
          <a:p>
            <a:endParaRPr lang="en-GB" sz="2000" kern="0" dirty="0"/>
          </a:p>
          <a:p>
            <a:endParaRPr lang="en-GB" sz="2000" kern="0" dirty="0" smtClean="0"/>
          </a:p>
          <a:p>
            <a:endParaRPr lang="en-GB" sz="2000" kern="0" dirty="0"/>
          </a:p>
          <a:p>
            <a:endParaRPr lang="en-GB" sz="2000" kern="0" dirty="0" smtClean="0"/>
          </a:p>
          <a:p>
            <a:endParaRPr lang="en-GB" sz="2000" kern="0" dirty="0"/>
          </a:p>
          <a:p>
            <a:endParaRPr lang="en-GB" sz="2000" kern="0" dirty="0" smtClean="0"/>
          </a:p>
          <a:p>
            <a:endParaRPr lang="en-GB" sz="2000" kern="0" dirty="0"/>
          </a:p>
          <a:p>
            <a:endParaRPr lang="en-GB" sz="2000" kern="0" dirty="0" smtClean="0"/>
          </a:p>
          <a:p>
            <a:endParaRPr lang="en-GB" sz="2000" kern="0" dirty="0"/>
          </a:p>
          <a:p>
            <a:endParaRPr lang="en-GB" sz="2000" kern="0" dirty="0" smtClean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4839" y="1855117"/>
            <a:ext cx="1001713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8617" y="1902704"/>
            <a:ext cx="127420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1724" y="1712242"/>
            <a:ext cx="1482499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12243"/>
            <a:ext cx="1406525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7192" y="5303168"/>
            <a:ext cx="15121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With hardening model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164288" y="5302816"/>
            <a:ext cx="15121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With softening model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5303168"/>
            <a:ext cx="252028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Example geometry taken from ITER like divertor 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283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5122912" cy="102684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7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1196752"/>
            <a:ext cx="8229600" cy="489654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 smtClean="0"/>
              <a:t>Study made this year to convert published Engineering Test data of (potentially) necked samples to real stress/strain data for analysis input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5" cstate="print"/>
          <a:srcRect t="3161"/>
          <a:stretch/>
        </p:blipFill>
        <p:spPr>
          <a:xfrm>
            <a:off x="1167928" y="2174239"/>
            <a:ext cx="3604790" cy="2831687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592" y="5013176"/>
            <a:ext cx="4649470" cy="1294130"/>
          </a:xfrm>
          <a:prstGeom prst="rect">
            <a:avLst/>
          </a:prstGeom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7944" y="1818683"/>
            <a:ext cx="2796872" cy="127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29" t="8684"/>
          <a:stretch/>
        </p:blipFill>
        <p:spPr bwMode="auto">
          <a:xfrm>
            <a:off x="4474240" y="3119518"/>
            <a:ext cx="4669760" cy="185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58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5122912" cy="102684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8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1196752"/>
            <a:ext cx="8229600" cy="489654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 smtClean="0"/>
              <a:t>Attempt was made to fit </a:t>
            </a:r>
            <a:r>
              <a:rPr lang="en-GB" sz="2000" kern="0" dirty="0" err="1" smtClean="0"/>
              <a:t>Finici</a:t>
            </a:r>
            <a:r>
              <a:rPr lang="en-GB" sz="2000" kern="0" dirty="0" smtClean="0"/>
              <a:t> softening data </a:t>
            </a:r>
          </a:p>
          <a:p>
            <a:r>
              <a:rPr lang="en-GB" sz="2000" kern="0" dirty="0" smtClean="0"/>
              <a:t>Normal practice is to apply </a:t>
            </a:r>
            <a:r>
              <a:rPr lang="en-GB" sz="2000" kern="0" dirty="0" err="1" smtClean="0"/>
              <a:t>eng</a:t>
            </a:r>
            <a:r>
              <a:rPr lang="en-GB" sz="2000" kern="0" dirty="0"/>
              <a:t>/</a:t>
            </a:r>
            <a:r>
              <a:rPr lang="en-GB" sz="2000" kern="0" dirty="0" smtClean="0"/>
              <a:t>true correction</a:t>
            </a:r>
          </a:p>
          <a:p>
            <a:r>
              <a:rPr lang="en-GB" sz="2000" kern="0" dirty="0" smtClean="0"/>
              <a:t>Resulting simulated “measured data” (following test measurement method) does not match published results</a:t>
            </a:r>
          </a:p>
        </p:txBody>
      </p:sp>
      <p:pic>
        <p:nvPicPr>
          <p:cNvPr id="6149" name="Chart 1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871" y="3228320"/>
            <a:ext cx="3554413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Chart 1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4056" y="3212976"/>
            <a:ext cx="3384376" cy="236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5429" y="3028310"/>
            <a:ext cx="24482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Input data True </a:t>
            </a:r>
            <a:r>
              <a:rPr lang="el-GR" dirty="0" smtClean="0"/>
              <a:t>σ</a:t>
            </a:r>
            <a:r>
              <a:rPr lang="en-GB" dirty="0" smtClean="0"/>
              <a:t>-</a:t>
            </a:r>
            <a:r>
              <a:rPr lang="el-GR" dirty="0" smtClean="0"/>
              <a:t>ε</a:t>
            </a:r>
            <a:r>
              <a:rPr lang="en-GB" dirty="0" smtClean="0"/>
              <a:t> as </a:t>
            </a:r>
            <a:r>
              <a:rPr lang="en-GB" dirty="0" err="1" smtClean="0"/>
              <a:t>Finici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047656" y="3539232"/>
            <a:ext cx="30963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Calculated output using test measurement method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982" t="23026"/>
          <a:stretch/>
        </p:blipFill>
        <p:spPr bwMode="auto">
          <a:xfrm>
            <a:off x="7308304" y="1606496"/>
            <a:ext cx="1460848" cy="33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170"/>
          <a:stretch/>
        </p:blipFill>
        <p:spPr bwMode="auto">
          <a:xfrm>
            <a:off x="7308304" y="1168154"/>
            <a:ext cx="1287056" cy="43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573018"/>
            <a:ext cx="28384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473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5122912" cy="102684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MAT-1.3.2-T007-D001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localisation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Fursdon| WPMAT EDDI PMM| CCFE|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Nov 2016 </a:t>
            </a:r>
            <a:r>
              <a:rPr lang="en-GB" dirty="0"/>
              <a:t>| Page </a:t>
            </a:r>
            <a:fld id="{6A6D9FA1-99C7-4910-8E32-B85D378B0060}" type="slidenum">
              <a:rPr lang="en-GB" smtClean="0"/>
              <a:pPr algn="r"/>
              <a:t>9</a:t>
            </a:fld>
            <a:endParaRPr lang="en-GB" dirty="0"/>
          </a:p>
        </p:txBody>
      </p:sp>
      <p:pic>
        <p:nvPicPr>
          <p:cNvPr id="28" name="Picture 5" descr="CC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15" y="6438937"/>
            <a:ext cx="900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1196752"/>
            <a:ext cx="5040560" cy="266429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 smtClean="0"/>
              <a:t>Better fit to </a:t>
            </a:r>
            <a:r>
              <a:rPr lang="en-GB" sz="2000" kern="0" dirty="0" err="1" smtClean="0"/>
              <a:t>Finici</a:t>
            </a:r>
            <a:r>
              <a:rPr lang="en-GB" sz="2000" kern="0" dirty="0" smtClean="0"/>
              <a:t> Softening data (assuming standard test used) is achieved by input of elastic perfectly plastic (non-softening) material</a:t>
            </a:r>
          </a:p>
          <a:p>
            <a:r>
              <a:rPr lang="en-GB" sz="2000" kern="0" dirty="0" smtClean="0"/>
              <a:t>Use of gauge length over necked and un-necked material leads to “illusion” of softening behaviour.</a:t>
            </a:r>
          </a:p>
        </p:txBody>
      </p:sp>
      <p:pic>
        <p:nvPicPr>
          <p:cNvPr id="6151" name="Chart 1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43511"/>
            <a:ext cx="3554413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Chart 1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2112" y="4008474"/>
            <a:ext cx="3226256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/>
          <p:nvPr/>
        </p:nvPicPr>
        <p:blipFill rotWithShape="1">
          <a:blip r:embed="rId7" cstate="print"/>
          <a:srcRect l="8359" t="62559" r="13929" b="1679"/>
          <a:stretch/>
        </p:blipFill>
        <p:spPr>
          <a:xfrm>
            <a:off x="5991225" y="2235199"/>
            <a:ext cx="3152776" cy="1193801"/>
          </a:xfrm>
          <a:prstGeom prst="rect">
            <a:avLst/>
          </a:prstGeom>
        </p:spPr>
      </p:pic>
      <p:pic>
        <p:nvPicPr>
          <p:cNvPr id="6153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2223"/>
            <a:ext cx="3165649" cy="125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1225" y="3124361"/>
            <a:ext cx="28384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 rot="1498832">
            <a:off x="7706189" y="3744170"/>
            <a:ext cx="288032" cy="7200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755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1331</Words>
  <Application>Microsoft Office PowerPoint</Application>
  <PresentationFormat>Presentazione su schermo (4:3)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Wingdings</vt:lpstr>
      <vt:lpstr>KIT_master_ppt2007_de</vt:lpstr>
      <vt:lpstr>EDDI Structural Design Criteria – Enhanced Content &amp; Usability– CCFE (2016). Priority gap : development of Elasto-Plastic Plastic Flow Localisation Rules    </vt:lpstr>
      <vt:lpstr>MAT-1.3.2-T007-D001</vt:lpstr>
      <vt:lpstr>MAT-1.3.2-T007-D001 Flow localisation</vt:lpstr>
      <vt:lpstr>MAT-1.3.2-T007-D001 Flow localisation</vt:lpstr>
      <vt:lpstr>MAT-1.3.2-T007-D001 Flow localisation</vt:lpstr>
      <vt:lpstr>MAT-1.3.2-T007-D001 Flow localisation</vt:lpstr>
      <vt:lpstr>MAT-1.3.2-T007-D001 Flow localisation</vt:lpstr>
      <vt:lpstr>MAT-1.3.2-T007-D001 Flow localisation</vt:lpstr>
      <vt:lpstr>MAT-1.3.2-T007-D001 Flow localisation</vt:lpstr>
      <vt:lpstr>Diapositiva 10</vt:lpstr>
      <vt:lpstr>Diapositiva 11</vt:lpstr>
      <vt:lpstr>MAT-1.3.2-T007-D001 Flow localisation</vt:lpstr>
      <vt:lpstr>MAT-1.3.2-T007-D001 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Company>FZK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Folientitel: Arial 26pt fett 2-zeilig: Arial 22pt fett</dc:title>
  <dc:creator>Dr. Michael Rieth</dc:creator>
  <cp:lastModifiedBy>perelli</cp:lastModifiedBy>
  <cp:revision>1090</cp:revision>
  <dcterms:created xsi:type="dcterms:W3CDTF">2009-08-28T06:03:53Z</dcterms:created>
  <dcterms:modified xsi:type="dcterms:W3CDTF">2016-11-03T09:19:09Z</dcterms:modified>
</cp:coreProperties>
</file>