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Default Extension="jpeg" ContentType="image/jpe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fntdata" ContentType="application/x-fontdata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r:id="rId1"/>
  </p:sldMasterIdLst>
  <p:notesMasterIdLst>
    <p:notesMasterId r:id="rId37"/>
  </p:notesMasterIdLst>
  <p:handoutMasterIdLst>
    <p:handoutMasterId r:id="rId38"/>
  </p:handoutMasterIdLst>
  <p:sldIdLst>
    <p:sldId id="256" r:id="rId2"/>
    <p:sldId id="701" r:id="rId3"/>
    <p:sldId id="731" r:id="rId4"/>
    <p:sldId id="716" r:id="rId5"/>
    <p:sldId id="732" r:id="rId6"/>
    <p:sldId id="733" r:id="rId7"/>
    <p:sldId id="734" r:id="rId8"/>
    <p:sldId id="736" r:id="rId9"/>
    <p:sldId id="738" r:id="rId10"/>
    <p:sldId id="739" r:id="rId11"/>
    <p:sldId id="740" r:id="rId12"/>
    <p:sldId id="758" r:id="rId13"/>
    <p:sldId id="741" r:id="rId14"/>
    <p:sldId id="755" r:id="rId15"/>
    <p:sldId id="756" r:id="rId16"/>
    <p:sldId id="757" r:id="rId17"/>
    <p:sldId id="742" r:id="rId18"/>
    <p:sldId id="744" r:id="rId19"/>
    <p:sldId id="746" r:id="rId20"/>
    <p:sldId id="747" r:id="rId21"/>
    <p:sldId id="748" r:id="rId22"/>
    <p:sldId id="749" r:id="rId23"/>
    <p:sldId id="745" r:id="rId24"/>
    <p:sldId id="743" r:id="rId25"/>
    <p:sldId id="753" r:id="rId26"/>
    <p:sldId id="754" r:id="rId27"/>
    <p:sldId id="751" r:id="rId28"/>
    <p:sldId id="750" r:id="rId29"/>
    <p:sldId id="752" r:id="rId30"/>
    <p:sldId id="730" r:id="rId31"/>
    <p:sldId id="759" r:id="rId32"/>
    <p:sldId id="727" r:id="rId33"/>
    <p:sldId id="760" r:id="rId34"/>
    <p:sldId id="761" r:id="rId35"/>
    <p:sldId id="694" r:id="rId36"/>
  </p:sldIdLst>
  <p:sldSz cx="9144000" cy="6858000" type="screen4x3"/>
  <p:notesSz cx="6858000" cy="9144000"/>
  <p:embeddedFontLst>
    <p:embeddedFont>
      <p:font typeface="ＭＳ Ｐゴシック"/>
      <p:regular r:id="rId39"/>
    </p:embeddedFont>
    <p:embeddedFont>
      <p:font typeface="Calibri"/>
      <p:regular r:id="rId40"/>
      <p:bold r:id="rId41"/>
      <p:italic r:id="rId42"/>
      <p:boldItalic r:id="rId4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="" xmlns:p15="http://schemas.microsoft.com/office/powerpoint/2012/main">
        <p15:guide id="1" orient="horz" pos="527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415FF"/>
    <a:srgbClr val="67A9FF"/>
    <a:srgbClr val="FF6600"/>
    <a:srgbClr val="184897"/>
    <a:srgbClr val="FFFFFF"/>
    <a:srgbClr val="000368"/>
    <a:srgbClr val="2D2656"/>
    <a:srgbClr val="2672FF"/>
    <a:srgbClr val="1E2B74"/>
    <a:srgbClr val="FFFF99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 horzBarState="maximized">
    <p:restoredLeft sz="14286" autoAdjust="0"/>
    <p:restoredTop sz="91212" autoAdjust="0"/>
  </p:normalViewPr>
  <p:slideViewPr>
    <p:cSldViewPr>
      <p:cViewPr>
        <p:scale>
          <a:sx n="120" d="100"/>
          <a:sy n="120" d="100"/>
        </p:scale>
        <p:origin x="-88" y="-208"/>
      </p:cViewPr>
      <p:guideLst>
        <p:guide orient="horz" pos="527"/>
        <p:guide orient="horz" pos="4110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3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font" Target="fonts/font1.fntdata"/><Relationship Id="rId40" Type="http://schemas.openxmlformats.org/officeDocument/2006/relationships/font" Target="fonts/font2.fntdata"/><Relationship Id="rId41" Type="http://schemas.openxmlformats.org/officeDocument/2006/relationships/font" Target="fonts/font3.fntdata"/><Relationship Id="rId42" Type="http://schemas.openxmlformats.org/officeDocument/2006/relationships/font" Target="fonts/font4.fntdata"/><Relationship Id="rId43" Type="http://schemas.openxmlformats.org/officeDocument/2006/relationships/font" Target="fonts/font5.fntdata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3.xml"/><Relationship Id="rId2" Type="http://schemas.openxmlformats.org/officeDocument/2006/relationships/image" Target="../media/image6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61443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und Universität Karlsruhe (TH)</a:t>
            </a:r>
          </a:p>
        </p:txBody>
      </p:sp>
      <p:pic>
        <p:nvPicPr>
          <p:cNvPr id="61445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45896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ADB2D9-5A98-41FD-BDD9-849143B4AC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3889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 l="4518" t="14603" r="3664" b="12682"/>
          <a:stretch/>
        </p:blipFill>
        <p:spPr>
          <a:xfrm>
            <a:off x="323528" y="260648"/>
            <a:ext cx="4174084" cy="100811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41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65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2"/>
            <a:ext cx="5122912" cy="138688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852936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Kalsey | Conference | Venue | Date | Page </a:t>
            </a:r>
            <a:fld id="{6A6D9FA1-99C7-4910-8E32-B85D378B006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0" name="Abgerundetes Rechteck 8"/>
          <p:cNvSpPr/>
          <p:nvPr userDrawn="1"/>
        </p:nvSpPr>
        <p:spPr>
          <a:xfrm>
            <a:off x="7956376" y="125361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  <p:pic>
        <p:nvPicPr>
          <p:cNvPr id="9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 l="4518" t="14603" r="3664" b="12682"/>
          <a:stretch/>
        </p:blipFill>
        <p:spPr>
          <a:xfrm>
            <a:off x="5652120" y="116632"/>
            <a:ext cx="2157860" cy="52116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434602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6"/>
        </a:buBlip>
        <a:defRPr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20" Type="http://schemas.openxmlformats.org/officeDocument/2006/relationships/image" Target="../media/image30.jpe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10" Type="http://schemas.openxmlformats.org/officeDocument/2006/relationships/image" Target="../media/image20.jpeg"/><Relationship Id="rId11" Type="http://schemas.openxmlformats.org/officeDocument/2006/relationships/image" Target="../media/image21.jpeg"/><Relationship Id="rId12" Type="http://schemas.openxmlformats.org/officeDocument/2006/relationships/image" Target="../media/image22.jpeg"/><Relationship Id="rId13" Type="http://schemas.openxmlformats.org/officeDocument/2006/relationships/image" Target="../media/image23.jpeg"/><Relationship Id="rId14" Type="http://schemas.openxmlformats.org/officeDocument/2006/relationships/image" Target="../media/image24.jpeg"/><Relationship Id="rId15" Type="http://schemas.openxmlformats.org/officeDocument/2006/relationships/image" Target="../media/image25.jpeg"/><Relationship Id="rId16" Type="http://schemas.openxmlformats.org/officeDocument/2006/relationships/image" Target="../media/image26.jpeg"/><Relationship Id="rId17" Type="http://schemas.openxmlformats.org/officeDocument/2006/relationships/image" Target="../media/image27.jpe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7661" y="2780928"/>
            <a:ext cx="8256787" cy="12961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EDDI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Criteria –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DDC Coordination and Development –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CCFE (2016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de-DE" sz="1200" b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6370" y="4551511"/>
            <a:ext cx="85359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 Kalsey, CCFE</a:t>
            </a:r>
            <a:endParaRPr lang="en-US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6300192" y="260648"/>
            <a:ext cx="2448272" cy="936104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rgbClr val="184897"/>
                </a:solidFill>
              </a:rPr>
              <a:t>WPMAT</a:t>
            </a:r>
            <a:endParaRPr lang="en-GB" sz="4000" dirty="0">
              <a:solidFill>
                <a:srgbClr val="184897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6370" y="2016235"/>
            <a:ext cx="6681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Deliverable ID:  MAT-1.3.3-T003-D001 &amp; D002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Following the Demo Design Criteria review meeting with F4E, SAF, DIV, BB, it was decided that a DDC strategy document is created to clearly define the following:</a:t>
            </a:r>
            <a:r>
              <a:rPr lang="en-GB" altLang="en-US" sz="2000" dirty="0" smtClean="0"/>
              <a:t> </a:t>
            </a:r>
          </a:p>
          <a:p>
            <a:pPr lvl="1"/>
            <a:r>
              <a:rPr lang="en-GB" altLang="en-US" sz="1800" dirty="0" smtClean="0"/>
              <a:t>DDC Objectives aligned with the DEMO Roadmap Objectives and </a:t>
            </a:r>
            <a:r>
              <a:rPr lang="en-GB" altLang="en-US" sz="1800" dirty="0" smtClean="0"/>
              <a:t>Timescales</a:t>
            </a:r>
          </a:p>
          <a:p>
            <a:pPr lvl="1"/>
            <a:r>
              <a:rPr lang="en-GB" altLang="en-US" sz="1800" dirty="0" smtClean="0"/>
              <a:t>DDC team structure</a:t>
            </a:r>
            <a:endParaRPr lang="en-GB" altLang="en-US" sz="1800" dirty="0"/>
          </a:p>
          <a:p>
            <a:pPr lvl="1"/>
            <a:r>
              <a:rPr lang="en-GB" altLang="en-US" sz="1800" dirty="0" smtClean="0"/>
              <a:t>Define DDC Roles and Responsibilities, ensuring a limited overlap with BB, DIV, SAF and ITER</a:t>
            </a:r>
          </a:p>
          <a:p>
            <a:pPr lvl="1"/>
            <a:r>
              <a:rPr lang="en-GB" altLang="en-US" sz="1800" dirty="0" smtClean="0"/>
              <a:t>Define an interaction map between all interested parties (EDDI, BB, DIV, SAF, ITER, Industrial Partners, Regulators)</a:t>
            </a:r>
          </a:p>
          <a:p>
            <a:pPr lvl="1"/>
            <a:r>
              <a:rPr lang="en-GB" altLang="en-US" sz="1800" dirty="0" smtClean="0"/>
              <a:t>Define response to a number of combinations of Safety Classifications and Regulators</a:t>
            </a:r>
            <a:r>
              <a:rPr lang="en-GB" altLang="en-US" sz="1800" dirty="0" smtClean="0"/>
              <a:t>.</a:t>
            </a:r>
          </a:p>
          <a:p>
            <a:pPr lvl="1"/>
            <a:r>
              <a:rPr lang="en-GB" altLang="en-US" sz="1800" dirty="0" smtClean="0"/>
              <a:t>Create an alignment between MPH &amp; </a:t>
            </a:r>
            <a:r>
              <a:rPr lang="en-GB" altLang="en-US" sz="1800" dirty="0" smtClean="0"/>
              <a:t>DDC, and then move forward together.</a:t>
            </a:r>
          </a:p>
          <a:p>
            <a:pPr lvl="1"/>
            <a:r>
              <a:rPr lang="en-GB" altLang="en-US" sz="1800" dirty="0" smtClean="0"/>
              <a:t>Can the DDC become an European standard (EN) or shall it eventually feed in to an existing Code</a:t>
            </a:r>
            <a:endParaRPr lang="en-GB" altLang="en-US" sz="1800" dirty="0" smtClean="0"/>
          </a:p>
          <a:p>
            <a:pPr lvl="1"/>
            <a:r>
              <a:rPr lang="en-GB" altLang="en-US" sz="1800" b="1" dirty="0" smtClean="0"/>
              <a:t>The draft of this report is expected to be completed by the end of </a:t>
            </a:r>
            <a:r>
              <a:rPr lang="en-GB" altLang="en-US" sz="1800" b="1" dirty="0" smtClean="0"/>
              <a:t>Nov (not a deliverable). Strategy meeting to be held in early December.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10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48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Strategy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2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11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46666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Structure (Under review)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0825" y="4581525"/>
            <a:ext cx="8569325" cy="136842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Material Experts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50825" y="2852738"/>
            <a:ext cx="8569325" cy="1368425"/>
          </a:xfrm>
          <a:prstGeom prst="rect">
            <a:avLst/>
          </a:prstGeom>
          <a:gradFill>
            <a:gsLst>
              <a:gs pos="0">
                <a:srgbClr val="FFCC66"/>
              </a:gs>
              <a:gs pos="50000">
                <a:sysClr val="window" lastClr="FFFFFF"/>
              </a:gs>
              <a:gs pos="100000">
                <a:sysClr val="window" lastClr="FFFFFF"/>
              </a:gs>
            </a:gsLst>
            <a:lin ang="5400000" scaled="0"/>
          </a:gra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Damage Mechanism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Experts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50825" y="1023938"/>
            <a:ext cx="8569325" cy="936625"/>
          </a:xfrm>
          <a:prstGeom prst="rect">
            <a:avLst/>
          </a:prstGeom>
          <a:gradFill>
            <a:gsLst>
              <a:gs pos="0">
                <a:srgbClr val="C0504D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ysClr val="window" lastClr="FFFFFF"/>
              </a:gs>
            </a:gsLst>
            <a:lin ang="5400000" scaled="0"/>
          </a:gra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Code Experts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895600" y="2133600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Technical Lead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 smtClean="0">
                <a:solidFill>
                  <a:prstClr val="black"/>
                </a:solidFill>
                <a:latin typeface="Calibri"/>
                <a:cs typeface="+mn-cs"/>
              </a:rPr>
              <a:t>DIV?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87450" y="1341438"/>
            <a:ext cx="1439863" cy="50323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Code Maker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AFCEN, ASME, SDC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916238" y="1341438"/>
            <a:ext cx="1439862" cy="50323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Regulator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643438" y="1341438"/>
            <a:ext cx="1441450" cy="50323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Industrial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AFW, AREVA?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68538" y="2920999"/>
            <a:ext cx="1439862" cy="588963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Plastic Collapse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 smtClean="0">
                <a:solidFill>
                  <a:prstClr val="black"/>
                </a:solidFill>
                <a:latin typeface="Calibri"/>
                <a:cs typeface="+mn-cs"/>
              </a:rPr>
              <a:t>N/A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779838" y="2921000"/>
            <a:ext cx="1439862" cy="579438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Plastic Flow Localisation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dirty="0" err="1" smtClean="0">
                <a:solidFill>
                  <a:prstClr val="black"/>
                </a:solidFill>
                <a:latin typeface="Calibri"/>
                <a:cs typeface="+mn-cs"/>
              </a:rPr>
              <a:t>tbd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292724" y="2930525"/>
            <a:ext cx="1439863" cy="579438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Exhaustion Ductility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err="1" smtClean="0">
                <a:solidFill>
                  <a:prstClr val="black"/>
                </a:solidFill>
                <a:latin typeface="Calibri"/>
                <a:cs typeface="+mn-cs"/>
              </a:rPr>
              <a:t>tbd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55650" y="3573463"/>
            <a:ext cx="1439863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Brittle 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Fracture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Jarir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Aktaa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68538" y="3573463"/>
            <a:ext cx="1439862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Ratcheting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err="1" smtClean="0">
                <a:solidFill>
                  <a:prstClr val="black"/>
                </a:solidFill>
                <a:latin typeface="Calibri"/>
                <a:cs typeface="+mn-cs"/>
              </a:rPr>
              <a:t>tbd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779838" y="3573462"/>
            <a:ext cx="1439862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Fatigue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Mike Fursdon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292725" y="3573463"/>
            <a:ext cx="1439863" cy="579599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Creep-Fatigue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Jarir Aktaa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804024" y="3573463"/>
            <a:ext cx="1439863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Joint Element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Jason Hess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268538" y="4668489"/>
            <a:ext cx="1439863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Design Allowable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268538" y="5300662"/>
            <a:ext cx="1439862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EUROFER 97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Ermile Gaganidze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779838" y="5300662"/>
            <a:ext cx="1439862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Tungsten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Ermile Gaganidze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292725" y="5300662"/>
            <a:ext cx="1439863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CuCrZr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Chris Hardie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292725" y="4668489"/>
            <a:ext cx="1439863" cy="5796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Material Behaviour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04024" y="2935288"/>
            <a:ext cx="1439863" cy="579600"/>
          </a:xfrm>
          <a:prstGeom prst="rect">
            <a:avLst/>
          </a:prstGeom>
          <a:solidFill>
            <a:srgbClr val="FFC585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Armour Element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Jeong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Ha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407150" y="2132856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DDC Coordinator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 Kalsey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225550" y="2132856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Project 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Management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54550" y="2133600"/>
            <a:ext cx="1441450" cy="5032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Technical</a:t>
            </a:r>
            <a:r>
              <a:rPr kumimoji="0" lang="en-GB" sz="12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Lead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BB?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2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12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249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 Interactions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In order to increase awareness and interaction from within the DEMO project a number of activities were carried out:</a:t>
            </a:r>
          </a:p>
          <a:p>
            <a:pPr lvl="1"/>
            <a:r>
              <a:rPr lang="en-GB" altLang="en-US" sz="1800" dirty="0" smtClean="0"/>
              <a:t>EDDI Workshop</a:t>
            </a:r>
          </a:p>
          <a:p>
            <a:pPr lvl="2"/>
            <a:r>
              <a:rPr lang="en-GB" altLang="en-US" sz="1400" dirty="0" smtClean="0"/>
              <a:t>Well attended including members of DIV and BB teams.</a:t>
            </a:r>
            <a:endParaRPr lang="en-GB" altLang="en-US" sz="1400" dirty="0" smtClean="0"/>
          </a:p>
          <a:p>
            <a:pPr lvl="2"/>
            <a:r>
              <a:rPr lang="en-GB" altLang="en-US" sz="1400" dirty="0" smtClean="0"/>
              <a:t>DDC overview presentation delivered.</a:t>
            </a:r>
            <a:endParaRPr lang="en-GB" altLang="en-US" sz="1400" dirty="0" smtClean="0"/>
          </a:p>
          <a:p>
            <a:pPr lvl="2"/>
            <a:r>
              <a:rPr lang="en-GB" altLang="en-US" sz="1400" dirty="0" smtClean="0"/>
              <a:t>Creep Fatigue tool delivered with training.</a:t>
            </a:r>
          </a:p>
          <a:p>
            <a:pPr lvl="2"/>
            <a:r>
              <a:rPr lang="en-GB" altLang="en-US" sz="1400" dirty="0" err="1" smtClean="0"/>
              <a:t>Ratcheting</a:t>
            </a:r>
            <a:r>
              <a:rPr lang="en-GB" altLang="en-US" sz="1400" dirty="0" smtClean="0"/>
              <a:t> rule delivered with training.</a:t>
            </a:r>
          </a:p>
          <a:p>
            <a:pPr lvl="1"/>
            <a:r>
              <a:rPr lang="en-GB" sz="1800" dirty="0" smtClean="0"/>
              <a:t>Regular DDC technical meetings held.</a:t>
            </a:r>
          </a:p>
          <a:p>
            <a:pPr lvl="2"/>
            <a:r>
              <a:rPr lang="en-GB" sz="1400" dirty="0" smtClean="0"/>
              <a:t>Fixed fortnightly meetings at CCFE.</a:t>
            </a:r>
            <a:endParaRPr lang="en-GB" sz="1400" dirty="0" smtClean="0"/>
          </a:p>
          <a:p>
            <a:pPr lvl="2"/>
            <a:r>
              <a:rPr lang="en-GB" sz="1400" dirty="0" smtClean="0"/>
              <a:t>Additional review meetings as and when issues arise.</a:t>
            </a:r>
          </a:p>
          <a:p>
            <a:pPr lvl="2"/>
            <a:r>
              <a:rPr lang="en-GB" sz="1400" dirty="0" smtClean="0"/>
              <a:t>Number of meetings held with CEA remotely and face to face.</a:t>
            </a:r>
            <a:endParaRPr lang="en-GB" sz="1400" dirty="0" smtClean="0"/>
          </a:p>
          <a:p>
            <a:pPr lvl="2"/>
            <a:r>
              <a:rPr lang="en-GB" sz="1400" dirty="0" smtClean="0"/>
              <a:t>Update meeting held with KIT (MG).</a:t>
            </a:r>
          </a:p>
          <a:p>
            <a:pPr lvl="2"/>
            <a:r>
              <a:rPr lang="en-GB" sz="1400" dirty="0" smtClean="0"/>
              <a:t>Fortnightly review meeting with AMECFW.</a:t>
            </a:r>
            <a:endParaRPr lang="en-GB" sz="1400" dirty="0" smtClean="0"/>
          </a:p>
          <a:p>
            <a:pPr lvl="1"/>
            <a:r>
              <a:rPr lang="en-GB" sz="1800" dirty="0" smtClean="0"/>
              <a:t>Attend DIV, SAF and BB meetings.</a:t>
            </a:r>
          </a:p>
          <a:p>
            <a:pPr lvl="2"/>
            <a:r>
              <a:rPr lang="en-GB" altLang="en-US" sz="1400" dirty="0" smtClean="0"/>
              <a:t>Attended all three meetings (remotely) at the start of 2016.</a:t>
            </a:r>
            <a:endParaRPr lang="en-GB" altLang="en-US" sz="1400" dirty="0" smtClean="0"/>
          </a:p>
          <a:p>
            <a:pPr lvl="2"/>
            <a:r>
              <a:rPr lang="en-GB" altLang="en-US" sz="1400" dirty="0" smtClean="0"/>
              <a:t>Attendance planned for DIV meeting in Nov.</a:t>
            </a:r>
          </a:p>
          <a:p>
            <a:pPr lvl="2"/>
            <a:r>
              <a:rPr lang="en-GB" altLang="en-US" sz="1400" dirty="0" smtClean="0"/>
              <a:t>Occasional one to one</a:t>
            </a:r>
            <a:r>
              <a:rPr lang="en-GB" altLang="en-US" sz="1400" dirty="0" smtClean="0"/>
              <a:t> meeting held with Neil Tailor (SAF PL) to discuss progress.</a:t>
            </a:r>
            <a:r>
              <a:rPr lang="en-GB" altLang="en-US" sz="1200" dirty="0" smtClean="0"/>
              <a:t> </a:t>
            </a:r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779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13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249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 Interactions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In order to increase awareness and interaction from outside of the DEMO projects a number of outreach activities were carried out: </a:t>
            </a:r>
          </a:p>
          <a:p>
            <a:pPr lvl="1"/>
            <a:r>
              <a:rPr lang="en-GB" altLang="en-US" sz="1800" dirty="0" smtClean="0"/>
              <a:t>Presented Fusion Design Code activities at Manchester University CDT event.</a:t>
            </a:r>
          </a:p>
          <a:p>
            <a:pPr lvl="2"/>
            <a:r>
              <a:rPr lang="en-GB" altLang="en-US" sz="1400" dirty="0" smtClean="0"/>
              <a:t>Invited back for future events.</a:t>
            </a:r>
          </a:p>
          <a:p>
            <a:pPr lvl="2"/>
            <a:r>
              <a:rPr lang="en-GB" altLang="en-US" sz="1400" dirty="0" smtClean="0"/>
              <a:t>Should improve interaction with DDC related PHD’s.</a:t>
            </a:r>
          </a:p>
          <a:p>
            <a:pPr lvl="2"/>
            <a:r>
              <a:rPr lang="en-GB" altLang="en-US" sz="1400" dirty="0" smtClean="0"/>
              <a:t>Created a number of potential contacts with the ONR.</a:t>
            </a:r>
            <a:endParaRPr lang="en-GB" altLang="en-US" sz="1400" dirty="0"/>
          </a:p>
          <a:p>
            <a:pPr lvl="1"/>
            <a:r>
              <a:rPr lang="en-GB" sz="1800" dirty="0"/>
              <a:t>Presented Fusion Design Code activities at the World Nuclear Association Design Codes and Standards Task Force meeting</a:t>
            </a:r>
            <a:r>
              <a:rPr lang="en-GB" sz="1800" dirty="0" smtClean="0"/>
              <a:t>.</a:t>
            </a:r>
          </a:p>
          <a:p>
            <a:pPr lvl="2"/>
            <a:r>
              <a:rPr lang="en-GB" sz="1400" dirty="0" smtClean="0"/>
              <a:t>Provided insight into the WNA Non-Linear analysis review.</a:t>
            </a:r>
          </a:p>
          <a:p>
            <a:pPr lvl="2"/>
            <a:r>
              <a:rPr lang="en-GB" sz="1400" dirty="0" smtClean="0"/>
              <a:t>Expert contacts gained from the Fission industry.</a:t>
            </a:r>
            <a:endParaRPr lang="en-GB" sz="1400" dirty="0" smtClean="0"/>
          </a:p>
          <a:p>
            <a:pPr lvl="2"/>
            <a:r>
              <a:rPr lang="en-GB" sz="1400" dirty="0" smtClean="0"/>
              <a:t>Shall be invited to future meetings.</a:t>
            </a:r>
          </a:p>
          <a:p>
            <a:pPr lvl="1"/>
            <a:r>
              <a:rPr lang="en-GB" sz="1800" dirty="0" smtClean="0"/>
              <a:t>Attended the ASME </a:t>
            </a:r>
            <a:r>
              <a:rPr lang="en-GB" sz="1800" dirty="0" err="1" smtClean="0"/>
              <a:t>Div</a:t>
            </a:r>
            <a:r>
              <a:rPr lang="en-GB" sz="1800" dirty="0" smtClean="0"/>
              <a:t> 4 working group meeting.</a:t>
            </a:r>
          </a:p>
          <a:p>
            <a:pPr lvl="2"/>
            <a:r>
              <a:rPr lang="en-GB" altLang="en-US" sz="1400" dirty="0" smtClean="0"/>
              <a:t>International participation increasing with a strong European involvement.</a:t>
            </a:r>
            <a:endParaRPr lang="en-GB" altLang="en-US" sz="1400" dirty="0" smtClean="0"/>
          </a:p>
          <a:p>
            <a:pPr lvl="2"/>
            <a:r>
              <a:rPr lang="en-GB" altLang="en-US" sz="1400" dirty="0" smtClean="0"/>
              <a:t>Gain insight into future Code developments</a:t>
            </a:r>
          </a:p>
          <a:p>
            <a:pPr lvl="1"/>
            <a:r>
              <a:rPr lang="en-GB" altLang="en-US" sz="1800" dirty="0" smtClean="0"/>
              <a:t>IAEA </a:t>
            </a:r>
            <a:r>
              <a:rPr lang="en-GB" altLang="en-US" sz="1800" dirty="0" smtClean="0"/>
              <a:t>Fusion Code harmonisation activities </a:t>
            </a:r>
            <a:r>
              <a:rPr lang="en-GB" altLang="en-US" sz="1800" dirty="0" smtClean="0"/>
              <a:t>ongoing.</a:t>
            </a:r>
          </a:p>
          <a:p>
            <a:pPr lvl="2"/>
            <a:r>
              <a:rPr lang="en-GB" altLang="en-US" sz="1400" dirty="0" smtClean="0"/>
              <a:t>Safety Classification report </a:t>
            </a:r>
            <a:r>
              <a:rPr lang="en-GB" altLang="en-US" sz="1400" dirty="0" smtClean="0"/>
              <a:t>underway.</a:t>
            </a:r>
          </a:p>
          <a:p>
            <a:pPr lvl="2"/>
            <a:r>
              <a:rPr lang="en-GB" altLang="en-US" sz="1400" dirty="0" smtClean="0"/>
              <a:t>Next meeting 9</a:t>
            </a:r>
            <a:r>
              <a:rPr lang="en-GB" altLang="en-US" sz="1400" baseline="30000" dirty="0" smtClean="0"/>
              <a:t>th</a:t>
            </a:r>
            <a:r>
              <a:rPr lang="en-GB" altLang="en-US" sz="1400" dirty="0" smtClean="0"/>
              <a:t> Nov, update due after that.</a:t>
            </a:r>
          </a:p>
          <a:p>
            <a:pPr lvl="2"/>
            <a:endParaRPr lang="en-GB" altLang="en-US" sz="12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779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14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4234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 WNA Non-Linear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83526931"/>
              </p:ext>
            </p:extLst>
          </p:nvPr>
        </p:nvGraphicFramePr>
        <p:xfrm>
          <a:off x="4806513" y="1952840"/>
          <a:ext cx="3797935" cy="4293616"/>
        </p:xfrm>
        <a:graphic>
          <a:graphicData uri="http://schemas.openxmlformats.org/drawingml/2006/table">
            <a:tbl>
              <a:tblPr firstRow="1" firstCol="1" bandRow="1"/>
              <a:tblGrid>
                <a:gridCol w="1260475"/>
                <a:gridCol w="1889760"/>
                <a:gridCol w="647700"/>
              </a:tblGrid>
              <a:tr h="2159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Technical Coordinator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Claude Faidy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CORDEL Consultant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France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Project Coordinator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Andrew Wasylyk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WNA CORDEL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UK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Main Contributors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Claude Faidy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AFCEN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France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Seiji Asada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JSME/MHI-Japan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Japan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Andrey Obushev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ENES/NIKIET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Russia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Karl Herter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KTA/MPA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Germany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Robert Ainsworth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R5/Manchester University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UK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Hoon-Seok Byun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KEPIC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Korea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Reviewers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Robert Keating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ASME Code - Working Group Design Methodology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USA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Wolf Reinhart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ASME Code - Working Group Design Methodology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Canada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Jinhua Shi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AMEC Nuclear-UK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Cecile Petesch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RCC-MRx Sub-Committee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France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Denis Pont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EDF-SEPTEN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France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In 2007 the World Nuclear Association set up a Mechanical Codes and Standards Task Force. Created to promote convergence in two areas:</a:t>
            </a:r>
          </a:p>
          <a:p>
            <a:pPr lvl="1"/>
            <a:r>
              <a:rPr lang="en-GB" altLang="en-US" sz="2000" dirty="0" smtClean="0"/>
              <a:t>Non Destructive Examination</a:t>
            </a:r>
          </a:p>
          <a:p>
            <a:pPr lvl="1"/>
            <a:r>
              <a:rPr lang="en-GB" altLang="en-US" sz="2000" dirty="0" smtClean="0"/>
              <a:t>Non-Linear Analysis Methodology</a:t>
            </a:r>
          </a:p>
          <a:p>
            <a:pPr marL="457200" lvl="1" indent="0">
              <a:buNone/>
            </a:pPr>
            <a:endParaRPr lang="en-GB" altLang="en-US" sz="2000" dirty="0" smtClean="0"/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57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15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4234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 WNA Non-Linear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000" dirty="0" smtClean="0"/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72337768"/>
              </p:ext>
            </p:extLst>
          </p:nvPr>
        </p:nvGraphicFramePr>
        <p:xfrm>
          <a:off x="1557337" y="1662404"/>
          <a:ext cx="6029326" cy="3553841"/>
        </p:xfrm>
        <a:graphic>
          <a:graphicData uri="http://schemas.openxmlformats.org/drawingml/2006/table">
            <a:tbl>
              <a:tblPr/>
              <a:tblGrid>
                <a:gridCol w="630356"/>
                <a:gridCol w="540214"/>
                <a:gridCol w="539580"/>
                <a:gridCol w="630356"/>
                <a:gridCol w="539580"/>
                <a:gridCol w="629721"/>
                <a:gridCol w="450073"/>
                <a:gridCol w="629721"/>
                <a:gridCol w="450073"/>
                <a:gridCol w="540214"/>
                <a:gridCol w="449438"/>
              </a:tblGrid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Plastic collapse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Plastic instability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Stress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triaxiality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Limit Analysis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Direct elastic-plastic FEA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Limit Analysis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Direct elastic-plastic FEA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Direct elastic-plastic FEA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properties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Criteria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properties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Criteria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properties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Criteria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properties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Criteria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properties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Criteria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RCCM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ASME III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JSME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RCC-MRx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KEPIC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PNAEG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KTA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R5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ASME VIII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EN 13445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47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16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4234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 WNA Non-Linear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90499" y="114300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000" dirty="0" smtClean="0"/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252885"/>
          <a:ext cx="6191250" cy="3272134"/>
        </p:xfrm>
        <a:graphic>
          <a:graphicData uri="http://schemas.openxmlformats.org/drawingml/2006/table">
            <a:tbl>
              <a:tblPr/>
              <a:tblGrid>
                <a:gridCol w="700405"/>
                <a:gridCol w="629920"/>
                <a:gridCol w="1170305"/>
                <a:gridCol w="539750"/>
                <a:gridCol w="810260"/>
                <a:gridCol w="629920"/>
                <a:gridCol w="1170305"/>
                <a:gridCol w="540385"/>
              </a:tblGrid>
              <a:tr h="159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Plastic shakedown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Fatigue K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0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Direct elastic-plastic analysis - FEA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Direct elastic-plastic analysis - FEA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54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properties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constitutive equation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Criteria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Extrapolation rules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properties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Material constitutive equation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Method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RCCM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ASME III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JSME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RCC-MRx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KEPIC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PNAEG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KTA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R5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ASME VIII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GTimes"/>
                        </a:rPr>
                        <a:t>EN 13445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CGTime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GTimes"/>
                        </a:rPr>
                        <a:t>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8099" y="12509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The DDC project should use this gap analysis as a starting point and assess additional damage mechanisms.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249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17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Structure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22191" y="8493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Part 1: 	General Information:</a:t>
            </a:r>
            <a:r>
              <a:rPr lang="en-GB" sz="2000" dirty="0"/>
              <a:t> </a:t>
            </a:r>
            <a:r>
              <a:rPr lang="en-GB" sz="1800" i="1" dirty="0"/>
              <a:t>providing required background information, including definitions, load classifications, operating conditions, damage mechanism descriptions and design assessment philosophy</a:t>
            </a:r>
            <a:r>
              <a:rPr lang="en-GB" sz="1800" i="1" dirty="0" smtClean="0"/>
              <a:t>.</a:t>
            </a:r>
          </a:p>
          <a:p>
            <a:endParaRPr lang="en-GB" sz="1800" dirty="0"/>
          </a:p>
          <a:p>
            <a:r>
              <a:rPr lang="en-GB" sz="2000" b="1" dirty="0"/>
              <a:t>Part 2: 	Design Assessment:</a:t>
            </a:r>
            <a:r>
              <a:rPr lang="en-GB" sz="2000" dirty="0"/>
              <a:t> </a:t>
            </a:r>
            <a:r>
              <a:rPr lang="en-GB" sz="1800" i="1" dirty="0"/>
              <a:t>providing required operating conditions,</a:t>
            </a:r>
            <a:r>
              <a:rPr lang="en-GB" sz="1800" i="1" dirty="0" smtClean="0"/>
              <a:t> criteria levels, PFC element assessment and design rules.</a:t>
            </a:r>
          </a:p>
          <a:p>
            <a:endParaRPr lang="en-GB" sz="1800" dirty="0"/>
          </a:p>
          <a:p>
            <a:r>
              <a:rPr lang="en-GB" sz="2000" b="1" dirty="0"/>
              <a:t>Part 3: 	Material Data:</a:t>
            </a:r>
            <a:r>
              <a:rPr lang="en-GB" sz="2000" dirty="0"/>
              <a:t> </a:t>
            </a:r>
            <a:r>
              <a:rPr lang="en-GB" sz="1800" i="1" dirty="0"/>
              <a:t>the required physical property data along with the associated design allowable</a:t>
            </a:r>
            <a:r>
              <a:rPr lang="en-GB" sz="1800" i="1" dirty="0" smtClean="0"/>
              <a:t>.</a:t>
            </a:r>
          </a:p>
          <a:p>
            <a:endParaRPr lang="en-GB" sz="2000" dirty="0"/>
          </a:p>
          <a:p>
            <a:r>
              <a:rPr lang="en-GB" sz="2000" b="1" dirty="0"/>
              <a:t>Part 4: 	Example Calculations:</a:t>
            </a:r>
            <a:r>
              <a:rPr lang="en-GB" sz="2000" dirty="0"/>
              <a:t> </a:t>
            </a:r>
            <a:r>
              <a:rPr lang="en-GB" sz="1800" i="1" dirty="0"/>
              <a:t>design assessment of a DEMO PFC is presented, demonstrating how an assessment should be carried out using ANSYS</a:t>
            </a:r>
            <a:r>
              <a:rPr lang="en-GB" sz="1800" i="1" dirty="0" smtClean="0"/>
              <a:t>.</a:t>
            </a:r>
          </a:p>
          <a:p>
            <a:endParaRPr lang="en-GB" sz="1800" dirty="0"/>
          </a:p>
          <a:p>
            <a:r>
              <a:rPr lang="en-GB" sz="2000" b="1" dirty="0"/>
              <a:t>Part 5: 	Rule Justifications:</a:t>
            </a:r>
            <a:r>
              <a:rPr lang="en-GB" sz="2000" dirty="0"/>
              <a:t> </a:t>
            </a:r>
            <a:r>
              <a:rPr lang="en-GB" sz="1800" i="1" dirty="0"/>
              <a:t>explanations provided for why new or modified rules are adopted in the DDC</a:t>
            </a:r>
            <a:r>
              <a:rPr lang="en-GB" sz="1800" i="1" dirty="0" smtClean="0"/>
              <a:t>.</a:t>
            </a:r>
            <a:endParaRPr lang="en-GB" altLang="en-US" sz="20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18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Structure Part 1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22191" y="8493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0209" y="10017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b="1" dirty="0" smtClean="0"/>
              <a:t>Table of Contents</a:t>
            </a:r>
          </a:p>
          <a:p>
            <a:pPr>
              <a:buNone/>
            </a:pPr>
            <a:endParaRPr lang="en-GB" sz="2400" b="1" dirty="0" smtClean="0"/>
          </a:p>
          <a:p>
            <a:pPr marL="457200" indent="-457200">
              <a:buNone/>
            </a:pPr>
            <a:r>
              <a:rPr lang="en-GB" sz="2000" dirty="0" smtClean="0"/>
              <a:t>1	Introduction</a:t>
            </a:r>
          </a:p>
          <a:p>
            <a:pPr marL="457200" indent="-457200">
              <a:buAutoNum type="arabicPlain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2	Definitions and Abbreviations</a:t>
            </a:r>
          </a:p>
          <a:p>
            <a:pPr marL="857250" lvl="1" indent="-457200">
              <a:buNone/>
            </a:pPr>
            <a:endParaRPr lang="en-GB" sz="1800" dirty="0" smtClean="0"/>
          </a:p>
          <a:p>
            <a:pPr marL="457200" indent="-457200">
              <a:buNone/>
            </a:pPr>
            <a:r>
              <a:rPr lang="en-GB" sz="2000" dirty="0" smtClean="0"/>
              <a:t>3	Loading and Stress Classifications</a:t>
            </a:r>
          </a:p>
          <a:p>
            <a:pPr marL="457200" indent="-457200">
              <a:buAutoNum type="arabicPlain" startAt="3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4	Operating Conditions</a:t>
            </a:r>
          </a:p>
          <a:p>
            <a:pPr marL="457200" indent="-457200">
              <a:buAutoNum type="arabicPlain" startAt="4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5	Damage Mechanism Descriptions</a:t>
            </a:r>
          </a:p>
          <a:p>
            <a:pPr marL="457200" indent="-457200">
              <a:buAutoNum type="arabicPlain" startAt="5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6	Design Assessment Philosophy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19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Structure Part 2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22191" y="8493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0209" y="10017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b="1" dirty="0" smtClean="0"/>
              <a:t>Table of Contents</a:t>
            </a:r>
          </a:p>
          <a:p>
            <a:pPr>
              <a:buNone/>
            </a:pPr>
            <a:endParaRPr lang="en-GB" sz="2400" b="1" dirty="0" smtClean="0"/>
          </a:p>
          <a:p>
            <a:pPr marL="457200" indent="-457200">
              <a:buNone/>
            </a:pPr>
            <a:r>
              <a:rPr lang="en-GB" sz="2000" dirty="0" smtClean="0"/>
              <a:t>1	Introduction</a:t>
            </a:r>
          </a:p>
          <a:p>
            <a:pPr marL="457200" indent="-457200">
              <a:buAutoNum type="arabicPlain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2	Loads and Operating Conditions</a:t>
            </a:r>
          </a:p>
          <a:p>
            <a:pPr marL="857250" lvl="1" indent="-457200">
              <a:buNone/>
            </a:pPr>
            <a:endParaRPr lang="en-GB" sz="1800" dirty="0" smtClean="0"/>
          </a:p>
          <a:p>
            <a:pPr marL="457200" indent="-457200">
              <a:buNone/>
            </a:pPr>
            <a:r>
              <a:rPr lang="en-GB" sz="2000" dirty="0" smtClean="0"/>
              <a:t>3	Criteria Levels</a:t>
            </a:r>
          </a:p>
          <a:p>
            <a:pPr marL="457200" indent="-457200">
              <a:buAutoNum type="arabicPlain" startAt="3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4	PFC Element Assessment</a:t>
            </a:r>
          </a:p>
          <a:p>
            <a:pPr marL="457200" indent="-457200">
              <a:buAutoNum type="arabicPlain" startAt="4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5	Design Rules</a:t>
            </a:r>
          </a:p>
          <a:p>
            <a:pPr marL="457200" indent="-45720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"/>
          <p:cNvSpPr txBox="1"/>
          <p:nvPr/>
        </p:nvSpPr>
        <p:spPr>
          <a:xfrm>
            <a:off x="467545" y="980728"/>
            <a:ext cx="82089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Objective(s</a:t>
            </a:r>
            <a:r>
              <a:rPr lang="de-DE" b="1" dirty="0" smtClean="0"/>
              <a:t>):</a:t>
            </a:r>
          </a:p>
          <a:p>
            <a:endParaRPr lang="de-DE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Specify the DDC task </a:t>
            </a:r>
            <a:r>
              <a:rPr lang="en-GB" dirty="0" smtClean="0"/>
              <a:t>specifications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Coordinate DDC </a:t>
            </a:r>
            <a:r>
              <a:rPr lang="en-GB" dirty="0" smtClean="0"/>
              <a:t>tasks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Hold regular DDC team progress </a:t>
            </a:r>
            <a:r>
              <a:rPr lang="en-GB" dirty="0" smtClean="0"/>
              <a:t>meetings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Hold regular interface meetings with Blanket and </a:t>
            </a:r>
            <a:r>
              <a:rPr lang="en-GB" dirty="0" err="1"/>
              <a:t>Divertor</a:t>
            </a:r>
            <a:r>
              <a:rPr lang="en-GB" dirty="0"/>
              <a:t> </a:t>
            </a:r>
            <a:r>
              <a:rPr lang="en-GB" dirty="0" smtClean="0"/>
              <a:t>teams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Attend Blanket, </a:t>
            </a:r>
            <a:r>
              <a:rPr lang="en-GB" dirty="0" err="1"/>
              <a:t>Divertor</a:t>
            </a:r>
            <a:r>
              <a:rPr lang="en-GB" dirty="0"/>
              <a:t> and Safety monitoring meetings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Textfeld 3"/>
          <p:cNvSpPr txBox="1"/>
          <p:nvPr/>
        </p:nvSpPr>
        <p:spPr>
          <a:xfrm>
            <a:off x="467540" y="4521894"/>
            <a:ext cx="820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Deliverable(s</a:t>
            </a:r>
            <a:r>
              <a:rPr lang="de-DE" b="1" dirty="0" smtClean="0"/>
              <a:t>):</a:t>
            </a:r>
          </a:p>
          <a:p>
            <a:r>
              <a:rPr lang="en-GB" dirty="0"/>
              <a:t>Summary overview report on </a:t>
            </a:r>
            <a:r>
              <a:rPr lang="en-GB" dirty="0" smtClean="0"/>
              <a:t>DDC coordination for </a:t>
            </a:r>
            <a:r>
              <a:rPr lang="en-GB" dirty="0"/>
              <a:t>2016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467541" y="5445224"/>
            <a:ext cx="820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Acceptance Criteria</a:t>
            </a:r>
            <a:r>
              <a:rPr lang="de-DE" b="1" dirty="0" smtClean="0"/>
              <a:t>:</a:t>
            </a:r>
          </a:p>
          <a:p>
            <a:r>
              <a:rPr lang="en-GB" dirty="0" smtClean="0"/>
              <a:t>Deliverable(s</a:t>
            </a:r>
            <a:r>
              <a:rPr lang="en-GB" dirty="0"/>
              <a:t>) to be issued and approved through EUROfusion </a:t>
            </a:r>
            <a:r>
              <a:rPr lang="en-GB" dirty="0" smtClean="0"/>
              <a:t>IDM</a:t>
            </a:r>
            <a:endParaRPr lang="de-DE" b="1" dirty="0" smtClean="0"/>
          </a:p>
        </p:txBody>
      </p:sp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3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MAT-1.3.3-T003-D001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378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20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Structure Part 3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22191" y="8493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0209" y="10017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b="1" dirty="0" smtClean="0"/>
              <a:t>Table of Contents</a:t>
            </a:r>
          </a:p>
          <a:p>
            <a:pPr>
              <a:buNone/>
            </a:pPr>
            <a:endParaRPr lang="en-GB" sz="2400" b="1" dirty="0" smtClean="0"/>
          </a:p>
          <a:p>
            <a:pPr marL="457200" indent="-457200">
              <a:buNone/>
            </a:pPr>
            <a:r>
              <a:rPr lang="en-GB" sz="2000" dirty="0" smtClean="0"/>
              <a:t>1	Introduction</a:t>
            </a:r>
          </a:p>
          <a:p>
            <a:pPr marL="457200" indent="-457200">
              <a:buAutoNum type="arabicPlain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2	</a:t>
            </a:r>
            <a:r>
              <a:rPr lang="en-GB" sz="2000" dirty="0" err="1" smtClean="0"/>
              <a:t>CuCrZr</a:t>
            </a:r>
            <a:endParaRPr lang="en-GB" sz="2000" dirty="0" smtClean="0"/>
          </a:p>
          <a:p>
            <a:pPr marL="857250" lvl="1" indent="-457200">
              <a:buNone/>
            </a:pPr>
            <a:endParaRPr lang="en-GB" sz="1800" dirty="0" smtClean="0"/>
          </a:p>
          <a:p>
            <a:pPr marL="457200" indent="-457200">
              <a:buNone/>
            </a:pPr>
            <a:r>
              <a:rPr lang="en-GB" sz="2000" dirty="0" smtClean="0"/>
              <a:t>3	</a:t>
            </a:r>
            <a:r>
              <a:rPr lang="en-GB" sz="2000" dirty="0" err="1" smtClean="0"/>
              <a:t>Eurofer</a:t>
            </a:r>
            <a:endParaRPr lang="en-GB" sz="2000" dirty="0" smtClean="0"/>
          </a:p>
          <a:p>
            <a:pPr marL="457200" indent="-457200">
              <a:buAutoNum type="arabicPlain" startAt="3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4	Tungsten</a:t>
            </a:r>
          </a:p>
          <a:p>
            <a:pPr marL="457200" indent="-45720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21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Structure Part 4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22191" y="8493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0209" y="10017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b="1" dirty="0" smtClean="0"/>
              <a:t>Table of Contents</a:t>
            </a:r>
          </a:p>
          <a:p>
            <a:pPr>
              <a:buNone/>
            </a:pPr>
            <a:endParaRPr lang="en-GB" sz="2400" b="1" dirty="0" smtClean="0"/>
          </a:p>
          <a:p>
            <a:pPr marL="457200" indent="-457200">
              <a:buNone/>
            </a:pPr>
            <a:r>
              <a:rPr lang="en-GB" sz="2000" dirty="0" smtClean="0"/>
              <a:t>1	Introduction</a:t>
            </a:r>
          </a:p>
          <a:p>
            <a:pPr marL="457200" indent="-457200">
              <a:buAutoNum type="arabicPlain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2	</a:t>
            </a:r>
            <a:r>
              <a:rPr lang="en-GB" sz="2000" dirty="0" err="1" smtClean="0"/>
              <a:t>Divertor</a:t>
            </a:r>
            <a:r>
              <a:rPr lang="en-GB" sz="2000" dirty="0" smtClean="0"/>
              <a:t> DDC Assessment</a:t>
            </a:r>
          </a:p>
          <a:p>
            <a:pPr marL="857250" lvl="1" indent="-457200">
              <a:buNone/>
            </a:pPr>
            <a:endParaRPr lang="en-GB" sz="1800" dirty="0" smtClean="0"/>
          </a:p>
          <a:p>
            <a:pPr marL="457200" indent="-457200">
              <a:buNone/>
            </a:pPr>
            <a:r>
              <a:rPr lang="en-GB" sz="2000" dirty="0" smtClean="0"/>
              <a:t>3	Blanket DDC Assessment</a:t>
            </a:r>
          </a:p>
          <a:p>
            <a:pPr marL="457200" indent="-45720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22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Structure Part 5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-22191" y="8493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0209" y="1001787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b="1" dirty="0" smtClean="0"/>
              <a:t>Table of Contents</a:t>
            </a:r>
          </a:p>
          <a:p>
            <a:pPr>
              <a:buNone/>
            </a:pPr>
            <a:endParaRPr lang="en-GB" sz="2400" b="1" dirty="0" smtClean="0"/>
          </a:p>
          <a:p>
            <a:pPr marL="457200" indent="-457200">
              <a:buNone/>
            </a:pPr>
            <a:r>
              <a:rPr lang="en-GB" sz="2000" dirty="0" smtClean="0"/>
              <a:t>1	Introduction</a:t>
            </a:r>
          </a:p>
          <a:p>
            <a:pPr marL="457200" indent="-457200">
              <a:buAutoNum type="arabicPlain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2	Design Philosophy</a:t>
            </a:r>
          </a:p>
          <a:p>
            <a:pPr marL="857250" lvl="1" indent="-457200">
              <a:buNone/>
            </a:pPr>
            <a:endParaRPr lang="en-GB" sz="1800" dirty="0" smtClean="0"/>
          </a:p>
          <a:p>
            <a:pPr marL="457200" indent="-457200">
              <a:buNone/>
            </a:pPr>
            <a:r>
              <a:rPr lang="en-GB" sz="2000" dirty="0" smtClean="0"/>
              <a:t>3	Load Factors</a:t>
            </a:r>
          </a:p>
          <a:p>
            <a:pPr marL="457200" indent="-457200">
              <a:buAutoNum type="arabicPlain" startAt="3"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4	Design Rules</a:t>
            </a:r>
          </a:p>
          <a:p>
            <a:pPr marL="457200" indent="-457200">
              <a:buNone/>
            </a:pPr>
            <a:endParaRPr lang="en-GB" altLang="en-US" sz="2400" dirty="0" smtClean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23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Structure Status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19391438"/>
              </p:ext>
            </p:extLst>
          </p:nvPr>
        </p:nvGraphicFramePr>
        <p:xfrm>
          <a:off x="1259632" y="2492896"/>
          <a:ext cx="6624735" cy="2592288"/>
        </p:xfrm>
        <a:graphic>
          <a:graphicData uri="http://schemas.openxmlformats.org/drawingml/2006/table">
            <a:tbl>
              <a:tblPr firstRow="1" firstCol="1" bandRow="1"/>
              <a:tblGrid>
                <a:gridCol w="1324527"/>
                <a:gridCol w="1324527"/>
                <a:gridCol w="1325227"/>
                <a:gridCol w="1325227"/>
                <a:gridCol w="1325227"/>
              </a:tblGrid>
              <a:tr h="2356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DDC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 v1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Reviewed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Updated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Released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47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Part 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Structure complete 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en-GB" sz="1100" baseline="30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November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Part 2 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Structure complete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November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Part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Structure complete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en-GB" sz="1100" baseline="30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November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Part 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Structure complete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en-GB" sz="1100" baseline="30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November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Part 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Structure complete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November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en-GB" sz="1100" baseline="30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December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DDC Structure is ready to be reviewed. The following schedule is required to be met to ensure a successful delivery of Grant Deliverable.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24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9047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Review Participants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3902821"/>
              </p:ext>
            </p:extLst>
          </p:nvPr>
        </p:nvGraphicFramePr>
        <p:xfrm>
          <a:off x="1619672" y="3068960"/>
          <a:ext cx="6009005" cy="1764919"/>
        </p:xfrm>
        <a:graphic>
          <a:graphicData uri="http://schemas.openxmlformats.org/drawingml/2006/table">
            <a:tbl>
              <a:tblPr firstRow="1" firstCol="1" bandRow="1"/>
              <a:tblGrid>
                <a:gridCol w="1201420"/>
                <a:gridCol w="1201420"/>
                <a:gridCol w="1202055"/>
                <a:gridCol w="1202055"/>
                <a:gridCol w="120205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DDC Aspect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EDDI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DIV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BB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IND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Philosophy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Fursdon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Jarir Aktaa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AMECFW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Structure (30</a:t>
                      </a:r>
                      <a:r>
                        <a:rPr lang="en-GB" sz="1100" b="1" baseline="30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GB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November)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Fursdon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Jarir Aktaa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Jeong Ha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Giacomo Aiello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AMECFW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Fursdon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Jarir Aktaa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Jeong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Ha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Giacomo Aiello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AMECFW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Design Rules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Fursdon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Jarir Aktaa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The following people have been </a:t>
            </a:r>
            <a:r>
              <a:rPr lang="en-GB" altLang="en-US" sz="2000" b="1" dirty="0" smtClean="0"/>
              <a:t>provisionally</a:t>
            </a:r>
            <a:r>
              <a:rPr lang="en-GB" altLang="en-US" sz="2000" dirty="0" smtClean="0"/>
              <a:t> put in place to review the DDC structure, this will need to be done by Nov 30</a:t>
            </a:r>
            <a:r>
              <a:rPr lang="en-GB" altLang="en-US" sz="2000" baseline="30000" dirty="0" smtClean="0"/>
              <a:t>th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to allow for changes to be made during December.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88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25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Philosophy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DDC Philosophy may be modified, depending upon findings from the Armour and Joint assessment work packages.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49652" y="2152651"/>
            <a:ext cx="7799048" cy="3479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95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26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Philosophy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DDC Assessment Philosophy remains unchanged. However it is recommended that fully probabilistic methods are explored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355368" y="2242028"/>
            <a:ext cx="6096952" cy="3635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93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27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PFC Assessment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41697767"/>
              </p:ext>
            </p:extLst>
          </p:nvPr>
        </p:nvGraphicFramePr>
        <p:xfrm>
          <a:off x="1691680" y="2276872"/>
          <a:ext cx="6005195" cy="3378835"/>
        </p:xfrm>
        <a:graphic>
          <a:graphicData uri="http://schemas.openxmlformats.org/drawingml/2006/table">
            <a:tbl>
              <a:tblPr firstRow="1" firstCol="1" bandRow="1"/>
              <a:tblGrid>
                <a:gridCol w="1779270"/>
                <a:gridCol w="1438275"/>
                <a:gridCol w="1438275"/>
                <a:gridCol w="13493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Damage Mechanisms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Structural Element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Armour Element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Joint Element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Monotonic Damage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Collapse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Flow Localisation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Exhaustion of Ductility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Brittle Fracture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Thermal Creep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Cyclic Damage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Ratcheting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Fatigue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Environmental Damage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Swelling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Corrosion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Erosion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Compound Damage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Stress Corrosion Cracking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Creep Fatigue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Potentially relevant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000" dirty="0" smtClean="0"/>
              <a:t>The following damage mechanisms are provisionally defined for all 3 PFC elements. However this is subject to change following a review of Armour and Joint assessment reports.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000" dirty="0" smtClean="0"/>
          </a:p>
          <a:p>
            <a:pPr marL="457200" lvl="1" indent="0">
              <a:buNone/>
            </a:pPr>
            <a:endParaRPr lang="en-GB" altLang="en-US" sz="1800" b="1" dirty="0"/>
          </a:p>
          <a:p>
            <a:pPr marL="457200" lvl="1" indent="0">
              <a:buNone/>
            </a:pP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28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Design Rule Status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2010118"/>
              </p:ext>
            </p:extLst>
          </p:nvPr>
        </p:nvGraphicFramePr>
        <p:xfrm>
          <a:off x="2339753" y="908720"/>
          <a:ext cx="4608511" cy="5400599"/>
        </p:xfrm>
        <a:graphic>
          <a:graphicData uri="http://schemas.openxmlformats.org/drawingml/2006/table">
            <a:tbl>
              <a:tblPr firstRow="1" firstCol="1" bandRow="1"/>
              <a:tblGrid>
                <a:gridCol w="1365449"/>
                <a:gridCol w="1103762"/>
                <a:gridCol w="1103762"/>
                <a:gridCol w="1035538"/>
              </a:tblGrid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Damage Mechanisms</a:t>
                      </a:r>
                      <a:endParaRPr lang="en-GB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From existing C&amp;S, rewritten.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From existing C&amp;S, with technical modifications.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Newly developed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Monotonic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Collapse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ASME VIII rule identified, needs load factors and review.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Plastic Flow Localisation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Under development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Exhaustion of Ductility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Under development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Brittle Fracture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needs to be reviewed by DME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Thermal Creep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Drafted, needs to be reviewed by DME.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Cyclic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Ratcheting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Fatigue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Development,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needs to be drafted by DME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Environmental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Swelling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Corrosion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Erosion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0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Compound Damage</a:t>
                      </a:r>
                      <a:endParaRPr lang="en-GB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Stress Corrosion Cracking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Creep Fatigue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Under Development, needs to be drafted by DME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7354" marR="4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29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45542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DEVELOPMENT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Advanced Structural Integrity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90499" y="1098550"/>
            <a:ext cx="92583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000" dirty="0" smtClean="0"/>
              <a:t>DDC is an opportunity to push the boundaries of Structural Integrity assessment techniques, particularly in areas where a potential increase in design space can be demonstrated. </a:t>
            </a:r>
          </a:p>
          <a:p>
            <a:pPr marL="457200" lvl="1" indent="0">
              <a:buNone/>
            </a:pPr>
            <a:endParaRPr lang="en-GB" altLang="en-US" sz="2000" dirty="0" smtClean="0"/>
          </a:p>
          <a:p>
            <a:pPr marL="457200" lvl="1" indent="0">
              <a:buNone/>
            </a:pPr>
            <a:r>
              <a:rPr lang="en-GB" altLang="en-US" sz="2000" dirty="0" smtClean="0"/>
              <a:t>Partial Factors </a:t>
            </a:r>
            <a:endParaRPr lang="en-GB" altLang="en-US" sz="1800" dirty="0" smtClean="0"/>
          </a:p>
          <a:p>
            <a:pPr lvl="2"/>
            <a:r>
              <a:rPr lang="en-GB" altLang="en-US" sz="1600" dirty="0" smtClean="0"/>
              <a:t>Review underway by AMECFW</a:t>
            </a:r>
          </a:p>
          <a:p>
            <a:pPr lvl="2"/>
            <a:r>
              <a:rPr lang="en-GB" altLang="en-US" sz="1600" dirty="0" smtClean="0"/>
              <a:t>It is likely that the DDC shall work towards including partial factors</a:t>
            </a:r>
            <a:endParaRPr lang="en-GB" altLang="en-US" sz="1200" dirty="0" smtClean="0"/>
          </a:p>
          <a:p>
            <a:pPr marL="914400" lvl="2" indent="0">
              <a:buNone/>
            </a:pPr>
            <a:endParaRPr lang="en-GB" sz="1200" dirty="0" smtClean="0"/>
          </a:p>
          <a:p>
            <a:pPr lvl="1">
              <a:buNone/>
            </a:pPr>
            <a:r>
              <a:rPr lang="en-GB" sz="2000" dirty="0" smtClean="0"/>
              <a:t>System Based Code</a:t>
            </a:r>
          </a:p>
          <a:p>
            <a:pPr lvl="2"/>
            <a:r>
              <a:rPr lang="en-GB" altLang="en-US" sz="1600" dirty="0" smtClean="0"/>
              <a:t>ASME developing technique called RIM (Reliability and Integrity Management)</a:t>
            </a:r>
          </a:p>
          <a:p>
            <a:pPr lvl="2"/>
            <a:r>
              <a:rPr lang="en-GB" altLang="en-US" sz="1600" dirty="0" smtClean="0"/>
              <a:t>This technique should be reviewed to determine it’s applicability to the DDC</a:t>
            </a:r>
          </a:p>
          <a:p>
            <a:pPr lvl="2">
              <a:buNone/>
            </a:pPr>
            <a:endParaRPr lang="en-GB" altLang="en-US" sz="1400" dirty="0" smtClean="0"/>
          </a:p>
          <a:p>
            <a:pPr lvl="1">
              <a:buNone/>
            </a:pPr>
            <a:r>
              <a:rPr lang="en-GB" altLang="en-US" sz="2000" dirty="0" smtClean="0"/>
              <a:t>Advanced Material Modelling</a:t>
            </a:r>
          </a:p>
          <a:p>
            <a:pPr lvl="2">
              <a:buFont typeface="Arial"/>
              <a:buChar char="•"/>
            </a:pPr>
            <a:r>
              <a:rPr lang="en-GB" altLang="en-US" sz="1600" dirty="0" smtClean="0"/>
              <a:t>Area of potential advancement in coming years?</a:t>
            </a:r>
          </a:p>
          <a:p>
            <a:pPr lvl="2">
              <a:buFont typeface="Arial"/>
              <a:buChar char="•"/>
            </a:pPr>
            <a:r>
              <a:rPr lang="en-GB" altLang="en-US" sz="1600" dirty="0" smtClean="0"/>
              <a:t>Ability to model irradiation damage?</a:t>
            </a:r>
            <a:endParaRPr lang="en-GB" altLang="en-US" sz="1800" b="1" dirty="0" smtClean="0"/>
          </a:p>
          <a:p>
            <a:pPr lvl="1"/>
            <a:endParaRPr lang="en-GB" altLang="en-US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88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3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"/>
          <p:cNvSpPr txBox="1"/>
          <p:nvPr/>
        </p:nvSpPr>
        <p:spPr>
          <a:xfrm>
            <a:off x="467545" y="980728"/>
            <a:ext cx="82089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Objective(s</a:t>
            </a:r>
            <a:r>
              <a:rPr lang="de-DE" b="1" dirty="0" smtClean="0"/>
              <a:t>):</a:t>
            </a:r>
          </a:p>
          <a:p>
            <a:endParaRPr lang="de-DE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Address received draft DDC comments</a:t>
            </a:r>
            <a:r>
              <a:rPr lang="en-GB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Test the usability of the proposed elastoplastic design rules in using ANSYS</a:t>
            </a:r>
            <a:r>
              <a:rPr lang="en-GB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Assess the possibility of making the DDC both ANSYS and ABAQUS compatible</a:t>
            </a:r>
            <a:r>
              <a:rPr lang="en-GB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Complete the DDC and release issue 1</a:t>
            </a:r>
            <a:r>
              <a:rPr lang="en-GB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 case studies of both Blanket and </a:t>
            </a:r>
            <a:r>
              <a:rPr lang="en-GB" dirty="0" err="1"/>
              <a:t>Divertor</a:t>
            </a:r>
            <a:r>
              <a:rPr lang="en-GB" dirty="0"/>
              <a:t>.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Textfeld 3"/>
          <p:cNvSpPr txBox="1"/>
          <p:nvPr/>
        </p:nvSpPr>
        <p:spPr>
          <a:xfrm>
            <a:off x="467540" y="4521894"/>
            <a:ext cx="820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Deliverable(s</a:t>
            </a:r>
            <a:r>
              <a:rPr lang="de-DE" b="1" dirty="0" smtClean="0"/>
              <a:t>):</a:t>
            </a:r>
          </a:p>
          <a:p>
            <a:r>
              <a:rPr lang="en-GB" dirty="0"/>
              <a:t>Summary overview report on </a:t>
            </a:r>
            <a:r>
              <a:rPr lang="en-GB" dirty="0" smtClean="0"/>
              <a:t>DDC development for </a:t>
            </a:r>
            <a:r>
              <a:rPr lang="en-GB" dirty="0"/>
              <a:t>2016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467541" y="5445224"/>
            <a:ext cx="820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Acceptance Criteria</a:t>
            </a:r>
            <a:r>
              <a:rPr lang="de-DE" b="1" dirty="0" smtClean="0"/>
              <a:t>:</a:t>
            </a:r>
          </a:p>
          <a:p>
            <a:r>
              <a:rPr lang="en-GB" dirty="0" smtClean="0"/>
              <a:t>Deliverable(s</a:t>
            </a:r>
            <a:r>
              <a:rPr lang="en-GB" dirty="0"/>
              <a:t>) to be issued and approved through EUROfusion </a:t>
            </a:r>
            <a:r>
              <a:rPr lang="en-GB" dirty="0" smtClean="0"/>
              <a:t>IDM</a:t>
            </a:r>
            <a:endParaRPr lang="de-DE" b="1" dirty="0" smtClean="0"/>
          </a:p>
        </p:txBody>
      </p:sp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00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MAT-1.3.3-T003-D002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8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2"/>
            <a:ext cx="5410944" cy="1386883"/>
          </a:xfrm>
        </p:spPr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30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990600"/>
            <a:ext cx="8229600" cy="4896544"/>
          </a:xfrm>
        </p:spPr>
        <p:txBody>
          <a:bodyPr/>
          <a:lstStyle/>
          <a:p>
            <a:r>
              <a:rPr lang="en-GB" sz="1800" dirty="0" smtClean="0"/>
              <a:t>Draft DDC Structure has been created and is ready for a structured review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r>
              <a:rPr lang="en-GB" sz="1800" dirty="0" smtClean="0"/>
              <a:t>Content is partially populated, however a large amount still remains to be completed, this shall continue in 2017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r>
              <a:rPr lang="en-GB" sz="1800" dirty="0" smtClean="0"/>
              <a:t>Design rule development ongoing for a number of damage mechanisms, this shall feed into the DDC when </a:t>
            </a:r>
            <a:r>
              <a:rPr lang="en-GB" sz="1800" dirty="0" smtClean="0"/>
              <a:t>ready.</a:t>
            </a:r>
          </a:p>
          <a:p>
            <a:endParaRPr lang="en-GB" sz="1800" dirty="0" smtClean="0"/>
          </a:p>
          <a:p>
            <a:r>
              <a:rPr lang="en-GB" sz="1800" dirty="0" smtClean="0"/>
              <a:t>The review of more advanced Structural Integrity assessment techniques is underway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r>
              <a:rPr lang="en-GB" sz="1800" dirty="0" smtClean="0"/>
              <a:t>DDC Strategy review underway, this shall critically assess current performance and define a way forward.</a:t>
            </a:r>
          </a:p>
          <a:p>
            <a:pPr>
              <a:buNone/>
            </a:pPr>
            <a:r>
              <a:rPr lang="en-GB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7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2"/>
            <a:ext cx="5410944" cy="1386883"/>
          </a:xfrm>
        </p:spPr>
        <p:txBody>
          <a:bodyPr/>
          <a:lstStyle/>
          <a:p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31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990600"/>
            <a:ext cx="8229600" cy="4896544"/>
          </a:xfrm>
        </p:spPr>
        <p:txBody>
          <a:bodyPr/>
          <a:lstStyle/>
          <a:p>
            <a:r>
              <a:rPr lang="en-GB" sz="1800" dirty="0" smtClean="0"/>
              <a:t>Increased interactions required within the DEMO project.</a:t>
            </a:r>
          </a:p>
          <a:p>
            <a:endParaRPr lang="en-GB" sz="1800" dirty="0" smtClean="0"/>
          </a:p>
          <a:p>
            <a:r>
              <a:rPr lang="en-GB" sz="1800" dirty="0" smtClean="0"/>
              <a:t>Both the DDC and the MPH should be aligned to interact smoothly. </a:t>
            </a:r>
          </a:p>
          <a:p>
            <a:endParaRPr lang="en-GB" sz="1800" dirty="0" smtClean="0"/>
          </a:p>
          <a:p>
            <a:r>
              <a:rPr lang="en-GB" sz="1800" dirty="0" smtClean="0"/>
              <a:t>More experts should be involved in defining DDC direction and activities.</a:t>
            </a:r>
          </a:p>
          <a:p>
            <a:endParaRPr lang="en-GB" sz="1800" dirty="0" smtClean="0"/>
          </a:p>
          <a:p>
            <a:r>
              <a:rPr lang="en-GB" sz="1800" dirty="0" smtClean="0"/>
              <a:t>The ASME RIM assessment technique should be reviewed to determine applicability to DDC.</a:t>
            </a:r>
          </a:p>
          <a:p>
            <a:endParaRPr lang="en-GB" sz="1800" dirty="0" smtClean="0"/>
          </a:p>
          <a:p>
            <a:r>
              <a:rPr lang="en-GB" sz="1800" dirty="0" smtClean="0"/>
              <a:t>The DDC team should start to consider how to handle varying material data (over lifetime &amp; geometrically).</a:t>
            </a:r>
          </a:p>
          <a:p>
            <a:endParaRPr lang="en-GB" sz="1800" dirty="0" smtClean="0"/>
          </a:p>
          <a:p>
            <a:r>
              <a:rPr lang="en-GB" sz="1800" dirty="0" smtClean="0"/>
              <a:t>Review all 2016 DDC </a:t>
            </a:r>
            <a:r>
              <a:rPr lang="en-GB" sz="1800" dirty="0" smtClean="0"/>
              <a:t>reports to ensure findings are captured in</a:t>
            </a:r>
            <a:r>
              <a:rPr lang="en-GB" sz="1800" dirty="0" smtClean="0"/>
              <a:t> the DDC</a:t>
            </a:r>
          </a:p>
          <a:p>
            <a:endParaRPr lang="en-GB" sz="1800" dirty="0" smtClean="0"/>
          </a:p>
          <a:p>
            <a:r>
              <a:rPr lang="en-GB" sz="1800" dirty="0" smtClean="0"/>
              <a:t>The DDC strategy should address highlighted issues, and maybe include MPH activities (EDDI Strategy).</a:t>
            </a:r>
          </a:p>
          <a:p>
            <a:endParaRPr lang="en-GB" sz="1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7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32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endParaRPr lang="en-GB" sz="1600" dirty="0"/>
          </a:p>
          <a:p>
            <a:pPr>
              <a:buFont typeface="+mj-lt"/>
              <a:buAutoNum type="arabicPeriod"/>
            </a:pPr>
            <a:endParaRPr lang="en-GB" sz="1600" dirty="0"/>
          </a:p>
          <a:p>
            <a:pPr lvl="0">
              <a:buFont typeface="+mj-lt"/>
              <a:buAutoNum type="arabicPeriod"/>
            </a:pPr>
            <a:endParaRPr lang="en-GB" sz="1600" dirty="0"/>
          </a:p>
          <a:p>
            <a:endParaRPr lang="en-GB" dirty="0"/>
          </a:p>
        </p:txBody>
      </p:sp>
      <p:sp>
        <p:nvSpPr>
          <p:cNvPr id="8" name="Textfeld 1"/>
          <p:cNvSpPr txBox="1"/>
          <p:nvPr/>
        </p:nvSpPr>
        <p:spPr>
          <a:xfrm>
            <a:off x="467544" y="1268760"/>
            <a:ext cx="820891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5 year Objective(s):</a:t>
            </a:r>
          </a:p>
          <a:p>
            <a:r>
              <a:rPr lang="en-GB" kern="0" dirty="0" smtClean="0"/>
              <a:t>Provide DEMO specific design criteria for </a:t>
            </a:r>
            <a:r>
              <a:rPr lang="en-GB" b="1" kern="0" dirty="0" smtClean="0"/>
              <a:t>Blankets and Diverters</a:t>
            </a:r>
            <a:r>
              <a:rPr lang="en-GB" kern="0" dirty="0" smtClean="0"/>
              <a:t>. This design criteria will provide the DEMO designers with a means to assess the </a:t>
            </a:r>
            <a:r>
              <a:rPr lang="en-GB" b="1" kern="0" dirty="0" smtClean="0"/>
              <a:t>structural integrity</a:t>
            </a:r>
            <a:r>
              <a:rPr lang="en-GB" kern="0" dirty="0" smtClean="0"/>
              <a:t> of all of the concept designs.</a:t>
            </a:r>
          </a:p>
        </p:txBody>
      </p:sp>
      <p:sp>
        <p:nvSpPr>
          <p:cNvPr id="9" name="Textfeld 3"/>
          <p:cNvSpPr txBox="1"/>
          <p:nvPr/>
        </p:nvSpPr>
        <p:spPr>
          <a:xfrm>
            <a:off x="438200" y="733346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Review:  Objectives-Status for the 5 year period  </a:t>
            </a:r>
            <a:endParaRPr lang="de-DE" dirty="0"/>
          </a:p>
        </p:txBody>
      </p:sp>
      <p:sp>
        <p:nvSpPr>
          <p:cNvPr id="11" name="Textfeld 1"/>
          <p:cNvSpPr txBox="1"/>
          <p:nvPr/>
        </p:nvSpPr>
        <p:spPr>
          <a:xfrm>
            <a:off x="448545" y="2508798"/>
            <a:ext cx="8238255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Achievement and status: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Report the </a:t>
            </a:r>
            <a:r>
              <a:rPr lang="en-US" b="1" dirty="0" smtClean="0"/>
              <a:t>achievements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DDC objective and strategy created, providing structured direction.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Team of experts bought together from RU’s.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Sought to break away from conventional C&amp;S and adopt more advanced techniques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Damage mechanism development focused on Non-Linear rules.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Industrial involvement </a:t>
            </a:r>
            <a:r>
              <a:rPr lang="en-US" dirty="0" smtClean="0"/>
              <a:t>initiated.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Report (potential) failures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creation of the DDC is taking longer than originally </a:t>
            </a:r>
            <a:r>
              <a:rPr lang="en-US" dirty="0" smtClean="0"/>
              <a:t>envisaged, and hence the original strategy needs to be revisited and improved.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integration of work with DIV and BB teams needs to be </a:t>
            </a:r>
            <a:r>
              <a:rPr lang="en-US" dirty="0" smtClean="0"/>
              <a:t>better.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DDC work and activities was not </a:t>
            </a:r>
            <a:r>
              <a:rPr lang="en-US" dirty="0" err="1" smtClean="0"/>
              <a:t>publicised</a:t>
            </a:r>
            <a:r>
              <a:rPr lang="en-US" dirty="0" smtClean="0"/>
              <a:t> to the wider DEMO team. 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825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33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endParaRPr lang="en-GB" sz="1600" dirty="0"/>
          </a:p>
          <a:p>
            <a:pPr>
              <a:buFont typeface="+mj-lt"/>
              <a:buAutoNum type="arabicPeriod"/>
            </a:pPr>
            <a:endParaRPr lang="en-GB" sz="1600" dirty="0"/>
          </a:p>
          <a:p>
            <a:pPr lvl="0">
              <a:buFont typeface="+mj-lt"/>
              <a:buAutoNum type="arabicPeriod"/>
            </a:pPr>
            <a:endParaRPr lang="en-GB" sz="1600" dirty="0"/>
          </a:p>
          <a:p>
            <a:endParaRPr lang="en-GB" dirty="0"/>
          </a:p>
        </p:txBody>
      </p:sp>
      <p:sp>
        <p:nvSpPr>
          <p:cNvPr id="9" name="Textfeld 3"/>
          <p:cNvSpPr txBox="1"/>
          <p:nvPr/>
        </p:nvSpPr>
        <p:spPr>
          <a:xfrm>
            <a:off x="438200" y="733346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Review:  Objectives-Status for the 5 year period  </a:t>
            </a:r>
            <a:endParaRPr lang="de-DE" dirty="0"/>
          </a:p>
        </p:txBody>
      </p:sp>
      <p:sp>
        <p:nvSpPr>
          <p:cNvPr id="10" name="Textfeld 1"/>
          <p:cNvSpPr txBox="1"/>
          <p:nvPr/>
        </p:nvSpPr>
        <p:spPr>
          <a:xfrm>
            <a:off x="457200" y="1161871"/>
            <a:ext cx="8208911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Outlook:</a:t>
            </a:r>
            <a:endParaRPr lang="en-GB" b="1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Experienced DDC team is in place and growing.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 a </a:t>
            </a:r>
            <a:r>
              <a:rPr lang="en-GB" dirty="0" smtClean="0"/>
              <a:t>good position </a:t>
            </a:r>
            <a:r>
              <a:rPr lang="en-GB" dirty="0" smtClean="0"/>
              <a:t>to start bringing in new design rules into the </a:t>
            </a:r>
            <a:r>
              <a:rPr lang="en-GB" dirty="0" smtClean="0"/>
              <a:t>documentation.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External Code developer network growing.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DDC structure needs to be reviewed, modified and released.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DDC content needs to be populated by relevant damage mechanism experts.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DDC strategy being developed.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825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34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endParaRPr lang="en-GB" sz="1600" dirty="0"/>
          </a:p>
          <a:p>
            <a:pPr>
              <a:buFont typeface="+mj-lt"/>
              <a:buAutoNum type="arabicPeriod"/>
            </a:pPr>
            <a:endParaRPr lang="en-GB" sz="1600" dirty="0"/>
          </a:p>
          <a:p>
            <a:pPr lvl="0">
              <a:buFont typeface="+mj-lt"/>
              <a:buAutoNum type="arabicPeriod"/>
            </a:pPr>
            <a:endParaRPr lang="en-GB" sz="1600" dirty="0"/>
          </a:p>
          <a:p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47661" y="2780928"/>
            <a:ext cx="2471739" cy="57187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825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2569985" y="4920198"/>
            <a:ext cx="1384261" cy="13171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4571730" y="3250158"/>
            <a:ext cx="1735707" cy="11310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10582" y="1492874"/>
            <a:ext cx="1348851" cy="44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2327885" y="1306706"/>
            <a:ext cx="1145460" cy="934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3681759" y="1230802"/>
            <a:ext cx="2013055" cy="6603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6184996" y="1409436"/>
            <a:ext cx="542384" cy="792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7217563" y="1336483"/>
            <a:ext cx="1379367" cy="405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10582" y="3531433"/>
            <a:ext cx="1642108" cy="5273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2500953" y="2388089"/>
            <a:ext cx="1653482" cy="9355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492983" y="2398802"/>
            <a:ext cx="863495" cy="7706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635786" y="2528707"/>
            <a:ext cx="1075017" cy="47620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6630865" y="3157706"/>
            <a:ext cx="1335006" cy="10922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7543624" y="4176685"/>
            <a:ext cx="1210210" cy="121021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61430" y="5542652"/>
            <a:ext cx="1716052" cy="5066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13375" y="4276668"/>
            <a:ext cx="2424202" cy="10102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379999" y="2483601"/>
            <a:ext cx="1947886" cy="4745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4340" y="2398802"/>
            <a:ext cx="2105812" cy="59880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778128" y="4348170"/>
            <a:ext cx="979743" cy="93587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2569985" y="3505424"/>
            <a:ext cx="1324528" cy="61347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7298368" y="233892"/>
            <a:ext cx="1539202" cy="67528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40409" y="4436424"/>
            <a:ext cx="1107745" cy="90835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756" y="234674"/>
            <a:ext cx="2715440" cy="65408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17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4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"/>
          <p:cNvSpPr txBox="1"/>
          <p:nvPr/>
        </p:nvSpPr>
        <p:spPr>
          <a:xfrm>
            <a:off x="467545" y="980728"/>
            <a:ext cx="8208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PRESENTATION CONTENTS</a:t>
            </a:r>
          </a:p>
          <a:p>
            <a:endParaRPr lang="de-DE" b="1" dirty="0" smtClean="0"/>
          </a:p>
          <a:p>
            <a:pPr lvl="0"/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DDC COORDINATION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DDC DEVELOPMENT</a:t>
            </a:r>
            <a:endParaRPr lang="en-GB" b="1" dirty="0"/>
          </a:p>
          <a:p>
            <a:endParaRPr lang="fr-FR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CONCLUSIONS</a:t>
            </a:r>
            <a:endParaRPr lang="en-GB" b="1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MAT-1.3.3-T003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18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5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"/>
          <p:cNvSpPr txBox="1"/>
          <p:nvPr/>
        </p:nvSpPr>
        <p:spPr>
          <a:xfrm>
            <a:off x="467545" y="980728"/>
            <a:ext cx="8208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48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Introduction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1451248"/>
            <a:ext cx="8229600" cy="52181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2000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2000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2000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2000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2000" b="1" kern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="1" kern="0" dirty="0" err="1" smtClean="0"/>
              <a:t>Objective</a:t>
            </a:r>
            <a:r>
              <a:rPr lang="de-DE" sz="2000" b="1" kern="0" dirty="0" smtClean="0"/>
              <a:t>:</a:t>
            </a:r>
          </a:p>
          <a:p>
            <a:endParaRPr lang="de-DE" sz="800" b="1" kern="0" dirty="0" smtClean="0"/>
          </a:p>
          <a:p>
            <a:r>
              <a:rPr lang="en-GB" sz="1800" kern="0" dirty="0" smtClean="0"/>
              <a:t>Provide DEMO specific design criteria for </a:t>
            </a:r>
            <a:r>
              <a:rPr lang="en-GB" sz="1800" b="1" kern="0" dirty="0" smtClean="0"/>
              <a:t>Blankets and Diverters</a:t>
            </a:r>
            <a:r>
              <a:rPr lang="en-GB" sz="1800" kern="0" dirty="0" smtClean="0"/>
              <a:t>. This design criteria will provide the DEMO designers with a means to assess the </a:t>
            </a:r>
            <a:r>
              <a:rPr lang="en-GB" sz="1800" b="1" kern="0" dirty="0" smtClean="0"/>
              <a:t>structural integrity</a:t>
            </a:r>
            <a:r>
              <a:rPr lang="en-GB" sz="1800" kern="0" dirty="0" smtClean="0"/>
              <a:t> of all of the concept designs.</a:t>
            </a:r>
          </a:p>
          <a:p>
            <a:endParaRPr lang="en-GB" sz="1800" kern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kern="0" dirty="0" smtClean="0"/>
              <a:t>	</a:t>
            </a:r>
            <a:endParaRPr lang="en-GB" sz="1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155" y="1340768"/>
            <a:ext cx="85693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GB" altLang="en-US" sz="2000" b="1" dirty="0" smtClean="0"/>
              <a:t>The need for fusion specific structural design criteria is widely accepted as a must have to address specific needs of DEMO.</a:t>
            </a:r>
          </a:p>
          <a:p>
            <a:pPr>
              <a:buFontTx/>
              <a:buNone/>
            </a:pPr>
            <a:endParaRPr lang="en-GB" altLang="en-US" sz="2000" dirty="0" smtClean="0"/>
          </a:p>
          <a:p>
            <a:pPr>
              <a:buFontTx/>
              <a:buNone/>
            </a:pPr>
            <a:r>
              <a:rPr lang="en-GB" altLang="en-US" sz="1800" dirty="0" smtClean="0"/>
              <a:t>In response to this need, a package of work was initiated in 2012 by the EFDA Power Plant Physics &amp; Technology (PPPT) organisation: </a:t>
            </a:r>
            <a:r>
              <a:rPr lang="en-GB" altLang="en-US" sz="1800" b="1" dirty="0" smtClean="0"/>
              <a:t>DTM-03 DEMO Design Criteria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3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6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"/>
          <p:cNvSpPr txBox="1"/>
          <p:nvPr/>
        </p:nvSpPr>
        <p:spPr>
          <a:xfrm>
            <a:off x="467545" y="980728"/>
            <a:ext cx="8208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48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Background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233363" y="1344637"/>
            <a:ext cx="2682875" cy="489267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EDDI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5288" y="1992337"/>
            <a:ext cx="2305050" cy="576262"/>
          </a:xfrm>
          <a:prstGeom prst="rect">
            <a:avLst/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 </a:t>
            </a:r>
            <a:r>
              <a:rPr kumimoji="0" lang="en-GB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Design Criteria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95288" y="5232424"/>
            <a:ext cx="2305050" cy="576263"/>
          </a:xfrm>
          <a:prstGeom prst="rect">
            <a:avLst/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Material Database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95288" y="3071837"/>
            <a:ext cx="2305050" cy="576262"/>
          </a:xfrm>
          <a:prstGeom prst="rect">
            <a:avLst/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Material Testing (Unirradiated)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95288" y="4151337"/>
            <a:ext cx="2303462" cy="576262"/>
          </a:xfrm>
          <a:prstGeom prst="rect">
            <a:avLst/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Material Testing (Irradiated)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2500" y="1776437"/>
            <a:ext cx="5265738" cy="403225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Provide DEMO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Divertor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and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Blanket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design teams with design validation criteria.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Cover key damage mechanisms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Cover key modifying effects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Cover key joining techniques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Account for Structural and Armour elements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Provide appropriate level of conservatism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Provide clear unambiguous assessment rules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Align with modern FEA packages 		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700338" y="1992337"/>
            <a:ext cx="792162" cy="576262"/>
          </a:xfrm>
          <a:prstGeom prst="rightArrow">
            <a:avLst>
              <a:gd name="adj1" fmla="val 43386"/>
              <a:gd name="adj2" fmla="val 50000"/>
            </a:avLst>
          </a:prstGeom>
          <a:gradFill flip="none" rotWithShape="1">
            <a:gsLst>
              <a:gs pos="0">
                <a:srgbClr val="4F81BD"/>
              </a:gs>
              <a:gs pos="50000">
                <a:srgbClr val="4F81BD"/>
              </a:gs>
              <a:gs pos="100000">
                <a:srgbClr val="8064A2">
                  <a:lumMod val="40000"/>
                  <a:lumOff val="60000"/>
                </a:srgbClr>
              </a:gs>
            </a:gsLst>
            <a:lin ang="0" scaled="1"/>
            <a:tileRect/>
          </a:gra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99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7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48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History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980728"/>
            <a:ext cx="85693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 smtClean="0"/>
              <a:t>2012 DTM03 – Design Criteria Development.</a:t>
            </a:r>
          </a:p>
          <a:p>
            <a:endParaRPr lang="en-GB" altLang="en-US" sz="2000" dirty="0" smtClean="0"/>
          </a:p>
          <a:p>
            <a:pPr lvl="1"/>
            <a:r>
              <a:rPr lang="en-GB" altLang="en-US" sz="1800" dirty="0" smtClean="0"/>
              <a:t>Identification of DEMO Failure Modes.</a:t>
            </a:r>
          </a:p>
          <a:p>
            <a:pPr lvl="1"/>
            <a:r>
              <a:rPr lang="en-GB" altLang="en-US" sz="1800" dirty="0" smtClean="0"/>
              <a:t>Identification of Equivalent Failure Modes in ITER and Gen-IV.</a:t>
            </a:r>
          </a:p>
          <a:p>
            <a:pPr lvl="1"/>
            <a:r>
              <a:rPr lang="en-GB" altLang="en-US" sz="1800" dirty="0" smtClean="0"/>
              <a:t>Gaps in existing design codes for the design of DEMO components.</a:t>
            </a:r>
          </a:p>
          <a:p>
            <a:pPr marL="457200" lvl="1" indent="0">
              <a:buNone/>
            </a:pPr>
            <a:endParaRPr lang="en-GB" altLang="en-US" sz="1800" dirty="0" smtClean="0"/>
          </a:p>
          <a:p>
            <a:pPr lvl="1"/>
            <a:endParaRPr lang="en-GB" altLang="en-US" sz="1800" dirty="0" smtClean="0"/>
          </a:p>
          <a:p>
            <a:pPr indent="-285750"/>
            <a:r>
              <a:rPr lang="en-GB" altLang="en-US" sz="2000" dirty="0" smtClean="0"/>
              <a:t>2013 DTM03 – Design Criteria Development.</a:t>
            </a:r>
          </a:p>
          <a:p>
            <a:pPr indent="-285750"/>
            <a:endParaRPr lang="en-GB" altLang="en-US" sz="2000" dirty="0" smtClean="0"/>
          </a:p>
          <a:p>
            <a:pPr lvl="1"/>
            <a:r>
              <a:rPr lang="en-GB" altLang="en-US" sz="1800" dirty="0" smtClean="0"/>
              <a:t>Design code architecture for DEMO project</a:t>
            </a:r>
          </a:p>
          <a:p>
            <a:pPr lvl="1"/>
            <a:r>
              <a:rPr lang="en-GB" altLang="en-US" sz="1800" dirty="0" smtClean="0"/>
              <a:t>The assessment of R5 &amp; R6 Procedures</a:t>
            </a:r>
          </a:p>
          <a:p>
            <a:pPr lvl="1"/>
            <a:r>
              <a:rPr lang="en-GB" altLang="en-US" sz="1800" dirty="0" smtClean="0"/>
              <a:t>Creep Fatigue Rules for EUROFER97</a:t>
            </a:r>
          </a:p>
          <a:p>
            <a:pPr lvl="1"/>
            <a:r>
              <a:rPr lang="en-GB" altLang="en-US" sz="1800" dirty="0" smtClean="0"/>
              <a:t>Structural Design Criteria for W/W alloys</a:t>
            </a:r>
            <a:endParaRPr lang="en-GB" altLang="en-US" sz="1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99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8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48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History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850" y="980728"/>
            <a:ext cx="85693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 smtClean="0"/>
              <a:t>2014 EDDI 1.3 – DEMO Design Criteria.</a:t>
            </a:r>
          </a:p>
          <a:p>
            <a:endParaRPr lang="en-GB" altLang="en-US" sz="2000" dirty="0" smtClean="0"/>
          </a:p>
          <a:p>
            <a:pPr lvl="1"/>
            <a:r>
              <a:rPr lang="en-GB" altLang="en-US" sz="1800" dirty="0" smtClean="0"/>
              <a:t>Brittle Fracture Rule development</a:t>
            </a:r>
          </a:p>
          <a:p>
            <a:pPr lvl="1"/>
            <a:r>
              <a:rPr lang="en-GB" altLang="en-US" sz="1800" dirty="0" smtClean="0"/>
              <a:t>Creep Fatigue Rule development</a:t>
            </a:r>
          </a:p>
          <a:p>
            <a:pPr lvl="1"/>
            <a:r>
              <a:rPr lang="en-GB" altLang="en-US" sz="1800" dirty="0" smtClean="0"/>
              <a:t>Creep Fatigue assessment tool</a:t>
            </a:r>
          </a:p>
          <a:p>
            <a:pPr lvl="1"/>
            <a:r>
              <a:rPr lang="en-GB" altLang="en-US" sz="1800" dirty="0" smtClean="0"/>
              <a:t>Fatigue Rule development</a:t>
            </a:r>
          </a:p>
          <a:p>
            <a:pPr lvl="1"/>
            <a:r>
              <a:rPr lang="en-GB" altLang="en-US" sz="1800" dirty="0" smtClean="0"/>
              <a:t>Joint Rule Gap Analysis</a:t>
            </a:r>
            <a:endParaRPr lang="en-GB" altLang="en-US" sz="1800" dirty="0"/>
          </a:p>
          <a:p>
            <a:pPr lvl="1"/>
            <a:endParaRPr lang="en-GB" altLang="en-US" sz="1800" dirty="0" smtClean="0"/>
          </a:p>
          <a:p>
            <a:r>
              <a:rPr lang="en-GB" altLang="en-US" sz="2000" dirty="0" smtClean="0"/>
              <a:t>2015 EDDI 1.3 – DEMO Design Criteria.</a:t>
            </a:r>
          </a:p>
          <a:p>
            <a:endParaRPr lang="en-GB" altLang="en-US" sz="2000" dirty="0" smtClean="0"/>
          </a:p>
          <a:p>
            <a:pPr lvl="1"/>
            <a:r>
              <a:rPr lang="en-GB" altLang="en-US" sz="1800" dirty="0" smtClean="0"/>
              <a:t>Brittle Fracture Rule development </a:t>
            </a:r>
          </a:p>
          <a:p>
            <a:pPr lvl="1"/>
            <a:r>
              <a:rPr lang="en-GB" altLang="en-US" sz="1800" dirty="0" smtClean="0"/>
              <a:t>Creep Fatigue Rule development </a:t>
            </a:r>
          </a:p>
          <a:p>
            <a:pPr lvl="1"/>
            <a:r>
              <a:rPr lang="en-GB" altLang="en-US" sz="1800" dirty="0" smtClean="0"/>
              <a:t>Ratcheting Rule development</a:t>
            </a:r>
          </a:p>
          <a:p>
            <a:pPr lvl="1"/>
            <a:r>
              <a:rPr lang="en-GB" altLang="en-US" sz="1800" dirty="0" smtClean="0"/>
              <a:t>Creep Fatigue assessment tool </a:t>
            </a:r>
          </a:p>
          <a:p>
            <a:pPr lvl="1"/>
            <a:r>
              <a:rPr lang="en-GB" altLang="en-US" sz="1800" dirty="0" smtClean="0"/>
              <a:t>Fatigue </a:t>
            </a:r>
            <a:r>
              <a:rPr lang="en-GB" altLang="en-US" sz="1800" dirty="0"/>
              <a:t>Rule </a:t>
            </a:r>
            <a:r>
              <a:rPr lang="en-GB" altLang="en-US" sz="1800" dirty="0" smtClean="0"/>
              <a:t>development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7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Kalsey| </a:t>
            </a:r>
            <a:r>
              <a:rPr lang="en-GB" dirty="0"/>
              <a:t>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9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348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DDC COORDINATION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2016 Summary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50825" y="6165428"/>
            <a:ext cx="1582738" cy="2159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latinLnBrk="0" hangingPunct="0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1400" smtClean="0">
                <a:solidFill>
                  <a:prstClr val="white"/>
                </a:solidFill>
                <a:cs typeface="Arial" pitchFamily="34" charset="0"/>
              </a:rPr>
              <a:t>Slide </a:t>
            </a:r>
            <a:fld id="{FB40626C-3BC2-4F39-9D0B-53526005EAD5}" type="slidenum">
              <a:rPr lang="en-GB" altLang="en-US" sz="1400" smtClean="0">
                <a:solidFill>
                  <a:prstClr val="white"/>
                </a:solidFill>
                <a:cs typeface="Arial" pitchFamily="34" charset="0"/>
              </a:rPr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t>9</a:t>
            </a:fld>
            <a:endParaRPr lang="en-GB" altLang="en-US" sz="140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88" y="946522"/>
            <a:ext cx="3024187" cy="535531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>
            <a:solidFill>
              <a:sysClr val="windowText" lastClr="00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Coordination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9750" y="1988840"/>
            <a:ext cx="2736850" cy="8636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Fill Priority Gaps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750" y="2997447"/>
            <a:ext cx="2735263" cy="1133599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2. Improve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Technical Content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9750" y="4310434"/>
            <a:ext cx="2735263" cy="874713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3. Improve use-ability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9750" y="5289922"/>
            <a:ext cx="2735263" cy="8747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4. </a:t>
            </a:r>
            <a:r>
              <a:rPr kumimoji="0" lang="en-GB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Educate the User</a:t>
            </a: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63938" y="1988840"/>
            <a:ext cx="5256212" cy="2159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Brittle Fracture Rule development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63938" y="2287290"/>
            <a:ext cx="5256212" cy="2159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Creep Fatigue Rule development 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63938" y="2574628"/>
            <a:ext cx="5256212" cy="215900"/>
          </a:xfrm>
          <a:prstGeom prst="rect">
            <a:avLst/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Armour and Joint 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esign Assessment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563938" y="2996952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Fatigue 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initiation and crack propagation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63938" y="3629397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Ratcheting rules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63938" y="4316784"/>
            <a:ext cx="5256212" cy="215900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Creep Fatigue assessment 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tool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63938" y="1086222"/>
            <a:ext cx="5256212" cy="215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kern="0" dirty="0" smtClean="0">
                <a:solidFill>
                  <a:prstClr val="black"/>
                </a:solidFill>
              </a:rPr>
              <a:t>DDC Coordination</a:t>
            </a:r>
            <a:endParaRPr kumimoji="0" lang="en-GB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63144" y="1378322"/>
            <a:ext cx="5257006" cy="215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kern="0" dirty="0" smtClean="0">
                <a:solidFill>
                  <a:prstClr val="black"/>
                </a:solidFill>
              </a:rPr>
              <a:t>DDC Development</a:t>
            </a:r>
            <a:endParaRPr kumimoji="0" lang="en-GB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563938" y="5307384"/>
            <a:ext cx="5256212" cy="2159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Divertor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Blanket Case Studies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563938" y="5602659"/>
            <a:ext cx="5256212" cy="2159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Damage Mechanism Physical Examples 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67112" y="1673597"/>
            <a:ext cx="5253037" cy="215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DDC Industrial Review, Future developments, Classifications 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563938" y="3915147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Plastic Flow Localisation Rule development 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563938" y="5888409"/>
            <a:ext cx="5256212" cy="2159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DDC Workshops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563888" y="3316656"/>
            <a:ext cx="5256212" cy="215900"/>
          </a:xfrm>
          <a:prstGeom prst="rect">
            <a:avLst/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Fatigue </a:t>
            </a:r>
            <a:r>
              <a:rPr kumimoji="0" lang="en-GB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advanced modelling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184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3350</Words>
  <Application>Microsoft Office PowerPoint</Application>
  <PresentationFormat>On-screen Show (4:3)</PresentationFormat>
  <Paragraphs>996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ＭＳ Ｐゴシック</vt:lpstr>
      <vt:lpstr>Calibri</vt:lpstr>
      <vt:lpstr>KIT_master_ppt2007_de</vt:lpstr>
      <vt:lpstr>EDDI DEMO Design Criteria –  DDC Coordination and Development – CCFE (2016) </vt:lpstr>
      <vt:lpstr>MAT-1.3.3-T003-D001</vt:lpstr>
      <vt:lpstr>MAT-1.3.3-T003-D002</vt:lpstr>
      <vt:lpstr>MAT-1.3.3-T003</vt:lpstr>
      <vt:lpstr>DDC COORDINATION Introduction</vt:lpstr>
      <vt:lpstr>DDC COORDINATION Background</vt:lpstr>
      <vt:lpstr>DDC COORDINATION History</vt:lpstr>
      <vt:lpstr>DDC COORDINATION History</vt:lpstr>
      <vt:lpstr>DDC COORDINATION 2016 Summary</vt:lpstr>
      <vt:lpstr>DDC COORDINATION Strategy</vt:lpstr>
      <vt:lpstr>DDC COORDINATION Team Structure (Under review)</vt:lpstr>
      <vt:lpstr>DDC COORDINATION DEMO Interactions</vt:lpstr>
      <vt:lpstr>DDC COORDINATION External Interactions</vt:lpstr>
      <vt:lpstr>DDC COORDINATION External – WNA Non-Linear</vt:lpstr>
      <vt:lpstr>DDC COORDINATION External – WNA Non-Linear</vt:lpstr>
      <vt:lpstr>DDC COORDINATION External – WNA Non-Linear</vt:lpstr>
      <vt:lpstr>DDC DEVELOPMENT Structure</vt:lpstr>
      <vt:lpstr>DDC DEVELOPMENT Structure Part 1</vt:lpstr>
      <vt:lpstr>DDC DEVELOPMENT Structure Part 2</vt:lpstr>
      <vt:lpstr>DDC DEVELOPMENT Structure Part 3</vt:lpstr>
      <vt:lpstr>DDC DEVELOPMENT Structure Part 4</vt:lpstr>
      <vt:lpstr>DDC DEVELOPMENT Structure Part 5</vt:lpstr>
      <vt:lpstr>DDC DEVELOPMENT Structure Status</vt:lpstr>
      <vt:lpstr>DDC DEVELOPMENT DDC Review Participants</vt:lpstr>
      <vt:lpstr>DDC DEVELOPMENT Philosophy</vt:lpstr>
      <vt:lpstr>DDC DEVELOPMENT Philosophy</vt:lpstr>
      <vt:lpstr>DDC DEVELOPMENT PFC Assessment</vt:lpstr>
      <vt:lpstr>DDC DEVELOPMENT Design Rule Status</vt:lpstr>
      <vt:lpstr>DDC DEVELOPMENT Advanced Structural Integrity</vt:lpstr>
      <vt:lpstr>Conclusions</vt:lpstr>
      <vt:lpstr>Recommendations</vt:lpstr>
      <vt:lpstr>Slide 32</vt:lpstr>
      <vt:lpstr>Slide 33</vt:lpstr>
      <vt:lpstr>Slide 34</vt:lpstr>
      <vt:lpstr>Slide 35</vt:lpstr>
    </vt:vector>
  </TitlesOfParts>
  <Company>FZK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Dr. Michael Rieth</dc:creator>
  <cp:lastModifiedBy>Manminder Kalsey</cp:lastModifiedBy>
  <cp:revision>1171</cp:revision>
  <dcterms:created xsi:type="dcterms:W3CDTF">2016-11-03T16:08:50Z</dcterms:created>
  <dcterms:modified xsi:type="dcterms:W3CDTF">2016-11-03T21:31:44Z</dcterms:modified>
</cp:coreProperties>
</file>