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7" r:id="rId1"/>
  </p:sldMasterIdLst>
  <p:notesMasterIdLst>
    <p:notesMasterId r:id="rId13"/>
  </p:notesMasterIdLst>
  <p:handoutMasterIdLst>
    <p:handoutMasterId r:id="rId14"/>
  </p:handoutMasterIdLst>
  <p:sldIdLst>
    <p:sldId id="256" r:id="rId2"/>
    <p:sldId id="704" r:id="rId3"/>
    <p:sldId id="707" r:id="rId4"/>
    <p:sldId id="711" r:id="rId5"/>
    <p:sldId id="709" r:id="rId6"/>
    <p:sldId id="705" r:id="rId7"/>
    <p:sldId id="708" r:id="rId8"/>
    <p:sldId id="713" r:id="rId9"/>
    <p:sldId id="710" r:id="rId10"/>
    <p:sldId id="715" r:id="rId11"/>
    <p:sldId id="694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4068">
          <p15:clr>
            <a:srgbClr val="A4A3A4"/>
          </p15:clr>
        </p15:guide>
        <p15:guide id="4" pos="72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84897"/>
    <a:srgbClr val="FFFFFF"/>
    <a:srgbClr val="0415FF"/>
    <a:srgbClr val="000368"/>
    <a:srgbClr val="2D2656"/>
    <a:srgbClr val="2672FF"/>
    <a:srgbClr val="1E2B74"/>
    <a:srgbClr val="67A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1212" autoAdjust="0"/>
  </p:normalViewPr>
  <p:slideViewPr>
    <p:cSldViewPr>
      <p:cViewPr varScale="1">
        <p:scale>
          <a:sx n="74" d="100"/>
          <a:sy n="74" d="100"/>
        </p:scale>
        <p:origin x="-1158" y="-90"/>
      </p:cViewPr>
      <p:guideLst>
        <p:guide orient="horz" pos="527"/>
        <p:guide orient="horz" pos="4110"/>
        <p:guide orient="horz" pos="4068"/>
        <p:guide pos="72"/>
        <p:guide pos="551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61443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die Kooperation von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Forschungszentrum Karlsruhe GmbH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und Universität Karlsruhe (TH)</a:t>
            </a:r>
          </a:p>
        </p:txBody>
      </p:sp>
      <p:pic>
        <p:nvPicPr>
          <p:cNvPr id="61445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10" descr="Wortbildmarke_schwar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896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ADB2D9-5A98-41FD-BDD9-849143B4AC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893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18" t="14603" r="3664" b="12682"/>
          <a:stretch/>
        </p:blipFill>
        <p:spPr>
          <a:xfrm>
            <a:off x="323528" y="260648"/>
            <a:ext cx="417408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7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5"/>
        </a:buBlip>
        <a:defRPr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3" Type="http://schemas.openxmlformats.org/officeDocument/2006/relationships/image" Target="../media/image11.jpeg"/><Relationship Id="rId21" Type="http://schemas.openxmlformats.org/officeDocument/2006/relationships/image" Target="../media/image28.png"/><Relationship Id="rId7" Type="http://schemas.openxmlformats.org/officeDocument/2006/relationships/image" Target="../media/image14.jp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10.jpg"/><Relationship Id="rId16" Type="http://schemas.openxmlformats.org/officeDocument/2006/relationships/image" Target="../media/image23.jpeg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jpg"/><Relationship Id="rId23" Type="http://schemas.openxmlformats.org/officeDocument/2006/relationships/image" Target="../media/image30.png"/><Relationship Id="rId10" Type="http://schemas.openxmlformats.org/officeDocument/2006/relationships/image" Target="../media/image17.jpeg"/><Relationship Id="rId19" Type="http://schemas.openxmlformats.org/officeDocument/2006/relationships/image" Target="../media/image26.png"/><Relationship Id="rId4" Type="http://schemas.openxmlformats.org/officeDocument/2006/relationships/image" Target="../media/image9.jpeg"/><Relationship Id="rId9" Type="http://schemas.openxmlformats.org/officeDocument/2006/relationships/image" Target="../media/image16.jpg"/><Relationship Id="rId14" Type="http://schemas.openxmlformats.org/officeDocument/2006/relationships/image" Target="../media/image21.jpeg"/><Relationship Id="rId2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7661" y="2780928"/>
            <a:ext cx="8320086" cy="10081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z="2800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Overview Report on MTRL FOR 2016</a:t>
            </a:r>
            <a:endParaRPr lang="de-DE" sz="1200" b="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6370" y="4551511"/>
            <a:ext cx="85359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m. Richardson, UKAEA (CCFE)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6300192" y="260648"/>
            <a:ext cx="2448272" cy="936104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rgbClr val="184897"/>
                </a:solidFill>
              </a:rPr>
              <a:t>WPMAT</a:t>
            </a:r>
            <a:endParaRPr lang="en-GB" sz="4000" dirty="0">
              <a:solidFill>
                <a:srgbClr val="184897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6370" y="2016235"/>
            <a:ext cx="3243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MAT-1.1.2-T004-D001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646" y="6021288"/>
            <a:ext cx="1348851" cy="447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/>
          <p:nvPr/>
        </p:nvSpPr>
        <p:spPr>
          <a:xfrm>
            <a:off x="467545" y="548680"/>
            <a:ext cx="820891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Summary</a:t>
            </a:r>
          </a:p>
          <a:p>
            <a:endParaRPr lang="de-DE" sz="3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Materials Technology Readiness Levels (MTRLs) adapted to monitor development of materials for DEMO in-vessel applications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Implementation of the MTRL framework began in 2015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Cycle of re-evaluation underway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Annual reports to monitor progress</a:t>
            </a:r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88640"/>
            <a:ext cx="1348851" cy="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985" y="4920198"/>
            <a:ext cx="1384261" cy="131711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730" y="3250158"/>
            <a:ext cx="1735707" cy="11310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82" y="1492874"/>
            <a:ext cx="1348851" cy="44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7885" y="1306706"/>
            <a:ext cx="1145460" cy="934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759" y="1230802"/>
            <a:ext cx="2013055" cy="66039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4996" y="1409436"/>
            <a:ext cx="542384" cy="7927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563" y="1336483"/>
            <a:ext cx="1379367" cy="405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82" y="3531433"/>
            <a:ext cx="1642108" cy="52739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0953" y="2388089"/>
            <a:ext cx="1653482" cy="93552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2983" y="2398802"/>
            <a:ext cx="863495" cy="77060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786" y="2528707"/>
            <a:ext cx="1075017" cy="47620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865" y="3157706"/>
            <a:ext cx="1335006" cy="109227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624" y="4176685"/>
            <a:ext cx="1210210" cy="121021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30" y="5542652"/>
            <a:ext cx="1716052" cy="5066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75" y="4276668"/>
            <a:ext cx="2424202" cy="101024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99" y="2483601"/>
            <a:ext cx="1947886" cy="47453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4340" y="2398802"/>
            <a:ext cx="2105812" cy="59880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128" y="4348170"/>
            <a:ext cx="979743" cy="93587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985" y="3505424"/>
            <a:ext cx="1324528" cy="61347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68" y="233892"/>
            <a:ext cx="1539202" cy="67528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40409" y="4436424"/>
            <a:ext cx="1107745" cy="90835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7756" y="234674"/>
            <a:ext cx="2715440" cy="654084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307391" y="6191726"/>
            <a:ext cx="865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Logos of </a:t>
            </a:r>
            <a:r>
              <a:rPr lang="de-DE" sz="1100" dirty="0" err="1" smtClean="0"/>
              <a:t>the</a:t>
            </a:r>
            <a:r>
              <a:rPr lang="de-DE" sz="1100" dirty="0" smtClean="0"/>
              <a:t> </a:t>
            </a:r>
            <a:r>
              <a:rPr lang="de-DE" sz="1100" dirty="0" err="1" smtClean="0"/>
              <a:t>official</a:t>
            </a:r>
            <a:r>
              <a:rPr lang="de-DE" sz="1100" dirty="0" smtClean="0"/>
              <a:t> WPMAT </a:t>
            </a:r>
            <a:r>
              <a:rPr lang="de-DE" sz="1100" dirty="0" err="1" smtClean="0"/>
              <a:t>participants</a:t>
            </a:r>
            <a:r>
              <a:rPr lang="de-DE" sz="1100" dirty="0" smtClean="0"/>
              <a:t>. Note: </a:t>
            </a:r>
            <a:r>
              <a:rPr lang="de-DE" sz="1100" dirty="0" err="1" smtClean="0"/>
              <a:t>Some</a:t>
            </a:r>
            <a:r>
              <a:rPr lang="de-DE" sz="1100" dirty="0" smtClean="0"/>
              <a:t> </a:t>
            </a:r>
            <a:r>
              <a:rPr lang="de-DE" sz="1100" dirty="0" err="1" smtClean="0"/>
              <a:t>universities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</a:t>
            </a:r>
            <a:r>
              <a:rPr lang="de-DE" sz="1100" dirty="0" err="1" smtClean="0"/>
              <a:t>labs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grouped</a:t>
            </a:r>
            <a:r>
              <a:rPr lang="de-DE" sz="1100" dirty="0" smtClean="0"/>
              <a:t> in </a:t>
            </a:r>
            <a:r>
              <a:rPr lang="de-DE" sz="1100" dirty="0" err="1" smtClean="0"/>
              <a:t>certain</a:t>
            </a:r>
            <a:r>
              <a:rPr lang="de-DE" sz="1100" dirty="0" smtClean="0"/>
              <a:t> countries </a:t>
            </a:r>
            <a:r>
              <a:rPr lang="de-DE" sz="1100" dirty="0" err="1" smtClean="0"/>
              <a:t>and</a:t>
            </a:r>
            <a:r>
              <a:rPr lang="de-DE" sz="1100" dirty="0" smtClean="0"/>
              <a:t>, </a:t>
            </a:r>
            <a:r>
              <a:rPr lang="de-DE" sz="1100" dirty="0" err="1" smtClean="0"/>
              <a:t>therefore</a:t>
            </a:r>
            <a:r>
              <a:rPr lang="de-DE" sz="1100" dirty="0" smtClean="0"/>
              <a:t>, </a:t>
            </a:r>
            <a:r>
              <a:rPr lang="de-DE" sz="1100" dirty="0" err="1" smtClean="0"/>
              <a:t>appear</a:t>
            </a:r>
            <a:r>
              <a:rPr lang="de-DE" sz="1100" dirty="0" smtClean="0"/>
              <a:t> </a:t>
            </a:r>
            <a:r>
              <a:rPr lang="de-DE" sz="1100" dirty="0" err="1" smtClean="0"/>
              <a:t>officially</a:t>
            </a:r>
            <a:r>
              <a:rPr lang="de-DE" sz="1100" dirty="0" smtClean="0"/>
              <a:t> </a:t>
            </a:r>
            <a:r>
              <a:rPr lang="de-DE" sz="1100" dirty="0" err="1" smtClean="0"/>
              <a:t>as</a:t>
            </a:r>
            <a:r>
              <a:rPr lang="de-DE" sz="1100" dirty="0" smtClean="0"/>
              <a:t> </a:t>
            </a:r>
            <a:r>
              <a:rPr lang="de-DE" sz="1100" dirty="0" err="1" smtClean="0"/>
              <a:t>only</a:t>
            </a:r>
            <a:r>
              <a:rPr lang="de-DE" sz="1100" dirty="0" smtClean="0"/>
              <a:t> </a:t>
            </a:r>
            <a:r>
              <a:rPr lang="de-DE" sz="1100" dirty="0" err="1" smtClean="0"/>
              <a:t>one</a:t>
            </a:r>
            <a:r>
              <a:rPr lang="de-DE" sz="1100" dirty="0" smtClean="0"/>
              <a:t> RU (</a:t>
            </a:r>
            <a:r>
              <a:rPr lang="de-DE" sz="1100" dirty="0" err="1" smtClean="0"/>
              <a:t>CIEMATand</a:t>
            </a:r>
            <a:r>
              <a:rPr lang="de-DE" sz="1100" dirty="0" smtClean="0"/>
              <a:t> 2 </a:t>
            </a:r>
            <a:r>
              <a:rPr lang="de-DE" sz="1100" dirty="0" err="1" smtClean="0"/>
              <a:t>sections</a:t>
            </a:r>
            <a:r>
              <a:rPr lang="de-DE" sz="1100" dirty="0" smtClean="0"/>
              <a:t> of ENEA). </a:t>
            </a:r>
            <a:r>
              <a:rPr lang="de-DE" sz="1100" dirty="0" err="1" smtClean="0"/>
              <a:t>Nevertheless</a:t>
            </a:r>
            <a:r>
              <a:rPr lang="de-DE" sz="1100" dirty="0" smtClean="0"/>
              <a:t>, </a:t>
            </a:r>
            <a:r>
              <a:rPr lang="de-DE" sz="1100" dirty="0" err="1" smtClean="0"/>
              <a:t>you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invited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add</a:t>
            </a:r>
            <a:r>
              <a:rPr lang="de-DE" sz="1100" dirty="0" smtClean="0"/>
              <a:t> </a:t>
            </a:r>
            <a:r>
              <a:rPr lang="de-DE" sz="1100" dirty="0" err="1" smtClean="0"/>
              <a:t>your</a:t>
            </a:r>
            <a:r>
              <a:rPr lang="de-DE" sz="1100" dirty="0" smtClean="0"/>
              <a:t> </a:t>
            </a:r>
            <a:r>
              <a:rPr lang="de-DE" sz="1100" dirty="0" err="1" smtClean="0"/>
              <a:t>own</a:t>
            </a:r>
            <a:r>
              <a:rPr lang="de-DE" sz="1100" dirty="0" smtClean="0"/>
              <a:t> logo!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177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548680"/>
            <a:ext cx="820891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Contents</a:t>
            </a:r>
          </a:p>
          <a:p>
            <a:endParaRPr lang="de-DE" sz="3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 smtClean="0"/>
              <a:t>Technology Readiness Levels (TRL)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 smtClean="0"/>
              <a:t>Materials Technology Readiness Levels (MTRL)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 smtClean="0"/>
              <a:t>Objectives</a:t>
            </a:r>
            <a:endParaRPr lang="de-DE" sz="2400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 smtClean="0"/>
              <a:t>Methodology</a:t>
            </a:r>
            <a:endParaRPr lang="de-DE" sz="2400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/>
              <a:t>Deliverables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 smtClean="0"/>
              <a:t>Results and Conclusion</a:t>
            </a:r>
            <a:endParaRPr lang="de-DE" sz="2400" b="1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 smtClean="0"/>
              <a:t>Midterm Review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 smtClean="0"/>
              <a:t>Summary</a:t>
            </a:r>
            <a:endParaRPr lang="de-DE" sz="2400" dirty="0" smtClean="0"/>
          </a:p>
        </p:txBody>
      </p:sp>
      <p:pic>
        <p:nvPicPr>
          <p:cNvPr id="3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88640"/>
            <a:ext cx="1348851" cy="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548680"/>
            <a:ext cx="82089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Technology Readiness Levels (TRL)</a:t>
            </a:r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Are intended to gauge the maturity of a given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Usually employ a scale from 1-9 (where 9 is fully established)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 Assist in monitoring progress from fundamental research through to industrial scale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75175"/>
              </p:ext>
            </p:extLst>
          </p:nvPr>
        </p:nvGraphicFramePr>
        <p:xfrm>
          <a:off x="467545" y="3429000"/>
          <a:ext cx="8424935" cy="325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800"/>
                <a:gridCol w="7571135"/>
              </a:tblGrid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TRL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Description (US DoE definition)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Basic Principles observed and formulated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Technology concept and/or application formulated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3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Analytical and experimental critical function and/or characteristic proof of concept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Component and/or system validation in laboratory environment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5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Laboratory scale, similar system validation in relevant environment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Engineering/pilot-scale, similar (prototypical) system demonstrated in relevant environment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Full-scale, similar (prototypical) system demonstrated in relevant environment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Actual system completed and qualified through test and demonstration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9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Actual system operated over the full range of expected conditions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88640"/>
            <a:ext cx="1348851" cy="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65679"/>
              </p:ext>
            </p:extLst>
          </p:nvPr>
        </p:nvGraphicFramePr>
        <p:xfrm>
          <a:off x="467545" y="3429000"/>
          <a:ext cx="8424935" cy="325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800"/>
                <a:gridCol w="7571135"/>
              </a:tblGrid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TRL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Description (US DoE definition)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Basic Principles observed and formulated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Technology concept and/or application formulated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3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Analytical and experimental critical function and/or characteristic proof of concept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Component and/or system validation in laboratory environment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5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Laboratory scale, similar system validation in relevant environment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7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6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Engineering/pilot-scale, similar (prototypical) system demonstrated in relevant environment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7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Full-scale, similar (prototypical) system demonstrated in relevant environment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8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Actual system completed and qualified through test and demonstration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9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</a:rPr>
                        <a:t>Actual system operated over the full range of expected conditions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467545" y="548680"/>
            <a:ext cx="820891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Materials Technology Readiness Levels (MTRL)</a:t>
            </a:r>
          </a:p>
          <a:p>
            <a:endParaRPr lang="de-DE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Adaption of TRL to assess development of materials for DEMO in-vessel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MTRL 6 required prior to DEMO application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107504" y="3717032"/>
            <a:ext cx="288032" cy="194421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88640"/>
            <a:ext cx="1348851" cy="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548680"/>
            <a:ext cx="820891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Objectives</a:t>
            </a:r>
          </a:p>
          <a:p>
            <a:endParaRPr lang="de-DE" sz="3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Ensure effective review of the disseminated initial/trial Materials Technology Readiness Levels (MTRL) produced in 2015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Implement an annual cycle of (re-)evaluating all materials under development within WPMAT and update accordingly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Support development of an implementation strategy with leading personnel from WPMAT and beyond to ensure the MTRL information is effectively utilised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Review the costs and timeframes required to progress through the MTRL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</p:txBody>
      </p:sp>
      <p:pic>
        <p:nvPicPr>
          <p:cNvPr id="3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88640"/>
            <a:ext cx="1348851" cy="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/>
          <p:nvPr/>
        </p:nvSpPr>
        <p:spPr>
          <a:xfrm>
            <a:off x="467545" y="548680"/>
            <a:ext cx="8208911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Methodology</a:t>
            </a:r>
          </a:p>
          <a:p>
            <a:endParaRPr lang="de-DE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Questionnaire based approach: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Checklist of required steps/data required for completion of each level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Sliding scale allows % complete on each point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Semi-quantitative (minimising subjectivity)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Undertaken in collaboration with experts (researchers, designers etc.)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MTRL summary reports to provide a brief overview of key risks and next steps in the development of individual materials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Annual re-evaluation in order to monitor progress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Intention is to identify risks in order to allow more effective planning</a:t>
            </a:r>
            <a:endParaRPr lang="de-DE" sz="2400" dirty="0"/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88640"/>
            <a:ext cx="1348851" cy="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548680"/>
            <a:ext cx="82089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Deliverables:</a:t>
            </a:r>
          </a:p>
          <a:p>
            <a:endParaRPr lang="de-DE" sz="3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Evaluate baseline tungsten for armour applications: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Establish MTRL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Produce summary report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Re-evaluate all materials assessed in 2015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Establish MTRLs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Compile individual reports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Produce summary overview report, identifying progress made over the preceeding year</a:t>
            </a:r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88640"/>
            <a:ext cx="1348851" cy="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9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548680"/>
            <a:ext cx="8208911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Results and </a:t>
            </a:r>
            <a:r>
              <a:rPr lang="de-DE" sz="3200" b="1" dirty="0" smtClean="0"/>
              <a:t>Conclusion</a:t>
            </a:r>
            <a:endParaRPr lang="de-DE" sz="3200" b="1" dirty="0" smtClean="0"/>
          </a:p>
          <a:p>
            <a:endParaRPr lang="de-DE" sz="3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Baseline Tungsten MTRL of 3 (significant progress towards MTRL 4)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Key issues: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Ductile to Brittle Transition Temperature (DBTT)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Joining, particularly to dissimilar materials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Re-evaluation of 2015 MTRLs pending (meetings scheduled for November, after the relevant monitoring meetings [functional materials, advanced steels, high heat flux materials])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Final report to incorporate updated MTRLs and review of progress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88640"/>
            <a:ext cx="1348851" cy="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1"/>
          <p:cNvSpPr txBox="1"/>
          <p:nvPr/>
        </p:nvSpPr>
        <p:spPr>
          <a:xfrm>
            <a:off x="467545" y="548680"/>
            <a:ext cx="820891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Midterm Review</a:t>
            </a:r>
          </a:p>
          <a:p>
            <a:endParaRPr lang="de-DE" sz="3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Current Status: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Materials Management Framework implemented via MTRL system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Re-evaluation is incomplete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Next Steps: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Complete re-evaluation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Streamline approach for material subgroups (FM, AS, HHFM)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smtClean="0"/>
              <a:t>Engage with stakeholders to ensure effective utilisation of the material management framework</a:t>
            </a:r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344" y="188640"/>
            <a:ext cx="1348851" cy="4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673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Calibri</vt:lpstr>
      <vt:lpstr>KIT_master_ppt2007_de</vt:lpstr>
      <vt:lpstr>Summary Overview Report on MTRL FOR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FZK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Folientitel: Arial 26pt fett 2-zeilig: Arial 22pt fett</dc:title>
  <dc:creator>Dr. Michael Rieth</dc:creator>
  <cp:lastModifiedBy>guest1</cp:lastModifiedBy>
  <cp:revision>1098</cp:revision>
  <dcterms:created xsi:type="dcterms:W3CDTF">2009-08-28T06:03:53Z</dcterms:created>
  <dcterms:modified xsi:type="dcterms:W3CDTF">2016-11-03T01:12:31Z</dcterms:modified>
</cp:coreProperties>
</file>