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81" r:id="rId4"/>
    <p:sldId id="278" r:id="rId5"/>
    <p:sldId id="279" r:id="rId6"/>
    <p:sldId id="283" r:id="rId7"/>
    <p:sldId id="287" r:id="rId8"/>
    <p:sldId id="296" r:id="rId9"/>
    <p:sldId id="289" r:id="rId10"/>
    <p:sldId id="292" r:id="rId11"/>
    <p:sldId id="290" r:id="rId12"/>
    <p:sldId id="291" r:id="rId13"/>
    <p:sldId id="295" r:id="rId14"/>
    <p:sldId id="282" r:id="rId15"/>
    <p:sldId id="297" r:id="rId16"/>
    <p:sldId id="29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t>04/11/2016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t>‹Nr.›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04/11/2016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2939"/>
            <a:ext cx="5030018" cy="4114588"/>
          </a:xfrm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2939"/>
            <a:ext cx="5030018" cy="4114588"/>
          </a:xfrm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2939"/>
            <a:ext cx="5030018" cy="4114588"/>
          </a:xfrm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2939"/>
            <a:ext cx="5030018" cy="4114588"/>
          </a:xfrm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20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20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96944" cy="1296144"/>
          </a:xfrm>
        </p:spPr>
        <p:txBody>
          <a:bodyPr>
            <a:noAutofit/>
          </a:bodyPr>
          <a:lstStyle>
            <a:lvl1pPr algn="l"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 of presenter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6" y="5691683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Abgerundetes Rechteck 8"/>
          <p:cNvSpPr/>
          <p:nvPr userDrawn="1"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67544" y="6453336"/>
            <a:ext cx="824022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mtClean="0"/>
              <a:t>J. Aktaa | EDDI Monitoring Meeting | November  3-4, 2016 </a:t>
            </a:r>
            <a:r>
              <a:rPr lang="en-GB" smtClean="0"/>
              <a:t> | Page </a:t>
            </a:r>
            <a:fld id="{6A6D9FA1-99C7-4910-8E32-B85D378B0060}" type="slidenum">
              <a:rPr lang="en-GB" smtClean="0"/>
              <a:pPr algn="r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"/>
          <p:cNvSpPr/>
          <p:nvPr userDrawn="1"/>
        </p:nvSpPr>
        <p:spPr>
          <a:xfrm>
            <a:off x="-2956" y="6237312"/>
            <a:ext cx="9144001" cy="755952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>
              <a:latin typeface="Arial" panose="020B0604020202020204" pitchFamily="34" charset="0"/>
            </a:endParaRPr>
          </a:p>
        </p:txBody>
      </p:sp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Author | Conference | Venue | Date | Page </a:t>
            </a:r>
            <a:fld id="{6A6D9FA1-99C7-4910-8E32-B85D378B0060}" type="slidenum">
              <a:rPr lang="en-GB" smtClean="0"/>
              <a:pPr algn="r"/>
              <a:t>‹Nr.›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067611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667678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6" name="Abgerundetes Rechteck 8"/>
          <p:cNvSpPr/>
          <p:nvPr userDrawn="1"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849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EB1851A-CFBC-47C7-80F8-04FF84B1759D}" type="datetimeFigureOut">
              <a:rPr lang="en-GB" smtClean="0"/>
              <a:pPr/>
              <a:t>04/11/2016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EDDI-1.3.1-T006-D001</a:t>
            </a:r>
            <a:br>
              <a:rPr lang="en-GB" dirty="0" smtClean="0"/>
            </a:br>
            <a:r>
              <a:rPr lang="en-GB" dirty="0" smtClean="0"/>
              <a:t>Creep-Fatigue Rules for EUROFER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Jarir Aktaa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92096"/>
            <a:ext cx="1810512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47192"/>
            <a:ext cx="7127875" cy="609600"/>
          </a:xfrm>
          <a:noFill/>
        </p:spPr>
        <p:txBody>
          <a:bodyPr anchor="t"/>
          <a:lstStyle/>
          <a:p>
            <a:r>
              <a:rPr lang="en-US" altLang="de-DE" sz="2000" b="1" dirty="0" smtClean="0">
                <a:solidFill>
                  <a:schemeClr val="tx1"/>
                </a:solidFill>
              </a:rPr>
              <a:t>Modeling the mechanical behavior of RAFM steels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79438" y="6346527"/>
            <a:ext cx="26416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010" tIns="40005" rIns="80010" bIns="40005">
            <a:spAutoFit/>
          </a:bodyPr>
          <a:lstStyle>
            <a:lvl1pPr defTabSz="8001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400050" indent="-314325" defTabSz="8001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100" dirty="0"/>
              <a:t>Aktaa &amp; Schmitt, </a:t>
            </a:r>
            <a:r>
              <a:rPr lang="de-DE" altLang="de-DE" sz="1100" i="1" dirty="0"/>
              <a:t>Fus. Eng. Des., 2006</a:t>
            </a:r>
            <a:endParaRPr lang="de-DE" altLang="de-DE" sz="1100" dirty="0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323850" y="1343670"/>
            <a:ext cx="8329613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010" tIns="40005" rIns="80010" bIns="40005">
            <a:spAutoFit/>
          </a:bodyPr>
          <a:lstStyle>
            <a:lvl1pPr marL="355600" indent="-355600" defTabSz="800100" eaLnBrk="0" hangingPunct="0">
              <a:spcBef>
                <a:spcPct val="20000"/>
              </a:spcBef>
              <a:buBlip>
                <a:blip r:embed="rId3"/>
              </a:buBlip>
              <a:tabLst>
                <a:tab pos="355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00063" indent="-314325" defTabSz="800100" eaLnBrk="0" hangingPunct="0">
              <a:spcBef>
                <a:spcPct val="20000"/>
              </a:spcBef>
              <a:buBlip>
                <a:blip r:embed="rId4"/>
              </a:buBlip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de-DE" sz="1800" b="1" dirty="0"/>
              <a:t>Coupled deformation damage model</a:t>
            </a:r>
            <a:endParaRPr lang="en-US" altLang="de-DE" sz="1800" b="1" u="sng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de-DE" sz="1700" dirty="0"/>
              <a:t>New approach for the isotropic softening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de-DE" sz="1700" dirty="0"/>
              <a:t>Unified description of creep-fatigue damage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de-DE" sz="1800" u="sng" dirty="0">
              <a:solidFill>
                <a:schemeClr val="tx2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37200" y="3644974"/>
            <a:ext cx="3271838" cy="13620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4013" defTabSz="957263" eaLnBrk="0" hangingPunct="0">
              <a:spcBef>
                <a:spcPct val="20000"/>
              </a:spcBef>
              <a:buBlip>
                <a:blip r:embed="rId3"/>
              </a:buBlip>
              <a:tabLst>
                <a:tab pos="355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34988" indent="-314325" defTabSz="957263" eaLnBrk="0" hangingPunct="0">
              <a:spcBef>
                <a:spcPct val="20000"/>
              </a:spcBef>
              <a:buBlip>
                <a:blip r:embed="rId4"/>
              </a:buBlip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09675" indent="-276225" defTabSz="957263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57350" indent="-276225" defTabSz="957263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76225" defTabSz="957263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è"/>
            </a:pPr>
            <a:r>
              <a:rPr lang="en-US" altLang="de-DE" sz="1600" i="1">
                <a:latin typeface="Verdana" pitchFamily="34" charset="0"/>
              </a:rPr>
              <a:t>Fairly good description of  </a:t>
            </a:r>
            <a:r>
              <a:rPr lang="en-US" altLang="de-DE" sz="1600" i="1">
                <a:solidFill>
                  <a:srgbClr val="FF0000"/>
                </a:solidFill>
                <a:latin typeface="Verdana" pitchFamily="34" charset="0"/>
              </a:rPr>
              <a:t>cyclic softening</a:t>
            </a:r>
            <a:r>
              <a:rPr lang="en-US" altLang="de-DE" sz="1600" i="1">
                <a:latin typeface="Verdana" pitchFamily="34" charset="0"/>
              </a:rPr>
              <a:t> as well as  the </a:t>
            </a:r>
            <a:r>
              <a:rPr lang="en-US" altLang="de-DE" sz="1600" i="1">
                <a:solidFill>
                  <a:srgbClr val="FF0000"/>
                </a:solidFill>
                <a:latin typeface="Verdana" pitchFamily="34" charset="0"/>
              </a:rPr>
              <a:t>damage</a:t>
            </a:r>
            <a:r>
              <a:rPr lang="en-US" altLang="de-DE" sz="1600" i="1">
                <a:latin typeface="Verdana" pitchFamily="34" charset="0"/>
              </a:rPr>
              <a:t> and </a:t>
            </a:r>
            <a:r>
              <a:rPr lang="en-US" altLang="de-DE" sz="1600" i="1">
                <a:solidFill>
                  <a:srgbClr val="FF0000"/>
                </a:solidFill>
                <a:latin typeface="Verdana" pitchFamily="34" charset="0"/>
              </a:rPr>
              <a:t>lifetime</a:t>
            </a:r>
            <a:r>
              <a:rPr lang="en-US" altLang="de-DE" sz="1600" i="1">
                <a:latin typeface="Verdana" pitchFamily="34" charset="0"/>
              </a:rPr>
              <a:t> behavior</a:t>
            </a:r>
            <a:r>
              <a:rPr lang="en-GB" altLang="de-DE" sz="1600" i="1">
                <a:latin typeface="Verdana" pitchFamily="34" charset="0"/>
              </a:rPr>
              <a:t>  </a:t>
            </a:r>
            <a:endParaRPr lang="en-GB" altLang="de-DE" sz="1600" i="1">
              <a:solidFill>
                <a:srgbClr val="009999"/>
              </a:solidFill>
              <a:latin typeface="Verdana" pitchFamily="34" charset="0"/>
            </a:endParaRPr>
          </a:p>
        </p:txBody>
      </p:sp>
      <p:pic>
        <p:nvPicPr>
          <p:cNvPr id="10" name="Picture 6" descr="Figure_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636912"/>
            <a:ext cx="47402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5893"/>
            <a:ext cx="7427168" cy="8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Work to date (8)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1767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10845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ach oben gekrümmter Pfeil 6"/>
          <p:cNvSpPr/>
          <p:nvPr/>
        </p:nvSpPr>
        <p:spPr>
          <a:xfrm>
            <a:off x="3995936" y="5301208"/>
            <a:ext cx="1656184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33613" y="6021288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Monkman</a:t>
            </a:r>
            <a:r>
              <a:rPr lang="de-DE" sz="2000" dirty="0" smtClean="0"/>
              <a:t>-Grant</a:t>
            </a:r>
            <a:endParaRPr lang="de-DE" sz="2000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1091208"/>
            <a:ext cx="8891587" cy="609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de-DE" sz="2000" b="1" dirty="0" smtClean="0">
                <a:solidFill>
                  <a:schemeClr val="tx1"/>
                </a:solidFill>
              </a:rPr>
              <a:t>Predicting the effect of pre-cycling on creep rupture time by modeling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5893"/>
            <a:ext cx="7427168" cy="8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Work to date (9)</a:t>
            </a:r>
            <a:endParaRPr lang="en-GB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621600" y="5805264"/>
            <a:ext cx="2165336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010" tIns="40005" rIns="80010" bIns="40005">
            <a:spAutoFit/>
          </a:bodyPr>
          <a:lstStyle>
            <a:lvl1pPr defTabSz="8001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400050" indent="-314325" defTabSz="800100" eaLnBrk="0" hangingPunct="0">
              <a:spcBef>
                <a:spcPct val="20000"/>
              </a:spcBef>
              <a:buBlip>
                <a:blip r:embed="rId6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100" dirty="0"/>
              <a:t>Aktaa &amp; </a:t>
            </a:r>
            <a:r>
              <a:rPr lang="de-DE" altLang="de-DE" sz="1100" dirty="0" smtClean="0"/>
              <a:t>Walter, </a:t>
            </a:r>
            <a:r>
              <a:rPr lang="de-DE" altLang="de-DE" sz="1100" i="1" dirty="0" err="1" smtClean="0"/>
              <a:t>Baltica</a:t>
            </a:r>
            <a:r>
              <a:rPr lang="de-DE" altLang="de-DE" sz="1100" i="1" dirty="0" smtClean="0"/>
              <a:t> X, 2016</a:t>
            </a:r>
            <a:endParaRPr lang="de-DE" altLang="de-DE" sz="1100" dirty="0"/>
          </a:p>
        </p:txBody>
      </p:sp>
    </p:spTree>
    <p:extLst>
      <p:ext uri="{BB962C8B-B14F-4D97-AF65-F5344CB8AC3E}">
        <p14:creationId xmlns:p14="http://schemas.microsoft.com/office/powerpoint/2010/main" val="7668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3" y="1628800"/>
            <a:ext cx="418147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1767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ach oben gekrümmter Pfeil 6"/>
          <p:cNvSpPr/>
          <p:nvPr/>
        </p:nvSpPr>
        <p:spPr>
          <a:xfrm>
            <a:off x="3995936" y="5302369"/>
            <a:ext cx="1656184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744" y="5949280"/>
            <a:ext cx="5418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Evaluation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cyclic</a:t>
            </a:r>
            <a:r>
              <a:rPr lang="de-DE" sz="2000" dirty="0" smtClean="0"/>
              <a:t> </a:t>
            </a:r>
            <a:r>
              <a:rPr lang="de-DE" sz="2000" dirty="0" err="1" smtClean="0"/>
              <a:t>softening</a:t>
            </a:r>
            <a:r>
              <a:rPr lang="de-DE" sz="2000" dirty="0" smtClean="0"/>
              <a:t> stress </a:t>
            </a:r>
            <a:r>
              <a:rPr lang="de-DE" sz="2000" dirty="0" err="1" smtClean="0"/>
              <a:t>factor</a:t>
            </a:r>
            <a:r>
              <a:rPr lang="de-DE" sz="2000" dirty="0" smtClean="0"/>
              <a:t> </a:t>
            </a:r>
            <a:r>
              <a:rPr lang="de-DE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</a:t>
            </a:r>
            <a:endParaRPr lang="de-DE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1091208"/>
            <a:ext cx="8891587" cy="609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de-DE" sz="2000" b="1" dirty="0" smtClean="0">
                <a:solidFill>
                  <a:schemeClr val="tx1"/>
                </a:solidFill>
              </a:rPr>
              <a:t>Predicting the effect of pre-cycling on creep rupture time by modeling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5893"/>
            <a:ext cx="7427168" cy="8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Work to date (10)</a:t>
            </a:r>
            <a:endParaRPr lang="en-GB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93608" y="5445224"/>
            <a:ext cx="2165336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010" tIns="40005" rIns="80010" bIns="40005">
            <a:spAutoFit/>
          </a:bodyPr>
          <a:lstStyle>
            <a:lvl1pPr defTabSz="8001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400050" indent="-314325" defTabSz="800100" eaLnBrk="0" hangingPunct="0">
              <a:spcBef>
                <a:spcPct val="20000"/>
              </a:spcBef>
              <a:buBlip>
                <a:blip r:embed="rId6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100" dirty="0"/>
              <a:t>Aktaa &amp; </a:t>
            </a:r>
            <a:r>
              <a:rPr lang="de-DE" altLang="de-DE" sz="1100" dirty="0" smtClean="0"/>
              <a:t>Walter, </a:t>
            </a:r>
            <a:r>
              <a:rPr lang="de-DE" altLang="de-DE" sz="1100" i="1" dirty="0" err="1" smtClean="0"/>
              <a:t>Baltica</a:t>
            </a:r>
            <a:r>
              <a:rPr lang="de-DE" altLang="de-DE" sz="1100" i="1" dirty="0" smtClean="0"/>
              <a:t> X, 2016</a:t>
            </a:r>
            <a:endParaRPr lang="de-DE" altLang="de-DE" sz="1100" dirty="0"/>
          </a:p>
        </p:txBody>
      </p:sp>
    </p:spTree>
    <p:extLst>
      <p:ext uri="{BB962C8B-B14F-4D97-AF65-F5344CB8AC3E}">
        <p14:creationId xmlns:p14="http://schemas.microsoft.com/office/powerpoint/2010/main" val="35751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(11)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3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0825" y="260350"/>
            <a:ext cx="7200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2500" b="1">
              <a:solidFill>
                <a:schemeClr val="accent2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5288" y="3284984"/>
            <a:ext cx="8569325" cy="314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defTabSz="4176713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901700" indent="-279400" defTabSz="4176713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2695575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636963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4578350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50355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54927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59499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64071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</a:pPr>
            <a:r>
              <a:rPr lang="en-US" altLang="de-DE" sz="1600" dirty="0" smtClean="0">
                <a:latin typeface="Verdana" pitchFamily="34" charset="0"/>
              </a:rPr>
              <a:t>Calculation </a:t>
            </a:r>
            <a:r>
              <a:rPr lang="en-US" altLang="de-DE" sz="1600" dirty="0">
                <a:latin typeface="Verdana" pitchFamily="34" charset="0"/>
              </a:rPr>
              <a:t>of creep damage portion in the creep fatigue accumulation rule in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first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10%</a:t>
            </a:r>
            <a:r>
              <a:rPr lang="en-US" altLang="de-DE" sz="1600" dirty="0">
                <a:latin typeface="Verdana" pitchFamily="34" charset="0"/>
              </a:rPr>
              <a:t> of the lifetime using </a:t>
            </a:r>
            <a:r>
              <a:rPr lang="en-US" altLang="de-DE" sz="1600" i="1" dirty="0">
                <a:latin typeface="Verdana" pitchFamily="34" charset="0"/>
              </a:rPr>
              <a:t>S</a:t>
            </a:r>
            <a:r>
              <a:rPr lang="en-US" altLang="de-DE" sz="1600" i="1" baseline="-25000" dirty="0">
                <a:latin typeface="Verdana" pitchFamily="34" charset="0"/>
              </a:rPr>
              <a:t>i</a:t>
            </a:r>
            <a:r>
              <a:rPr lang="en-US" altLang="de-DE" sz="1600" dirty="0">
                <a:latin typeface="Verdana" pitchFamily="34" charset="0"/>
              </a:rPr>
              <a:t> from monotonic stress strain </a:t>
            </a:r>
            <a:r>
              <a:rPr lang="en-US" altLang="de-DE" sz="1600" dirty="0" smtClean="0">
                <a:latin typeface="Verdana" pitchFamily="34" charset="0"/>
              </a:rPr>
              <a:t>curves, </a:t>
            </a:r>
            <a:r>
              <a:rPr lang="en-US" altLang="de-DE" sz="1600" i="1" dirty="0" err="1" smtClean="0">
                <a:latin typeface="Verdana" pitchFamily="34" charset="0"/>
              </a:rPr>
              <a:t>S</a:t>
            </a:r>
            <a:r>
              <a:rPr lang="en-US" altLang="de-DE" sz="1600" i="1" baseline="-25000" dirty="0" err="1" smtClean="0">
                <a:latin typeface="Verdana" pitchFamily="34" charset="0"/>
              </a:rPr>
              <a:t>r</a:t>
            </a:r>
            <a:r>
              <a:rPr lang="en-US" altLang="de-DE" sz="1600" dirty="0" smtClean="0">
                <a:latin typeface="Verdana" pitchFamily="34" charset="0"/>
              </a:rPr>
              <a:t> </a:t>
            </a:r>
            <a:r>
              <a:rPr lang="en-US" altLang="de-DE" sz="1600" dirty="0">
                <a:latin typeface="Verdana" pitchFamily="34" charset="0"/>
              </a:rPr>
              <a:t>from </a:t>
            </a:r>
            <a:r>
              <a:rPr lang="en-US" altLang="de-DE" sz="1600" dirty="0" smtClean="0">
                <a:latin typeface="Verdana" pitchFamily="34" charset="0"/>
              </a:rPr>
              <a:t>isochronous stress </a:t>
            </a:r>
            <a:r>
              <a:rPr lang="en-US" altLang="de-DE" sz="1600" dirty="0">
                <a:latin typeface="Verdana" pitchFamily="34" charset="0"/>
              </a:rPr>
              <a:t>strain curves and design creep curves of as received material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remaining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90%</a:t>
            </a:r>
            <a:r>
              <a:rPr lang="en-US" altLang="de-DE" sz="1600" dirty="0">
                <a:latin typeface="Verdana" pitchFamily="34" charset="0"/>
              </a:rPr>
              <a:t> of the lifetime using </a:t>
            </a:r>
            <a:r>
              <a:rPr lang="en-US" altLang="de-DE" sz="1600" i="1" dirty="0" err="1" smtClean="0">
                <a:latin typeface="Verdana" pitchFamily="34" charset="0"/>
              </a:rPr>
              <a:t>S</a:t>
            </a:r>
            <a:r>
              <a:rPr lang="en-US" altLang="de-DE" sz="1600" i="1" baseline="-25000" dirty="0" err="1" smtClean="0">
                <a:latin typeface="Verdana" pitchFamily="34" charset="0"/>
              </a:rPr>
              <a:t>i,c</a:t>
            </a:r>
            <a:r>
              <a:rPr lang="en-US" altLang="de-DE" sz="1600" i="1" baseline="-25000" dirty="0" smtClean="0">
                <a:latin typeface="Verdana" pitchFamily="34" charset="0"/>
              </a:rPr>
              <a:t> </a:t>
            </a:r>
            <a:r>
              <a:rPr lang="en-US" altLang="de-DE" sz="1600" dirty="0" smtClean="0">
                <a:latin typeface="Verdana" pitchFamily="34" charset="0"/>
              </a:rPr>
              <a:t> = </a:t>
            </a:r>
            <a:r>
              <a:rPr lang="en-US" altLang="de-DE" sz="1600" i="1" dirty="0" smtClean="0">
                <a:latin typeface="Verdana" pitchFamily="34" charset="0"/>
                <a:sym typeface="Symbol"/>
              </a:rPr>
              <a:t> </a:t>
            </a:r>
            <a:r>
              <a:rPr lang="en-US" altLang="de-DE" sz="1600" i="1" dirty="0" smtClean="0">
                <a:latin typeface="Verdana" pitchFamily="34" charset="0"/>
              </a:rPr>
              <a:t>S</a:t>
            </a:r>
            <a:r>
              <a:rPr lang="en-US" altLang="de-DE" sz="1600" i="1" baseline="-25000" dirty="0" smtClean="0">
                <a:latin typeface="Verdana" pitchFamily="34" charset="0"/>
              </a:rPr>
              <a:t>i </a:t>
            </a:r>
            <a:r>
              <a:rPr lang="de-DE" alt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e-DE" sz="1600" dirty="0" smtClean="0">
                <a:latin typeface="Verdana" pitchFamily="34" charset="0"/>
              </a:rPr>
              <a:t>and </a:t>
            </a:r>
            <a:r>
              <a:rPr lang="en-US" altLang="de-DE" sz="1600" i="1" dirty="0" err="1" smtClean="0">
                <a:latin typeface="Verdana" pitchFamily="34" charset="0"/>
              </a:rPr>
              <a:t>S</a:t>
            </a:r>
            <a:r>
              <a:rPr lang="en-US" altLang="de-DE" sz="1600" i="1" baseline="-25000" dirty="0" err="1">
                <a:latin typeface="Verdana" pitchFamily="34" charset="0"/>
              </a:rPr>
              <a:t>r</a:t>
            </a:r>
            <a:r>
              <a:rPr lang="en-US" altLang="de-DE" sz="1600" i="1" baseline="-25000" dirty="0" err="1" smtClean="0">
                <a:latin typeface="Verdana" pitchFamily="34" charset="0"/>
              </a:rPr>
              <a:t>,c</a:t>
            </a:r>
            <a:r>
              <a:rPr lang="en-US" altLang="de-DE" sz="1600" i="1" baseline="-25000" dirty="0" smtClean="0">
                <a:latin typeface="Verdana" pitchFamily="34" charset="0"/>
              </a:rPr>
              <a:t> </a:t>
            </a:r>
            <a:r>
              <a:rPr lang="en-US" altLang="de-DE" sz="1600" dirty="0" smtClean="0">
                <a:latin typeface="Verdana" pitchFamily="34" charset="0"/>
              </a:rPr>
              <a:t> </a:t>
            </a:r>
            <a:r>
              <a:rPr lang="en-US" altLang="de-DE" sz="1600" dirty="0">
                <a:latin typeface="Verdana" pitchFamily="34" charset="0"/>
              </a:rPr>
              <a:t>= </a:t>
            </a:r>
            <a:r>
              <a:rPr lang="en-US" altLang="de-DE" sz="1600" i="1" dirty="0">
                <a:latin typeface="Verdana" pitchFamily="34" charset="0"/>
                <a:sym typeface="Symbol"/>
              </a:rPr>
              <a:t> </a:t>
            </a:r>
            <a:r>
              <a:rPr lang="en-US" altLang="de-DE" sz="1600" i="1" dirty="0" err="1" smtClean="0">
                <a:latin typeface="Verdana" pitchFamily="34" charset="0"/>
              </a:rPr>
              <a:t>S</a:t>
            </a:r>
            <a:r>
              <a:rPr lang="en-US" altLang="de-DE" sz="1600" i="1" baseline="-25000" dirty="0" err="1" smtClean="0">
                <a:latin typeface="Verdana" pitchFamily="34" charset="0"/>
              </a:rPr>
              <a:t>r</a:t>
            </a:r>
            <a:r>
              <a:rPr lang="en-US" altLang="de-DE" sz="1600" i="1" baseline="-25000" dirty="0" smtClean="0">
                <a:latin typeface="Verdana" pitchFamily="34" charset="0"/>
              </a:rPr>
              <a:t> </a:t>
            </a:r>
            <a:r>
              <a:rPr lang="en-US" altLang="de-DE" sz="1600" dirty="0" smtClean="0">
                <a:latin typeface="Verdana" pitchFamily="34" charset="0"/>
              </a:rPr>
              <a:t>, both amplified by </a:t>
            </a:r>
            <a:r>
              <a:rPr lang="en-US" altLang="de-DE" sz="160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de-DE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</a:t>
            </a:r>
            <a:r>
              <a:rPr 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softening</a:t>
            </a:r>
            <a:r>
              <a:rPr 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stress </a:t>
            </a:r>
            <a:r>
              <a:rPr lang="de-DE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</a:t>
            </a:r>
            <a:r>
              <a:rPr 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 </a:t>
            </a:r>
            <a:r>
              <a:rPr lang="en-US" sz="1600" dirty="0">
                <a:latin typeface="Verdana" pitchFamily="34" charset="0"/>
                <a:sym typeface="Symbol"/>
              </a:rPr>
              <a:t> </a:t>
            </a:r>
            <a:r>
              <a:rPr lang="en-US" sz="1600" dirty="0" smtClean="0">
                <a:latin typeface="Verdana" pitchFamily="34" charset="0"/>
                <a:sym typeface="Symbol"/>
              </a:rPr>
              <a:t>for determining the allowable creep time from </a:t>
            </a:r>
            <a:r>
              <a:rPr lang="en-US" altLang="de-DE" sz="1600" dirty="0" smtClean="0">
                <a:latin typeface="Verdana" pitchFamily="34" charset="0"/>
              </a:rPr>
              <a:t>design </a:t>
            </a:r>
            <a:r>
              <a:rPr lang="en-US" altLang="de-DE" sz="1600" dirty="0">
                <a:latin typeface="Verdana" pitchFamily="34" charset="0"/>
              </a:rPr>
              <a:t>creep curves of </a:t>
            </a:r>
            <a:r>
              <a:rPr lang="en-US" altLang="de-DE" sz="1600" dirty="0" smtClean="0">
                <a:latin typeface="Verdana" pitchFamily="34" charset="0"/>
              </a:rPr>
              <a:t>as received </a:t>
            </a:r>
            <a:r>
              <a:rPr lang="en-US" altLang="de-DE" sz="1600" dirty="0" smtClean="0">
                <a:latin typeface="Verdana" pitchFamily="34" charset="0"/>
              </a:rPr>
              <a:t>material.</a:t>
            </a:r>
            <a:endParaRPr lang="en-US" altLang="de-DE" sz="1600" dirty="0"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50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Using allowable total creep fatigue damage values of RCC-MR for </a:t>
            </a:r>
            <a:br>
              <a:rPr lang="en-US" altLang="de-DE" sz="1600" dirty="0">
                <a:latin typeface="Verdana" pitchFamily="34" charset="0"/>
              </a:rPr>
            </a:br>
            <a:r>
              <a:rPr lang="en-US" altLang="de-DE" sz="1600" dirty="0">
                <a:latin typeface="Verdana" pitchFamily="34" charset="0"/>
              </a:rPr>
              <a:t>SS 316 and Grade 91 - envelope with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(0.3,0.3)</a:t>
            </a:r>
            <a:r>
              <a:rPr lang="en-US" altLang="de-DE" sz="1600" dirty="0">
                <a:latin typeface="Verdana" pitchFamily="34" charset="0"/>
              </a:rPr>
              <a:t> tip point</a:t>
            </a:r>
            <a:r>
              <a:rPr lang="en-US" altLang="de-DE" sz="1600" dirty="0"/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536" y="1038658"/>
            <a:ext cx="7200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2400" b="1" dirty="0" smtClean="0"/>
              <a:t>Simplified creep </a:t>
            </a:r>
            <a:r>
              <a:rPr lang="en-US" altLang="de-DE" sz="2400" b="1" dirty="0"/>
              <a:t>fatigue evaluation rules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55682"/>
              </p:ext>
            </p:extLst>
          </p:nvPr>
        </p:nvGraphicFramePr>
        <p:xfrm>
          <a:off x="1589088" y="1935697"/>
          <a:ext cx="29956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6" imgW="1571596" imgH="447550" progId="Equation.DSMT4">
                  <p:embed/>
                </p:oleObj>
              </mc:Choice>
              <mc:Fallback>
                <p:oleObj name="Equation" r:id="rId6" imgW="1571596" imgH="4475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935697"/>
                        <a:ext cx="29956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5536" y="1556792"/>
            <a:ext cx="862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3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588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90575" indent="-314325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209675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5735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de-DE" sz="1400" i="1" dirty="0">
                <a:latin typeface="Verdana" pitchFamily="34" charset="0"/>
              </a:rPr>
              <a:t>Damage </a:t>
            </a:r>
            <a:r>
              <a:rPr lang="en-GB" altLang="de-DE" sz="1400" i="1" dirty="0" smtClean="0">
                <a:latin typeface="Verdana" pitchFamily="34" charset="0"/>
              </a:rPr>
              <a:t>accumulation rule</a:t>
            </a:r>
            <a:r>
              <a:rPr lang="en-GB" altLang="de-DE" sz="1400" i="1" dirty="0">
                <a:latin typeface="Verdana" pitchFamily="34" charset="0"/>
              </a:rPr>
              <a:t>: ASME-BPV (Code Case N-47, T-1400) and RCC-MR (RB 3262.12)</a:t>
            </a:r>
            <a:r>
              <a:rPr lang="de-DE" altLang="de-DE" sz="1400" dirty="0">
                <a:latin typeface="Verdana" pitchFamily="34" charset="0"/>
              </a:rPr>
              <a:t> </a:t>
            </a:r>
            <a:endParaRPr lang="en-GB" altLang="de-DE" sz="1400" dirty="0">
              <a:latin typeface="Verdana" pitchFamily="34" charset="0"/>
            </a:endParaRPr>
          </a:p>
        </p:txBody>
      </p:sp>
      <p:sp>
        <p:nvSpPr>
          <p:cNvPr id="15" name="Rechteck 10"/>
          <p:cNvSpPr>
            <a:spLocks noChangeArrowheads="1"/>
          </p:cNvSpPr>
          <p:nvPr/>
        </p:nvSpPr>
        <p:spPr bwMode="auto">
          <a:xfrm>
            <a:off x="6551919" y="2780928"/>
            <a:ext cx="20890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EFDA_D_2L779C, 2014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340768"/>
            <a:ext cx="8686800" cy="48965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5100" dirty="0" smtClean="0"/>
              <a:t>Activities planned in 2016</a:t>
            </a:r>
          </a:p>
          <a:p>
            <a:pPr lvl="1">
              <a:lnSpc>
                <a:spcPct val="120000"/>
              </a:lnSpc>
            </a:pPr>
            <a:r>
              <a:rPr lang="en-US" sz="4200" dirty="0" smtClean="0"/>
              <a:t>Coordinate </a:t>
            </a:r>
            <a:r>
              <a:rPr lang="en-US" sz="4200" dirty="0"/>
              <a:t>the Creep-Fatigue test </a:t>
            </a:r>
            <a:r>
              <a:rPr lang="en-US" sz="4200" dirty="0" err="1"/>
              <a:t>programme</a:t>
            </a:r>
            <a:r>
              <a:rPr lang="en-US" sz="4200" dirty="0"/>
              <a:t> for </a:t>
            </a:r>
            <a:r>
              <a:rPr lang="en-US" sz="4200" dirty="0" err="1" smtClean="0"/>
              <a:t>Eurofer</a:t>
            </a:r>
            <a:r>
              <a:rPr lang="en-US" sz="4200" dirty="0" smtClean="0"/>
              <a:t>.</a:t>
            </a:r>
            <a:endParaRPr lang="en-US" sz="4200" dirty="0"/>
          </a:p>
          <a:p>
            <a:pPr lvl="1">
              <a:lnSpc>
                <a:spcPct val="120000"/>
              </a:lnSpc>
            </a:pPr>
            <a:r>
              <a:rPr lang="en-US" sz="4200" dirty="0" smtClean="0"/>
              <a:t>Collect </a:t>
            </a:r>
            <a:r>
              <a:rPr lang="en-US" sz="4200" dirty="0"/>
              <a:t>and evaluate the generated Creep-Fatigue data.</a:t>
            </a:r>
          </a:p>
          <a:p>
            <a:pPr lvl="1">
              <a:lnSpc>
                <a:spcPct val="120000"/>
              </a:lnSpc>
            </a:pPr>
            <a:r>
              <a:rPr lang="en-US" sz="4200" dirty="0" smtClean="0"/>
              <a:t>Provided </a:t>
            </a:r>
            <a:r>
              <a:rPr lang="en-US" sz="4200" dirty="0"/>
              <a:t>sufficient data are </a:t>
            </a:r>
            <a:r>
              <a:rPr lang="en-US" sz="4200" dirty="0" smtClean="0"/>
              <a:t>available,</a:t>
            </a:r>
          </a:p>
          <a:p>
            <a:pPr lvl="2">
              <a:lnSpc>
                <a:spcPct val="120000"/>
              </a:lnSpc>
            </a:pPr>
            <a:r>
              <a:rPr lang="en-US" sz="4000" dirty="0" smtClean="0"/>
              <a:t>verify </a:t>
            </a:r>
            <a:r>
              <a:rPr lang="en-US" sz="4000" dirty="0"/>
              <a:t>the proposed Creep-Fatigue rule with the newly acquired material </a:t>
            </a:r>
            <a:r>
              <a:rPr lang="en-US" sz="4000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US" sz="4200" dirty="0" smtClean="0"/>
              <a:t>carry </a:t>
            </a:r>
            <a:r>
              <a:rPr lang="en-US" sz="4200" dirty="0"/>
              <a:t>out direct comparison case study demonstrating the success of the proposed design rule modifications compared to the un-modified rules</a:t>
            </a:r>
            <a:r>
              <a:rPr lang="en-US" sz="4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4200" dirty="0" smtClean="0"/>
              <a:t>Contribute </a:t>
            </a:r>
            <a:r>
              <a:rPr lang="en-US" sz="4200" dirty="0"/>
              <a:t>to the DDC through writing the Creep-Fatigue related chapters, keeping explanations clear and simple.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sz="5100" dirty="0" smtClean="0"/>
              <a:t>Deliverable in 2016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4200" dirty="0"/>
              <a:t>R</a:t>
            </a:r>
            <a:r>
              <a:rPr lang="en-US" sz="4200" dirty="0" err="1" smtClean="0"/>
              <a:t>eport</a:t>
            </a:r>
            <a:r>
              <a:rPr lang="en-US" sz="4200" dirty="0" smtClean="0"/>
              <a:t> </a:t>
            </a:r>
            <a:r>
              <a:rPr lang="en-US" sz="4200" dirty="0"/>
              <a:t>on Priority Gaps – Creep Fatigue for year </a:t>
            </a:r>
            <a:r>
              <a:rPr lang="en-US" sz="4200" dirty="0" smtClean="0"/>
              <a:t>2016</a:t>
            </a:r>
            <a:endParaRPr lang="en-GB" sz="4200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4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en-US" sz="3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16416" y="465313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)</a:t>
            </a:r>
            <a:endParaRPr lang="en-US" sz="3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16416" y="393305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)</a:t>
            </a:r>
            <a:endParaRPr lang="en-US" sz="3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460432" y="558052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en-US" sz="3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244408" y="205213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)</a:t>
            </a:r>
            <a:endParaRPr lang="en-US" sz="32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5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Midterm-Review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467544" y="1054477"/>
            <a:ext cx="82089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Objective(s):</a:t>
            </a:r>
          </a:p>
          <a:p>
            <a:r>
              <a:rPr lang="en-GB" dirty="0" smtClean="0"/>
              <a:t>Development of creep-fatigue rules for EUROFER 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7" name="Textfeld 1"/>
          <p:cNvSpPr txBox="1"/>
          <p:nvPr/>
        </p:nvSpPr>
        <p:spPr>
          <a:xfrm>
            <a:off x="500215" y="1918568"/>
            <a:ext cx="8208911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Achievement and status: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the achievements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Creep-fatigue accumulation rules modified taking into account cyclic softening on creep damage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Tests required for application and verification of the modified rules specified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Approach simplifying the modified rules and hence easing their implementation developed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as well on </a:t>
            </a:r>
            <a:r>
              <a:rPr lang="en-US" sz="1400" b="1" dirty="0" smtClean="0">
                <a:solidFill>
                  <a:srgbClr val="FF6600"/>
                </a:solidFill>
              </a:rPr>
              <a:t>failures </a:t>
            </a:r>
            <a:r>
              <a:rPr lang="en-US" sz="1400" b="1" i="1" dirty="0" smtClean="0">
                <a:solidFill>
                  <a:srgbClr val="FF6600"/>
                </a:solidFill>
              </a:rPr>
              <a:t>(long-term as important as appearing all time “brilliant”) </a:t>
            </a:r>
          </a:p>
          <a:p>
            <a:pPr lvl="1"/>
            <a:r>
              <a:rPr lang="en-US" sz="1400" b="1" i="1" dirty="0" smtClean="0"/>
              <a:t>-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How far are you </a:t>
            </a:r>
            <a:r>
              <a:rPr lang="en-US" b="1" dirty="0" err="1" smtClean="0"/>
              <a:t>wrt</a:t>
            </a:r>
            <a:r>
              <a:rPr lang="en-US" b="1" dirty="0" smtClean="0"/>
              <a:t> to schedule </a:t>
            </a:r>
            <a:r>
              <a:rPr lang="en-US" b="1" i="1" dirty="0" smtClean="0">
                <a:solidFill>
                  <a:srgbClr val="FF6600"/>
                </a:solidFill>
              </a:rPr>
              <a:t>(ahead/behind)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Behind (verification tests have not been started yet)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Impact on the project</a:t>
            </a:r>
          </a:p>
          <a:p>
            <a:pPr lvl="1"/>
            <a:r>
              <a:rPr lang="en-US" dirty="0" smtClean="0"/>
              <a:t>Important for the qualification of EUROFER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Interaction with other tasks/work-packages ….</a:t>
            </a:r>
          </a:p>
          <a:p>
            <a:pPr lvl="1"/>
            <a:r>
              <a:rPr lang="en-US" smtClean="0"/>
              <a:t>MAT-1.4.1:  Material testing, MAT-1.3.2:  </a:t>
            </a:r>
            <a:r>
              <a:rPr lang="en-US" dirty="0" smtClean="0"/>
              <a:t>Creep-fatigue assessment tool</a:t>
            </a:r>
          </a:p>
          <a:p>
            <a:pPr lvl="1"/>
            <a:r>
              <a:rPr lang="en-US" dirty="0" smtClean="0"/>
              <a:t>Long-term: WPBB </a:t>
            </a:r>
          </a:p>
        </p:txBody>
      </p:sp>
    </p:spTree>
    <p:extLst>
      <p:ext uri="{BB962C8B-B14F-4D97-AF65-F5344CB8AC3E}">
        <p14:creationId xmlns:p14="http://schemas.microsoft.com/office/powerpoint/2010/main" val="41604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18" name="Textfeld 1"/>
          <p:cNvSpPr txBox="1"/>
          <p:nvPr/>
        </p:nvSpPr>
        <p:spPr>
          <a:xfrm>
            <a:off x="524821" y="1412776"/>
            <a:ext cx="8208911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Outlook: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Complete the evaluation of creep tests on pre-softened EUROFER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Evaluation of the verification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Finalizing the draft for the implementation of the rules in design codes (together with Task MAT-1.3.2-T008)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Writing supporting documents for the acceptability of the modified rules and their simplifications.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611560" y="3717032"/>
            <a:ext cx="8208912" cy="923330"/>
          </a:xfrm>
          <a:prstGeom prst="rect">
            <a:avLst/>
          </a:prstGeom>
          <a:pattFill prst="pct1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 acceptability of the modified rules by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authorities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EUROfusion</a:t>
            </a:r>
            <a:r>
              <a:rPr lang="en-US" dirty="0" smtClean="0"/>
              <a:t> Consortium members</a:t>
            </a:r>
            <a:endParaRPr lang="en-GB" dirty="0"/>
          </a:p>
        </p:txBody>
      </p:sp>
      <p:pic>
        <p:nvPicPr>
          <p:cNvPr id="6" name="EUROfusion members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79" y="1486038"/>
            <a:ext cx="4541642" cy="4272730"/>
          </a:xfrm>
          <a:prstGeom prst="rect">
            <a:avLst/>
          </a:prstGeom>
          <a:ln w="12700"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4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Deliverable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04" y="908720"/>
            <a:ext cx="8686800" cy="587727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2200" b="1" dirty="0" smtClean="0"/>
              <a:t>Objective</a:t>
            </a:r>
          </a:p>
          <a:p>
            <a:pPr marL="355600" lvl="1" indent="0">
              <a:buNone/>
            </a:pPr>
            <a:r>
              <a:rPr lang="en-GB" dirty="0" smtClean="0"/>
              <a:t>Development of creep-fatigue rules for EUROFER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2200" b="1" dirty="0" smtClean="0"/>
              <a:t>Activities </a:t>
            </a:r>
            <a:r>
              <a:rPr lang="en-GB" sz="2200" b="1" dirty="0"/>
              <a:t>planned in </a:t>
            </a:r>
            <a:r>
              <a:rPr lang="en-GB" sz="2200" b="1" dirty="0" smtClean="0"/>
              <a:t>2016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/>
              <a:t>the Creep-Fatigue test </a:t>
            </a:r>
            <a:r>
              <a:rPr lang="en-US" dirty="0" err="1"/>
              <a:t>programme</a:t>
            </a:r>
            <a:r>
              <a:rPr lang="en-US" dirty="0"/>
              <a:t> for </a:t>
            </a:r>
            <a:r>
              <a:rPr lang="en-US" dirty="0" err="1" smtClean="0"/>
              <a:t>Eurofer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Collect </a:t>
            </a:r>
            <a:r>
              <a:rPr lang="en-US" dirty="0"/>
              <a:t>and evaluate the generated Creep-Fatigue data.</a:t>
            </a:r>
          </a:p>
          <a:p>
            <a:pPr lvl="1"/>
            <a:r>
              <a:rPr lang="en-US" dirty="0" smtClean="0"/>
              <a:t>Provided </a:t>
            </a:r>
            <a:r>
              <a:rPr lang="en-US" dirty="0"/>
              <a:t>sufficient data are </a:t>
            </a:r>
            <a:r>
              <a:rPr lang="en-US" dirty="0" smtClean="0"/>
              <a:t>available,</a:t>
            </a:r>
          </a:p>
          <a:p>
            <a:pPr lvl="2"/>
            <a:r>
              <a:rPr lang="en-US" sz="2000" dirty="0" smtClean="0"/>
              <a:t>verify </a:t>
            </a:r>
            <a:r>
              <a:rPr lang="en-US" sz="2000" dirty="0"/>
              <a:t>the proposed Creep-Fatigue rule with the newly acquired material </a:t>
            </a:r>
            <a:r>
              <a:rPr lang="en-US" sz="2000" dirty="0" smtClean="0"/>
              <a:t>data</a:t>
            </a:r>
          </a:p>
          <a:p>
            <a:pPr lvl="2"/>
            <a:r>
              <a:rPr lang="en-US" sz="2000" dirty="0" smtClean="0"/>
              <a:t>carry </a:t>
            </a:r>
            <a:r>
              <a:rPr lang="en-US" sz="2000" dirty="0"/>
              <a:t>out direct comparison case study demonstrating the success of the proposed design rule modifications compared to the un-modified rules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 smtClean="0"/>
              <a:t>Contribute </a:t>
            </a:r>
            <a:r>
              <a:rPr lang="en-US" dirty="0"/>
              <a:t>to the DDC through writing the Creep-Fatigue related chapters, keeping explanations clear and simple</a:t>
            </a:r>
            <a:r>
              <a:rPr lang="en-US" dirty="0" smtClean="0"/>
              <a:t>.</a:t>
            </a:r>
            <a:endParaRPr lang="en-GB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GB" sz="2200" b="1" dirty="0" smtClean="0"/>
              <a:t>Deliverable in 2016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R</a:t>
            </a:r>
            <a:r>
              <a:rPr lang="en-US" dirty="0" err="1" smtClean="0"/>
              <a:t>eport</a:t>
            </a:r>
            <a:r>
              <a:rPr lang="en-US" dirty="0" smtClean="0"/>
              <a:t> </a:t>
            </a:r>
            <a:r>
              <a:rPr lang="en-US" dirty="0"/>
              <a:t>on Priority Gaps – Creep Fatigue for year </a:t>
            </a:r>
            <a:r>
              <a:rPr lang="en-US" dirty="0" smtClean="0"/>
              <a:t>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0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(1)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3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0825" y="260350"/>
            <a:ext cx="7200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2500" b="1">
              <a:solidFill>
                <a:schemeClr val="accent2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5288" y="3717032"/>
            <a:ext cx="85693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defTabSz="4176713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901700" indent="-279400" defTabSz="4176713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2695575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636963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4578350" indent="-762000" defTabSz="4176713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50355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54927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59499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6407150" indent="-762000" defTabSz="41767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</a:pPr>
            <a:r>
              <a:rPr lang="en-US" altLang="de-DE" sz="1600" dirty="0" smtClean="0">
                <a:latin typeface="Verdana" pitchFamily="34" charset="0"/>
              </a:rPr>
              <a:t>Calculation </a:t>
            </a:r>
            <a:r>
              <a:rPr lang="en-US" altLang="de-DE" sz="1600" dirty="0">
                <a:latin typeface="Verdana" pitchFamily="34" charset="0"/>
              </a:rPr>
              <a:t>of creep damage portion in the creep fatigue accumulation rule in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first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10%</a:t>
            </a:r>
            <a:r>
              <a:rPr lang="en-US" altLang="de-DE" sz="1600" dirty="0">
                <a:latin typeface="Verdana" pitchFamily="34" charset="0"/>
              </a:rPr>
              <a:t> of the lifetime using </a:t>
            </a:r>
            <a:r>
              <a:rPr lang="en-US" altLang="de-DE" sz="1600" i="1" dirty="0">
                <a:latin typeface="Verdana" pitchFamily="34" charset="0"/>
              </a:rPr>
              <a:t>S</a:t>
            </a:r>
            <a:r>
              <a:rPr lang="en-US" altLang="de-DE" sz="1600" i="1" baseline="-25000" dirty="0">
                <a:latin typeface="Verdana" pitchFamily="34" charset="0"/>
              </a:rPr>
              <a:t>i</a:t>
            </a:r>
            <a:r>
              <a:rPr lang="en-US" altLang="de-DE" sz="1600" dirty="0">
                <a:latin typeface="Verdana" pitchFamily="34" charset="0"/>
              </a:rPr>
              <a:t> from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monotonic</a:t>
            </a:r>
            <a:r>
              <a:rPr lang="en-US" altLang="de-DE" sz="1600" dirty="0">
                <a:latin typeface="Verdana" pitchFamily="34" charset="0"/>
              </a:rPr>
              <a:t> stress strain curves and design creep curves of as received material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remaining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90%</a:t>
            </a:r>
            <a:r>
              <a:rPr lang="en-US" altLang="de-DE" sz="1600" dirty="0">
                <a:latin typeface="Verdana" pitchFamily="34" charset="0"/>
              </a:rPr>
              <a:t> of the lifetime using </a:t>
            </a:r>
            <a:r>
              <a:rPr lang="en-US" altLang="de-DE" sz="1600" i="1" dirty="0">
                <a:latin typeface="Verdana" pitchFamily="34" charset="0"/>
              </a:rPr>
              <a:t>S</a:t>
            </a:r>
            <a:r>
              <a:rPr lang="en-US" altLang="de-DE" sz="1600" i="1" baseline="-25000" dirty="0">
                <a:latin typeface="Verdana" pitchFamily="34" charset="0"/>
              </a:rPr>
              <a:t>i</a:t>
            </a:r>
            <a:r>
              <a:rPr lang="en-US" altLang="de-DE" sz="1600" dirty="0">
                <a:latin typeface="Verdana" pitchFamily="34" charset="0"/>
              </a:rPr>
              <a:t> from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cyclic</a:t>
            </a:r>
            <a:r>
              <a:rPr lang="en-US" altLang="de-DE" sz="1600" dirty="0">
                <a:latin typeface="Verdana" pitchFamily="34" charset="0"/>
              </a:rPr>
              <a:t> stress strain curves and design creep curves of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cyclic softened</a:t>
            </a:r>
            <a:r>
              <a:rPr lang="en-US" altLang="de-DE" sz="1600" dirty="0">
                <a:latin typeface="Verdana" pitchFamily="34" charset="0"/>
              </a:rPr>
              <a:t> material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50000"/>
              </a:spcAft>
              <a:buFontTx/>
              <a:buChar char="•"/>
            </a:pPr>
            <a:r>
              <a:rPr lang="en-US" altLang="de-DE" sz="1600" dirty="0">
                <a:latin typeface="Verdana" pitchFamily="34" charset="0"/>
              </a:rPr>
              <a:t>Using allowable total creep fatigue damage values of RCC-MR for </a:t>
            </a:r>
            <a:br>
              <a:rPr lang="en-US" altLang="de-DE" sz="1600" dirty="0">
                <a:latin typeface="Verdana" pitchFamily="34" charset="0"/>
              </a:rPr>
            </a:br>
            <a:r>
              <a:rPr lang="en-US" altLang="de-DE" sz="1600" dirty="0">
                <a:latin typeface="Verdana" pitchFamily="34" charset="0"/>
              </a:rPr>
              <a:t>SS 316 and Grade 91 - envelope with </a:t>
            </a:r>
            <a:r>
              <a:rPr lang="en-US" altLang="de-DE" sz="1600" dirty="0">
                <a:solidFill>
                  <a:srgbClr val="FF0000"/>
                </a:solidFill>
                <a:latin typeface="Verdana" pitchFamily="34" charset="0"/>
              </a:rPr>
              <a:t>(0.3,0.3)</a:t>
            </a:r>
            <a:r>
              <a:rPr lang="en-US" altLang="de-DE" sz="1600" dirty="0">
                <a:latin typeface="Verdana" pitchFamily="34" charset="0"/>
              </a:rPr>
              <a:t> tip point</a:t>
            </a:r>
            <a:r>
              <a:rPr lang="en-US" altLang="de-DE" sz="1600" dirty="0"/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536" y="1038658"/>
            <a:ext cx="7200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2400" b="1" dirty="0"/>
              <a:t>Creep fatigue evaluation rules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4013" y="1545070"/>
            <a:ext cx="7127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90575" indent="-314325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209675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5735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600" dirty="0">
                <a:solidFill>
                  <a:schemeClr val="accent2"/>
                </a:solidFill>
                <a:latin typeface="Verdana" pitchFamily="34" charset="0"/>
              </a:rPr>
              <a:t>Proposed modification for ferritic martensitic steels </a:t>
            </a:r>
            <a:endParaRPr lang="de-DE" altLang="de-DE" sz="1600" i="1" baseline="-25000" dirty="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3667"/>
              </p:ext>
            </p:extLst>
          </p:nvPr>
        </p:nvGraphicFramePr>
        <p:xfrm>
          <a:off x="1589088" y="2495983"/>
          <a:ext cx="29956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1571596" imgH="447550" progId="Equation.DSMT4">
                  <p:embed/>
                </p:oleObj>
              </mc:Choice>
              <mc:Fallback>
                <p:oleObj name="Equation" r:id="rId6" imgW="1571596" imgH="4475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495983"/>
                        <a:ext cx="29956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5536" y="1969975"/>
            <a:ext cx="862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3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588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90575" indent="-314325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209675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5735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76225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7622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de-DE" sz="1400" i="1" dirty="0">
                <a:latin typeface="Verdana" pitchFamily="34" charset="0"/>
              </a:rPr>
              <a:t>Damage </a:t>
            </a:r>
            <a:r>
              <a:rPr lang="en-GB" altLang="de-DE" sz="1400" i="1" dirty="0" smtClean="0">
                <a:latin typeface="Verdana" pitchFamily="34" charset="0"/>
              </a:rPr>
              <a:t>accumulation rule</a:t>
            </a:r>
            <a:r>
              <a:rPr lang="en-GB" altLang="de-DE" sz="1400" i="1" dirty="0">
                <a:latin typeface="Verdana" pitchFamily="34" charset="0"/>
              </a:rPr>
              <a:t>: ASME-BPV (Code Case N-47, T-1400) and RCC-MR (RB 3262.12)</a:t>
            </a:r>
            <a:r>
              <a:rPr lang="de-DE" altLang="de-DE" sz="1400" dirty="0">
                <a:latin typeface="Verdana" pitchFamily="34" charset="0"/>
              </a:rPr>
              <a:t> </a:t>
            </a:r>
            <a:endParaRPr lang="en-GB" altLang="de-DE" sz="1400" dirty="0">
              <a:latin typeface="Verdana" pitchFamily="34" charset="0"/>
            </a:endParaRPr>
          </a:p>
        </p:txBody>
      </p:sp>
      <p:sp>
        <p:nvSpPr>
          <p:cNvPr id="15" name="Rechteck 10"/>
          <p:cNvSpPr>
            <a:spLocks noChangeArrowheads="1"/>
          </p:cNvSpPr>
          <p:nvPr/>
        </p:nvSpPr>
        <p:spPr bwMode="auto">
          <a:xfrm>
            <a:off x="6551919" y="3219222"/>
            <a:ext cx="20890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EFDA_D_2L779C, 2014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(2)</a:t>
            </a:r>
            <a:endParaRPr lang="en-GB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7544" y="1038658"/>
            <a:ext cx="871296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de-DE" b="1" dirty="0" smtClean="0"/>
              <a:t>Generating </a:t>
            </a:r>
            <a:r>
              <a:rPr lang="en-US" altLang="de-DE" b="1" dirty="0"/>
              <a:t>design creep curves of cyclic softened EUROFER 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2" y="1484784"/>
            <a:ext cx="6023857" cy="4879662"/>
          </a:xfrm>
          <a:prstGeom prst="rect">
            <a:avLst/>
          </a:prstGeom>
          <a:noFill/>
        </p:spPr>
      </p:pic>
      <p:sp>
        <p:nvSpPr>
          <p:cNvPr id="6" name="Rechteck 10"/>
          <p:cNvSpPr>
            <a:spLocks noChangeArrowheads="1"/>
          </p:cNvSpPr>
          <p:nvPr/>
        </p:nvSpPr>
        <p:spPr bwMode="auto">
          <a:xfrm>
            <a:off x="6581475" y="5949280"/>
            <a:ext cx="21611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EFDA_D_2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LDAFV, 2015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(3)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1038658"/>
            <a:ext cx="871296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de-DE" b="1" dirty="0" smtClean="0"/>
              <a:t>Generating </a:t>
            </a:r>
            <a:r>
              <a:rPr lang="en-US" altLang="de-DE" b="1" dirty="0"/>
              <a:t>design creep curves of cyclic softened EUROFER </a:t>
            </a:r>
          </a:p>
        </p:txBody>
      </p:sp>
      <p:graphicFrame>
        <p:nvGraphicFramePr>
          <p:cNvPr id="12" name="Tabel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512532"/>
              </p:ext>
            </p:extLst>
          </p:nvPr>
        </p:nvGraphicFramePr>
        <p:xfrm>
          <a:off x="827584" y="1916835"/>
          <a:ext cx="7200799" cy="3893965"/>
        </p:xfrm>
        <a:graphic>
          <a:graphicData uri="http://schemas.openxmlformats.org/drawingml/2006/table">
            <a:tbl>
              <a:tblPr firstRow="1" firstCol="1" bandRow="1"/>
              <a:tblGrid>
                <a:gridCol w="1439853"/>
                <a:gridCol w="1439853"/>
                <a:gridCol w="1439853"/>
                <a:gridCol w="1440620"/>
                <a:gridCol w="1440620"/>
              </a:tblGrid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Pre-cycling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Subsequent creep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818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Temperature in °C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Strain range in %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Number of cycles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Stress in MPa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0.4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160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minimum creep rate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0.4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180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0.4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failure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0.4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220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0.4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2500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240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160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minimum creep rate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180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200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failure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220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550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240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hteck 10"/>
          <p:cNvSpPr>
            <a:spLocks noChangeArrowheads="1"/>
          </p:cNvSpPr>
          <p:nvPr/>
        </p:nvSpPr>
        <p:spPr bwMode="auto">
          <a:xfrm>
            <a:off x="6444208" y="6092817"/>
            <a:ext cx="21611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EFDA_D_2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LDAFV, 2015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(4)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1038658"/>
            <a:ext cx="871296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de-DE" b="1" dirty="0" smtClean="0"/>
              <a:t>Implementation of the modification  </a:t>
            </a:r>
            <a:endParaRPr lang="en-US" altLang="de-DE" b="1" dirty="0"/>
          </a:p>
        </p:txBody>
      </p:sp>
      <p:sp>
        <p:nvSpPr>
          <p:cNvPr id="6" name="Rechteck 10"/>
          <p:cNvSpPr>
            <a:spLocks noChangeArrowheads="1"/>
          </p:cNvSpPr>
          <p:nvPr/>
        </p:nvSpPr>
        <p:spPr bwMode="auto">
          <a:xfrm>
            <a:off x="6444208" y="6165304"/>
            <a:ext cx="21611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EFDA_D_2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LDAFV, 2015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70"/>
            <a:ext cx="3780000" cy="373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Pfeil nach rechts 37"/>
          <p:cNvSpPr/>
          <p:nvPr/>
        </p:nvSpPr>
        <p:spPr>
          <a:xfrm>
            <a:off x="5580112" y="573325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96506"/>
              </p:ext>
            </p:extLst>
          </p:nvPr>
        </p:nvGraphicFramePr>
        <p:xfrm>
          <a:off x="6140599" y="5605933"/>
          <a:ext cx="1302480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599" y="5605933"/>
                        <a:ext cx="1302480" cy="43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51" y="1701232"/>
            <a:ext cx="4488729" cy="38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(5)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1038658"/>
            <a:ext cx="871296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de-DE" b="1" dirty="0" smtClean="0"/>
              <a:t>Implementation of the modification  </a:t>
            </a:r>
            <a:endParaRPr lang="en-US" altLang="de-DE" b="1" dirty="0"/>
          </a:p>
        </p:txBody>
      </p:sp>
      <p:sp>
        <p:nvSpPr>
          <p:cNvPr id="6" name="Rechteck 10"/>
          <p:cNvSpPr>
            <a:spLocks noChangeArrowheads="1"/>
          </p:cNvSpPr>
          <p:nvPr/>
        </p:nvSpPr>
        <p:spPr bwMode="auto">
          <a:xfrm>
            <a:off x="6444208" y="6092817"/>
            <a:ext cx="21611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 i="1" dirty="0" smtClean="0">
                <a:solidFill>
                  <a:srgbClr val="000000"/>
                </a:solidFill>
              </a:rPr>
              <a:t>J. </a:t>
            </a:r>
            <a:r>
              <a:rPr lang="en-US" altLang="de-DE" sz="1000" i="1" dirty="0">
                <a:solidFill>
                  <a:srgbClr val="000000"/>
                </a:solidFill>
              </a:rPr>
              <a:t>Aktaa, EFDA_D_2 </a:t>
            </a:r>
            <a:r>
              <a:rPr lang="en-US" altLang="de-DE" sz="1000" i="1" dirty="0" smtClean="0">
                <a:solidFill>
                  <a:srgbClr val="000000"/>
                </a:solidFill>
              </a:rPr>
              <a:t>LDAFV, 2015</a:t>
            </a:r>
            <a:endParaRPr lang="en-US" altLang="de-DE" sz="1000" i="1" dirty="0">
              <a:solidFill>
                <a:srgbClr val="000000"/>
              </a:solidFill>
            </a:endParaRP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70"/>
            <a:ext cx="3780000" cy="373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28000"/>
            <a:ext cx="4404036" cy="37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to date (6)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1038658"/>
            <a:ext cx="871296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de-DE" b="1" dirty="0" smtClean="0"/>
              <a:t>Evaluation of first creep tests on cyclic </a:t>
            </a:r>
            <a:r>
              <a:rPr lang="en-US" altLang="de-DE" b="1" dirty="0"/>
              <a:t>softened </a:t>
            </a:r>
            <a:r>
              <a:rPr lang="en-US" altLang="de-DE" b="1" dirty="0" smtClean="0"/>
              <a:t>EUROFER  </a:t>
            </a:r>
            <a:br>
              <a:rPr lang="en-US" altLang="de-DE" b="1" dirty="0" smtClean="0"/>
            </a:br>
            <a:r>
              <a:rPr lang="en-US" altLang="de-DE" dirty="0" smtClean="0"/>
              <a:t>(tests &amp; data by G. </a:t>
            </a:r>
            <a:r>
              <a:rPr lang="en-US" altLang="de-DE" dirty="0" err="1" smtClean="0"/>
              <a:t>Angella</a:t>
            </a:r>
            <a:r>
              <a:rPr lang="en-US" altLang="de-DE" dirty="0" smtClean="0"/>
              <a:t>,  CNR)  </a:t>
            </a:r>
            <a:endParaRPr lang="en-US" alt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916832"/>
            <a:ext cx="5054600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5747345"/>
            <a:ext cx="8064896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5600" indent="-355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355600" indent="-355600" eaLnBrk="0" hangingPunct="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355600" indent="-355600" eaLnBrk="0" hangingPunct="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8128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12700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17272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2184400" indent="-355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de-DE" dirty="0" smtClean="0"/>
              <a:t>→	Independence  of  </a:t>
            </a:r>
            <a:r>
              <a:rPr lang="en-US" altLang="de-DE" dirty="0" err="1" smtClean="0"/>
              <a:t>Monkman</a:t>
            </a:r>
            <a:r>
              <a:rPr lang="en-US" altLang="de-DE" dirty="0" smtClean="0"/>
              <a:t>-Grant relationship on cyclic softening   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28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47192"/>
            <a:ext cx="7127875" cy="609600"/>
          </a:xfrm>
          <a:noFill/>
        </p:spPr>
        <p:txBody>
          <a:bodyPr anchor="t"/>
          <a:lstStyle/>
          <a:p>
            <a:r>
              <a:rPr lang="en-US" altLang="de-DE" sz="2000" b="1" dirty="0" smtClean="0">
                <a:solidFill>
                  <a:schemeClr val="tx1"/>
                </a:solidFill>
              </a:rPr>
              <a:t>Modeling the mechanical behavior of RAFM steels</a:t>
            </a:r>
          </a:p>
        </p:txBody>
      </p:sp>
      <p:pic>
        <p:nvPicPr>
          <p:cNvPr id="10243" name="Picture 3" descr="first_cy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708870"/>
            <a:ext cx="47974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79438" y="6346527"/>
            <a:ext cx="26416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010" tIns="40005" rIns="80010" bIns="40005">
            <a:spAutoFit/>
          </a:bodyPr>
          <a:lstStyle>
            <a:lvl1pPr defTabSz="8001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400050" indent="-314325" defTabSz="800100" eaLnBrk="0" hangingPunct="0">
              <a:spcBef>
                <a:spcPct val="20000"/>
              </a:spcBef>
              <a:buBlip>
                <a:blip r:embed="rId5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100" dirty="0"/>
              <a:t>Aktaa &amp; Schmitt, </a:t>
            </a:r>
            <a:r>
              <a:rPr lang="de-DE" altLang="de-DE" sz="1100" i="1" dirty="0"/>
              <a:t>Fus. Eng. Des., 2006</a:t>
            </a:r>
            <a:endParaRPr lang="de-DE" altLang="de-DE" sz="1100" dirty="0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537200" y="3716932"/>
            <a:ext cx="3427413" cy="13620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5113" defTabSz="957263" eaLnBrk="0" hangingPunct="0">
              <a:spcBef>
                <a:spcPct val="20000"/>
              </a:spcBef>
              <a:buBlip>
                <a:blip r:embed="rId4"/>
              </a:buBlip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34988" indent="-314325" defTabSz="957263" eaLnBrk="0" hangingPunct="0">
              <a:spcBef>
                <a:spcPct val="20000"/>
              </a:spcBef>
              <a:buBlip>
                <a:blip r:embed="rId5"/>
              </a:buBlip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09675" indent="-276225" defTabSz="957263" eaLnBrk="0" hangingPunct="0">
              <a:spcBef>
                <a:spcPct val="20000"/>
              </a:spcBef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57350" indent="-276225" defTabSz="957263" eaLnBrk="0" hangingPunct="0">
              <a:spcBef>
                <a:spcPct val="20000"/>
              </a:spcBef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95500" indent="-276225" defTabSz="957263" eaLnBrk="0" hangingPunct="0">
              <a:spcBef>
                <a:spcPct val="20000"/>
              </a:spcBef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76225" defTabSz="95726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266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è"/>
            </a:pPr>
            <a:r>
              <a:rPr lang="en-US" altLang="de-DE" sz="1600" i="1">
                <a:latin typeface="Verdana" pitchFamily="34" charset="0"/>
              </a:rPr>
              <a:t>Fairly good description of the cyclic </a:t>
            </a:r>
            <a:r>
              <a:rPr lang="en-US" altLang="de-DE" sz="1600" i="1">
                <a:solidFill>
                  <a:srgbClr val="FF0000"/>
                </a:solidFill>
                <a:latin typeface="Verdana" pitchFamily="34" charset="0"/>
              </a:rPr>
              <a:t>elasto-viscoplastic</a:t>
            </a:r>
            <a:r>
              <a:rPr lang="en-US" altLang="de-DE" sz="1600" i="1">
                <a:latin typeface="Verdana" pitchFamily="34" charset="0"/>
              </a:rPr>
              <a:t> behavior and its dependence on the strain range</a:t>
            </a:r>
            <a:r>
              <a:rPr lang="en-GB" altLang="de-DE" sz="1600" i="1">
                <a:latin typeface="Verdana" pitchFamily="34" charset="0"/>
              </a:rPr>
              <a:t> </a:t>
            </a:r>
            <a:endParaRPr lang="en-GB" altLang="de-DE" sz="1600" i="1">
              <a:solidFill>
                <a:srgbClr val="009999"/>
              </a:solidFill>
              <a:latin typeface="Verdana" pitchFamily="34" charset="0"/>
            </a:endParaRP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323850" y="1343670"/>
            <a:ext cx="8329613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010" tIns="40005" rIns="80010" bIns="40005">
            <a:spAutoFit/>
          </a:bodyPr>
          <a:lstStyle>
            <a:lvl1pPr marL="355600" indent="-355600" defTabSz="800100" eaLnBrk="0" hangingPunct="0">
              <a:spcBef>
                <a:spcPct val="20000"/>
              </a:spcBef>
              <a:buBlip>
                <a:blip r:embed="rId4"/>
              </a:buBlip>
              <a:tabLst>
                <a:tab pos="355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00063" indent="-314325" defTabSz="800100" eaLnBrk="0" hangingPunct="0">
              <a:spcBef>
                <a:spcPct val="20000"/>
              </a:spcBef>
              <a:buBlip>
                <a:blip r:embed="rId5"/>
              </a:buBlip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00100" indent="-276225" defTabSz="800100" eaLnBrk="0" hangingPunct="0">
              <a:spcBef>
                <a:spcPct val="20000"/>
              </a:spcBef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76225" defTabSz="800100" eaLnBrk="0" hangingPunct="0">
              <a:spcBef>
                <a:spcPct val="20000"/>
              </a:spcBef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1600200" indent="-276225" defTabSz="800100" eaLnBrk="0" hangingPunct="0">
              <a:spcBef>
                <a:spcPct val="20000"/>
              </a:spcBef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0574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5146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29718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429000" indent="-276225" defTabSz="8001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tabLst>
                <a:tab pos="355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de-DE" sz="1800" b="1" dirty="0"/>
              <a:t>Coupled deformation damage model</a:t>
            </a:r>
            <a:endParaRPr lang="en-US" altLang="de-DE" sz="1800" b="1" u="sng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de-DE" sz="1700" dirty="0"/>
              <a:t>New approach for the isotropic softening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de-DE" sz="1700" dirty="0"/>
              <a:t>Unified description of creep-fatigue damage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de-DE" sz="1800" u="sng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5893"/>
            <a:ext cx="7427168" cy="89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Work to date (7)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Bildschirmpräsentation (4:3)</PresentationFormat>
  <Paragraphs>167</Paragraphs>
  <Slides>17</Slides>
  <Notes>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EDDI-1.3.1-T006-D001 Creep-Fatigue Rules for EUROFER</vt:lpstr>
      <vt:lpstr>Summary of Deliverable Specification</vt:lpstr>
      <vt:lpstr>Work to date (1)</vt:lpstr>
      <vt:lpstr>Work to date (2)</vt:lpstr>
      <vt:lpstr>Work to date (3)</vt:lpstr>
      <vt:lpstr>Work to date (4)</vt:lpstr>
      <vt:lpstr>Work to date (5)</vt:lpstr>
      <vt:lpstr>Work to date (6)</vt:lpstr>
      <vt:lpstr>Modeling the mechanical behavior of RAFM steels</vt:lpstr>
      <vt:lpstr>Modeling the mechanical behavior of RAFM steels</vt:lpstr>
      <vt:lpstr>Predicting the effect of pre-cycling on creep rupture time by modeling</vt:lpstr>
      <vt:lpstr>Predicting the effect of pre-cycling on creep rupture time by modeling</vt:lpstr>
      <vt:lpstr>Work to date (11)</vt:lpstr>
      <vt:lpstr>Conclusions</vt:lpstr>
      <vt:lpstr>Midterm-Review</vt:lpstr>
      <vt:lpstr>Conclusions</vt:lpstr>
      <vt:lpstr>EUROfusion Consortium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aktaa</cp:lastModifiedBy>
  <cp:revision>73</cp:revision>
  <dcterms:created xsi:type="dcterms:W3CDTF">2014-10-15T16:57:42Z</dcterms:created>
  <dcterms:modified xsi:type="dcterms:W3CDTF">2016-11-04T07:58:13Z</dcterms:modified>
</cp:coreProperties>
</file>