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95" r:id="rId3"/>
    <p:sldId id="696" r:id="rId4"/>
    <p:sldId id="699" r:id="rId5"/>
    <p:sldId id="700" r:id="rId6"/>
    <p:sldId id="701" r:id="rId7"/>
    <p:sldId id="703" r:id="rId8"/>
    <p:sldId id="702" r:id="rId9"/>
    <p:sldId id="694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4068">
          <p15:clr>
            <a:srgbClr val="A4A3A4"/>
          </p15:clr>
        </p15:guide>
        <p15:guide id="4" pos="72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84897"/>
    <a:srgbClr val="FFFFFF"/>
    <a:srgbClr val="0415FF"/>
    <a:srgbClr val="000368"/>
    <a:srgbClr val="2D2656"/>
    <a:srgbClr val="2672FF"/>
    <a:srgbClr val="1E2B74"/>
    <a:srgbClr val="67A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1212" autoAdjust="0"/>
  </p:normalViewPr>
  <p:slideViewPr>
    <p:cSldViewPr>
      <p:cViewPr>
        <p:scale>
          <a:sx n="97" d="100"/>
          <a:sy n="97" d="100"/>
        </p:scale>
        <p:origin x="-1177" y="-453"/>
      </p:cViewPr>
      <p:guideLst>
        <p:guide orient="horz" pos="527"/>
        <p:guide orient="horz" pos="4110"/>
        <p:guide orient="horz" pos="4068"/>
        <p:guide pos="72"/>
        <p:guide pos="5511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61443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107950"/>
            <a:ext cx="10810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25923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61445" name="Picture 9" descr="fzk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4900" y="8493125"/>
            <a:ext cx="1152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10" descr="Wortbildmarke_schwar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3325" y="8493125"/>
            <a:ext cx="12922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896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ADB2D9-5A98-41FD-BDD9-849143B4AC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89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8" t="14603" r="3664" b="12682"/>
          <a:stretch/>
        </p:blipFill>
        <p:spPr>
          <a:xfrm>
            <a:off x="323528" y="260648"/>
            <a:ext cx="417408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7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fontAlgn="base">
        <a:spcBef>
          <a:spcPct val="20000"/>
        </a:spcBef>
        <a:spcAft>
          <a:spcPct val="0"/>
        </a:spcAft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fontAlgn="base">
        <a:spcBef>
          <a:spcPct val="20000"/>
        </a:spcBef>
        <a:spcAft>
          <a:spcPct val="0"/>
        </a:spcAft>
        <a:buBlip>
          <a:blip r:embed="rId5"/>
        </a:buBlip>
        <a:defRPr>
          <a:solidFill>
            <a:schemeClr val="tx1"/>
          </a:solidFill>
          <a:latin typeface="+mn-lt"/>
        </a:defRPr>
      </a:lvl2pPr>
      <a:lvl3pPr marL="1209675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fontAlgn="base">
        <a:spcBef>
          <a:spcPct val="20000"/>
        </a:spcBef>
        <a:spcAft>
          <a:spcPct val="0"/>
        </a:spcAft>
        <a:buBlip>
          <a:blip r:embed="rId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7661" y="2780928"/>
            <a:ext cx="8320086" cy="100811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 sz="2800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EDDI testing plan 2016 (KIT)</a:t>
            </a:r>
            <a:endParaRPr lang="de-DE" sz="1200" b="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56370" y="4551511"/>
            <a:ext cx="85359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M. Walter, KIT</a:t>
            </a:r>
            <a:endParaRPr lang="en-GB" sz="2400" i="1" cap="small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de-DE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E. Gaganidze, KIT</a:t>
            </a:r>
            <a:endParaRPr lang="en-US" sz="2400" i="1" cap="sm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6300192" y="260648"/>
            <a:ext cx="2448272" cy="936104"/>
          </a:xfrm>
          <a:prstGeom prst="roundRect">
            <a:avLst/>
          </a:prstGeom>
          <a:noFill/>
          <a:ln>
            <a:solidFill>
              <a:srgbClr val="1848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rgbClr val="184897"/>
                </a:solidFill>
              </a:rPr>
              <a:t>WPMAT</a:t>
            </a:r>
            <a:endParaRPr lang="en-GB" sz="4000" dirty="0">
              <a:solidFill>
                <a:srgbClr val="184897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56370" y="2016235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24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3528" y="1412776"/>
            <a:ext cx="56710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943560"/>
            <a:ext cx="8208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Objectives</a:t>
            </a:r>
            <a:r>
              <a:rPr lang="de-DE" b="1" dirty="0" smtClean="0"/>
              <a:t>:</a:t>
            </a:r>
          </a:p>
          <a:p>
            <a:endParaRPr lang="de-DE" b="1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Evaluation and realization of required test series, identified and proposed by participating modellers.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Organization and Evaluation of round robin test campaigns (LCF-, tensile-, fracture-mechanical test series).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467544" y="2732727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Methods</a:t>
            </a:r>
            <a:r>
              <a:rPr lang="de-DE" b="1" dirty="0" smtClean="0"/>
              <a:t>:</a:t>
            </a:r>
          </a:p>
          <a:p>
            <a:endParaRPr lang="de-DE" b="1" dirty="0" smtClean="0"/>
          </a:p>
          <a:p>
            <a:pPr marL="342900" indent="-342900">
              <a:buAutoNum type="arabicPeriod"/>
            </a:pPr>
            <a:r>
              <a:rPr lang="en-GB" dirty="0" smtClean="0"/>
              <a:t>Feasibility studies concerning proposed tests.</a:t>
            </a:r>
          </a:p>
          <a:p>
            <a:pPr marL="342900" indent="-342900">
              <a:buAutoNum type="arabicPeriod"/>
            </a:pPr>
            <a:r>
              <a:rPr lang="en-GB" dirty="0" smtClean="0"/>
              <a:t>Performance of mechanical tests using suitable test facilities. 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4005064"/>
            <a:ext cx="820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Deliverable</a:t>
            </a:r>
            <a:r>
              <a:rPr lang="de-DE" b="1" dirty="0" smtClean="0"/>
              <a:t>:</a:t>
            </a:r>
          </a:p>
          <a:p>
            <a:endParaRPr lang="de-DE" b="1" dirty="0" smtClean="0"/>
          </a:p>
          <a:p>
            <a:r>
              <a:rPr lang="en-GB" dirty="0"/>
              <a:t>Report on </a:t>
            </a:r>
            <a:r>
              <a:rPr lang="en-GB" dirty="0" smtClean="0"/>
              <a:t>both the results of evaluations and the results of mechanical tests.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5036983"/>
            <a:ext cx="820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Acceptance</a:t>
            </a:r>
            <a:r>
              <a:rPr lang="de-DE" b="1" dirty="0" smtClean="0"/>
              <a:t> </a:t>
            </a:r>
            <a:r>
              <a:rPr lang="de-DE" b="1" dirty="0" err="1" smtClean="0"/>
              <a:t>Criteria</a:t>
            </a:r>
            <a:r>
              <a:rPr lang="de-DE" b="1" dirty="0" smtClean="0"/>
              <a:t>:</a:t>
            </a:r>
          </a:p>
          <a:p>
            <a:endParaRPr lang="de-DE" b="1" dirty="0" smtClean="0"/>
          </a:p>
          <a:p>
            <a:r>
              <a:rPr lang="en-GB" dirty="0" smtClean="0"/>
              <a:t>If possible, tests will be performed according to standard specifications (ISO, ASTM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  <a:endParaRPr lang="de-DE" b="1" dirty="0" smtClean="0"/>
          </a:p>
        </p:txBody>
      </p:sp>
      <p:sp>
        <p:nvSpPr>
          <p:cNvPr id="8" name="Rechteck 7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780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5" y="836712"/>
            <a:ext cx="8208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Results</a:t>
            </a:r>
            <a:r>
              <a:rPr lang="de-DE" b="1" dirty="0" smtClean="0"/>
              <a:t>:</a:t>
            </a:r>
          </a:p>
          <a:p>
            <a:endParaRPr lang="de-DE" b="1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KIT organized the fabrication of different specimen charges (</a:t>
            </a:r>
            <a:r>
              <a:rPr lang="en-GB" dirty="0" err="1" smtClean="0"/>
              <a:t>qty</a:t>
            </a:r>
            <a:r>
              <a:rPr lang="en-GB" dirty="0" smtClean="0"/>
              <a:t>: 38/charge) used within the LCF round robin test campaign – the samples</a:t>
            </a:r>
            <a:r>
              <a:rPr lang="en-US" dirty="0"/>
              <a:t> were manufactured at a local company </a:t>
            </a:r>
            <a:r>
              <a:rPr lang="en-US" dirty="0" smtClean="0"/>
              <a:t>(Hans Bischoff </a:t>
            </a:r>
            <a:r>
              <a:rPr lang="en-US" dirty="0" err="1" smtClean="0"/>
              <a:t>Feinmechanik</a:t>
            </a:r>
            <a:r>
              <a:rPr lang="en-US" dirty="0" smtClean="0"/>
              <a:t> GmbH, </a:t>
            </a:r>
            <a:r>
              <a:rPr lang="en-US" dirty="0" err="1" smtClean="0"/>
              <a:t>Keltern</a:t>
            </a:r>
            <a:r>
              <a:rPr lang="en-US" dirty="0" smtClean="0"/>
              <a:t>, Germany) according </a:t>
            </a:r>
            <a:r>
              <a:rPr lang="en-US" dirty="0"/>
              <a:t>to the individual specifications of the different participating </a:t>
            </a:r>
            <a:r>
              <a:rPr lang="en-US" dirty="0" smtClean="0"/>
              <a:t>associations and </a:t>
            </a:r>
            <a:r>
              <a:rPr lang="en-GB" dirty="0" smtClean="0"/>
              <a:t>after </a:t>
            </a:r>
            <a:r>
              <a:rPr lang="en-GB" dirty="0"/>
              <a:t>completion, </a:t>
            </a:r>
            <a:r>
              <a:rPr lang="en-GB" dirty="0" smtClean="0"/>
              <a:t>sent </a:t>
            </a:r>
            <a:r>
              <a:rPr lang="en-GB" dirty="0"/>
              <a:t>to the respective labs </a:t>
            </a:r>
            <a:r>
              <a:rPr lang="en-GB" dirty="0" smtClean="0"/>
              <a:t>(CIEMAT, ENEA-CNR, (KIT), NRG, SCK-CEN). The in-house LCF test campaign is under way.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Within the frame of the fracture-mechanical round robin test, KIT performed 3-point-bending tests on EUROFER97-2 at room temperature on common sized specimens with rectangular cross-section (89x18x15 mm</a:t>
            </a:r>
            <a:r>
              <a:rPr lang="en-GB" baseline="30000" dirty="0"/>
              <a:t>3</a:t>
            </a:r>
            <a:r>
              <a:rPr lang="en-GB" dirty="0" smtClean="0"/>
              <a:t>). </a:t>
            </a:r>
            <a:r>
              <a:rPr lang="en-US" dirty="0"/>
              <a:t>It is found, that the used sample type is not suitable for determining </a:t>
            </a:r>
            <a:r>
              <a:rPr lang="en-US" dirty="0" smtClean="0"/>
              <a:t>valid </a:t>
            </a:r>
            <a:r>
              <a:rPr lang="en-US" dirty="0"/>
              <a:t>fracture toughness values of EUROFER97 according to ASTM </a:t>
            </a:r>
            <a:r>
              <a:rPr lang="en-US" dirty="0" smtClean="0"/>
              <a:t>E1820 (</a:t>
            </a:r>
            <a:r>
              <a:rPr lang="en-US" dirty="0" err="1" smtClean="0"/>
              <a:t>J</a:t>
            </a:r>
            <a:r>
              <a:rPr lang="en-US" baseline="-25000" dirty="0" err="1" smtClean="0"/>
              <a:t>limit</a:t>
            </a:r>
            <a:r>
              <a:rPr lang="en-US" dirty="0" smtClean="0"/>
              <a:t>=b</a:t>
            </a:r>
            <a:r>
              <a:rPr lang="en-US" baseline="-25000" dirty="0" smtClean="0"/>
              <a:t>0</a:t>
            </a:r>
            <a:r>
              <a:rPr lang="en-US" dirty="0" smtClean="0">
                <a:latin typeface="Symbol" panose="05050102010706020507" pitchFamily="18" charset="2"/>
              </a:rPr>
              <a:t>s</a:t>
            </a:r>
            <a:r>
              <a:rPr lang="en-US" baseline="-25000" dirty="0" smtClean="0"/>
              <a:t>c</a:t>
            </a:r>
            <a:r>
              <a:rPr lang="en-US" dirty="0" smtClean="0"/>
              <a:t>/7.5 not fulfilled</a:t>
            </a:r>
            <a:r>
              <a:rPr lang="en-US" sz="1400" dirty="0" smtClean="0"/>
              <a:t>)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KIT agreed to perform fracture mechanical fatigue tests on </a:t>
            </a:r>
            <a:r>
              <a:rPr lang="en-US" dirty="0" err="1"/>
              <a:t>CuCrZr</a:t>
            </a:r>
            <a:r>
              <a:rPr lang="en-US" dirty="0"/>
              <a:t> samples in order to verify a new design rule for DEMO, developed at CCFE. The tests will be conducted in the first quarter of </a:t>
            </a:r>
            <a:r>
              <a:rPr lang="en-US" dirty="0" smtClean="0"/>
              <a:t>2017.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73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7544" y="3989963"/>
            <a:ext cx="820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Outlook: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/>
              <a:t>C</a:t>
            </a:r>
            <a:r>
              <a:rPr lang="de-DE" dirty="0" err="1" smtClean="0"/>
              <a:t>ompletion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in-house LCF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campaign</a:t>
            </a:r>
            <a:r>
              <a:rPr lang="de-DE" dirty="0" smtClean="0"/>
              <a:t>).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fracture-mechanical</a:t>
            </a:r>
            <a:r>
              <a:rPr lang="de-DE" dirty="0" smtClean="0"/>
              <a:t> </a:t>
            </a:r>
            <a:r>
              <a:rPr lang="de-DE" dirty="0" err="1" smtClean="0"/>
              <a:t>fatigue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on </a:t>
            </a:r>
            <a:r>
              <a:rPr lang="de-DE" dirty="0" err="1" smtClean="0"/>
              <a:t>CuCrZr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different </a:t>
            </a:r>
            <a:r>
              <a:rPr lang="de-DE" dirty="0" err="1" smtClean="0"/>
              <a:t>round</a:t>
            </a:r>
            <a:r>
              <a:rPr lang="de-DE" dirty="0" smtClean="0"/>
              <a:t> </a:t>
            </a:r>
            <a:r>
              <a:rPr lang="de-DE" dirty="0" err="1" smtClean="0"/>
              <a:t>robin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proposals</a:t>
            </a:r>
            <a:r>
              <a:rPr lang="de-DE" dirty="0" smtClean="0"/>
              <a:t> 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7544" y="821611"/>
            <a:ext cx="82089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Conclusions</a:t>
            </a:r>
            <a:r>
              <a:rPr lang="de-DE" b="1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KIT </a:t>
            </a:r>
            <a:r>
              <a:rPr lang="de-DE" dirty="0" err="1" smtClean="0"/>
              <a:t>provided</a:t>
            </a:r>
            <a:r>
              <a:rPr lang="de-DE" dirty="0" smtClean="0"/>
              <a:t> different LCF </a:t>
            </a:r>
            <a:r>
              <a:rPr lang="de-DE" dirty="0" err="1" smtClean="0"/>
              <a:t>specimen</a:t>
            </a:r>
            <a:r>
              <a:rPr lang="de-DE" dirty="0" smtClean="0"/>
              <a:t> </a:t>
            </a:r>
            <a:r>
              <a:rPr lang="de-DE" dirty="0" err="1" smtClean="0"/>
              <a:t>charges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LCF </a:t>
            </a:r>
            <a:r>
              <a:rPr lang="de-DE" dirty="0" err="1" smtClean="0"/>
              <a:t>round</a:t>
            </a:r>
            <a:r>
              <a:rPr lang="de-DE" dirty="0" smtClean="0"/>
              <a:t> </a:t>
            </a:r>
            <a:r>
              <a:rPr lang="de-DE" dirty="0" err="1" smtClean="0"/>
              <a:t>robin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campaign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KIT </a:t>
            </a:r>
            <a:r>
              <a:rPr lang="de-DE" dirty="0" err="1" smtClean="0"/>
              <a:t>performed</a:t>
            </a:r>
            <a:r>
              <a:rPr lang="de-DE" dirty="0" smtClean="0"/>
              <a:t> 3-point-bending </a:t>
            </a:r>
            <a:r>
              <a:rPr lang="de-DE" dirty="0" err="1" smtClean="0"/>
              <a:t>tests</a:t>
            </a:r>
            <a:r>
              <a:rPr lang="de-DE" dirty="0" smtClean="0"/>
              <a:t> at RT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fracture-mechanical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r>
              <a:rPr lang="de-DE" dirty="0" smtClean="0"/>
              <a:t> </a:t>
            </a:r>
            <a:r>
              <a:rPr lang="de-DE" dirty="0" err="1" smtClean="0"/>
              <a:t>robin</a:t>
            </a:r>
            <a:r>
              <a:rPr lang="de-DE" dirty="0" smtClean="0"/>
              <a:t> </a:t>
            </a:r>
            <a:r>
              <a:rPr lang="de-DE" dirty="0" err="1" smtClean="0"/>
              <a:t>campaign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KIT </a:t>
            </a:r>
            <a:r>
              <a:rPr lang="de-DE" dirty="0" err="1" smtClean="0"/>
              <a:t>agreed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fracture-mechanical</a:t>
            </a:r>
            <a:r>
              <a:rPr lang="de-DE" dirty="0" smtClean="0"/>
              <a:t> </a:t>
            </a:r>
            <a:r>
              <a:rPr lang="de-DE" dirty="0" err="1" smtClean="0"/>
              <a:t>fatigue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in 2017 on CT-</a:t>
            </a:r>
            <a:r>
              <a:rPr lang="de-DE" dirty="0" err="1" smtClean="0"/>
              <a:t>specimens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CuCrZr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design </a:t>
            </a: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DEMO.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7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1557947"/>
            <a:ext cx="82089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Objective</a:t>
            </a:r>
            <a:r>
              <a:rPr lang="de-DE" b="1" dirty="0" smtClean="0"/>
              <a:t>:</a:t>
            </a:r>
            <a:endParaRPr lang="de-DE" b="1" dirty="0" smtClean="0"/>
          </a:p>
          <a:p>
            <a:endParaRPr lang="de-DE" dirty="0" smtClean="0"/>
          </a:p>
          <a:p>
            <a:r>
              <a:rPr lang="en-GB" dirty="0"/>
              <a:t>In order to determine material parameters of advanced design codes, the main objective of the work is to provide missing mechanical characteristics of DEMO/ITER relevant structural materials. For this purpose, on the one hand, required test series, identified and proposed by participating modellers, must be </a:t>
            </a:r>
            <a:r>
              <a:rPr lang="en-GB" dirty="0" smtClean="0"/>
              <a:t>evaluated – and if possible, performed</a:t>
            </a:r>
            <a:r>
              <a:rPr lang="en-GB" dirty="0"/>
              <a:t>. On the other hand, based on the participation of several experimental groups from different European associations, a coordination of such tests series with respect to the general availability of test facilities within the different labs has to be </a:t>
            </a:r>
            <a:r>
              <a:rPr lang="en-GB" dirty="0" smtClean="0"/>
              <a:t>realized.</a:t>
            </a:r>
          </a:p>
          <a:p>
            <a:endParaRPr lang="en-GB" dirty="0"/>
          </a:p>
          <a:p>
            <a:r>
              <a:rPr lang="en-GB" dirty="0" smtClean="0"/>
              <a:t>To </a:t>
            </a:r>
            <a:r>
              <a:rPr lang="en-GB" dirty="0"/>
              <a:t>ensure that the experimental devices of the different participating labs deliver comparable results, </a:t>
            </a:r>
            <a:r>
              <a:rPr lang="en-GB" dirty="0" smtClean="0"/>
              <a:t>until now the </a:t>
            </a:r>
            <a:r>
              <a:rPr lang="en-GB" dirty="0"/>
              <a:t>work is </a:t>
            </a:r>
            <a:r>
              <a:rPr lang="en-GB" dirty="0" smtClean="0"/>
              <a:t>mainly focussed </a:t>
            </a:r>
            <a:r>
              <a:rPr lang="en-GB" dirty="0"/>
              <a:t>on </a:t>
            </a:r>
            <a:r>
              <a:rPr lang="en-GB" dirty="0" smtClean="0"/>
              <a:t>organizing and evaluating round </a:t>
            </a:r>
            <a:r>
              <a:rPr lang="en-GB" dirty="0"/>
              <a:t>robin (RR) test campaigns dealing with tensile-, fracture-mechanical- and low cycle fatigue </a:t>
            </a:r>
            <a:r>
              <a:rPr lang="en-GB" dirty="0" smtClean="0"/>
              <a:t>(LCF) experiments.</a:t>
            </a:r>
            <a:r>
              <a:rPr lang="de-DE" dirty="0" smtClean="0"/>
              <a:t> 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95536" y="755412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Midterm–Review:  Objectives-Status for the 5 year period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94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1268760"/>
            <a:ext cx="82089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Activities</a:t>
            </a:r>
            <a:r>
              <a:rPr lang="de-DE" b="1" dirty="0" smtClean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Members </a:t>
            </a:r>
            <a:r>
              <a:rPr lang="de-DE" dirty="0" err="1" smtClean="0"/>
              <a:t>of</a:t>
            </a:r>
            <a:r>
              <a:rPr lang="de-DE" dirty="0" smtClean="0"/>
              <a:t> EDDI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asked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propose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</a:t>
            </a:r>
            <a:r>
              <a:rPr lang="de-DE" dirty="0" err="1" smtClean="0"/>
              <a:t>neccessary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 </a:t>
            </a:r>
            <a:r>
              <a:rPr lang="de-DE" dirty="0" err="1" smtClean="0"/>
              <a:t>determining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material </a:t>
            </a:r>
            <a:r>
              <a:rPr lang="de-DE" dirty="0" err="1" smtClean="0"/>
              <a:t>parameters</a:t>
            </a:r>
            <a:r>
              <a:rPr lang="de-DE" dirty="0" smtClean="0"/>
              <a:t>. 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Based on boundary conditions, specified by ENEA-CNR and KIT, several European labs agreed to participate within the frame of different round robin campaigns (tensile-</a:t>
            </a:r>
            <a:r>
              <a:rPr lang="en-GB" dirty="0"/>
              <a:t>, fracture-mechanical- and low cycle fatigue </a:t>
            </a:r>
            <a:r>
              <a:rPr lang="en-GB" dirty="0" smtClean="0"/>
              <a:t>experiments). In order to ensure that the obtained results are only affected by the individual approaches of the labs when performing a special kind of test, KIT generally provided the material (standard heat treated EUROFER97-2) in the case of the tensile- and fracture-mechanical round robin test campaigns (summer 2015), and based on the effect of surface conditions on the lifetime, complete specimen charges (again fabricated from standard heat treated EUROFER97-2) in the case of the low cycle fatigue round robin test campaign (spring 2016). All participants were asked to complete both the tensile tests and the fracture-mechanical tests up to the end of 2015 as well as to complete the LCF tests up to the end of 2016 and to provide the obtained results promptly.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536" y="755412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Midterm–Review:  Objectives-Status for the 5 year period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1268760"/>
            <a:ext cx="8208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Current</a:t>
            </a:r>
            <a:r>
              <a:rPr lang="de-DE" b="1" dirty="0" smtClean="0"/>
              <a:t> </a:t>
            </a:r>
            <a:r>
              <a:rPr lang="de-DE" b="1" dirty="0" err="1" smtClean="0"/>
              <a:t>status</a:t>
            </a:r>
            <a:r>
              <a:rPr lang="de-DE" b="1" dirty="0" smtClean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KIT (J. Aktaa) </a:t>
            </a:r>
            <a:r>
              <a:rPr lang="de-DE" dirty="0" err="1" smtClean="0"/>
              <a:t>proposed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en-GB" dirty="0"/>
              <a:t>combined low cycle fatigue tests and creep tests on EUROFER97 samples (specified LCF tests up to a certain number of cycles followed by specified creep </a:t>
            </a:r>
            <a:r>
              <a:rPr lang="en-GB" dirty="0" smtClean="0"/>
              <a:t>tests) </a:t>
            </a:r>
            <a:r>
              <a:rPr lang="en-GB" dirty="0"/>
              <a:t>in order to determine creep properties of already softened </a:t>
            </a:r>
            <a:r>
              <a:rPr lang="en-GB" dirty="0" smtClean="0"/>
              <a:t>material. Furthermore, CCFE (M. Fursdon) proposed to perform fracture mechanical fatigue tests on CT samples from </a:t>
            </a:r>
            <a:r>
              <a:rPr lang="en-GB" dirty="0" err="1" smtClean="0"/>
              <a:t>CuCrZr</a:t>
            </a:r>
            <a:r>
              <a:rPr lang="en-GB" dirty="0" smtClean="0"/>
              <a:t> in order to verify a new design rule for DEMO. After evaluation it was decided that ENEA-CNR will perform the tests proposed by J. Aktaa (already started) and KIT will perform the tests proposed by M. Fursdon (will start at the beginning of 2017). 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KIT performed both tensile tests and fracture-mechanical tests within the respective round robin test campaigns and provided the results. The fatigue tests within the frame of the LCF round robin campaign are under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Up to now, none of the round robin test campaigns could be evaluated. Even results from tensile tests are missing.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95536" y="755412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Midterm–Review:  Objectives-Status for the 5 year period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2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23528" y="188640"/>
            <a:ext cx="8639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WPMAT EDDI Monitoring Meeting 3.-4.11.2016 </a:t>
            </a:r>
            <a:r>
              <a:rPr lang="en-GB" sz="1600" b="1" cap="sm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Garching</a:t>
            </a:r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IPP                          </a:t>
            </a:r>
            <a:r>
              <a:rPr lang="en-GB" sz="1600" b="1" i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TS-1.4.1-04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23528" y="1268760"/>
            <a:ext cx="8208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Outlook: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, </a:t>
            </a:r>
            <a:r>
              <a:rPr lang="de-DE" dirty="0" err="1"/>
              <a:t>c</a:t>
            </a:r>
            <a:r>
              <a:rPr lang="de-DE" dirty="0" err="1" smtClean="0"/>
              <a:t>ompletion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in-house LCF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 smtClean="0"/>
              <a:t>campaign</a:t>
            </a:r>
            <a:r>
              <a:rPr lang="de-DE" dirty="0" smtClean="0"/>
              <a:t>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fracture-mechanical</a:t>
            </a:r>
            <a:r>
              <a:rPr lang="de-DE" dirty="0"/>
              <a:t> </a:t>
            </a:r>
            <a:r>
              <a:rPr lang="de-DE" dirty="0" err="1"/>
              <a:t>fatigue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on </a:t>
            </a:r>
            <a:r>
              <a:rPr lang="de-DE" dirty="0" err="1"/>
              <a:t>CuCrZr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round</a:t>
            </a:r>
            <a:r>
              <a:rPr lang="de-DE" dirty="0"/>
              <a:t> </a:t>
            </a:r>
            <a:r>
              <a:rPr lang="de-DE" dirty="0" err="1"/>
              <a:t>robin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 smtClean="0"/>
              <a:t>proposals</a:t>
            </a:r>
            <a:r>
              <a:rPr lang="de-DE" dirty="0" smtClean="0"/>
              <a:t>.</a:t>
            </a:r>
            <a:endParaRPr lang="en-GB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395536" y="755412"/>
            <a:ext cx="68887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i="1" cap="small" dirty="0" smtClean="0"/>
              <a:t>Midterm–Review:  Objectives-Status for the 5 year period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5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133" y="2720755"/>
            <a:ext cx="2013055" cy="6603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4681" y="2975451"/>
            <a:ext cx="1379367" cy="405696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9113" y="3668401"/>
            <a:ext cx="1324528" cy="613478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368" y="233892"/>
            <a:ext cx="1539202" cy="67528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0519" y="4094792"/>
            <a:ext cx="1107745" cy="90835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56" y="234674"/>
            <a:ext cx="2715440" cy="65408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34" y="5233348"/>
            <a:ext cx="1420238" cy="78794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53" y="4544792"/>
            <a:ext cx="1194259" cy="137711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79" y="3632599"/>
            <a:ext cx="953311" cy="1250005"/>
          </a:xfrm>
          <a:prstGeom prst="rect">
            <a:avLst/>
          </a:prstGeom>
        </p:spPr>
      </p:pic>
      <p:sp>
        <p:nvSpPr>
          <p:cNvPr id="29" name="Rechteck 28"/>
          <p:cNvSpPr/>
          <p:nvPr/>
        </p:nvSpPr>
        <p:spPr>
          <a:xfrm>
            <a:off x="1949113" y="1700808"/>
            <a:ext cx="4801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cap="sm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EDDI Round Robin Test Campaigns Participants</a:t>
            </a:r>
            <a:endParaRPr lang="en-GB" sz="1600" i="1" cap="small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77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1055</Words>
  <Application>Microsoft Office PowerPoint</Application>
  <PresentationFormat>Bildschirmpräsentation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Symbol</vt:lpstr>
      <vt:lpstr>KIT_master_ppt2007_de</vt:lpstr>
      <vt:lpstr>Implementation of EDDI testing plan 2016 (KIT)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FZK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Folientitel: Arial 26pt fett 2-zeilig: Arial 22pt fett</dc:title>
  <dc:creator>Dr. Michael Rieth</dc:creator>
  <cp:lastModifiedBy>Walter, Mario (IAM)</cp:lastModifiedBy>
  <cp:revision>1051</cp:revision>
  <dcterms:created xsi:type="dcterms:W3CDTF">2009-08-28T06:03:53Z</dcterms:created>
  <dcterms:modified xsi:type="dcterms:W3CDTF">2016-10-28T16:56:06Z</dcterms:modified>
</cp:coreProperties>
</file>