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7" r:id="rId1"/>
  </p:sldMasterIdLst>
  <p:notesMasterIdLst>
    <p:notesMasterId r:id="rId8"/>
  </p:notesMasterIdLst>
  <p:handoutMasterIdLst>
    <p:handoutMasterId r:id="rId9"/>
  </p:handoutMasterIdLst>
  <p:sldIdLst>
    <p:sldId id="256" r:id="rId2"/>
    <p:sldId id="695" r:id="rId3"/>
    <p:sldId id="697" r:id="rId4"/>
    <p:sldId id="696" r:id="rId5"/>
    <p:sldId id="698" r:id="rId6"/>
    <p:sldId id="694" r:id="rId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4068">
          <p15:clr>
            <a:srgbClr val="A4A3A4"/>
          </p15:clr>
        </p15:guide>
        <p15:guide id="4" pos="72">
          <p15:clr>
            <a:srgbClr val="A4A3A4"/>
          </p15:clr>
        </p15:guide>
        <p15:guide id="5" pos="5511">
          <p15:clr>
            <a:srgbClr val="A4A3A4"/>
          </p15:clr>
        </p15:guide>
        <p15:guide id="6" pos="24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84897"/>
    <a:srgbClr val="FFFFFF"/>
    <a:srgbClr val="0415FF"/>
    <a:srgbClr val="000368"/>
    <a:srgbClr val="2D2656"/>
    <a:srgbClr val="2672FF"/>
    <a:srgbClr val="1E2B74"/>
    <a:srgbClr val="67A9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1212" autoAdjust="0"/>
  </p:normalViewPr>
  <p:slideViewPr>
    <p:cSldViewPr>
      <p:cViewPr>
        <p:scale>
          <a:sx n="97" d="100"/>
          <a:sy n="97" d="100"/>
        </p:scale>
        <p:origin x="-178" y="859"/>
      </p:cViewPr>
      <p:guideLst>
        <p:guide orient="horz" pos="527"/>
        <p:guide orient="horz" pos="4110"/>
        <p:guide orient="horz" pos="4068"/>
        <p:guide pos="72"/>
        <p:guide pos="5511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0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theme" Target="../theme/theme3.xml"/><Relationship Id="rId4" Type="http://schemas.openxmlformats.org/officeDocument/2006/relationships/image" Target="../media/image8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pic>
        <p:nvPicPr>
          <p:cNvPr id="61443" name="Picture 6" descr="KIT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107950"/>
            <a:ext cx="10810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25923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die Kooperation von 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Forschungszentrum Karlsruhe GmbH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und Universität Karlsruhe (TH)</a:t>
            </a:r>
          </a:p>
        </p:txBody>
      </p:sp>
      <p:pic>
        <p:nvPicPr>
          <p:cNvPr id="61445" name="Picture 9" descr="fzk_s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4900" y="8493125"/>
            <a:ext cx="11525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10" descr="Wortbildmarke_schwar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3325" y="8493125"/>
            <a:ext cx="12922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8964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ADB2D9-5A98-41FD-BDD9-849143B4AC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893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18" t="14603" r="3664" b="12682"/>
          <a:stretch/>
        </p:blipFill>
        <p:spPr>
          <a:xfrm>
            <a:off x="323528" y="260648"/>
            <a:ext cx="417408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7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7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5"/>
        </a:buBlip>
        <a:defRPr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6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6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6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7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7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7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7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jpeg"/><Relationship Id="rId18" Type="http://schemas.openxmlformats.org/officeDocument/2006/relationships/image" Target="../media/image25.png"/><Relationship Id="rId3" Type="http://schemas.openxmlformats.org/officeDocument/2006/relationships/image" Target="../media/image10.jpeg"/><Relationship Id="rId21" Type="http://schemas.openxmlformats.org/officeDocument/2006/relationships/image" Target="../media/image28.png"/><Relationship Id="rId7" Type="http://schemas.openxmlformats.org/officeDocument/2006/relationships/image" Target="../media/image14.jp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" Type="http://schemas.openxmlformats.org/officeDocument/2006/relationships/image" Target="../media/image9.jpg"/><Relationship Id="rId16" Type="http://schemas.openxmlformats.org/officeDocument/2006/relationships/image" Target="../media/image23.jpeg"/><Relationship Id="rId20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5" Type="http://schemas.openxmlformats.org/officeDocument/2006/relationships/image" Target="../media/image22.jpg"/><Relationship Id="rId23" Type="http://schemas.openxmlformats.org/officeDocument/2006/relationships/image" Target="../media/image30.png"/><Relationship Id="rId10" Type="http://schemas.openxmlformats.org/officeDocument/2006/relationships/image" Target="../media/image17.jpeg"/><Relationship Id="rId19" Type="http://schemas.openxmlformats.org/officeDocument/2006/relationships/image" Target="../media/image26.png"/><Relationship Id="rId4" Type="http://schemas.openxmlformats.org/officeDocument/2006/relationships/image" Target="../media/image11.jpeg"/><Relationship Id="rId9" Type="http://schemas.openxmlformats.org/officeDocument/2006/relationships/image" Target="../media/image16.jpg"/><Relationship Id="rId14" Type="http://schemas.openxmlformats.org/officeDocument/2006/relationships/image" Target="../media/image21.jpe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47661" y="2780928"/>
            <a:ext cx="8320086" cy="10081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sz="2800" cap="small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 of optimized compositions of 9Cr RAFM steels using thermodynamics </a:t>
            </a:r>
            <a:r>
              <a:rPr lang="en-GB" sz="2800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calculations </a:t>
            </a:r>
            <a:r>
              <a:rPr lang="en-GB" b="0" i="1" cap="small" dirty="0" smtClean="0">
                <a:solidFill>
                  <a:schemeClr val="bg2">
                    <a:lumMod val="25000"/>
                  </a:schemeClr>
                </a:solidFill>
              </a:rPr>
              <a:t>(Task Specification Title)</a:t>
            </a:r>
            <a:endParaRPr lang="de-DE" sz="1200" b="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56370" y="4551511"/>
            <a:ext cx="853598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X. Maier, KIT </a:t>
            </a:r>
            <a:r>
              <a:rPr lang="en-GB" sz="2400" i="1" cap="small" dirty="0" smtClean="0">
                <a:solidFill>
                  <a:schemeClr val="bg2">
                    <a:lumMod val="25000"/>
                  </a:schemeClr>
                </a:solidFill>
              </a:rPr>
              <a:t>(Author, RU)</a:t>
            </a:r>
          </a:p>
          <a:p>
            <a:pPr>
              <a:defRPr/>
            </a:pPr>
            <a:r>
              <a:rPr lang="de-DE" sz="24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Y. Muller, IPP </a:t>
            </a:r>
            <a:r>
              <a:rPr lang="de-DE" sz="2400" i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de-DE" sz="2400" i="1" cap="sm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Coauthor</a:t>
            </a:r>
            <a:r>
              <a:rPr lang="de-DE" sz="2400" i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RU)</a:t>
            </a:r>
            <a:endParaRPr lang="en-US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6300192" y="260648"/>
            <a:ext cx="2448272" cy="936104"/>
          </a:xfrm>
          <a:prstGeom prst="roundRect">
            <a:avLst/>
          </a:prstGeom>
          <a:noFill/>
          <a:ln>
            <a:solidFill>
              <a:srgbClr val="184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rgbClr val="184897"/>
                </a:solidFill>
              </a:rPr>
              <a:t>WPMAT</a:t>
            </a:r>
            <a:endParaRPr lang="en-GB" sz="4000" dirty="0">
              <a:solidFill>
                <a:srgbClr val="184897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56370" y="2016235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AS-2.2.2-01	</a:t>
            </a:r>
            <a:r>
              <a:rPr lang="en-GB" sz="2400" i="1" cap="small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(Deliverable-ID)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62929" y="1397240"/>
            <a:ext cx="32009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i="1" cap="small" dirty="0" smtClean="0"/>
              <a:t>Mandatory Information 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 rot="19491747">
            <a:off x="515733" y="3527430"/>
            <a:ext cx="6096312" cy="523220"/>
          </a:xfrm>
          <a:prstGeom prst="rect">
            <a:avLst/>
          </a:prstGeom>
          <a:solidFill>
            <a:srgbClr val="FFFF00">
              <a:alpha val="6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cap="small" dirty="0">
                <a:solidFill>
                  <a:srgbClr val="2672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Example</a:t>
            </a:r>
            <a:endParaRPr lang="de-DE" sz="2800" b="1" cap="small" dirty="0">
              <a:solidFill>
                <a:srgbClr val="2672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67545" y="548680"/>
            <a:ext cx="8208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Objective</a:t>
            </a:r>
            <a:r>
              <a:rPr lang="de-DE" b="1" dirty="0" smtClean="0"/>
              <a:t>(s):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Selection </a:t>
            </a:r>
            <a:r>
              <a:rPr lang="en-GB" dirty="0"/>
              <a:t>a first set of chemical compositions of 9%Cr RAFM steels with the aim of improving high temperature properties (creep and creep fatigue properties in particular) as compared to standard </a:t>
            </a:r>
            <a:r>
              <a:rPr lang="en-GB" dirty="0" smtClean="0"/>
              <a:t>Eurofer.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Determination </a:t>
            </a:r>
            <a:r>
              <a:rPr lang="en-GB" dirty="0"/>
              <a:t>of the hot rolling temperature </a:t>
            </a:r>
            <a:r>
              <a:rPr lang="en-GB" dirty="0" smtClean="0"/>
              <a:t>range by using the </a:t>
            </a:r>
            <a:r>
              <a:rPr lang="en-GB" dirty="0"/>
              <a:t>obtained phase </a:t>
            </a:r>
            <a:r>
              <a:rPr lang="en-GB" dirty="0" smtClean="0"/>
              <a:t>diagrams.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467544" y="2348880"/>
            <a:ext cx="8208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Method</a:t>
            </a:r>
            <a:r>
              <a:rPr lang="de-DE" b="1" dirty="0" smtClean="0"/>
              <a:t>(s):</a:t>
            </a:r>
          </a:p>
          <a:p>
            <a:r>
              <a:rPr lang="en-GB" dirty="0"/>
              <a:t>The modified chemical compositions will be obtained  on the basis of thermodynamic calculations of </a:t>
            </a:r>
            <a:r>
              <a:rPr lang="en-GB" dirty="0" err="1"/>
              <a:t>M</a:t>
            </a:r>
            <a:r>
              <a:rPr lang="en-GB" baseline="-25000" dirty="0" err="1"/>
              <a:t>x</a:t>
            </a:r>
            <a:r>
              <a:rPr lang="en-GB" dirty="0"/>
              <a:t>-(C.N)</a:t>
            </a:r>
            <a:r>
              <a:rPr lang="en-GB" baseline="-25000" dirty="0"/>
              <a:t>y </a:t>
            </a:r>
            <a:r>
              <a:rPr lang="en-GB" dirty="0"/>
              <a:t>phases in 9Cr(1-2W)</a:t>
            </a:r>
            <a:r>
              <a:rPr lang="en-GB" dirty="0" err="1"/>
              <a:t>VTa</a:t>
            </a:r>
            <a:r>
              <a:rPr lang="en-GB" dirty="0"/>
              <a:t>(</a:t>
            </a:r>
            <a:r>
              <a:rPr lang="en-GB" dirty="0" err="1"/>
              <a:t>Ti</a:t>
            </a:r>
            <a:r>
              <a:rPr lang="en-GB" dirty="0"/>
              <a:t>) steels.  Contents in C, N, Ta, V will be varied and the influence of W and </a:t>
            </a:r>
            <a:r>
              <a:rPr lang="en-GB" dirty="0" err="1"/>
              <a:t>Ti</a:t>
            </a:r>
            <a:r>
              <a:rPr lang="en-GB" dirty="0"/>
              <a:t> will be assessed.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67544" y="3861048"/>
            <a:ext cx="8208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Deliverable</a:t>
            </a:r>
            <a:r>
              <a:rPr lang="de-DE" b="1" dirty="0" smtClean="0"/>
              <a:t>(s):</a:t>
            </a:r>
          </a:p>
          <a:p>
            <a:r>
              <a:rPr lang="en-GB" dirty="0"/>
              <a:t>Report on the determination of optimized chemical compositions using thermodynamics </a:t>
            </a:r>
            <a:r>
              <a:rPr lang="en-GB" dirty="0" smtClean="0"/>
              <a:t>calculations.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4869160"/>
            <a:ext cx="8208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Acceptance</a:t>
            </a:r>
            <a:r>
              <a:rPr lang="de-DE" b="1" dirty="0" smtClean="0"/>
              <a:t> </a:t>
            </a:r>
            <a:r>
              <a:rPr lang="de-DE" b="1" dirty="0" err="1" smtClean="0"/>
              <a:t>Criteria</a:t>
            </a:r>
            <a:r>
              <a:rPr lang="de-DE" b="1" dirty="0" smtClean="0"/>
              <a:t>:</a:t>
            </a:r>
          </a:p>
          <a:p>
            <a:r>
              <a:rPr lang="en-GB" dirty="0"/>
              <a:t>In addition to a </a:t>
            </a:r>
            <a:r>
              <a:rPr lang="en-GB" dirty="0" smtClean="0"/>
              <a:t>(1) detailed </a:t>
            </a:r>
            <a:r>
              <a:rPr lang="en-GB" dirty="0"/>
              <a:t>description of the performed thermodynamics calculations and </a:t>
            </a:r>
            <a:r>
              <a:rPr lang="en-GB" dirty="0" smtClean="0"/>
              <a:t>(2) effect </a:t>
            </a:r>
            <a:r>
              <a:rPr lang="en-GB" dirty="0"/>
              <a:t>of composition modifications on the phase diagrams, the report must </a:t>
            </a:r>
            <a:r>
              <a:rPr lang="en-GB" dirty="0" smtClean="0"/>
              <a:t>(3) highlight </a:t>
            </a:r>
            <a:r>
              <a:rPr lang="en-GB" dirty="0"/>
              <a:t>the reasons why the selected compositions should lead to improved high temperature properties.</a:t>
            </a:r>
            <a:endParaRPr lang="de-DE" b="1" dirty="0" smtClean="0"/>
          </a:p>
        </p:txBody>
      </p:sp>
      <p:sp>
        <p:nvSpPr>
          <p:cNvPr id="6" name="Rechteck 5"/>
          <p:cNvSpPr/>
          <p:nvPr/>
        </p:nvSpPr>
        <p:spPr>
          <a:xfrm>
            <a:off x="467544" y="110110"/>
            <a:ext cx="397647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de-DE" i="1" dirty="0" err="1" smtClean="0">
                <a:solidFill>
                  <a:schemeClr val="bg2">
                    <a:lumMod val="50000"/>
                  </a:schemeClr>
                </a:solidFill>
              </a:rPr>
              <a:t>Compiled</a:t>
            </a:r>
            <a:r>
              <a:rPr lang="de-DE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de-DE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i="1" dirty="0" smtClean="0">
                <a:solidFill>
                  <a:schemeClr val="bg2">
                    <a:lumMod val="50000"/>
                  </a:schemeClr>
                </a:solidFill>
              </a:rPr>
              <a:t> Task </a:t>
            </a:r>
            <a:r>
              <a:rPr lang="de-DE" i="1" dirty="0" err="1" smtClean="0">
                <a:solidFill>
                  <a:schemeClr val="bg2">
                    <a:lumMod val="50000"/>
                  </a:schemeClr>
                </a:solidFill>
              </a:rPr>
              <a:t>Specification</a:t>
            </a:r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 rot="19491747">
            <a:off x="1523842" y="3110179"/>
            <a:ext cx="6096312" cy="523220"/>
          </a:xfrm>
          <a:prstGeom prst="rect">
            <a:avLst/>
          </a:prstGeom>
          <a:solidFill>
            <a:srgbClr val="FFFF00">
              <a:alpha val="6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cap="small" dirty="0">
                <a:solidFill>
                  <a:srgbClr val="2672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Example</a:t>
            </a:r>
            <a:endParaRPr lang="de-DE" sz="2800" b="1" cap="small" dirty="0">
              <a:solidFill>
                <a:srgbClr val="2672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7800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11560" y="620688"/>
            <a:ext cx="276678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bg2">
                    <a:lumMod val="50000"/>
                  </a:schemeClr>
                </a:solidFill>
              </a:rPr>
              <a:t>report</a:t>
            </a:r>
            <a:r>
              <a:rPr lang="de-DE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bg2">
                    <a:lumMod val="50000"/>
                  </a:schemeClr>
                </a:solidFill>
              </a:rPr>
              <a:t>starts</a:t>
            </a:r>
            <a:r>
              <a:rPr lang="de-DE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bg2">
                    <a:lumMod val="50000"/>
                  </a:schemeClr>
                </a:solidFill>
              </a:rPr>
              <a:t>here</a:t>
            </a:r>
            <a:r>
              <a:rPr lang="de-DE" i="1" dirty="0" smtClean="0">
                <a:solidFill>
                  <a:schemeClr val="bg2">
                    <a:lumMod val="50000"/>
                  </a:schemeClr>
                </a:solidFill>
              </a:rPr>
              <a:t> …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81081" y="1124744"/>
            <a:ext cx="795135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rgbClr val="FF0000"/>
                </a:solidFill>
              </a:rPr>
              <a:t>Important</a:t>
            </a:r>
            <a:r>
              <a:rPr lang="de-DE" sz="2400" b="1" dirty="0" smtClean="0">
                <a:solidFill>
                  <a:srgbClr val="FF0000"/>
                </a:solidFill>
              </a:rPr>
              <a:t> 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rgbClr val="FF0000"/>
                </a:solidFill>
              </a:rPr>
              <a:t>Prepare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b="1" u="sng" dirty="0" err="1" smtClean="0">
                <a:solidFill>
                  <a:srgbClr val="FF0000"/>
                </a:solidFill>
              </a:rPr>
              <a:t>two</a:t>
            </a:r>
            <a:r>
              <a:rPr lang="de-DE" b="1" u="sng" dirty="0" smtClean="0">
                <a:solidFill>
                  <a:srgbClr val="FF0000"/>
                </a:solidFill>
              </a:rPr>
              <a:t> </a:t>
            </a:r>
            <a:r>
              <a:rPr lang="de-DE" b="1" u="sng" dirty="0" err="1" smtClean="0">
                <a:solidFill>
                  <a:srgbClr val="FF0000"/>
                </a:solidFill>
              </a:rPr>
              <a:t>Powerpoint</a:t>
            </a:r>
            <a:r>
              <a:rPr lang="de-DE" b="1" u="sng" dirty="0" smtClean="0">
                <a:solidFill>
                  <a:srgbClr val="FF0000"/>
                </a:solidFill>
              </a:rPr>
              <a:t> </a:t>
            </a:r>
            <a:r>
              <a:rPr lang="de-DE" b="1" u="sng" dirty="0" err="1" smtClean="0">
                <a:solidFill>
                  <a:srgbClr val="FF0000"/>
                </a:solidFill>
              </a:rPr>
              <a:t>files</a:t>
            </a:r>
            <a:r>
              <a:rPr lang="de-DE" dirty="0" smtClean="0">
                <a:solidFill>
                  <a:srgbClr val="FF0000"/>
                </a:solidFill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(</a:t>
            </a:r>
            <a:r>
              <a:rPr lang="de-DE" dirty="0" smtClean="0">
                <a:solidFill>
                  <a:srgbClr val="184897"/>
                </a:solidFill>
              </a:rPr>
              <a:t>A) </a:t>
            </a:r>
            <a:r>
              <a:rPr lang="de-DE" dirty="0" err="1" smtClean="0">
                <a:solidFill>
                  <a:srgbClr val="184897"/>
                </a:solidFill>
              </a:rPr>
              <a:t>one</a:t>
            </a:r>
            <a:r>
              <a:rPr lang="de-DE" dirty="0" smtClean="0">
                <a:solidFill>
                  <a:srgbClr val="184897"/>
                </a:solidFill>
              </a:rPr>
              <a:t> </a:t>
            </a:r>
            <a:r>
              <a:rPr lang="de-DE" dirty="0" err="1" smtClean="0">
                <a:solidFill>
                  <a:srgbClr val="184897"/>
                </a:solidFill>
              </a:rPr>
              <a:t>for</a:t>
            </a:r>
            <a:r>
              <a:rPr lang="de-DE" dirty="0" smtClean="0">
                <a:solidFill>
                  <a:srgbClr val="184897"/>
                </a:solidFill>
              </a:rPr>
              <a:t> </a:t>
            </a:r>
            <a:r>
              <a:rPr lang="de-DE" dirty="0" err="1" smtClean="0">
                <a:solidFill>
                  <a:srgbClr val="184897"/>
                </a:solidFill>
              </a:rPr>
              <a:t>the</a:t>
            </a:r>
            <a:r>
              <a:rPr lang="de-DE" dirty="0" smtClean="0">
                <a:solidFill>
                  <a:srgbClr val="184897"/>
                </a:solidFill>
              </a:rPr>
              <a:t> </a:t>
            </a:r>
            <a:r>
              <a:rPr lang="de-DE" dirty="0" err="1" smtClean="0">
                <a:solidFill>
                  <a:srgbClr val="184897"/>
                </a:solidFill>
              </a:rPr>
              <a:t>monitoring</a:t>
            </a:r>
            <a:r>
              <a:rPr lang="de-DE" dirty="0" smtClean="0">
                <a:solidFill>
                  <a:srgbClr val="184897"/>
                </a:solidFill>
              </a:rPr>
              <a:t> </a:t>
            </a:r>
            <a:r>
              <a:rPr lang="de-DE" dirty="0" err="1" smtClean="0">
                <a:solidFill>
                  <a:srgbClr val="184897"/>
                </a:solidFill>
              </a:rPr>
              <a:t>meeting</a:t>
            </a:r>
            <a:r>
              <a:rPr lang="de-DE" dirty="0" smtClean="0">
                <a:solidFill>
                  <a:srgbClr val="184897"/>
                </a:solidFill>
              </a:rPr>
              <a:t> </a:t>
            </a:r>
            <a:r>
              <a:rPr lang="de-DE" dirty="0" err="1" smtClean="0">
                <a:solidFill>
                  <a:srgbClr val="184897"/>
                </a:solidFill>
              </a:rPr>
              <a:t>and</a:t>
            </a:r>
            <a:endParaRPr lang="de-DE" dirty="0" smtClean="0">
              <a:solidFill>
                <a:srgbClr val="18489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184897"/>
                </a:solidFill>
              </a:rPr>
              <a:t>(B) </a:t>
            </a:r>
            <a:r>
              <a:rPr lang="de-DE" dirty="0" err="1" smtClean="0">
                <a:solidFill>
                  <a:srgbClr val="184897"/>
                </a:solidFill>
              </a:rPr>
              <a:t>one</a:t>
            </a:r>
            <a:r>
              <a:rPr lang="de-DE" dirty="0" smtClean="0">
                <a:solidFill>
                  <a:srgbClr val="184897"/>
                </a:solidFill>
              </a:rPr>
              <a:t> </a:t>
            </a:r>
            <a:r>
              <a:rPr lang="de-DE" dirty="0" err="1" smtClean="0">
                <a:solidFill>
                  <a:srgbClr val="184897"/>
                </a:solidFill>
              </a:rPr>
              <a:t>for</a:t>
            </a:r>
            <a:r>
              <a:rPr lang="de-DE" dirty="0" smtClean="0">
                <a:solidFill>
                  <a:srgbClr val="184897"/>
                </a:solidFill>
              </a:rPr>
              <a:t> </a:t>
            </a:r>
            <a:r>
              <a:rPr lang="de-DE" dirty="0" err="1" smtClean="0">
                <a:solidFill>
                  <a:srgbClr val="184897"/>
                </a:solidFill>
              </a:rPr>
              <a:t>the</a:t>
            </a:r>
            <a:r>
              <a:rPr lang="de-DE" dirty="0" smtClean="0">
                <a:solidFill>
                  <a:srgbClr val="184897"/>
                </a:solidFill>
              </a:rPr>
              <a:t> final </a:t>
            </a:r>
            <a:r>
              <a:rPr lang="de-DE" dirty="0" err="1" smtClean="0">
                <a:solidFill>
                  <a:srgbClr val="184897"/>
                </a:solidFill>
              </a:rPr>
              <a:t>reporting</a:t>
            </a:r>
            <a:r>
              <a:rPr lang="de-DE" dirty="0" smtClean="0">
                <a:solidFill>
                  <a:srgbClr val="184897"/>
                </a:solidFill>
              </a:rPr>
              <a:t> (</a:t>
            </a:r>
            <a:r>
              <a:rPr lang="de-DE" dirty="0" err="1" smtClean="0">
                <a:solidFill>
                  <a:srgbClr val="184897"/>
                </a:solidFill>
              </a:rPr>
              <a:t>later</a:t>
            </a:r>
            <a:r>
              <a:rPr lang="de-DE" dirty="0" smtClean="0">
                <a:solidFill>
                  <a:srgbClr val="184897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rgbClr val="184897"/>
                </a:solidFill>
              </a:rPr>
              <a:t>(A)</a:t>
            </a:r>
            <a:r>
              <a:rPr lang="de-DE" dirty="0" smtClean="0">
                <a:solidFill>
                  <a:srgbClr val="184897"/>
                </a:solidFill>
              </a:rPr>
              <a:t> </a:t>
            </a:r>
            <a:r>
              <a:rPr lang="de-DE" b="1" dirty="0" err="1" smtClean="0">
                <a:solidFill>
                  <a:srgbClr val="184897"/>
                </a:solidFill>
              </a:rPr>
              <a:t>for</a:t>
            </a:r>
            <a:r>
              <a:rPr lang="de-DE" b="1" dirty="0" smtClean="0">
                <a:solidFill>
                  <a:srgbClr val="184897"/>
                </a:solidFill>
              </a:rPr>
              <a:t> </a:t>
            </a:r>
            <a:r>
              <a:rPr lang="de-DE" b="1" dirty="0" err="1" smtClean="0">
                <a:solidFill>
                  <a:srgbClr val="184897"/>
                </a:solidFill>
              </a:rPr>
              <a:t>monitoring</a:t>
            </a:r>
            <a:endParaRPr lang="de-DE" b="1" dirty="0" smtClean="0">
              <a:solidFill>
                <a:srgbClr val="184897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err="1" smtClean="0">
                <a:solidFill>
                  <a:srgbClr val="FF0000"/>
                </a:solidFill>
              </a:rPr>
              <a:t>Reduce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number</a:t>
            </a:r>
            <a:r>
              <a:rPr lang="de-DE" dirty="0" smtClean="0">
                <a:solidFill>
                  <a:srgbClr val="FF0000"/>
                </a:solidFill>
              </a:rPr>
              <a:t> of </a:t>
            </a:r>
            <a:r>
              <a:rPr lang="de-DE" dirty="0" err="1" smtClean="0">
                <a:solidFill>
                  <a:srgbClr val="FF0000"/>
                </a:solidFill>
              </a:rPr>
              <a:t>slides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Monitoring Meeting </a:t>
            </a:r>
            <a:r>
              <a:rPr lang="de-DE" dirty="0" err="1" smtClean="0">
                <a:solidFill>
                  <a:srgbClr val="FF0000"/>
                </a:solidFill>
              </a:rPr>
              <a:t>to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meet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schedule</a:t>
            </a:r>
            <a:r>
              <a:rPr lang="de-DE" dirty="0" smtClean="0">
                <a:solidFill>
                  <a:srgbClr val="FF0000"/>
                </a:solidFill>
              </a:rPr>
              <a:t> &amp;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>
                <a:solidFill>
                  <a:srgbClr val="FF0000"/>
                </a:solidFill>
              </a:rPr>
              <a:t>Try </a:t>
            </a:r>
            <a:r>
              <a:rPr lang="de-DE" dirty="0" err="1" smtClean="0">
                <a:solidFill>
                  <a:srgbClr val="FF0000"/>
                </a:solidFill>
              </a:rPr>
              <a:t>to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describe</a:t>
            </a:r>
            <a:r>
              <a:rPr lang="de-DE" dirty="0" smtClean="0">
                <a:solidFill>
                  <a:srgbClr val="FF0000"/>
                </a:solidFill>
              </a:rPr>
              <a:t> in </a:t>
            </a:r>
            <a:r>
              <a:rPr lang="de-DE" dirty="0" err="1" smtClean="0">
                <a:solidFill>
                  <a:srgbClr val="FF0000"/>
                </a:solidFill>
              </a:rPr>
              <a:t>brief</a:t>
            </a:r>
            <a:r>
              <a:rPr lang="de-DE" dirty="0">
                <a:solidFill>
                  <a:srgbClr val="FF0000"/>
                </a:solidFill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>
                <a:solidFill>
                  <a:srgbClr val="FF0000"/>
                </a:solidFill>
              </a:rPr>
              <a:t>Keep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information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consice</a:t>
            </a:r>
            <a:r>
              <a:rPr lang="de-DE" dirty="0" smtClean="0">
                <a:solidFill>
                  <a:srgbClr val="FF0000"/>
                </a:solidFill>
              </a:rPr>
              <a:t>, </a:t>
            </a:r>
            <a:r>
              <a:rPr lang="de-DE" dirty="0" err="1" smtClean="0">
                <a:solidFill>
                  <a:srgbClr val="FF0000"/>
                </a:solidFill>
              </a:rPr>
              <a:t>omit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too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detailed</a:t>
            </a:r>
            <a:r>
              <a:rPr lang="de-DE" dirty="0" smtClean="0">
                <a:solidFill>
                  <a:srgbClr val="FF0000"/>
                </a:solidFill>
              </a:rPr>
              <a:t>/</a:t>
            </a:r>
            <a:r>
              <a:rPr lang="de-DE" dirty="0" err="1" smtClean="0">
                <a:solidFill>
                  <a:srgbClr val="FF0000"/>
                </a:solidFill>
              </a:rPr>
              <a:t>specific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information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and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data</a:t>
            </a:r>
            <a:endParaRPr lang="de-DE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rgbClr val="184897"/>
                </a:solidFill>
              </a:rPr>
              <a:t>(B) </a:t>
            </a:r>
            <a:r>
              <a:rPr lang="de-DE" b="1" dirty="0" err="1">
                <a:solidFill>
                  <a:srgbClr val="184897"/>
                </a:solidFill>
              </a:rPr>
              <a:t>for</a:t>
            </a:r>
            <a:r>
              <a:rPr lang="de-DE" b="1" dirty="0">
                <a:solidFill>
                  <a:srgbClr val="184897"/>
                </a:solidFill>
              </a:rPr>
              <a:t> </a:t>
            </a:r>
            <a:r>
              <a:rPr lang="de-DE" b="1" dirty="0" err="1" smtClean="0">
                <a:solidFill>
                  <a:srgbClr val="184897"/>
                </a:solidFill>
              </a:rPr>
              <a:t>reporting</a:t>
            </a:r>
            <a:endParaRPr lang="de-DE" b="1" dirty="0" smtClean="0">
              <a:solidFill>
                <a:srgbClr val="184897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err="1" smtClean="0">
                <a:solidFill>
                  <a:srgbClr val="FF0000"/>
                </a:solidFill>
              </a:rPr>
              <a:t>For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Deliverable</a:t>
            </a:r>
            <a:r>
              <a:rPr lang="de-DE" dirty="0" smtClean="0">
                <a:solidFill>
                  <a:srgbClr val="FF0000"/>
                </a:solidFill>
              </a:rPr>
              <a:t> Report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number</a:t>
            </a:r>
            <a:r>
              <a:rPr lang="de-DE" dirty="0" smtClean="0">
                <a:solidFill>
                  <a:srgbClr val="FF0000"/>
                </a:solidFill>
              </a:rPr>
              <a:t> of </a:t>
            </a:r>
            <a:r>
              <a:rPr lang="de-DE" dirty="0" err="1" smtClean="0">
                <a:solidFill>
                  <a:srgbClr val="FF0000"/>
                </a:solidFill>
              </a:rPr>
              <a:t>slides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unlimited</a:t>
            </a:r>
            <a:endParaRPr lang="de-DE" dirty="0" smtClean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b="1" dirty="0" err="1" smtClean="0">
                <a:solidFill>
                  <a:srgbClr val="FF0000"/>
                </a:solidFill>
              </a:rPr>
              <a:t>Use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the</a:t>
            </a:r>
            <a:r>
              <a:rPr lang="de-DE" b="1" dirty="0" smtClean="0">
                <a:solidFill>
                  <a:srgbClr val="FF0000"/>
                </a:solidFill>
              </a:rPr>
              <a:t> simple </a:t>
            </a:r>
            <a:r>
              <a:rPr lang="de-DE" b="1" dirty="0" err="1" smtClean="0">
                <a:solidFill>
                  <a:srgbClr val="FF0000"/>
                </a:solidFill>
              </a:rPr>
              <a:t>filename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convention</a:t>
            </a:r>
            <a:r>
              <a:rPr lang="de-DE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Deliverable-ID_TS-Title.ppt(x)</a:t>
            </a:r>
          </a:p>
          <a:p>
            <a:pPr lvl="1"/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b="1" i="1" dirty="0" smtClean="0">
                <a:solidFill>
                  <a:srgbClr val="041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 AS-2.2.2-01_Selection of </a:t>
            </a:r>
            <a:r>
              <a:rPr lang="de-DE" b="1" i="1" dirty="0">
                <a:solidFill>
                  <a:srgbClr val="041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blablabla.ppt(x)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solidFill>
                <a:srgbClr val="FF0000"/>
              </a:solidFill>
            </a:endParaRPr>
          </a:p>
          <a:p>
            <a:endParaRPr lang="de-D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0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67545" y="2189763"/>
            <a:ext cx="820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Result</a:t>
            </a:r>
            <a:r>
              <a:rPr lang="de-DE" b="1" dirty="0" smtClean="0"/>
              <a:t>(s):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The optimum composition w.r.t. HT strength is …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Hot </a:t>
            </a:r>
            <a:r>
              <a:rPr lang="en-GB" dirty="0"/>
              <a:t>rolling </a:t>
            </a:r>
            <a:r>
              <a:rPr lang="en-GB" dirty="0" smtClean="0"/>
              <a:t>can be performed in the temperature range 720-1060 °C …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Etc.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467544" y="3629923"/>
            <a:ext cx="8208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Conclusion</a:t>
            </a:r>
            <a:r>
              <a:rPr lang="de-DE" b="1" dirty="0" smtClean="0"/>
              <a:t>(s):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Which goals/deliverables have been reached?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r>
              <a:rPr lang="de-DE" dirty="0" smtClean="0"/>
              <a:t>/</a:t>
            </a:r>
            <a:r>
              <a:rPr lang="de-DE" dirty="0" err="1" smtClean="0"/>
              <a:t>deliverables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not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reached</a:t>
            </a:r>
            <a:r>
              <a:rPr lang="de-DE" dirty="0" smtClean="0"/>
              <a:t>? </a:t>
            </a:r>
            <a:r>
              <a:rPr lang="de-DE" dirty="0" err="1" smtClean="0"/>
              <a:t>Why</a:t>
            </a:r>
            <a:r>
              <a:rPr lang="de-DE" dirty="0" smtClean="0"/>
              <a:t>? Actions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planned</a:t>
            </a:r>
            <a:r>
              <a:rPr lang="de-DE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Comments on the Workplan </a:t>
            </a:r>
            <a:r>
              <a:rPr lang="de-DE" dirty="0" smtClean="0"/>
              <a:t>2017 and PMP: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Is the WP still feasible</a:t>
            </a:r>
            <a:r>
              <a:rPr lang="de-DE" dirty="0" smtClean="0"/>
              <a:t>? Is </a:t>
            </a:r>
            <a:r>
              <a:rPr lang="de-DE" dirty="0" smtClean="0"/>
              <a:t>adjustment required due to your results?</a:t>
            </a:r>
            <a:br>
              <a:rPr lang="de-DE" dirty="0" smtClean="0"/>
            </a:b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outlook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548680"/>
            <a:ext cx="688876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i="1" cap="small" dirty="0" smtClean="0"/>
              <a:t>Mandatory Information includes at least one slide on</a:t>
            </a:r>
          </a:p>
          <a:p>
            <a:endParaRPr lang="en-GB" b="1" i="1" cap="small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i="1" cap="small" dirty="0" smtClean="0"/>
              <a:t>Results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i="1" cap="small" dirty="0" smtClean="0"/>
              <a:t>Conclusions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733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67544" y="1268760"/>
            <a:ext cx="8208911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Objective(s</a:t>
            </a:r>
            <a:r>
              <a:rPr lang="de-DE" b="1" dirty="0" smtClean="0"/>
              <a:t>):</a:t>
            </a:r>
          </a:p>
          <a:p>
            <a:r>
              <a:rPr lang="en-GB" dirty="0" smtClean="0"/>
              <a:t>Review your 5 years objectives (i.e. your offer in answer to the call for participation in 2013/14) 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548680"/>
            <a:ext cx="68887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i="1" cap="small" dirty="0" smtClean="0"/>
              <a:t>Midterm–Review:  Objectives-Status for the 5 year period  </a:t>
            </a:r>
            <a:endParaRPr lang="de-DE" dirty="0"/>
          </a:p>
        </p:txBody>
      </p:sp>
      <p:sp>
        <p:nvSpPr>
          <p:cNvPr id="5" name="Textfeld 1"/>
          <p:cNvSpPr txBox="1"/>
          <p:nvPr/>
        </p:nvSpPr>
        <p:spPr>
          <a:xfrm>
            <a:off x="500215" y="2348880"/>
            <a:ext cx="8208911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Achievement and status:</a:t>
            </a:r>
            <a:endParaRPr lang="de-DE" b="1" dirty="0" smtClean="0"/>
          </a:p>
          <a:p>
            <a:pPr marL="285750" indent="-285750">
              <a:buFontTx/>
              <a:buChar char="-"/>
            </a:pPr>
            <a:r>
              <a:rPr lang="en-US" b="1" dirty="0" smtClean="0"/>
              <a:t>Report the achievements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Report as well on </a:t>
            </a:r>
            <a:r>
              <a:rPr lang="en-US" sz="1400" b="1" dirty="0" smtClean="0">
                <a:solidFill>
                  <a:srgbClr val="FF6600"/>
                </a:solidFill>
              </a:rPr>
              <a:t>failures </a:t>
            </a:r>
            <a:r>
              <a:rPr lang="en-US" sz="1400" b="1" i="1" dirty="0" smtClean="0">
                <a:solidFill>
                  <a:srgbClr val="FF6600"/>
                </a:solidFill>
              </a:rPr>
              <a:t>(long-term as important as appearing all time “brilliant”) 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How far are you </a:t>
            </a:r>
            <a:r>
              <a:rPr lang="en-US" b="1" dirty="0" err="1" smtClean="0"/>
              <a:t>wrt</a:t>
            </a:r>
            <a:r>
              <a:rPr lang="en-US" b="1" dirty="0" smtClean="0"/>
              <a:t> to schedule </a:t>
            </a:r>
            <a:r>
              <a:rPr lang="en-US" b="1" i="1" dirty="0" smtClean="0">
                <a:solidFill>
                  <a:srgbClr val="FF6600"/>
                </a:solidFill>
              </a:rPr>
              <a:t>(ahead/behind)</a:t>
            </a:r>
            <a:r>
              <a:rPr lang="en-US" b="1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Impact on the project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Interaction with other tasks/work-packages ….</a:t>
            </a:r>
          </a:p>
        </p:txBody>
      </p:sp>
      <p:sp>
        <p:nvSpPr>
          <p:cNvPr id="7" name="Textfeld 1"/>
          <p:cNvSpPr txBox="1"/>
          <p:nvPr/>
        </p:nvSpPr>
        <p:spPr>
          <a:xfrm>
            <a:off x="524821" y="4197703"/>
            <a:ext cx="820891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Outlook: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Next steps ahead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How do you rate them </a:t>
            </a:r>
            <a:r>
              <a:rPr lang="en-US" b="1" i="1" dirty="0" smtClean="0">
                <a:solidFill>
                  <a:srgbClr val="FF6600"/>
                </a:solidFill>
              </a:rPr>
              <a:t>(</a:t>
            </a:r>
            <a:r>
              <a:rPr lang="en-US" b="1" i="1" dirty="0" err="1" smtClean="0">
                <a:solidFill>
                  <a:srgbClr val="FF6600"/>
                </a:solidFill>
              </a:rPr>
              <a:t>eg</a:t>
            </a:r>
            <a:r>
              <a:rPr lang="en-US" b="1" i="1" dirty="0" smtClean="0">
                <a:solidFill>
                  <a:srgbClr val="FF6600"/>
                </a:solidFill>
              </a:rPr>
              <a:t>. challenge/risk)</a:t>
            </a:r>
            <a:r>
              <a:rPr lang="en-US" b="1" dirty="0" smtClean="0"/>
              <a:t> 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 smtClean="0"/>
              <a:t> … other elements you consider important ….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5508649"/>
            <a:ext cx="8208912" cy="1200329"/>
          </a:xfrm>
          <a:prstGeom prst="rect">
            <a:avLst/>
          </a:prstGeom>
          <a:pattFill prst="pct10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</a:t>
            </a:r>
          </a:p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Please 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write in a language understandable for “upstream”-management </a:t>
            </a:r>
            <a:endParaRPr lang="en-US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critical and honest in front of yourself </a:t>
            </a:r>
          </a:p>
        </p:txBody>
      </p:sp>
    </p:spTree>
    <p:extLst>
      <p:ext uri="{BB962C8B-B14F-4D97-AF65-F5344CB8AC3E}">
        <p14:creationId xmlns:p14="http://schemas.microsoft.com/office/powerpoint/2010/main" val="112522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9985" y="4920198"/>
            <a:ext cx="1384261" cy="131711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730" y="3250158"/>
            <a:ext cx="1735707" cy="113100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82" y="1492874"/>
            <a:ext cx="1348851" cy="44743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7885" y="1306706"/>
            <a:ext cx="1145460" cy="9346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1759" y="1230802"/>
            <a:ext cx="2013055" cy="66039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4996" y="1409436"/>
            <a:ext cx="542384" cy="79271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7563" y="1336483"/>
            <a:ext cx="1379367" cy="4056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82" y="3531433"/>
            <a:ext cx="1642108" cy="52739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0953" y="2388089"/>
            <a:ext cx="1653482" cy="93552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2983" y="2398802"/>
            <a:ext cx="863495" cy="77060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5786" y="2528707"/>
            <a:ext cx="1075017" cy="47620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0865" y="3157706"/>
            <a:ext cx="1335006" cy="109227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624" y="4176685"/>
            <a:ext cx="1210210" cy="121021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30" y="5542652"/>
            <a:ext cx="1716052" cy="506617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375" y="4276668"/>
            <a:ext cx="2424202" cy="1010245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999" y="2483601"/>
            <a:ext cx="1947886" cy="474534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54340" y="2398802"/>
            <a:ext cx="2105812" cy="598809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8128" y="4348170"/>
            <a:ext cx="979743" cy="935874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9985" y="3505424"/>
            <a:ext cx="1324528" cy="613478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368" y="233892"/>
            <a:ext cx="1539202" cy="67528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40409" y="4436424"/>
            <a:ext cx="1107745" cy="90835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67756" y="234674"/>
            <a:ext cx="2715440" cy="654084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307391" y="6191726"/>
            <a:ext cx="8652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Logos of </a:t>
            </a:r>
            <a:r>
              <a:rPr lang="de-DE" sz="1100" dirty="0" err="1" smtClean="0"/>
              <a:t>the</a:t>
            </a:r>
            <a:r>
              <a:rPr lang="de-DE" sz="1100" dirty="0" smtClean="0"/>
              <a:t> </a:t>
            </a:r>
            <a:r>
              <a:rPr lang="de-DE" sz="1100" dirty="0" err="1" smtClean="0"/>
              <a:t>official</a:t>
            </a:r>
            <a:r>
              <a:rPr lang="de-DE" sz="1100" dirty="0" smtClean="0"/>
              <a:t> WPMAT </a:t>
            </a:r>
            <a:r>
              <a:rPr lang="de-DE" sz="1100" dirty="0" err="1" smtClean="0"/>
              <a:t>participants</a:t>
            </a:r>
            <a:r>
              <a:rPr lang="de-DE" sz="1100" dirty="0" smtClean="0"/>
              <a:t>. Note: </a:t>
            </a:r>
            <a:r>
              <a:rPr lang="de-DE" sz="1100" dirty="0" err="1" smtClean="0"/>
              <a:t>Some</a:t>
            </a:r>
            <a:r>
              <a:rPr lang="de-DE" sz="1100" dirty="0" smtClean="0"/>
              <a:t> </a:t>
            </a:r>
            <a:r>
              <a:rPr lang="de-DE" sz="1100" dirty="0" err="1" smtClean="0"/>
              <a:t>universities</a:t>
            </a:r>
            <a:r>
              <a:rPr lang="de-DE" sz="1100" dirty="0" smtClean="0"/>
              <a:t> </a:t>
            </a:r>
            <a:r>
              <a:rPr lang="de-DE" sz="1100" dirty="0" err="1" smtClean="0"/>
              <a:t>and</a:t>
            </a:r>
            <a:r>
              <a:rPr lang="de-DE" sz="1100" dirty="0" smtClean="0"/>
              <a:t> </a:t>
            </a:r>
            <a:r>
              <a:rPr lang="de-DE" sz="1100" dirty="0" err="1" smtClean="0"/>
              <a:t>labs</a:t>
            </a:r>
            <a:r>
              <a:rPr lang="de-DE" sz="1100" dirty="0" smtClean="0"/>
              <a:t> </a:t>
            </a:r>
            <a:r>
              <a:rPr lang="de-DE" sz="1100" dirty="0" err="1" smtClean="0"/>
              <a:t>are</a:t>
            </a:r>
            <a:r>
              <a:rPr lang="de-DE" sz="1100" dirty="0" smtClean="0"/>
              <a:t> </a:t>
            </a:r>
            <a:r>
              <a:rPr lang="de-DE" sz="1100" dirty="0" err="1" smtClean="0"/>
              <a:t>grouped</a:t>
            </a:r>
            <a:r>
              <a:rPr lang="de-DE" sz="1100" dirty="0" smtClean="0"/>
              <a:t> in </a:t>
            </a:r>
            <a:r>
              <a:rPr lang="de-DE" sz="1100" dirty="0" err="1" smtClean="0"/>
              <a:t>certain</a:t>
            </a:r>
            <a:r>
              <a:rPr lang="de-DE" sz="1100" dirty="0" smtClean="0"/>
              <a:t> countries </a:t>
            </a:r>
            <a:r>
              <a:rPr lang="de-DE" sz="1100" dirty="0" err="1" smtClean="0"/>
              <a:t>and</a:t>
            </a:r>
            <a:r>
              <a:rPr lang="de-DE" sz="1100" dirty="0" smtClean="0"/>
              <a:t>, </a:t>
            </a:r>
            <a:r>
              <a:rPr lang="de-DE" sz="1100" dirty="0" err="1" smtClean="0"/>
              <a:t>therefore</a:t>
            </a:r>
            <a:r>
              <a:rPr lang="de-DE" sz="1100" dirty="0" smtClean="0"/>
              <a:t>, </a:t>
            </a:r>
            <a:r>
              <a:rPr lang="de-DE" sz="1100" dirty="0" err="1" smtClean="0"/>
              <a:t>appear</a:t>
            </a:r>
            <a:r>
              <a:rPr lang="de-DE" sz="1100" dirty="0" smtClean="0"/>
              <a:t> </a:t>
            </a:r>
            <a:r>
              <a:rPr lang="de-DE" sz="1100" dirty="0" err="1" smtClean="0"/>
              <a:t>officially</a:t>
            </a:r>
            <a:r>
              <a:rPr lang="de-DE" sz="1100" dirty="0" smtClean="0"/>
              <a:t> </a:t>
            </a:r>
            <a:r>
              <a:rPr lang="de-DE" sz="1100" dirty="0" err="1" smtClean="0"/>
              <a:t>as</a:t>
            </a:r>
            <a:r>
              <a:rPr lang="de-DE" sz="1100" dirty="0" smtClean="0"/>
              <a:t> </a:t>
            </a:r>
            <a:r>
              <a:rPr lang="de-DE" sz="1100" dirty="0" err="1" smtClean="0"/>
              <a:t>only</a:t>
            </a:r>
            <a:r>
              <a:rPr lang="de-DE" sz="1100" dirty="0" smtClean="0"/>
              <a:t> </a:t>
            </a:r>
            <a:r>
              <a:rPr lang="de-DE" sz="1100" dirty="0" err="1" smtClean="0"/>
              <a:t>one</a:t>
            </a:r>
            <a:r>
              <a:rPr lang="de-DE" sz="1100" dirty="0" smtClean="0"/>
              <a:t> RU (</a:t>
            </a:r>
            <a:r>
              <a:rPr lang="de-DE" sz="1100" dirty="0" err="1" smtClean="0"/>
              <a:t>CIEMATand</a:t>
            </a:r>
            <a:r>
              <a:rPr lang="de-DE" sz="1100" dirty="0" smtClean="0"/>
              <a:t> 2 </a:t>
            </a:r>
            <a:r>
              <a:rPr lang="de-DE" sz="1100" dirty="0" err="1" smtClean="0"/>
              <a:t>sections</a:t>
            </a:r>
            <a:r>
              <a:rPr lang="de-DE" sz="1100" dirty="0" smtClean="0"/>
              <a:t> of ENEA). </a:t>
            </a:r>
            <a:r>
              <a:rPr lang="de-DE" sz="1100" dirty="0" err="1" smtClean="0"/>
              <a:t>Nevertheless</a:t>
            </a:r>
            <a:r>
              <a:rPr lang="de-DE" sz="1100" dirty="0" smtClean="0"/>
              <a:t>, </a:t>
            </a:r>
            <a:r>
              <a:rPr lang="de-DE" sz="1100" dirty="0" err="1" smtClean="0"/>
              <a:t>you</a:t>
            </a:r>
            <a:r>
              <a:rPr lang="de-DE" sz="1100" dirty="0" smtClean="0"/>
              <a:t> </a:t>
            </a:r>
            <a:r>
              <a:rPr lang="de-DE" sz="1100" dirty="0" err="1" smtClean="0"/>
              <a:t>are</a:t>
            </a:r>
            <a:r>
              <a:rPr lang="de-DE" sz="1100" dirty="0" smtClean="0"/>
              <a:t> </a:t>
            </a:r>
            <a:r>
              <a:rPr lang="de-DE" sz="1100" dirty="0" err="1" smtClean="0"/>
              <a:t>invited</a:t>
            </a:r>
            <a:r>
              <a:rPr lang="de-DE" sz="1100" dirty="0" smtClean="0"/>
              <a:t> </a:t>
            </a:r>
            <a:r>
              <a:rPr lang="de-DE" sz="1100" dirty="0" err="1" smtClean="0"/>
              <a:t>to</a:t>
            </a:r>
            <a:r>
              <a:rPr lang="de-DE" sz="1100" dirty="0" smtClean="0"/>
              <a:t> </a:t>
            </a:r>
            <a:r>
              <a:rPr lang="de-DE" sz="1100" dirty="0" err="1" smtClean="0"/>
              <a:t>add</a:t>
            </a:r>
            <a:r>
              <a:rPr lang="de-DE" sz="1100" dirty="0" smtClean="0"/>
              <a:t> </a:t>
            </a:r>
            <a:r>
              <a:rPr lang="de-DE" sz="1100" dirty="0" err="1" smtClean="0"/>
              <a:t>your</a:t>
            </a:r>
            <a:r>
              <a:rPr lang="de-DE" sz="1100" dirty="0" smtClean="0"/>
              <a:t> </a:t>
            </a:r>
            <a:r>
              <a:rPr lang="de-DE" sz="1100" dirty="0" err="1" smtClean="0"/>
              <a:t>own</a:t>
            </a:r>
            <a:r>
              <a:rPr lang="de-DE" sz="1100" dirty="0" smtClean="0"/>
              <a:t> logo!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1177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ppt2007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539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KIT_master_ppt2007_de</vt:lpstr>
      <vt:lpstr>Selection of optimized compositions of 9Cr RAFM steels using thermodynamics calculations (Task Specification Title)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FZK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Folientitel: Arial 26pt fett 2-zeilig: Arial 22pt fett</dc:title>
  <dc:creator>Dr. Michael Rieth</dc:creator>
  <cp:lastModifiedBy>Diegele Eberhard</cp:lastModifiedBy>
  <cp:revision>1022</cp:revision>
  <dcterms:created xsi:type="dcterms:W3CDTF">2009-08-28T06:03:53Z</dcterms:created>
  <dcterms:modified xsi:type="dcterms:W3CDTF">2016-10-14T08:33:10Z</dcterms:modified>
</cp:coreProperties>
</file>