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7f9638e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7f9638e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F82H html and latex versions need to be nice and organized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7f9638e1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7f9638e1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7f9638e1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7f9638e1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0e1b5be4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0e1b5be4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0e1b5be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0e1b5be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0e1b5be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0e1b5be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d5e1efa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d5e1efa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d5e1efab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d5e1efab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anaconda.com/miniconda/miniconda-install/" TargetMode="External"/><Relationship Id="rId10" Type="http://schemas.openxmlformats.org/officeDocument/2006/relationships/hyperlink" Target="https://docs.anaconda.com/miniconda/miniconda-install/" TargetMode="External"/><Relationship Id="rId13" Type="http://schemas.openxmlformats.org/officeDocument/2006/relationships/image" Target="../media/image1.jpg"/><Relationship Id="rId1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magemagick.org/script/download.php" TargetMode="External"/><Relationship Id="rId4" Type="http://schemas.openxmlformats.org/officeDocument/2006/relationships/hyperlink" Target="https://imagemagick.org/script/download.php" TargetMode="External"/><Relationship Id="rId9" Type="http://schemas.openxmlformats.org/officeDocument/2006/relationships/hyperlink" Target="https://www.texstudio.org/" TargetMode="External"/><Relationship Id="rId5" Type="http://schemas.openxmlformats.org/officeDocument/2006/relationships/hyperlink" Target="http://overleaf.com" TargetMode="External"/><Relationship Id="rId6" Type="http://schemas.openxmlformats.org/officeDocument/2006/relationships/hyperlink" Target="https://miktex.org/" TargetMode="External"/><Relationship Id="rId7" Type="http://schemas.openxmlformats.org/officeDocument/2006/relationships/hyperlink" Target="https://miktex.org/" TargetMode="External"/><Relationship Id="rId8" Type="http://schemas.openxmlformats.org/officeDocument/2006/relationships/hyperlink" Target="https://www.texstudio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9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Book Setup Instructions (tested on Windows)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952300"/>
            <a:ext cx="8520600" cy="4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Prerequisites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Install ImageMagick from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imagemagick.org/script/download.php</a:t>
            </a:r>
            <a:r>
              <a:rPr lang="en" u="sng">
                <a:solidFill>
                  <a:schemeClr val="hlink"/>
                </a:solidFill>
              </a:rPr>
              <a:t>.</a:t>
            </a:r>
            <a:endParaRPr u="sng">
              <a:solidFill>
                <a:schemeClr val="hlink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LaTeX related steps (</a:t>
            </a:r>
            <a:r>
              <a:rPr i="1" lang="en">
                <a:solidFill>
                  <a:schemeClr val="dk1"/>
                </a:solidFill>
              </a:rPr>
              <a:t>you can alternatively use </a:t>
            </a:r>
            <a:r>
              <a:rPr i="1" lang="en" u="sng">
                <a:solidFill>
                  <a:schemeClr val="hlink"/>
                </a:solidFill>
                <a:hlinkClick r:id="rId5"/>
              </a:rPr>
              <a:t>Overleaf.com</a:t>
            </a:r>
            <a:r>
              <a:rPr i="1" lang="en">
                <a:solidFill>
                  <a:schemeClr val="dk1"/>
                </a:solidFill>
              </a:rPr>
              <a:t> and skip this!</a:t>
            </a:r>
            <a:r>
              <a:rPr lang="en">
                <a:solidFill>
                  <a:schemeClr val="dk1"/>
                </a:solidFill>
              </a:rPr>
              <a:t>):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a. I</a:t>
            </a:r>
            <a:r>
              <a:rPr lang="en">
                <a:solidFill>
                  <a:schemeClr val="dk1"/>
                </a:solidFill>
              </a:rPr>
              <a:t>nstall your preferred TeX distribution, e.g. MikTex from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miktex.org</a:t>
            </a:r>
            <a:r>
              <a:rPr lang="en">
                <a:solidFill>
                  <a:schemeClr val="dk1"/>
                </a:solidFill>
              </a:rPr>
              <a:t> (set “Always install missing packages on-the-fly”).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c. </a:t>
            </a:r>
            <a:r>
              <a:rPr lang="en">
                <a:solidFill>
                  <a:schemeClr val="dk1"/>
                </a:solidFill>
              </a:rPr>
              <a:t>Install your preferred TeX editor, e.g. TeXstudio from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9"/>
              </a:rPr>
              <a:t>texstudio.org</a:t>
            </a:r>
            <a:r>
              <a:rPr lang="en">
                <a:solidFill>
                  <a:schemeClr val="dk1"/>
                </a:solidFill>
              </a:rPr>
              <a:t> (set default compiler as XeLaTeX when compiling “book.tex”.)</a:t>
            </a:r>
            <a:br>
              <a:rPr lang="en">
                <a:solidFill>
                  <a:schemeClr val="dk1"/>
                </a:solidFill>
              </a:rPr>
            </a:br>
            <a:r>
              <a:rPr i="1" lang="en">
                <a:solidFill>
                  <a:schemeClr val="dk1"/>
                </a:solidFill>
              </a:rPr>
              <a:t>Note: </a:t>
            </a:r>
            <a:r>
              <a:rPr i="1" lang="en">
                <a:solidFill>
                  <a:schemeClr val="dk1"/>
                </a:solidFill>
              </a:rPr>
              <a:t>LaTeX related steps not required if only .html format is desired.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Download</a:t>
            </a:r>
            <a:r>
              <a:rPr lang="en">
                <a:solidFill>
                  <a:schemeClr val="dk1"/>
                </a:solidFill>
              </a:rPr>
              <a:t> and install Miniconda distribution from </a:t>
            </a:r>
            <a:r>
              <a:rPr lang="en" u="sng">
                <a:solidFill>
                  <a:schemeClr val="hlink"/>
                </a:solidFill>
                <a:hlinkClick r:id="rId10"/>
              </a:rPr>
              <a:t>d</a:t>
            </a:r>
            <a:r>
              <a:rPr lang="en" u="sng">
                <a:solidFill>
                  <a:schemeClr val="hlink"/>
                </a:solidFill>
                <a:hlinkClick r:id="rId11"/>
              </a:rPr>
              <a:t>ocs.anaconda.com/miniconda/miniconda-install/</a:t>
            </a:r>
            <a:r>
              <a:rPr lang="en">
                <a:solidFill>
                  <a:schemeClr val="dk1"/>
                </a:solidFill>
              </a:rPr>
              <a:t> or the full Anaconda </a:t>
            </a:r>
            <a:r>
              <a:rPr lang="en">
                <a:solidFill>
                  <a:schemeClr val="dk1"/>
                </a:solidFill>
              </a:rPr>
              <a:t>distribution from </a:t>
            </a:r>
            <a:r>
              <a:rPr lang="en" u="sng">
                <a:solidFill>
                  <a:schemeClr val="hlink"/>
                </a:solidFill>
                <a:hlinkClick r:id="rId12"/>
              </a:rPr>
              <a:t>anaconda.com/download</a:t>
            </a:r>
            <a:r>
              <a:rPr lang="en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472439" y="-12"/>
            <a:ext cx="670500" cy="6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0"/>
            <a:ext cx="50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12</a:t>
            </a:r>
            <a:r>
              <a:rPr lang="en">
                <a:solidFill>
                  <a:schemeClr val="dk2"/>
                </a:solidFill>
              </a:rPr>
              <a:t>-9-24: Indronil Ghosh</a:t>
            </a:r>
            <a:endParaRPr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Book Setup </a:t>
            </a:r>
            <a:r>
              <a:rPr lang="en"/>
              <a:t>Instructions </a:t>
            </a:r>
            <a:r>
              <a:rPr lang="en"/>
              <a:t>cont.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952300"/>
            <a:ext cx="85926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Conda steps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Create a conda environment with all desired packages: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conda create -n env_name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jupyterlab jupyter-book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numpy scipy sympy matplotlib pandas conda-forge::openpyxl  conda-forge::lmfit conda-forge::numdifftools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 install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pyppeteer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(Note: </a:t>
            </a:r>
            <a:r>
              <a:rPr b="1" lang="en">
                <a:solidFill>
                  <a:schemeClr val="dk1"/>
                </a:solidFill>
              </a:rPr>
              <a:t>required packages for using jupyter-book in bold</a:t>
            </a:r>
            <a:r>
              <a:rPr lang="en">
                <a:solidFill>
                  <a:schemeClr val="dk1"/>
                </a:solidFill>
              </a:rPr>
              <a:t>.)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Activate the conda environment to start using it: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conda activate env_name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39" y="-12"/>
            <a:ext cx="670500" cy="6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0" y="0"/>
            <a:ext cx="50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12-9-24:</a:t>
            </a:r>
            <a:r>
              <a:rPr lang="en">
                <a:solidFill>
                  <a:schemeClr val="dk2"/>
                </a:solidFill>
              </a:rPr>
              <a:t> Indronil Ghosh</a:t>
            </a:r>
            <a:endParaRPr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9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Jupyter Book Setup Instructions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02725" y="931250"/>
            <a:ext cx="8989500" cy="4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Jupyter-Book commands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Create a sample Jupyter Book: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jupyter-book create book_name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Add your material's Jupyter notebook (e.g. F82H.ipynb) to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book_name</a:t>
            </a:r>
            <a:r>
              <a:rPr lang="en">
                <a:solidFill>
                  <a:schemeClr val="dk1"/>
                </a:solidFill>
              </a:rPr>
              <a:t> folder.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Replace "- file: notebooks" in _toc.yml with "- file: &lt;material notebook name&gt;".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Build the sample Jupyter Book by the following, depending on desired format: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jupyter-book build book_name –-builder html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jupyter-book build book_name –-builder latex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jupyter-book build book_name –-builder pdfhtml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</a:rPr>
              <a:t>(Note: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latex</a:t>
            </a:r>
            <a:r>
              <a:rPr lang="en">
                <a:solidFill>
                  <a:schemeClr val="dk1"/>
                </a:solidFill>
              </a:rPr>
              <a:t> option generates .tex/.sty/.cls files, which can be compiled locally w/ XeLaTeX compiler setting, or compiled online w/ Overleaf).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i="1" lang="en">
                <a:solidFill>
                  <a:schemeClr val="dk1"/>
                </a:solidFill>
              </a:rPr>
              <a:t>Overleaf instructions</a:t>
            </a:r>
            <a:r>
              <a:rPr lang="en">
                <a:solidFill>
                  <a:schemeClr val="dk1"/>
                </a:solidFill>
              </a:rPr>
              <a:t>: Upload all files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\book_name\_build\latex</a:t>
            </a:r>
            <a:r>
              <a:rPr lang="en">
                <a:solidFill>
                  <a:schemeClr val="dk1"/>
                </a:solidFill>
              </a:rPr>
              <a:t> to an Overleaf project, and compile book.tex online.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See the outputs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\book_name\_build</a:t>
            </a:r>
            <a:r>
              <a:rPr lang="en">
                <a:solidFill>
                  <a:schemeClr val="dk1"/>
                </a:solidFill>
              </a:rPr>
              <a:t> folder.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39" y="-12"/>
            <a:ext cx="670500" cy="6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0" y="0"/>
            <a:ext cx="50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12-9-24:</a:t>
            </a:r>
            <a:r>
              <a:rPr lang="en">
                <a:solidFill>
                  <a:schemeClr val="dk2"/>
                </a:solidFill>
              </a:rPr>
              <a:t> Indronil Ghosh</a:t>
            </a:r>
            <a:endParaRPr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9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Jupyter Book Setup Instructions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102725" y="931250"/>
            <a:ext cx="8989500" cy="4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HTML compilation tips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Static images included in Markdown with the HTML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>
                <a:solidFill>
                  <a:schemeClr val="dk1"/>
                </a:solidFill>
              </a:rPr>
              <a:t> tag need corresponding Base64 code included, i.e.: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img src="data:image.png;base64,BASE64_CODE_FOLLOWS_HERE" style="width:75%" &gt;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Alternatively, if you don't prefer to directly paste in the base64 code, you can import a static image through a code </a:t>
            </a:r>
            <a:r>
              <a:rPr lang="en">
                <a:solidFill>
                  <a:schemeClr val="dk1"/>
                </a:solidFill>
              </a:rPr>
              <a:t>cell, i.e.: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IPython.display import Image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Image(filename="example.png")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</a:rPr>
              <a:t>The output from this will have the base64 code automatically embedded.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39" y="-12"/>
            <a:ext cx="670500" cy="6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0" y="0"/>
            <a:ext cx="50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12-9-24: Indronil Ghosh</a:t>
            </a:r>
            <a:endParaRPr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29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Jupyter Book Setup Instructions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102725" y="931250"/>
            <a:ext cx="8989500" cy="15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LaTeX --builder option issues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Make sure that LaTeX equations are done properly, i.e. the dollar sign 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>
                <a:solidFill>
                  <a:schemeClr val="dk1"/>
                </a:solidFill>
              </a:rPr>
              <a:t>" triggered math mode cannot be used within an equation environment started with 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\begin{equation*}</a:t>
            </a:r>
            <a:r>
              <a:rPr lang="en">
                <a:solidFill>
                  <a:schemeClr val="dk1"/>
                </a:solidFill>
              </a:rPr>
              <a:t>". Entire compilation will fail for any LaTeX errors.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39" y="-12"/>
            <a:ext cx="670500" cy="6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0" y="0"/>
            <a:ext cx="50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12-9-24: Indronil Ghosh</a:t>
            </a:r>
            <a:endParaRPr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798" y="2555625"/>
            <a:ext cx="8738415" cy="233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9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Jupyter Book Setup Instructions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51900" y="931250"/>
            <a:ext cx="9040200" cy="19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u="sng">
                <a:solidFill>
                  <a:schemeClr val="dk1"/>
                </a:solidFill>
              </a:rPr>
              <a:t>LaTeX compilation tips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If compiling on Overleaf, comment out the following on line 24: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\catcode`^^^^00a0\active\protected\def^^^^00a0{\leavevmode\nobreak\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439" y="-12"/>
            <a:ext cx="670500" cy="66912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0" y="0"/>
            <a:ext cx="50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12-9-24: Indronil Ghosh</a:t>
            </a:r>
            <a:endParaRPr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Overleaf PDF 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00" y="572700"/>
            <a:ext cx="4046792" cy="43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927" y="572700"/>
            <a:ext cx="3396973" cy="4376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914" y="0"/>
            <a:ext cx="362047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375" y="0"/>
            <a:ext cx="341371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