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T Sans Narrow"/>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9f2d1f754e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9f2d1f754e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9f3f2d7d13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9f3f2d7d13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f8bc627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f8bc627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25f747ac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25f747ac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25f747ac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25f747ac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9f3f2d7d13_0_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9f3f2d7d13_0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f2d1f75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f2d1f75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9f2d1f754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9f2d1f754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9f3f2d7d13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9f3f2d7d13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f2d1f754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9f2d1f754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f2d1f754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f2d1f754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f2d1f754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f2d1f754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9f2d1f754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9f2d1f754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f2d1f754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9f2d1f754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693126"/>
            <a:ext cx="7322700" cy="1081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Progress Report Presentation </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t>11/27/2023</a:t>
            </a:r>
            <a:endParaRPr/>
          </a:p>
          <a:p>
            <a:pPr indent="0" lvl="0" marL="0" rtl="0" algn="ctr">
              <a:spcBef>
                <a:spcPts val="0"/>
              </a:spcBef>
              <a:spcAft>
                <a:spcPts val="0"/>
              </a:spcAft>
              <a:buNone/>
            </a:pPr>
            <a:r>
              <a:rPr lang="en"/>
              <a:t>Mohamed Ghonim, </a:t>
            </a:r>
            <a:r>
              <a:rPr lang="en"/>
              <a:t>Hayden Galante, Alex Maso, Phanindra Vemireddy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Burst of Write Transfers</a:t>
            </a:r>
            <a:endParaRPr/>
          </a:p>
        </p:txBody>
      </p:sp>
      <p:sp>
        <p:nvSpPr>
          <p:cNvPr id="131" name="Google Shape;131;p22"/>
          <p:cNvSpPr txBox="1"/>
          <p:nvPr>
            <p:ph idx="1" type="body"/>
          </p:nvPr>
        </p:nvSpPr>
        <p:spPr>
          <a:xfrm>
            <a:off x="311700" y="1266325"/>
            <a:ext cx="3808800" cy="33027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Char char="●"/>
            </a:pPr>
            <a:r>
              <a:rPr lang="en" sz="1400"/>
              <a:t>HWRITE - Held high for Seq Read </a:t>
            </a:r>
            <a:endParaRPr sz="1400"/>
          </a:p>
          <a:p>
            <a:pPr indent="-317500" lvl="0" marL="457200" rtl="0" algn="l">
              <a:spcBef>
                <a:spcPts val="0"/>
              </a:spcBef>
              <a:spcAft>
                <a:spcPts val="0"/>
              </a:spcAft>
              <a:buSzPts val="1400"/>
              <a:buChar char="●"/>
            </a:pPr>
            <a:r>
              <a:rPr lang="en" sz="1400"/>
              <a:t>HREADY - AHB asserted with HWRITE then strobed during burst</a:t>
            </a:r>
            <a:endParaRPr sz="1400"/>
          </a:p>
          <a:p>
            <a:pPr indent="-317500" lvl="0" marL="457200" rtl="0" algn="l">
              <a:spcBef>
                <a:spcPts val="0"/>
              </a:spcBef>
              <a:spcAft>
                <a:spcPts val="0"/>
              </a:spcAft>
              <a:buSzPts val="1400"/>
              <a:buChar char="●"/>
            </a:pPr>
            <a:r>
              <a:rPr lang="en" sz="1400"/>
              <a:t>PWRITE - Low in T2, after AHB asserts HREADY</a:t>
            </a:r>
            <a:endParaRPr sz="1400"/>
          </a:p>
          <a:p>
            <a:pPr indent="-317500" lvl="0" marL="457200" rtl="0" algn="l">
              <a:spcBef>
                <a:spcPts val="0"/>
              </a:spcBef>
              <a:spcAft>
                <a:spcPts val="0"/>
              </a:spcAft>
              <a:buSzPts val="1400"/>
              <a:buChar char="●"/>
            </a:pPr>
            <a:r>
              <a:rPr lang="en" sz="1400"/>
              <a:t>PSEL - Asserted along with PWRITE - Enter SETUP</a:t>
            </a:r>
            <a:endParaRPr sz="1400"/>
          </a:p>
          <a:p>
            <a:pPr indent="-317500" lvl="0" marL="457200" rtl="0" algn="l">
              <a:spcBef>
                <a:spcPts val="0"/>
              </a:spcBef>
              <a:spcAft>
                <a:spcPts val="0"/>
              </a:spcAft>
              <a:buSzPts val="1400"/>
              <a:buChar char="●"/>
            </a:pPr>
            <a:r>
              <a:rPr lang="en" sz="1400"/>
              <a:t>PENABLE is asserted in T3, the cycle after PSEL is asserted - Enter ENABLE</a:t>
            </a:r>
            <a:endParaRPr sz="1400"/>
          </a:p>
          <a:p>
            <a:pPr indent="-317500" lvl="0" marL="457200" rtl="0" algn="l">
              <a:spcBef>
                <a:spcPts val="0"/>
              </a:spcBef>
              <a:spcAft>
                <a:spcPts val="0"/>
              </a:spcAft>
              <a:buSzPts val="1400"/>
              <a:buChar char="●"/>
            </a:pPr>
            <a:r>
              <a:rPr lang="en" sz="1400"/>
              <a:t>The following cycle, T4, PENABLE deasserted. Cycles high and low for burst</a:t>
            </a:r>
            <a:endParaRPr sz="1400"/>
          </a:p>
          <a:p>
            <a:pPr indent="-317500" lvl="0" marL="457200" rtl="0" algn="l">
              <a:spcBef>
                <a:spcPts val="0"/>
              </a:spcBef>
              <a:spcAft>
                <a:spcPts val="0"/>
              </a:spcAft>
              <a:buSzPts val="1400"/>
              <a:buChar char="●"/>
            </a:pPr>
            <a:r>
              <a:rPr lang="en" sz="1400"/>
              <a:t>PSEL held high for burst</a:t>
            </a:r>
            <a:endParaRPr sz="1400"/>
          </a:p>
          <a:p>
            <a:pPr indent="0" lvl="0" marL="4572000" rtl="0" algn="l">
              <a:spcBef>
                <a:spcPts val="1200"/>
              </a:spcBef>
              <a:spcAft>
                <a:spcPts val="1200"/>
              </a:spcAft>
              <a:buNone/>
            </a:pPr>
            <a:r>
              <a:t/>
            </a:r>
            <a:endParaRPr/>
          </a:p>
        </p:txBody>
      </p:sp>
      <p:pic>
        <p:nvPicPr>
          <p:cNvPr id="132" name="Google Shape;132;p22"/>
          <p:cNvPicPr preferRelativeResize="0"/>
          <p:nvPr/>
        </p:nvPicPr>
        <p:blipFill>
          <a:blip r:embed="rId3">
            <a:alphaModFix/>
          </a:blip>
          <a:stretch>
            <a:fillRect/>
          </a:stretch>
        </p:blipFill>
        <p:spPr>
          <a:xfrm>
            <a:off x="4260299" y="1373140"/>
            <a:ext cx="4571999" cy="2397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Verifying the State Machine for the AHB to APB interface</a:t>
            </a:r>
            <a:endParaRPr/>
          </a:p>
        </p:txBody>
      </p:sp>
      <p:pic>
        <p:nvPicPr>
          <p:cNvPr id="138" name="Google Shape;138;p23"/>
          <p:cNvPicPr preferRelativeResize="0"/>
          <p:nvPr/>
        </p:nvPicPr>
        <p:blipFill>
          <a:blip r:embed="rId3">
            <a:alphaModFix/>
          </a:blip>
          <a:stretch>
            <a:fillRect/>
          </a:stretch>
        </p:blipFill>
        <p:spPr>
          <a:xfrm>
            <a:off x="0" y="1095275"/>
            <a:ext cx="4989125" cy="3163725"/>
          </a:xfrm>
          <a:prstGeom prst="rect">
            <a:avLst/>
          </a:prstGeom>
          <a:noFill/>
          <a:ln>
            <a:noFill/>
          </a:ln>
        </p:spPr>
      </p:pic>
      <p:sp>
        <p:nvSpPr>
          <p:cNvPr id="139" name="Google Shape;139;p23"/>
          <p:cNvSpPr txBox="1"/>
          <p:nvPr/>
        </p:nvSpPr>
        <p:spPr>
          <a:xfrm>
            <a:off x="311700" y="4259000"/>
            <a:ext cx="6572400" cy="4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FSM from the official AMBA Technical Reference</a:t>
            </a:r>
            <a:endParaRPr>
              <a:solidFill>
                <a:schemeClr val="dk2"/>
              </a:solidFill>
              <a:latin typeface="Open Sans"/>
              <a:ea typeface="Open Sans"/>
              <a:cs typeface="Open Sans"/>
              <a:sym typeface="Open Sans"/>
            </a:endParaRPr>
          </a:p>
        </p:txBody>
      </p:sp>
      <p:pic>
        <p:nvPicPr>
          <p:cNvPr id="140" name="Google Shape;140;p23"/>
          <p:cNvPicPr preferRelativeResize="0"/>
          <p:nvPr/>
        </p:nvPicPr>
        <p:blipFill>
          <a:blip r:embed="rId4">
            <a:alphaModFix/>
          </a:blip>
          <a:stretch>
            <a:fillRect/>
          </a:stretch>
        </p:blipFill>
        <p:spPr>
          <a:xfrm>
            <a:off x="5131999" y="1400075"/>
            <a:ext cx="3850076" cy="2150867"/>
          </a:xfrm>
          <a:prstGeom prst="rect">
            <a:avLst/>
          </a:prstGeom>
          <a:noFill/>
          <a:ln>
            <a:noFill/>
          </a:ln>
        </p:spPr>
      </p:pic>
      <p:sp>
        <p:nvSpPr>
          <p:cNvPr id="141" name="Google Shape;141;p23"/>
          <p:cNvSpPr txBox="1"/>
          <p:nvPr/>
        </p:nvSpPr>
        <p:spPr>
          <a:xfrm>
            <a:off x="5069200" y="4068500"/>
            <a:ext cx="3850200" cy="6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Open Sans"/>
                <a:ea typeface="Open Sans"/>
                <a:cs typeface="Open Sans"/>
                <a:sym typeface="Open Sans"/>
              </a:rPr>
              <a:t>Wrote 19 assertions testing the 19 transitions in the FSM. They all passed.</a:t>
            </a:r>
            <a:endParaRPr sz="1600">
              <a:solidFill>
                <a:schemeClr val="dk2"/>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Verifying</a:t>
            </a:r>
            <a:r>
              <a:rPr lang="en"/>
              <a:t> the Read and Write Transactions</a:t>
            </a:r>
            <a:endParaRPr/>
          </a:p>
        </p:txBody>
      </p:sp>
      <p:sp>
        <p:nvSpPr>
          <p:cNvPr id="147" name="Google Shape;147;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300"/>
              <a:t>Wrote multiple assertions to check validity for output </a:t>
            </a:r>
            <a:r>
              <a:rPr lang="en" sz="1300"/>
              <a:t>signals</a:t>
            </a:r>
            <a:r>
              <a:rPr lang="en" sz="1300"/>
              <a:t> like, PENABLE, PSEL, PWRITE, HRDATA</a:t>
            </a:r>
            <a:endParaRPr sz="1300"/>
          </a:p>
          <a:p>
            <a:pPr indent="-311150" lvl="0" marL="457200" rtl="0" algn="l">
              <a:spcBef>
                <a:spcPts val="0"/>
              </a:spcBef>
              <a:spcAft>
                <a:spcPts val="0"/>
              </a:spcAft>
              <a:buSzPts val="1300"/>
              <a:buChar char="●"/>
            </a:pPr>
            <a:r>
              <a:rPr lang="en" sz="1300"/>
              <a:t>Wrote a new assumption for back to back reads after observing failing assertions for read transfers</a:t>
            </a:r>
            <a:endParaRPr sz="1300"/>
          </a:p>
          <a:p>
            <a:pPr indent="-323850" lvl="0" marL="457200" rtl="0" algn="l">
              <a:spcBef>
                <a:spcPts val="0"/>
              </a:spcBef>
              <a:spcAft>
                <a:spcPts val="0"/>
              </a:spcAft>
              <a:buSzPts val="1500"/>
              <a:buChar char="●"/>
            </a:pPr>
            <a:r>
              <a:rPr lang="en" sz="1300"/>
              <a:t>Some of them are failing during </a:t>
            </a:r>
            <a:r>
              <a:rPr lang="en" sz="1300"/>
              <a:t>the</a:t>
            </a:r>
            <a:r>
              <a:rPr lang="en" sz="1300"/>
              <a:t> scenario of Read followed by Write</a:t>
            </a:r>
            <a:endParaRPr sz="1300"/>
          </a:p>
          <a:p>
            <a:pPr indent="-311150" lvl="0" marL="457200" rtl="0" algn="l">
              <a:spcBef>
                <a:spcPts val="0"/>
              </a:spcBef>
              <a:spcAft>
                <a:spcPts val="0"/>
              </a:spcAft>
              <a:buSzPts val="1300"/>
              <a:buChar char="●"/>
            </a:pPr>
            <a:r>
              <a:rPr lang="en" sz="1300"/>
              <a:t>Need to update assertions for the </a:t>
            </a:r>
            <a:r>
              <a:rPr lang="en" sz="1300"/>
              <a:t>falling</a:t>
            </a:r>
            <a:r>
              <a:rPr lang="en" sz="1300"/>
              <a:t> scenario</a:t>
            </a:r>
            <a:endParaRPr sz="1300"/>
          </a:p>
          <a:p>
            <a:pPr indent="0" lvl="0" marL="45720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457200" rtl="0" algn="l">
              <a:spcBef>
                <a:spcPts val="1200"/>
              </a:spcBef>
              <a:spcAft>
                <a:spcPts val="1200"/>
              </a:spcAft>
              <a:buNone/>
            </a:pPr>
            <a:r>
              <a:t/>
            </a:r>
            <a:endParaRPr sz="1400"/>
          </a:p>
        </p:txBody>
      </p:sp>
      <p:pic>
        <p:nvPicPr>
          <p:cNvPr id="148" name="Google Shape;148;p24"/>
          <p:cNvPicPr preferRelativeResize="0"/>
          <p:nvPr/>
        </p:nvPicPr>
        <p:blipFill>
          <a:blip r:embed="rId3">
            <a:alphaModFix/>
          </a:blip>
          <a:stretch>
            <a:fillRect/>
          </a:stretch>
        </p:blipFill>
        <p:spPr>
          <a:xfrm>
            <a:off x="3216425" y="2340200"/>
            <a:ext cx="4914576" cy="2581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after Write transfer</a:t>
            </a:r>
            <a:endParaRPr/>
          </a:p>
        </p:txBody>
      </p:sp>
      <p:sp>
        <p:nvSpPr>
          <p:cNvPr id="154" name="Google Shape;154;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25"/>
          <p:cNvPicPr preferRelativeResize="0"/>
          <p:nvPr/>
        </p:nvPicPr>
        <p:blipFill>
          <a:blip r:embed="rId3">
            <a:alphaModFix/>
          </a:blip>
          <a:stretch>
            <a:fillRect/>
          </a:stretch>
        </p:blipFill>
        <p:spPr>
          <a:xfrm>
            <a:off x="401425" y="1266325"/>
            <a:ext cx="6589025" cy="3651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Pselx Issue</a:t>
            </a:r>
            <a:endParaRPr/>
          </a:p>
        </p:txBody>
      </p:sp>
      <p:sp>
        <p:nvSpPr>
          <p:cNvPr id="161" name="Google Shape;161;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26"/>
          <p:cNvPicPr preferRelativeResize="0"/>
          <p:nvPr/>
        </p:nvPicPr>
        <p:blipFill>
          <a:blip r:embed="rId3">
            <a:alphaModFix/>
          </a:blip>
          <a:stretch>
            <a:fillRect/>
          </a:stretch>
        </p:blipFill>
        <p:spPr>
          <a:xfrm>
            <a:off x="404800" y="1266325"/>
            <a:ext cx="7886451" cy="3489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 and what to verify next. </a:t>
            </a:r>
            <a:endParaRPr/>
          </a:p>
        </p:txBody>
      </p:sp>
      <p:sp>
        <p:nvSpPr>
          <p:cNvPr id="168" name="Google Shape;168;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t>So far, we have written assertions and assumptions verifying the basic </a:t>
            </a:r>
            <a:r>
              <a:rPr lang="en" sz="1600"/>
              <a:t>functionality</a:t>
            </a:r>
            <a:r>
              <a:rPr lang="en" sz="1600"/>
              <a:t> of the bridge, and we plan to write more </a:t>
            </a:r>
            <a:r>
              <a:rPr lang="en" sz="1600"/>
              <a:t>thorough</a:t>
            </a:r>
            <a:r>
              <a:rPr lang="en" sz="1600"/>
              <a:t> assertions and </a:t>
            </a:r>
            <a:r>
              <a:rPr lang="en" sz="1600"/>
              <a:t>cover properties between now and the due date. </a:t>
            </a:r>
            <a:endParaRPr sz="1600"/>
          </a:p>
          <a:p>
            <a:pPr indent="0" lvl="0" marL="0" rtl="0" algn="l">
              <a:spcBef>
                <a:spcPts val="1200"/>
              </a:spcBef>
              <a:spcAft>
                <a:spcPts val="0"/>
              </a:spcAft>
              <a:buNone/>
            </a:pPr>
            <a:r>
              <a:rPr lang="en" sz="1600"/>
              <a:t>Issues we ran into: </a:t>
            </a:r>
            <a:endParaRPr sz="1600"/>
          </a:p>
          <a:p>
            <a:pPr indent="0" lvl="0" marL="0" rtl="0" algn="l">
              <a:spcBef>
                <a:spcPts val="1200"/>
              </a:spcBef>
              <a:spcAft>
                <a:spcPts val="1200"/>
              </a:spcAft>
              <a:buNone/>
            </a:pPr>
            <a:r>
              <a:rPr lang="en" sz="1600"/>
              <a:t>We couldn’t find an RTL that clearly and completely implements the HBURST mechanism with multiple burst transactions. We decided to still write the (AIP) for those transactions, and if time permits, one or two of our teammates will write the HBURST code and the other one or two will write the assertions to verify it, but overall, we set out goal to “translate” the specs into properties (assertions and assumptions) and test as many of them as we can given the available RTLs, but there’s a chance we’ll have more properties than those implemented in the RTLs available, we’ll use ifdefs to isolate our additional assertions when running VC Formal.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Proposal/Overview</a:t>
            </a:r>
            <a:endParaRPr/>
          </a:p>
        </p:txBody>
      </p:sp>
      <p:sp>
        <p:nvSpPr>
          <p:cNvPr id="73" name="Google Shape;73;p14"/>
          <p:cNvSpPr txBox="1"/>
          <p:nvPr>
            <p:ph idx="1" type="body"/>
          </p:nvPr>
        </p:nvSpPr>
        <p:spPr>
          <a:xfrm>
            <a:off x="311700" y="1491350"/>
            <a:ext cx="3878400" cy="255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We’re </a:t>
            </a:r>
            <a:r>
              <a:rPr lang="en"/>
              <a:t>verifying the AHB to APB bridge using the AMBA specifications. We are basically writing an assertion IP (AIP) based on the AMBA ARM specs and testing/applying it on an RTL implementation from Github. </a:t>
            </a:r>
            <a:endParaRPr/>
          </a:p>
        </p:txBody>
      </p:sp>
      <p:pic>
        <p:nvPicPr>
          <p:cNvPr id="74" name="Google Shape;74;p14"/>
          <p:cNvPicPr preferRelativeResize="0"/>
          <p:nvPr/>
        </p:nvPicPr>
        <p:blipFill>
          <a:blip r:embed="rId3">
            <a:alphaModFix/>
          </a:blip>
          <a:stretch>
            <a:fillRect/>
          </a:stretch>
        </p:blipFill>
        <p:spPr>
          <a:xfrm>
            <a:off x="4329600" y="1393224"/>
            <a:ext cx="4621199" cy="2554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 Bridge </a:t>
            </a:r>
            <a:r>
              <a:rPr lang="en"/>
              <a:t>Description</a:t>
            </a:r>
            <a:endParaRPr/>
          </a:p>
          <a:p>
            <a:pPr indent="0" lvl="0" marL="0" rtl="0" algn="l">
              <a:spcBef>
                <a:spcPts val="0"/>
              </a:spcBef>
              <a:spcAft>
                <a:spcPts val="0"/>
              </a:spcAft>
              <a:buNone/>
            </a:pPr>
            <a:r>
              <a:t/>
            </a:r>
            <a:endParaRPr/>
          </a:p>
        </p:txBody>
      </p:sp>
      <p:sp>
        <p:nvSpPr>
          <p:cNvPr id="80" name="Google Shape;80;p15"/>
          <p:cNvSpPr txBox="1"/>
          <p:nvPr>
            <p:ph idx="1" type="body"/>
          </p:nvPr>
        </p:nvSpPr>
        <p:spPr>
          <a:xfrm>
            <a:off x="192625" y="1152425"/>
            <a:ext cx="4880100" cy="348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58"/>
              <a:buFont typeface="Arial"/>
              <a:buNone/>
            </a:pPr>
            <a:r>
              <a:rPr lang="en" sz="1000"/>
              <a:t>● AHB to APB bridge provides an interface between the high speed AHB and the low power APB.</a:t>
            </a:r>
            <a:endParaRPr sz="1000"/>
          </a:p>
          <a:p>
            <a:pPr indent="0" lvl="0" marL="0" rtl="0" algn="l">
              <a:lnSpc>
                <a:spcPct val="100000"/>
              </a:lnSpc>
              <a:spcBef>
                <a:spcPts val="1200"/>
              </a:spcBef>
              <a:spcAft>
                <a:spcPts val="0"/>
              </a:spcAft>
              <a:buClr>
                <a:schemeClr val="dk1"/>
              </a:buClr>
              <a:buSzPts val="358"/>
              <a:buFont typeface="Arial"/>
              <a:buNone/>
            </a:pPr>
            <a:r>
              <a:rPr lang="en" sz="1000"/>
              <a:t>● Read and write transfers on the AHB are converted into equivalent transfers on the APB.</a:t>
            </a:r>
            <a:endParaRPr sz="1000"/>
          </a:p>
          <a:p>
            <a:pPr indent="0" lvl="0" marL="0" rtl="0" algn="l">
              <a:lnSpc>
                <a:spcPct val="100000"/>
              </a:lnSpc>
              <a:spcBef>
                <a:spcPts val="1200"/>
              </a:spcBef>
              <a:spcAft>
                <a:spcPts val="0"/>
              </a:spcAft>
              <a:buClr>
                <a:schemeClr val="dk1"/>
              </a:buClr>
              <a:buSzPts val="358"/>
              <a:buFont typeface="Arial"/>
              <a:buNone/>
            </a:pPr>
            <a:r>
              <a:rPr lang="en" sz="1000"/>
              <a:t>● It has AHB slave bus interface, APB transfer state machine, which is independent of the device memory map, and APB output signal generation.</a:t>
            </a:r>
            <a:endParaRPr sz="1000"/>
          </a:p>
          <a:p>
            <a:pPr indent="0" lvl="0" marL="0" rtl="0" algn="l">
              <a:lnSpc>
                <a:spcPct val="100000"/>
              </a:lnSpc>
              <a:spcBef>
                <a:spcPts val="1200"/>
              </a:spcBef>
              <a:spcAft>
                <a:spcPts val="0"/>
              </a:spcAft>
              <a:buClr>
                <a:schemeClr val="dk1"/>
              </a:buClr>
              <a:buSzPts val="358"/>
              <a:buFont typeface="Arial"/>
              <a:buNone/>
            </a:pPr>
            <a:r>
              <a:rPr lang="en" sz="1000"/>
              <a:t>● It buffers address, controls, and data from the AHB, drives the APB peripherals and returns data along with a response signal to the AHB.</a:t>
            </a:r>
            <a:endParaRPr sz="1000"/>
          </a:p>
          <a:p>
            <a:pPr indent="0" lvl="0" marL="0" rtl="0" algn="l">
              <a:lnSpc>
                <a:spcPct val="100000"/>
              </a:lnSpc>
              <a:spcBef>
                <a:spcPts val="1200"/>
              </a:spcBef>
              <a:spcAft>
                <a:spcPts val="0"/>
              </a:spcAft>
              <a:buClr>
                <a:schemeClr val="dk1"/>
              </a:buClr>
              <a:buSzPts val="358"/>
              <a:buFont typeface="Arial"/>
              <a:buNone/>
            </a:pPr>
            <a:r>
              <a:rPr lang="en" sz="1000"/>
              <a:t>● APB data bus is divided into read (PRDATA), where data travels from the peripherals to the bridge and write (PWDATA), where data travels from the bridge to the peripherals.</a:t>
            </a:r>
            <a:endParaRPr sz="1000"/>
          </a:p>
          <a:p>
            <a:pPr indent="0" lvl="0" marL="0" rtl="0" algn="l">
              <a:lnSpc>
                <a:spcPct val="100000"/>
              </a:lnSpc>
              <a:spcBef>
                <a:spcPts val="1200"/>
              </a:spcBef>
              <a:spcAft>
                <a:spcPts val="0"/>
              </a:spcAft>
              <a:buClr>
                <a:schemeClr val="dk1"/>
              </a:buClr>
              <a:buSzPts val="358"/>
              <a:buFont typeface="Arial"/>
              <a:buNone/>
            </a:pPr>
            <a:r>
              <a:rPr lang="en" sz="1000"/>
              <a:t>● Data transfers can have 3 different sizes (HSIZE) Byte, halfword or full word.</a:t>
            </a:r>
            <a:endParaRPr sz="1000"/>
          </a:p>
          <a:p>
            <a:pPr indent="0" lvl="0" marL="0" rtl="0" algn="l">
              <a:lnSpc>
                <a:spcPct val="100000"/>
              </a:lnSpc>
              <a:spcBef>
                <a:spcPts val="1200"/>
              </a:spcBef>
              <a:spcAft>
                <a:spcPts val="1200"/>
              </a:spcAft>
              <a:buClr>
                <a:schemeClr val="dk1"/>
              </a:buClr>
              <a:buSzPts val="358"/>
              <a:buFont typeface="Arial"/>
              <a:buNone/>
            </a:pPr>
            <a:r>
              <a:rPr lang="en" sz="1000"/>
              <a:t>● Data transfers are either sent as a single transfer or can be sent in a burst (HBURST). Bursts can be incremental or wrapping bursts with 4 or 8-beats.</a:t>
            </a:r>
            <a:endParaRPr sz="1000"/>
          </a:p>
        </p:txBody>
      </p:sp>
      <p:pic>
        <p:nvPicPr>
          <p:cNvPr id="81" name="Google Shape;81;p15"/>
          <p:cNvPicPr preferRelativeResize="0"/>
          <p:nvPr/>
        </p:nvPicPr>
        <p:blipFill>
          <a:blip r:embed="rId3">
            <a:alphaModFix/>
          </a:blip>
          <a:stretch>
            <a:fillRect/>
          </a:stretch>
        </p:blipFill>
        <p:spPr>
          <a:xfrm>
            <a:off x="5348525" y="807700"/>
            <a:ext cx="4267200" cy="31542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265500" y="678350"/>
            <a:ext cx="4045200" cy="1675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Project Collaboration and file Structure</a:t>
            </a:r>
            <a:endParaRPr/>
          </a:p>
        </p:txBody>
      </p:sp>
      <p:sp>
        <p:nvSpPr>
          <p:cNvPr id="87" name="Google Shape;87;p16"/>
          <p:cNvSpPr txBox="1"/>
          <p:nvPr>
            <p:ph idx="1" type="subTitle"/>
          </p:nvPr>
        </p:nvSpPr>
        <p:spPr>
          <a:xfrm>
            <a:off x="265500" y="2391200"/>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We created a github repo with 4 branches, one for each </a:t>
            </a:r>
            <a:r>
              <a:rPr lang="en"/>
              <a:t>team member</a:t>
            </a:r>
            <a:endParaRPr/>
          </a:p>
        </p:txBody>
      </p:sp>
      <p:pic>
        <p:nvPicPr>
          <p:cNvPr id="88" name="Google Shape;88;p16"/>
          <p:cNvPicPr preferRelativeResize="0"/>
          <p:nvPr/>
        </p:nvPicPr>
        <p:blipFill>
          <a:blip r:embed="rId3">
            <a:alphaModFix/>
          </a:blip>
          <a:stretch>
            <a:fillRect/>
          </a:stretch>
        </p:blipFill>
        <p:spPr>
          <a:xfrm>
            <a:off x="4572000" y="6375"/>
            <a:ext cx="2341850" cy="2317076"/>
          </a:xfrm>
          <a:prstGeom prst="rect">
            <a:avLst/>
          </a:prstGeom>
          <a:noFill/>
          <a:ln>
            <a:noFill/>
          </a:ln>
        </p:spPr>
      </p:pic>
      <p:pic>
        <p:nvPicPr>
          <p:cNvPr id="89" name="Google Shape;89;p16"/>
          <p:cNvPicPr preferRelativeResize="0"/>
          <p:nvPr/>
        </p:nvPicPr>
        <p:blipFill>
          <a:blip r:embed="rId4">
            <a:alphaModFix/>
          </a:blip>
          <a:stretch>
            <a:fillRect/>
          </a:stretch>
        </p:blipFill>
        <p:spPr>
          <a:xfrm>
            <a:off x="5426275" y="2323450"/>
            <a:ext cx="2763800" cy="1302850"/>
          </a:xfrm>
          <a:prstGeom prst="rect">
            <a:avLst/>
          </a:prstGeom>
          <a:noFill/>
          <a:ln>
            <a:noFill/>
          </a:ln>
        </p:spPr>
      </p:pic>
      <p:pic>
        <p:nvPicPr>
          <p:cNvPr id="90" name="Google Shape;90;p16"/>
          <p:cNvPicPr preferRelativeResize="0"/>
          <p:nvPr/>
        </p:nvPicPr>
        <p:blipFill>
          <a:blip r:embed="rId5">
            <a:alphaModFix/>
          </a:blip>
          <a:stretch>
            <a:fillRect/>
          </a:stretch>
        </p:blipFill>
        <p:spPr>
          <a:xfrm>
            <a:off x="6913850" y="6375"/>
            <a:ext cx="2230150" cy="2347772"/>
          </a:xfrm>
          <a:prstGeom prst="rect">
            <a:avLst/>
          </a:prstGeom>
          <a:noFill/>
          <a:ln>
            <a:noFill/>
          </a:ln>
        </p:spPr>
      </p:pic>
      <p:pic>
        <p:nvPicPr>
          <p:cNvPr id="91" name="Google Shape;91;p16"/>
          <p:cNvPicPr preferRelativeResize="0"/>
          <p:nvPr/>
        </p:nvPicPr>
        <p:blipFill>
          <a:blip r:embed="rId6">
            <a:alphaModFix/>
          </a:blip>
          <a:stretch>
            <a:fillRect/>
          </a:stretch>
        </p:blipFill>
        <p:spPr>
          <a:xfrm>
            <a:off x="5426275" y="3702505"/>
            <a:ext cx="2763800" cy="1318120"/>
          </a:xfrm>
          <a:prstGeom prst="rect">
            <a:avLst/>
          </a:prstGeom>
          <a:noFill/>
          <a:ln>
            <a:noFill/>
          </a:ln>
        </p:spPr>
      </p:pic>
      <p:sp>
        <p:nvSpPr>
          <p:cNvPr id="92" name="Google Shape;92;p16"/>
          <p:cNvSpPr txBox="1"/>
          <p:nvPr/>
        </p:nvSpPr>
        <p:spPr>
          <a:xfrm>
            <a:off x="459775" y="4060950"/>
            <a:ext cx="3745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Initially, we “explored” the design </a:t>
            </a:r>
            <a:endParaRPr sz="1800">
              <a:solidFill>
                <a:schemeClr val="dk2"/>
              </a:solidFill>
              <a:latin typeface="Open Sans"/>
              <a:ea typeface="Open Sans"/>
              <a:cs typeface="Open Sans"/>
              <a:sym typeface="Open Sans"/>
            </a:endParaRPr>
          </a:p>
          <a:p>
            <a:pPr indent="0" lvl="0" marL="0" rtl="0" algn="l">
              <a:spcBef>
                <a:spcPts val="0"/>
              </a:spcBef>
              <a:spcAft>
                <a:spcPts val="0"/>
              </a:spcAft>
              <a:buNone/>
            </a:pPr>
            <a:r>
              <a:rPr lang="en" sz="1800">
                <a:solidFill>
                  <a:schemeClr val="dk2"/>
                </a:solidFill>
                <a:latin typeface="Open Sans"/>
                <a:ea typeface="Open Sans"/>
                <a:cs typeface="Open Sans"/>
                <a:sym typeface="Open Sans"/>
              </a:rPr>
              <a:t>With the AEP and FXP apps</a:t>
            </a:r>
            <a:endParaRPr sz="1800">
              <a:solidFill>
                <a:schemeClr val="dk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 Port Signals</a:t>
            </a:r>
            <a:endParaRPr/>
          </a:p>
        </p:txBody>
      </p:sp>
      <p:sp>
        <p:nvSpPr>
          <p:cNvPr id="98" name="Google Shape;98;p17"/>
          <p:cNvSpPr txBox="1"/>
          <p:nvPr>
            <p:ph idx="1" type="body"/>
          </p:nvPr>
        </p:nvSpPr>
        <p:spPr>
          <a:xfrm>
            <a:off x="311700" y="1266325"/>
            <a:ext cx="8189400" cy="33027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Clr>
                <a:schemeClr val="dk1"/>
              </a:buClr>
              <a:buSzPct val="61111"/>
              <a:buFont typeface="Arial"/>
              <a:buNone/>
            </a:pPr>
            <a:r>
              <a:rPr lang="en"/>
              <a:t>Input Port:</a:t>
            </a:r>
            <a:endParaRPr/>
          </a:p>
          <a:p>
            <a:pPr indent="0" lvl="0" marL="0" rtl="0" algn="l">
              <a:spcBef>
                <a:spcPts val="1200"/>
              </a:spcBef>
              <a:spcAft>
                <a:spcPts val="0"/>
              </a:spcAft>
              <a:buClr>
                <a:schemeClr val="dk1"/>
              </a:buClr>
              <a:buSzPct val="61111"/>
              <a:buFont typeface="Arial"/>
              <a:buNone/>
            </a:pPr>
            <a:r>
              <a:rPr lang="en"/>
              <a:t>AHB:</a:t>
            </a:r>
            <a:endParaRPr/>
          </a:p>
          <a:p>
            <a:pPr indent="0" lvl="0" marL="0" rtl="0" algn="l">
              <a:spcBef>
                <a:spcPts val="1200"/>
              </a:spcBef>
              <a:spcAft>
                <a:spcPts val="0"/>
              </a:spcAft>
              <a:buClr>
                <a:schemeClr val="dk1"/>
              </a:buClr>
              <a:buSzPct val="61111"/>
              <a:buFont typeface="Arial"/>
              <a:buNone/>
            </a:pPr>
            <a:r>
              <a:rPr lang="en"/>
              <a:t>● HCLK: Clock signal for the AHB interface.</a:t>
            </a:r>
            <a:endParaRPr/>
          </a:p>
          <a:p>
            <a:pPr indent="0" lvl="0" marL="0" rtl="0" algn="l">
              <a:spcBef>
                <a:spcPts val="1200"/>
              </a:spcBef>
              <a:spcAft>
                <a:spcPts val="0"/>
              </a:spcAft>
              <a:buClr>
                <a:schemeClr val="dk1"/>
              </a:buClr>
              <a:buSzPct val="61111"/>
              <a:buFont typeface="Arial"/>
              <a:buNone/>
            </a:pPr>
            <a:r>
              <a:rPr lang="en"/>
              <a:t>● HRESETn: Active-low reset signal for the AHB interface.</a:t>
            </a:r>
            <a:endParaRPr/>
          </a:p>
          <a:p>
            <a:pPr indent="0" lvl="0" marL="0" rtl="0" algn="l">
              <a:spcBef>
                <a:spcPts val="1200"/>
              </a:spcBef>
              <a:spcAft>
                <a:spcPts val="0"/>
              </a:spcAft>
              <a:buClr>
                <a:schemeClr val="dk1"/>
              </a:buClr>
              <a:buSzPct val="61111"/>
              <a:buFont typeface="Arial"/>
              <a:buNone/>
            </a:pPr>
            <a:r>
              <a:rPr lang="en"/>
              <a:t>● HSIZE[2:0]: Size of the transfer on the AHB interface.</a:t>
            </a:r>
            <a:endParaRPr/>
          </a:p>
          <a:p>
            <a:pPr indent="0" lvl="0" marL="0" rtl="0" algn="l">
              <a:spcBef>
                <a:spcPts val="1200"/>
              </a:spcBef>
              <a:spcAft>
                <a:spcPts val="0"/>
              </a:spcAft>
              <a:buClr>
                <a:schemeClr val="dk1"/>
              </a:buClr>
              <a:buSzPct val="61111"/>
              <a:buFont typeface="Arial"/>
              <a:buNone/>
            </a:pPr>
            <a:r>
              <a:rPr lang="en"/>
              <a:t>● HADDR[31:0]: Address for the AHB transfer.</a:t>
            </a:r>
            <a:endParaRPr/>
          </a:p>
          <a:p>
            <a:pPr indent="0" lvl="0" marL="0" rtl="0" algn="l">
              <a:spcBef>
                <a:spcPts val="1200"/>
              </a:spcBef>
              <a:spcAft>
                <a:spcPts val="0"/>
              </a:spcAft>
              <a:buClr>
                <a:schemeClr val="dk1"/>
              </a:buClr>
              <a:buSzPct val="61111"/>
              <a:buFont typeface="Arial"/>
              <a:buNone/>
            </a:pPr>
            <a:r>
              <a:rPr lang="en"/>
              <a:t>● HTRANS[1:0]: Transfer type on the AHB interface.</a:t>
            </a:r>
            <a:endParaRPr/>
          </a:p>
          <a:p>
            <a:pPr indent="0" lvl="0" marL="0" rtl="0" algn="l">
              <a:spcBef>
                <a:spcPts val="1200"/>
              </a:spcBef>
              <a:spcAft>
                <a:spcPts val="0"/>
              </a:spcAft>
              <a:buClr>
                <a:schemeClr val="dk1"/>
              </a:buClr>
              <a:buSzPct val="61111"/>
              <a:buFont typeface="Arial"/>
              <a:buNone/>
            </a:pPr>
            <a:r>
              <a:rPr lang="en"/>
              <a:t>● HWRITE: Write enable signal for the AHB interface.</a:t>
            </a:r>
            <a:endParaRPr/>
          </a:p>
          <a:p>
            <a:pPr indent="0" lvl="0" marL="0" rtl="0" algn="l">
              <a:spcBef>
                <a:spcPts val="1200"/>
              </a:spcBef>
              <a:spcAft>
                <a:spcPts val="0"/>
              </a:spcAft>
              <a:buClr>
                <a:schemeClr val="dk1"/>
              </a:buClr>
              <a:buSzPct val="61111"/>
              <a:buFont typeface="Arial"/>
              <a:buNone/>
            </a:pPr>
            <a:r>
              <a:rPr lang="en"/>
              <a:t>● HWDATA[31:0]: Write data on the AHB interface.</a:t>
            </a:r>
            <a:endParaRPr/>
          </a:p>
          <a:p>
            <a:pPr indent="0" lvl="0" marL="0" rtl="0" algn="l">
              <a:spcBef>
                <a:spcPts val="1200"/>
              </a:spcBef>
              <a:spcAft>
                <a:spcPts val="0"/>
              </a:spcAft>
              <a:buClr>
                <a:schemeClr val="dk1"/>
              </a:buClr>
              <a:buSzPct val="61111"/>
              <a:buFont typeface="Arial"/>
              <a:buNone/>
            </a:pPr>
            <a:r>
              <a:rPr lang="en"/>
              <a:t>● HREADYin: Ready signal indicating the availability of the AHB interface.</a:t>
            </a:r>
            <a:endParaRPr/>
          </a:p>
          <a:p>
            <a:pPr indent="0" lvl="0" marL="0" rtl="0" algn="l">
              <a:spcBef>
                <a:spcPts val="1200"/>
              </a:spcBef>
              <a:spcAft>
                <a:spcPts val="0"/>
              </a:spcAft>
              <a:buClr>
                <a:schemeClr val="dk1"/>
              </a:buClr>
              <a:buSzPct val="61111"/>
              <a:buFont typeface="Arial"/>
              <a:buNone/>
            </a:pPr>
            <a:r>
              <a:rPr lang="en"/>
              <a:t>APB:</a:t>
            </a:r>
            <a:endParaRPr/>
          </a:p>
          <a:p>
            <a:pPr indent="0" lvl="0" marL="0" rtl="0" algn="l">
              <a:spcBef>
                <a:spcPts val="1200"/>
              </a:spcBef>
              <a:spcAft>
                <a:spcPts val="0"/>
              </a:spcAft>
              <a:buClr>
                <a:schemeClr val="dk1"/>
              </a:buClr>
              <a:buSzPct val="61111"/>
              <a:buFont typeface="Arial"/>
              <a:buNone/>
            </a:pPr>
            <a:r>
              <a:rPr lang="en"/>
              <a:t>● PRDATA[31:0]: Read data on the APB interface.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 Port Signals</a:t>
            </a:r>
            <a:endParaRPr/>
          </a:p>
        </p:txBody>
      </p:sp>
      <p:sp>
        <p:nvSpPr>
          <p:cNvPr id="104" name="Google Shape;104;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lang="en"/>
              <a:t>AHB:</a:t>
            </a:r>
            <a:endParaRPr/>
          </a:p>
          <a:p>
            <a:pPr indent="0" lvl="0" marL="0" rtl="0" algn="l">
              <a:spcBef>
                <a:spcPts val="1200"/>
              </a:spcBef>
              <a:spcAft>
                <a:spcPts val="0"/>
              </a:spcAft>
              <a:buClr>
                <a:schemeClr val="dk1"/>
              </a:buClr>
              <a:buSzPct val="61111"/>
              <a:buFont typeface="Arial"/>
              <a:buNone/>
            </a:pPr>
            <a:r>
              <a:rPr lang="en"/>
              <a:t>● HRDATA[31:0]: Read data from the AHB interface.</a:t>
            </a:r>
            <a:endParaRPr/>
          </a:p>
          <a:p>
            <a:pPr indent="0" lvl="0" marL="0" rtl="0" algn="l">
              <a:spcBef>
                <a:spcPts val="1200"/>
              </a:spcBef>
              <a:spcAft>
                <a:spcPts val="0"/>
              </a:spcAft>
              <a:buClr>
                <a:schemeClr val="dk1"/>
              </a:buClr>
              <a:buSzPct val="61111"/>
              <a:buFont typeface="Arial"/>
              <a:buNone/>
            </a:pPr>
            <a:r>
              <a:rPr lang="en"/>
              <a:t>● HREADYout: Ready signal indicating the readiness of the AHB interface.</a:t>
            </a:r>
            <a:endParaRPr/>
          </a:p>
          <a:p>
            <a:pPr indent="0" lvl="0" marL="0" rtl="0" algn="l">
              <a:spcBef>
                <a:spcPts val="1200"/>
              </a:spcBef>
              <a:spcAft>
                <a:spcPts val="0"/>
              </a:spcAft>
              <a:buClr>
                <a:schemeClr val="dk1"/>
              </a:buClr>
              <a:buSzPct val="61111"/>
              <a:buFont typeface="Arial"/>
              <a:buNone/>
            </a:pPr>
            <a:r>
              <a:rPr lang="en"/>
              <a:t>● HRESP[1:0]: Response indicating the status of the AHB transfer.</a:t>
            </a:r>
            <a:endParaRPr/>
          </a:p>
          <a:p>
            <a:pPr indent="0" lvl="0" marL="0" rtl="0" algn="l">
              <a:spcBef>
                <a:spcPts val="1200"/>
              </a:spcBef>
              <a:spcAft>
                <a:spcPts val="0"/>
              </a:spcAft>
              <a:buClr>
                <a:schemeClr val="dk1"/>
              </a:buClr>
              <a:buSzPct val="61111"/>
              <a:buFont typeface="Arial"/>
              <a:buNone/>
            </a:pPr>
            <a:r>
              <a:rPr lang="en"/>
              <a:t>APB:</a:t>
            </a:r>
            <a:endParaRPr/>
          </a:p>
          <a:p>
            <a:pPr indent="0" lvl="0" marL="0" rtl="0" algn="l">
              <a:spcBef>
                <a:spcPts val="1200"/>
              </a:spcBef>
              <a:spcAft>
                <a:spcPts val="0"/>
              </a:spcAft>
              <a:buClr>
                <a:schemeClr val="dk1"/>
              </a:buClr>
              <a:buSzPct val="61111"/>
              <a:buFont typeface="Arial"/>
              <a:buNone/>
            </a:pPr>
            <a:r>
              <a:rPr lang="en"/>
              <a:t>● PSEL[2:0]: Slave select signal on the APB interface.</a:t>
            </a:r>
            <a:endParaRPr/>
          </a:p>
          <a:p>
            <a:pPr indent="0" lvl="0" marL="0" rtl="0" algn="l">
              <a:spcBef>
                <a:spcPts val="1200"/>
              </a:spcBef>
              <a:spcAft>
                <a:spcPts val="0"/>
              </a:spcAft>
              <a:buClr>
                <a:schemeClr val="dk1"/>
              </a:buClr>
              <a:buSzPct val="61111"/>
              <a:buFont typeface="Arial"/>
              <a:buNone/>
            </a:pPr>
            <a:r>
              <a:rPr lang="en"/>
              <a:t>● PENABLE: Enable signal for the APB interface.</a:t>
            </a:r>
            <a:endParaRPr/>
          </a:p>
          <a:p>
            <a:pPr indent="0" lvl="0" marL="0" rtl="0" algn="l">
              <a:spcBef>
                <a:spcPts val="1200"/>
              </a:spcBef>
              <a:spcAft>
                <a:spcPts val="0"/>
              </a:spcAft>
              <a:buClr>
                <a:schemeClr val="dk1"/>
              </a:buClr>
              <a:buSzPct val="61111"/>
              <a:buFont typeface="Arial"/>
              <a:buNone/>
            </a:pPr>
            <a:r>
              <a:rPr lang="en"/>
              <a:t>● PADDR[31:0]: Address for the APB transfer.</a:t>
            </a:r>
            <a:endParaRPr/>
          </a:p>
          <a:p>
            <a:pPr indent="0" lvl="0" marL="0" rtl="0" algn="l">
              <a:spcBef>
                <a:spcPts val="1200"/>
              </a:spcBef>
              <a:spcAft>
                <a:spcPts val="0"/>
              </a:spcAft>
              <a:buClr>
                <a:schemeClr val="dk1"/>
              </a:buClr>
              <a:buSzPct val="61111"/>
              <a:buFont typeface="Arial"/>
              <a:buNone/>
            </a:pPr>
            <a:r>
              <a:rPr lang="en"/>
              <a:t>● PWRITE: Write enable signal for the APB interface.</a:t>
            </a:r>
            <a:endParaRPr/>
          </a:p>
          <a:p>
            <a:pPr indent="0" lvl="0" marL="0" rtl="0" algn="l">
              <a:spcBef>
                <a:spcPts val="1200"/>
              </a:spcBef>
              <a:spcAft>
                <a:spcPts val="0"/>
              </a:spcAft>
              <a:buClr>
                <a:schemeClr val="dk1"/>
              </a:buClr>
              <a:buSzPct val="61111"/>
              <a:buFont typeface="Arial"/>
              <a:buNone/>
            </a:pPr>
            <a:r>
              <a:rPr lang="en"/>
              <a:t>● PWDATA[31:0]: Write data on the APB interface.</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transfer to AHB</a:t>
            </a:r>
            <a:endParaRPr/>
          </a:p>
        </p:txBody>
      </p:sp>
      <p:sp>
        <p:nvSpPr>
          <p:cNvPr id="110" name="Google Shape;110;p19"/>
          <p:cNvSpPr txBox="1"/>
          <p:nvPr>
            <p:ph idx="1" type="body"/>
          </p:nvPr>
        </p:nvSpPr>
        <p:spPr>
          <a:xfrm>
            <a:off x="311700" y="1251150"/>
            <a:ext cx="4260300" cy="3317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HWRITE - Low for Read</a:t>
            </a:r>
            <a:endParaRPr sz="1400"/>
          </a:p>
          <a:p>
            <a:pPr indent="-317500" lvl="0" marL="457200" rtl="0" algn="l">
              <a:spcBef>
                <a:spcPts val="0"/>
              </a:spcBef>
              <a:spcAft>
                <a:spcPts val="0"/>
              </a:spcAft>
              <a:buSzPts val="1400"/>
              <a:buChar char="●"/>
            </a:pPr>
            <a:r>
              <a:rPr lang="en" sz="1400"/>
              <a:t>HREADY - AHB asserted with HWRITE then strobed once</a:t>
            </a:r>
            <a:endParaRPr sz="1400"/>
          </a:p>
          <a:p>
            <a:pPr indent="-317500" lvl="0" marL="457200" rtl="0" algn="l">
              <a:spcBef>
                <a:spcPts val="0"/>
              </a:spcBef>
              <a:spcAft>
                <a:spcPts val="0"/>
              </a:spcAft>
              <a:buSzPts val="1400"/>
              <a:buChar char="●"/>
            </a:pPr>
            <a:r>
              <a:rPr lang="en" sz="1400"/>
              <a:t>PSEL - Asserted for two cycles along with PWRITE starting in T3 - Enter SETUP</a:t>
            </a:r>
            <a:endParaRPr sz="1400"/>
          </a:p>
          <a:p>
            <a:pPr indent="-317500" lvl="0" marL="457200" rtl="0" algn="l">
              <a:spcBef>
                <a:spcPts val="0"/>
              </a:spcBef>
              <a:spcAft>
                <a:spcPts val="0"/>
              </a:spcAft>
              <a:buSzPts val="1400"/>
              <a:buChar char="●"/>
            </a:pPr>
            <a:r>
              <a:rPr lang="en" sz="1400"/>
              <a:t>PENABLE is asserted in T4, the cycle after PSEL is asserted - Enter ENABLE</a:t>
            </a:r>
            <a:endParaRPr sz="1400"/>
          </a:p>
          <a:p>
            <a:pPr indent="-317500" lvl="0" marL="457200" rtl="0" algn="l">
              <a:spcBef>
                <a:spcPts val="0"/>
              </a:spcBef>
              <a:spcAft>
                <a:spcPts val="0"/>
              </a:spcAft>
              <a:buSzPts val="1400"/>
              <a:buChar char="●"/>
            </a:pPr>
            <a:r>
              <a:rPr lang="en" sz="1400"/>
              <a:t>The following cycle, T5, PSEL and PENABLE deasserted. - Single Read</a:t>
            </a:r>
            <a:endParaRPr sz="1400"/>
          </a:p>
        </p:txBody>
      </p:sp>
      <p:pic>
        <p:nvPicPr>
          <p:cNvPr id="111" name="Google Shape;111;p19"/>
          <p:cNvPicPr preferRelativeResize="0"/>
          <p:nvPr/>
        </p:nvPicPr>
        <p:blipFill>
          <a:blip r:embed="rId3">
            <a:alphaModFix/>
          </a:blip>
          <a:stretch>
            <a:fillRect/>
          </a:stretch>
        </p:blipFill>
        <p:spPr>
          <a:xfrm>
            <a:off x="5053782" y="802175"/>
            <a:ext cx="3167792" cy="35391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Burst of Read Transfers</a:t>
            </a:r>
            <a:endParaRPr/>
          </a:p>
        </p:txBody>
      </p:sp>
      <p:sp>
        <p:nvSpPr>
          <p:cNvPr id="117" name="Google Shape;117;p20"/>
          <p:cNvSpPr txBox="1"/>
          <p:nvPr>
            <p:ph idx="1" type="body"/>
          </p:nvPr>
        </p:nvSpPr>
        <p:spPr>
          <a:xfrm>
            <a:off x="311700" y="1171275"/>
            <a:ext cx="3601500" cy="3806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HWRITE - Held low for Seq Read </a:t>
            </a:r>
            <a:endParaRPr sz="1400"/>
          </a:p>
          <a:p>
            <a:pPr indent="-317500" lvl="0" marL="457200" rtl="0" algn="l">
              <a:spcBef>
                <a:spcPts val="0"/>
              </a:spcBef>
              <a:spcAft>
                <a:spcPts val="0"/>
              </a:spcAft>
              <a:buSzPts val="1400"/>
              <a:buChar char="●"/>
            </a:pPr>
            <a:r>
              <a:rPr lang="en" sz="1400"/>
              <a:t>HREADY - AHB asserted with HWRITE then strobed during burst</a:t>
            </a:r>
            <a:endParaRPr sz="1400"/>
          </a:p>
          <a:p>
            <a:pPr indent="-317500" lvl="0" marL="457200" rtl="0" algn="l">
              <a:spcBef>
                <a:spcPts val="0"/>
              </a:spcBef>
              <a:spcAft>
                <a:spcPts val="0"/>
              </a:spcAft>
              <a:buSzPts val="1400"/>
              <a:buChar char="●"/>
            </a:pPr>
            <a:r>
              <a:rPr lang="en" sz="1400"/>
              <a:t>PSEL - Asserted along with PWRITE in T3 - Enter SETUP</a:t>
            </a:r>
            <a:endParaRPr sz="1400"/>
          </a:p>
          <a:p>
            <a:pPr indent="-317500" lvl="0" marL="457200" rtl="0" algn="l">
              <a:spcBef>
                <a:spcPts val="0"/>
              </a:spcBef>
              <a:spcAft>
                <a:spcPts val="0"/>
              </a:spcAft>
              <a:buSzPts val="1400"/>
              <a:buChar char="●"/>
            </a:pPr>
            <a:r>
              <a:rPr lang="en" sz="1400"/>
              <a:t>PENABLE is asserted in T4, the cycle after PSEL is asserted - Enter ENABLE</a:t>
            </a:r>
            <a:endParaRPr sz="1400"/>
          </a:p>
          <a:p>
            <a:pPr indent="-317500" lvl="0" marL="457200" rtl="0" algn="l">
              <a:spcBef>
                <a:spcPts val="0"/>
              </a:spcBef>
              <a:spcAft>
                <a:spcPts val="0"/>
              </a:spcAft>
              <a:buSzPts val="1400"/>
              <a:buChar char="●"/>
            </a:pPr>
            <a:r>
              <a:rPr lang="en" sz="1400"/>
              <a:t>The following cycle, T5, PENABLE deasserted. Strobed for burst</a:t>
            </a:r>
            <a:endParaRPr sz="1400"/>
          </a:p>
          <a:p>
            <a:pPr indent="-317500" lvl="0" marL="457200" rtl="0" algn="l">
              <a:spcBef>
                <a:spcPts val="0"/>
              </a:spcBef>
              <a:spcAft>
                <a:spcPts val="0"/>
              </a:spcAft>
              <a:buSzPts val="1400"/>
              <a:buChar char="●"/>
            </a:pPr>
            <a:r>
              <a:rPr lang="en" sz="1400"/>
              <a:t>PSEL held high for burst</a:t>
            </a:r>
            <a:endParaRPr sz="1400"/>
          </a:p>
        </p:txBody>
      </p:sp>
      <p:pic>
        <p:nvPicPr>
          <p:cNvPr id="118" name="Google Shape;118;p20"/>
          <p:cNvPicPr preferRelativeResize="0"/>
          <p:nvPr/>
        </p:nvPicPr>
        <p:blipFill>
          <a:blip r:embed="rId3">
            <a:alphaModFix/>
          </a:blip>
          <a:stretch>
            <a:fillRect/>
          </a:stretch>
        </p:blipFill>
        <p:spPr>
          <a:xfrm>
            <a:off x="4022325" y="1370925"/>
            <a:ext cx="5121674" cy="2894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Transfer from AHB</a:t>
            </a:r>
            <a:endParaRPr/>
          </a:p>
        </p:txBody>
      </p:sp>
      <p:sp>
        <p:nvSpPr>
          <p:cNvPr id="124" name="Google Shape;124;p21"/>
          <p:cNvSpPr txBox="1"/>
          <p:nvPr>
            <p:ph idx="1" type="body"/>
          </p:nvPr>
        </p:nvSpPr>
        <p:spPr>
          <a:xfrm>
            <a:off x="125600" y="1152425"/>
            <a:ext cx="4752300" cy="3243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HWRITE - High for Read</a:t>
            </a:r>
            <a:endParaRPr sz="1400"/>
          </a:p>
          <a:p>
            <a:pPr indent="-317500" lvl="0" marL="457200" rtl="0" algn="l">
              <a:spcBef>
                <a:spcPts val="0"/>
              </a:spcBef>
              <a:spcAft>
                <a:spcPts val="0"/>
              </a:spcAft>
              <a:buSzPts val="1400"/>
              <a:buChar char="●"/>
            </a:pPr>
            <a:r>
              <a:rPr lang="en" sz="1400"/>
              <a:t>HREADY - AHB asserted for two cycles</a:t>
            </a:r>
            <a:endParaRPr sz="1400"/>
          </a:p>
          <a:p>
            <a:pPr indent="-317500" lvl="0" marL="457200" rtl="0" algn="l">
              <a:spcBef>
                <a:spcPts val="0"/>
              </a:spcBef>
              <a:spcAft>
                <a:spcPts val="0"/>
              </a:spcAft>
              <a:buSzPts val="1400"/>
              <a:buChar char="●"/>
            </a:pPr>
            <a:r>
              <a:rPr lang="en" sz="1400"/>
              <a:t>PSEL - Asserted for two cycles along with PWRITE starting in T4 - Enter SETUP</a:t>
            </a:r>
            <a:endParaRPr sz="1400"/>
          </a:p>
          <a:p>
            <a:pPr indent="-317500" lvl="0" marL="457200" rtl="0" algn="l">
              <a:spcBef>
                <a:spcPts val="0"/>
              </a:spcBef>
              <a:spcAft>
                <a:spcPts val="0"/>
              </a:spcAft>
              <a:buSzPts val="1400"/>
              <a:buChar char="●"/>
            </a:pPr>
            <a:r>
              <a:rPr lang="en" sz="1400"/>
              <a:t>PENABLE is asserted in T5, the cycle after PSEL is asserted  Enter ENABLE</a:t>
            </a:r>
            <a:endParaRPr sz="1400"/>
          </a:p>
          <a:p>
            <a:pPr indent="-317500" lvl="0" marL="457200" rtl="0" algn="l">
              <a:spcBef>
                <a:spcPts val="0"/>
              </a:spcBef>
              <a:spcAft>
                <a:spcPts val="0"/>
              </a:spcAft>
              <a:buSzPts val="1400"/>
              <a:buChar char="●"/>
            </a:pPr>
            <a:r>
              <a:rPr lang="en" sz="1400"/>
              <a:t>The following cycle, T6, PSEL and PENABLE deasserted. - Single Read</a:t>
            </a:r>
            <a:endParaRPr sz="1400"/>
          </a:p>
          <a:p>
            <a:pPr indent="0" lvl="0" marL="0" rtl="0" algn="l">
              <a:spcBef>
                <a:spcPts val="1200"/>
              </a:spcBef>
              <a:spcAft>
                <a:spcPts val="1200"/>
              </a:spcAft>
              <a:buNone/>
            </a:pPr>
            <a:r>
              <a:t/>
            </a:r>
            <a:endParaRPr sz="1400"/>
          </a:p>
        </p:txBody>
      </p:sp>
      <p:pic>
        <p:nvPicPr>
          <p:cNvPr id="125" name="Google Shape;125;p21"/>
          <p:cNvPicPr preferRelativeResize="0"/>
          <p:nvPr/>
        </p:nvPicPr>
        <p:blipFill>
          <a:blip r:embed="rId3">
            <a:alphaModFix/>
          </a:blip>
          <a:stretch>
            <a:fillRect/>
          </a:stretch>
        </p:blipFill>
        <p:spPr>
          <a:xfrm>
            <a:off x="4763675" y="918375"/>
            <a:ext cx="3962101" cy="3650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