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FC97-1B13-40FC-A661-44D060FFE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500" dirty="0"/>
              <a:t>Strategic Voting</a:t>
            </a:r>
            <a:endParaRPr lang="en-IN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9158-1B50-4C0C-8D89-9C2297C94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Modern Incentives In Computer Science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0275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F545-B7BE-46B3-B13C-90CB06D4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Voting In Computer Science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B47A-CFEC-40AA-AA87-CCF72404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Rank Aggregation</a:t>
            </a:r>
          </a:p>
          <a:p>
            <a:pPr lvl="1"/>
            <a:r>
              <a:rPr lang="en-US" sz="1900" dirty="0"/>
              <a:t>Combination of different and likely conflicting rankings.</a:t>
            </a:r>
          </a:p>
          <a:p>
            <a:r>
              <a:rPr lang="en-US" sz="2500" dirty="0"/>
              <a:t>Crowdsourcing</a:t>
            </a:r>
          </a:p>
          <a:p>
            <a:pPr lvl="1"/>
            <a:r>
              <a:rPr lang="en-US" sz="1900" dirty="0"/>
              <a:t>Summarizing different results of ‘workers’ with a single ranking.</a:t>
            </a:r>
          </a:p>
          <a:p>
            <a:r>
              <a:rPr lang="en-US" sz="2500" dirty="0"/>
              <a:t>Participatory Democracy</a:t>
            </a:r>
          </a:p>
          <a:p>
            <a:pPr lvl="1"/>
            <a:r>
              <a:rPr lang="en-US" sz="1900" dirty="0"/>
              <a:t>Get more people involved in government decisions by making it easy and enabling new types of voting.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9113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589F-9F7B-45E1-A51F-5F1C512A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Some Voting Rules</a:t>
            </a:r>
            <a:endParaRPr lang="en-IN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02708-F885-423F-869F-686B13D1E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2900" dirty="0"/>
                  <a:t>Formalism</a:t>
                </a:r>
              </a:p>
              <a:p>
                <a:pPr marL="6160" indent="0">
                  <a:buNone/>
                </a:pPr>
                <a:r>
                  <a:rPr lang="en-US" dirty="0"/>
                  <a:t>Let A denote a set of alternatives.</a:t>
                </a:r>
              </a:p>
              <a:p>
                <a:pPr marL="6160" indent="0">
                  <a:buNone/>
                </a:pPr>
                <a:r>
                  <a:rPr lang="en-US" dirty="0"/>
                  <a:t>Each voter </a:t>
                </a:r>
                <a:r>
                  <a:rPr lang="en-US" dirty="0" err="1"/>
                  <a:t>i</a:t>
                </a:r>
                <a:r>
                  <a:rPr lang="en-US" dirty="0"/>
                  <a:t> has her own ranked list over the alternatives in A and declares some ranked list Li to a voting mechanism.</a:t>
                </a:r>
              </a:p>
              <a:p>
                <a:pPr marL="6160" indent="0">
                  <a:buNone/>
                </a:pPr>
                <a:r>
                  <a:rPr lang="en-US" dirty="0"/>
                  <a:t>Li may or may not be voter i’s true preferences—the mechanism has no way of knowing.</a:t>
                </a:r>
              </a:p>
              <a:p>
                <a:pPr marL="6160" indent="0">
                  <a:buNone/>
                </a:pPr>
                <a:r>
                  <a:rPr lang="en-US" dirty="0"/>
                  <a:t>A voting rule can then have two different forms, depending on whether its output is a full ranked list or just a single alternative</a:t>
                </a:r>
              </a:p>
              <a:p>
                <a:pPr marL="6160" indent="0">
                  <a:buNone/>
                </a:pPr>
                <a:r>
                  <a:rPr lang="en-US" dirty="0"/>
                  <a:t>So, it’s either a map of the form L1, L2, . . . , Ln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ranking of A </a:t>
                </a:r>
              </a:p>
              <a:p>
                <a:pPr marL="6160" indent="0">
                  <a:buNone/>
                </a:pPr>
                <a:r>
                  <a:rPr lang="en-US" dirty="0"/>
                  <a:t>or a map L1, L2, . . . , Ln → a* , where a*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02708-F885-423F-869F-686B13D1E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0" r="-391" b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AAB1-BA38-4F0D-B056-A53B8D2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Majority Rule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952B-CACE-4197-9B49-3DEC1AFB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are only two alternatives (|A| = 2).</a:t>
            </a:r>
          </a:p>
          <a:p>
            <a:r>
              <a:rPr lang="en-US" dirty="0"/>
              <a:t>The most obvious voting rule for this case is Majority Rule.</a:t>
            </a:r>
          </a:p>
          <a:p>
            <a:r>
              <a:rPr lang="en-US" dirty="0"/>
              <a:t>Majority Rule is strategyproof for this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59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D5F5-F247-4180-9135-11C29AF0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Plurality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9287-0B27-4089-A695-6F805066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now that |A| ≥ 3.</a:t>
            </a:r>
          </a:p>
          <a:p>
            <a:r>
              <a:rPr lang="en-US" dirty="0"/>
              <a:t>Note that Majority Rule does not work as a candidate usually does not get more than 50% of the total votes.</a:t>
            </a:r>
          </a:p>
          <a:p>
            <a:r>
              <a:rPr lang="en-US" dirty="0"/>
              <a:t>The most common solution is the plurality rule, which elects the candidate with the most first-place votes.</a:t>
            </a:r>
          </a:p>
          <a:p>
            <a:r>
              <a:rPr lang="en-US" dirty="0"/>
              <a:t>However, this is not strategyproof.</a:t>
            </a:r>
          </a:p>
          <a:p>
            <a:r>
              <a:rPr lang="en-US" dirty="0"/>
              <a:t>In fact, the plurality rule tends to be biased toward “extreme” candidates.</a:t>
            </a:r>
          </a:p>
        </p:txBody>
      </p:sp>
    </p:spTree>
    <p:extLst>
      <p:ext uri="{BB962C8B-B14F-4D97-AF65-F5344CB8AC3E}">
        <p14:creationId xmlns:p14="http://schemas.microsoft.com/office/powerpoint/2010/main" val="408110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8B38-1A08-4794-8411-8269655C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Ranked Choice Voting</a:t>
            </a:r>
            <a:br>
              <a:rPr lang="en-US" sz="5000" dirty="0"/>
            </a:br>
            <a:r>
              <a:rPr lang="en-US" sz="2800" dirty="0"/>
              <a:t>(</a:t>
            </a:r>
            <a:r>
              <a:rPr lang="en-IN" sz="2800"/>
              <a:t>Single Transferable </a:t>
            </a:r>
            <a:r>
              <a:rPr lang="en-IN" sz="2800" dirty="0"/>
              <a:t>V</a:t>
            </a:r>
            <a:r>
              <a:rPr lang="en-IN" sz="2800"/>
              <a:t>ote / Instant-runoff </a:t>
            </a:r>
            <a:r>
              <a:rPr lang="en-IN" sz="2800" dirty="0"/>
              <a:t>voting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5BD6-3B76-42F5-B904-B4693B4F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Voters submit a full ranked list. First, if there is some alternative a that receives more than 50% of the first-choice votes, then a is the winner. Otherwise, the alternative with the fewest first-choice votes is deleted and the winner is computed recursively on the remaining alternatives. </a:t>
            </a:r>
          </a:p>
          <a:p>
            <a:r>
              <a:rPr lang="en-US" dirty="0"/>
              <a:t>Also not strategyproof.</a:t>
            </a:r>
          </a:p>
          <a:p>
            <a:r>
              <a:rPr lang="en-US" dirty="0"/>
              <a:t>However, even if one know everyone else’s votes, the problem of checking for a profitable manipulation is NP-hard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26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275-FE56-4647-B221-B3C3176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/>
              <a:t>Borda</a:t>
            </a:r>
            <a:r>
              <a:rPr lang="en-US" sz="5000" dirty="0"/>
              <a:t> Count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470F-854F-486F-AA49-6E0DD760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Voters submit their full ranked list. But it uses a point system.</a:t>
            </a:r>
          </a:p>
          <a:p>
            <a:r>
              <a:rPr lang="en-US" dirty="0"/>
              <a:t>An alternative gets |A| points for each first-choice vote, |A| − 1 points for each second-choice vote, and so on, with 1 point for each last-choice vote</a:t>
            </a:r>
            <a:r>
              <a:rPr lang="en-IN" dirty="0"/>
              <a:t>.</a:t>
            </a:r>
          </a:p>
          <a:p>
            <a:r>
              <a:rPr lang="en-IN" dirty="0"/>
              <a:t>Positional or Scoring rules: One may also use a different choice of amount point for </a:t>
            </a:r>
            <a:r>
              <a:rPr lang="en-IN" dirty="0" err="1"/>
              <a:t>jth</a:t>
            </a:r>
            <a:r>
              <a:rPr lang="en-IN" dirty="0"/>
              <a:t> choice vote. E.g. :Plurality.</a:t>
            </a:r>
          </a:p>
          <a:p>
            <a:r>
              <a:rPr lang="en-IN" dirty="0"/>
              <a:t>It is also not strategyproof.</a:t>
            </a:r>
          </a:p>
        </p:txBody>
      </p:sp>
    </p:spTree>
    <p:extLst>
      <p:ext uri="{BB962C8B-B14F-4D97-AF65-F5344CB8AC3E}">
        <p14:creationId xmlns:p14="http://schemas.microsoft.com/office/powerpoint/2010/main" val="18747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AE46-45CA-4AFF-8CC2-25636C40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000" dirty="0" err="1"/>
              <a:t>Gibbard</a:t>
            </a:r>
            <a:r>
              <a:rPr lang="en-IN" sz="5000" dirty="0"/>
              <a:t>-Satterthwaite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6AED-CAA0-4BC6-928B-E51DCB1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Theorem: Every strategyproof voting rule that can produce at least three different outcomes is a dictator.</a:t>
            </a:r>
          </a:p>
          <a:p>
            <a:r>
              <a:rPr lang="en-US" dirty="0"/>
              <a:t>Dictator: a dictator rule has a dictator voter </a:t>
            </a:r>
            <a:r>
              <a:rPr lang="en-US" dirty="0" err="1"/>
              <a:t>i</a:t>
            </a:r>
            <a:r>
              <a:rPr lang="en-US" dirty="0"/>
              <a:t>, and always elects i’s first choice.</a:t>
            </a:r>
          </a:p>
          <a:p>
            <a:r>
              <a:rPr lang="en-US" dirty="0"/>
              <a:t>It can be derived from </a:t>
            </a:r>
            <a:r>
              <a:rPr lang="en-IN" dirty="0"/>
              <a:t>Arrow’s impossibility theorem.</a:t>
            </a:r>
          </a:p>
          <a:p>
            <a:r>
              <a:rPr lang="en-IN" i="1" dirty="0"/>
              <a:t>Theorem: </a:t>
            </a:r>
            <a:r>
              <a:rPr lang="en-US" i="1" dirty="0"/>
              <a:t>With three or more alternatives, no voting rule satisfies the following three properties: 1. Non-dictatorship. 2. Unanimity. 3. Independent of irrelevant alternatives.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6993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B74-6D3B-4B84-99B7-5ED65E35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Special Case: Single Peaked Preferences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9C1-661E-417F-A856-AA2B066C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Impossibility theorems in voting theory imply that compromises must be made.</a:t>
            </a:r>
          </a:p>
          <a:p>
            <a:r>
              <a:rPr lang="en-US" dirty="0"/>
              <a:t>Suppose the set of alternatives is the unit interval [0, 1]. Voter </a:t>
            </a:r>
            <a:r>
              <a:rPr lang="en-US" dirty="0" err="1"/>
              <a:t>i</a:t>
            </a:r>
            <a:r>
              <a:rPr lang="en-US" dirty="0"/>
              <a:t> has single-peaked preferences if there is a “peak” pi ∈ [0, 1] such that whenever z is farther from pi than y the voter prefers y to z. Suppose each voter votes by providing a reported peak xi. </a:t>
            </a:r>
          </a:p>
          <a:p>
            <a:r>
              <a:rPr lang="en-US" dirty="0"/>
              <a:t>Which alternative should we choose? One idea is to choose the average, but this is not strategyproof.</a:t>
            </a:r>
          </a:p>
          <a:p>
            <a:r>
              <a:rPr lang="en-US" dirty="0"/>
              <a:t>A better idea is to choose the median of the reported peaks which in fact is strategyproof for this special case!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22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B0ADAF0F41AA489FC0903BBE85505F" ma:contentTypeVersion="11" ma:contentTypeDescription="Create a new document." ma:contentTypeScope="" ma:versionID="6bbe369d1bf17632ec9871de380be25f">
  <xsd:schema xmlns:xsd="http://www.w3.org/2001/XMLSchema" xmlns:xs="http://www.w3.org/2001/XMLSchema" xmlns:p="http://schemas.microsoft.com/office/2006/metadata/properties" xmlns:ns3="2bacf614-44ad-4fed-8442-1e094468613a" targetNamespace="http://schemas.microsoft.com/office/2006/metadata/properties" ma:root="true" ma:fieldsID="7f93f389228a67a2f4f135353cd24558" ns3:_="">
    <xsd:import namespace="2bacf614-44ad-4fed-8442-1e09446861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cf614-44ad-4fed-8442-1e0944686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AE5268-9DA8-4F67-B7DF-15C59978D7E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2bacf614-44ad-4fed-8442-1e094468613a"/>
  </ds:schemaRefs>
</ds:datastoreItem>
</file>

<file path=customXml/itemProps2.xml><?xml version="1.0" encoding="utf-8"?>
<ds:datastoreItem xmlns:ds="http://schemas.openxmlformats.org/officeDocument/2006/customXml" ds:itemID="{87301A24-E0B4-44A2-B2F1-C22CB0FF17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A6552-AF5B-4360-9183-2E799EA60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acf614-44ad-4fed-8442-1e09446861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158</TotalTime>
  <Words>667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MS Shell Dlg 2</vt:lpstr>
      <vt:lpstr>Wingdings</vt:lpstr>
      <vt:lpstr>Wingdings 3</vt:lpstr>
      <vt:lpstr>Madison</vt:lpstr>
      <vt:lpstr>Strategic Voting</vt:lpstr>
      <vt:lpstr>Voting In Computer Science</vt:lpstr>
      <vt:lpstr>Some Voting Rules</vt:lpstr>
      <vt:lpstr>Majority Rule</vt:lpstr>
      <vt:lpstr>Plurality Rule</vt:lpstr>
      <vt:lpstr>Ranked Choice Voting (Single Transferable Vote / Instant-runoff voting )</vt:lpstr>
      <vt:lpstr>Borda Count</vt:lpstr>
      <vt:lpstr>Gibbard-Satterthwaite Theorem</vt:lpstr>
      <vt:lpstr>Special Case: Single Peaked Preferences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Voting</dc:title>
  <dc:creator>Arpit</dc:creator>
  <cp:lastModifiedBy>Arpit</cp:lastModifiedBy>
  <cp:revision>6</cp:revision>
  <dcterms:created xsi:type="dcterms:W3CDTF">2021-06-16T09:29:51Z</dcterms:created>
  <dcterms:modified xsi:type="dcterms:W3CDTF">2021-06-16T14:15:09Z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0x010100EFB0ADAF0F41AA489FC0903BBE85505F</vt:lpwstr>
  </property>
</Properties>
</file>