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262" r:id="rId2"/>
    <p:sldId id="263" r:id="rId3"/>
    <p:sldId id="301" r:id="rId4"/>
    <p:sldId id="264" r:id="rId5"/>
    <p:sldId id="296" r:id="rId6"/>
    <p:sldId id="293" r:id="rId7"/>
    <p:sldId id="294" r:id="rId8"/>
    <p:sldId id="295" r:id="rId9"/>
    <p:sldId id="297" r:id="rId10"/>
    <p:sldId id="298" r:id="rId11"/>
    <p:sldId id="285" r:id="rId12"/>
    <p:sldId id="299" r:id="rId13"/>
    <p:sldId id="300" r:id="rId14"/>
    <p:sldId id="302" r:id="rId15"/>
    <p:sldId id="286" r:id="rId16"/>
    <p:sldId id="303" r:id="rId17"/>
    <p:sldId id="304" r:id="rId18"/>
    <p:sldId id="305" r:id="rId19"/>
    <p:sldId id="287" r:id="rId20"/>
    <p:sldId id="306" r:id="rId21"/>
    <p:sldId id="307" r:id="rId22"/>
    <p:sldId id="308" r:id="rId23"/>
    <p:sldId id="288" r:id="rId24"/>
    <p:sldId id="309" r:id="rId25"/>
    <p:sldId id="310" r:id="rId26"/>
    <p:sldId id="311" r:id="rId27"/>
    <p:sldId id="289" r:id="rId28"/>
    <p:sldId id="312" r:id="rId29"/>
    <p:sldId id="313" r:id="rId30"/>
    <p:sldId id="314" r:id="rId31"/>
    <p:sldId id="315" r:id="rId32"/>
    <p:sldId id="316" r:id="rId33"/>
    <p:sldId id="317" r:id="rId34"/>
    <p:sldId id="290" r:id="rId35"/>
    <p:sldId id="318" r:id="rId36"/>
    <p:sldId id="319" r:id="rId37"/>
    <p:sldId id="320" r:id="rId38"/>
    <p:sldId id="291" r:id="rId39"/>
    <p:sldId id="321" r:id="rId40"/>
    <p:sldId id="322" r:id="rId41"/>
    <p:sldId id="323" r:id="rId42"/>
    <p:sldId id="292" r:id="rId43"/>
    <p:sldId id="324" r:id="rId44"/>
    <p:sldId id="326" r:id="rId45"/>
    <p:sldId id="325" r:id="rId46"/>
    <p:sldId id="327" r:id="rId47"/>
    <p:sldId id="328" r:id="rId48"/>
    <p:sldId id="329" r:id="rId49"/>
    <p:sldId id="330" r:id="rId50"/>
    <p:sldId id="280" r:id="rId51"/>
  </p:sldIdLst>
  <p:sldSz cx="9144000" cy="5143500" type="screen16x9"/>
  <p:notesSz cx="6858000" cy="9144000"/>
  <p:embeddedFontLst>
    <p:embeddedFont>
      <p:font typeface="Montserrat" panose="020B0604020202020204" charset="0"/>
      <p:regular r:id="rId54"/>
      <p:bold r:id="rId55"/>
      <p:italic r:id="rId56"/>
      <p:boldItalic r:id="rId57"/>
    </p:embeddedFont>
    <p:embeddedFont>
      <p:font typeface="Karla" panose="020B060402020202020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3E4AA92-649D-4F1E-81E8-B28793A0B423}">
          <p14:sldIdLst>
            <p14:sldId id="262"/>
            <p14:sldId id="263"/>
            <p14:sldId id="301"/>
          </p14:sldIdLst>
        </p14:section>
        <p14:section name="Data Extraction and Storage" id="{441143CA-D05E-47FB-968A-999CFD69F612}">
          <p14:sldIdLst>
            <p14:sldId id="264"/>
            <p14:sldId id="296"/>
            <p14:sldId id="293"/>
            <p14:sldId id="294"/>
            <p14:sldId id="295"/>
            <p14:sldId id="297"/>
            <p14:sldId id="298"/>
          </p14:sldIdLst>
        </p14:section>
        <p14:section name="Population (Bar)" id="{AA3FB446-330E-49F2-831B-8C295879D0B8}">
          <p14:sldIdLst>
            <p14:sldId id="285"/>
            <p14:sldId id="299"/>
            <p14:sldId id="300"/>
            <p14:sldId id="302"/>
          </p14:sldIdLst>
        </p14:section>
        <p14:section name="Crime Cases (Line)" id="{15B21EEF-0E8F-41EE-A937-6554C9675117}">
          <p14:sldIdLst>
            <p14:sldId id="286"/>
            <p14:sldId id="303"/>
            <p14:sldId id="304"/>
            <p14:sldId id="305"/>
          </p14:sldIdLst>
        </p14:section>
        <p14:section name="Crime Rates on Population (Scatter)" id="{1FE4D44E-4FDE-4B03-B471-0927C3A7BE20}">
          <p14:sldIdLst>
            <p14:sldId id="287"/>
            <p14:sldId id="306"/>
            <p14:sldId id="307"/>
            <p14:sldId id="308"/>
          </p14:sldIdLst>
        </p14:section>
        <p14:section name="Crime Activities (Line)" id="{49ACB0F6-48BF-4B84-BE74-5B90F7FE20B1}">
          <p14:sldIdLst>
            <p14:sldId id="288"/>
            <p14:sldId id="309"/>
            <p14:sldId id="310"/>
            <p14:sldId id="311"/>
          </p14:sldIdLst>
        </p14:section>
        <p14:section name="Market Share (Line, Pie)" id="{0897CD8B-3CD9-4262-9801-95B29D9823AB}">
          <p14:sldIdLst>
            <p14:sldId id="289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Mobile Data Usage (Line)" id="{4657A524-31E4-4E02-A540-F2B8FE7E932C}">
          <p14:sldIdLst>
            <p14:sldId id="290"/>
            <p14:sldId id="318"/>
            <p14:sldId id="319"/>
            <p14:sldId id="320"/>
          </p14:sldIdLst>
        </p14:section>
        <p14:section name="Weekly Time (Box)" id="{6C134756-08AA-4A1D-84DE-11F53800CF2C}">
          <p14:sldIdLst>
            <p14:sldId id="291"/>
            <p14:sldId id="321"/>
            <p14:sldId id="322"/>
            <p14:sldId id="323"/>
          </p14:sldIdLst>
        </p14:section>
        <p14:section name="Weekly Time (Hist)" id="{D0FA5F4D-AE04-4834-B33B-E2BCF69D724A}">
          <p14:sldIdLst>
            <p14:sldId id="292"/>
            <p14:sldId id="324"/>
            <p14:sldId id="326"/>
            <p14:sldId id="325"/>
          </p14:sldIdLst>
        </p14:section>
        <p14:section name="Conclusion" id="{F1817121-F11A-4048-B9A4-7CDD21B6050B}">
          <p14:sldIdLst>
            <p14:sldId id="327"/>
            <p14:sldId id="328"/>
            <p14:sldId id="329"/>
            <p14:sldId id="330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336"/>
    <a:srgbClr val="666666"/>
    <a:srgbClr val="E91E63"/>
    <a:srgbClr val="2F2674"/>
    <a:srgbClr val="FFEB3B"/>
    <a:srgbClr val="FF9999"/>
    <a:srgbClr val="0FACF4"/>
    <a:srgbClr val="949494"/>
    <a:srgbClr val="009688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62CF4B-BEC7-40AD-96BD-3381F2D294C0}">
  <a:tblStyle styleId="{8462CF4B-BEC7-40AD-96BD-3381F2D294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65" autoAdjust="0"/>
    <p:restoredTop sz="94490" autoAdjust="0"/>
  </p:normalViewPr>
  <p:slideViewPr>
    <p:cSldViewPr snapToGrid="0">
      <p:cViewPr varScale="1">
        <p:scale>
          <a:sx n="119" d="100"/>
          <a:sy n="119" d="100"/>
        </p:scale>
        <p:origin x="114" y="504"/>
      </p:cViewPr>
      <p:guideLst/>
    </p:cSldViewPr>
  </p:slideViewPr>
  <p:outlineViewPr>
    <p:cViewPr>
      <p:scale>
        <a:sx n="33" d="100"/>
        <a:sy n="33" d="100"/>
      </p:scale>
      <p:origin x="0" y="-80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61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80279E-4E56-4B8B-AB49-E417B46BE2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8B6EF-2391-47D9-99E3-7A6A63CE1E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5C522-1AFF-44FB-9E28-9B76F0C20DCF}" type="datetimeFigureOut">
              <a:rPr lang="en-SG" smtClean="0"/>
              <a:t>12/8/2018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07188-9592-4B42-80EF-6C3A9DAE53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41CDF-A5F4-47C0-A07A-CBBC6F2EC9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0FB4D-EE5C-4F73-B719-08622CBDB8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8104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9964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346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438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012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853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680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602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755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866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5008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8678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4196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6" r:id="rId5"/>
    <p:sldLayoutId id="2147483658" r:id="rId6"/>
    <p:sldLayoutId id="2147483659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ybinder.org/v2/gh/Ghos7ie/pds_CA2/master" TargetMode="External"/><Relationship Id="rId3" Type="http://schemas.openxmlformats.org/officeDocument/2006/relationships/hyperlink" Target="https://data.gov.sg/dataset/mobile-data-usage" TargetMode="External"/><Relationship Id="rId7" Type="http://schemas.openxmlformats.org/officeDocument/2006/relationships/hyperlink" Target="http://gs.statcounter.com/platform-market-share/desktop-mobile-tablet/singapore/200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ata.worldbank.org/indicator/SP.POP.TOTL?end=2017&amp;locations=SG&amp;start=2008" TargetMode="External"/><Relationship Id="rId5" Type="http://schemas.openxmlformats.org/officeDocument/2006/relationships/hyperlink" Target="https://data.gov.sg/dataset/overall-crime-cases-crime-rate" TargetMode="External"/><Relationship Id="rId4" Type="http://schemas.openxmlformats.org/officeDocument/2006/relationships/hyperlink" Target="https://data.gov.sg/dataset/usage-of-mobile-devices-for-media-activitie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raitstimes.com/singapore/courts-crime/overall-crime-in-singapore-up-by-4-in-2015-mainly-due-to-online-commercial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mybinder.org/v2/gh/Ghos7ie/pds_CA2/master" TargetMode="External"/><Relationship Id="rId3" Type="http://schemas.openxmlformats.org/officeDocument/2006/relationships/hyperlink" Target="https://data.gov.sg/dataset/mobile-data-usage" TargetMode="External"/><Relationship Id="rId7" Type="http://schemas.openxmlformats.org/officeDocument/2006/relationships/hyperlink" Target="http://gs.statcounter.com/platform-market-share/desktop-mobile-tablet/singapore/200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ata.worldbank.org/indicator/SP.POP.TOTL?end=2017&amp;locations=SG&amp;start=2008" TargetMode="External"/><Relationship Id="rId5" Type="http://schemas.openxmlformats.org/officeDocument/2006/relationships/hyperlink" Target="https://data.gov.sg/dataset/overall-crime-cases-crime-rate" TargetMode="External"/><Relationship Id="rId4" Type="http://schemas.openxmlformats.org/officeDocument/2006/relationships/hyperlink" Target="https://data.gov.sg/dataset/usage-of-mobile-devices-for-media-activities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ctrTitle" idx="4294967295"/>
          </p:nvPr>
        </p:nvSpPr>
        <p:spPr>
          <a:xfrm>
            <a:off x="669099" y="2650150"/>
            <a:ext cx="525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SG" sz="3200" dirty="0"/>
              <a:t>How are </a:t>
            </a:r>
            <a:r>
              <a:rPr lang="en-SG" sz="3200" dirty="0">
                <a:solidFill>
                  <a:srgbClr val="F44336"/>
                </a:solidFill>
              </a:rPr>
              <a:t>crime rates </a:t>
            </a:r>
            <a:r>
              <a:rPr lang="en-SG" sz="3200" dirty="0"/>
              <a:t>affected by </a:t>
            </a:r>
            <a:r>
              <a:rPr lang="en-SG" sz="3200" dirty="0">
                <a:solidFill>
                  <a:srgbClr val="F44336"/>
                </a:solidFill>
              </a:rPr>
              <a:t>size of population</a:t>
            </a:r>
            <a:r>
              <a:rPr lang="en-SG" sz="3200" dirty="0"/>
              <a:t>?</a:t>
            </a:r>
            <a:endParaRPr sz="3200" dirty="0">
              <a:solidFill>
                <a:srgbClr val="F44336"/>
              </a:solidFill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716355"/>
            <a:ext cx="525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sz="1200" dirty="0"/>
              <a:t>Lewis Lye Cheng See DIT/2B/23</a:t>
            </a:r>
          </a:p>
          <a:p>
            <a:pPr marL="101600" indent="0">
              <a:buNone/>
            </a:pPr>
            <a:r>
              <a:rPr lang="en-US" sz="1200" i="1" dirty="0">
                <a:solidFill>
                  <a:srgbClr val="F44336"/>
                </a:solidFill>
              </a:rPr>
              <a:t>[</a:t>
            </a:r>
            <a:r>
              <a:rPr lang="en-SG" sz="1200" i="1" dirty="0">
                <a:solidFill>
                  <a:srgbClr val="F44336"/>
                </a:solidFill>
              </a:rPr>
              <a:t>ST0248] </a:t>
            </a:r>
            <a:r>
              <a:rPr lang="en-US" sz="1200" i="1" dirty="0">
                <a:solidFill>
                  <a:srgbClr val="F44336"/>
                </a:solidFill>
              </a:rPr>
              <a:t>Programming for Data Science CA2</a:t>
            </a:r>
          </a:p>
        </p:txBody>
      </p:sp>
      <p:grpSp>
        <p:nvGrpSpPr>
          <p:cNvPr id="140" name="Google Shape;140;p20"/>
          <p:cNvGrpSpPr/>
          <p:nvPr/>
        </p:nvGrpSpPr>
        <p:grpSpPr>
          <a:xfrm>
            <a:off x="763880" y="678997"/>
            <a:ext cx="664653" cy="1053757"/>
            <a:chOff x="6718575" y="2318625"/>
            <a:chExt cx="256950" cy="407375"/>
          </a:xfrm>
        </p:grpSpPr>
        <p:sp>
          <p:nvSpPr>
            <p:cNvPr id="141" name="Google Shape;141;p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58DD-5A71-48E8-ACB4-DA34FFAA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9024A3"/>
                </a:solidFill>
              </a:rPr>
              <a:t>Storing data into MongoDB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E028EA-A14F-43D3-B6B9-0413C9705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50" y="1554425"/>
            <a:ext cx="5153025" cy="2695575"/>
          </a:xfrm>
          <a:prstGeom prst="rect">
            <a:avLst/>
          </a:prstGeom>
          <a:ln w="15875">
            <a:solidFill>
              <a:srgbClr val="9024A3"/>
            </a:solidFill>
          </a:ln>
        </p:spPr>
      </p:pic>
    </p:spTree>
    <p:extLst>
      <p:ext uri="{BB962C8B-B14F-4D97-AF65-F5344CB8AC3E}">
        <p14:creationId xmlns:p14="http://schemas.microsoft.com/office/powerpoint/2010/main" val="382932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A6E110-6371-47FA-8AF2-207CE25B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8BC34A"/>
                </a:solidFill>
              </a:rPr>
              <a:t>Population Size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F402E-A83F-4DBF-A704-A42167CC8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2419350"/>
            <a:ext cx="3148200" cy="1569630"/>
          </a:xfrm>
        </p:spPr>
        <p:txBody>
          <a:bodyPr wrap="square" lIns="0" rIns="0" anchor="t">
            <a:noAutofit/>
          </a:bodyPr>
          <a:lstStyle/>
          <a:p>
            <a:pPr marL="101600" indent="0">
              <a:buNone/>
            </a:pPr>
            <a:r>
              <a:rPr lang="en-SG" dirty="0"/>
              <a:t>To find out how the population has been growing</a:t>
            </a:r>
          </a:p>
          <a:p>
            <a:pPr marL="101600" indent="0">
              <a:buNone/>
            </a:pPr>
            <a:endParaRPr lang="en-SG" dirty="0"/>
          </a:p>
        </p:txBody>
      </p:sp>
      <p:grpSp>
        <p:nvGrpSpPr>
          <p:cNvPr id="6" name="Google Shape;679;p41">
            <a:extLst>
              <a:ext uri="{FF2B5EF4-FFF2-40B4-BE49-F238E27FC236}">
                <a16:creationId xmlns:a16="http://schemas.microsoft.com/office/drawing/2014/main" id="{30F20E1D-E0DE-4798-A91C-A9B1438081F9}"/>
              </a:ext>
            </a:extLst>
          </p:cNvPr>
          <p:cNvGrpSpPr/>
          <p:nvPr/>
        </p:nvGrpSpPr>
        <p:grpSpPr>
          <a:xfrm>
            <a:off x="6638199" y="2936151"/>
            <a:ext cx="3604612" cy="3604612"/>
            <a:chOff x="5941025" y="3634400"/>
            <a:chExt cx="467650" cy="467650"/>
          </a:xfrm>
        </p:grpSpPr>
        <p:sp>
          <p:nvSpPr>
            <p:cNvPr id="7" name="Google Shape;680;p41">
              <a:extLst>
                <a:ext uri="{FF2B5EF4-FFF2-40B4-BE49-F238E27FC236}">
                  <a16:creationId xmlns:a16="http://schemas.microsoft.com/office/drawing/2014/main" id="{6C0C07B0-FF5C-47F9-9CB8-37F2554B87F4}"/>
                </a:ext>
              </a:extLst>
            </p:cNvPr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81;p41">
              <a:extLst>
                <a:ext uri="{FF2B5EF4-FFF2-40B4-BE49-F238E27FC236}">
                  <a16:creationId xmlns:a16="http://schemas.microsoft.com/office/drawing/2014/main" id="{F8DDB260-28F2-4D6F-ADC7-508D0E687369}"/>
                </a:ext>
              </a:extLst>
            </p:cNvPr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82;p41">
              <a:extLst>
                <a:ext uri="{FF2B5EF4-FFF2-40B4-BE49-F238E27FC236}">
                  <a16:creationId xmlns:a16="http://schemas.microsoft.com/office/drawing/2014/main" id="{DF19A3A3-3755-4DC5-92D1-9669459DC1CF}"/>
                </a:ext>
              </a:extLst>
            </p:cNvPr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83;p41">
              <a:extLst>
                <a:ext uri="{FF2B5EF4-FFF2-40B4-BE49-F238E27FC236}">
                  <a16:creationId xmlns:a16="http://schemas.microsoft.com/office/drawing/2014/main" id="{C052498E-272B-42E6-8774-39748EF30285}"/>
                </a:ext>
              </a:extLst>
            </p:cNvPr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84;p41">
              <a:extLst>
                <a:ext uri="{FF2B5EF4-FFF2-40B4-BE49-F238E27FC236}">
                  <a16:creationId xmlns:a16="http://schemas.microsoft.com/office/drawing/2014/main" id="{7AA4D2E5-10B4-45A3-9AF7-928C8B1D412D}"/>
                </a:ext>
              </a:extLst>
            </p:cNvPr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85;p41">
              <a:extLst>
                <a:ext uri="{FF2B5EF4-FFF2-40B4-BE49-F238E27FC236}">
                  <a16:creationId xmlns:a16="http://schemas.microsoft.com/office/drawing/2014/main" id="{EB2D937E-2AA1-43DC-90A7-4DFE59E01F82}"/>
                </a:ext>
              </a:extLst>
            </p:cNvPr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329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>
            <a:spLocks noGrp="1"/>
          </p:cNvSpPr>
          <p:nvPr>
            <p:ph type="title"/>
          </p:nvPr>
        </p:nvSpPr>
        <p:spPr>
          <a:xfrm>
            <a:off x="609700" y="4116875"/>
            <a:ext cx="17217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BC34A"/>
                </a:solidFill>
              </a:rPr>
              <a:t>PROCESS</a:t>
            </a:r>
            <a:endParaRPr dirty="0">
              <a:solidFill>
                <a:srgbClr val="8BC34A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E6C174-A51E-4317-BC77-411241718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556684"/>
            <a:ext cx="4974790" cy="403013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1032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rgbClr val="8BC34A"/>
                </a:solidFill>
              </a:rPr>
              <a:t>Plot</a:t>
            </a:r>
            <a:endParaRPr dirty="0">
              <a:solidFill>
                <a:srgbClr val="8BC34A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E2683C-42C0-404C-A18D-E033610A0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00" y="1379200"/>
            <a:ext cx="6096000" cy="3109951"/>
          </a:xfrm>
          <a:prstGeom prst="rect">
            <a:avLst/>
          </a:prstGeom>
          <a:ln w="15875">
            <a:solidFill>
              <a:srgbClr val="8BC34A"/>
            </a:solidFill>
          </a:ln>
        </p:spPr>
      </p:pic>
    </p:spTree>
    <p:extLst>
      <p:ext uri="{BB962C8B-B14F-4D97-AF65-F5344CB8AC3E}">
        <p14:creationId xmlns:p14="http://schemas.microsoft.com/office/powerpoint/2010/main" val="2859208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92E5-B5FA-454E-B4DF-222B8783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8BC34A"/>
                </a:solidFill>
              </a:rPr>
              <a:t>What does it mean?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75A67-DEEC-4C5D-AEEF-8F664F8F45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Singapore’s population is growing </a:t>
            </a:r>
          </a:p>
        </p:txBody>
      </p:sp>
      <p:grpSp>
        <p:nvGrpSpPr>
          <p:cNvPr id="4" name="Google Shape;140;p20">
            <a:extLst>
              <a:ext uri="{FF2B5EF4-FFF2-40B4-BE49-F238E27FC236}">
                <a16:creationId xmlns:a16="http://schemas.microsoft.com/office/drawing/2014/main" id="{7BA94AF8-34F8-4B9A-B04B-830D3C9960E1}"/>
              </a:ext>
            </a:extLst>
          </p:cNvPr>
          <p:cNvGrpSpPr/>
          <p:nvPr/>
        </p:nvGrpSpPr>
        <p:grpSpPr>
          <a:xfrm>
            <a:off x="6564605" y="498022"/>
            <a:ext cx="2379370" cy="3772311"/>
            <a:chOff x="6718575" y="2318625"/>
            <a:chExt cx="256950" cy="407375"/>
          </a:xfrm>
        </p:grpSpPr>
        <p:sp>
          <p:nvSpPr>
            <p:cNvPr id="5" name="Google Shape;141;p20">
              <a:extLst>
                <a:ext uri="{FF2B5EF4-FFF2-40B4-BE49-F238E27FC236}">
                  <a16:creationId xmlns:a16="http://schemas.microsoft.com/office/drawing/2014/main" id="{8B2FE89D-6CE4-4422-AE94-5B1E41796F7C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2;p20">
              <a:extLst>
                <a:ext uri="{FF2B5EF4-FFF2-40B4-BE49-F238E27FC236}">
                  <a16:creationId xmlns:a16="http://schemas.microsoft.com/office/drawing/2014/main" id="{CE7653C9-3A78-43E7-AFBE-E0B1F30CF661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3;p20">
              <a:extLst>
                <a:ext uri="{FF2B5EF4-FFF2-40B4-BE49-F238E27FC236}">
                  <a16:creationId xmlns:a16="http://schemas.microsoft.com/office/drawing/2014/main" id="{E9449FE0-8DC2-4F7A-A68C-A8216CF59F73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20">
              <a:extLst>
                <a:ext uri="{FF2B5EF4-FFF2-40B4-BE49-F238E27FC236}">
                  <a16:creationId xmlns:a16="http://schemas.microsoft.com/office/drawing/2014/main" id="{8881062E-2C12-4CFE-89DC-BD56105CC392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20">
              <a:extLst>
                <a:ext uri="{FF2B5EF4-FFF2-40B4-BE49-F238E27FC236}">
                  <a16:creationId xmlns:a16="http://schemas.microsoft.com/office/drawing/2014/main" id="{FE2968FA-A1A9-49F6-81A4-7A71920EDEE6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20">
              <a:extLst>
                <a:ext uri="{FF2B5EF4-FFF2-40B4-BE49-F238E27FC236}">
                  <a16:creationId xmlns:a16="http://schemas.microsoft.com/office/drawing/2014/main" id="{FB38E0FB-E4C9-4BBA-ABD4-05E83A0D2820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7;p20">
              <a:extLst>
                <a:ext uri="{FF2B5EF4-FFF2-40B4-BE49-F238E27FC236}">
                  <a16:creationId xmlns:a16="http://schemas.microsoft.com/office/drawing/2014/main" id="{2FE7CB01-609F-4793-B2DC-419B23D20677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FEB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48;p20">
              <a:extLst>
                <a:ext uri="{FF2B5EF4-FFF2-40B4-BE49-F238E27FC236}">
                  <a16:creationId xmlns:a16="http://schemas.microsoft.com/office/drawing/2014/main" id="{B8D9C2CA-81F1-4AF8-8FBF-AE8103AD0AF4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7674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A27DFB-F2E1-4FA6-B5C4-A52BA025B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50" y="1686790"/>
            <a:ext cx="3372167" cy="1179140"/>
          </a:xfrm>
        </p:spPr>
        <p:txBody>
          <a:bodyPr/>
          <a:lstStyle/>
          <a:p>
            <a:r>
              <a:rPr lang="en-SG" dirty="0">
                <a:solidFill>
                  <a:srgbClr val="FF9800"/>
                </a:solidFill>
              </a:rPr>
              <a:t>Total Recorded crime cases from 2008 - 2015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1F9D5-0D31-4E87-A7D7-732F83ACC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2987040"/>
            <a:ext cx="3148200" cy="1688010"/>
          </a:xfrm>
        </p:spPr>
        <p:txBody>
          <a:bodyPr/>
          <a:lstStyle/>
          <a:p>
            <a:pPr marL="101600" indent="0">
              <a:buNone/>
            </a:pPr>
            <a:r>
              <a:rPr lang="en-SG" dirty="0"/>
              <a:t>To observe the trend of crimes</a:t>
            </a:r>
          </a:p>
          <a:p>
            <a:pPr marL="101600" indent="0">
              <a:buNone/>
            </a:pPr>
            <a:endParaRPr lang="en-SG" dirty="0"/>
          </a:p>
        </p:txBody>
      </p:sp>
      <p:grpSp>
        <p:nvGrpSpPr>
          <p:cNvPr id="6" name="Google Shape;802;p41">
            <a:extLst>
              <a:ext uri="{FF2B5EF4-FFF2-40B4-BE49-F238E27FC236}">
                <a16:creationId xmlns:a16="http://schemas.microsoft.com/office/drawing/2014/main" id="{E30F84AE-2C2E-4DF6-AC1A-C8C814CC15F8}"/>
              </a:ext>
            </a:extLst>
          </p:cNvPr>
          <p:cNvGrpSpPr/>
          <p:nvPr/>
        </p:nvGrpSpPr>
        <p:grpSpPr>
          <a:xfrm>
            <a:off x="6972299" y="2643601"/>
            <a:ext cx="3372167" cy="3193234"/>
            <a:chOff x="5973900" y="318475"/>
            <a:chExt cx="401900" cy="380575"/>
          </a:xfrm>
        </p:grpSpPr>
        <p:sp>
          <p:nvSpPr>
            <p:cNvPr id="7" name="Google Shape;803;p41">
              <a:extLst>
                <a:ext uri="{FF2B5EF4-FFF2-40B4-BE49-F238E27FC236}">
                  <a16:creationId xmlns:a16="http://schemas.microsoft.com/office/drawing/2014/main" id="{A3100161-49EA-4B07-87F4-B70826C6AB96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04;p41">
              <a:extLst>
                <a:ext uri="{FF2B5EF4-FFF2-40B4-BE49-F238E27FC236}">
                  <a16:creationId xmlns:a16="http://schemas.microsoft.com/office/drawing/2014/main" id="{D1E4F5A3-E01B-44F2-85D0-E9D5F2BEDB95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05;p41">
              <a:extLst>
                <a:ext uri="{FF2B5EF4-FFF2-40B4-BE49-F238E27FC236}">
                  <a16:creationId xmlns:a16="http://schemas.microsoft.com/office/drawing/2014/main" id="{29522B2E-A007-4596-92A4-E36E4685AF2E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06;p41">
              <a:extLst>
                <a:ext uri="{FF2B5EF4-FFF2-40B4-BE49-F238E27FC236}">
                  <a16:creationId xmlns:a16="http://schemas.microsoft.com/office/drawing/2014/main" id="{7EE69454-F8C8-4139-8F1C-C871AD41B46E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07;p41">
              <a:extLst>
                <a:ext uri="{FF2B5EF4-FFF2-40B4-BE49-F238E27FC236}">
                  <a16:creationId xmlns:a16="http://schemas.microsoft.com/office/drawing/2014/main" id="{7B831F7A-59E6-45A5-BA53-7851CA873B23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08;p41">
              <a:extLst>
                <a:ext uri="{FF2B5EF4-FFF2-40B4-BE49-F238E27FC236}">
                  <a16:creationId xmlns:a16="http://schemas.microsoft.com/office/drawing/2014/main" id="{CECD37B9-EA0A-42D7-BBF9-C7473C9189DF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09;p41">
              <a:extLst>
                <a:ext uri="{FF2B5EF4-FFF2-40B4-BE49-F238E27FC236}">
                  <a16:creationId xmlns:a16="http://schemas.microsoft.com/office/drawing/2014/main" id="{B2CD9F4A-B3AB-47A8-9FB6-6908ADD2791C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10;p41">
              <a:extLst>
                <a:ext uri="{FF2B5EF4-FFF2-40B4-BE49-F238E27FC236}">
                  <a16:creationId xmlns:a16="http://schemas.microsoft.com/office/drawing/2014/main" id="{315DDF4B-3623-44C1-9F5C-795CBD3E3A48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11;p41">
              <a:extLst>
                <a:ext uri="{FF2B5EF4-FFF2-40B4-BE49-F238E27FC236}">
                  <a16:creationId xmlns:a16="http://schemas.microsoft.com/office/drawing/2014/main" id="{B467B99F-10E8-4FC9-9B26-9E976D3C8FE0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12;p41">
              <a:extLst>
                <a:ext uri="{FF2B5EF4-FFF2-40B4-BE49-F238E27FC236}">
                  <a16:creationId xmlns:a16="http://schemas.microsoft.com/office/drawing/2014/main" id="{9543242D-7B32-49E2-BCD8-F7B648E009B6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13;p41">
              <a:extLst>
                <a:ext uri="{FF2B5EF4-FFF2-40B4-BE49-F238E27FC236}">
                  <a16:creationId xmlns:a16="http://schemas.microsoft.com/office/drawing/2014/main" id="{F1F15675-AF09-493A-8EB5-C1FBE9EE43AD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14;p41">
              <a:extLst>
                <a:ext uri="{FF2B5EF4-FFF2-40B4-BE49-F238E27FC236}">
                  <a16:creationId xmlns:a16="http://schemas.microsoft.com/office/drawing/2014/main" id="{62DA2FFE-5C5D-4FEB-87AD-C44004FC2FF3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15;p41">
              <a:extLst>
                <a:ext uri="{FF2B5EF4-FFF2-40B4-BE49-F238E27FC236}">
                  <a16:creationId xmlns:a16="http://schemas.microsoft.com/office/drawing/2014/main" id="{4B5D2197-726F-4731-9CF6-0382143E87D9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6;p41">
              <a:extLst>
                <a:ext uri="{FF2B5EF4-FFF2-40B4-BE49-F238E27FC236}">
                  <a16:creationId xmlns:a16="http://schemas.microsoft.com/office/drawing/2014/main" id="{267C0CE9-6D29-41A4-A60C-815FD6316782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16898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81DE0622-F5E0-4721-803C-DDDF599E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FF9800"/>
                </a:solidFill>
              </a:rPr>
              <a:t>Process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22E0BFC-7BCC-4B9E-8C2F-75FC6FC7E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698" y="319087"/>
            <a:ext cx="5236556" cy="450532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7779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81DE0622-F5E0-4721-803C-DDDF599E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FF9800"/>
                </a:solidFill>
              </a:rPr>
              <a:t>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84C87-DC21-402E-8C81-AAD4C76D1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00" y="1449190"/>
            <a:ext cx="6361568" cy="3294260"/>
          </a:xfrm>
          <a:prstGeom prst="rect">
            <a:avLst/>
          </a:prstGeom>
          <a:ln w="15875">
            <a:solidFill>
              <a:srgbClr val="FF9800"/>
            </a:solidFill>
          </a:ln>
        </p:spPr>
      </p:pic>
    </p:spTree>
    <p:extLst>
      <p:ext uri="{BB962C8B-B14F-4D97-AF65-F5344CB8AC3E}">
        <p14:creationId xmlns:p14="http://schemas.microsoft.com/office/powerpoint/2010/main" val="1512935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81DE0622-F5E0-4721-803C-DDDF599E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FF9800"/>
                </a:solidFill>
              </a:rPr>
              <a:t>What does it mean?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96F270-C2F3-495D-8C21-2054F92E1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Although there was a slight dip in crimes from 2011 to 2013</a:t>
            </a:r>
          </a:p>
          <a:p>
            <a:r>
              <a:rPr lang="en-SG" dirty="0"/>
              <a:t>There was a sharp increase afterwards, that shot past previous years</a:t>
            </a:r>
          </a:p>
        </p:txBody>
      </p:sp>
      <p:grpSp>
        <p:nvGrpSpPr>
          <p:cNvPr id="5" name="Google Shape;140;p20">
            <a:extLst>
              <a:ext uri="{FF2B5EF4-FFF2-40B4-BE49-F238E27FC236}">
                <a16:creationId xmlns:a16="http://schemas.microsoft.com/office/drawing/2014/main" id="{1B55B789-CB45-42ED-81A2-262C2541E2BF}"/>
              </a:ext>
            </a:extLst>
          </p:cNvPr>
          <p:cNvGrpSpPr/>
          <p:nvPr/>
        </p:nvGrpSpPr>
        <p:grpSpPr>
          <a:xfrm>
            <a:off x="6564605" y="498022"/>
            <a:ext cx="2379370" cy="3772311"/>
            <a:chOff x="6718575" y="2318625"/>
            <a:chExt cx="256950" cy="407375"/>
          </a:xfrm>
        </p:grpSpPr>
        <p:sp>
          <p:nvSpPr>
            <p:cNvPr id="6" name="Google Shape;141;p20">
              <a:extLst>
                <a:ext uri="{FF2B5EF4-FFF2-40B4-BE49-F238E27FC236}">
                  <a16:creationId xmlns:a16="http://schemas.microsoft.com/office/drawing/2014/main" id="{8FC8A6D0-5684-47BC-BC53-5BFB2C307252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2;p20">
              <a:extLst>
                <a:ext uri="{FF2B5EF4-FFF2-40B4-BE49-F238E27FC236}">
                  <a16:creationId xmlns:a16="http://schemas.microsoft.com/office/drawing/2014/main" id="{85E13BD7-19E3-40E7-A95C-DBB84110A9A7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3;p20">
              <a:extLst>
                <a:ext uri="{FF2B5EF4-FFF2-40B4-BE49-F238E27FC236}">
                  <a16:creationId xmlns:a16="http://schemas.microsoft.com/office/drawing/2014/main" id="{EA0A53B8-7E1E-4E33-AE67-55D61D193D54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4;p20">
              <a:extLst>
                <a:ext uri="{FF2B5EF4-FFF2-40B4-BE49-F238E27FC236}">
                  <a16:creationId xmlns:a16="http://schemas.microsoft.com/office/drawing/2014/main" id="{4295E179-A269-445B-A5F8-A55DB0DAC960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5;p20">
              <a:extLst>
                <a:ext uri="{FF2B5EF4-FFF2-40B4-BE49-F238E27FC236}">
                  <a16:creationId xmlns:a16="http://schemas.microsoft.com/office/drawing/2014/main" id="{608F46FC-9A6F-45DA-84B2-1A61690F6BA5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6;p20">
              <a:extLst>
                <a:ext uri="{FF2B5EF4-FFF2-40B4-BE49-F238E27FC236}">
                  <a16:creationId xmlns:a16="http://schemas.microsoft.com/office/drawing/2014/main" id="{A3B11473-49AA-4253-A773-DBE77BD25FF8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7;p20">
              <a:extLst>
                <a:ext uri="{FF2B5EF4-FFF2-40B4-BE49-F238E27FC236}">
                  <a16:creationId xmlns:a16="http://schemas.microsoft.com/office/drawing/2014/main" id="{C00107AD-D71C-479C-976B-4D9AAF2BA482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FEB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48;p20">
              <a:extLst>
                <a:ext uri="{FF2B5EF4-FFF2-40B4-BE49-F238E27FC236}">
                  <a16:creationId xmlns:a16="http://schemas.microsoft.com/office/drawing/2014/main" id="{1E5BFBFF-C59F-4998-B200-7EEC2498E9DF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3998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CDDCA-4B5F-4B66-8A81-C7F86A52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09" y="1509258"/>
            <a:ext cx="3148200" cy="800069"/>
          </a:xfrm>
        </p:spPr>
        <p:txBody>
          <a:bodyPr/>
          <a:lstStyle/>
          <a:p>
            <a:r>
              <a:rPr lang="en-SG" dirty="0">
                <a:solidFill>
                  <a:srgbClr val="E91E63"/>
                </a:solidFill>
              </a:rPr>
              <a:t>Crime Rates from 2008 – 2015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CDB55-7AA9-4C6A-B094-13D3D1410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309" y="2436005"/>
            <a:ext cx="3148200" cy="1490979"/>
          </a:xfrm>
        </p:spPr>
        <p:txBody>
          <a:bodyPr/>
          <a:lstStyle/>
          <a:p>
            <a:pPr marL="101600" indent="0">
              <a:buNone/>
            </a:pPr>
            <a:r>
              <a:rPr lang="en-SG" dirty="0"/>
              <a:t>To see if there is a correlation between an increase in population and crime rates</a:t>
            </a:r>
          </a:p>
          <a:p>
            <a:pPr marL="101600" indent="0">
              <a:buNone/>
            </a:pPr>
            <a:endParaRPr lang="en-SG" dirty="0"/>
          </a:p>
        </p:txBody>
      </p:sp>
      <p:grpSp>
        <p:nvGrpSpPr>
          <p:cNvPr id="6" name="Google Shape;586;p41">
            <a:extLst>
              <a:ext uri="{FF2B5EF4-FFF2-40B4-BE49-F238E27FC236}">
                <a16:creationId xmlns:a16="http://schemas.microsoft.com/office/drawing/2014/main" id="{0546C3EF-1E6F-451F-B1D4-C2DF4DA12B27}"/>
              </a:ext>
            </a:extLst>
          </p:cNvPr>
          <p:cNvGrpSpPr/>
          <p:nvPr/>
        </p:nvGrpSpPr>
        <p:grpSpPr>
          <a:xfrm>
            <a:off x="7432994" y="1141700"/>
            <a:ext cx="3153633" cy="3153425"/>
            <a:chOff x="1951075" y="2333250"/>
            <a:chExt cx="381200" cy="381175"/>
          </a:xfrm>
        </p:grpSpPr>
        <p:sp>
          <p:nvSpPr>
            <p:cNvPr id="7" name="Google Shape;587;p41">
              <a:extLst>
                <a:ext uri="{FF2B5EF4-FFF2-40B4-BE49-F238E27FC236}">
                  <a16:creationId xmlns:a16="http://schemas.microsoft.com/office/drawing/2014/main" id="{7EA0A900-0998-492A-A13D-EE4193273920}"/>
                </a:ext>
              </a:extLst>
            </p:cNvPr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88;p41">
              <a:extLst>
                <a:ext uri="{FF2B5EF4-FFF2-40B4-BE49-F238E27FC236}">
                  <a16:creationId xmlns:a16="http://schemas.microsoft.com/office/drawing/2014/main" id="{15F6AAF1-A40D-433F-804A-B69436C89723}"/>
                </a:ext>
              </a:extLst>
            </p:cNvPr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89;p41">
              <a:extLst>
                <a:ext uri="{FF2B5EF4-FFF2-40B4-BE49-F238E27FC236}">
                  <a16:creationId xmlns:a16="http://schemas.microsoft.com/office/drawing/2014/main" id="{05F3EBD1-702E-4EBA-B041-00793782E9FF}"/>
                </a:ext>
              </a:extLst>
            </p:cNvPr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90;p41">
              <a:extLst>
                <a:ext uri="{FF2B5EF4-FFF2-40B4-BE49-F238E27FC236}">
                  <a16:creationId xmlns:a16="http://schemas.microsoft.com/office/drawing/2014/main" id="{34DF755B-2C59-4FF7-8C4B-9F0A49803CEA}"/>
                </a:ext>
              </a:extLst>
            </p:cNvPr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858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b="1" dirty="0"/>
              <a:t>Datasets</a:t>
            </a:r>
          </a:p>
          <a:p>
            <a:pPr marL="101600" indent="0">
              <a:buNone/>
            </a:pPr>
            <a:r>
              <a:rPr lang="en-SG" sz="1100" dirty="0">
                <a:hlinkClick r:id="rId3"/>
              </a:rPr>
              <a:t>Mobile Data Usage</a:t>
            </a:r>
            <a:endParaRPr lang="en-SG" sz="1100" dirty="0"/>
          </a:p>
          <a:p>
            <a:pPr marL="101600" indent="0">
              <a:buNone/>
            </a:pPr>
            <a:r>
              <a:rPr lang="en-SG" sz="1100" dirty="0">
                <a:hlinkClick r:id="rId4"/>
              </a:rPr>
              <a:t>Usage of Mobile Devices for Media Activities</a:t>
            </a:r>
            <a:endParaRPr lang="en-SG" sz="1100" dirty="0"/>
          </a:p>
          <a:p>
            <a:pPr marL="101600" indent="0">
              <a:buNone/>
            </a:pPr>
            <a:r>
              <a:rPr lang="en-SG" sz="1100" dirty="0">
                <a:hlinkClick r:id="rId5"/>
              </a:rPr>
              <a:t>Overall Crime Cases &amp; Crime Rate + Sorted by Crime Type</a:t>
            </a:r>
            <a:endParaRPr lang="en-SG" sz="1100" dirty="0"/>
          </a:p>
          <a:p>
            <a:pPr marL="101600" indent="0">
              <a:buNone/>
            </a:pPr>
            <a:r>
              <a:rPr lang="en-SG" sz="1100" dirty="0">
                <a:hlinkClick r:id="rId6"/>
              </a:rPr>
              <a:t>World Bank - Singapore Population from 2008</a:t>
            </a:r>
            <a:endParaRPr lang="en-SG" sz="1100" dirty="0"/>
          </a:p>
          <a:p>
            <a:pPr marL="101600" indent="0">
              <a:buNone/>
            </a:pPr>
            <a:r>
              <a:rPr lang="en-SG" sz="1100" dirty="0">
                <a:hlinkClick r:id="rId7"/>
              </a:rPr>
              <a:t>Desktop vs Mobile vs Tablet Market Share Singapore from 2008 to 2015</a:t>
            </a:r>
            <a:endParaRPr lang="en-SG" sz="11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841000" y="912272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Resources</a:t>
            </a:r>
            <a:endParaRPr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b="1" dirty="0"/>
              <a:t>Libraries</a:t>
            </a:r>
          </a:p>
          <a:p>
            <a:pPr marL="101600" indent="0">
              <a:buNone/>
            </a:pPr>
            <a:r>
              <a:rPr lang="en-SG" sz="1000" dirty="0"/>
              <a:t>Pandas (for handling datasets)</a:t>
            </a:r>
          </a:p>
          <a:p>
            <a:pPr marL="101600" indent="0">
              <a:buNone/>
            </a:pPr>
            <a:r>
              <a:rPr lang="en-SG" sz="1000" dirty="0" err="1"/>
              <a:t>Numpy</a:t>
            </a:r>
            <a:endParaRPr lang="en-SG" sz="1000" dirty="0"/>
          </a:p>
          <a:p>
            <a:pPr marL="101600" indent="0">
              <a:buNone/>
            </a:pPr>
            <a:r>
              <a:rPr lang="en-SG" sz="1000" dirty="0" err="1"/>
              <a:t>PyMongo</a:t>
            </a:r>
            <a:r>
              <a:rPr lang="en-SG" sz="1000" dirty="0"/>
              <a:t> (for handling interactions with MongoDB</a:t>
            </a:r>
          </a:p>
          <a:p>
            <a:pPr marL="101600" indent="0">
              <a:buNone/>
            </a:pPr>
            <a:r>
              <a:rPr lang="en-SG" sz="1000" dirty="0"/>
              <a:t>OS</a:t>
            </a:r>
          </a:p>
          <a:p>
            <a:pPr marL="101600" indent="0">
              <a:buNone/>
            </a:pPr>
            <a:r>
              <a:rPr lang="en-SG" sz="1000" dirty="0"/>
              <a:t>Glob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21"/>
          <p:cNvSpPr/>
          <p:nvPr/>
        </p:nvSpPr>
        <p:spPr>
          <a:xfrm>
            <a:off x="228813" y="896118"/>
            <a:ext cx="485675" cy="441808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EB3947-97C7-4016-8F8E-553E5554FE01}"/>
              </a:ext>
            </a:extLst>
          </p:cNvPr>
          <p:cNvSpPr/>
          <p:nvPr/>
        </p:nvSpPr>
        <p:spPr>
          <a:xfrm>
            <a:off x="841000" y="4260516"/>
            <a:ext cx="3773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SG" sz="1200" b="1" dirty="0" err="1">
                <a:latin typeface="Montserrat" panose="020B0604020202020204" charset="0"/>
                <a:hlinkClick r:id="rId8"/>
              </a:rPr>
              <a:t>Jupyter</a:t>
            </a:r>
            <a:r>
              <a:rPr lang="en-SG" sz="1200" b="1" dirty="0">
                <a:latin typeface="Montserrat" panose="020B0604020202020204" charset="0"/>
                <a:hlinkClick r:id="rId8"/>
              </a:rPr>
              <a:t> Notebook hosted here on </a:t>
            </a:r>
            <a:r>
              <a:rPr lang="en-SG" sz="1200" b="1" dirty="0" err="1">
                <a:latin typeface="Montserrat" panose="020B0604020202020204" charset="0"/>
                <a:hlinkClick r:id="rId8"/>
              </a:rPr>
              <a:t>MyBinder</a:t>
            </a:r>
            <a:r>
              <a:rPr lang="en-SG" sz="1200" b="1" dirty="0">
                <a:latin typeface="Montserrat" panose="020B0604020202020204" charset="0"/>
                <a:hlinkClick r:id="rId8"/>
              </a:rPr>
              <a:t>!</a:t>
            </a:r>
            <a:endParaRPr lang="en-SG" sz="1200" b="1" dirty="0">
              <a:latin typeface="Montserrat" panose="020B0604020202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CDDCA-4B5F-4B66-8A81-C7F86A52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E91E63"/>
                </a:solidFill>
              </a:rPr>
              <a:t>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62172-7B21-4301-80C6-E1EB22729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79987"/>
            <a:ext cx="4959785" cy="458352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9783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7FE86B-4656-4EA4-B470-3A857B81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E91E63"/>
                </a:solidFill>
              </a:rPr>
              <a:t>Plot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372036-7874-4057-9628-F2A26F96A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00" y="1379200"/>
            <a:ext cx="6984626" cy="3391295"/>
          </a:xfrm>
          <a:prstGeom prst="rect">
            <a:avLst/>
          </a:prstGeom>
          <a:ln w="15875">
            <a:solidFill>
              <a:srgbClr val="E91E63"/>
            </a:solidFill>
          </a:ln>
        </p:spPr>
      </p:pic>
    </p:spTree>
    <p:extLst>
      <p:ext uri="{BB962C8B-B14F-4D97-AF65-F5344CB8AC3E}">
        <p14:creationId xmlns:p14="http://schemas.microsoft.com/office/powerpoint/2010/main" val="1004151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7FE86B-4656-4EA4-B470-3A857B81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E91E63"/>
                </a:solidFill>
              </a:rPr>
              <a:t>What does it mean?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E057EB-7D9C-4BB1-8582-337D44FEF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There isn’t a correlation between population and crime rates</a:t>
            </a:r>
          </a:p>
          <a:p>
            <a:r>
              <a:rPr lang="en-SG" dirty="0"/>
              <a:t>HOWEVER,</a:t>
            </a:r>
          </a:p>
          <a:p>
            <a:pPr lvl="1"/>
            <a:r>
              <a:rPr lang="en-SG" dirty="0"/>
              <a:t>It is undeniable that crime is on a rise again</a:t>
            </a:r>
          </a:p>
          <a:p>
            <a:pPr lvl="1"/>
            <a:r>
              <a:rPr lang="en-SG" dirty="0"/>
              <a:t>To find out why…</a:t>
            </a:r>
          </a:p>
        </p:txBody>
      </p:sp>
      <p:grpSp>
        <p:nvGrpSpPr>
          <p:cNvPr id="6" name="Google Shape;140;p20">
            <a:extLst>
              <a:ext uri="{FF2B5EF4-FFF2-40B4-BE49-F238E27FC236}">
                <a16:creationId xmlns:a16="http://schemas.microsoft.com/office/drawing/2014/main" id="{7F9B826A-C4A9-4916-89F8-D4404BF02699}"/>
              </a:ext>
            </a:extLst>
          </p:cNvPr>
          <p:cNvGrpSpPr/>
          <p:nvPr/>
        </p:nvGrpSpPr>
        <p:grpSpPr>
          <a:xfrm>
            <a:off x="6564605" y="498022"/>
            <a:ext cx="2379370" cy="3772311"/>
            <a:chOff x="6718575" y="2318625"/>
            <a:chExt cx="256950" cy="407375"/>
          </a:xfrm>
        </p:grpSpPr>
        <p:sp>
          <p:nvSpPr>
            <p:cNvPr id="7" name="Google Shape;141;p20">
              <a:extLst>
                <a:ext uri="{FF2B5EF4-FFF2-40B4-BE49-F238E27FC236}">
                  <a16:creationId xmlns:a16="http://schemas.microsoft.com/office/drawing/2014/main" id="{9601C7AE-0BE9-4CA9-8BE0-552E206B3016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2;p20">
              <a:extLst>
                <a:ext uri="{FF2B5EF4-FFF2-40B4-BE49-F238E27FC236}">
                  <a16:creationId xmlns:a16="http://schemas.microsoft.com/office/drawing/2014/main" id="{96C5F317-6E0F-488B-838F-441AB5013776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3;p20">
              <a:extLst>
                <a:ext uri="{FF2B5EF4-FFF2-40B4-BE49-F238E27FC236}">
                  <a16:creationId xmlns:a16="http://schemas.microsoft.com/office/drawing/2014/main" id="{D848B4DD-FA80-41CB-BFB6-E87EEEA1754C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4;p20">
              <a:extLst>
                <a:ext uri="{FF2B5EF4-FFF2-40B4-BE49-F238E27FC236}">
                  <a16:creationId xmlns:a16="http://schemas.microsoft.com/office/drawing/2014/main" id="{366CF124-5386-4DBB-95FE-520015630049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5;p20">
              <a:extLst>
                <a:ext uri="{FF2B5EF4-FFF2-40B4-BE49-F238E27FC236}">
                  <a16:creationId xmlns:a16="http://schemas.microsoft.com/office/drawing/2014/main" id="{324F53C7-7057-496A-901E-E1B8D93C14B7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6;p20">
              <a:extLst>
                <a:ext uri="{FF2B5EF4-FFF2-40B4-BE49-F238E27FC236}">
                  <a16:creationId xmlns:a16="http://schemas.microsoft.com/office/drawing/2014/main" id="{FAED1F0F-F08B-4248-B1FF-83D97CD83D8C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7;p20">
              <a:extLst>
                <a:ext uri="{FF2B5EF4-FFF2-40B4-BE49-F238E27FC236}">
                  <a16:creationId xmlns:a16="http://schemas.microsoft.com/office/drawing/2014/main" id="{769BC90E-4456-4BD7-BF26-B95C6F03F338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FEB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48;p20">
              <a:extLst>
                <a:ext uri="{FF2B5EF4-FFF2-40B4-BE49-F238E27FC236}">
                  <a16:creationId xmlns:a16="http://schemas.microsoft.com/office/drawing/2014/main" id="{E437B500-99E4-4D95-96DD-985275D0AE9C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544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72447F-A6C1-4C1A-9DF1-688C5D25E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50" y="1623848"/>
            <a:ext cx="3148200" cy="1190014"/>
          </a:xfrm>
        </p:spPr>
        <p:txBody>
          <a:bodyPr/>
          <a:lstStyle/>
          <a:p>
            <a:r>
              <a:rPr lang="en-SG" dirty="0">
                <a:solidFill>
                  <a:srgbClr val="009688"/>
                </a:solidFill>
              </a:rPr>
              <a:t>Recorded Crime Activities from 2008 – 2015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7C2D5-7E39-4DFE-868A-0F9FA6A27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3168868"/>
            <a:ext cx="3148200" cy="1506181"/>
          </a:xfrm>
        </p:spPr>
        <p:txBody>
          <a:bodyPr/>
          <a:lstStyle/>
          <a:p>
            <a:pPr marL="101600" indent="0">
              <a:buNone/>
            </a:pPr>
            <a:r>
              <a:rPr lang="en-SG" dirty="0"/>
              <a:t>Observe how criminal activities have been moving</a:t>
            </a:r>
          </a:p>
          <a:p>
            <a:pPr marL="101600" indent="0">
              <a:buNone/>
            </a:pPr>
            <a:r>
              <a:rPr lang="en-SG" dirty="0"/>
              <a:t>What is causing the rise?</a:t>
            </a:r>
          </a:p>
          <a:p>
            <a:pPr marL="101600" indent="0">
              <a:buNone/>
            </a:pPr>
            <a:endParaRPr lang="en-SG" dirty="0"/>
          </a:p>
        </p:txBody>
      </p:sp>
      <p:grpSp>
        <p:nvGrpSpPr>
          <p:cNvPr id="5" name="Google Shape;558;p41">
            <a:extLst>
              <a:ext uri="{FF2B5EF4-FFF2-40B4-BE49-F238E27FC236}">
                <a16:creationId xmlns:a16="http://schemas.microsoft.com/office/drawing/2014/main" id="{5DDF2605-E1B0-4845-AE0A-BEA446983590}"/>
              </a:ext>
            </a:extLst>
          </p:cNvPr>
          <p:cNvGrpSpPr/>
          <p:nvPr/>
        </p:nvGrpSpPr>
        <p:grpSpPr>
          <a:xfrm>
            <a:off x="6253979" y="2841158"/>
            <a:ext cx="3256481" cy="3414369"/>
            <a:chOff x="5961125" y="1623900"/>
            <a:chExt cx="427450" cy="448175"/>
          </a:xfrm>
        </p:grpSpPr>
        <p:sp>
          <p:nvSpPr>
            <p:cNvPr id="6" name="Google Shape;559;p41">
              <a:extLst>
                <a:ext uri="{FF2B5EF4-FFF2-40B4-BE49-F238E27FC236}">
                  <a16:creationId xmlns:a16="http://schemas.microsoft.com/office/drawing/2014/main" id="{716E7A76-FAA2-4FC9-8C78-A163E1F7EFBD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60;p41">
              <a:extLst>
                <a:ext uri="{FF2B5EF4-FFF2-40B4-BE49-F238E27FC236}">
                  <a16:creationId xmlns:a16="http://schemas.microsoft.com/office/drawing/2014/main" id="{7D5BDDE1-64DE-4C9A-A076-4AF735E97E34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61;p41">
              <a:extLst>
                <a:ext uri="{FF2B5EF4-FFF2-40B4-BE49-F238E27FC236}">
                  <a16:creationId xmlns:a16="http://schemas.microsoft.com/office/drawing/2014/main" id="{DD61556C-7042-4DBE-91AD-B6C30DB9B37C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62;p41">
              <a:extLst>
                <a:ext uri="{FF2B5EF4-FFF2-40B4-BE49-F238E27FC236}">
                  <a16:creationId xmlns:a16="http://schemas.microsoft.com/office/drawing/2014/main" id="{F04F08FB-8CE8-4392-8520-D17BE4A30021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63;p41">
              <a:extLst>
                <a:ext uri="{FF2B5EF4-FFF2-40B4-BE49-F238E27FC236}">
                  <a16:creationId xmlns:a16="http://schemas.microsoft.com/office/drawing/2014/main" id="{2A170112-BA16-483E-B6CA-26CFDB911826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64;p41">
              <a:extLst>
                <a:ext uri="{FF2B5EF4-FFF2-40B4-BE49-F238E27FC236}">
                  <a16:creationId xmlns:a16="http://schemas.microsoft.com/office/drawing/2014/main" id="{77005FC4-1BDF-44F5-8BE4-E3B172EC18F1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65;p41">
              <a:extLst>
                <a:ext uri="{FF2B5EF4-FFF2-40B4-BE49-F238E27FC236}">
                  <a16:creationId xmlns:a16="http://schemas.microsoft.com/office/drawing/2014/main" id="{87A46B84-1490-4591-91B1-4134B62F98D1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9426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72447F-A6C1-4C1A-9DF1-688C5D25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9688"/>
                </a:solidFill>
              </a:rPr>
              <a:t>Process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A5A02C-B5F2-4145-9C98-5D66B54EA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91" y="345281"/>
            <a:ext cx="4410120" cy="445293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1202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72447F-A6C1-4C1A-9DF1-688C5D25E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25" y="142875"/>
            <a:ext cx="559175" cy="859100"/>
          </a:xfrm>
        </p:spPr>
        <p:txBody>
          <a:bodyPr vert="vert270"/>
          <a:lstStyle/>
          <a:p>
            <a:r>
              <a:rPr lang="en-SG" dirty="0">
                <a:solidFill>
                  <a:srgbClr val="009688"/>
                </a:solidFill>
              </a:rPr>
              <a:t>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A3105-B377-426B-BB20-C6780CEBD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50" y="390525"/>
            <a:ext cx="7787865" cy="4496616"/>
          </a:xfrm>
          <a:prstGeom prst="rect">
            <a:avLst/>
          </a:prstGeom>
          <a:ln w="15875">
            <a:solidFill>
              <a:srgbClr val="009688"/>
            </a:solidFill>
          </a:ln>
        </p:spPr>
      </p:pic>
    </p:spTree>
    <p:extLst>
      <p:ext uri="{BB962C8B-B14F-4D97-AF65-F5344CB8AC3E}">
        <p14:creationId xmlns:p14="http://schemas.microsoft.com/office/powerpoint/2010/main" val="2068695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72447F-A6C1-4C1A-9DF1-688C5D25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9688"/>
                </a:solidFill>
              </a:rPr>
              <a:t>What does it mean?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6BA82-EB5D-4130-8C3B-A9F2404FD5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Corresponding sharp increase in commercial crime at the same time the number of crimes recorded shoots up</a:t>
            </a:r>
          </a:p>
          <a:p>
            <a:r>
              <a:rPr lang="en-SG" dirty="0"/>
              <a:t>Such crimes include</a:t>
            </a:r>
          </a:p>
          <a:p>
            <a:pPr lvl="1"/>
            <a:r>
              <a:rPr lang="en-SG" dirty="0"/>
              <a:t>Pay-for-sex services</a:t>
            </a:r>
          </a:p>
          <a:p>
            <a:pPr lvl="1"/>
            <a:r>
              <a:rPr lang="en-SG" dirty="0"/>
              <a:t>Internet Love scams</a:t>
            </a:r>
          </a:p>
          <a:p>
            <a:r>
              <a:rPr lang="en-SG" dirty="0"/>
              <a:t>Based on an article </a:t>
            </a:r>
            <a:r>
              <a:rPr lang="en-SG" dirty="0">
                <a:hlinkClick r:id="rId2"/>
              </a:rPr>
              <a:t>here</a:t>
            </a:r>
            <a:endParaRPr lang="en-SG" dirty="0"/>
          </a:p>
          <a:p>
            <a:pPr lvl="1"/>
            <a:r>
              <a:rPr lang="en-SG" dirty="0"/>
              <a:t>Most are online based</a:t>
            </a:r>
          </a:p>
        </p:txBody>
      </p:sp>
      <p:grpSp>
        <p:nvGrpSpPr>
          <p:cNvPr id="6" name="Google Shape;140;p20">
            <a:extLst>
              <a:ext uri="{FF2B5EF4-FFF2-40B4-BE49-F238E27FC236}">
                <a16:creationId xmlns:a16="http://schemas.microsoft.com/office/drawing/2014/main" id="{59BD1A4F-5376-48EE-8ECC-BE7FD00AD2EF}"/>
              </a:ext>
            </a:extLst>
          </p:cNvPr>
          <p:cNvGrpSpPr/>
          <p:nvPr/>
        </p:nvGrpSpPr>
        <p:grpSpPr>
          <a:xfrm>
            <a:off x="6564605" y="498022"/>
            <a:ext cx="2379370" cy="3772311"/>
            <a:chOff x="6718575" y="2318625"/>
            <a:chExt cx="256950" cy="407375"/>
          </a:xfrm>
        </p:grpSpPr>
        <p:sp>
          <p:nvSpPr>
            <p:cNvPr id="7" name="Google Shape;141;p20">
              <a:extLst>
                <a:ext uri="{FF2B5EF4-FFF2-40B4-BE49-F238E27FC236}">
                  <a16:creationId xmlns:a16="http://schemas.microsoft.com/office/drawing/2014/main" id="{53F67EF5-F8AF-4503-979D-91AAF7EA771E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2;p20">
              <a:extLst>
                <a:ext uri="{FF2B5EF4-FFF2-40B4-BE49-F238E27FC236}">
                  <a16:creationId xmlns:a16="http://schemas.microsoft.com/office/drawing/2014/main" id="{B426DE6F-87EC-40EA-8929-3C22E4ABCC18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3;p20">
              <a:extLst>
                <a:ext uri="{FF2B5EF4-FFF2-40B4-BE49-F238E27FC236}">
                  <a16:creationId xmlns:a16="http://schemas.microsoft.com/office/drawing/2014/main" id="{FE1A1DC2-BC1C-4021-989B-76ADC96C385F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20">
              <a:extLst>
                <a:ext uri="{FF2B5EF4-FFF2-40B4-BE49-F238E27FC236}">
                  <a16:creationId xmlns:a16="http://schemas.microsoft.com/office/drawing/2014/main" id="{53D7BD17-3987-439A-A269-B8AE1FC351A1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20">
              <a:extLst>
                <a:ext uri="{FF2B5EF4-FFF2-40B4-BE49-F238E27FC236}">
                  <a16:creationId xmlns:a16="http://schemas.microsoft.com/office/drawing/2014/main" id="{E4F450E9-A1A3-4675-9F2E-7785FF33C0FD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20">
              <a:extLst>
                <a:ext uri="{FF2B5EF4-FFF2-40B4-BE49-F238E27FC236}">
                  <a16:creationId xmlns:a16="http://schemas.microsoft.com/office/drawing/2014/main" id="{43B59FAC-01A3-4EC0-A814-5596794F8994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7;p20">
              <a:extLst>
                <a:ext uri="{FF2B5EF4-FFF2-40B4-BE49-F238E27FC236}">
                  <a16:creationId xmlns:a16="http://schemas.microsoft.com/office/drawing/2014/main" id="{7C51EF24-EF29-4096-9BF0-1C651975420A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FEB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48;p20">
              <a:extLst>
                <a:ext uri="{FF2B5EF4-FFF2-40B4-BE49-F238E27FC236}">
                  <a16:creationId xmlns:a16="http://schemas.microsoft.com/office/drawing/2014/main" id="{EF1EDD8B-83AD-4EA7-9318-F6849F98349E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2353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A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671;p41">
            <a:extLst>
              <a:ext uri="{FF2B5EF4-FFF2-40B4-BE49-F238E27FC236}">
                <a16:creationId xmlns:a16="http://schemas.microsoft.com/office/drawing/2014/main" id="{62406E14-F023-47BE-BB6D-69BE7AC36702}"/>
              </a:ext>
            </a:extLst>
          </p:cNvPr>
          <p:cNvGrpSpPr/>
          <p:nvPr/>
        </p:nvGrpSpPr>
        <p:grpSpPr>
          <a:xfrm>
            <a:off x="3049159" y="1022714"/>
            <a:ext cx="3487115" cy="3098071"/>
            <a:chOff x="5292575" y="3681900"/>
            <a:chExt cx="420150" cy="373275"/>
          </a:xfrm>
        </p:grpSpPr>
        <p:sp>
          <p:nvSpPr>
            <p:cNvPr id="9" name="Google Shape;672;p41">
              <a:extLst>
                <a:ext uri="{FF2B5EF4-FFF2-40B4-BE49-F238E27FC236}">
                  <a16:creationId xmlns:a16="http://schemas.microsoft.com/office/drawing/2014/main" id="{DE21BE0E-8613-4784-9FE0-08D582749FBA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73;p41">
              <a:extLst>
                <a:ext uri="{FF2B5EF4-FFF2-40B4-BE49-F238E27FC236}">
                  <a16:creationId xmlns:a16="http://schemas.microsoft.com/office/drawing/2014/main" id="{B2C408D0-229F-4506-B051-3F6F5B421EC9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74;p41">
              <a:extLst>
                <a:ext uri="{FF2B5EF4-FFF2-40B4-BE49-F238E27FC236}">
                  <a16:creationId xmlns:a16="http://schemas.microsoft.com/office/drawing/2014/main" id="{1678DF89-32AE-4BBA-9245-5131CBDBCBEA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75;p41">
              <a:extLst>
                <a:ext uri="{FF2B5EF4-FFF2-40B4-BE49-F238E27FC236}">
                  <a16:creationId xmlns:a16="http://schemas.microsoft.com/office/drawing/2014/main" id="{A8363691-0492-4FC5-9552-F71A1F705FC0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76;p41">
              <a:extLst>
                <a:ext uri="{FF2B5EF4-FFF2-40B4-BE49-F238E27FC236}">
                  <a16:creationId xmlns:a16="http://schemas.microsoft.com/office/drawing/2014/main" id="{08A3404F-C47D-41A4-AD13-E550AEB6F240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77;p41">
              <a:extLst>
                <a:ext uri="{FF2B5EF4-FFF2-40B4-BE49-F238E27FC236}">
                  <a16:creationId xmlns:a16="http://schemas.microsoft.com/office/drawing/2014/main" id="{700D9130-758D-4B27-8A3C-980B16BA22CC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78;p41">
              <a:extLst>
                <a:ext uri="{FF2B5EF4-FFF2-40B4-BE49-F238E27FC236}">
                  <a16:creationId xmlns:a16="http://schemas.microsoft.com/office/drawing/2014/main" id="{594C0C00-372D-4726-A486-51EBFD35CD54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9BD3F28-D13E-4A33-9BFC-97EA8612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50" y="1864988"/>
            <a:ext cx="3148200" cy="1237310"/>
          </a:xfrm>
          <a:solidFill>
            <a:schemeClr val="bg1"/>
          </a:solidFill>
        </p:spPr>
        <p:txBody>
          <a:bodyPr/>
          <a:lstStyle/>
          <a:p>
            <a:r>
              <a:rPr lang="en-SG" dirty="0">
                <a:solidFill>
                  <a:srgbClr val="0FACF4"/>
                </a:solidFill>
              </a:rPr>
              <a:t>Market Share of Devices from 2009 – 2015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E3941-010A-4B95-93E0-E2FB676F5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3247696"/>
            <a:ext cx="3148200" cy="1427353"/>
          </a:xfrm>
        </p:spPr>
        <p:txBody>
          <a:bodyPr/>
          <a:lstStyle/>
          <a:p>
            <a:pPr marL="101600" indent="0">
              <a:buNone/>
            </a:pPr>
            <a:r>
              <a:rPr lang="en-SG" sz="1600" dirty="0"/>
              <a:t>To compare how market share of 3 device platforms (desktop, mobile, tablet) has been changing</a:t>
            </a:r>
          </a:p>
          <a:p>
            <a:pPr marL="10160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35480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A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BD3F28-D13E-4A33-9BFC-97EA8612F38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SG" dirty="0">
                <a:solidFill>
                  <a:srgbClr val="0FACF4"/>
                </a:solidFill>
              </a:rPr>
              <a:t>Process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3A1477-4F88-4204-9F87-78398369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281" y="466093"/>
            <a:ext cx="5039894" cy="421131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3101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A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BD3F28-D13E-4A33-9BFC-97EA8612F38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SG" dirty="0">
                <a:solidFill>
                  <a:srgbClr val="0FACF4"/>
                </a:solidFill>
              </a:rPr>
              <a:t>Plot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E838F-82E7-4E68-A0BD-9B857CE47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002"/>
            <a:ext cx="9144000" cy="170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2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b="1" dirty="0"/>
              <a:t>Datasets</a:t>
            </a:r>
          </a:p>
          <a:p>
            <a:pPr marL="101600" indent="0">
              <a:buNone/>
            </a:pPr>
            <a:r>
              <a:rPr lang="en-SG" sz="1100" dirty="0">
                <a:hlinkClick r:id="rId3"/>
              </a:rPr>
              <a:t>Mobile Data Usage</a:t>
            </a:r>
            <a:endParaRPr lang="en-SG" sz="1100" dirty="0"/>
          </a:p>
          <a:p>
            <a:pPr marL="101600" indent="0">
              <a:buNone/>
            </a:pPr>
            <a:r>
              <a:rPr lang="en-SG" sz="1100" dirty="0">
                <a:hlinkClick r:id="rId4"/>
              </a:rPr>
              <a:t>Usage of Mobile Devices for Media Activities</a:t>
            </a:r>
            <a:endParaRPr lang="en-SG" sz="1100" dirty="0"/>
          </a:p>
          <a:p>
            <a:pPr marL="101600" indent="0">
              <a:buNone/>
            </a:pPr>
            <a:r>
              <a:rPr lang="en-SG" sz="1100" dirty="0">
                <a:hlinkClick r:id="rId5"/>
              </a:rPr>
              <a:t>Overall Crime Cases &amp; Crime Rate + Sorted by Crime Type</a:t>
            </a:r>
            <a:endParaRPr lang="en-SG" sz="1100" dirty="0"/>
          </a:p>
          <a:p>
            <a:pPr marL="101600" indent="0">
              <a:buNone/>
            </a:pPr>
            <a:r>
              <a:rPr lang="en-SG" sz="1100" dirty="0">
                <a:hlinkClick r:id="rId6"/>
              </a:rPr>
              <a:t>World Bank - Singapore Population from 2008</a:t>
            </a:r>
            <a:endParaRPr lang="en-SG" sz="1100" dirty="0"/>
          </a:p>
          <a:p>
            <a:pPr marL="101600" indent="0">
              <a:buNone/>
            </a:pPr>
            <a:r>
              <a:rPr lang="en-SG" sz="1100" dirty="0">
                <a:hlinkClick r:id="rId7"/>
              </a:rPr>
              <a:t>Desktop vs Mobile vs Tablet Market Share Singapore from 2008 to 2015</a:t>
            </a:r>
            <a:endParaRPr lang="en-SG" sz="11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841000" y="912272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DESCRIBE EACH DATASETS</a:t>
            </a:r>
            <a:endParaRPr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b="1" dirty="0"/>
              <a:t>Libraries</a:t>
            </a:r>
          </a:p>
          <a:p>
            <a:pPr marL="101600" indent="0">
              <a:buNone/>
            </a:pPr>
            <a:r>
              <a:rPr lang="en-SG" sz="1000" dirty="0"/>
              <a:t>Pandas (for handling datasets)</a:t>
            </a:r>
          </a:p>
          <a:p>
            <a:pPr marL="101600" indent="0">
              <a:buNone/>
            </a:pPr>
            <a:r>
              <a:rPr lang="en-SG" sz="1000" dirty="0" err="1"/>
              <a:t>Numpy</a:t>
            </a:r>
            <a:endParaRPr lang="en-SG" sz="1000" dirty="0"/>
          </a:p>
          <a:p>
            <a:pPr marL="101600" indent="0">
              <a:buNone/>
            </a:pPr>
            <a:r>
              <a:rPr lang="en-SG" sz="1000" dirty="0" err="1"/>
              <a:t>PyMongo</a:t>
            </a:r>
            <a:r>
              <a:rPr lang="en-SG" sz="1000" dirty="0"/>
              <a:t> (for handling interactions with MongoDB</a:t>
            </a:r>
          </a:p>
          <a:p>
            <a:pPr marL="101600" indent="0">
              <a:buNone/>
            </a:pPr>
            <a:r>
              <a:rPr lang="en-SG" sz="1000" dirty="0"/>
              <a:t>OS</a:t>
            </a:r>
          </a:p>
          <a:p>
            <a:pPr marL="101600" indent="0">
              <a:buNone/>
            </a:pPr>
            <a:r>
              <a:rPr lang="en-SG" sz="1000" dirty="0"/>
              <a:t>Glob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21"/>
          <p:cNvSpPr/>
          <p:nvPr/>
        </p:nvSpPr>
        <p:spPr>
          <a:xfrm>
            <a:off x="228813" y="896118"/>
            <a:ext cx="485675" cy="441808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EB3947-97C7-4016-8F8E-553E5554FE01}"/>
              </a:ext>
            </a:extLst>
          </p:cNvPr>
          <p:cNvSpPr/>
          <p:nvPr/>
        </p:nvSpPr>
        <p:spPr>
          <a:xfrm>
            <a:off x="841000" y="4260516"/>
            <a:ext cx="3773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SG" sz="1200" b="1" dirty="0" err="1">
                <a:latin typeface="Montserrat" panose="020B0604020202020204" charset="0"/>
                <a:hlinkClick r:id="rId8"/>
              </a:rPr>
              <a:t>Jupyter</a:t>
            </a:r>
            <a:r>
              <a:rPr lang="en-SG" sz="1200" b="1" dirty="0">
                <a:latin typeface="Montserrat" panose="020B0604020202020204" charset="0"/>
                <a:hlinkClick r:id="rId8"/>
              </a:rPr>
              <a:t> Notebook hosted here on </a:t>
            </a:r>
            <a:r>
              <a:rPr lang="en-SG" sz="1200" b="1" dirty="0" err="1">
                <a:latin typeface="Montserrat" panose="020B0604020202020204" charset="0"/>
                <a:hlinkClick r:id="rId8"/>
              </a:rPr>
              <a:t>MyBinder</a:t>
            </a:r>
            <a:r>
              <a:rPr lang="en-SG" sz="1200" b="1" dirty="0">
                <a:latin typeface="Montserrat" panose="020B0604020202020204" charset="0"/>
                <a:hlinkClick r:id="rId8"/>
              </a:rPr>
              <a:t>!</a:t>
            </a:r>
            <a:endParaRPr lang="en-SG" sz="1200" b="1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036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A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BD3F28-D13E-4A33-9BFC-97EA8612F38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SG" dirty="0">
                <a:solidFill>
                  <a:srgbClr val="0FACF4"/>
                </a:solidFill>
              </a:rPr>
              <a:t>Plot 1 (zoomed)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E838F-82E7-4E68-A0BD-9B857CE47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25" b="12880"/>
          <a:stretch/>
        </p:blipFill>
        <p:spPr>
          <a:xfrm>
            <a:off x="1663309" y="1379200"/>
            <a:ext cx="5817381" cy="3221375"/>
          </a:xfrm>
          <a:prstGeom prst="rect">
            <a:avLst/>
          </a:prstGeom>
          <a:ln w="15875">
            <a:solidFill>
              <a:srgbClr val="0FACF4"/>
            </a:solidFill>
          </a:ln>
        </p:spPr>
      </p:pic>
    </p:spTree>
    <p:extLst>
      <p:ext uri="{BB962C8B-B14F-4D97-AF65-F5344CB8AC3E}">
        <p14:creationId xmlns:p14="http://schemas.microsoft.com/office/powerpoint/2010/main" val="2065067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A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BD3F28-D13E-4A33-9BFC-97EA8612F38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SG" dirty="0">
                <a:solidFill>
                  <a:srgbClr val="0FACF4"/>
                </a:solidFill>
              </a:rPr>
              <a:t>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6BDD6-9895-4BA4-A939-D004AE136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2" y="361950"/>
            <a:ext cx="5248275" cy="44196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3916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A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BD3F28-D13E-4A33-9BFC-97EA8612F38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SG" dirty="0">
                <a:solidFill>
                  <a:srgbClr val="0FACF4"/>
                </a:solidFill>
              </a:rPr>
              <a:t>Plot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09C58-40DF-4CC7-B927-3D24B0553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342" y="969700"/>
            <a:ext cx="4007508" cy="4056551"/>
          </a:xfrm>
          <a:prstGeom prst="rect">
            <a:avLst/>
          </a:prstGeom>
          <a:ln w="15875">
            <a:solidFill>
              <a:srgbClr val="0FACF4"/>
            </a:solidFill>
          </a:ln>
        </p:spPr>
      </p:pic>
    </p:spTree>
    <p:extLst>
      <p:ext uri="{BB962C8B-B14F-4D97-AF65-F5344CB8AC3E}">
        <p14:creationId xmlns:p14="http://schemas.microsoft.com/office/powerpoint/2010/main" val="3406419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A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BD3F28-D13E-4A33-9BFC-97EA8612F38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SG" dirty="0">
                <a:solidFill>
                  <a:srgbClr val="0FACF4"/>
                </a:solidFill>
              </a:rPr>
              <a:t>What does it mean?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DEC565-41A4-491A-B39D-D289567DA4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Mobile shares has been increasing as years go on</a:t>
            </a:r>
          </a:p>
          <a:p>
            <a:r>
              <a:rPr lang="en-SG" dirty="0"/>
              <a:t>Likely to overtake desktop shares</a:t>
            </a:r>
          </a:p>
          <a:p>
            <a:r>
              <a:rPr lang="en-SG" dirty="0">
                <a:solidFill>
                  <a:srgbClr val="FF9999"/>
                </a:solidFill>
              </a:rPr>
              <a:t>Note: Tablet shares are 0 at the start as data source only started recording them in August 2012</a:t>
            </a:r>
          </a:p>
          <a:p>
            <a:r>
              <a:rPr lang="en-SG" dirty="0"/>
              <a:t>Therefore, focus on mobile platform</a:t>
            </a:r>
          </a:p>
          <a:p>
            <a:endParaRPr lang="en-SG" dirty="0">
              <a:solidFill>
                <a:srgbClr val="0FACF4"/>
              </a:solidFill>
            </a:endParaRPr>
          </a:p>
        </p:txBody>
      </p:sp>
      <p:grpSp>
        <p:nvGrpSpPr>
          <p:cNvPr id="5" name="Google Shape;140;p20">
            <a:extLst>
              <a:ext uri="{FF2B5EF4-FFF2-40B4-BE49-F238E27FC236}">
                <a16:creationId xmlns:a16="http://schemas.microsoft.com/office/drawing/2014/main" id="{C67CC6D1-F227-417D-887A-F153727E3E25}"/>
              </a:ext>
            </a:extLst>
          </p:cNvPr>
          <p:cNvGrpSpPr/>
          <p:nvPr/>
        </p:nvGrpSpPr>
        <p:grpSpPr>
          <a:xfrm>
            <a:off x="6564605" y="498022"/>
            <a:ext cx="2379370" cy="3772311"/>
            <a:chOff x="6718575" y="2318625"/>
            <a:chExt cx="256950" cy="407375"/>
          </a:xfrm>
        </p:grpSpPr>
        <p:sp>
          <p:nvSpPr>
            <p:cNvPr id="6" name="Google Shape;141;p20">
              <a:extLst>
                <a:ext uri="{FF2B5EF4-FFF2-40B4-BE49-F238E27FC236}">
                  <a16:creationId xmlns:a16="http://schemas.microsoft.com/office/drawing/2014/main" id="{70A052A3-4A6E-4798-B678-5F41A60F7AA0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2;p20">
              <a:extLst>
                <a:ext uri="{FF2B5EF4-FFF2-40B4-BE49-F238E27FC236}">
                  <a16:creationId xmlns:a16="http://schemas.microsoft.com/office/drawing/2014/main" id="{3C7B2C30-C3AA-44CA-A10B-FFAD99E0C215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3;p20">
              <a:extLst>
                <a:ext uri="{FF2B5EF4-FFF2-40B4-BE49-F238E27FC236}">
                  <a16:creationId xmlns:a16="http://schemas.microsoft.com/office/drawing/2014/main" id="{8A8EBE72-0260-4625-8B03-73A833F55C3B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4;p20">
              <a:extLst>
                <a:ext uri="{FF2B5EF4-FFF2-40B4-BE49-F238E27FC236}">
                  <a16:creationId xmlns:a16="http://schemas.microsoft.com/office/drawing/2014/main" id="{84500964-82AC-4CE8-BA7B-D89E97418C61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5;p20">
              <a:extLst>
                <a:ext uri="{FF2B5EF4-FFF2-40B4-BE49-F238E27FC236}">
                  <a16:creationId xmlns:a16="http://schemas.microsoft.com/office/drawing/2014/main" id="{8AECAD19-5A60-4491-A502-8EDA94F114BD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6;p20">
              <a:extLst>
                <a:ext uri="{FF2B5EF4-FFF2-40B4-BE49-F238E27FC236}">
                  <a16:creationId xmlns:a16="http://schemas.microsoft.com/office/drawing/2014/main" id="{A648B673-2E09-405F-934C-06F6F2DEB6AF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7;p20">
              <a:extLst>
                <a:ext uri="{FF2B5EF4-FFF2-40B4-BE49-F238E27FC236}">
                  <a16:creationId xmlns:a16="http://schemas.microsoft.com/office/drawing/2014/main" id="{62FA7B42-6084-4AAA-B4C6-59B3FB495B40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FEB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48;p20">
              <a:extLst>
                <a:ext uri="{FF2B5EF4-FFF2-40B4-BE49-F238E27FC236}">
                  <a16:creationId xmlns:a16="http://schemas.microsoft.com/office/drawing/2014/main" id="{AA2FF770-135B-4C25-881B-C454E69CB2E5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08068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F9336A-E803-4583-B76A-CDB29222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09" y="1406769"/>
            <a:ext cx="3148200" cy="886831"/>
          </a:xfrm>
        </p:spPr>
        <p:txBody>
          <a:bodyPr/>
          <a:lstStyle/>
          <a:p>
            <a:r>
              <a:rPr lang="en-SG" dirty="0">
                <a:solidFill>
                  <a:srgbClr val="FFEB3B"/>
                </a:solidFill>
              </a:rPr>
              <a:t>Mobile Data Usage 2008 – 2015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1B53A-D397-482B-B192-83ABBE82C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2419350"/>
            <a:ext cx="3148200" cy="886831"/>
          </a:xfrm>
        </p:spPr>
        <p:txBody>
          <a:bodyPr/>
          <a:lstStyle/>
          <a:p>
            <a:pPr marL="101600" indent="0">
              <a:buNone/>
            </a:pPr>
            <a:r>
              <a:rPr lang="en-SG" dirty="0"/>
              <a:t>Observe trend of mobile data usage</a:t>
            </a:r>
          </a:p>
        </p:txBody>
      </p:sp>
      <p:sp>
        <p:nvSpPr>
          <p:cNvPr id="6" name="Google Shape;694;p41">
            <a:extLst>
              <a:ext uri="{FF2B5EF4-FFF2-40B4-BE49-F238E27FC236}">
                <a16:creationId xmlns:a16="http://schemas.microsoft.com/office/drawing/2014/main" id="{08AD74FC-D02E-4F16-851F-63E441E3D35A}"/>
              </a:ext>
            </a:extLst>
          </p:cNvPr>
          <p:cNvSpPr/>
          <p:nvPr/>
        </p:nvSpPr>
        <p:spPr>
          <a:xfrm>
            <a:off x="5763443" y="2009315"/>
            <a:ext cx="5548441" cy="3134185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790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F1A991B-5DD5-4B38-82D0-1D584052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FFEB3B"/>
                </a:solidFill>
              </a:rPr>
              <a:t>Process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0DA906-EE4B-4ABF-B1BC-724B06CD4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235" y="702154"/>
            <a:ext cx="5384746" cy="373919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7630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F1A991B-5DD5-4B38-82D0-1D584052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FFEB3B"/>
                </a:solidFill>
              </a:rPr>
              <a:t>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8CE80C-E91D-4499-9BD7-6865B6BFD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16" y="1379200"/>
            <a:ext cx="7371825" cy="3492574"/>
          </a:xfrm>
          <a:prstGeom prst="rect">
            <a:avLst/>
          </a:prstGeom>
          <a:ln w="15875">
            <a:solidFill>
              <a:srgbClr val="FFEB3B"/>
            </a:solidFill>
          </a:ln>
        </p:spPr>
      </p:pic>
    </p:spTree>
    <p:extLst>
      <p:ext uri="{BB962C8B-B14F-4D97-AF65-F5344CB8AC3E}">
        <p14:creationId xmlns:p14="http://schemas.microsoft.com/office/powerpoint/2010/main" val="4256803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F1A991B-5DD5-4B38-82D0-1D584052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FFEB3B"/>
                </a:solidFill>
              </a:rPr>
              <a:t>What does it mean?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532808-292F-4B61-9EFC-E2CE59568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There is a sharp increase between 2013 Q1 and Q2</a:t>
            </a:r>
          </a:p>
          <a:p>
            <a:r>
              <a:rPr lang="en-SG" dirty="0"/>
              <a:t>Steady increase in mobile data usage</a:t>
            </a:r>
          </a:p>
          <a:p>
            <a:pPr lvl="1"/>
            <a:r>
              <a:rPr lang="en-SG" dirty="0"/>
              <a:t>Could mean that people are spending more time online</a:t>
            </a:r>
          </a:p>
        </p:txBody>
      </p:sp>
      <p:grpSp>
        <p:nvGrpSpPr>
          <p:cNvPr id="5" name="Google Shape;140;p20">
            <a:extLst>
              <a:ext uri="{FF2B5EF4-FFF2-40B4-BE49-F238E27FC236}">
                <a16:creationId xmlns:a16="http://schemas.microsoft.com/office/drawing/2014/main" id="{AF05AAAE-F3A7-47EA-8210-C38B2F65A6D7}"/>
              </a:ext>
            </a:extLst>
          </p:cNvPr>
          <p:cNvGrpSpPr/>
          <p:nvPr/>
        </p:nvGrpSpPr>
        <p:grpSpPr>
          <a:xfrm>
            <a:off x="6564605" y="498022"/>
            <a:ext cx="2379370" cy="3772311"/>
            <a:chOff x="6718575" y="2318625"/>
            <a:chExt cx="256950" cy="407375"/>
          </a:xfrm>
        </p:grpSpPr>
        <p:sp>
          <p:nvSpPr>
            <p:cNvPr id="6" name="Google Shape;141;p20">
              <a:extLst>
                <a:ext uri="{FF2B5EF4-FFF2-40B4-BE49-F238E27FC236}">
                  <a16:creationId xmlns:a16="http://schemas.microsoft.com/office/drawing/2014/main" id="{C97239F4-4065-408F-B7E0-0DB363E272D2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2;p20">
              <a:extLst>
                <a:ext uri="{FF2B5EF4-FFF2-40B4-BE49-F238E27FC236}">
                  <a16:creationId xmlns:a16="http://schemas.microsoft.com/office/drawing/2014/main" id="{02813B58-A7A5-4971-99E2-6D45A48FB683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3;p20">
              <a:extLst>
                <a:ext uri="{FF2B5EF4-FFF2-40B4-BE49-F238E27FC236}">
                  <a16:creationId xmlns:a16="http://schemas.microsoft.com/office/drawing/2014/main" id="{4CC01B8D-D8F6-41DA-9AE3-1DCDEF858147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20">
              <a:extLst>
                <a:ext uri="{FF2B5EF4-FFF2-40B4-BE49-F238E27FC236}">
                  <a16:creationId xmlns:a16="http://schemas.microsoft.com/office/drawing/2014/main" id="{36CA6616-E463-4B7A-AFC8-124D96D8A965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20">
              <a:extLst>
                <a:ext uri="{FF2B5EF4-FFF2-40B4-BE49-F238E27FC236}">
                  <a16:creationId xmlns:a16="http://schemas.microsoft.com/office/drawing/2014/main" id="{287C1FFD-BBD4-4EFA-BC79-A0C6989EDAE0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20">
              <a:extLst>
                <a:ext uri="{FF2B5EF4-FFF2-40B4-BE49-F238E27FC236}">
                  <a16:creationId xmlns:a16="http://schemas.microsoft.com/office/drawing/2014/main" id="{01413182-6441-4AA4-8C74-962BAC940654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7;p20">
              <a:extLst>
                <a:ext uri="{FF2B5EF4-FFF2-40B4-BE49-F238E27FC236}">
                  <a16:creationId xmlns:a16="http://schemas.microsoft.com/office/drawing/2014/main" id="{083BE0EE-6DA5-40C9-A2CD-72E0A51FE601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0FAC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FACF4"/>
                </a:solidFill>
              </a:endParaRPr>
            </a:p>
          </p:txBody>
        </p:sp>
        <p:sp>
          <p:nvSpPr>
            <p:cNvPr id="14" name="Google Shape;148;p20">
              <a:extLst>
                <a:ext uri="{FF2B5EF4-FFF2-40B4-BE49-F238E27FC236}">
                  <a16:creationId xmlns:a16="http://schemas.microsoft.com/office/drawing/2014/main" id="{58723B45-C3A5-4258-A06B-F8065705F9F3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2188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546499-EBA3-4892-A08E-E0FDED28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08" y="1681983"/>
            <a:ext cx="3148142" cy="1662979"/>
          </a:xfrm>
        </p:spPr>
        <p:txBody>
          <a:bodyPr/>
          <a:lstStyle/>
          <a:p>
            <a:r>
              <a:rPr lang="en-SG" dirty="0">
                <a:solidFill>
                  <a:srgbClr val="FF7C80"/>
                </a:solidFill>
              </a:rPr>
              <a:t>Weekly time spent on Media Activities from 2011 – 2015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BB2D2-B44D-4141-AFF5-0C23F2F5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308" y="3344962"/>
            <a:ext cx="3148200" cy="1474733"/>
          </a:xfrm>
        </p:spPr>
        <p:txBody>
          <a:bodyPr/>
          <a:lstStyle/>
          <a:p>
            <a:pPr marL="101600" indent="0">
              <a:buNone/>
            </a:pPr>
            <a:r>
              <a:rPr lang="en-SG" dirty="0"/>
              <a:t>Learn how long Singaporeans spend on media activities (mobile) </a:t>
            </a:r>
          </a:p>
          <a:p>
            <a:pPr marL="101600" indent="0">
              <a:buNone/>
            </a:pPr>
            <a:endParaRPr lang="en-SG" dirty="0"/>
          </a:p>
        </p:txBody>
      </p:sp>
      <p:grpSp>
        <p:nvGrpSpPr>
          <p:cNvPr id="5" name="Google Shape;778;p41">
            <a:extLst>
              <a:ext uri="{FF2B5EF4-FFF2-40B4-BE49-F238E27FC236}">
                <a16:creationId xmlns:a16="http://schemas.microsoft.com/office/drawing/2014/main" id="{2D06C604-471B-4F43-B82E-6643AEBF71A3}"/>
              </a:ext>
            </a:extLst>
          </p:cNvPr>
          <p:cNvGrpSpPr/>
          <p:nvPr/>
        </p:nvGrpSpPr>
        <p:grpSpPr>
          <a:xfrm>
            <a:off x="6670963" y="2976962"/>
            <a:ext cx="2922628" cy="2922628"/>
            <a:chOff x="6649150" y="309350"/>
            <a:chExt cx="395800" cy="395800"/>
          </a:xfrm>
        </p:grpSpPr>
        <p:sp>
          <p:nvSpPr>
            <p:cNvPr id="6" name="Google Shape;779;p41">
              <a:extLst>
                <a:ext uri="{FF2B5EF4-FFF2-40B4-BE49-F238E27FC236}">
                  <a16:creationId xmlns:a16="http://schemas.microsoft.com/office/drawing/2014/main" id="{5EFD871F-57EC-4CEE-BC68-DD556584B1AC}"/>
                </a:ext>
              </a:extLst>
            </p:cNvPr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80;p41">
              <a:extLst>
                <a:ext uri="{FF2B5EF4-FFF2-40B4-BE49-F238E27FC236}">
                  <a16:creationId xmlns:a16="http://schemas.microsoft.com/office/drawing/2014/main" id="{74A40249-8AEA-4890-BFB6-59EDA55F8AC6}"/>
                </a:ext>
              </a:extLst>
            </p:cNvPr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81;p41">
              <a:extLst>
                <a:ext uri="{FF2B5EF4-FFF2-40B4-BE49-F238E27FC236}">
                  <a16:creationId xmlns:a16="http://schemas.microsoft.com/office/drawing/2014/main" id="{F23D8EC9-786F-4B1C-A1B0-31C90C111D72}"/>
                </a:ext>
              </a:extLst>
            </p:cNvPr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82;p41">
              <a:extLst>
                <a:ext uri="{FF2B5EF4-FFF2-40B4-BE49-F238E27FC236}">
                  <a16:creationId xmlns:a16="http://schemas.microsoft.com/office/drawing/2014/main" id="{D93E05C4-AE58-4B69-859A-21AFD584FA79}"/>
                </a:ext>
              </a:extLst>
            </p:cNvPr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83;p41">
              <a:extLst>
                <a:ext uri="{FF2B5EF4-FFF2-40B4-BE49-F238E27FC236}">
                  <a16:creationId xmlns:a16="http://schemas.microsoft.com/office/drawing/2014/main" id="{D3130F31-BC81-4E5B-A63D-CE25CD2B3CCB}"/>
                </a:ext>
              </a:extLst>
            </p:cNvPr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84;p41">
              <a:extLst>
                <a:ext uri="{FF2B5EF4-FFF2-40B4-BE49-F238E27FC236}">
                  <a16:creationId xmlns:a16="http://schemas.microsoft.com/office/drawing/2014/main" id="{D1D5FBEB-F33A-432D-9C92-F46ED59D3F5E}"/>
                </a:ext>
              </a:extLst>
            </p:cNvPr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85;p41">
              <a:extLst>
                <a:ext uri="{FF2B5EF4-FFF2-40B4-BE49-F238E27FC236}">
                  <a16:creationId xmlns:a16="http://schemas.microsoft.com/office/drawing/2014/main" id="{90527B1E-763E-421E-B118-1C625336592B}"/>
                </a:ext>
              </a:extLst>
            </p:cNvPr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86;p41">
              <a:extLst>
                <a:ext uri="{FF2B5EF4-FFF2-40B4-BE49-F238E27FC236}">
                  <a16:creationId xmlns:a16="http://schemas.microsoft.com/office/drawing/2014/main" id="{C3CABE25-EE5E-4158-A497-7AB85C0FEA56}"/>
                </a:ext>
              </a:extLst>
            </p:cNvPr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87;p41">
              <a:extLst>
                <a:ext uri="{FF2B5EF4-FFF2-40B4-BE49-F238E27FC236}">
                  <a16:creationId xmlns:a16="http://schemas.microsoft.com/office/drawing/2014/main" id="{D9F9D347-0D31-4C72-8C89-26FDF00CE6C2}"/>
                </a:ext>
              </a:extLst>
            </p:cNvPr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88;p41">
              <a:extLst>
                <a:ext uri="{FF2B5EF4-FFF2-40B4-BE49-F238E27FC236}">
                  <a16:creationId xmlns:a16="http://schemas.microsoft.com/office/drawing/2014/main" id="{A0FB8DB7-5E5E-4F7D-A5E3-DC7C291E910A}"/>
                </a:ext>
              </a:extLst>
            </p:cNvPr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89;p41">
              <a:extLst>
                <a:ext uri="{FF2B5EF4-FFF2-40B4-BE49-F238E27FC236}">
                  <a16:creationId xmlns:a16="http://schemas.microsoft.com/office/drawing/2014/main" id="{E57153E7-BE1F-4B72-B2BD-6C8A9733CA12}"/>
                </a:ext>
              </a:extLst>
            </p:cNvPr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90;p41">
              <a:extLst>
                <a:ext uri="{FF2B5EF4-FFF2-40B4-BE49-F238E27FC236}">
                  <a16:creationId xmlns:a16="http://schemas.microsoft.com/office/drawing/2014/main" id="{EC10E5CA-0DC9-4083-8DE4-190CB5C4FDBC}"/>
                </a:ext>
              </a:extLst>
            </p:cNvPr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91;p41">
              <a:extLst>
                <a:ext uri="{FF2B5EF4-FFF2-40B4-BE49-F238E27FC236}">
                  <a16:creationId xmlns:a16="http://schemas.microsoft.com/office/drawing/2014/main" id="{70DA2499-9196-40F6-B596-3C11BBADE103}"/>
                </a:ext>
              </a:extLst>
            </p:cNvPr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92;p41">
              <a:extLst>
                <a:ext uri="{FF2B5EF4-FFF2-40B4-BE49-F238E27FC236}">
                  <a16:creationId xmlns:a16="http://schemas.microsoft.com/office/drawing/2014/main" id="{CED1741C-8429-400F-A9DB-4BFC760DB907}"/>
                </a:ext>
              </a:extLst>
            </p:cNvPr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93;p41">
              <a:extLst>
                <a:ext uri="{FF2B5EF4-FFF2-40B4-BE49-F238E27FC236}">
                  <a16:creationId xmlns:a16="http://schemas.microsoft.com/office/drawing/2014/main" id="{A7700B92-0D67-4A82-B2A4-0696459D4118}"/>
                </a:ext>
              </a:extLst>
            </p:cNvPr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94;p41">
              <a:extLst>
                <a:ext uri="{FF2B5EF4-FFF2-40B4-BE49-F238E27FC236}">
                  <a16:creationId xmlns:a16="http://schemas.microsoft.com/office/drawing/2014/main" id="{D15F9482-A2F0-4163-832E-CF5B43D510BF}"/>
                </a:ext>
              </a:extLst>
            </p:cNvPr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95;p41">
              <a:extLst>
                <a:ext uri="{FF2B5EF4-FFF2-40B4-BE49-F238E27FC236}">
                  <a16:creationId xmlns:a16="http://schemas.microsoft.com/office/drawing/2014/main" id="{55AD0DFB-75E4-43EE-8612-30960B2B56A7}"/>
                </a:ext>
              </a:extLst>
            </p:cNvPr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96;p41">
              <a:extLst>
                <a:ext uri="{FF2B5EF4-FFF2-40B4-BE49-F238E27FC236}">
                  <a16:creationId xmlns:a16="http://schemas.microsoft.com/office/drawing/2014/main" id="{508B9FF9-F355-4103-BE9E-682532585E1F}"/>
                </a:ext>
              </a:extLst>
            </p:cNvPr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97;p41">
              <a:extLst>
                <a:ext uri="{FF2B5EF4-FFF2-40B4-BE49-F238E27FC236}">
                  <a16:creationId xmlns:a16="http://schemas.microsoft.com/office/drawing/2014/main" id="{72236EDC-27D8-4E42-87F0-E672B84C1D24}"/>
                </a:ext>
              </a:extLst>
            </p:cNvPr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98;p41">
              <a:extLst>
                <a:ext uri="{FF2B5EF4-FFF2-40B4-BE49-F238E27FC236}">
                  <a16:creationId xmlns:a16="http://schemas.microsoft.com/office/drawing/2014/main" id="{037D3DCD-C12B-48FF-92FA-D4DFF2F2B22C}"/>
                </a:ext>
              </a:extLst>
            </p:cNvPr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99;p41">
              <a:extLst>
                <a:ext uri="{FF2B5EF4-FFF2-40B4-BE49-F238E27FC236}">
                  <a16:creationId xmlns:a16="http://schemas.microsoft.com/office/drawing/2014/main" id="{B3EEF918-9A79-4AE5-B42F-64D5A79252C1}"/>
                </a:ext>
              </a:extLst>
            </p:cNvPr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00;p41">
              <a:extLst>
                <a:ext uri="{FF2B5EF4-FFF2-40B4-BE49-F238E27FC236}">
                  <a16:creationId xmlns:a16="http://schemas.microsoft.com/office/drawing/2014/main" id="{B2711233-9184-4245-A86B-F9F170B79074}"/>
                </a:ext>
              </a:extLst>
            </p:cNvPr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01;p41">
              <a:extLst>
                <a:ext uri="{FF2B5EF4-FFF2-40B4-BE49-F238E27FC236}">
                  <a16:creationId xmlns:a16="http://schemas.microsoft.com/office/drawing/2014/main" id="{D2D7F593-BCD5-43F6-8A0E-740F896915EF}"/>
                </a:ext>
              </a:extLst>
            </p:cNvPr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4348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546499-EBA3-4892-A08E-E0FDED28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FF7C80"/>
                </a:solidFill>
              </a:rPr>
              <a:t>Process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F9268E-DB1D-430E-AE9C-85BCF1444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568" y="270462"/>
            <a:ext cx="4578728" cy="46025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364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838308" y="1468582"/>
            <a:ext cx="3262637" cy="8250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SG" dirty="0">
                <a:solidFill>
                  <a:srgbClr val="9C27B0"/>
                </a:solidFill>
              </a:rPr>
              <a:t>Data Extraction and Storage</a:t>
            </a:r>
            <a:endParaRPr dirty="0">
              <a:solidFill>
                <a:srgbClr val="9C27B0"/>
              </a:solidFill>
            </a:endParaRPr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739540" y="2419350"/>
            <a:ext cx="3534588" cy="93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SG" dirty="0"/>
              <a:t>Extracting data from csv and storing into MongoDB</a:t>
            </a:r>
          </a:p>
        </p:txBody>
      </p:sp>
      <p:grpSp>
        <p:nvGrpSpPr>
          <p:cNvPr id="14" name="Google Shape;506;p41">
            <a:extLst>
              <a:ext uri="{FF2B5EF4-FFF2-40B4-BE49-F238E27FC236}">
                <a16:creationId xmlns:a16="http://schemas.microsoft.com/office/drawing/2014/main" id="{6160D37C-0F46-4619-BEC2-C2DA26ECACF4}"/>
              </a:ext>
            </a:extLst>
          </p:cNvPr>
          <p:cNvGrpSpPr>
            <a:grpSpLocks/>
          </p:cNvGrpSpPr>
          <p:nvPr/>
        </p:nvGrpSpPr>
        <p:grpSpPr>
          <a:xfrm>
            <a:off x="971988" y="871609"/>
            <a:ext cx="550335" cy="471223"/>
            <a:chOff x="1934025" y="1001650"/>
            <a:chExt cx="415300" cy="355600"/>
          </a:xfrm>
          <a:solidFill>
            <a:srgbClr val="9C27B0"/>
          </a:solidFill>
        </p:grpSpPr>
        <p:sp>
          <p:nvSpPr>
            <p:cNvPr id="15" name="Google Shape;507;p41">
              <a:extLst>
                <a:ext uri="{FF2B5EF4-FFF2-40B4-BE49-F238E27FC236}">
                  <a16:creationId xmlns:a16="http://schemas.microsoft.com/office/drawing/2014/main" id="{6D0E9939-83BC-426C-85A3-884E629A46E2}"/>
                </a:ext>
              </a:extLst>
            </p:cNvPr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grpFill/>
            <a:ln w="12175" cap="rnd" cmpd="sng">
              <a:solidFill>
                <a:srgbClr val="9C27B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8;p41">
              <a:extLst>
                <a:ext uri="{FF2B5EF4-FFF2-40B4-BE49-F238E27FC236}">
                  <a16:creationId xmlns:a16="http://schemas.microsoft.com/office/drawing/2014/main" id="{31E37D1D-A2AE-4D17-AF95-BAE5433B6E27}"/>
                </a:ext>
              </a:extLst>
            </p:cNvPr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grpFill/>
            <a:ln w="12175" cap="rnd" cmpd="sng">
              <a:solidFill>
                <a:srgbClr val="9C27B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9;p41">
              <a:extLst>
                <a:ext uri="{FF2B5EF4-FFF2-40B4-BE49-F238E27FC236}">
                  <a16:creationId xmlns:a16="http://schemas.microsoft.com/office/drawing/2014/main" id="{9D65EE14-F3F9-42BE-A4F8-970B974DB08A}"/>
                </a:ext>
              </a:extLst>
            </p:cNvPr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grpFill/>
            <a:ln w="12175" cap="rnd" cmpd="sng">
              <a:solidFill>
                <a:srgbClr val="9C27B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0;p41">
              <a:extLst>
                <a:ext uri="{FF2B5EF4-FFF2-40B4-BE49-F238E27FC236}">
                  <a16:creationId xmlns:a16="http://schemas.microsoft.com/office/drawing/2014/main" id="{0A65138F-9236-43A3-A65A-6EF7680B81F6}"/>
                </a:ext>
              </a:extLst>
            </p:cNvPr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grpFill/>
            <a:ln w="12175" cap="rnd" cmpd="sng">
              <a:solidFill>
                <a:srgbClr val="9C27B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546499-EBA3-4892-A08E-E0FDED28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FF9999"/>
                </a:solidFill>
              </a:rPr>
              <a:t>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8DDF7-CC2C-4CE0-8109-A9C9E67CA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50" y="1379200"/>
            <a:ext cx="7010400" cy="3173065"/>
          </a:xfrm>
          <a:prstGeom prst="rect">
            <a:avLst/>
          </a:prstGeom>
          <a:ln w="15875">
            <a:solidFill>
              <a:srgbClr val="FF9999"/>
            </a:solidFill>
          </a:ln>
        </p:spPr>
      </p:pic>
    </p:spTree>
    <p:extLst>
      <p:ext uri="{BB962C8B-B14F-4D97-AF65-F5344CB8AC3E}">
        <p14:creationId xmlns:p14="http://schemas.microsoft.com/office/powerpoint/2010/main" val="8561751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546499-EBA3-4892-A08E-E0FDED28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FF9999"/>
                </a:solidFill>
              </a:rPr>
              <a:t>What does it mean?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7F28CA-4683-4531-A2E4-29CEEA86A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49" y="1504950"/>
            <a:ext cx="6452887" cy="2255700"/>
          </a:xfrm>
        </p:spPr>
        <p:txBody>
          <a:bodyPr/>
          <a:lstStyle/>
          <a:p>
            <a:r>
              <a:rPr lang="en-SG" dirty="0"/>
              <a:t>Median is stable</a:t>
            </a:r>
          </a:p>
          <a:p>
            <a:r>
              <a:rPr lang="en-SG" dirty="0"/>
              <a:t>However,</a:t>
            </a:r>
          </a:p>
          <a:p>
            <a:pPr lvl="1"/>
            <a:r>
              <a:rPr lang="en-SG" dirty="0"/>
              <a:t>Max values are increasing to over 15 hours spent</a:t>
            </a:r>
          </a:p>
          <a:p>
            <a:pPr lvl="1"/>
            <a:r>
              <a:rPr lang="en-SG" dirty="0"/>
              <a:t>IQR is increasing</a:t>
            </a:r>
          </a:p>
          <a:p>
            <a:pPr lvl="2"/>
            <a:r>
              <a:rPr lang="en-SG" dirty="0"/>
              <a:t>Means that there is an increasing range of hours spent</a:t>
            </a:r>
          </a:p>
        </p:txBody>
      </p:sp>
      <p:grpSp>
        <p:nvGrpSpPr>
          <p:cNvPr id="5" name="Google Shape;140;p20">
            <a:extLst>
              <a:ext uri="{FF2B5EF4-FFF2-40B4-BE49-F238E27FC236}">
                <a16:creationId xmlns:a16="http://schemas.microsoft.com/office/drawing/2014/main" id="{79AB77AC-5A05-4EB9-A10F-B71687D54C94}"/>
              </a:ext>
            </a:extLst>
          </p:cNvPr>
          <p:cNvGrpSpPr/>
          <p:nvPr/>
        </p:nvGrpSpPr>
        <p:grpSpPr>
          <a:xfrm>
            <a:off x="6564605" y="498022"/>
            <a:ext cx="2379370" cy="3772311"/>
            <a:chOff x="6718575" y="2318625"/>
            <a:chExt cx="256950" cy="407375"/>
          </a:xfrm>
        </p:grpSpPr>
        <p:sp>
          <p:nvSpPr>
            <p:cNvPr id="6" name="Google Shape;141;p20">
              <a:extLst>
                <a:ext uri="{FF2B5EF4-FFF2-40B4-BE49-F238E27FC236}">
                  <a16:creationId xmlns:a16="http://schemas.microsoft.com/office/drawing/2014/main" id="{6A17217F-8CF6-48C7-A8CD-04163F88D21F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2;p20">
              <a:extLst>
                <a:ext uri="{FF2B5EF4-FFF2-40B4-BE49-F238E27FC236}">
                  <a16:creationId xmlns:a16="http://schemas.microsoft.com/office/drawing/2014/main" id="{0A49F87F-0C59-470B-8BCE-0ED6618B4991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3;p20">
              <a:extLst>
                <a:ext uri="{FF2B5EF4-FFF2-40B4-BE49-F238E27FC236}">
                  <a16:creationId xmlns:a16="http://schemas.microsoft.com/office/drawing/2014/main" id="{0D0E2868-CB80-40F1-AEA5-382EB173218A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20">
              <a:extLst>
                <a:ext uri="{FF2B5EF4-FFF2-40B4-BE49-F238E27FC236}">
                  <a16:creationId xmlns:a16="http://schemas.microsoft.com/office/drawing/2014/main" id="{F8CEF5E2-791D-4385-A501-9FCEB48DE326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20">
              <a:extLst>
                <a:ext uri="{FF2B5EF4-FFF2-40B4-BE49-F238E27FC236}">
                  <a16:creationId xmlns:a16="http://schemas.microsoft.com/office/drawing/2014/main" id="{34075AFB-A31E-4991-83A9-3B34288C18F6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20">
              <a:extLst>
                <a:ext uri="{FF2B5EF4-FFF2-40B4-BE49-F238E27FC236}">
                  <a16:creationId xmlns:a16="http://schemas.microsoft.com/office/drawing/2014/main" id="{ECCEB268-672B-469A-A796-C73A194B8145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7;p20">
              <a:extLst>
                <a:ext uri="{FF2B5EF4-FFF2-40B4-BE49-F238E27FC236}">
                  <a16:creationId xmlns:a16="http://schemas.microsoft.com/office/drawing/2014/main" id="{876EA9D1-3D9B-431B-AD5E-68F466050217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FEB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8;p20">
              <a:extLst>
                <a:ext uri="{FF2B5EF4-FFF2-40B4-BE49-F238E27FC236}">
                  <a16:creationId xmlns:a16="http://schemas.microsoft.com/office/drawing/2014/main" id="{2CA70552-51C9-4F40-AD09-D65643800C1A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1143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DFECCD-7AA1-471E-B18B-FA5C8A14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543" y="1308538"/>
            <a:ext cx="3148200" cy="1615683"/>
          </a:xfrm>
        </p:spPr>
        <p:txBody>
          <a:bodyPr/>
          <a:lstStyle/>
          <a:p>
            <a:r>
              <a:rPr lang="en-SG" dirty="0">
                <a:solidFill>
                  <a:srgbClr val="2F2674"/>
                </a:solidFill>
              </a:rPr>
              <a:t>Weekly time spent on Media Activities from 2011 – 2015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5BD81-0A6F-4531-9270-F9EA8206B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484" y="3049971"/>
            <a:ext cx="3148200" cy="986001"/>
          </a:xfrm>
        </p:spPr>
        <p:txBody>
          <a:bodyPr/>
          <a:lstStyle/>
          <a:p>
            <a:pPr marL="101600" indent="0">
              <a:buNone/>
            </a:pPr>
            <a:r>
              <a:rPr lang="en-SG" dirty="0"/>
              <a:t>Observe frequency of data to get a clearer view</a:t>
            </a:r>
          </a:p>
          <a:p>
            <a:pPr marL="101600" indent="0">
              <a:buNone/>
            </a:pPr>
            <a:endParaRPr lang="en-SG" dirty="0"/>
          </a:p>
        </p:txBody>
      </p:sp>
      <p:grpSp>
        <p:nvGrpSpPr>
          <p:cNvPr id="5" name="Google Shape;606;p41">
            <a:extLst>
              <a:ext uri="{FF2B5EF4-FFF2-40B4-BE49-F238E27FC236}">
                <a16:creationId xmlns:a16="http://schemas.microsoft.com/office/drawing/2014/main" id="{FFC1773B-E147-4CD7-88B4-84D4C74E03ED}"/>
              </a:ext>
            </a:extLst>
          </p:cNvPr>
          <p:cNvGrpSpPr/>
          <p:nvPr/>
        </p:nvGrpSpPr>
        <p:grpSpPr>
          <a:xfrm rot="20131859">
            <a:off x="7384563" y="3349853"/>
            <a:ext cx="928042" cy="873143"/>
            <a:chOff x="5972700" y="2330200"/>
            <a:chExt cx="411625" cy="387275"/>
          </a:xfrm>
        </p:grpSpPr>
        <p:sp>
          <p:nvSpPr>
            <p:cNvPr id="6" name="Google Shape;607;p41">
              <a:extLst>
                <a:ext uri="{FF2B5EF4-FFF2-40B4-BE49-F238E27FC236}">
                  <a16:creationId xmlns:a16="http://schemas.microsoft.com/office/drawing/2014/main" id="{0216D357-F36D-48E6-A015-8E5D463EC535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08;p41">
              <a:extLst>
                <a:ext uri="{FF2B5EF4-FFF2-40B4-BE49-F238E27FC236}">
                  <a16:creationId xmlns:a16="http://schemas.microsoft.com/office/drawing/2014/main" id="{AA33EC6F-8BCD-416E-A9A8-9E519DDAE585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627;p41">
            <a:extLst>
              <a:ext uri="{FF2B5EF4-FFF2-40B4-BE49-F238E27FC236}">
                <a16:creationId xmlns:a16="http://schemas.microsoft.com/office/drawing/2014/main" id="{3B9814BA-C98E-4CA6-B81A-A18DD4A14A32}"/>
              </a:ext>
            </a:extLst>
          </p:cNvPr>
          <p:cNvGrpSpPr/>
          <p:nvPr/>
        </p:nvGrpSpPr>
        <p:grpSpPr>
          <a:xfrm>
            <a:off x="6526210" y="2571750"/>
            <a:ext cx="3148200" cy="3214179"/>
            <a:chOff x="3951850" y="2985350"/>
            <a:chExt cx="407950" cy="416500"/>
          </a:xfrm>
        </p:grpSpPr>
        <p:sp>
          <p:nvSpPr>
            <p:cNvPr id="9" name="Google Shape;628;p41">
              <a:extLst>
                <a:ext uri="{FF2B5EF4-FFF2-40B4-BE49-F238E27FC236}">
                  <a16:creationId xmlns:a16="http://schemas.microsoft.com/office/drawing/2014/main" id="{4EA2F1AC-6936-42D5-AFFD-7EF92A6975F4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29;p41">
              <a:extLst>
                <a:ext uri="{FF2B5EF4-FFF2-40B4-BE49-F238E27FC236}">
                  <a16:creationId xmlns:a16="http://schemas.microsoft.com/office/drawing/2014/main" id="{8594CD35-E256-4709-A1B6-DC4B1819E3E6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30;p41">
              <a:extLst>
                <a:ext uri="{FF2B5EF4-FFF2-40B4-BE49-F238E27FC236}">
                  <a16:creationId xmlns:a16="http://schemas.microsoft.com/office/drawing/2014/main" id="{916810B7-CBD8-457E-8E0C-E5C78D45E854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31;p41">
              <a:extLst>
                <a:ext uri="{FF2B5EF4-FFF2-40B4-BE49-F238E27FC236}">
                  <a16:creationId xmlns:a16="http://schemas.microsoft.com/office/drawing/2014/main" id="{198C60D9-5E6D-4F0C-955D-0164E3EF3370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07566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DFECCD-7AA1-471E-B18B-FA5C8A14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2F2674"/>
                </a:solidFill>
              </a:rPr>
              <a:t>Process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E032E7-41A4-41B4-B177-AF492DB6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32" y="512404"/>
            <a:ext cx="5326732" cy="4118691"/>
          </a:xfrm>
          <a:prstGeom prst="rect">
            <a:avLst/>
          </a:prstGeom>
          <a:ln w="15875">
            <a:solidFill>
              <a:srgbClr val="FFEB3B"/>
            </a:solidFill>
          </a:ln>
        </p:spPr>
      </p:pic>
    </p:spTree>
    <p:extLst>
      <p:ext uri="{BB962C8B-B14F-4D97-AF65-F5344CB8AC3E}">
        <p14:creationId xmlns:p14="http://schemas.microsoft.com/office/powerpoint/2010/main" val="966061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DFECCD-7AA1-471E-B18B-FA5C8A14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2F2674"/>
                </a:solidFill>
              </a:rPr>
              <a:t>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A0AEBF-63E7-4111-844A-5B69FFA4C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50" y="1379200"/>
            <a:ext cx="7866994" cy="3487034"/>
          </a:xfrm>
          <a:prstGeom prst="rect">
            <a:avLst/>
          </a:prstGeom>
          <a:noFill/>
          <a:ln w="15875">
            <a:solidFill>
              <a:srgbClr val="2F2674"/>
            </a:solidFill>
          </a:ln>
        </p:spPr>
      </p:pic>
    </p:spTree>
    <p:extLst>
      <p:ext uri="{BB962C8B-B14F-4D97-AF65-F5344CB8AC3E}">
        <p14:creationId xmlns:p14="http://schemas.microsoft.com/office/powerpoint/2010/main" val="6210611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DFECCD-7AA1-471E-B18B-FA5C8A14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2F2674"/>
                </a:solidFill>
              </a:rPr>
              <a:t>What does it mean?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5BD81-0A6F-4531-9270-F9EA8206B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From 2014 </a:t>
            </a:r>
            <a:r>
              <a:rPr lang="en-SG" dirty="0">
                <a:sym typeface="Wingdings" panose="05000000000000000000" pitchFamily="2" charset="2"/>
              </a:rPr>
              <a:t> 2015,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Range of hours spent has increased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People are spending more time on media activities</a:t>
            </a:r>
          </a:p>
          <a:p>
            <a:r>
              <a:rPr lang="en-SG" dirty="0">
                <a:sym typeface="Wingdings" panose="05000000000000000000" pitchFamily="2" charset="2"/>
              </a:rPr>
              <a:t>This might expose them to more threats online, such as scams</a:t>
            </a:r>
            <a:endParaRPr lang="en-SG" dirty="0"/>
          </a:p>
        </p:txBody>
      </p:sp>
      <p:grpSp>
        <p:nvGrpSpPr>
          <p:cNvPr id="13" name="Google Shape;140;p20">
            <a:extLst>
              <a:ext uri="{FF2B5EF4-FFF2-40B4-BE49-F238E27FC236}">
                <a16:creationId xmlns:a16="http://schemas.microsoft.com/office/drawing/2014/main" id="{15561B97-65EE-4717-BA1A-6D2DDC11873E}"/>
              </a:ext>
            </a:extLst>
          </p:cNvPr>
          <p:cNvGrpSpPr/>
          <p:nvPr/>
        </p:nvGrpSpPr>
        <p:grpSpPr>
          <a:xfrm>
            <a:off x="6564605" y="498022"/>
            <a:ext cx="2379370" cy="3772311"/>
            <a:chOff x="6718575" y="2318625"/>
            <a:chExt cx="256950" cy="407375"/>
          </a:xfrm>
        </p:grpSpPr>
        <p:sp>
          <p:nvSpPr>
            <p:cNvPr id="14" name="Google Shape;141;p20">
              <a:extLst>
                <a:ext uri="{FF2B5EF4-FFF2-40B4-BE49-F238E27FC236}">
                  <a16:creationId xmlns:a16="http://schemas.microsoft.com/office/drawing/2014/main" id="{232727FF-4300-4724-B61D-DC44B55ED22A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2;p20">
              <a:extLst>
                <a:ext uri="{FF2B5EF4-FFF2-40B4-BE49-F238E27FC236}">
                  <a16:creationId xmlns:a16="http://schemas.microsoft.com/office/drawing/2014/main" id="{D8CFE3F5-09E7-469A-A134-206C82018AD2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3;p20">
              <a:extLst>
                <a:ext uri="{FF2B5EF4-FFF2-40B4-BE49-F238E27FC236}">
                  <a16:creationId xmlns:a16="http://schemas.microsoft.com/office/drawing/2014/main" id="{1461B62E-CF24-4EC1-85FB-19F30B0F7801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4;p20">
              <a:extLst>
                <a:ext uri="{FF2B5EF4-FFF2-40B4-BE49-F238E27FC236}">
                  <a16:creationId xmlns:a16="http://schemas.microsoft.com/office/drawing/2014/main" id="{29A12CA1-0A25-495D-A54D-BD3BEF7D2D2A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5;p20">
              <a:extLst>
                <a:ext uri="{FF2B5EF4-FFF2-40B4-BE49-F238E27FC236}">
                  <a16:creationId xmlns:a16="http://schemas.microsoft.com/office/drawing/2014/main" id="{71A9BC95-D33D-4C8B-BC5E-4F7D7FED74F7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6;p20">
              <a:extLst>
                <a:ext uri="{FF2B5EF4-FFF2-40B4-BE49-F238E27FC236}">
                  <a16:creationId xmlns:a16="http://schemas.microsoft.com/office/drawing/2014/main" id="{46246292-BEFF-40B6-98F2-9364E1AA43B6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7;p20">
              <a:extLst>
                <a:ext uri="{FF2B5EF4-FFF2-40B4-BE49-F238E27FC236}">
                  <a16:creationId xmlns:a16="http://schemas.microsoft.com/office/drawing/2014/main" id="{AA497EF9-4618-4682-91B3-5279FA70EBAF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FEB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48;p20">
              <a:extLst>
                <a:ext uri="{FF2B5EF4-FFF2-40B4-BE49-F238E27FC236}">
                  <a16:creationId xmlns:a16="http://schemas.microsoft.com/office/drawing/2014/main" id="{0A51484D-9FD2-4EC4-9BC3-CF08AD089E3C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676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ctrTitle" idx="4294967295"/>
          </p:nvPr>
        </p:nvSpPr>
        <p:spPr>
          <a:xfrm>
            <a:off x="669099" y="2650150"/>
            <a:ext cx="525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SG" sz="3200" dirty="0">
                <a:solidFill>
                  <a:srgbClr val="F44336"/>
                </a:solidFill>
              </a:rPr>
              <a:t>Conclusion</a:t>
            </a:r>
            <a:endParaRPr sz="3200" dirty="0">
              <a:solidFill>
                <a:srgbClr val="F44336"/>
              </a:solidFill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716355"/>
            <a:ext cx="525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SG" sz="1200" dirty="0"/>
              <a:t>What did I learn from the datasets?</a:t>
            </a:r>
            <a:endParaRPr lang="en-US" sz="1200" i="1" dirty="0">
              <a:solidFill>
                <a:srgbClr val="F44336"/>
              </a:solidFill>
            </a:endParaRPr>
          </a:p>
        </p:txBody>
      </p:sp>
      <p:grpSp>
        <p:nvGrpSpPr>
          <p:cNvPr id="140" name="Google Shape;140;p20"/>
          <p:cNvGrpSpPr/>
          <p:nvPr/>
        </p:nvGrpSpPr>
        <p:grpSpPr>
          <a:xfrm>
            <a:off x="763880" y="678997"/>
            <a:ext cx="664653" cy="1053757"/>
            <a:chOff x="6718575" y="2318625"/>
            <a:chExt cx="256950" cy="407375"/>
          </a:xfrm>
        </p:grpSpPr>
        <p:sp>
          <p:nvSpPr>
            <p:cNvPr id="141" name="Google Shape;141;p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877096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1009878" y="873989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SG" sz="3200" dirty="0">
                <a:solidFill>
                  <a:srgbClr val="F44336"/>
                </a:solidFill>
              </a:rPr>
              <a:t>Conclusion</a:t>
            </a:r>
            <a:endParaRPr sz="3200" dirty="0">
              <a:solidFill>
                <a:srgbClr val="F44336"/>
              </a:solidFill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i="1" dirty="0"/>
              <a:t>Although a larger population size does affect amount of crimes,</a:t>
            </a:r>
          </a:p>
          <a:p>
            <a:pPr lvl="1"/>
            <a:r>
              <a:rPr lang="en-US" i="1" dirty="0"/>
              <a:t>It is more accurate to say that as </a:t>
            </a:r>
            <a:r>
              <a:rPr lang="en-US" i="1" dirty="0">
                <a:solidFill>
                  <a:srgbClr val="F44336"/>
                </a:solidFill>
              </a:rPr>
              <a:t>the amount of time spent online</a:t>
            </a:r>
            <a:r>
              <a:rPr lang="en-US" i="1" dirty="0"/>
              <a:t> increases, the </a:t>
            </a:r>
            <a:r>
              <a:rPr lang="en-US" i="1" dirty="0">
                <a:solidFill>
                  <a:srgbClr val="F44336"/>
                </a:solidFill>
              </a:rPr>
              <a:t>chances of getting involved in an  online based commercial crime </a:t>
            </a:r>
            <a:r>
              <a:rPr lang="en-US" i="1" dirty="0"/>
              <a:t>increases as well</a:t>
            </a:r>
          </a:p>
        </p:txBody>
      </p:sp>
      <p:grpSp>
        <p:nvGrpSpPr>
          <p:cNvPr id="140" name="Google Shape;140;p20"/>
          <p:cNvGrpSpPr/>
          <p:nvPr/>
        </p:nvGrpSpPr>
        <p:grpSpPr>
          <a:xfrm>
            <a:off x="173597" y="719102"/>
            <a:ext cx="664653" cy="1053757"/>
            <a:chOff x="6718575" y="2318625"/>
            <a:chExt cx="256950" cy="407375"/>
          </a:xfrm>
        </p:grpSpPr>
        <p:sp>
          <p:nvSpPr>
            <p:cNvPr id="141" name="Google Shape;141;p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598298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1009878" y="873989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SG" sz="3200" dirty="0">
                <a:solidFill>
                  <a:srgbClr val="F44336"/>
                </a:solidFill>
              </a:rPr>
              <a:t>What can be done?</a:t>
            </a:r>
            <a:endParaRPr sz="3200" dirty="0">
              <a:solidFill>
                <a:srgbClr val="F44336"/>
              </a:solidFill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i="1" dirty="0"/>
              <a:t>Just as polytechnics have </a:t>
            </a:r>
            <a:r>
              <a:rPr lang="en-US" i="1" dirty="0">
                <a:solidFill>
                  <a:srgbClr val="F44336"/>
                </a:solidFill>
              </a:rPr>
              <a:t>compulsory </a:t>
            </a:r>
            <a:r>
              <a:rPr lang="en-US" i="1" dirty="0"/>
              <a:t>information literacy modules,</a:t>
            </a:r>
          </a:p>
          <a:p>
            <a:pPr lvl="1"/>
            <a:r>
              <a:rPr lang="en-US" i="1" dirty="0"/>
              <a:t>The government might want to invest in educating citizens on online scams more</a:t>
            </a:r>
          </a:p>
          <a:p>
            <a:pPr lvl="2"/>
            <a:r>
              <a:rPr lang="en-US" i="1" dirty="0"/>
              <a:t>i.e.  teach in schools, make infographics</a:t>
            </a:r>
          </a:p>
          <a:p>
            <a:pPr lvl="2"/>
            <a:r>
              <a:rPr lang="en-US" i="1" dirty="0"/>
              <a:t>Current measures included police posters of crimes</a:t>
            </a:r>
          </a:p>
        </p:txBody>
      </p:sp>
      <p:grpSp>
        <p:nvGrpSpPr>
          <p:cNvPr id="140" name="Google Shape;140;p20"/>
          <p:cNvGrpSpPr/>
          <p:nvPr/>
        </p:nvGrpSpPr>
        <p:grpSpPr>
          <a:xfrm>
            <a:off x="173597" y="719102"/>
            <a:ext cx="664653" cy="1053757"/>
            <a:chOff x="6718575" y="2318625"/>
            <a:chExt cx="256950" cy="407375"/>
          </a:xfrm>
        </p:grpSpPr>
        <p:sp>
          <p:nvSpPr>
            <p:cNvPr id="141" name="Google Shape;141;p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60777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98A698-F10E-44CF-B0CB-1D7EE5E2C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124"/>
            <a:ext cx="9144000" cy="444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1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24A3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>
            <a:spLocks noGrp="1"/>
          </p:cNvSpPr>
          <p:nvPr>
            <p:ph type="title"/>
          </p:nvPr>
        </p:nvSpPr>
        <p:spPr>
          <a:xfrm>
            <a:off x="609700" y="4116875"/>
            <a:ext cx="17217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024A3"/>
                </a:solidFill>
              </a:rPr>
              <a:t>PROCESS</a:t>
            </a:r>
            <a:endParaRPr dirty="0"/>
          </a:p>
        </p:txBody>
      </p:sp>
      <p:sp>
        <p:nvSpPr>
          <p:cNvPr id="337" name="Google Shape;337;p31"/>
          <p:cNvSpPr txBox="1"/>
          <p:nvPr/>
        </p:nvSpPr>
        <p:spPr>
          <a:xfrm>
            <a:off x="4032825" y="463600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Reading of files with Pandas’ </a:t>
            </a:r>
            <a:r>
              <a:rPr lang="en-SG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read_csv</a:t>
            </a:r>
            <a:r>
              <a:rPr lang="en-SG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() function</a:t>
            </a:r>
            <a:endParaRPr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338" name="Google Shape;338;p31"/>
          <p:cNvGrpSpPr/>
          <p:nvPr/>
        </p:nvGrpSpPr>
        <p:grpSpPr>
          <a:xfrm>
            <a:off x="5656875" y="1219850"/>
            <a:ext cx="376898" cy="330345"/>
            <a:chOff x="5323500" y="1591325"/>
            <a:chExt cx="376898" cy="330345"/>
          </a:xfrm>
        </p:grpSpPr>
        <p:sp>
          <p:nvSpPr>
            <p:cNvPr id="339" name="Google Shape;339;p31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31"/>
          <p:cNvGrpSpPr/>
          <p:nvPr/>
        </p:nvGrpSpPr>
        <p:grpSpPr>
          <a:xfrm>
            <a:off x="5656875" y="2413998"/>
            <a:ext cx="376898" cy="330345"/>
            <a:chOff x="5323500" y="1591325"/>
            <a:chExt cx="376898" cy="330345"/>
          </a:xfrm>
        </p:grpSpPr>
        <p:sp>
          <p:nvSpPr>
            <p:cNvPr id="342" name="Google Shape;342;p31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31"/>
          <p:cNvSpPr txBox="1"/>
          <p:nvPr/>
        </p:nvSpPr>
        <p:spPr>
          <a:xfrm>
            <a:off x="4032825" y="1657748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Describe each dataset with .info()</a:t>
            </a:r>
            <a:endParaRPr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4032825" y="2851896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Cleaning of data</a:t>
            </a:r>
            <a:endParaRPr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7" name="Google Shape;341;p31">
            <a:extLst>
              <a:ext uri="{FF2B5EF4-FFF2-40B4-BE49-F238E27FC236}">
                <a16:creationId xmlns:a16="http://schemas.microsoft.com/office/drawing/2014/main" id="{498E96F9-D700-4FAD-B3EE-3254A7879AF6}"/>
              </a:ext>
            </a:extLst>
          </p:cNvPr>
          <p:cNvGrpSpPr/>
          <p:nvPr/>
        </p:nvGrpSpPr>
        <p:grpSpPr>
          <a:xfrm>
            <a:off x="5656875" y="3599102"/>
            <a:ext cx="376898" cy="330345"/>
            <a:chOff x="5323500" y="1591325"/>
            <a:chExt cx="376898" cy="330345"/>
          </a:xfrm>
        </p:grpSpPr>
        <p:sp>
          <p:nvSpPr>
            <p:cNvPr id="18" name="Google Shape;342;p31">
              <a:extLst>
                <a:ext uri="{FF2B5EF4-FFF2-40B4-BE49-F238E27FC236}">
                  <a16:creationId xmlns:a16="http://schemas.microsoft.com/office/drawing/2014/main" id="{67D6A94A-03A5-4006-8BB0-92A8CBB8557D}"/>
                </a:ext>
              </a:extLst>
            </p:cNvPr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3;p31">
              <a:extLst>
                <a:ext uri="{FF2B5EF4-FFF2-40B4-BE49-F238E27FC236}">
                  <a16:creationId xmlns:a16="http://schemas.microsoft.com/office/drawing/2014/main" id="{7A178CA6-1A03-4103-99B2-1FBA2F13E829}"/>
                </a:ext>
              </a:extLst>
            </p:cNvPr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345;p31">
            <a:extLst>
              <a:ext uri="{FF2B5EF4-FFF2-40B4-BE49-F238E27FC236}">
                <a16:creationId xmlns:a16="http://schemas.microsoft.com/office/drawing/2014/main" id="{F977D693-2B4A-42D0-8E0F-1146A3347554}"/>
              </a:ext>
            </a:extLst>
          </p:cNvPr>
          <p:cNvSpPr txBox="1"/>
          <p:nvPr/>
        </p:nvSpPr>
        <p:spPr>
          <a:xfrm>
            <a:off x="4032825" y="4037000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Storing of data into MongoDB</a:t>
            </a:r>
            <a:endParaRPr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37840724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5722"/>
                </a:solidFill>
              </a:rPr>
              <a:t>THANKS!</a:t>
            </a:r>
            <a:endParaRPr sz="3600" dirty="0">
              <a:solidFill>
                <a:srgbClr val="FF5722"/>
              </a:solidFill>
            </a:endParaRPr>
          </a:p>
        </p:txBody>
      </p:sp>
      <p:grpSp>
        <p:nvGrpSpPr>
          <p:cNvPr id="427" name="Google Shape;427;p38"/>
          <p:cNvGrpSpPr/>
          <p:nvPr/>
        </p:nvGrpSpPr>
        <p:grpSpPr>
          <a:xfrm>
            <a:off x="785305" y="1555467"/>
            <a:ext cx="462632" cy="462632"/>
            <a:chOff x="1278900" y="2333250"/>
            <a:chExt cx="381175" cy="381175"/>
          </a:xfrm>
        </p:grpSpPr>
        <p:sp>
          <p:nvSpPr>
            <p:cNvPr id="428" name="Google Shape;428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1BB5A5-592E-42CD-BD95-C91D390F9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3" y="1531600"/>
            <a:ext cx="5067300" cy="2305050"/>
          </a:xfrm>
          <a:prstGeom prst="rect">
            <a:avLst/>
          </a:prstGeom>
          <a:ln w="15875">
            <a:solidFill>
              <a:srgbClr val="9C27B0"/>
            </a:solidFill>
            <a:prstDash val="solid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1C0872-FACD-449E-A55B-BFCDE7E66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162" y="3764301"/>
            <a:ext cx="4295775" cy="1228725"/>
          </a:xfrm>
          <a:prstGeom prst="rect">
            <a:avLst/>
          </a:prstGeom>
          <a:ln w="15875">
            <a:solidFill>
              <a:srgbClr val="9C27B0"/>
            </a:solidFill>
            <a:prstDash val="solid"/>
          </a:ln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47821B0F-CE89-41C6-9361-AB51C3FE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</p:spPr>
        <p:txBody>
          <a:bodyPr/>
          <a:lstStyle/>
          <a:p>
            <a:r>
              <a:rPr lang="en-SG" dirty="0">
                <a:solidFill>
                  <a:srgbClr val="9024A3"/>
                </a:solidFill>
              </a:rPr>
              <a:t>Reading of files</a:t>
            </a:r>
          </a:p>
        </p:txBody>
      </p:sp>
    </p:spTree>
    <p:extLst>
      <p:ext uri="{BB962C8B-B14F-4D97-AF65-F5344CB8AC3E}">
        <p14:creationId xmlns:p14="http://schemas.microsoft.com/office/powerpoint/2010/main" val="153484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58DD-5A71-48E8-ACB4-DA34FFAA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04" y="4116875"/>
            <a:ext cx="1981096" cy="485700"/>
          </a:xfrm>
        </p:spPr>
        <p:txBody>
          <a:bodyPr/>
          <a:lstStyle/>
          <a:p>
            <a:r>
              <a:rPr lang="en-SG" dirty="0">
                <a:solidFill>
                  <a:srgbClr val="9024A3"/>
                </a:solidFill>
              </a:rPr>
              <a:t>HIGHLIGHT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469C1-8B97-4A5D-BC88-72BBCB40D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75" y="1431256"/>
            <a:ext cx="4953000" cy="228098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71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58DD-5A71-48E8-ACB4-DA34FFAA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9024A3"/>
                </a:solidFill>
              </a:rPr>
              <a:t>Describing datasets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F54EB3-B223-4DD5-98DE-0C1735CDE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10" y="1379200"/>
            <a:ext cx="3893631" cy="3590925"/>
          </a:xfrm>
          <a:prstGeom prst="rect">
            <a:avLst/>
          </a:prstGeom>
          <a:ln w="15875">
            <a:solidFill>
              <a:srgbClr val="9024A3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28BB13-3BD0-47C7-BADB-2715F9A1B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115" y="3608153"/>
            <a:ext cx="2971575" cy="1361972"/>
          </a:xfrm>
          <a:prstGeom prst="rect">
            <a:avLst/>
          </a:prstGeom>
          <a:ln w="15875">
            <a:solidFill>
              <a:srgbClr val="9024A3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3482AB-8176-41E4-875B-5E4C95960AA8}"/>
              </a:ext>
            </a:extLst>
          </p:cNvPr>
          <p:cNvSpPr txBox="1"/>
          <p:nvPr/>
        </p:nvSpPr>
        <p:spPr>
          <a:xfrm>
            <a:off x="5143915" y="3300376"/>
            <a:ext cx="142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9024A3"/>
                </a:solidFill>
                <a:latin typeface="Karla" panose="020B0604020202020204" charset="0"/>
                <a:ea typeface="Karla" panose="020B0604020202020204" charset="0"/>
              </a:rPr>
              <a:t>Sample Output</a:t>
            </a:r>
          </a:p>
        </p:txBody>
      </p:sp>
    </p:spTree>
    <p:extLst>
      <p:ext uri="{BB962C8B-B14F-4D97-AF65-F5344CB8AC3E}">
        <p14:creationId xmlns:p14="http://schemas.microsoft.com/office/powerpoint/2010/main" val="210443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58DD-5A71-48E8-ACB4-DA34FFAA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9024A3"/>
                </a:solidFill>
              </a:rPr>
              <a:t>Cleaning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238F3-F460-4947-9A19-7A6AC12F3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379200"/>
            <a:ext cx="6915150" cy="3396107"/>
          </a:xfrm>
          <a:prstGeom prst="rect">
            <a:avLst/>
          </a:prstGeom>
          <a:ln w="15875">
            <a:solidFill>
              <a:srgbClr val="9024A3"/>
            </a:solidFill>
          </a:ln>
        </p:spPr>
      </p:pic>
    </p:spTree>
    <p:extLst>
      <p:ext uri="{BB962C8B-B14F-4D97-AF65-F5344CB8AC3E}">
        <p14:creationId xmlns:p14="http://schemas.microsoft.com/office/powerpoint/2010/main" val="4956916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731</Words>
  <Application>Microsoft Office PowerPoint</Application>
  <PresentationFormat>On-screen Show (16:9)</PresentationFormat>
  <Paragraphs>128</Paragraphs>
  <Slides>50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Montserrat</vt:lpstr>
      <vt:lpstr>Karla</vt:lpstr>
      <vt:lpstr>Wingdings</vt:lpstr>
      <vt:lpstr>Arviragus template</vt:lpstr>
      <vt:lpstr>How are crime rates affected by size of population?</vt:lpstr>
      <vt:lpstr>Resources</vt:lpstr>
      <vt:lpstr>DESCRIBE EACH DATASETS</vt:lpstr>
      <vt:lpstr>Data Extraction and Storage</vt:lpstr>
      <vt:lpstr>PROCESS</vt:lpstr>
      <vt:lpstr>Reading of files</vt:lpstr>
      <vt:lpstr>HIGHLIGHT</vt:lpstr>
      <vt:lpstr>Describing datasets</vt:lpstr>
      <vt:lpstr>Cleaning data</vt:lpstr>
      <vt:lpstr>Storing data into MongoDB</vt:lpstr>
      <vt:lpstr>Population Size </vt:lpstr>
      <vt:lpstr>PROCESS</vt:lpstr>
      <vt:lpstr>Plot</vt:lpstr>
      <vt:lpstr>What does it mean?</vt:lpstr>
      <vt:lpstr>Total Recorded crime cases from 2008 - 2015</vt:lpstr>
      <vt:lpstr>Process</vt:lpstr>
      <vt:lpstr>Plot</vt:lpstr>
      <vt:lpstr>What does it mean?</vt:lpstr>
      <vt:lpstr>Crime Rates from 2008 – 2015 </vt:lpstr>
      <vt:lpstr>Process</vt:lpstr>
      <vt:lpstr>Plot</vt:lpstr>
      <vt:lpstr>What does it mean?</vt:lpstr>
      <vt:lpstr>Recorded Crime Activities from 2008 – 2015</vt:lpstr>
      <vt:lpstr>Process</vt:lpstr>
      <vt:lpstr>Plot</vt:lpstr>
      <vt:lpstr>What does it mean?</vt:lpstr>
      <vt:lpstr>Market Share of Devices from 2009 – 2015 </vt:lpstr>
      <vt:lpstr>Process</vt:lpstr>
      <vt:lpstr>Plot 1</vt:lpstr>
      <vt:lpstr>Plot 1 (zoomed)</vt:lpstr>
      <vt:lpstr>Process</vt:lpstr>
      <vt:lpstr>Plot 2</vt:lpstr>
      <vt:lpstr>What does it mean?</vt:lpstr>
      <vt:lpstr>Mobile Data Usage 2008 – 2015 </vt:lpstr>
      <vt:lpstr>Process</vt:lpstr>
      <vt:lpstr>Plot</vt:lpstr>
      <vt:lpstr>What does it mean?</vt:lpstr>
      <vt:lpstr>Weekly time spent on Media Activities from 2011 – 2015</vt:lpstr>
      <vt:lpstr>Process</vt:lpstr>
      <vt:lpstr>Plot</vt:lpstr>
      <vt:lpstr>What does it mean?</vt:lpstr>
      <vt:lpstr>Weekly time spent on Media Activities from 2011 – 2015</vt:lpstr>
      <vt:lpstr>Process</vt:lpstr>
      <vt:lpstr>Plot</vt:lpstr>
      <vt:lpstr>What does it mean?</vt:lpstr>
      <vt:lpstr>Conclusion</vt:lpstr>
      <vt:lpstr>Conclusion</vt:lpstr>
      <vt:lpstr>What can be done?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are crime rates affected by size of population?</dc:title>
  <dc:creator>Lewis</dc:creator>
  <cp:lastModifiedBy>LYE CHENG SEE LEWIS</cp:lastModifiedBy>
  <cp:revision>20</cp:revision>
  <dcterms:modified xsi:type="dcterms:W3CDTF">2018-08-12T15:12:29Z</dcterms:modified>
</cp:coreProperties>
</file>