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E5FE"/>
          </a:solidFill>
        </a:fill>
      </a:tcStyle>
    </a:wholeTbl>
    <a:band2H>
      <a:tcTxStyle/>
      <a:tcStyle>
        <a:tcBdr/>
        <a:fill>
          <a:solidFill>
            <a:srgbClr val="E7F2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rgbClr val="FBE8CD"/>
          </a:solidFill>
        </a:fill>
      </a:tcStyle>
    </a:wholeTbl>
    <a:band2H>
      <a:tcTxStyle/>
      <a:tcStyle>
        <a:tcBdr/>
        <a:fill>
          <a:solidFill>
            <a:srgbClr val="FDF4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rgbClr val="FBE8CD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254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rgbClr val="FDF4E8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rgbClr val="FDF4E8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E5FE"/>
          </a:solidFill>
        </a:fill>
      </a:tcStyle>
    </a:wholeTbl>
    <a:band2H>
      <a:tcTxStyle/>
      <a:tcStyle>
        <a:tcBdr/>
        <a:fill>
          <a:solidFill>
            <a:srgbClr val="E7F2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EED5"/>
          </a:solidFill>
        </a:fill>
      </a:tcStyle>
    </a:wholeTbl>
    <a:band2H>
      <a:tcTxStyle/>
      <a:tcStyle>
        <a:tcBdr/>
        <a:fill>
          <a:solidFill>
            <a:srgbClr val="E9F6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F3F1"/>
          </a:solidFill>
        </a:fill>
      </a:tcStyle>
    </a:wholeTbl>
    <a:band2H>
      <a:tcTxStyle/>
      <a:tcStyle>
        <a:tcBdr/>
        <a:fill>
          <a:solidFill>
            <a:srgbClr val="E6F9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6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019488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3;p2"/>
          <p:cNvSpPr/>
          <p:nvPr/>
        </p:nvSpPr>
        <p:spPr>
          <a:xfrm>
            <a:off x="228600" y="228600"/>
            <a:ext cx="8695944" cy="6035041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pPr>
            <a:endParaRPr dirty="0"/>
          </a:p>
        </p:txBody>
      </p:sp>
      <p:grpSp>
        <p:nvGrpSpPr>
          <p:cNvPr id="24" name="Google Shape;24;p2"/>
          <p:cNvGrpSpPr/>
          <p:nvPr/>
        </p:nvGrpSpPr>
        <p:grpSpPr>
          <a:xfrm>
            <a:off x="211665" y="5353963"/>
            <a:ext cx="8723377" cy="1331581"/>
            <a:chOff x="0" y="0"/>
            <a:chExt cx="8723376" cy="1331579"/>
          </a:xfrm>
        </p:grpSpPr>
        <p:sp>
          <p:nvSpPr>
            <p:cNvPr id="19" name="Google Shape;25;p2"/>
            <p:cNvSpPr/>
            <p:nvPr/>
          </p:nvSpPr>
          <p:spPr>
            <a:xfrm>
              <a:off x="5843256" y="145222"/>
              <a:ext cx="2880121" cy="714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2" y="0"/>
                  </a:moveTo>
                  <a:lnTo>
                    <a:pt x="20642" y="607"/>
                  </a:lnTo>
                  <a:lnTo>
                    <a:pt x="19716" y="1282"/>
                  </a:lnTo>
                  <a:lnTo>
                    <a:pt x="18774" y="2025"/>
                  </a:lnTo>
                  <a:lnTo>
                    <a:pt x="17800" y="2767"/>
                  </a:lnTo>
                  <a:lnTo>
                    <a:pt x="16811" y="3645"/>
                  </a:lnTo>
                  <a:lnTo>
                    <a:pt x="15789" y="4522"/>
                  </a:lnTo>
                  <a:lnTo>
                    <a:pt x="14751" y="5535"/>
                  </a:lnTo>
                  <a:lnTo>
                    <a:pt x="13682" y="6547"/>
                  </a:lnTo>
                  <a:lnTo>
                    <a:pt x="11750" y="8505"/>
                  </a:lnTo>
                  <a:lnTo>
                    <a:pt x="9866" y="10260"/>
                  </a:lnTo>
                  <a:lnTo>
                    <a:pt x="8062" y="11880"/>
                  </a:lnTo>
                  <a:lnTo>
                    <a:pt x="6322" y="13433"/>
                  </a:lnTo>
                  <a:lnTo>
                    <a:pt x="4662" y="14783"/>
                  </a:lnTo>
                  <a:lnTo>
                    <a:pt x="3049" y="15998"/>
                  </a:lnTo>
                  <a:lnTo>
                    <a:pt x="1501" y="17145"/>
                  </a:lnTo>
                  <a:lnTo>
                    <a:pt x="0" y="18158"/>
                  </a:lnTo>
                  <a:lnTo>
                    <a:pt x="1038" y="18765"/>
                  </a:lnTo>
                  <a:lnTo>
                    <a:pt x="2027" y="19305"/>
                  </a:lnTo>
                  <a:lnTo>
                    <a:pt x="2985" y="19778"/>
                  </a:lnTo>
                  <a:lnTo>
                    <a:pt x="3927" y="20183"/>
                  </a:lnTo>
                  <a:lnTo>
                    <a:pt x="4837" y="20588"/>
                  </a:lnTo>
                  <a:lnTo>
                    <a:pt x="5715" y="20858"/>
                  </a:lnTo>
                  <a:lnTo>
                    <a:pt x="6561" y="21128"/>
                  </a:lnTo>
                  <a:lnTo>
                    <a:pt x="7392" y="21330"/>
                  </a:lnTo>
                  <a:lnTo>
                    <a:pt x="8206" y="21465"/>
                  </a:lnTo>
                  <a:lnTo>
                    <a:pt x="8988" y="21533"/>
                  </a:lnTo>
                  <a:lnTo>
                    <a:pt x="9738" y="21600"/>
                  </a:lnTo>
                  <a:lnTo>
                    <a:pt x="10473" y="21600"/>
                  </a:lnTo>
                  <a:lnTo>
                    <a:pt x="11191" y="21533"/>
                  </a:lnTo>
                  <a:lnTo>
                    <a:pt x="11894" y="21465"/>
                  </a:lnTo>
                  <a:lnTo>
                    <a:pt x="12564" y="21330"/>
                  </a:lnTo>
                  <a:lnTo>
                    <a:pt x="13219" y="21128"/>
                  </a:lnTo>
                  <a:lnTo>
                    <a:pt x="13841" y="20925"/>
                  </a:lnTo>
                  <a:lnTo>
                    <a:pt x="14464" y="20655"/>
                  </a:lnTo>
                  <a:lnTo>
                    <a:pt x="15645" y="19980"/>
                  </a:lnTo>
                  <a:lnTo>
                    <a:pt x="16763" y="19170"/>
                  </a:lnTo>
                  <a:lnTo>
                    <a:pt x="17816" y="18225"/>
                  </a:lnTo>
                  <a:lnTo>
                    <a:pt x="18327" y="17685"/>
                  </a:lnTo>
                  <a:lnTo>
                    <a:pt x="18822" y="17145"/>
                  </a:lnTo>
                  <a:lnTo>
                    <a:pt x="19780" y="15930"/>
                  </a:lnTo>
                  <a:lnTo>
                    <a:pt x="20690" y="14580"/>
                  </a:lnTo>
                  <a:lnTo>
                    <a:pt x="21568" y="13163"/>
                  </a:lnTo>
                  <a:lnTo>
                    <a:pt x="21600" y="13095"/>
                  </a:lnTo>
                  <a:lnTo>
                    <a:pt x="21600" y="0"/>
                  </a:lnTo>
                  <a:lnTo>
                    <a:pt x="21552" y="0"/>
                  </a:lnTo>
                  <a:close/>
                </a:path>
              </a:pathLst>
            </a:custGeom>
            <a:solidFill>
              <a:srgbClr val="C6E7FC">
                <a:alpha val="2823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  <a:endParaRPr dirty="0"/>
            </a:p>
          </p:txBody>
        </p:sp>
        <p:sp>
          <p:nvSpPr>
            <p:cNvPr id="20" name="Google Shape;26;p2"/>
            <p:cNvSpPr/>
            <p:nvPr/>
          </p:nvSpPr>
          <p:spPr>
            <a:xfrm>
              <a:off x="2410742" y="16756"/>
              <a:ext cx="5551628" cy="851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239"/>
                  </a:moveTo>
                  <a:lnTo>
                    <a:pt x="21128" y="19843"/>
                  </a:lnTo>
                  <a:lnTo>
                    <a:pt x="20639" y="19446"/>
                  </a:lnTo>
                  <a:lnTo>
                    <a:pt x="19621" y="18482"/>
                  </a:lnTo>
                  <a:lnTo>
                    <a:pt x="18544" y="17291"/>
                  </a:lnTo>
                  <a:lnTo>
                    <a:pt x="17409" y="15987"/>
                  </a:lnTo>
                  <a:lnTo>
                    <a:pt x="16208" y="14400"/>
                  </a:lnTo>
                  <a:lnTo>
                    <a:pt x="14941" y="12643"/>
                  </a:lnTo>
                  <a:lnTo>
                    <a:pt x="13608" y="10602"/>
                  </a:lnTo>
                  <a:lnTo>
                    <a:pt x="12200" y="8391"/>
                  </a:lnTo>
                  <a:lnTo>
                    <a:pt x="11645" y="7540"/>
                  </a:lnTo>
                  <a:lnTo>
                    <a:pt x="11106" y="6690"/>
                  </a:lnTo>
                  <a:lnTo>
                    <a:pt x="10063" y="5216"/>
                  </a:lnTo>
                  <a:lnTo>
                    <a:pt x="9558" y="4592"/>
                  </a:lnTo>
                  <a:lnTo>
                    <a:pt x="9069" y="3969"/>
                  </a:lnTo>
                  <a:lnTo>
                    <a:pt x="8589" y="3402"/>
                  </a:lnTo>
                  <a:lnTo>
                    <a:pt x="8117" y="2891"/>
                  </a:lnTo>
                  <a:lnTo>
                    <a:pt x="7661" y="2438"/>
                  </a:lnTo>
                  <a:lnTo>
                    <a:pt x="7206" y="2041"/>
                  </a:lnTo>
                  <a:lnTo>
                    <a:pt x="6344" y="1304"/>
                  </a:lnTo>
                  <a:lnTo>
                    <a:pt x="5524" y="794"/>
                  </a:lnTo>
                  <a:lnTo>
                    <a:pt x="4754" y="397"/>
                  </a:lnTo>
                  <a:lnTo>
                    <a:pt x="4017" y="113"/>
                  </a:lnTo>
                  <a:lnTo>
                    <a:pt x="3321" y="0"/>
                  </a:lnTo>
                  <a:lnTo>
                    <a:pt x="2667" y="0"/>
                  </a:lnTo>
                  <a:lnTo>
                    <a:pt x="2054" y="113"/>
                  </a:lnTo>
                  <a:lnTo>
                    <a:pt x="1483" y="283"/>
                  </a:lnTo>
                  <a:lnTo>
                    <a:pt x="952" y="567"/>
                  </a:lnTo>
                  <a:lnTo>
                    <a:pt x="456" y="907"/>
                  </a:lnTo>
                  <a:lnTo>
                    <a:pt x="0" y="1361"/>
                  </a:lnTo>
                  <a:lnTo>
                    <a:pt x="638" y="1871"/>
                  </a:lnTo>
                  <a:lnTo>
                    <a:pt x="1300" y="2438"/>
                  </a:lnTo>
                  <a:lnTo>
                    <a:pt x="1988" y="3175"/>
                  </a:lnTo>
                  <a:lnTo>
                    <a:pt x="2700" y="3969"/>
                  </a:lnTo>
                  <a:lnTo>
                    <a:pt x="3437" y="4932"/>
                  </a:lnTo>
                  <a:lnTo>
                    <a:pt x="4199" y="5953"/>
                  </a:lnTo>
                  <a:lnTo>
                    <a:pt x="4994" y="7087"/>
                  </a:lnTo>
                  <a:lnTo>
                    <a:pt x="5806" y="8391"/>
                  </a:lnTo>
                  <a:lnTo>
                    <a:pt x="7272" y="10715"/>
                  </a:lnTo>
                  <a:lnTo>
                    <a:pt x="8663" y="12756"/>
                  </a:lnTo>
                  <a:lnTo>
                    <a:pt x="9972" y="14627"/>
                  </a:lnTo>
                  <a:lnTo>
                    <a:pt x="10610" y="15420"/>
                  </a:lnTo>
                  <a:lnTo>
                    <a:pt x="11214" y="16214"/>
                  </a:lnTo>
                  <a:lnTo>
                    <a:pt x="11810" y="16951"/>
                  </a:lnTo>
                  <a:lnTo>
                    <a:pt x="12390" y="17575"/>
                  </a:lnTo>
                  <a:lnTo>
                    <a:pt x="12953" y="18198"/>
                  </a:lnTo>
                  <a:lnTo>
                    <a:pt x="13500" y="18765"/>
                  </a:lnTo>
                  <a:lnTo>
                    <a:pt x="14030" y="19219"/>
                  </a:lnTo>
                  <a:lnTo>
                    <a:pt x="14544" y="19672"/>
                  </a:lnTo>
                  <a:lnTo>
                    <a:pt x="15040" y="20069"/>
                  </a:lnTo>
                  <a:lnTo>
                    <a:pt x="15529" y="20466"/>
                  </a:lnTo>
                  <a:lnTo>
                    <a:pt x="16001" y="20750"/>
                  </a:lnTo>
                  <a:lnTo>
                    <a:pt x="16457" y="20976"/>
                  </a:lnTo>
                  <a:lnTo>
                    <a:pt x="16896" y="21203"/>
                  </a:lnTo>
                  <a:lnTo>
                    <a:pt x="17326" y="21373"/>
                  </a:lnTo>
                  <a:lnTo>
                    <a:pt x="17749" y="21487"/>
                  </a:lnTo>
                  <a:lnTo>
                    <a:pt x="18155" y="21600"/>
                  </a:lnTo>
                  <a:lnTo>
                    <a:pt x="18925" y="21600"/>
                  </a:lnTo>
                  <a:lnTo>
                    <a:pt x="19298" y="21543"/>
                  </a:lnTo>
                  <a:lnTo>
                    <a:pt x="19654" y="21487"/>
                  </a:lnTo>
                  <a:lnTo>
                    <a:pt x="20002" y="21373"/>
                  </a:lnTo>
                  <a:lnTo>
                    <a:pt x="20341" y="21203"/>
                  </a:lnTo>
                  <a:lnTo>
                    <a:pt x="20672" y="20976"/>
                  </a:lnTo>
                  <a:lnTo>
                    <a:pt x="21302" y="20523"/>
                  </a:lnTo>
                  <a:lnTo>
                    <a:pt x="21600" y="20239"/>
                  </a:lnTo>
                  <a:close/>
                </a:path>
              </a:pathLst>
            </a:custGeom>
            <a:solidFill>
              <a:srgbClr val="C6E7FC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  <a:endParaRPr dirty="0"/>
            </a:p>
          </p:txBody>
        </p:sp>
        <p:sp>
          <p:nvSpPr>
            <p:cNvPr id="21" name="Google Shape;27;p2"/>
            <p:cNvSpPr/>
            <p:nvPr/>
          </p:nvSpPr>
          <p:spPr>
            <a:xfrm>
              <a:off x="2620418" y="29044"/>
              <a:ext cx="5474995" cy="775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79"/>
                  </a:moveTo>
                  <a:lnTo>
                    <a:pt x="76" y="2054"/>
                  </a:lnTo>
                  <a:lnTo>
                    <a:pt x="302" y="1743"/>
                  </a:lnTo>
                  <a:lnTo>
                    <a:pt x="689" y="1307"/>
                  </a:lnTo>
                  <a:lnTo>
                    <a:pt x="941" y="1058"/>
                  </a:lnTo>
                  <a:lnTo>
                    <a:pt x="1235" y="809"/>
                  </a:lnTo>
                  <a:lnTo>
                    <a:pt x="1562" y="622"/>
                  </a:lnTo>
                  <a:lnTo>
                    <a:pt x="1940" y="436"/>
                  </a:lnTo>
                  <a:lnTo>
                    <a:pt x="2351" y="249"/>
                  </a:lnTo>
                  <a:lnTo>
                    <a:pt x="2813" y="124"/>
                  </a:lnTo>
                  <a:lnTo>
                    <a:pt x="3317" y="62"/>
                  </a:lnTo>
                  <a:lnTo>
                    <a:pt x="3863" y="0"/>
                  </a:lnTo>
                  <a:lnTo>
                    <a:pt x="4451" y="62"/>
                  </a:lnTo>
                  <a:lnTo>
                    <a:pt x="5081" y="187"/>
                  </a:lnTo>
                  <a:lnTo>
                    <a:pt x="5761" y="436"/>
                  </a:lnTo>
                  <a:lnTo>
                    <a:pt x="6483" y="747"/>
                  </a:lnTo>
                  <a:lnTo>
                    <a:pt x="7248" y="1245"/>
                  </a:lnTo>
                  <a:lnTo>
                    <a:pt x="8062" y="1805"/>
                  </a:lnTo>
                  <a:lnTo>
                    <a:pt x="8927" y="2490"/>
                  </a:lnTo>
                  <a:lnTo>
                    <a:pt x="9834" y="3299"/>
                  </a:lnTo>
                  <a:lnTo>
                    <a:pt x="10792" y="4295"/>
                  </a:lnTo>
                  <a:lnTo>
                    <a:pt x="11791" y="5416"/>
                  </a:lnTo>
                  <a:lnTo>
                    <a:pt x="12841" y="6723"/>
                  </a:lnTo>
                  <a:lnTo>
                    <a:pt x="13941" y="8279"/>
                  </a:lnTo>
                  <a:lnTo>
                    <a:pt x="15091" y="9960"/>
                  </a:lnTo>
                  <a:lnTo>
                    <a:pt x="16292" y="11827"/>
                  </a:lnTo>
                  <a:lnTo>
                    <a:pt x="17544" y="13944"/>
                  </a:lnTo>
                  <a:lnTo>
                    <a:pt x="18845" y="16247"/>
                  </a:lnTo>
                  <a:lnTo>
                    <a:pt x="20198" y="18799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  <a:endParaRPr dirty="0"/>
            </a:p>
          </p:txBody>
        </p:sp>
        <p:sp>
          <p:nvSpPr>
            <p:cNvPr id="22" name="Google Shape;28;p2"/>
            <p:cNvSpPr/>
            <p:nvPr/>
          </p:nvSpPr>
          <p:spPr>
            <a:xfrm>
              <a:off x="5404746" y="15639"/>
              <a:ext cx="3312245" cy="652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25" y="20712"/>
                  </a:lnTo>
                  <a:lnTo>
                    <a:pt x="2332" y="18419"/>
                  </a:lnTo>
                  <a:lnTo>
                    <a:pt x="3512" y="16866"/>
                  </a:lnTo>
                  <a:lnTo>
                    <a:pt x="4872" y="15164"/>
                  </a:lnTo>
                  <a:lnTo>
                    <a:pt x="6386" y="13315"/>
                  </a:lnTo>
                  <a:lnTo>
                    <a:pt x="8010" y="11318"/>
                  </a:lnTo>
                  <a:lnTo>
                    <a:pt x="9731" y="9395"/>
                  </a:lnTo>
                  <a:lnTo>
                    <a:pt x="11494" y="7471"/>
                  </a:lnTo>
                  <a:lnTo>
                    <a:pt x="13299" y="5696"/>
                  </a:lnTo>
                  <a:lnTo>
                    <a:pt x="15089" y="3995"/>
                  </a:lnTo>
                  <a:lnTo>
                    <a:pt x="15978" y="3255"/>
                  </a:lnTo>
                  <a:lnTo>
                    <a:pt x="16839" y="2515"/>
                  </a:lnTo>
                  <a:lnTo>
                    <a:pt x="17699" y="1923"/>
                  </a:lnTo>
                  <a:lnTo>
                    <a:pt x="18532" y="1332"/>
                  </a:lnTo>
                  <a:lnTo>
                    <a:pt x="19351" y="888"/>
                  </a:lnTo>
                  <a:lnTo>
                    <a:pt x="20129" y="518"/>
                  </a:lnTo>
                  <a:lnTo>
                    <a:pt x="20878" y="222"/>
                  </a:lnTo>
                  <a:lnTo>
                    <a:pt x="21600" y="0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  <a:endParaRPr dirty="0"/>
            </a:p>
          </p:txBody>
        </p:sp>
        <p:sp>
          <p:nvSpPr>
            <p:cNvPr id="23" name="Google Shape;29;p2"/>
            <p:cNvSpPr/>
            <p:nvPr/>
          </p:nvSpPr>
          <p:spPr>
            <a:xfrm>
              <a:off x="0" y="-1"/>
              <a:ext cx="8723377" cy="1331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9" y="9278"/>
                  </a:moveTo>
                  <a:lnTo>
                    <a:pt x="21389" y="9821"/>
                  </a:lnTo>
                  <a:lnTo>
                    <a:pt x="21189" y="10329"/>
                  </a:lnTo>
                  <a:lnTo>
                    <a:pt x="20978" y="10800"/>
                  </a:lnTo>
                  <a:lnTo>
                    <a:pt x="20762" y="11235"/>
                  </a:lnTo>
                  <a:lnTo>
                    <a:pt x="20541" y="11670"/>
                  </a:lnTo>
                  <a:lnTo>
                    <a:pt x="20309" y="12068"/>
                  </a:lnTo>
                  <a:lnTo>
                    <a:pt x="20071" y="12395"/>
                  </a:lnTo>
                  <a:lnTo>
                    <a:pt x="19824" y="12721"/>
                  </a:lnTo>
                  <a:lnTo>
                    <a:pt x="19565" y="13011"/>
                  </a:lnTo>
                  <a:lnTo>
                    <a:pt x="19297" y="13228"/>
                  </a:lnTo>
                  <a:lnTo>
                    <a:pt x="19017" y="13446"/>
                  </a:lnTo>
                  <a:lnTo>
                    <a:pt x="18727" y="13591"/>
                  </a:lnTo>
                  <a:lnTo>
                    <a:pt x="18427" y="13736"/>
                  </a:lnTo>
                  <a:lnTo>
                    <a:pt x="18111" y="13808"/>
                  </a:lnTo>
                  <a:lnTo>
                    <a:pt x="17784" y="13808"/>
                  </a:lnTo>
                  <a:lnTo>
                    <a:pt x="17441" y="13772"/>
                  </a:lnTo>
                  <a:lnTo>
                    <a:pt x="17083" y="13699"/>
                  </a:lnTo>
                  <a:lnTo>
                    <a:pt x="16714" y="13591"/>
                  </a:lnTo>
                  <a:lnTo>
                    <a:pt x="16329" y="13409"/>
                  </a:lnTo>
                  <a:lnTo>
                    <a:pt x="15923" y="13156"/>
                  </a:lnTo>
                  <a:lnTo>
                    <a:pt x="15502" y="12866"/>
                  </a:lnTo>
                  <a:lnTo>
                    <a:pt x="15064" y="12503"/>
                  </a:lnTo>
                  <a:lnTo>
                    <a:pt x="14611" y="12105"/>
                  </a:lnTo>
                  <a:lnTo>
                    <a:pt x="14136" y="11634"/>
                  </a:lnTo>
                  <a:lnTo>
                    <a:pt x="13641" y="11090"/>
                  </a:lnTo>
                  <a:lnTo>
                    <a:pt x="13130" y="10474"/>
                  </a:lnTo>
                  <a:lnTo>
                    <a:pt x="12592" y="9785"/>
                  </a:lnTo>
                  <a:lnTo>
                    <a:pt x="12039" y="9060"/>
                  </a:lnTo>
                  <a:lnTo>
                    <a:pt x="11459" y="8227"/>
                  </a:lnTo>
                  <a:lnTo>
                    <a:pt x="10863" y="7357"/>
                  </a:lnTo>
                  <a:lnTo>
                    <a:pt x="10241" y="6415"/>
                  </a:lnTo>
                  <a:lnTo>
                    <a:pt x="9593" y="5364"/>
                  </a:lnTo>
                  <a:lnTo>
                    <a:pt x="8950" y="4349"/>
                  </a:lnTo>
                  <a:lnTo>
                    <a:pt x="8328" y="3479"/>
                  </a:lnTo>
                  <a:lnTo>
                    <a:pt x="7732" y="2682"/>
                  </a:lnTo>
                  <a:lnTo>
                    <a:pt x="7163" y="2030"/>
                  </a:lnTo>
                  <a:lnTo>
                    <a:pt x="6620" y="1486"/>
                  </a:lnTo>
                  <a:lnTo>
                    <a:pt x="6098" y="1015"/>
                  </a:lnTo>
                  <a:lnTo>
                    <a:pt x="5603" y="652"/>
                  </a:lnTo>
                  <a:lnTo>
                    <a:pt x="5134" y="362"/>
                  </a:lnTo>
                  <a:lnTo>
                    <a:pt x="4681" y="181"/>
                  </a:lnTo>
                  <a:lnTo>
                    <a:pt x="4259" y="36"/>
                  </a:lnTo>
                  <a:lnTo>
                    <a:pt x="3853" y="0"/>
                  </a:lnTo>
                  <a:lnTo>
                    <a:pt x="3473" y="0"/>
                  </a:lnTo>
                  <a:lnTo>
                    <a:pt x="3115" y="72"/>
                  </a:lnTo>
                  <a:lnTo>
                    <a:pt x="2778" y="181"/>
                  </a:lnTo>
                  <a:lnTo>
                    <a:pt x="2461" y="362"/>
                  </a:lnTo>
                  <a:lnTo>
                    <a:pt x="2166" y="544"/>
                  </a:lnTo>
                  <a:lnTo>
                    <a:pt x="1887" y="797"/>
                  </a:lnTo>
                  <a:lnTo>
                    <a:pt x="1634" y="1051"/>
                  </a:lnTo>
                  <a:lnTo>
                    <a:pt x="1397" y="1341"/>
                  </a:lnTo>
                  <a:lnTo>
                    <a:pt x="1186" y="1667"/>
                  </a:lnTo>
                  <a:lnTo>
                    <a:pt x="986" y="1957"/>
                  </a:lnTo>
                  <a:lnTo>
                    <a:pt x="812" y="2283"/>
                  </a:lnTo>
                  <a:lnTo>
                    <a:pt x="654" y="2609"/>
                  </a:lnTo>
                  <a:lnTo>
                    <a:pt x="511" y="2899"/>
                  </a:lnTo>
                  <a:lnTo>
                    <a:pt x="390" y="3189"/>
                  </a:lnTo>
                  <a:lnTo>
                    <a:pt x="127" y="3914"/>
                  </a:lnTo>
                  <a:lnTo>
                    <a:pt x="0" y="4349"/>
                  </a:lnTo>
                  <a:lnTo>
                    <a:pt x="0" y="21600"/>
                  </a:lnTo>
                  <a:lnTo>
                    <a:pt x="21589" y="21600"/>
                  </a:lnTo>
                  <a:lnTo>
                    <a:pt x="21600" y="21491"/>
                  </a:lnTo>
                  <a:lnTo>
                    <a:pt x="21600" y="9242"/>
                  </a:lnTo>
                  <a:lnTo>
                    <a:pt x="21589" y="927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  <a:endParaRPr dirty="0"/>
            </a:p>
          </p:txBody>
        </p:sp>
      </p:grpSp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7772400" cy="178010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556001"/>
            <a:ext cx="6400800" cy="1473201"/>
          </a:xfrm>
          <a:prstGeom prst="rect">
            <a:avLst/>
          </a:prstGeom>
        </p:spPr>
        <p:txBody>
          <a:bodyPr/>
          <a:lstStyle>
            <a:lvl1pPr marL="381000" indent="-3048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381000" indent="1651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381000" indent="6350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381000" indent="11049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381000" indent="15748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7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2850886" y="696647"/>
            <a:ext cx="3450697" cy="7408335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20;p12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pPr>
            <a:endParaRPr dirty="0"/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grpSp>
        <p:nvGrpSpPr>
          <p:cNvPr id="152" name="Google Shape;124;p12"/>
          <p:cNvGrpSpPr/>
          <p:nvPr/>
        </p:nvGrpSpPr>
        <p:grpSpPr>
          <a:xfrm>
            <a:off x="211665" y="714190"/>
            <a:ext cx="8723377" cy="1331581"/>
            <a:chOff x="0" y="0"/>
            <a:chExt cx="8723376" cy="1331579"/>
          </a:xfrm>
        </p:grpSpPr>
        <p:sp>
          <p:nvSpPr>
            <p:cNvPr id="147" name="Google Shape;125;p12"/>
            <p:cNvSpPr/>
            <p:nvPr/>
          </p:nvSpPr>
          <p:spPr>
            <a:xfrm>
              <a:off x="5843256" y="145222"/>
              <a:ext cx="2880121" cy="714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2" y="0"/>
                  </a:moveTo>
                  <a:lnTo>
                    <a:pt x="20642" y="607"/>
                  </a:lnTo>
                  <a:lnTo>
                    <a:pt x="19716" y="1282"/>
                  </a:lnTo>
                  <a:lnTo>
                    <a:pt x="18774" y="2025"/>
                  </a:lnTo>
                  <a:lnTo>
                    <a:pt x="17800" y="2767"/>
                  </a:lnTo>
                  <a:lnTo>
                    <a:pt x="16811" y="3645"/>
                  </a:lnTo>
                  <a:lnTo>
                    <a:pt x="15789" y="4522"/>
                  </a:lnTo>
                  <a:lnTo>
                    <a:pt x="14751" y="5535"/>
                  </a:lnTo>
                  <a:lnTo>
                    <a:pt x="13682" y="6547"/>
                  </a:lnTo>
                  <a:lnTo>
                    <a:pt x="11750" y="8505"/>
                  </a:lnTo>
                  <a:lnTo>
                    <a:pt x="9866" y="10260"/>
                  </a:lnTo>
                  <a:lnTo>
                    <a:pt x="8062" y="11880"/>
                  </a:lnTo>
                  <a:lnTo>
                    <a:pt x="6322" y="13433"/>
                  </a:lnTo>
                  <a:lnTo>
                    <a:pt x="4662" y="14783"/>
                  </a:lnTo>
                  <a:lnTo>
                    <a:pt x="3049" y="15998"/>
                  </a:lnTo>
                  <a:lnTo>
                    <a:pt x="1501" y="17145"/>
                  </a:lnTo>
                  <a:lnTo>
                    <a:pt x="0" y="18158"/>
                  </a:lnTo>
                  <a:lnTo>
                    <a:pt x="1038" y="18765"/>
                  </a:lnTo>
                  <a:lnTo>
                    <a:pt x="2027" y="19305"/>
                  </a:lnTo>
                  <a:lnTo>
                    <a:pt x="2985" y="19778"/>
                  </a:lnTo>
                  <a:lnTo>
                    <a:pt x="3927" y="20183"/>
                  </a:lnTo>
                  <a:lnTo>
                    <a:pt x="4837" y="20588"/>
                  </a:lnTo>
                  <a:lnTo>
                    <a:pt x="5715" y="20858"/>
                  </a:lnTo>
                  <a:lnTo>
                    <a:pt x="6561" y="21128"/>
                  </a:lnTo>
                  <a:lnTo>
                    <a:pt x="7392" y="21330"/>
                  </a:lnTo>
                  <a:lnTo>
                    <a:pt x="8206" y="21465"/>
                  </a:lnTo>
                  <a:lnTo>
                    <a:pt x="8988" y="21533"/>
                  </a:lnTo>
                  <a:lnTo>
                    <a:pt x="9738" y="21600"/>
                  </a:lnTo>
                  <a:lnTo>
                    <a:pt x="10473" y="21600"/>
                  </a:lnTo>
                  <a:lnTo>
                    <a:pt x="11191" y="21533"/>
                  </a:lnTo>
                  <a:lnTo>
                    <a:pt x="11894" y="21465"/>
                  </a:lnTo>
                  <a:lnTo>
                    <a:pt x="12564" y="21330"/>
                  </a:lnTo>
                  <a:lnTo>
                    <a:pt x="13219" y="21128"/>
                  </a:lnTo>
                  <a:lnTo>
                    <a:pt x="13841" y="20925"/>
                  </a:lnTo>
                  <a:lnTo>
                    <a:pt x="14464" y="20655"/>
                  </a:lnTo>
                  <a:lnTo>
                    <a:pt x="15645" y="19980"/>
                  </a:lnTo>
                  <a:lnTo>
                    <a:pt x="16763" y="19170"/>
                  </a:lnTo>
                  <a:lnTo>
                    <a:pt x="17816" y="18225"/>
                  </a:lnTo>
                  <a:lnTo>
                    <a:pt x="18327" y="17685"/>
                  </a:lnTo>
                  <a:lnTo>
                    <a:pt x="18822" y="17145"/>
                  </a:lnTo>
                  <a:lnTo>
                    <a:pt x="19780" y="15930"/>
                  </a:lnTo>
                  <a:lnTo>
                    <a:pt x="20690" y="14580"/>
                  </a:lnTo>
                  <a:lnTo>
                    <a:pt x="21568" y="13163"/>
                  </a:lnTo>
                  <a:lnTo>
                    <a:pt x="21600" y="13095"/>
                  </a:lnTo>
                  <a:lnTo>
                    <a:pt x="21600" y="0"/>
                  </a:lnTo>
                  <a:lnTo>
                    <a:pt x="21552" y="0"/>
                  </a:lnTo>
                  <a:close/>
                </a:path>
              </a:pathLst>
            </a:custGeom>
            <a:solidFill>
              <a:srgbClr val="C6E7FC">
                <a:alpha val="2823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  <a:endParaRPr dirty="0"/>
            </a:p>
          </p:txBody>
        </p:sp>
        <p:sp>
          <p:nvSpPr>
            <p:cNvPr id="148" name="Google Shape;126;p12"/>
            <p:cNvSpPr/>
            <p:nvPr/>
          </p:nvSpPr>
          <p:spPr>
            <a:xfrm>
              <a:off x="2410742" y="16756"/>
              <a:ext cx="5551628" cy="851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239"/>
                  </a:moveTo>
                  <a:lnTo>
                    <a:pt x="21128" y="19843"/>
                  </a:lnTo>
                  <a:lnTo>
                    <a:pt x="20639" y="19446"/>
                  </a:lnTo>
                  <a:lnTo>
                    <a:pt x="19621" y="18482"/>
                  </a:lnTo>
                  <a:lnTo>
                    <a:pt x="18544" y="17291"/>
                  </a:lnTo>
                  <a:lnTo>
                    <a:pt x="17409" y="15987"/>
                  </a:lnTo>
                  <a:lnTo>
                    <a:pt x="16208" y="14400"/>
                  </a:lnTo>
                  <a:lnTo>
                    <a:pt x="14941" y="12643"/>
                  </a:lnTo>
                  <a:lnTo>
                    <a:pt x="13608" y="10602"/>
                  </a:lnTo>
                  <a:lnTo>
                    <a:pt x="12200" y="8391"/>
                  </a:lnTo>
                  <a:lnTo>
                    <a:pt x="11645" y="7540"/>
                  </a:lnTo>
                  <a:lnTo>
                    <a:pt x="11106" y="6690"/>
                  </a:lnTo>
                  <a:lnTo>
                    <a:pt x="10063" y="5216"/>
                  </a:lnTo>
                  <a:lnTo>
                    <a:pt x="9558" y="4592"/>
                  </a:lnTo>
                  <a:lnTo>
                    <a:pt x="9069" y="3969"/>
                  </a:lnTo>
                  <a:lnTo>
                    <a:pt x="8589" y="3402"/>
                  </a:lnTo>
                  <a:lnTo>
                    <a:pt x="8117" y="2891"/>
                  </a:lnTo>
                  <a:lnTo>
                    <a:pt x="7661" y="2438"/>
                  </a:lnTo>
                  <a:lnTo>
                    <a:pt x="7206" y="2041"/>
                  </a:lnTo>
                  <a:lnTo>
                    <a:pt x="6344" y="1304"/>
                  </a:lnTo>
                  <a:lnTo>
                    <a:pt x="5524" y="794"/>
                  </a:lnTo>
                  <a:lnTo>
                    <a:pt x="4754" y="397"/>
                  </a:lnTo>
                  <a:lnTo>
                    <a:pt x="4017" y="113"/>
                  </a:lnTo>
                  <a:lnTo>
                    <a:pt x="3321" y="0"/>
                  </a:lnTo>
                  <a:lnTo>
                    <a:pt x="2667" y="0"/>
                  </a:lnTo>
                  <a:lnTo>
                    <a:pt x="2054" y="113"/>
                  </a:lnTo>
                  <a:lnTo>
                    <a:pt x="1483" y="283"/>
                  </a:lnTo>
                  <a:lnTo>
                    <a:pt x="952" y="567"/>
                  </a:lnTo>
                  <a:lnTo>
                    <a:pt x="456" y="907"/>
                  </a:lnTo>
                  <a:lnTo>
                    <a:pt x="0" y="1361"/>
                  </a:lnTo>
                  <a:lnTo>
                    <a:pt x="638" y="1871"/>
                  </a:lnTo>
                  <a:lnTo>
                    <a:pt x="1300" y="2438"/>
                  </a:lnTo>
                  <a:lnTo>
                    <a:pt x="1988" y="3175"/>
                  </a:lnTo>
                  <a:lnTo>
                    <a:pt x="2700" y="3969"/>
                  </a:lnTo>
                  <a:lnTo>
                    <a:pt x="3437" y="4932"/>
                  </a:lnTo>
                  <a:lnTo>
                    <a:pt x="4199" y="5953"/>
                  </a:lnTo>
                  <a:lnTo>
                    <a:pt x="4994" y="7087"/>
                  </a:lnTo>
                  <a:lnTo>
                    <a:pt x="5806" y="8391"/>
                  </a:lnTo>
                  <a:lnTo>
                    <a:pt x="7272" y="10715"/>
                  </a:lnTo>
                  <a:lnTo>
                    <a:pt x="8663" y="12756"/>
                  </a:lnTo>
                  <a:lnTo>
                    <a:pt x="9972" y="14627"/>
                  </a:lnTo>
                  <a:lnTo>
                    <a:pt x="10610" y="15420"/>
                  </a:lnTo>
                  <a:lnTo>
                    <a:pt x="11214" y="16214"/>
                  </a:lnTo>
                  <a:lnTo>
                    <a:pt x="11810" y="16951"/>
                  </a:lnTo>
                  <a:lnTo>
                    <a:pt x="12390" y="17575"/>
                  </a:lnTo>
                  <a:lnTo>
                    <a:pt x="12953" y="18198"/>
                  </a:lnTo>
                  <a:lnTo>
                    <a:pt x="13500" y="18765"/>
                  </a:lnTo>
                  <a:lnTo>
                    <a:pt x="14030" y="19219"/>
                  </a:lnTo>
                  <a:lnTo>
                    <a:pt x="14544" y="19672"/>
                  </a:lnTo>
                  <a:lnTo>
                    <a:pt x="15040" y="20069"/>
                  </a:lnTo>
                  <a:lnTo>
                    <a:pt x="15529" y="20466"/>
                  </a:lnTo>
                  <a:lnTo>
                    <a:pt x="16001" y="20750"/>
                  </a:lnTo>
                  <a:lnTo>
                    <a:pt x="16457" y="20976"/>
                  </a:lnTo>
                  <a:lnTo>
                    <a:pt x="16896" y="21203"/>
                  </a:lnTo>
                  <a:lnTo>
                    <a:pt x="17326" y="21373"/>
                  </a:lnTo>
                  <a:lnTo>
                    <a:pt x="17749" y="21487"/>
                  </a:lnTo>
                  <a:lnTo>
                    <a:pt x="18155" y="21600"/>
                  </a:lnTo>
                  <a:lnTo>
                    <a:pt x="18925" y="21600"/>
                  </a:lnTo>
                  <a:lnTo>
                    <a:pt x="19298" y="21543"/>
                  </a:lnTo>
                  <a:lnTo>
                    <a:pt x="19654" y="21487"/>
                  </a:lnTo>
                  <a:lnTo>
                    <a:pt x="20002" y="21373"/>
                  </a:lnTo>
                  <a:lnTo>
                    <a:pt x="20341" y="21203"/>
                  </a:lnTo>
                  <a:lnTo>
                    <a:pt x="20672" y="20976"/>
                  </a:lnTo>
                  <a:lnTo>
                    <a:pt x="21302" y="20523"/>
                  </a:lnTo>
                  <a:lnTo>
                    <a:pt x="21600" y="20239"/>
                  </a:lnTo>
                  <a:close/>
                </a:path>
              </a:pathLst>
            </a:custGeom>
            <a:solidFill>
              <a:srgbClr val="C6E7FC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  <a:endParaRPr dirty="0"/>
            </a:p>
          </p:txBody>
        </p:sp>
        <p:sp>
          <p:nvSpPr>
            <p:cNvPr id="149" name="Google Shape;127;p12"/>
            <p:cNvSpPr/>
            <p:nvPr/>
          </p:nvSpPr>
          <p:spPr>
            <a:xfrm>
              <a:off x="2620418" y="29044"/>
              <a:ext cx="5474995" cy="775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79"/>
                  </a:moveTo>
                  <a:lnTo>
                    <a:pt x="76" y="2054"/>
                  </a:lnTo>
                  <a:lnTo>
                    <a:pt x="302" y="1743"/>
                  </a:lnTo>
                  <a:lnTo>
                    <a:pt x="689" y="1307"/>
                  </a:lnTo>
                  <a:lnTo>
                    <a:pt x="941" y="1058"/>
                  </a:lnTo>
                  <a:lnTo>
                    <a:pt x="1235" y="809"/>
                  </a:lnTo>
                  <a:lnTo>
                    <a:pt x="1562" y="622"/>
                  </a:lnTo>
                  <a:lnTo>
                    <a:pt x="1940" y="436"/>
                  </a:lnTo>
                  <a:lnTo>
                    <a:pt x="2351" y="249"/>
                  </a:lnTo>
                  <a:lnTo>
                    <a:pt x="2813" y="124"/>
                  </a:lnTo>
                  <a:lnTo>
                    <a:pt x="3317" y="62"/>
                  </a:lnTo>
                  <a:lnTo>
                    <a:pt x="3863" y="0"/>
                  </a:lnTo>
                  <a:lnTo>
                    <a:pt x="4451" y="62"/>
                  </a:lnTo>
                  <a:lnTo>
                    <a:pt x="5081" y="187"/>
                  </a:lnTo>
                  <a:lnTo>
                    <a:pt x="5761" y="436"/>
                  </a:lnTo>
                  <a:lnTo>
                    <a:pt x="6483" y="747"/>
                  </a:lnTo>
                  <a:lnTo>
                    <a:pt x="7248" y="1245"/>
                  </a:lnTo>
                  <a:lnTo>
                    <a:pt x="8062" y="1805"/>
                  </a:lnTo>
                  <a:lnTo>
                    <a:pt x="8927" y="2490"/>
                  </a:lnTo>
                  <a:lnTo>
                    <a:pt x="9834" y="3299"/>
                  </a:lnTo>
                  <a:lnTo>
                    <a:pt x="10792" y="4295"/>
                  </a:lnTo>
                  <a:lnTo>
                    <a:pt x="11791" y="5416"/>
                  </a:lnTo>
                  <a:lnTo>
                    <a:pt x="12841" y="6723"/>
                  </a:lnTo>
                  <a:lnTo>
                    <a:pt x="13941" y="8279"/>
                  </a:lnTo>
                  <a:lnTo>
                    <a:pt x="15091" y="9960"/>
                  </a:lnTo>
                  <a:lnTo>
                    <a:pt x="16292" y="11827"/>
                  </a:lnTo>
                  <a:lnTo>
                    <a:pt x="17544" y="13944"/>
                  </a:lnTo>
                  <a:lnTo>
                    <a:pt x="18845" y="16247"/>
                  </a:lnTo>
                  <a:lnTo>
                    <a:pt x="20198" y="18799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  <a:endParaRPr dirty="0"/>
            </a:p>
          </p:txBody>
        </p:sp>
        <p:sp>
          <p:nvSpPr>
            <p:cNvPr id="150" name="Google Shape;128;p12"/>
            <p:cNvSpPr/>
            <p:nvPr/>
          </p:nvSpPr>
          <p:spPr>
            <a:xfrm>
              <a:off x="5404746" y="15639"/>
              <a:ext cx="3312245" cy="652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25" y="20712"/>
                  </a:lnTo>
                  <a:lnTo>
                    <a:pt x="2332" y="18419"/>
                  </a:lnTo>
                  <a:lnTo>
                    <a:pt x="3512" y="16866"/>
                  </a:lnTo>
                  <a:lnTo>
                    <a:pt x="4872" y="15164"/>
                  </a:lnTo>
                  <a:lnTo>
                    <a:pt x="6386" y="13315"/>
                  </a:lnTo>
                  <a:lnTo>
                    <a:pt x="8010" y="11318"/>
                  </a:lnTo>
                  <a:lnTo>
                    <a:pt x="9731" y="9395"/>
                  </a:lnTo>
                  <a:lnTo>
                    <a:pt x="11494" y="7471"/>
                  </a:lnTo>
                  <a:lnTo>
                    <a:pt x="13299" y="5696"/>
                  </a:lnTo>
                  <a:lnTo>
                    <a:pt x="15089" y="3995"/>
                  </a:lnTo>
                  <a:lnTo>
                    <a:pt x="15978" y="3255"/>
                  </a:lnTo>
                  <a:lnTo>
                    <a:pt x="16839" y="2515"/>
                  </a:lnTo>
                  <a:lnTo>
                    <a:pt x="17699" y="1923"/>
                  </a:lnTo>
                  <a:lnTo>
                    <a:pt x="18532" y="1332"/>
                  </a:lnTo>
                  <a:lnTo>
                    <a:pt x="19351" y="888"/>
                  </a:lnTo>
                  <a:lnTo>
                    <a:pt x="20129" y="518"/>
                  </a:lnTo>
                  <a:lnTo>
                    <a:pt x="20878" y="222"/>
                  </a:lnTo>
                  <a:lnTo>
                    <a:pt x="21600" y="0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  <a:endParaRPr dirty="0"/>
            </a:p>
          </p:txBody>
        </p:sp>
        <p:sp>
          <p:nvSpPr>
            <p:cNvPr id="151" name="Google Shape;129;p12"/>
            <p:cNvSpPr/>
            <p:nvPr/>
          </p:nvSpPr>
          <p:spPr>
            <a:xfrm>
              <a:off x="0" y="-1"/>
              <a:ext cx="8723377" cy="1331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9" y="9278"/>
                  </a:moveTo>
                  <a:lnTo>
                    <a:pt x="21389" y="9821"/>
                  </a:lnTo>
                  <a:lnTo>
                    <a:pt x="21189" y="10329"/>
                  </a:lnTo>
                  <a:lnTo>
                    <a:pt x="20978" y="10800"/>
                  </a:lnTo>
                  <a:lnTo>
                    <a:pt x="20762" y="11235"/>
                  </a:lnTo>
                  <a:lnTo>
                    <a:pt x="20541" y="11670"/>
                  </a:lnTo>
                  <a:lnTo>
                    <a:pt x="20309" y="12068"/>
                  </a:lnTo>
                  <a:lnTo>
                    <a:pt x="20071" y="12395"/>
                  </a:lnTo>
                  <a:lnTo>
                    <a:pt x="19824" y="12721"/>
                  </a:lnTo>
                  <a:lnTo>
                    <a:pt x="19565" y="13011"/>
                  </a:lnTo>
                  <a:lnTo>
                    <a:pt x="19297" y="13228"/>
                  </a:lnTo>
                  <a:lnTo>
                    <a:pt x="19017" y="13446"/>
                  </a:lnTo>
                  <a:lnTo>
                    <a:pt x="18727" y="13591"/>
                  </a:lnTo>
                  <a:lnTo>
                    <a:pt x="18427" y="13736"/>
                  </a:lnTo>
                  <a:lnTo>
                    <a:pt x="18111" y="13808"/>
                  </a:lnTo>
                  <a:lnTo>
                    <a:pt x="17784" y="13808"/>
                  </a:lnTo>
                  <a:lnTo>
                    <a:pt x="17441" y="13772"/>
                  </a:lnTo>
                  <a:lnTo>
                    <a:pt x="17083" y="13699"/>
                  </a:lnTo>
                  <a:lnTo>
                    <a:pt x="16714" y="13591"/>
                  </a:lnTo>
                  <a:lnTo>
                    <a:pt x="16329" y="13409"/>
                  </a:lnTo>
                  <a:lnTo>
                    <a:pt x="15923" y="13156"/>
                  </a:lnTo>
                  <a:lnTo>
                    <a:pt x="15502" y="12866"/>
                  </a:lnTo>
                  <a:lnTo>
                    <a:pt x="15064" y="12503"/>
                  </a:lnTo>
                  <a:lnTo>
                    <a:pt x="14611" y="12105"/>
                  </a:lnTo>
                  <a:lnTo>
                    <a:pt x="14136" y="11634"/>
                  </a:lnTo>
                  <a:lnTo>
                    <a:pt x="13641" y="11090"/>
                  </a:lnTo>
                  <a:lnTo>
                    <a:pt x="13130" y="10474"/>
                  </a:lnTo>
                  <a:lnTo>
                    <a:pt x="12592" y="9785"/>
                  </a:lnTo>
                  <a:lnTo>
                    <a:pt x="12039" y="9060"/>
                  </a:lnTo>
                  <a:lnTo>
                    <a:pt x="11459" y="8227"/>
                  </a:lnTo>
                  <a:lnTo>
                    <a:pt x="10863" y="7357"/>
                  </a:lnTo>
                  <a:lnTo>
                    <a:pt x="10241" y="6415"/>
                  </a:lnTo>
                  <a:lnTo>
                    <a:pt x="9593" y="5364"/>
                  </a:lnTo>
                  <a:lnTo>
                    <a:pt x="8950" y="4349"/>
                  </a:lnTo>
                  <a:lnTo>
                    <a:pt x="8328" y="3479"/>
                  </a:lnTo>
                  <a:lnTo>
                    <a:pt x="7732" y="2682"/>
                  </a:lnTo>
                  <a:lnTo>
                    <a:pt x="7163" y="2030"/>
                  </a:lnTo>
                  <a:lnTo>
                    <a:pt x="6620" y="1486"/>
                  </a:lnTo>
                  <a:lnTo>
                    <a:pt x="6098" y="1015"/>
                  </a:lnTo>
                  <a:lnTo>
                    <a:pt x="5603" y="652"/>
                  </a:lnTo>
                  <a:lnTo>
                    <a:pt x="5134" y="362"/>
                  </a:lnTo>
                  <a:lnTo>
                    <a:pt x="4681" y="181"/>
                  </a:lnTo>
                  <a:lnTo>
                    <a:pt x="4259" y="36"/>
                  </a:lnTo>
                  <a:lnTo>
                    <a:pt x="3853" y="0"/>
                  </a:lnTo>
                  <a:lnTo>
                    <a:pt x="3473" y="0"/>
                  </a:lnTo>
                  <a:lnTo>
                    <a:pt x="3115" y="72"/>
                  </a:lnTo>
                  <a:lnTo>
                    <a:pt x="2778" y="181"/>
                  </a:lnTo>
                  <a:lnTo>
                    <a:pt x="2461" y="362"/>
                  </a:lnTo>
                  <a:lnTo>
                    <a:pt x="2166" y="544"/>
                  </a:lnTo>
                  <a:lnTo>
                    <a:pt x="1887" y="797"/>
                  </a:lnTo>
                  <a:lnTo>
                    <a:pt x="1634" y="1051"/>
                  </a:lnTo>
                  <a:lnTo>
                    <a:pt x="1397" y="1341"/>
                  </a:lnTo>
                  <a:lnTo>
                    <a:pt x="1186" y="1667"/>
                  </a:lnTo>
                  <a:lnTo>
                    <a:pt x="986" y="1957"/>
                  </a:lnTo>
                  <a:lnTo>
                    <a:pt x="812" y="2283"/>
                  </a:lnTo>
                  <a:lnTo>
                    <a:pt x="654" y="2609"/>
                  </a:lnTo>
                  <a:lnTo>
                    <a:pt x="511" y="2899"/>
                  </a:lnTo>
                  <a:lnTo>
                    <a:pt x="390" y="3189"/>
                  </a:lnTo>
                  <a:lnTo>
                    <a:pt x="127" y="3914"/>
                  </a:lnTo>
                  <a:lnTo>
                    <a:pt x="0" y="4349"/>
                  </a:lnTo>
                  <a:lnTo>
                    <a:pt x="0" y="21600"/>
                  </a:lnTo>
                  <a:lnTo>
                    <a:pt x="21589" y="21600"/>
                  </a:lnTo>
                  <a:lnTo>
                    <a:pt x="21600" y="21491"/>
                  </a:lnTo>
                  <a:lnTo>
                    <a:pt x="21600" y="9242"/>
                  </a:lnTo>
                  <a:lnTo>
                    <a:pt x="21589" y="927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  <a:endParaRPr dirty="0"/>
            </a:p>
          </p:txBody>
        </p:sp>
      </p:grpSp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xfrm rot="5400000">
            <a:off x="5414433" y="2662766"/>
            <a:ext cx="4487334" cy="20574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73E87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1223432" y="681567"/>
            <a:ext cx="4487335" cy="60198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55824" y="3315649"/>
            <a:ext cx="8158501" cy="2621701"/>
          </a:xfrm>
          <a:prstGeom prst="rect">
            <a:avLst/>
          </a:prstGeom>
        </p:spPr>
        <p:txBody>
          <a:bodyPr/>
          <a:lstStyle>
            <a:lvl1pPr indent="-342900"/>
            <a:lvl2pPr marL="945572" indent="-374072"/>
            <a:lvl3pPr marL="1440180" indent="-411480"/>
            <a:lvl5pPr marL="2457450" indent="-51435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47;p5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pPr>
            <a:endParaRPr dirty="0"/>
          </a:p>
        </p:txBody>
      </p:sp>
      <p:grpSp>
        <p:nvGrpSpPr>
          <p:cNvPr id="57" name="Google Shape;48;p5"/>
          <p:cNvGrpSpPr/>
          <p:nvPr/>
        </p:nvGrpSpPr>
        <p:grpSpPr>
          <a:xfrm>
            <a:off x="211665" y="714191"/>
            <a:ext cx="8723377" cy="1329874"/>
            <a:chOff x="0" y="0"/>
            <a:chExt cx="8723376" cy="1329873"/>
          </a:xfrm>
        </p:grpSpPr>
        <p:sp>
          <p:nvSpPr>
            <p:cNvPr id="52" name="Google Shape;49;p5"/>
            <p:cNvSpPr/>
            <p:nvPr/>
          </p:nvSpPr>
          <p:spPr>
            <a:xfrm>
              <a:off x="5835772" y="145036"/>
              <a:ext cx="2876430" cy="714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2" y="0"/>
                  </a:moveTo>
                  <a:lnTo>
                    <a:pt x="20642" y="608"/>
                  </a:lnTo>
                  <a:lnTo>
                    <a:pt x="19716" y="1283"/>
                  </a:lnTo>
                  <a:lnTo>
                    <a:pt x="18774" y="2025"/>
                  </a:lnTo>
                  <a:lnTo>
                    <a:pt x="17800" y="2768"/>
                  </a:lnTo>
                  <a:lnTo>
                    <a:pt x="16811" y="3645"/>
                  </a:lnTo>
                  <a:lnTo>
                    <a:pt x="15789" y="4523"/>
                  </a:lnTo>
                  <a:lnTo>
                    <a:pt x="14751" y="5535"/>
                  </a:lnTo>
                  <a:lnTo>
                    <a:pt x="13682" y="6548"/>
                  </a:lnTo>
                  <a:lnTo>
                    <a:pt x="11750" y="8505"/>
                  </a:lnTo>
                  <a:lnTo>
                    <a:pt x="9866" y="10260"/>
                  </a:lnTo>
                  <a:lnTo>
                    <a:pt x="8062" y="11880"/>
                  </a:lnTo>
                  <a:lnTo>
                    <a:pt x="6322" y="13432"/>
                  </a:lnTo>
                  <a:lnTo>
                    <a:pt x="4662" y="14782"/>
                  </a:lnTo>
                  <a:lnTo>
                    <a:pt x="3049" y="15997"/>
                  </a:lnTo>
                  <a:lnTo>
                    <a:pt x="1501" y="17145"/>
                  </a:lnTo>
                  <a:lnTo>
                    <a:pt x="0" y="18157"/>
                  </a:lnTo>
                  <a:lnTo>
                    <a:pt x="1038" y="18765"/>
                  </a:lnTo>
                  <a:lnTo>
                    <a:pt x="2027" y="19305"/>
                  </a:lnTo>
                  <a:lnTo>
                    <a:pt x="2985" y="19777"/>
                  </a:lnTo>
                  <a:lnTo>
                    <a:pt x="3927" y="20182"/>
                  </a:lnTo>
                  <a:lnTo>
                    <a:pt x="4837" y="20587"/>
                  </a:lnTo>
                  <a:lnTo>
                    <a:pt x="5715" y="20857"/>
                  </a:lnTo>
                  <a:lnTo>
                    <a:pt x="6561" y="21127"/>
                  </a:lnTo>
                  <a:lnTo>
                    <a:pt x="7392" y="21330"/>
                  </a:lnTo>
                  <a:lnTo>
                    <a:pt x="8206" y="21465"/>
                  </a:lnTo>
                  <a:lnTo>
                    <a:pt x="8988" y="21532"/>
                  </a:lnTo>
                  <a:lnTo>
                    <a:pt x="9738" y="21600"/>
                  </a:lnTo>
                  <a:lnTo>
                    <a:pt x="10473" y="21600"/>
                  </a:lnTo>
                  <a:lnTo>
                    <a:pt x="11191" y="21532"/>
                  </a:lnTo>
                  <a:lnTo>
                    <a:pt x="11894" y="21465"/>
                  </a:lnTo>
                  <a:lnTo>
                    <a:pt x="12564" y="21330"/>
                  </a:lnTo>
                  <a:lnTo>
                    <a:pt x="13219" y="21127"/>
                  </a:lnTo>
                  <a:lnTo>
                    <a:pt x="13841" y="20925"/>
                  </a:lnTo>
                  <a:lnTo>
                    <a:pt x="14464" y="20655"/>
                  </a:lnTo>
                  <a:lnTo>
                    <a:pt x="15645" y="19980"/>
                  </a:lnTo>
                  <a:lnTo>
                    <a:pt x="16763" y="19170"/>
                  </a:lnTo>
                  <a:lnTo>
                    <a:pt x="17816" y="18225"/>
                  </a:lnTo>
                  <a:lnTo>
                    <a:pt x="18327" y="17685"/>
                  </a:lnTo>
                  <a:lnTo>
                    <a:pt x="18822" y="17145"/>
                  </a:lnTo>
                  <a:lnTo>
                    <a:pt x="19780" y="15930"/>
                  </a:lnTo>
                  <a:lnTo>
                    <a:pt x="20690" y="14580"/>
                  </a:lnTo>
                  <a:lnTo>
                    <a:pt x="21568" y="13162"/>
                  </a:lnTo>
                  <a:lnTo>
                    <a:pt x="21600" y="13095"/>
                  </a:lnTo>
                  <a:lnTo>
                    <a:pt x="21600" y="0"/>
                  </a:lnTo>
                  <a:lnTo>
                    <a:pt x="21552" y="0"/>
                  </a:lnTo>
                  <a:close/>
                </a:path>
              </a:pathLst>
            </a:custGeom>
            <a:solidFill>
              <a:srgbClr val="C6E7FC">
                <a:alpha val="2823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  <a:endParaRPr dirty="0"/>
            </a:p>
          </p:txBody>
        </p:sp>
        <p:sp>
          <p:nvSpPr>
            <p:cNvPr id="53" name="Google Shape;50;p5"/>
            <p:cNvSpPr/>
            <p:nvPr/>
          </p:nvSpPr>
          <p:spPr>
            <a:xfrm>
              <a:off x="2407654" y="16734"/>
              <a:ext cx="5544516" cy="850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239"/>
                  </a:moveTo>
                  <a:lnTo>
                    <a:pt x="21128" y="19843"/>
                  </a:lnTo>
                  <a:lnTo>
                    <a:pt x="20639" y="19446"/>
                  </a:lnTo>
                  <a:lnTo>
                    <a:pt x="19621" y="18482"/>
                  </a:lnTo>
                  <a:lnTo>
                    <a:pt x="18544" y="17291"/>
                  </a:lnTo>
                  <a:lnTo>
                    <a:pt x="17409" y="15987"/>
                  </a:lnTo>
                  <a:lnTo>
                    <a:pt x="16208" y="14400"/>
                  </a:lnTo>
                  <a:lnTo>
                    <a:pt x="14941" y="12643"/>
                  </a:lnTo>
                  <a:lnTo>
                    <a:pt x="13608" y="10602"/>
                  </a:lnTo>
                  <a:lnTo>
                    <a:pt x="12200" y="8391"/>
                  </a:lnTo>
                  <a:lnTo>
                    <a:pt x="11645" y="7540"/>
                  </a:lnTo>
                  <a:lnTo>
                    <a:pt x="11106" y="6690"/>
                  </a:lnTo>
                  <a:lnTo>
                    <a:pt x="10063" y="5216"/>
                  </a:lnTo>
                  <a:lnTo>
                    <a:pt x="9558" y="4592"/>
                  </a:lnTo>
                  <a:lnTo>
                    <a:pt x="9069" y="3969"/>
                  </a:lnTo>
                  <a:lnTo>
                    <a:pt x="8589" y="3402"/>
                  </a:lnTo>
                  <a:lnTo>
                    <a:pt x="8117" y="2891"/>
                  </a:lnTo>
                  <a:lnTo>
                    <a:pt x="7661" y="2438"/>
                  </a:lnTo>
                  <a:lnTo>
                    <a:pt x="7206" y="2041"/>
                  </a:lnTo>
                  <a:lnTo>
                    <a:pt x="6344" y="1304"/>
                  </a:lnTo>
                  <a:lnTo>
                    <a:pt x="5524" y="794"/>
                  </a:lnTo>
                  <a:lnTo>
                    <a:pt x="4754" y="397"/>
                  </a:lnTo>
                  <a:lnTo>
                    <a:pt x="4017" y="113"/>
                  </a:lnTo>
                  <a:lnTo>
                    <a:pt x="3321" y="0"/>
                  </a:lnTo>
                  <a:lnTo>
                    <a:pt x="2667" y="0"/>
                  </a:lnTo>
                  <a:lnTo>
                    <a:pt x="2054" y="113"/>
                  </a:lnTo>
                  <a:lnTo>
                    <a:pt x="1483" y="283"/>
                  </a:lnTo>
                  <a:lnTo>
                    <a:pt x="952" y="567"/>
                  </a:lnTo>
                  <a:lnTo>
                    <a:pt x="456" y="907"/>
                  </a:lnTo>
                  <a:lnTo>
                    <a:pt x="0" y="1361"/>
                  </a:lnTo>
                  <a:lnTo>
                    <a:pt x="638" y="1871"/>
                  </a:lnTo>
                  <a:lnTo>
                    <a:pt x="1300" y="2438"/>
                  </a:lnTo>
                  <a:lnTo>
                    <a:pt x="1988" y="3175"/>
                  </a:lnTo>
                  <a:lnTo>
                    <a:pt x="2700" y="3969"/>
                  </a:lnTo>
                  <a:lnTo>
                    <a:pt x="3437" y="4932"/>
                  </a:lnTo>
                  <a:lnTo>
                    <a:pt x="4199" y="5953"/>
                  </a:lnTo>
                  <a:lnTo>
                    <a:pt x="4994" y="7087"/>
                  </a:lnTo>
                  <a:lnTo>
                    <a:pt x="5806" y="8391"/>
                  </a:lnTo>
                  <a:lnTo>
                    <a:pt x="7272" y="10715"/>
                  </a:lnTo>
                  <a:lnTo>
                    <a:pt x="8663" y="12756"/>
                  </a:lnTo>
                  <a:lnTo>
                    <a:pt x="9972" y="14627"/>
                  </a:lnTo>
                  <a:lnTo>
                    <a:pt x="10610" y="15420"/>
                  </a:lnTo>
                  <a:lnTo>
                    <a:pt x="11214" y="16214"/>
                  </a:lnTo>
                  <a:lnTo>
                    <a:pt x="11810" y="16951"/>
                  </a:lnTo>
                  <a:lnTo>
                    <a:pt x="12390" y="17575"/>
                  </a:lnTo>
                  <a:lnTo>
                    <a:pt x="12953" y="18198"/>
                  </a:lnTo>
                  <a:lnTo>
                    <a:pt x="13500" y="18765"/>
                  </a:lnTo>
                  <a:lnTo>
                    <a:pt x="14030" y="19219"/>
                  </a:lnTo>
                  <a:lnTo>
                    <a:pt x="14544" y="19672"/>
                  </a:lnTo>
                  <a:lnTo>
                    <a:pt x="15040" y="20069"/>
                  </a:lnTo>
                  <a:lnTo>
                    <a:pt x="15529" y="20466"/>
                  </a:lnTo>
                  <a:lnTo>
                    <a:pt x="16001" y="20750"/>
                  </a:lnTo>
                  <a:lnTo>
                    <a:pt x="16457" y="20976"/>
                  </a:lnTo>
                  <a:lnTo>
                    <a:pt x="16896" y="21203"/>
                  </a:lnTo>
                  <a:lnTo>
                    <a:pt x="17326" y="21373"/>
                  </a:lnTo>
                  <a:lnTo>
                    <a:pt x="17749" y="21487"/>
                  </a:lnTo>
                  <a:lnTo>
                    <a:pt x="18155" y="21600"/>
                  </a:lnTo>
                  <a:lnTo>
                    <a:pt x="18925" y="21600"/>
                  </a:lnTo>
                  <a:lnTo>
                    <a:pt x="19298" y="21543"/>
                  </a:lnTo>
                  <a:lnTo>
                    <a:pt x="19654" y="21487"/>
                  </a:lnTo>
                  <a:lnTo>
                    <a:pt x="20002" y="21373"/>
                  </a:lnTo>
                  <a:lnTo>
                    <a:pt x="20341" y="21203"/>
                  </a:lnTo>
                  <a:lnTo>
                    <a:pt x="20672" y="20976"/>
                  </a:lnTo>
                  <a:lnTo>
                    <a:pt x="21302" y="20523"/>
                  </a:lnTo>
                  <a:lnTo>
                    <a:pt x="21600" y="20239"/>
                  </a:lnTo>
                  <a:close/>
                </a:path>
              </a:pathLst>
            </a:custGeom>
            <a:solidFill>
              <a:srgbClr val="C6E7FC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  <a:endParaRPr dirty="0"/>
            </a:p>
          </p:txBody>
        </p:sp>
        <p:sp>
          <p:nvSpPr>
            <p:cNvPr id="54" name="Google Shape;51;p5"/>
            <p:cNvSpPr/>
            <p:nvPr/>
          </p:nvSpPr>
          <p:spPr>
            <a:xfrm>
              <a:off x="2617062" y="29007"/>
              <a:ext cx="5467981" cy="77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79"/>
                  </a:moveTo>
                  <a:lnTo>
                    <a:pt x="76" y="2054"/>
                  </a:lnTo>
                  <a:lnTo>
                    <a:pt x="302" y="1743"/>
                  </a:lnTo>
                  <a:lnTo>
                    <a:pt x="689" y="1307"/>
                  </a:lnTo>
                  <a:lnTo>
                    <a:pt x="941" y="1058"/>
                  </a:lnTo>
                  <a:lnTo>
                    <a:pt x="1235" y="809"/>
                  </a:lnTo>
                  <a:lnTo>
                    <a:pt x="1562" y="622"/>
                  </a:lnTo>
                  <a:lnTo>
                    <a:pt x="1940" y="436"/>
                  </a:lnTo>
                  <a:lnTo>
                    <a:pt x="2351" y="249"/>
                  </a:lnTo>
                  <a:lnTo>
                    <a:pt x="2813" y="124"/>
                  </a:lnTo>
                  <a:lnTo>
                    <a:pt x="3317" y="62"/>
                  </a:lnTo>
                  <a:lnTo>
                    <a:pt x="3863" y="0"/>
                  </a:lnTo>
                  <a:lnTo>
                    <a:pt x="4451" y="62"/>
                  </a:lnTo>
                  <a:lnTo>
                    <a:pt x="5081" y="187"/>
                  </a:lnTo>
                  <a:lnTo>
                    <a:pt x="5761" y="436"/>
                  </a:lnTo>
                  <a:lnTo>
                    <a:pt x="6483" y="747"/>
                  </a:lnTo>
                  <a:lnTo>
                    <a:pt x="7248" y="1245"/>
                  </a:lnTo>
                  <a:lnTo>
                    <a:pt x="8062" y="1805"/>
                  </a:lnTo>
                  <a:lnTo>
                    <a:pt x="8927" y="2490"/>
                  </a:lnTo>
                  <a:lnTo>
                    <a:pt x="9834" y="3299"/>
                  </a:lnTo>
                  <a:lnTo>
                    <a:pt x="10792" y="4295"/>
                  </a:lnTo>
                  <a:lnTo>
                    <a:pt x="11791" y="5416"/>
                  </a:lnTo>
                  <a:lnTo>
                    <a:pt x="12841" y="6723"/>
                  </a:lnTo>
                  <a:lnTo>
                    <a:pt x="13941" y="8279"/>
                  </a:lnTo>
                  <a:lnTo>
                    <a:pt x="15091" y="9960"/>
                  </a:lnTo>
                  <a:lnTo>
                    <a:pt x="16292" y="11827"/>
                  </a:lnTo>
                  <a:lnTo>
                    <a:pt x="17544" y="13944"/>
                  </a:lnTo>
                  <a:lnTo>
                    <a:pt x="18845" y="16247"/>
                  </a:lnTo>
                  <a:lnTo>
                    <a:pt x="20198" y="18799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  <a:endParaRPr dirty="0"/>
            </a:p>
          </p:txBody>
        </p:sp>
        <p:sp>
          <p:nvSpPr>
            <p:cNvPr id="55" name="Google Shape;52;p5"/>
            <p:cNvSpPr/>
            <p:nvPr/>
          </p:nvSpPr>
          <p:spPr>
            <a:xfrm>
              <a:off x="5397823" y="15619"/>
              <a:ext cx="3308001" cy="651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25" y="20712"/>
                  </a:lnTo>
                  <a:lnTo>
                    <a:pt x="2332" y="18419"/>
                  </a:lnTo>
                  <a:lnTo>
                    <a:pt x="3512" y="16866"/>
                  </a:lnTo>
                  <a:lnTo>
                    <a:pt x="4872" y="15164"/>
                  </a:lnTo>
                  <a:lnTo>
                    <a:pt x="6386" y="13315"/>
                  </a:lnTo>
                  <a:lnTo>
                    <a:pt x="8010" y="11318"/>
                  </a:lnTo>
                  <a:lnTo>
                    <a:pt x="9731" y="9395"/>
                  </a:lnTo>
                  <a:lnTo>
                    <a:pt x="11494" y="7471"/>
                  </a:lnTo>
                  <a:lnTo>
                    <a:pt x="13299" y="5696"/>
                  </a:lnTo>
                  <a:lnTo>
                    <a:pt x="15089" y="3995"/>
                  </a:lnTo>
                  <a:lnTo>
                    <a:pt x="15978" y="3255"/>
                  </a:lnTo>
                  <a:lnTo>
                    <a:pt x="16839" y="2515"/>
                  </a:lnTo>
                  <a:lnTo>
                    <a:pt x="17699" y="1923"/>
                  </a:lnTo>
                  <a:lnTo>
                    <a:pt x="18532" y="1332"/>
                  </a:lnTo>
                  <a:lnTo>
                    <a:pt x="19351" y="888"/>
                  </a:lnTo>
                  <a:lnTo>
                    <a:pt x="20129" y="518"/>
                  </a:lnTo>
                  <a:lnTo>
                    <a:pt x="20878" y="222"/>
                  </a:lnTo>
                  <a:lnTo>
                    <a:pt x="21600" y="0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  <a:endParaRPr dirty="0"/>
            </a:p>
          </p:txBody>
        </p:sp>
        <p:sp>
          <p:nvSpPr>
            <p:cNvPr id="56" name="Google Shape;53;p5"/>
            <p:cNvSpPr/>
            <p:nvPr/>
          </p:nvSpPr>
          <p:spPr>
            <a:xfrm>
              <a:off x="0" y="0"/>
              <a:ext cx="8723377" cy="1329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9" y="9278"/>
                  </a:moveTo>
                  <a:lnTo>
                    <a:pt x="21389" y="9821"/>
                  </a:lnTo>
                  <a:lnTo>
                    <a:pt x="21189" y="10329"/>
                  </a:lnTo>
                  <a:lnTo>
                    <a:pt x="20978" y="10800"/>
                  </a:lnTo>
                  <a:lnTo>
                    <a:pt x="20762" y="11235"/>
                  </a:lnTo>
                  <a:lnTo>
                    <a:pt x="20541" y="11670"/>
                  </a:lnTo>
                  <a:lnTo>
                    <a:pt x="20309" y="12068"/>
                  </a:lnTo>
                  <a:lnTo>
                    <a:pt x="20071" y="12395"/>
                  </a:lnTo>
                  <a:lnTo>
                    <a:pt x="19824" y="12721"/>
                  </a:lnTo>
                  <a:lnTo>
                    <a:pt x="19565" y="13011"/>
                  </a:lnTo>
                  <a:lnTo>
                    <a:pt x="19297" y="13228"/>
                  </a:lnTo>
                  <a:lnTo>
                    <a:pt x="19017" y="13446"/>
                  </a:lnTo>
                  <a:lnTo>
                    <a:pt x="18727" y="13591"/>
                  </a:lnTo>
                  <a:lnTo>
                    <a:pt x="18427" y="13736"/>
                  </a:lnTo>
                  <a:lnTo>
                    <a:pt x="18111" y="13808"/>
                  </a:lnTo>
                  <a:lnTo>
                    <a:pt x="17784" y="13808"/>
                  </a:lnTo>
                  <a:lnTo>
                    <a:pt x="17441" y="13772"/>
                  </a:lnTo>
                  <a:lnTo>
                    <a:pt x="17083" y="13699"/>
                  </a:lnTo>
                  <a:lnTo>
                    <a:pt x="16714" y="13591"/>
                  </a:lnTo>
                  <a:lnTo>
                    <a:pt x="16329" y="13409"/>
                  </a:lnTo>
                  <a:lnTo>
                    <a:pt x="15923" y="13156"/>
                  </a:lnTo>
                  <a:lnTo>
                    <a:pt x="15502" y="12866"/>
                  </a:lnTo>
                  <a:lnTo>
                    <a:pt x="15064" y="12503"/>
                  </a:lnTo>
                  <a:lnTo>
                    <a:pt x="14611" y="12105"/>
                  </a:lnTo>
                  <a:lnTo>
                    <a:pt x="14136" y="11634"/>
                  </a:lnTo>
                  <a:lnTo>
                    <a:pt x="13641" y="11090"/>
                  </a:lnTo>
                  <a:lnTo>
                    <a:pt x="13130" y="10474"/>
                  </a:lnTo>
                  <a:lnTo>
                    <a:pt x="12592" y="9785"/>
                  </a:lnTo>
                  <a:lnTo>
                    <a:pt x="12039" y="9060"/>
                  </a:lnTo>
                  <a:lnTo>
                    <a:pt x="11459" y="8227"/>
                  </a:lnTo>
                  <a:lnTo>
                    <a:pt x="10863" y="7357"/>
                  </a:lnTo>
                  <a:lnTo>
                    <a:pt x="10241" y="6415"/>
                  </a:lnTo>
                  <a:lnTo>
                    <a:pt x="9593" y="5364"/>
                  </a:lnTo>
                  <a:lnTo>
                    <a:pt x="8950" y="4349"/>
                  </a:lnTo>
                  <a:lnTo>
                    <a:pt x="8328" y="3479"/>
                  </a:lnTo>
                  <a:lnTo>
                    <a:pt x="7732" y="2682"/>
                  </a:lnTo>
                  <a:lnTo>
                    <a:pt x="7163" y="2030"/>
                  </a:lnTo>
                  <a:lnTo>
                    <a:pt x="6620" y="1486"/>
                  </a:lnTo>
                  <a:lnTo>
                    <a:pt x="6098" y="1015"/>
                  </a:lnTo>
                  <a:lnTo>
                    <a:pt x="5603" y="652"/>
                  </a:lnTo>
                  <a:lnTo>
                    <a:pt x="5134" y="362"/>
                  </a:lnTo>
                  <a:lnTo>
                    <a:pt x="4681" y="181"/>
                  </a:lnTo>
                  <a:lnTo>
                    <a:pt x="4259" y="36"/>
                  </a:lnTo>
                  <a:lnTo>
                    <a:pt x="3853" y="0"/>
                  </a:lnTo>
                  <a:lnTo>
                    <a:pt x="3473" y="0"/>
                  </a:lnTo>
                  <a:lnTo>
                    <a:pt x="3115" y="72"/>
                  </a:lnTo>
                  <a:lnTo>
                    <a:pt x="2778" y="181"/>
                  </a:lnTo>
                  <a:lnTo>
                    <a:pt x="2461" y="362"/>
                  </a:lnTo>
                  <a:lnTo>
                    <a:pt x="2166" y="544"/>
                  </a:lnTo>
                  <a:lnTo>
                    <a:pt x="1887" y="797"/>
                  </a:lnTo>
                  <a:lnTo>
                    <a:pt x="1634" y="1051"/>
                  </a:lnTo>
                  <a:lnTo>
                    <a:pt x="1397" y="1341"/>
                  </a:lnTo>
                  <a:lnTo>
                    <a:pt x="1186" y="1667"/>
                  </a:lnTo>
                  <a:lnTo>
                    <a:pt x="986" y="1957"/>
                  </a:lnTo>
                  <a:lnTo>
                    <a:pt x="812" y="2283"/>
                  </a:lnTo>
                  <a:lnTo>
                    <a:pt x="654" y="2609"/>
                  </a:lnTo>
                  <a:lnTo>
                    <a:pt x="511" y="2899"/>
                  </a:lnTo>
                  <a:lnTo>
                    <a:pt x="390" y="3189"/>
                  </a:lnTo>
                  <a:lnTo>
                    <a:pt x="127" y="3914"/>
                  </a:lnTo>
                  <a:lnTo>
                    <a:pt x="0" y="4349"/>
                  </a:lnTo>
                  <a:lnTo>
                    <a:pt x="0" y="21600"/>
                  </a:lnTo>
                  <a:lnTo>
                    <a:pt x="21589" y="21600"/>
                  </a:lnTo>
                  <a:lnTo>
                    <a:pt x="21600" y="21491"/>
                  </a:lnTo>
                  <a:lnTo>
                    <a:pt x="21600" y="9242"/>
                  </a:lnTo>
                  <a:lnTo>
                    <a:pt x="21589" y="927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  <a:endParaRPr dirty="0"/>
            </a:p>
          </p:txBody>
        </p:sp>
      </p:grp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58;p6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pPr>
            <a:endParaRPr dirty="0"/>
          </a:p>
        </p:txBody>
      </p:sp>
      <p:sp>
        <p:nvSpPr>
          <p:cNvPr id="66" name="Google Shape;59;p6"/>
          <p:cNvSpPr/>
          <p:nvPr/>
        </p:nvSpPr>
        <p:spPr>
          <a:xfrm>
            <a:off x="6047437" y="4203591"/>
            <a:ext cx="2876431" cy="714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52" y="0"/>
                </a:moveTo>
                <a:lnTo>
                  <a:pt x="20642" y="607"/>
                </a:lnTo>
                <a:lnTo>
                  <a:pt x="19716" y="1282"/>
                </a:lnTo>
                <a:lnTo>
                  <a:pt x="18774" y="2025"/>
                </a:lnTo>
                <a:lnTo>
                  <a:pt x="17800" y="2767"/>
                </a:lnTo>
                <a:lnTo>
                  <a:pt x="16811" y="3645"/>
                </a:lnTo>
                <a:lnTo>
                  <a:pt x="15789" y="4522"/>
                </a:lnTo>
                <a:lnTo>
                  <a:pt x="14751" y="5535"/>
                </a:lnTo>
                <a:lnTo>
                  <a:pt x="13682" y="6547"/>
                </a:lnTo>
                <a:lnTo>
                  <a:pt x="11750" y="8505"/>
                </a:lnTo>
                <a:lnTo>
                  <a:pt x="9866" y="10260"/>
                </a:lnTo>
                <a:lnTo>
                  <a:pt x="8062" y="11880"/>
                </a:lnTo>
                <a:lnTo>
                  <a:pt x="6322" y="13433"/>
                </a:lnTo>
                <a:lnTo>
                  <a:pt x="4662" y="14783"/>
                </a:lnTo>
                <a:lnTo>
                  <a:pt x="3049" y="15998"/>
                </a:lnTo>
                <a:lnTo>
                  <a:pt x="1501" y="17145"/>
                </a:lnTo>
                <a:lnTo>
                  <a:pt x="0" y="18158"/>
                </a:lnTo>
                <a:lnTo>
                  <a:pt x="1038" y="18765"/>
                </a:lnTo>
                <a:lnTo>
                  <a:pt x="2027" y="19305"/>
                </a:lnTo>
                <a:lnTo>
                  <a:pt x="2985" y="19778"/>
                </a:lnTo>
                <a:lnTo>
                  <a:pt x="3927" y="20183"/>
                </a:lnTo>
                <a:lnTo>
                  <a:pt x="4837" y="20588"/>
                </a:lnTo>
                <a:lnTo>
                  <a:pt x="5715" y="20858"/>
                </a:lnTo>
                <a:lnTo>
                  <a:pt x="6561" y="21128"/>
                </a:lnTo>
                <a:lnTo>
                  <a:pt x="7392" y="21330"/>
                </a:lnTo>
                <a:lnTo>
                  <a:pt x="8206" y="21465"/>
                </a:lnTo>
                <a:lnTo>
                  <a:pt x="8988" y="21533"/>
                </a:lnTo>
                <a:lnTo>
                  <a:pt x="9738" y="21600"/>
                </a:lnTo>
                <a:lnTo>
                  <a:pt x="10473" y="21600"/>
                </a:lnTo>
                <a:lnTo>
                  <a:pt x="11191" y="21533"/>
                </a:lnTo>
                <a:lnTo>
                  <a:pt x="11894" y="21465"/>
                </a:lnTo>
                <a:lnTo>
                  <a:pt x="12564" y="21330"/>
                </a:lnTo>
                <a:lnTo>
                  <a:pt x="13219" y="21128"/>
                </a:lnTo>
                <a:lnTo>
                  <a:pt x="13841" y="20925"/>
                </a:lnTo>
                <a:lnTo>
                  <a:pt x="14464" y="20655"/>
                </a:lnTo>
                <a:lnTo>
                  <a:pt x="15645" y="19980"/>
                </a:lnTo>
                <a:lnTo>
                  <a:pt x="16763" y="19170"/>
                </a:lnTo>
                <a:lnTo>
                  <a:pt x="17816" y="18225"/>
                </a:lnTo>
                <a:lnTo>
                  <a:pt x="18327" y="17685"/>
                </a:lnTo>
                <a:lnTo>
                  <a:pt x="18822" y="17145"/>
                </a:lnTo>
                <a:lnTo>
                  <a:pt x="19780" y="15930"/>
                </a:lnTo>
                <a:lnTo>
                  <a:pt x="20690" y="14580"/>
                </a:lnTo>
                <a:lnTo>
                  <a:pt x="21568" y="13163"/>
                </a:lnTo>
                <a:lnTo>
                  <a:pt x="21600" y="13095"/>
                </a:lnTo>
                <a:lnTo>
                  <a:pt x="21600" y="0"/>
                </a:lnTo>
                <a:lnTo>
                  <a:pt x="21552" y="0"/>
                </a:lnTo>
                <a:close/>
              </a:path>
            </a:pathLst>
          </a:custGeom>
          <a:solidFill>
            <a:srgbClr val="C6E7FC">
              <a:alpha val="28235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Candara"/>
                <a:ea typeface="Candara"/>
                <a:cs typeface="Candara"/>
                <a:sym typeface="Candara"/>
              </a:defRPr>
            </a:pPr>
            <a:endParaRPr dirty="0"/>
          </a:p>
        </p:txBody>
      </p:sp>
      <p:sp>
        <p:nvSpPr>
          <p:cNvPr id="67" name="Google Shape;60;p6"/>
          <p:cNvSpPr/>
          <p:nvPr/>
        </p:nvSpPr>
        <p:spPr>
          <a:xfrm>
            <a:off x="2619319" y="4075290"/>
            <a:ext cx="5544517" cy="850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239"/>
                </a:moveTo>
                <a:lnTo>
                  <a:pt x="21128" y="19843"/>
                </a:lnTo>
                <a:lnTo>
                  <a:pt x="20639" y="19446"/>
                </a:lnTo>
                <a:lnTo>
                  <a:pt x="19621" y="18482"/>
                </a:lnTo>
                <a:lnTo>
                  <a:pt x="18544" y="17291"/>
                </a:lnTo>
                <a:lnTo>
                  <a:pt x="17409" y="15987"/>
                </a:lnTo>
                <a:lnTo>
                  <a:pt x="16208" y="14400"/>
                </a:lnTo>
                <a:lnTo>
                  <a:pt x="14941" y="12643"/>
                </a:lnTo>
                <a:lnTo>
                  <a:pt x="13608" y="10602"/>
                </a:lnTo>
                <a:lnTo>
                  <a:pt x="12200" y="8391"/>
                </a:lnTo>
                <a:lnTo>
                  <a:pt x="11645" y="7540"/>
                </a:lnTo>
                <a:lnTo>
                  <a:pt x="11106" y="6690"/>
                </a:lnTo>
                <a:lnTo>
                  <a:pt x="10063" y="5216"/>
                </a:lnTo>
                <a:lnTo>
                  <a:pt x="9558" y="4592"/>
                </a:lnTo>
                <a:lnTo>
                  <a:pt x="9069" y="3969"/>
                </a:lnTo>
                <a:lnTo>
                  <a:pt x="8589" y="3402"/>
                </a:lnTo>
                <a:lnTo>
                  <a:pt x="8117" y="2891"/>
                </a:lnTo>
                <a:lnTo>
                  <a:pt x="7661" y="2438"/>
                </a:lnTo>
                <a:lnTo>
                  <a:pt x="7206" y="2041"/>
                </a:lnTo>
                <a:lnTo>
                  <a:pt x="6344" y="1304"/>
                </a:lnTo>
                <a:lnTo>
                  <a:pt x="5524" y="794"/>
                </a:lnTo>
                <a:lnTo>
                  <a:pt x="4754" y="397"/>
                </a:lnTo>
                <a:lnTo>
                  <a:pt x="4017" y="113"/>
                </a:lnTo>
                <a:lnTo>
                  <a:pt x="3321" y="0"/>
                </a:lnTo>
                <a:lnTo>
                  <a:pt x="2667" y="0"/>
                </a:lnTo>
                <a:lnTo>
                  <a:pt x="2054" y="113"/>
                </a:lnTo>
                <a:lnTo>
                  <a:pt x="1483" y="283"/>
                </a:lnTo>
                <a:lnTo>
                  <a:pt x="952" y="567"/>
                </a:lnTo>
                <a:lnTo>
                  <a:pt x="456" y="907"/>
                </a:lnTo>
                <a:lnTo>
                  <a:pt x="0" y="1361"/>
                </a:lnTo>
                <a:lnTo>
                  <a:pt x="638" y="1871"/>
                </a:lnTo>
                <a:lnTo>
                  <a:pt x="1300" y="2438"/>
                </a:lnTo>
                <a:lnTo>
                  <a:pt x="1988" y="3175"/>
                </a:lnTo>
                <a:lnTo>
                  <a:pt x="2700" y="3969"/>
                </a:lnTo>
                <a:lnTo>
                  <a:pt x="3437" y="4932"/>
                </a:lnTo>
                <a:lnTo>
                  <a:pt x="4199" y="5953"/>
                </a:lnTo>
                <a:lnTo>
                  <a:pt x="4994" y="7087"/>
                </a:lnTo>
                <a:lnTo>
                  <a:pt x="5806" y="8391"/>
                </a:lnTo>
                <a:lnTo>
                  <a:pt x="7272" y="10715"/>
                </a:lnTo>
                <a:lnTo>
                  <a:pt x="8663" y="12756"/>
                </a:lnTo>
                <a:lnTo>
                  <a:pt x="9972" y="14627"/>
                </a:lnTo>
                <a:lnTo>
                  <a:pt x="10610" y="15420"/>
                </a:lnTo>
                <a:lnTo>
                  <a:pt x="11214" y="16214"/>
                </a:lnTo>
                <a:lnTo>
                  <a:pt x="11810" y="16951"/>
                </a:lnTo>
                <a:lnTo>
                  <a:pt x="12390" y="17575"/>
                </a:lnTo>
                <a:lnTo>
                  <a:pt x="12953" y="18198"/>
                </a:lnTo>
                <a:lnTo>
                  <a:pt x="13500" y="18765"/>
                </a:lnTo>
                <a:lnTo>
                  <a:pt x="14030" y="19219"/>
                </a:lnTo>
                <a:lnTo>
                  <a:pt x="14544" y="19672"/>
                </a:lnTo>
                <a:lnTo>
                  <a:pt x="15040" y="20069"/>
                </a:lnTo>
                <a:lnTo>
                  <a:pt x="15529" y="20466"/>
                </a:lnTo>
                <a:lnTo>
                  <a:pt x="16001" y="20750"/>
                </a:lnTo>
                <a:lnTo>
                  <a:pt x="16457" y="20976"/>
                </a:lnTo>
                <a:lnTo>
                  <a:pt x="16896" y="21203"/>
                </a:lnTo>
                <a:lnTo>
                  <a:pt x="17326" y="21373"/>
                </a:lnTo>
                <a:lnTo>
                  <a:pt x="17749" y="21487"/>
                </a:lnTo>
                <a:lnTo>
                  <a:pt x="18155" y="21600"/>
                </a:lnTo>
                <a:lnTo>
                  <a:pt x="18925" y="21600"/>
                </a:lnTo>
                <a:lnTo>
                  <a:pt x="19298" y="21543"/>
                </a:lnTo>
                <a:lnTo>
                  <a:pt x="19654" y="21487"/>
                </a:lnTo>
                <a:lnTo>
                  <a:pt x="20002" y="21373"/>
                </a:lnTo>
                <a:lnTo>
                  <a:pt x="20341" y="21203"/>
                </a:lnTo>
                <a:lnTo>
                  <a:pt x="20672" y="20976"/>
                </a:lnTo>
                <a:lnTo>
                  <a:pt x="21302" y="20523"/>
                </a:lnTo>
                <a:lnTo>
                  <a:pt x="21600" y="20239"/>
                </a:lnTo>
                <a:close/>
              </a:path>
            </a:pathLst>
          </a:custGeom>
          <a:solidFill>
            <a:srgbClr val="C6E7FC">
              <a:alpha val="4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Candara"/>
                <a:ea typeface="Candara"/>
                <a:cs typeface="Candara"/>
                <a:sym typeface="Candara"/>
              </a:defRPr>
            </a:pPr>
            <a:endParaRPr dirty="0"/>
          </a:p>
        </p:txBody>
      </p:sp>
      <p:sp>
        <p:nvSpPr>
          <p:cNvPr id="68" name="Google Shape;61;p6"/>
          <p:cNvSpPr/>
          <p:nvPr/>
        </p:nvSpPr>
        <p:spPr>
          <a:xfrm>
            <a:off x="2828728" y="4087562"/>
            <a:ext cx="5467980" cy="774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79"/>
                </a:moveTo>
                <a:lnTo>
                  <a:pt x="76" y="2054"/>
                </a:lnTo>
                <a:lnTo>
                  <a:pt x="302" y="1743"/>
                </a:lnTo>
                <a:lnTo>
                  <a:pt x="689" y="1307"/>
                </a:lnTo>
                <a:lnTo>
                  <a:pt x="941" y="1058"/>
                </a:lnTo>
                <a:lnTo>
                  <a:pt x="1235" y="809"/>
                </a:lnTo>
                <a:lnTo>
                  <a:pt x="1562" y="622"/>
                </a:lnTo>
                <a:lnTo>
                  <a:pt x="1940" y="436"/>
                </a:lnTo>
                <a:lnTo>
                  <a:pt x="2351" y="249"/>
                </a:lnTo>
                <a:lnTo>
                  <a:pt x="2813" y="124"/>
                </a:lnTo>
                <a:lnTo>
                  <a:pt x="3317" y="62"/>
                </a:lnTo>
                <a:lnTo>
                  <a:pt x="3863" y="0"/>
                </a:lnTo>
                <a:lnTo>
                  <a:pt x="4451" y="62"/>
                </a:lnTo>
                <a:lnTo>
                  <a:pt x="5081" y="187"/>
                </a:lnTo>
                <a:lnTo>
                  <a:pt x="5761" y="436"/>
                </a:lnTo>
                <a:lnTo>
                  <a:pt x="6483" y="747"/>
                </a:lnTo>
                <a:lnTo>
                  <a:pt x="7248" y="1245"/>
                </a:lnTo>
                <a:lnTo>
                  <a:pt x="8062" y="1805"/>
                </a:lnTo>
                <a:lnTo>
                  <a:pt x="8927" y="2490"/>
                </a:lnTo>
                <a:lnTo>
                  <a:pt x="9834" y="3299"/>
                </a:lnTo>
                <a:lnTo>
                  <a:pt x="10792" y="4295"/>
                </a:lnTo>
                <a:lnTo>
                  <a:pt x="11791" y="5416"/>
                </a:lnTo>
                <a:lnTo>
                  <a:pt x="12841" y="6723"/>
                </a:lnTo>
                <a:lnTo>
                  <a:pt x="13941" y="8279"/>
                </a:lnTo>
                <a:lnTo>
                  <a:pt x="15091" y="9960"/>
                </a:lnTo>
                <a:lnTo>
                  <a:pt x="16292" y="11827"/>
                </a:lnTo>
                <a:lnTo>
                  <a:pt x="17544" y="13944"/>
                </a:lnTo>
                <a:lnTo>
                  <a:pt x="18845" y="16247"/>
                </a:lnTo>
                <a:lnTo>
                  <a:pt x="20198" y="18799"/>
                </a:lnTo>
                <a:lnTo>
                  <a:pt x="21600" y="21600"/>
                </a:lnTo>
              </a:path>
            </a:pathLst>
          </a:custGeom>
          <a:ln>
            <a:solidFill>
              <a:srgbClr val="FFFFFF"/>
            </a:solidFill>
          </a:ln>
        </p:spPr>
        <p:txBody>
          <a:bodyPr lIns="0" tIns="0" rIns="0" bIns="0"/>
          <a:lstStyle/>
          <a:p>
            <a:pPr>
              <a:defRPr sz="1800">
                <a:latin typeface="Candara"/>
                <a:ea typeface="Candara"/>
                <a:cs typeface="Candara"/>
                <a:sym typeface="Candara"/>
              </a:defRPr>
            </a:pPr>
            <a:endParaRPr dirty="0"/>
          </a:p>
        </p:txBody>
      </p:sp>
      <p:sp>
        <p:nvSpPr>
          <p:cNvPr id="69" name="Google Shape;62;p6"/>
          <p:cNvSpPr/>
          <p:nvPr/>
        </p:nvSpPr>
        <p:spPr>
          <a:xfrm>
            <a:off x="5609488" y="4074174"/>
            <a:ext cx="3308002" cy="651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625" y="20712"/>
                </a:lnTo>
                <a:lnTo>
                  <a:pt x="2332" y="18419"/>
                </a:lnTo>
                <a:lnTo>
                  <a:pt x="3512" y="16866"/>
                </a:lnTo>
                <a:lnTo>
                  <a:pt x="4872" y="15164"/>
                </a:lnTo>
                <a:lnTo>
                  <a:pt x="6386" y="13315"/>
                </a:lnTo>
                <a:lnTo>
                  <a:pt x="8010" y="11318"/>
                </a:lnTo>
                <a:lnTo>
                  <a:pt x="9731" y="9395"/>
                </a:lnTo>
                <a:lnTo>
                  <a:pt x="11494" y="7471"/>
                </a:lnTo>
                <a:lnTo>
                  <a:pt x="13299" y="5696"/>
                </a:lnTo>
                <a:lnTo>
                  <a:pt x="15089" y="3995"/>
                </a:lnTo>
                <a:lnTo>
                  <a:pt x="15978" y="3255"/>
                </a:lnTo>
                <a:lnTo>
                  <a:pt x="16839" y="2515"/>
                </a:lnTo>
                <a:lnTo>
                  <a:pt x="17699" y="1923"/>
                </a:lnTo>
                <a:lnTo>
                  <a:pt x="18532" y="1332"/>
                </a:lnTo>
                <a:lnTo>
                  <a:pt x="19351" y="888"/>
                </a:lnTo>
                <a:lnTo>
                  <a:pt x="20129" y="518"/>
                </a:lnTo>
                <a:lnTo>
                  <a:pt x="20878" y="222"/>
                </a:lnTo>
                <a:lnTo>
                  <a:pt x="21600" y="0"/>
                </a:lnTo>
              </a:path>
            </a:pathLst>
          </a:custGeom>
          <a:ln>
            <a:solidFill>
              <a:srgbClr val="FFFFFF"/>
            </a:solidFill>
          </a:ln>
        </p:spPr>
        <p:txBody>
          <a:bodyPr lIns="0" tIns="0" rIns="0" bIns="0"/>
          <a:lstStyle/>
          <a:p>
            <a:pPr>
              <a:defRPr sz="1800">
                <a:latin typeface="Candara"/>
                <a:ea typeface="Candara"/>
                <a:cs typeface="Candara"/>
                <a:sym typeface="Candara"/>
              </a:defRPr>
            </a:pPr>
            <a:endParaRPr dirty="0"/>
          </a:p>
        </p:txBody>
      </p:sp>
      <p:sp>
        <p:nvSpPr>
          <p:cNvPr id="70" name="Google Shape;63;p6"/>
          <p:cNvSpPr/>
          <p:nvPr/>
        </p:nvSpPr>
        <p:spPr>
          <a:xfrm>
            <a:off x="211665" y="4058554"/>
            <a:ext cx="8723377" cy="1329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89" y="9278"/>
                </a:moveTo>
                <a:lnTo>
                  <a:pt x="21389" y="9821"/>
                </a:lnTo>
                <a:lnTo>
                  <a:pt x="21189" y="10329"/>
                </a:lnTo>
                <a:lnTo>
                  <a:pt x="20978" y="10800"/>
                </a:lnTo>
                <a:lnTo>
                  <a:pt x="20762" y="11235"/>
                </a:lnTo>
                <a:lnTo>
                  <a:pt x="20541" y="11670"/>
                </a:lnTo>
                <a:lnTo>
                  <a:pt x="20309" y="12068"/>
                </a:lnTo>
                <a:lnTo>
                  <a:pt x="20071" y="12395"/>
                </a:lnTo>
                <a:lnTo>
                  <a:pt x="19824" y="12721"/>
                </a:lnTo>
                <a:lnTo>
                  <a:pt x="19565" y="13011"/>
                </a:lnTo>
                <a:lnTo>
                  <a:pt x="19297" y="13228"/>
                </a:lnTo>
                <a:lnTo>
                  <a:pt x="19017" y="13446"/>
                </a:lnTo>
                <a:lnTo>
                  <a:pt x="18727" y="13591"/>
                </a:lnTo>
                <a:lnTo>
                  <a:pt x="18427" y="13736"/>
                </a:lnTo>
                <a:lnTo>
                  <a:pt x="18111" y="13808"/>
                </a:lnTo>
                <a:lnTo>
                  <a:pt x="17784" y="13808"/>
                </a:lnTo>
                <a:lnTo>
                  <a:pt x="17441" y="13772"/>
                </a:lnTo>
                <a:lnTo>
                  <a:pt x="17083" y="13699"/>
                </a:lnTo>
                <a:lnTo>
                  <a:pt x="16714" y="13591"/>
                </a:lnTo>
                <a:lnTo>
                  <a:pt x="16329" y="13409"/>
                </a:lnTo>
                <a:lnTo>
                  <a:pt x="15923" y="13156"/>
                </a:lnTo>
                <a:lnTo>
                  <a:pt x="15502" y="12866"/>
                </a:lnTo>
                <a:lnTo>
                  <a:pt x="15064" y="12503"/>
                </a:lnTo>
                <a:lnTo>
                  <a:pt x="14611" y="12105"/>
                </a:lnTo>
                <a:lnTo>
                  <a:pt x="14136" y="11634"/>
                </a:lnTo>
                <a:lnTo>
                  <a:pt x="13641" y="11090"/>
                </a:lnTo>
                <a:lnTo>
                  <a:pt x="13130" y="10474"/>
                </a:lnTo>
                <a:lnTo>
                  <a:pt x="12592" y="9785"/>
                </a:lnTo>
                <a:lnTo>
                  <a:pt x="12039" y="9060"/>
                </a:lnTo>
                <a:lnTo>
                  <a:pt x="11459" y="8227"/>
                </a:lnTo>
                <a:lnTo>
                  <a:pt x="10863" y="7357"/>
                </a:lnTo>
                <a:lnTo>
                  <a:pt x="10241" y="6415"/>
                </a:lnTo>
                <a:lnTo>
                  <a:pt x="9593" y="5364"/>
                </a:lnTo>
                <a:lnTo>
                  <a:pt x="8950" y="4349"/>
                </a:lnTo>
                <a:lnTo>
                  <a:pt x="8328" y="3479"/>
                </a:lnTo>
                <a:lnTo>
                  <a:pt x="7732" y="2682"/>
                </a:lnTo>
                <a:lnTo>
                  <a:pt x="7163" y="2030"/>
                </a:lnTo>
                <a:lnTo>
                  <a:pt x="6620" y="1486"/>
                </a:lnTo>
                <a:lnTo>
                  <a:pt x="6098" y="1015"/>
                </a:lnTo>
                <a:lnTo>
                  <a:pt x="5603" y="652"/>
                </a:lnTo>
                <a:lnTo>
                  <a:pt x="5134" y="362"/>
                </a:lnTo>
                <a:lnTo>
                  <a:pt x="4681" y="181"/>
                </a:lnTo>
                <a:lnTo>
                  <a:pt x="4259" y="36"/>
                </a:lnTo>
                <a:lnTo>
                  <a:pt x="3853" y="0"/>
                </a:lnTo>
                <a:lnTo>
                  <a:pt x="3473" y="0"/>
                </a:lnTo>
                <a:lnTo>
                  <a:pt x="3115" y="72"/>
                </a:lnTo>
                <a:lnTo>
                  <a:pt x="2778" y="181"/>
                </a:lnTo>
                <a:lnTo>
                  <a:pt x="2461" y="362"/>
                </a:lnTo>
                <a:lnTo>
                  <a:pt x="2166" y="544"/>
                </a:lnTo>
                <a:lnTo>
                  <a:pt x="1887" y="797"/>
                </a:lnTo>
                <a:lnTo>
                  <a:pt x="1634" y="1051"/>
                </a:lnTo>
                <a:lnTo>
                  <a:pt x="1397" y="1341"/>
                </a:lnTo>
                <a:lnTo>
                  <a:pt x="1186" y="1667"/>
                </a:lnTo>
                <a:lnTo>
                  <a:pt x="986" y="1957"/>
                </a:lnTo>
                <a:lnTo>
                  <a:pt x="812" y="2283"/>
                </a:lnTo>
                <a:lnTo>
                  <a:pt x="654" y="2609"/>
                </a:lnTo>
                <a:lnTo>
                  <a:pt x="511" y="2899"/>
                </a:lnTo>
                <a:lnTo>
                  <a:pt x="390" y="3189"/>
                </a:lnTo>
                <a:lnTo>
                  <a:pt x="127" y="3914"/>
                </a:lnTo>
                <a:lnTo>
                  <a:pt x="0" y="4349"/>
                </a:lnTo>
                <a:lnTo>
                  <a:pt x="0" y="21600"/>
                </a:lnTo>
                <a:lnTo>
                  <a:pt x="21589" y="21600"/>
                </a:lnTo>
                <a:lnTo>
                  <a:pt x="21600" y="21491"/>
                </a:lnTo>
                <a:lnTo>
                  <a:pt x="21600" y="9242"/>
                </a:lnTo>
                <a:lnTo>
                  <a:pt x="21589" y="9278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Candara"/>
                <a:ea typeface="Candara"/>
                <a:cs typeface="Candara"/>
                <a:sym typeface="Candara"/>
              </a:defRPr>
            </a:pPr>
            <a:endParaRPr dirty="0"/>
          </a:p>
        </p:txBody>
      </p:sp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690032" y="2463560"/>
            <a:ext cx="7772401" cy="1524001"/>
          </a:xfrm>
          <a:prstGeom prst="rect">
            <a:avLst/>
          </a:prstGeom>
        </p:spPr>
        <p:txBody>
          <a:bodyPr anchor="t"/>
          <a:lstStyle/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7364" y="1437448"/>
            <a:ext cx="6417735" cy="939801"/>
          </a:xfrm>
          <a:prstGeom prst="rect">
            <a:avLst/>
          </a:prstGeom>
        </p:spPr>
        <p:txBody>
          <a:bodyPr anchor="b"/>
          <a:lstStyle>
            <a:lvl1pPr marL="228600" indent="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228600" indent="4572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228600" indent="9144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228600" indent="13716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228600" indent="182880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6655" y="2679192"/>
            <a:ext cx="3822192" cy="3447289"/>
          </a:xfrm>
          <a:prstGeom prst="rect">
            <a:avLst/>
          </a:prstGeom>
        </p:spPr>
        <p:txBody>
          <a:bodyPr/>
          <a:lstStyle>
            <a:lvl1pPr indent="-342900">
              <a:spcBef>
                <a:spcPts val="300"/>
              </a:spcBef>
            </a:lvl1pPr>
            <a:lvl2pPr marL="945572" indent="-374072">
              <a:spcBef>
                <a:spcPts val="300"/>
              </a:spcBef>
            </a:lvl2pPr>
            <a:lvl3pPr marL="1440180" indent="-411480">
              <a:spcBef>
                <a:spcPts val="300"/>
              </a:spcBef>
            </a:lvl3pPr>
            <a:lvl4pPr>
              <a:spcBef>
                <a:spcPts val="300"/>
              </a:spcBef>
            </a:lvl4pPr>
            <a:lvl5pPr marL="2457450" indent="-514350">
              <a:spcBef>
                <a:spcPts val="3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Google Shape;75;p7"/>
          <p:cNvSpPr txBox="1">
            <a:spLocks noGrp="1"/>
          </p:cNvSpPr>
          <p:nvPr>
            <p:ph type="body" sz="half" idx="21"/>
          </p:nvPr>
        </p:nvSpPr>
        <p:spPr>
          <a:xfrm>
            <a:off x="4645152" y="2679192"/>
            <a:ext cx="3822193" cy="3447289"/>
          </a:xfrm>
          <a:prstGeom prst="rect">
            <a:avLst/>
          </a:prstGeom>
        </p:spPr>
        <p:txBody>
          <a:bodyPr/>
          <a:lstStyle/>
          <a:p>
            <a:pPr indent="-342900">
              <a:spcBef>
                <a:spcPts val="300"/>
              </a:spcBef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6655" y="2678114"/>
            <a:ext cx="3822193" cy="639763"/>
          </a:xfrm>
          <a:prstGeom prst="rect">
            <a:avLst/>
          </a:prstGeom>
        </p:spPr>
        <p:txBody>
          <a:bodyPr anchor="ctr"/>
          <a:lstStyle>
            <a:lvl1pPr marL="228600" indent="0" algn="ctr">
              <a:buClrTx/>
              <a:buSzTx/>
              <a:buFontTx/>
              <a:buNone/>
            </a:lvl1pPr>
            <a:lvl2pPr marL="228600" indent="457200" algn="ctr">
              <a:buClrTx/>
              <a:buSzTx/>
              <a:buFontTx/>
              <a:buNone/>
            </a:lvl2pPr>
            <a:lvl3pPr marL="228600" indent="914400" algn="ctr">
              <a:buClrTx/>
              <a:buSzTx/>
              <a:buFontTx/>
              <a:buNone/>
            </a:lvl3pPr>
            <a:lvl4pPr marL="228600" indent="1371600" algn="ctr">
              <a:buClrTx/>
              <a:buSzTx/>
              <a:buFontTx/>
              <a:buNone/>
            </a:lvl4pPr>
            <a:lvl5pPr marL="228600" indent="1828800" algn="ctr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Google Shape;79;p8"/>
          <p:cNvSpPr txBox="1">
            <a:spLocks noGrp="1"/>
          </p:cNvSpPr>
          <p:nvPr>
            <p:ph type="body" sz="quarter" idx="21"/>
          </p:nvPr>
        </p:nvSpPr>
        <p:spPr>
          <a:xfrm>
            <a:off x="677331" y="3428999"/>
            <a:ext cx="3820056" cy="2697165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endParaRPr/>
          </a:p>
        </p:txBody>
      </p:sp>
      <p:sp>
        <p:nvSpPr>
          <p:cNvPr id="93" name="Google Shape;80;p8"/>
          <p:cNvSpPr txBox="1">
            <a:spLocks noGrp="1"/>
          </p:cNvSpPr>
          <p:nvPr>
            <p:ph type="body" sz="quarter" idx="22"/>
          </p:nvPr>
        </p:nvSpPr>
        <p:spPr>
          <a:xfrm>
            <a:off x="4648200" y="2678113"/>
            <a:ext cx="3822192" cy="639763"/>
          </a:xfrm>
          <a:prstGeom prst="rect">
            <a:avLst/>
          </a:prstGeom>
        </p:spPr>
        <p:txBody>
          <a:bodyPr anchor="ctr"/>
          <a:lstStyle/>
          <a:p>
            <a:pPr marL="228600" indent="0" algn="ctr">
              <a:buClrTx/>
              <a:buSzTx/>
              <a:buFontTx/>
              <a:buNone/>
            </a:pPr>
            <a:endParaRPr/>
          </a:p>
        </p:txBody>
      </p:sp>
      <p:sp>
        <p:nvSpPr>
          <p:cNvPr id="94" name="Google Shape;81;p8"/>
          <p:cNvSpPr txBox="1">
            <a:spLocks noGrp="1"/>
          </p:cNvSpPr>
          <p:nvPr>
            <p:ph type="body" sz="quarter" idx="23"/>
          </p:nvPr>
        </p:nvSpPr>
        <p:spPr>
          <a:xfrm>
            <a:off x="4645025" y="3428999"/>
            <a:ext cx="3822192" cy="2697165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86;p9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pPr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14400" y="3581400"/>
            <a:ext cx="3352800" cy="1905001"/>
          </a:xfrm>
          <a:prstGeom prst="rect">
            <a:avLst/>
          </a:prstGeom>
        </p:spPr>
        <p:txBody>
          <a:bodyPr/>
          <a:lstStyle>
            <a:lvl1pPr marL="228600" indent="0">
              <a:spcBef>
                <a:spcPts val="0"/>
              </a:spcBef>
              <a:buClrTx/>
              <a:buSzTx/>
              <a:buFontTx/>
              <a:buNone/>
              <a:defRPr sz="1800"/>
            </a:lvl1pPr>
            <a:lvl2pPr marL="228600" indent="457200">
              <a:spcBef>
                <a:spcPts val="0"/>
              </a:spcBef>
              <a:buClrTx/>
              <a:buSzTx/>
              <a:buFontTx/>
              <a:buNone/>
              <a:defRPr sz="1800"/>
            </a:lvl2pPr>
            <a:lvl3pPr marL="228600" indent="914400">
              <a:spcBef>
                <a:spcPts val="0"/>
              </a:spcBef>
              <a:buClrTx/>
              <a:buSzTx/>
              <a:buFontTx/>
              <a:buNone/>
              <a:defRPr sz="1800"/>
            </a:lvl3pPr>
            <a:lvl4pPr marL="228600" indent="1371600">
              <a:spcBef>
                <a:spcPts val="0"/>
              </a:spcBef>
              <a:buClrTx/>
              <a:buSzTx/>
              <a:buFontTx/>
              <a:buNone/>
              <a:defRPr sz="1800"/>
            </a:lvl4pPr>
            <a:lvl5pPr marL="228600" indent="1828800">
              <a:spcBef>
                <a:spcPts val="0"/>
              </a:spcBef>
              <a:buClrTx/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10" name="Google Shape;91;p9"/>
          <p:cNvGrpSpPr/>
          <p:nvPr/>
        </p:nvGrpSpPr>
        <p:grpSpPr>
          <a:xfrm>
            <a:off x="211665" y="714190"/>
            <a:ext cx="8723377" cy="1331581"/>
            <a:chOff x="0" y="0"/>
            <a:chExt cx="8723376" cy="1331579"/>
          </a:xfrm>
        </p:grpSpPr>
        <p:sp>
          <p:nvSpPr>
            <p:cNvPr id="105" name="Google Shape;92;p9"/>
            <p:cNvSpPr/>
            <p:nvPr/>
          </p:nvSpPr>
          <p:spPr>
            <a:xfrm>
              <a:off x="5843256" y="145222"/>
              <a:ext cx="2880121" cy="714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2" y="0"/>
                  </a:moveTo>
                  <a:lnTo>
                    <a:pt x="20642" y="607"/>
                  </a:lnTo>
                  <a:lnTo>
                    <a:pt x="19716" y="1282"/>
                  </a:lnTo>
                  <a:lnTo>
                    <a:pt x="18774" y="2025"/>
                  </a:lnTo>
                  <a:lnTo>
                    <a:pt x="17800" y="2767"/>
                  </a:lnTo>
                  <a:lnTo>
                    <a:pt x="16811" y="3645"/>
                  </a:lnTo>
                  <a:lnTo>
                    <a:pt x="15789" y="4522"/>
                  </a:lnTo>
                  <a:lnTo>
                    <a:pt x="14751" y="5535"/>
                  </a:lnTo>
                  <a:lnTo>
                    <a:pt x="13682" y="6547"/>
                  </a:lnTo>
                  <a:lnTo>
                    <a:pt x="11750" y="8505"/>
                  </a:lnTo>
                  <a:lnTo>
                    <a:pt x="9866" y="10260"/>
                  </a:lnTo>
                  <a:lnTo>
                    <a:pt x="8062" y="11880"/>
                  </a:lnTo>
                  <a:lnTo>
                    <a:pt x="6322" y="13433"/>
                  </a:lnTo>
                  <a:lnTo>
                    <a:pt x="4662" y="14783"/>
                  </a:lnTo>
                  <a:lnTo>
                    <a:pt x="3049" y="15998"/>
                  </a:lnTo>
                  <a:lnTo>
                    <a:pt x="1501" y="17145"/>
                  </a:lnTo>
                  <a:lnTo>
                    <a:pt x="0" y="18158"/>
                  </a:lnTo>
                  <a:lnTo>
                    <a:pt x="1038" y="18765"/>
                  </a:lnTo>
                  <a:lnTo>
                    <a:pt x="2027" y="19305"/>
                  </a:lnTo>
                  <a:lnTo>
                    <a:pt x="2985" y="19778"/>
                  </a:lnTo>
                  <a:lnTo>
                    <a:pt x="3927" y="20183"/>
                  </a:lnTo>
                  <a:lnTo>
                    <a:pt x="4837" y="20588"/>
                  </a:lnTo>
                  <a:lnTo>
                    <a:pt x="5715" y="20858"/>
                  </a:lnTo>
                  <a:lnTo>
                    <a:pt x="6561" y="21128"/>
                  </a:lnTo>
                  <a:lnTo>
                    <a:pt x="7392" y="21330"/>
                  </a:lnTo>
                  <a:lnTo>
                    <a:pt x="8206" y="21465"/>
                  </a:lnTo>
                  <a:lnTo>
                    <a:pt x="8988" y="21533"/>
                  </a:lnTo>
                  <a:lnTo>
                    <a:pt x="9738" y="21600"/>
                  </a:lnTo>
                  <a:lnTo>
                    <a:pt x="10473" y="21600"/>
                  </a:lnTo>
                  <a:lnTo>
                    <a:pt x="11191" y="21533"/>
                  </a:lnTo>
                  <a:lnTo>
                    <a:pt x="11894" y="21465"/>
                  </a:lnTo>
                  <a:lnTo>
                    <a:pt x="12564" y="21330"/>
                  </a:lnTo>
                  <a:lnTo>
                    <a:pt x="13219" y="21128"/>
                  </a:lnTo>
                  <a:lnTo>
                    <a:pt x="13841" y="20925"/>
                  </a:lnTo>
                  <a:lnTo>
                    <a:pt x="14464" y="20655"/>
                  </a:lnTo>
                  <a:lnTo>
                    <a:pt x="15645" y="19980"/>
                  </a:lnTo>
                  <a:lnTo>
                    <a:pt x="16763" y="19170"/>
                  </a:lnTo>
                  <a:lnTo>
                    <a:pt x="17816" y="18225"/>
                  </a:lnTo>
                  <a:lnTo>
                    <a:pt x="18327" y="17685"/>
                  </a:lnTo>
                  <a:lnTo>
                    <a:pt x="18822" y="17145"/>
                  </a:lnTo>
                  <a:lnTo>
                    <a:pt x="19780" y="15930"/>
                  </a:lnTo>
                  <a:lnTo>
                    <a:pt x="20690" y="14580"/>
                  </a:lnTo>
                  <a:lnTo>
                    <a:pt x="21568" y="13163"/>
                  </a:lnTo>
                  <a:lnTo>
                    <a:pt x="21600" y="13095"/>
                  </a:lnTo>
                  <a:lnTo>
                    <a:pt x="21600" y="0"/>
                  </a:lnTo>
                  <a:lnTo>
                    <a:pt x="21552" y="0"/>
                  </a:lnTo>
                  <a:close/>
                </a:path>
              </a:pathLst>
            </a:custGeom>
            <a:solidFill>
              <a:srgbClr val="C6E7FC">
                <a:alpha val="2823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  <a:endParaRPr dirty="0"/>
            </a:p>
          </p:txBody>
        </p:sp>
        <p:sp>
          <p:nvSpPr>
            <p:cNvPr id="106" name="Google Shape;93;p9"/>
            <p:cNvSpPr/>
            <p:nvPr/>
          </p:nvSpPr>
          <p:spPr>
            <a:xfrm>
              <a:off x="2410742" y="16756"/>
              <a:ext cx="5551628" cy="851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239"/>
                  </a:moveTo>
                  <a:lnTo>
                    <a:pt x="21128" y="19843"/>
                  </a:lnTo>
                  <a:lnTo>
                    <a:pt x="20639" y="19446"/>
                  </a:lnTo>
                  <a:lnTo>
                    <a:pt x="19621" y="18482"/>
                  </a:lnTo>
                  <a:lnTo>
                    <a:pt x="18544" y="17291"/>
                  </a:lnTo>
                  <a:lnTo>
                    <a:pt x="17409" y="15987"/>
                  </a:lnTo>
                  <a:lnTo>
                    <a:pt x="16208" y="14400"/>
                  </a:lnTo>
                  <a:lnTo>
                    <a:pt x="14941" y="12643"/>
                  </a:lnTo>
                  <a:lnTo>
                    <a:pt x="13608" y="10602"/>
                  </a:lnTo>
                  <a:lnTo>
                    <a:pt x="12200" y="8391"/>
                  </a:lnTo>
                  <a:lnTo>
                    <a:pt x="11645" y="7540"/>
                  </a:lnTo>
                  <a:lnTo>
                    <a:pt x="11106" y="6690"/>
                  </a:lnTo>
                  <a:lnTo>
                    <a:pt x="10063" y="5216"/>
                  </a:lnTo>
                  <a:lnTo>
                    <a:pt x="9558" y="4592"/>
                  </a:lnTo>
                  <a:lnTo>
                    <a:pt x="9069" y="3969"/>
                  </a:lnTo>
                  <a:lnTo>
                    <a:pt x="8589" y="3402"/>
                  </a:lnTo>
                  <a:lnTo>
                    <a:pt x="8117" y="2891"/>
                  </a:lnTo>
                  <a:lnTo>
                    <a:pt x="7661" y="2438"/>
                  </a:lnTo>
                  <a:lnTo>
                    <a:pt x="7206" y="2041"/>
                  </a:lnTo>
                  <a:lnTo>
                    <a:pt x="6344" y="1304"/>
                  </a:lnTo>
                  <a:lnTo>
                    <a:pt x="5524" y="794"/>
                  </a:lnTo>
                  <a:lnTo>
                    <a:pt x="4754" y="397"/>
                  </a:lnTo>
                  <a:lnTo>
                    <a:pt x="4017" y="113"/>
                  </a:lnTo>
                  <a:lnTo>
                    <a:pt x="3321" y="0"/>
                  </a:lnTo>
                  <a:lnTo>
                    <a:pt x="2667" y="0"/>
                  </a:lnTo>
                  <a:lnTo>
                    <a:pt x="2054" y="113"/>
                  </a:lnTo>
                  <a:lnTo>
                    <a:pt x="1483" y="283"/>
                  </a:lnTo>
                  <a:lnTo>
                    <a:pt x="952" y="567"/>
                  </a:lnTo>
                  <a:lnTo>
                    <a:pt x="456" y="907"/>
                  </a:lnTo>
                  <a:lnTo>
                    <a:pt x="0" y="1361"/>
                  </a:lnTo>
                  <a:lnTo>
                    <a:pt x="638" y="1871"/>
                  </a:lnTo>
                  <a:lnTo>
                    <a:pt x="1300" y="2438"/>
                  </a:lnTo>
                  <a:lnTo>
                    <a:pt x="1988" y="3175"/>
                  </a:lnTo>
                  <a:lnTo>
                    <a:pt x="2700" y="3969"/>
                  </a:lnTo>
                  <a:lnTo>
                    <a:pt x="3437" y="4932"/>
                  </a:lnTo>
                  <a:lnTo>
                    <a:pt x="4199" y="5953"/>
                  </a:lnTo>
                  <a:lnTo>
                    <a:pt x="4994" y="7087"/>
                  </a:lnTo>
                  <a:lnTo>
                    <a:pt x="5806" y="8391"/>
                  </a:lnTo>
                  <a:lnTo>
                    <a:pt x="7272" y="10715"/>
                  </a:lnTo>
                  <a:lnTo>
                    <a:pt x="8663" y="12756"/>
                  </a:lnTo>
                  <a:lnTo>
                    <a:pt x="9972" y="14627"/>
                  </a:lnTo>
                  <a:lnTo>
                    <a:pt x="10610" y="15420"/>
                  </a:lnTo>
                  <a:lnTo>
                    <a:pt x="11214" y="16214"/>
                  </a:lnTo>
                  <a:lnTo>
                    <a:pt x="11810" y="16951"/>
                  </a:lnTo>
                  <a:lnTo>
                    <a:pt x="12390" y="17575"/>
                  </a:lnTo>
                  <a:lnTo>
                    <a:pt x="12953" y="18198"/>
                  </a:lnTo>
                  <a:lnTo>
                    <a:pt x="13500" y="18765"/>
                  </a:lnTo>
                  <a:lnTo>
                    <a:pt x="14030" y="19219"/>
                  </a:lnTo>
                  <a:lnTo>
                    <a:pt x="14544" y="19672"/>
                  </a:lnTo>
                  <a:lnTo>
                    <a:pt x="15040" y="20069"/>
                  </a:lnTo>
                  <a:lnTo>
                    <a:pt x="15529" y="20466"/>
                  </a:lnTo>
                  <a:lnTo>
                    <a:pt x="16001" y="20750"/>
                  </a:lnTo>
                  <a:lnTo>
                    <a:pt x="16457" y="20976"/>
                  </a:lnTo>
                  <a:lnTo>
                    <a:pt x="16896" y="21203"/>
                  </a:lnTo>
                  <a:lnTo>
                    <a:pt x="17326" y="21373"/>
                  </a:lnTo>
                  <a:lnTo>
                    <a:pt x="17749" y="21487"/>
                  </a:lnTo>
                  <a:lnTo>
                    <a:pt x="18155" y="21600"/>
                  </a:lnTo>
                  <a:lnTo>
                    <a:pt x="18925" y="21600"/>
                  </a:lnTo>
                  <a:lnTo>
                    <a:pt x="19298" y="21543"/>
                  </a:lnTo>
                  <a:lnTo>
                    <a:pt x="19654" y="21487"/>
                  </a:lnTo>
                  <a:lnTo>
                    <a:pt x="20002" y="21373"/>
                  </a:lnTo>
                  <a:lnTo>
                    <a:pt x="20341" y="21203"/>
                  </a:lnTo>
                  <a:lnTo>
                    <a:pt x="20672" y="20976"/>
                  </a:lnTo>
                  <a:lnTo>
                    <a:pt x="21302" y="20523"/>
                  </a:lnTo>
                  <a:lnTo>
                    <a:pt x="21600" y="20239"/>
                  </a:lnTo>
                  <a:close/>
                </a:path>
              </a:pathLst>
            </a:custGeom>
            <a:solidFill>
              <a:srgbClr val="C6E7FC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  <a:endParaRPr dirty="0"/>
            </a:p>
          </p:txBody>
        </p:sp>
        <p:sp>
          <p:nvSpPr>
            <p:cNvPr id="107" name="Google Shape;94;p9"/>
            <p:cNvSpPr/>
            <p:nvPr/>
          </p:nvSpPr>
          <p:spPr>
            <a:xfrm>
              <a:off x="2620418" y="29044"/>
              <a:ext cx="5474995" cy="775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79"/>
                  </a:moveTo>
                  <a:lnTo>
                    <a:pt x="76" y="2054"/>
                  </a:lnTo>
                  <a:lnTo>
                    <a:pt x="302" y="1743"/>
                  </a:lnTo>
                  <a:lnTo>
                    <a:pt x="689" y="1307"/>
                  </a:lnTo>
                  <a:lnTo>
                    <a:pt x="941" y="1058"/>
                  </a:lnTo>
                  <a:lnTo>
                    <a:pt x="1235" y="809"/>
                  </a:lnTo>
                  <a:lnTo>
                    <a:pt x="1562" y="622"/>
                  </a:lnTo>
                  <a:lnTo>
                    <a:pt x="1940" y="436"/>
                  </a:lnTo>
                  <a:lnTo>
                    <a:pt x="2351" y="249"/>
                  </a:lnTo>
                  <a:lnTo>
                    <a:pt x="2813" y="124"/>
                  </a:lnTo>
                  <a:lnTo>
                    <a:pt x="3317" y="62"/>
                  </a:lnTo>
                  <a:lnTo>
                    <a:pt x="3863" y="0"/>
                  </a:lnTo>
                  <a:lnTo>
                    <a:pt x="4451" y="62"/>
                  </a:lnTo>
                  <a:lnTo>
                    <a:pt x="5081" y="187"/>
                  </a:lnTo>
                  <a:lnTo>
                    <a:pt x="5761" y="436"/>
                  </a:lnTo>
                  <a:lnTo>
                    <a:pt x="6483" y="747"/>
                  </a:lnTo>
                  <a:lnTo>
                    <a:pt x="7248" y="1245"/>
                  </a:lnTo>
                  <a:lnTo>
                    <a:pt x="8062" y="1805"/>
                  </a:lnTo>
                  <a:lnTo>
                    <a:pt x="8927" y="2490"/>
                  </a:lnTo>
                  <a:lnTo>
                    <a:pt x="9834" y="3299"/>
                  </a:lnTo>
                  <a:lnTo>
                    <a:pt x="10792" y="4295"/>
                  </a:lnTo>
                  <a:lnTo>
                    <a:pt x="11791" y="5416"/>
                  </a:lnTo>
                  <a:lnTo>
                    <a:pt x="12841" y="6723"/>
                  </a:lnTo>
                  <a:lnTo>
                    <a:pt x="13941" y="8279"/>
                  </a:lnTo>
                  <a:lnTo>
                    <a:pt x="15091" y="9960"/>
                  </a:lnTo>
                  <a:lnTo>
                    <a:pt x="16292" y="11827"/>
                  </a:lnTo>
                  <a:lnTo>
                    <a:pt x="17544" y="13944"/>
                  </a:lnTo>
                  <a:lnTo>
                    <a:pt x="18845" y="16247"/>
                  </a:lnTo>
                  <a:lnTo>
                    <a:pt x="20198" y="18799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  <a:endParaRPr dirty="0"/>
            </a:p>
          </p:txBody>
        </p:sp>
        <p:sp>
          <p:nvSpPr>
            <p:cNvPr id="108" name="Google Shape;95;p9"/>
            <p:cNvSpPr/>
            <p:nvPr/>
          </p:nvSpPr>
          <p:spPr>
            <a:xfrm>
              <a:off x="5404746" y="15639"/>
              <a:ext cx="3312245" cy="652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25" y="20712"/>
                  </a:lnTo>
                  <a:lnTo>
                    <a:pt x="2332" y="18419"/>
                  </a:lnTo>
                  <a:lnTo>
                    <a:pt x="3512" y="16866"/>
                  </a:lnTo>
                  <a:lnTo>
                    <a:pt x="4872" y="15164"/>
                  </a:lnTo>
                  <a:lnTo>
                    <a:pt x="6386" y="13315"/>
                  </a:lnTo>
                  <a:lnTo>
                    <a:pt x="8010" y="11318"/>
                  </a:lnTo>
                  <a:lnTo>
                    <a:pt x="9731" y="9395"/>
                  </a:lnTo>
                  <a:lnTo>
                    <a:pt x="11494" y="7471"/>
                  </a:lnTo>
                  <a:lnTo>
                    <a:pt x="13299" y="5696"/>
                  </a:lnTo>
                  <a:lnTo>
                    <a:pt x="15089" y="3995"/>
                  </a:lnTo>
                  <a:lnTo>
                    <a:pt x="15978" y="3255"/>
                  </a:lnTo>
                  <a:lnTo>
                    <a:pt x="16839" y="2515"/>
                  </a:lnTo>
                  <a:lnTo>
                    <a:pt x="17699" y="1923"/>
                  </a:lnTo>
                  <a:lnTo>
                    <a:pt x="18532" y="1332"/>
                  </a:lnTo>
                  <a:lnTo>
                    <a:pt x="19351" y="888"/>
                  </a:lnTo>
                  <a:lnTo>
                    <a:pt x="20129" y="518"/>
                  </a:lnTo>
                  <a:lnTo>
                    <a:pt x="20878" y="222"/>
                  </a:lnTo>
                  <a:lnTo>
                    <a:pt x="21600" y="0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  <a:endParaRPr dirty="0"/>
            </a:p>
          </p:txBody>
        </p:sp>
        <p:sp>
          <p:nvSpPr>
            <p:cNvPr id="109" name="Google Shape;96;p9"/>
            <p:cNvSpPr/>
            <p:nvPr/>
          </p:nvSpPr>
          <p:spPr>
            <a:xfrm>
              <a:off x="0" y="-1"/>
              <a:ext cx="8723377" cy="1331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9" y="9278"/>
                  </a:moveTo>
                  <a:lnTo>
                    <a:pt x="21389" y="9821"/>
                  </a:lnTo>
                  <a:lnTo>
                    <a:pt x="21189" y="10329"/>
                  </a:lnTo>
                  <a:lnTo>
                    <a:pt x="20978" y="10800"/>
                  </a:lnTo>
                  <a:lnTo>
                    <a:pt x="20762" y="11235"/>
                  </a:lnTo>
                  <a:lnTo>
                    <a:pt x="20541" y="11670"/>
                  </a:lnTo>
                  <a:lnTo>
                    <a:pt x="20309" y="12068"/>
                  </a:lnTo>
                  <a:lnTo>
                    <a:pt x="20071" y="12395"/>
                  </a:lnTo>
                  <a:lnTo>
                    <a:pt x="19824" y="12721"/>
                  </a:lnTo>
                  <a:lnTo>
                    <a:pt x="19565" y="13011"/>
                  </a:lnTo>
                  <a:lnTo>
                    <a:pt x="19297" y="13228"/>
                  </a:lnTo>
                  <a:lnTo>
                    <a:pt x="19017" y="13446"/>
                  </a:lnTo>
                  <a:lnTo>
                    <a:pt x="18727" y="13591"/>
                  </a:lnTo>
                  <a:lnTo>
                    <a:pt x="18427" y="13736"/>
                  </a:lnTo>
                  <a:lnTo>
                    <a:pt x="18111" y="13808"/>
                  </a:lnTo>
                  <a:lnTo>
                    <a:pt x="17784" y="13808"/>
                  </a:lnTo>
                  <a:lnTo>
                    <a:pt x="17441" y="13772"/>
                  </a:lnTo>
                  <a:lnTo>
                    <a:pt x="17083" y="13699"/>
                  </a:lnTo>
                  <a:lnTo>
                    <a:pt x="16714" y="13591"/>
                  </a:lnTo>
                  <a:lnTo>
                    <a:pt x="16329" y="13409"/>
                  </a:lnTo>
                  <a:lnTo>
                    <a:pt x="15923" y="13156"/>
                  </a:lnTo>
                  <a:lnTo>
                    <a:pt x="15502" y="12866"/>
                  </a:lnTo>
                  <a:lnTo>
                    <a:pt x="15064" y="12503"/>
                  </a:lnTo>
                  <a:lnTo>
                    <a:pt x="14611" y="12105"/>
                  </a:lnTo>
                  <a:lnTo>
                    <a:pt x="14136" y="11634"/>
                  </a:lnTo>
                  <a:lnTo>
                    <a:pt x="13641" y="11090"/>
                  </a:lnTo>
                  <a:lnTo>
                    <a:pt x="13130" y="10474"/>
                  </a:lnTo>
                  <a:lnTo>
                    <a:pt x="12592" y="9785"/>
                  </a:lnTo>
                  <a:lnTo>
                    <a:pt x="12039" y="9060"/>
                  </a:lnTo>
                  <a:lnTo>
                    <a:pt x="11459" y="8227"/>
                  </a:lnTo>
                  <a:lnTo>
                    <a:pt x="10863" y="7357"/>
                  </a:lnTo>
                  <a:lnTo>
                    <a:pt x="10241" y="6415"/>
                  </a:lnTo>
                  <a:lnTo>
                    <a:pt x="9593" y="5364"/>
                  </a:lnTo>
                  <a:lnTo>
                    <a:pt x="8950" y="4349"/>
                  </a:lnTo>
                  <a:lnTo>
                    <a:pt x="8328" y="3479"/>
                  </a:lnTo>
                  <a:lnTo>
                    <a:pt x="7732" y="2682"/>
                  </a:lnTo>
                  <a:lnTo>
                    <a:pt x="7163" y="2030"/>
                  </a:lnTo>
                  <a:lnTo>
                    <a:pt x="6620" y="1486"/>
                  </a:lnTo>
                  <a:lnTo>
                    <a:pt x="6098" y="1015"/>
                  </a:lnTo>
                  <a:lnTo>
                    <a:pt x="5603" y="652"/>
                  </a:lnTo>
                  <a:lnTo>
                    <a:pt x="5134" y="362"/>
                  </a:lnTo>
                  <a:lnTo>
                    <a:pt x="4681" y="181"/>
                  </a:lnTo>
                  <a:lnTo>
                    <a:pt x="4259" y="36"/>
                  </a:lnTo>
                  <a:lnTo>
                    <a:pt x="3853" y="0"/>
                  </a:lnTo>
                  <a:lnTo>
                    <a:pt x="3473" y="0"/>
                  </a:lnTo>
                  <a:lnTo>
                    <a:pt x="3115" y="72"/>
                  </a:lnTo>
                  <a:lnTo>
                    <a:pt x="2778" y="181"/>
                  </a:lnTo>
                  <a:lnTo>
                    <a:pt x="2461" y="362"/>
                  </a:lnTo>
                  <a:lnTo>
                    <a:pt x="2166" y="544"/>
                  </a:lnTo>
                  <a:lnTo>
                    <a:pt x="1887" y="797"/>
                  </a:lnTo>
                  <a:lnTo>
                    <a:pt x="1634" y="1051"/>
                  </a:lnTo>
                  <a:lnTo>
                    <a:pt x="1397" y="1341"/>
                  </a:lnTo>
                  <a:lnTo>
                    <a:pt x="1186" y="1667"/>
                  </a:lnTo>
                  <a:lnTo>
                    <a:pt x="986" y="1957"/>
                  </a:lnTo>
                  <a:lnTo>
                    <a:pt x="812" y="2283"/>
                  </a:lnTo>
                  <a:lnTo>
                    <a:pt x="654" y="2609"/>
                  </a:lnTo>
                  <a:lnTo>
                    <a:pt x="511" y="2899"/>
                  </a:lnTo>
                  <a:lnTo>
                    <a:pt x="390" y="3189"/>
                  </a:lnTo>
                  <a:lnTo>
                    <a:pt x="127" y="3914"/>
                  </a:lnTo>
                  <a:lnTo>
                    <a:pt x="0" y="4349"/>
                  </a:lnTo>
                  <a:lnTo>
                    <a:pt x="0" y="21600"/>
                  </a:lnTo>
                  <a:lnTo>
                    <a:pt x="21589" y="21600"/>
                  </a:lnTo>
                  <a:lnTo>
                    <a:pt x="21600" y="21491"/>
                  </a:lnTo>
                  <a:lnTo>
                    <a:pt x="21600" y="9242"/>
                  </a:lnTo>
                  <a:lnTo>
                    <a:pt x="21589" y="927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  <a:endParaRPr dirty="0"/>
            </a:p>
          </p:txBody>
        </p:sp>
      </p:grpSp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  <a:prstGeom prst="rect">
            <a:avLst/>
          </a:prstGeom>
        </p:spPr>
        <p:txBody>
          <a:bodyPr anchor="b"/>
          <a:lstStyle>
            <a:lvl1pPr algn="l">
              <a:defRPr sz="3200">
                <a:solidFill>
                  <a:srgbClr val="073E87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2" name="Google Shape;98;p9"/>
          <p:cNvSpPr txBox="1">
            <a:spLocks noGrp="1"/>
          </p:cNvSpPr>
          <p:nvPr>
            <p:ph type="body" sz="half" idx="21"/>
          </p:nvPr>
        </p:nvSpPr>
        <p:spPr>
          <a:xfrm>
            <a:off x="4651962" y="1828800"/>
            <a:ext cx="3904077" cy="3810000"/>
          </a:xfrm>
          <a:prstGeom prst="rect">
            <a:avLst/>
          </a:prstGeom>
        </p:spPr>
        <p:txBody>
          <a:bodyPr anchor="ctr"/>
          <a:lstStyle/>
          <a:p>
            <a:pPr indent="-368300">
              <a:buClr>
                <a:srgbClr val="FFFFFF"/>
              </a:buClr>
              <a:buSzPts val="2200"/>
              <a:defRPr sz="22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00;p10"/>
          <p:cNvSpPr/>
          <p:nvPr/>
        </p:nvSpPr>
        <p:spPr>
          <a:xfrm>
            <a:off x="228600" y="228600"/>
            <a:ext cx="8695944" cy="6035041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pPr>
            <a:endParaRPr dirty="0"/>
          </a:p>
        </p:txBody>
      </p:sp>
      <p:grpSp>
        <p:nvGrpSpPr>
          <p:cNvPr id="125" name="Google Shape;101;p10"/>
          <p:cNvGrpSpPr/>
          <p:nvPr/>
        </p:nvGrpSpPr>
        <p:grpSpPr>
          <a:xfrm>
            <a:off x="211665" y="5353963"/>
            <a:ext cx="8723377" cy="1331581"/>
            <a:chOff x="0" y="0"/>
            <a:chExt cx="8723376" cy="1331579"/>
          </a:xfrm>
        </p:grpSpPr>
        <p:sp>
          <p:nvSpPr>
            <p:cNvPr id="120" name="Google Shape;102;p10"/>
            <p:cNvSpPr/>
            <p:nvPr/>
          </p:nvSpPr>
          <p:spPr>
            <a:xfrm>
              <a:off x="5843256" y="145222"/>
              <a:ext cx="2880121" cy="714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2" y="0"/>
                  </a:moveTo>
                  <a:lnTo>
                    <a:pt x="20642" y="607"/>
                  </a:lnTo>
                  <a:lnTo>
                    <a:pt x="19716" y="1282"/>
                  </a:lnTo>
                  <a:lnTo>
                    <a:pt x="18774" y="2025"/>
                  </a:lnTo>
                  <a:lnTo>
                    <a:pt x="17800" y="2767"/>
                  </a:lnTo>
                  <a:lnTo>
                    <a:pt x="16811" y="3645"/>
                  </a:lnTo>
                  <a:lnTo>
                    <a:pt x="15789" y="4522"/>
                  </a:lnTo>
                  <a:lnTo>
                    <a:pt x="14751" y="5535"/>
                  </a:lnTo>
                  <a:lnTo>
                    <a:pt x="13682" y="6547"/>
                  </a:lnTo>
                  <a:lnTo>
                    <a:pt x="11750" y="8505"/>
                  </a:lnTo>
                  <a:lnTo>
                    <a:pt x="9866" y="10260"/>
                  </a:lnTo>
                  <a:lnTo>
                    <a:pt x="8062" y="11880"/>
                  </a:lnTo>
                  <a:lnTo>
                    <a:pt x="6322" y="13433"/>
                  </a:lnTo>
                  <a:lnTo>
                    <a:pt x="4662" y="14783"/>
                  </a:lnTo>
                  <a:lnTo>
                    <a:pt x="3049" y="15998"/>
                  </a:lnTo>
                  <a:lnTo>
                    <a:pt x="1501" y="17145"/>
                  </a:lnTo>
                  <a:lnTo>
                    <a:pt x="0" y="18158"/>
                  </a:lnTo>
                  <a:lnTo>
                    <a:pt x="1038" y="18765"/>
                  </a:lnTo>
                  <a:lnTo>
                    <a:pt x="2027" y="19305"/>
                  </a:lnTo>
                  <a:lnTo>
                    <a:pt x="2985" y="19778"/>
                  </a:lnTo>
                  <a:lnTo>
                    <a:pt x="3927" y="20183"/>
                  </a:lnTo>
                  <a:lnTo>
                    <a:pt x="4837" y="20588"/>
                  </a:lnTo>
                  <a:lnTo>
                    <a:pt x="5715" y="20858"/>
                  </a:lnTo>
                  <a:lnTo>
                    <a:pt x="6561" y="21128"/>
                  </a:lnTo>
                  <a:lnTo>
                    <a:pt x="7392" y="21330"/>
                  </a:lnTo>
                  <a:lnTo>
                    <a:pt x="8206" y="21465"/>
                  </a:lnTo>
                  <a:lnTo>
                    <a:pt x="8988" y="21533"/>
                  </a:lnTo>
                  <a:lnTo>
                    <a:pt x="9738" y="21600"/>
                  </a:lnTo>
                  <a:lnTo>
                    <a:pt x="10473" y="21600"/>
                  </a:lnTo>
                  <a:lnTo>
                    <a:pt x="11191" y="21533"/>
                  </a:lnTo>
                  <a:lnTo>
                    <a:pt x="11894" y="21465"/>
                  </a:lnTo>
                  <a:lnTo>
                    <a:pt x="12564" y="21330"/>
                  </a:lnTo>
                  <a:lnTo>
                    <a:pt x="13219" y="21128"/>
                  </a:lnTo>
                  <a:lnTo>
                    <a:pt x="13841" y="20925"/>
                  </a:lnTo>
                  <a:lnTo>
                    <a:pt x="14464" y="20655"/>
                  </a:lnTo>
                  <a:lnTo>
                    <a:pt x="15645" y="19980"/>
                  </a:lnTo>
                  <a:lnTo>
                    <a:pt x="16763" y="19170"/>
                  </a:lnTo>
                  <a:lnTo>
                    <a:pt x="17816" y="18225"/>
                  </a:lnTo>
                  <a:lnTo>
                    <a:pt x="18327" y="17685"/>
                  </a:lnTo>
                  <a:lnTo>
                    <a:pt x="18822" y="17145"/>
                  </a:lnTo>
                  <a:lnTo>
                    <a:pt x="19780" y="15930"/>
                  </a:lnTo>
                  <a:lnTo>
                    <a:pt x="20690" y="14580"/>
                  </a:lnTo>
                  <a:lnTo>
                    <a:pt x="21568" y="13163"/>
                  </a:lnTo>
                  <a:lnTo>
                    <a:pt x="21600" y="13095"/>
                  </a:lnTo>
                  <a:lnTo>
                    <a:pt x="21600" y="0"/>
                  </a:lnTo>
                  <a:lnTo>
                    <a:pt x="21552" y="0"/>
                  </a:lnTo>
                  <a:close/>
                </a:path>
              </a:pathLst>
            </a:custGeom>
            <a:solidFill>
              <a:srgbClr val="C6E7FC">
                <a:alpha val="2823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  <a:endParaRPr dirty="0"/>
            </a:p>
          </p:txBody>
        </p:sp>
        <p:sp>
          <p:nvSpPr>
            <p:cNvPr id="121" name="Google Shape;103;p10"/>
            <p:cNvSpPr/>
            <p:nvPr/>
          </p:nvSpPr>
          <p:spPr>
            <a:xfrm>
              <a:off x="2410742" y="16756"/>
              <a:ext cx="5551628" cy="851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239"/>
                  </a:moveTo>
                  <a:lnTo>
                    <a:pt x="21128" y="19843"/>
                  </a:lnTo>
                  <a:lnTo>
                    <a:pt x="20639" y="19446"/>
                  </a:lnTo>
                  <a:lnTo>
                    <a:pt x="19621" y="18482"/>
                  </a:lnTo>
                  <a:lnTo>
                    <a:pt x="18544" y="17291"/>
                  </a:lnTo>
                  <a:lnTo>
                    <a:pt x="17409" y="15987"/>
                  </a:lnTo>
                  <a:lnTo>
                    <a:pt x="16208" y="14400"/>
                  </a:lnTo>
                  <a:lnTo>
                    <a:pt x="14941" y="12643"/>
                  </a:lnTo>
                  <a:lnTo>
                    <a:pt x="13608" y="10602"/>
                  </a:lnTo>
                  <a:lnTo>
                    <a:pt x="12200" y="8391"/>
                  </a:lnTo>
                  <a:lnTo>
                    <a:pt x="11645" y="7540"/>
                  </a:lnTo>
                  <a:lnTo>
                    <a:pt x="11106" y="6690"/>
                  </a:lnTo>
                  <a:lnTo>
                    <a:pt x="10063" y="5216"/>
                  </a:lnTo>
                  <a:lnTo>
                    <a:pt x="9558" y="4592"/>
                  </a:lnTo>
                  <a:lnTo>
                    <a:pt x="9069" y="3969"/>
                  </a:lnTo>
                  <a:lnTo>
                    <a:pt x="8589" y="3402"/>
                  </a:lnTo>
                  <a:lnTo>
                    <a:pt x="8117" y="2891"/>
                  </a:lnTo>
                  <a:lnTo>
                    <a:pt x="7661" y="2438"/>
                  </a:lnTo>
                  <a:lnTo>
                    <a:pt x="7206" y="2041"/>
                  </a:lnTo>
                  <a:lnTo>
                    <a:pt x="6344" y="1304"/>
                  </a:lnTo>
                  <a:lnTo>
                    <a:pt x="5524" y="794"/>
                  </a:lnTo>
                  <a:lnTo>
                    <a:pt x="4754" y="397"/>
                  </a:lnTo>
                  <a:lnTo>
                    <a:pt x="4017" y="113"/>
                  </a:lnTo>
                  <a:lnTo>
                    <a:pt x="3321" y="0"/>
                  </a:lnTo>
                  <a:lnTo>
                    <a:pt x="2667" y="0"/>
                  </a:lnTo>
                  <a:lnTo>
                    <a:pt x="2054" y="113"/>
                  </a:lnTo>
                  <a:lnTo>
                    <a:pt x="1483" y="283"/>
                  </a:lnTo>
                  <a:lnTo>
                    <a:pt x="952" y="567"/>
                  </a:lnTo>
                  <a:lnTo>
                    <a:pt x="456" y="907"/>
                  </a:lnTo>
                  <a:lnTo>
                    <a:pt x="0" y="1361"/>
                  </a:lnTo>
                  <a:lnTo>
                    <a:pt x="638" y="1871"/>
                  </a:lnTo>
                  <a:lnTo>
                    <a:pt x="1300" y="2438"/>
                  </a:lnTo>
                  <a:lnTo>
                    <a:pt x="1988" y="3175"/>
                  </a:lnTo>
                  <a:lnTo>
                    <a:pt x="2700" y="3969"/>
                  </a:lnTo>
                  <a:lnTo>
                    <a:pt x="3437" y="4932"/>
                  </a:lnTo>
                  <a:lnTo>
                    <a:pt x="4199" y="5953"/>
                  </a:lnTo>
                  <a:lnTo>
                    <a:pt x="4994" y="7087"/>
                  </a:lnTo>
                  <a:lnTo>
                    <a:pt x="5806" y="8391"/>
                  </a:lnTo>
                  <a:lnTo>
                    <a:pt x="7272" y="10715"/>
                  </a:lnTo>
                  <a:lnTo>
                    <a:pt x="8663" y="12756"/>
                  </a:lnTo>
                  <a:lnTo>
                    <a:pt x="9972" y="14627"/>
                  </a:lnTo>
                  <a:lnTo>
                    <a:pt x="10610" y="15420"/>
                  </a:lnTo>
                  <a:lnTo>
                    <a:pt x="11214" y="16214"/>
                  </a:lnTo>
                  <a:lnTo>
                    <a:pt x="11810" y="16951"/>
                  </a:lnTo>
                  <a:lnTo>
                    <a:pt x="12390" y="17575"/>
                  </a:lnTo>
                  <a:lnTo>
                    <a:pt x="12953" y="18198"/>
                  </a:lnTo>
                  <a:lnTo>
                    <a:pt x="13500" y="18765"/>
                  </a:lnTo>
                  <a:lnTo>
                    <a:pt x="14030" y="19219"/>
                  </a:lnTo>
                  <a:lnTo>
                    <a:pt x="14544" y="19672"/>
                  </a:lnTo>
                  <a:lnTo>
                    <a:pt x="15040" y="20069"/>
                  </a:lnTo>
                  <a:lnTo>
                    <a:pt x="15529" y="20466"/>
                  </a:lnTo>
                  <a:lnTo>
                    <a:pt x="16001" y="20750"/>
                  </a:lnTo>
                  <a:lnTo>
                    <a:pt x="16457" y="20976"/>
                  </a:lnTo>
                  <a:lnTo>
                    <a:pt x="16896" y="21203"/>
                  </a:lnTo>
                  <a:lnTo>
                    <a:pt x="17326" y="21373"/>
                  </a:lnTo>
                  <a:lnTo>
                    <a:pt x="17749" y="21487"/>
                  </a:lnTo>
                  <a:lnTo>
                    <a:pt x="18155" y="21600"/>
                  </a:lnTo>
                  <a:lnTo>
                    <a:pt x="18925" y="21600"/>
                  </a:lnTo>
                  <a:lnTo>
                    <a:pt x="19298" y="21543"/>
                  </a:lnTo>
                  <a:lnTo>
                    <a:pt x="19654" y="21487"/>
                  </a:lnTo>
                  <a:lnTo>
                    <a:pt x="20002" y="21373"/>
                  </a:lnTo>
                  <a:lnTo>
                    <a:pt x="20341" y="21203"/>
                  </a:lnTo>
                  <a:lnTo>
                    <a:pt x="20672" y="20976"/>
                  </a:lnTo>
                  <a:lnTo>
                    <a:pt x="21302" y="20523"/>
                  </a:lnTo>
                  <a:lnTo>
                    <a:pt x="21600" y="20239"/>
                  </a:lnTo>
                  <a:close/>
                </a:path>
              </a:pathLst>
            </a:custGeom>
            <a:solidFill>
              <a:srgbClr val="C6E7FC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  <a:endParaRPr dirty="0"/>
            </a:p>
          </p:txBody>
        </p:sp>
        <p:sp>
          <p:nvSpPr>
            <p:cNvPr id="122" name="Google Shape;104;p10"/>
            <p:cNvSpPr/>
            <p:nvPr/>
          </p:nvSpPr>
          <p:spPr>
            <a:xfrm>
              <a:off x="2620418" y="29044"/>
              <a:ext cx="5474995" cy="775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79"/>
                  </a:moveTo>
                  <a:lnTo>
                    <a:pt x="76" y="2054"/>
                  </a:lnTo>
                  <a:lnTo>
                    <a:pt x="302" y="1743"/>
                  </a:lnTo>
                  <a:lnTo>
                    <a:pt x="689" y="1307"/>
                  </a:lnTo>
                  <a:lnTo>
                    <a:pt x="941" y="1058"/>
                  </a:lnTo>
                  <a:lnTo>
                    <a:pt x="1235" y="809"/>
                  </a:lnTo>
                  <a:lnTo>
                    <a:pt x="1562" y="622"/>
                  </a:lnTo>
                  <a:lnTo>
                    <a:pt x="1940" y="436"/>
                  </a:lnTo>
                  <a:lnTo>
                    <a:pt x="2351" y="249"/>
                  </a:lnTo>
                  <a:lnTo>
                    <a:pt x="2813" y="124"/>
                  </a:lnTo>
                  <a:lnTo>
                    <a:pt x="3317" y="62"/>
                  </a:lnTo>
                  <a:lnTo>
                    <a:pt x="3863" y="0"/>
                  </a:lnTo>
                  <a:lnTo>
                    <a:pt x="4451" y="62"/>
                  </a:lnTo>
                  <a:lnTo>
                    <a:pt x="5081" y="187"/>
                  </a:lnTo>
                  <a:lnTo>
                    <a:pt x="5761" y="436"/>
                  </a:lnTo>
                  <a:lnTo>
                    <a:pt x="6483" y="747"/>
                  </a:lnTo>
                  <a:lnTo>
                    <a:pt x="7248" y="1245"/>
                  </a:lnTo>
                  <a:lnTo>
                    <a:pt x="8062" y="1805"/>
                  </a:lnTo>
                  <a:lnTo>
                    <a:pt x="8927" y="2490"/>
                  </a:lnTo>
                  <a:lnTo>
                    <a:pt x="9834" y="3299"/>
                  </a:lnTo>
                  <a:lnTo>
                    <a:pt x="10792" y="4295"/>
                  </a:lnTo>
                  <a:lnTo>
                    <a:pt x="11791" y="5416"/>
                  </a:lnTo>
                  <a:lnTo>
                    <a:pt x="12841" y="6723"/>
                  </a:lnTo>
                  <a:lnTo>
                    <a:pt x="13941" y="8279"/>
                  </a:lnTo>
                  <a:lnTo>
                    <a:pt x="15091" y="9960"/>
                  </a:lnTo>
                  <a:lnTo>
                    <a:pt x="16292" y="11827"/>
                  </a:lnTo>
                  <a:lnTo>
                    <a:pt x="17544" y="13944"/>
                  </a:lnTo>
                  <a:lnTo>
                    <a:pt x="18845" y="16247"/>
                  </a:lnTo>
                  <a:lnTo>
                    <a:pt x="20198" y="18799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  <a:endParaRPr dirty="0"/>
            </a:p>
          </p:txBody>
        </p:sp>
        <p:sp>
          <p:nvSpPr>
            <p:cNvPr id="123" name="Google Shape;105;p10"/>
            <p:cNvSpPr/>
            <p:nvPr/>
          </p:nvSpPr>
          <p:spPr>
            <a:xfrm>
              <a:off x="5404746" y="15639"/>
              <a:ext cx="3312245" cy="652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25" y="20712"/>
                  </a:lnTo>
                  <a:lnTo>
                    <a:pt x="2332" y="18419"/>
                  </a:lnTo>
                  <a:lnTo>
                    <a:pt x="3512" y="16866"/>
                  </a:lnTo>
                  <a:lnTo>
                    <a:pt x="4872" y="15164"/>
                  </a:lnTo>
                  <a:lnTo>
                    <a:pt x="6386" y="13315"/>
                  </a:lnTo>
                  <a:lnTo>
                    <a:pt x="8010" y="11318"/>
                  </a:lnTo>
                  <a:lnTo>
                    <a:pt x="9731" y="9395"/>
                  </a:lnTo>
                  <a:lnTo>
                    <a:pt x="11494" y="7471"/>
                  </a:lnTo>
                  <a:lnTo>
                    <a:pt x="13299" y="5696"/>
                  </a:lnTo>
                  <a:lnTo>
                    <a:pt x="15089" y="3995"/>
                  </a:lnTo>
                  <a:lnTo>
                    <a:pt x="15978" y="3255"/>
                  </a:lnTo>
                  <a:lnTo>
                    <a:pt x="16839" y="2515"/>
                  </a:lnTo>
                  <a:lnTo>
                    <a:pt x="17699" y="1923"/>
                  </a:lnTo>
                  <a:lnTo>
                    <a:pt x="18532" y="1332"/>
                  </a:lnTo>
                  <a:lnTo>
                    <a:pt x="19351" y="888"/>
                  </a:lnTo>
                  <a:lnTo>
                    <a:pt x="20129" y="518"/>
                  </a:lnTo>
                  <a:lnTo>
                    <a:pt x="20878" y="222"/>
                  </a:lnTo>
                  <a:lnTo>
                    <a:pt x="21600" y="0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  <a:endParaRPr dirty="0"/>
            </a:p>
          </p:txBody>
        </p:sp>
        <p:sp>
          <p:nvSpPr>
            <p:cNvPr id="124" name="Google Shape;106;p10"/>
            <p:cNvSpPr/>
            <p:nvPr/>
          </p:nvSpPr>
          <p:spPr>
            <a:xfrm>
              <a:off x="0" y="-1"/>
              <a:ext cx="8723377" cy="1331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9" y="9278"/>
                  </a:moveTo>
                  <a:lnTo>
                    <a:pt x="21389" y="9821"/>
                  </a:lnTo>
                  <a:lnTo>
                    <a:pt x="21189" y="10329"/>
                  </a:lnTo>
                  <a:lnTo>
                    <a:pt x="20978" y="10800"/>
                  </a:lnTo>
                  <a:lnTo>
                    <a:pt x="20762" y="11235"/>
                  </a:lnTo>
                  <a:lnTo>
                    <a:pt x="20541" y="11670"/>
                  </a:lnTo>
                  <a:lnTo>
                    <a:pt x="20309" y="12068"/>
                  </a:lnTo>
                  <a:lnTo>
                    <a:pt x="20071" y="12395"/>
                  </a:lnTo>
                  <a:lnTo>
                    <a:pt x="19824" y="12721"/>
                  </a:lnTo>
                  <a:lnTo>
                    <a:pt x="19565" y="13011"/>
                  </a:lnTo>
                  <a:lnTo>
                    <a:pt x="19297" y="13228"/>
                  </a:lnTo>
                  <a:lnTo>
                    <a:pt x="19017" y="13446"/>
                  </a:lnTo>
                  <a:lnTo>
                    <a:pt x="18727" y="13591"/>
                  </a:lnTo>
                  <a:lnTo>
                    <a:pt x="18427" y="13736"/>
                  </a:lnTo>
                  <a:lnTo>
                    <a:pt x="18111" y="13808"/>
                  </a:lnTo>
                  <a:lnTo>
                    <a:pt x="17784" y="13808"/>
                  </a:lnTo>
                  <a:lnTo>
                    <a:pt x="17441" y="13772"/>
                  </a:lnTo>
                  <a:lnTo>
                    <a:pt x="17083" y="13699"/>
                  </a:lnTo>
                  <a:lnTo>
                    <a:pt x="16714" y="13591"/>
                  </a:lnTo>
                  <a:lnTo>
                    <a:pt x="16329" y="13409"/>
                  </a:lnTo>
                  <a:lnTo>
                    <a:pt x="15923" y="13156"/>
                  </a:lnTo>
                  <a:lnTo>
                    <a:pt x="15502" y="12866"/>
                  </a:lnTo>
                  <a:lnTo>
                    <a:pt x="15064" y="12503"/>
                  </a:lnTo>
                  <a:lnTo>
                    <a:pt x="14611" y="12105"/>
                  </a:lnTo>
                  <a:lnTo>
                    <a:pt x="14136" y="11634"/>
                  </a:lnTo>
                  <a:lnTo>
                    <a:pt x="13641" y="11090"/>
                  </a:lnTo>
                  <a:lnTo>
                    <a:pt x="13130" y="10474"/>
                  </a:lnTo>
                  <a:lnTo>
                    <a:pt x="12592" y="9785"/>
                  </a:lnTo>
                  <a:lnTo>
                    <a:pt x="12039" y="9060"/>
                  </a:lnTo>
                  <a:lnTo>
                    <a:pt x="11459" y="8227"/>
                  </a:lnTo>
                  <a:lnTo>
                    <a:pt x="10863" y="7357"/>
                  </a:lnTo>
                  <a:lnTo>
                    <a:pt x="10241" y="6415"/>
                  </a:lnTo>
                  <a:lnTo>
                    <a:pt x="9593" y="5364"/>
                  </a:lnTo>
                  <a:lnTo>
                    <a:pt x="8950" y="4349"/>
                  </a:lnTo>
                  <a:lnTo>
                    <a:pt x="8328" y="3479"/>
                  </a:lnTo>
                  <a:lnTo>
                    <a:pt x="7732" y="2682"/>
                  </a:lnTo>
                  <a:lnTo>
                    <a:pt x="7163" y="2030"/>
                  </a:lnTo>
                  <a:lnTo>
                    <a:pt x="6620" y="1486"/>
                  </a:lnTo>
                  <a:lnTo>
                    <a:pt x="6098" y="1015"/>
                  </a:lnTo>
                  <a:lnTo>
                    <a:pt x="5603" y="652"/>
                  </a:lnTo>
                  <a:lnTo>
                    <a:pt x="5134" y="362"/>
                  </a:lnTo>
                  <a:lnTo>
                    <a:pt x="4681" y="181"/>
                  </a:lnTo>
                  <a:lnTo>
                    <a:pt x="4259" y="36"/>
                  </a:lnTo>
                  <a:lnTo>
                    <a:pt x="3853" y="0"/>
                  </a:lnTo>
                  <a:lnTo>
                    <a:pt x="3473" y="0"/>
                  </a:lnTo>
                  <a:lnTo>
                    <a:pt x="3115" y="72"/>
                  </a:lnTo>
                  <a:lnTo>
                    <a:pt x="2778" y="181"/>
                  </a:lnTo>
                  <a:lnTo>
                    <a:pt x="2461" y="362"/>
                  </a:lnTo>
                  <a:lnTo>
                    <a:pt x="2166" y="544"/>
                  </a:lnTo>
                  <a:lnTo>
                    <a:pt x="1887" y="797"/>
                  </a:lnTo>
                  <a:lnTo>
                    <a:pt x="1634" y="1051"/>
                  </a:lnTo>
                  <a:lnTo>
                    <a:pt x="1397" y="1341"/>
                  </a:lnTo>
                  <a:lnTo>
                    <a:pt x="1186" y="1667"/>
                  </a:lnTo>
                  <a:lnTo>
                    <a:pt x="986" y="1957"/>
                  </a:lnTo>
                  <a:lnTo>
                    <a:pt x="812" y="2283"/>
                  </a:lnTo>
                  <a:lnTo>
                    <a:pt x="654" y="2609"/>
                  </a:lnTo>
                  <a:lnTo>
                    <a:pt x="511" y="2899"/>
                  </a:lnTo>
                  <a:lnTo>
                    <a:pt x="390" y="3189"/>
                  </a:lnTo>
                  <a:lnTo>
                    <a:pt x="127" y="3914"/>
                  </a:lnTo>
                  <a:lnTo>
                    <a:pt x="0" y="4349"/>
                  </a:lnTo>
                  <a:lnTo>
                    <a:pt x="0" y="21600"/>
                  </a:lnTo>
                  <a:lnTo>
                    <a:pt x="21589" y="21600"/>
                  </a:lnTo>
                  <a:lnTo>
                    <a:pt x="21600" y="21491"/>
                  </a:lnTo>
                  <a:lnTo>
                    <a:pt x="21600" y="9242"/>
                  </a:lnTo>
                  <a:lnTo>
                    <a:pt x="21589" y="927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  <a:endParaRPr dirty="0"/>
            </a:p>
          </p:txBody>
        </p:sp>
      </p:grpSp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xfrm>
            <a:off x="4874154" y="338666"/>
            <a:ext cx="3812646" cy="2429936"/>
          </a:xfrm>
          <a:prstGeom prst="rect">
            <a:avLst/>
          </a:prstGeom>
        </p:spPr>
        <p:txBody>
          <a:bodyPr anchor="b"/>
          <a:lstStyle>
            <a:lvl1pPr algn="l">
              <a:defRPr sz="2800"/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68333" y="2785533"/>
            <a:ext cx="3818467" cy="2421467"/>
          </a:xfrm>
          <a:prstGeom prst="rect">
            <a:avLst/>
          </a:prstGeom>
        </p:spPr>
        <p:txBody>
          <a:bodyPr/>
          <a:lstStyle>
            <a:lvl1pPr marL="228600" indent="0">
              <a:spcBef>
                <a:spcPts val="3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228600" indent="457200">
              <a:spcBef>
                <a:spcPts val="3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228600" indent="914400">
              <a:spcBef>
                <a:spcPts val="3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228600" indent="1371600">
              <a:spcBef>
                <a:spcPts val="3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228600" indent="1828800">
              <a:spcBef>
                <a:spcPts val="3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129" name="Google Shape;112;p10"/>
          <p:cNvSpPr>
            <a:spLocks noGrp="1"/>
          </p:cNvSpPr>
          <p:nvPr>
            <p:ph type="pic" sz="quarter" idx="21"/>
          </p:nvPr>
        </p:nvSpPr>
        <p:spPr>
          <a:xfrm>
            <a:off x="838199" y="1371599"/>
            <a:ext cx="3566161" cy="2926082"/>
          </a:xfrm>
          <a:prstGeom prst="rect">
            <a:avLst/>
          </a:prstGeom>
          <a:effectLst>
            <a:reflection stA="30000" endPos="40000" dir="5400000" sy="-100000" algn="bl" rotWithShape="0"/>
          </a:effectLst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1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pPr>
            <a:endParaRPr dirty="0"/>
          </a:p>
        </p:txBody>
      </p:sp>
      <p:grpSp>
        <p:nvGrpSpPr>
          <p:cNvPr id="8" name="Google Shape;11;p1"/>
          <p:cNvGrpSpPr/>
          <p:nvPr/>
        </p:nvGrpSpPr>
        <p:grpSpPr>
          <a:xfrm>
            <a:off x="211665" y="1679429"/>
            <a:ext cx="8723377" cy="1329874"/>
            <a:chOff x="0" y="0"/>
            <a:chExt cx="8723376" cy="1329873"/>
          </a:xfrm>
        </p:grpSpPr>
        <p:sp>
          <p:nvSpPr>
            <p:cNvPr id="3" name="Google Shape;12;p1"/>
            <p:cNvSpPr/>
            <p:nvPr/>
          </p:nvSpPr>
          <p:spPr>
            <a:xfrm>
              <a:off x="5835772" y="145036"/>
              <a:ext cx="2876430" cy="714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2" y="0"/>
                  </a:moveTo>
                  <a:lnTo>
                    <a:pt x="20642" y="608"/>
                  </a:lnTo>
                  <a:lnTo>
                    <a:pt x="19716" y="1283"/>
                  </a:lnTo>
                  <a:lnTo>
                    <a:pt x="18774" y="2025"/>
                  </a:lnTo>
                  <a:lnTo>
                    <a:pt x="17800" y="2768"/>
                  </a:lnTo>
                  <a:lnTo>
                    <a:pt x="16811" y="3645"/>
                  </a:lnTo>
                  <a:lnTo>
                    <a:pt x="15789" y="4523"/>
                  </a:lnTo>
                  <a:lnTo>
                    <a:pt x="14751" y="5535"/>
                  </a:lnTo>
                  <a:lnTo>
                    <a:pt x="13682" y="6548"/>
                  </a:lnTo>
                  <a:lnTo>
                    <a:pt x="11750" y="8505"/>
                  </a:lnTo>
                  <a:lnTo>
                    <a:pt x="9866" y="10260"/>
                  </a:lnTo>
                  <a:lnTo>
                    <a:pt x="8062" y="11880"/>
                  </a:lnTo>
                  <a:lnTo>
                    <a:pt x="6322" y="13432"/>
                  </a:lnTo>
                  <a:lnTo>
                    <a:pt x="4662" y="14782"/>
                  </a:lnTo>
                  <a:lnTo>
                    <a:pt x="3049" y="15997"/>
                  </a:lnTo>
                  <a:lnTo>
                    <a:pt x="1501" y="17145"/>
                  </a:lnTo>
                  <a:lnTo>
                    <a:pt x="0" y="18157"/>
                  </a:lnTo>
                  <a:lnTo>
                    <a:pt x="1038" y="18765"/>
                  </a:lnTo>
                  <a:lnTo>
                    <a:pt x="2027" y="19305"/>
                  </a:lnTo>
                  <a:lnTo>
                    <a:pt x="2985" y="19777"/>
                  </a:lnTo>
                  <a:lnTo>
                    <a:pt x="3927" y="20182"/>
                  </a:lnTo>
                  <a:lnTo>
                    <a:pt x="4837" y="20587"/>
                  </a:lnTo>
                  <a:lnTo>
                    <a:pt x="5715" y="20857"/>
                  </a:lnTo>
                  <a:lnTo>
                    <a:pt x="6561" y="21127"/>
                  </a:lnTo>
                  <a:lnTo>
                    <a:pt x="7392" y="21330"/>
                  </a:lnTo>
                  <a:lnTo>
                    <a:pt x="8206" y="21465"/>
                  </a:lnTo>
                  <a:lnTo>
                    <a:pt x="8988" y="21532"/>
                  </a:lnTo>
                  <a:lnTo>
                    <a:pt x="9738" y="21600"/>
                  </a:lnTo>
                  <a:lnTo>
                    <a:pt x="10473" y="21600"/>
                  </a:lnTo>
                  <a:lnTo>
                    <a:pt x="11191" y="21532"/>
                  </a:lnTo>
                  <a:lnTo>
                    <a:pt x="11894" y="21465"/>
                  </a:lnTo>
                  <a:lnTo>
                    <a:pt x="12564" y="21330"/>
                  </a:lnTo>
                  <a:lnTo>
                    <a:pt x="13219" y="21127"/>
                  </a:lnTo>
                  <a:lnTo>
                    <a:pt x="13841" y="20925"/>
                  </a:lnTo>
                  <a:lnTo>
                    <a:pt x="14464" y="20655"/>
                  </a:lnTo>
                  <a:lnTo>
                    <a:pt x="15645" y="19980"/>
                  </a:lnTo>
                  <a:lnTo>
                    <a:pt x="16763" y="19170"/>
                  </a:lnTo>
                  <a:lnTo>
                    <a:pt x="17816" y="18225"/>
                  </a:lnTo>
                  <a:lnTo>
                    <a:pt x="18327" y="17685"/>
                  </a:lnTo>
                  <a:lnTo>
                    <a:pt x="18822" y="17145"/>
                  </a:lnTo>
                  <a:lnTo>
                    <a:pt x="19780" y="15930"/>
                  </a:lnTo>
                  <a:lnTo>
                    <a:pt x="20690" y="14580"/>
                  </a:lnTo>
                  <a:lnTo>
                    <a:pt x="21568" y="13162"/>
                  </a:lnTo>
                  <a:lnTo>
                    <a:pt x="21600" y="13095"/>
                  </a:lnTo>
                  <a:lnTo>
                    <a:pt x="21600" y="0"/>
                  </a:lnTo>
                  <a:lnTo>
                    <a:pt x="21552" y="0"/>
                  </a:lnTo>
                  <a:close/>
                </a:path>
              </a:pathLst>
            </a:custGeom>
            <a:solidFill>
              <a:srgbClr val="C6E7FC">
                <a:alpha val="2823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  <a:endParaRPr dirty="0"/>
            </a:p>
          </p:txBody>
        </p:sp>
        <p:sp>
          <p:nvSpPr>
            <p:cNvPr id="4" name="Google Shape;13;p1"/>
            <p:cNvSpPr/>
            <p:nvPr/>
          </p:nvSpPr>
          <p:spPr>
            <a:xfrm>
              <a:off x="2407654" y="16734"/>
              <a:ext cx="5544516" cy="850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239"/>
                  </a:moveTo>
                  <a:lnTo>
                    <a:pt x="21128" y="19843"/>
                  </a:lnTo>
                  <a:lnTo>
                    <a:pt x="20639" y="19446"/>
                  </a:lnTo>
                  <a:lnTo>
                    <a:pt x="19621" y="18482"/>
                  </a:lnTo>
                  <a:lnTo>
                    <a:pt x="18544" y="17291"/>
                  </a:lnTo>
                  <a:lnTo>
                    <a:pt x="17409" y="15987"/>
                  </a:lnTo>
                  <a:lnTo>
                    <a:pt x="16208" y="14400"/>
                  </a:lnTo>
                  <a:lnTo>
                    <a:pt x="14941" y="12643"/>
                  </a:lnTo>
                  <a:lnTo>
                    <a:pt x="13608" y="10602"/>
                  </a:lnTo>
                  <a:lnTo>
                    <a:pt x="12200" y="8391"/>
                  </a:lnTo>
                  <a:lnTo>
                    <a:pt x="11645" y="7540"/>
                  </a:lnTo>
                  <a:lnTo>
                    <a:pt x="11106" y="6690"/>
                  </a:lnTo>
                  <a:lnTo>
                    <a:pt x="10063" y="5216"/>
                  </a:lnTo>
                  <a:lnTo>
                    <a:pt x="9558" y="4592"/>
                  </a:lnTo>
                  <a:lnTo>
                    <a:pt x="9069" y="3969"/>
                  </a:lnTo>
                  <a:lnTo>
                    <a:pt x="8589" y="3402"/>
                  </a:lnTo>
                  <a:lnTo>
                    <a:pt x="8117" y="2891"/>
                  </a:lnTo>
                  <a:lnTo>
                    <a:pt x="7661" y="2438"/>
                  </a:lnTo>
                  <a:lnTo>
                    <a:pt x="7206" y="2041"/>
                  </a:lnTo>
                  <a:lnTo>
                    <a:pt x="6344" y="1304"/>
                  </a:lnTo>
                  <a:lnTo>
                    <a:pt x="5524" y="794"/>
                  </a:lnTo>
                  <a:lnTo>
                    <a:pt x="4754" y="397"/>
                  </a:lnTo>
                  <a:lnTo>
                    <a:pt x="4017" y="113"/>
                  </a:lnTo>
                  <a:lnTo>
                    <a:pt x="3321" y="0"/>
                  </a:lnTo>
                  <a:lnTo>
                    <a:pt x="2667" y="0"/>
                  </a:lnTo>
                  <a:lnTo>
                    <a:pt x="2054" y="113"/>
                  </a:lnTo>
                  <a:lnTo>
                    <a:pt x="1483" y="283"/>
                  </a:lnTo>
                  <a:lnTo>
                    <a:pt x="952" y="567"/>
                  </a:lnTo>
                  <a:lnTo>
                    <a:pt x="456" y="907"/>
                  </a:lnTo>
                  <a:lnTo>
                    <a:pt x="0" y="1361"/>
                  </a:lnTo>
                  <a:lnTo>
                    <a:pt x="638" y="1871"/>
                  </a:lnTo>
                  <a:lnTo>
                    <a:pt x="1300" y="2438"/>
                  </a:lnTo>
                  <a:lnTo>
                    <a:pt x="1988" y="3175"/>
                  </a:lnTo>
                  <a:lnTo>
                    <a:pt x="2700" y="3969"/>
                  </a:lnTo>
                  <a:lnTo>
                    <a:pt x="3437" y="4932"/>
                  </a:lnTo>
                  <a:lnTo>
                    <a:pt x="4199" y="5953"/>
                  </a:lnTo>
                  <a:lnTo>
                    <a:pt x="4994" y="7087"/>
                  </a:lnTo>
                  <a:lnTo>
                    <a:pt x="5806" y="8391"/>
                  </a:lnTo>
                  <a:lnTo>
                    <a:pt x="7272" y="10715"/>
                  </a:lnTo>
                  <a:lnTo>
                    <a:pt x="8663" y="12756"/>
                  </a:lnTo>
                  <a:lnTo>
                    <a:pt x="9972" y="14627"/>
                  </a:lnTo>
                  <a:lnTo>
                    <a:pt x="10610" y="15420"/>
                  </a:lnTo>
                  <a:lnTo>
                    <a:pt x="11214" y="16214"/>
                  </a:lnTo>
                  <a:lnTo>
                    <a:pt x="11810" y="16951"/>
                  </a:lnTo>
                  <a:lnTo>
                    <a:pt x="12390" y="17575"/>
                  </a:lnTo>
                  <a:lnTo>
                    <a:pt x="12953" y="18198"/>
                  </a:lnTo>
                  <a:lnTo>
                    <a:pt x="13500" y="18765"/>
                  </a:lnTo>
                  <a:lnTo>
                    <a:pt x="14030" y="19219"/>
                  </a:lnTo>
                  <a:lnTo>
                    <a:pt x="14544" y="19672"/>
                  </a:lnTo>
                  <a:lnTo>
                    <a:pt x="15040" y="20069"/>
                  </a:lnTo>
                  <a:lnTo>
                    <a:pt x="15529" y="20466"/>
                  </a:lnTo>
                  <a:lnTo>
                    <a:pt x="16001" y="20750"/>
                  </a:lnTo>
                  <a:lnTo>
                    <a:pt x="16457" y="20976"/>
                  </a:lnTo>
                  <a:lnTo>
                    <a:pt x="16896" y="21203"/>
                  </a:lnTo>
                  <a:lnTo>
                    <a:pt x="17326" y="21373"/>
                  </a:lnTo>
                  <a:lnTo>
                    <a:pt x="17749" y="21487"/>
                  </a:lnTo>
                  <a:lnTo>
                    <a:pt x="18155" y="21600"/>
                  </a:lnTo>
                  <a:lnTo>
                    <a:pt x="18925" y="21600"/>
                  </a:lnTo>
                  <a:lnTo>
                    <a:pt x="19298" y="21543"/>
                  </a:lnTo>
                  <a:lnTo>
                    <a:pt x="19654" y="21487"/>
                  </a:lnTo>
                  <a:lnTo>
                    <a:pt x="20002" y="21373"/>
                  </a:lnTo>
                  <a:lnTo>
                    <a:pt x="20341" y="21203"/>
                  </a:lnTo>
                  <a:lnTo>
                    <a:pt x="20672" y="20976"/>
                  </a:lnTo>
                  <a:lnTo>
                    <a:pt x="21302" y="20523"/>
                  </a:lnTo>
                  <a:lnTo>
                    <a:pt x="21600" y="20239"/>
                  </a:lnTo>
                  <a:close/>
                </a:path>
              </a:pathLst>
            </a:custGeom>
            <a:solidFill>
              <a:srgbClr val="C6E7FC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  <a:endParaRPr dirty="0"/>
            </a:p>
          </p:txBody>
        </p:sp>
        <p:sp>
          <p:nvSpPr>
            <p:cNvPr id="5" name="Google Shape;14;p1"/>
            <p:cNvSpPr/>
            <p:nvPr/>
          </p:nvSpPr>
          <p:spPr>
            <a:xfrm>
              <a:off x="2617062" y="29007"/>
              <a:ext cx="5467981" cy="77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79"/>
                  </a:moveTo>
                  <a:lnTo>
                    <a:pt x="76" y="2054"/>
                  </a:lnTo>
                  <a:lnTo>
                    <a:pt x="302" y="1743"/>
                  </a:lnTo>
                  <a:lnTo>
                    <a:pt x="689" y="1307"/>
                  </a:lnTo>
                  <a:lnTo>
                    <a:pt x="941" y="1058"/>
                  </a:lnTo>
                  <a:lnTo>
                    <a:pt x="1235" y="809"/>
                  </a:lnTo>
                  <a:lnTo>
                    <a:pt x="1562" y="622"/>
                  </a:lnTo>
                  <a:lnTo>
                    <a:pt x="1940" y="436"/>
                  </a:lnTo>
                  <a:lnTo>
                    <a:pt x="2351" y="249"/>
                  </a:lnTo>
                  <a:lnTo>
                    <a:pt x="2813" y="124"/>
                  </a:lnTo>
                  <a:lnTo>
                    <a:pt x="3317" y="62"/>
                  </a:lnTo>
                  <a:lnTo>
                    <a:pt x="3863" y="0"/>
                  </a:lnTo>
                  <a:lnTo>
                    <a:pt x="4451" y="62"/>
                  </a:lnTo>
                  <a:lnTo>
                    <a:pt x="5081" y="187"/>
                  </a:lnTo>
                  <a:lnTo>
                    <a:pt x="5761" y="436"/>
                  </a:lnTo>
                  <a:lnTo>
                    <a:pt x="6483" y="747"/>
                  </a:lnTo>
                  <a:lnTo>
                    <a:pt x="7248" y="1245"/>
                  </a:lnTo>
                  <a:lnTo>
                    <a:pt x="8062" y="1805"/>
                  </a:lnTo>
                  <a:lnTo>
                    <a:pt x="8927" y="2490"/>
                  </a:lnTo>
                  <a:lnTo>
                    <a:pt x="9834" y="3299"/>
                  </a:lnTo>
                  <a:lnTo>
                    <a:pt x="10792" y="4295"/>
                  </a:lnTo>
                  <a:lnTo>
                    <a:pt x="11791" y="5416"/>
                  </a:lnTo>
                  <a:lnTo>
                    <a:pt x="12841" y="6723"/>
                  </a:lnTo>
                  <a:lnTo>
                    <a:pt x="13941" y="8279"/>
                  </a:lnTo>
                  <a:lnTo>
                    <a:pt x="15091" y="9960"/>
                  </a:lnTo>
                  <a:lnTo>
                    <a:pt x="16292" y="11827"/>
                  </a:lnTo>
                  <a:lnTo>
                    <a:pt x="17544" y="13944"/>
                  </a:lnTo>
                  <a:lnTo>
                    <a:pt x="18845" y="16247"/>
                  </a:lnTo>
                  <a:lnTo>
                    <a:pt x="20198" y="18799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  <a:endParaRPr dirty="0"/>
            </a:p>
          </p:txBody>
        </p:sp>
        <p:sp>
          <p:nvSpPr>
            <p:cNvPr id="6" name="Google Shape;15;p1"/>
            <p:cNvSpPr/>
            <p:nvPr/>
          </p:nvSpPr>
          <p:spPr>
            <a:xfrm>
              <a:off x="5397823" y="15619"/>
              <a:ext cx="3308001" cy="651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25" y="20712"/>
                  </a:lnTo>
                  <a:lnTo>
                    <a:pt x="2332" y="18419"/>
                  </a:lnTo>
                  <a:lnTo>
                    <a:pt x="3512" y="16866"/>
                  </a:lnTo>
                  <a:lnTo>
                    <a:pt x="4872" y="15164"/>
                  </a:lnTo>
                  <a:lnTo>
                    <a:pt x="6386" y="13315"/>
                  </a:lnTo>
                  <a:lnTo>
                    <a:pt x="8010" y="11318"/>
                  </a:lnTo>
                  <a:lnTo>
                    <a:pt x="9731" y="9395"/>
                  </a:lnTo>
                  <a:lnTo>
                    <a:pt x="11494" y="7471"/>
                  </a:lnTo>
                  <a:lnTo>
                    <a:pt x="13299" y="5696"/>
                  </a:lnTo>
                  <a:lnTo>
                    <a:pt x="15089" y="3995"/>
                  </a:lnTo>
                  <a:lnTo>
                    <a:pt x="15978" y="3255"/>
                  </a:lnTo>
                  <a:lnTo>
                    <a:pt x="16839" y="2515"/>
                  </a:lnTo>
                  <a:lnTo>
                    <a:pt x="17699" y="1923"/>
                  </a:lnTo>
                  <a:lnTo>
                    <a:pt x="18532" y="1332"/>
                  </a:lnTo>
                  <a:lnTo>
                    <a:pt x="19351" y="888"/>
                  </a:lnTo>
                  <a:lnTo>
                    <a:pt x="20129" y="518"/>
                  </a:lnTo>
                  <a:lnTo>
                    <a:pt x="20878" y="222"/>
                  </a:lnTo>
                  <a:lnTo>
                    <a:pt x="21600" y="0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  <a:endParaRPr dirty="0"/>
            </a:p>
          </p:txBody>
        </p:sp>
        <p:sp>
          <p:nvSpPr>
            <p:cNvPr id="7" name="Google Shape;16;p1"/>
            <p:cNvSpPr/>
            <p:nvPr/>
          </p:nvSpPr>
          <p:spPr>
            <a:xfrm>
              <a:off x="0" y="0"/>
              <a:ext cx="8723377" cy="1329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9" y="9278"/>
                  </a:moveTo>
                  <a:lnTo>
                    <a:pt x="21389" y="9821"/>
                  </a:lnTo>
                  <a:lnTo>
                    <a:pt x="21189" y="10329"/>
                  </a:lnTo>
                  <a:lnTo>
                    <a:pt x="20978" y="10800"/>
                  </a:lnTo>
                  <a:lnTo>
                    <a:pt x="20762" y="11235"/>
                  </a:lnTo>
                  <a:lnTo>
                    <a:pt x="20541" y="11670"/>
                  </a:lnTo>
                  <a:lnTo>
                    <a:pt x="20309" y="12068"/>
                  </a:lnTo>
                  <a:lnTo>
                    <a:pt x="20071" y="12395"/>
                  </a:lnTo>
                  <a:lnTo>
                    <a:pt x="19824" y="12721"/>
                  </a:lnTo>
                  <a:lnTo>
                    <a:pt x="19565" y="13011"/>
                  </a:lnTo>
                  <a:lnTo>
                    <a:pt x="19297" y="13228"/>
                  </a:lnTo>
                  <a:lnTo>
                    <a:pt x="19017" y="13446"/>
                  </a:lnTo>
                  <a:lnTo>
                    <a:pt x="18727" y="13591"/>
                  </a:lnTo>
                  <a:lnTo>
                    <a:pt x="18427" y="13736"/>
                  </a:lnTo>
                  <a:lnTo>
                    <a:pt x="18111" y="13808"/>
                  </a:lnTo>
                  <a:lnTo>
                    <a:pt x="17784" y="13808"/>
                  </a:lnTo>
                  <a:lnTo>
                    <a:pt x="17441" y="13772"/>
                  </a:lnTo>
                  <a:lnTo>
                    <a:pt x="17083" y="13699"/>
                  </a:lnTo>
                  <a:lnTo>
                    <a:pt x="16714" y="13591"/>
                  </a:lnTo>
                  <a:lnTo>
                    <a:pt x="16329" y="13409"/>
                  </a:lnTo>
                  <a:lnTo>
                    <a:pt x="15923" y="13156"/>
                  </a:lnTo>
                  <a:lnTo>
                    <a:pt x="15502" y="12866"/>
                  </a:lnTo>
                  <a:lnTo>
                    <a:pt x="15064" y="12503"/>
                  </a:lnTo>
                  <a:lnTo>
                    <a:pt x="14611" y="12105"/>
                  </a:lnTo>
                  <a:lnTo>
                    <a:pt x="14136" y="11634"/>
                  </a:lnTo>
                  <a:lnTo>
                    <a:pt x="13641" y="11090"/>
                  </a:lnTo>
                  <a:lnTo>
                    <a:pt x="13130" y="10474"/>
                  </a:lnTo>
                  <a:lnTo>
                    <a:pt x="12592" y="9785"/>
                  </a:lnTo>
                  <a:lnTo>
                    <a:pt x="12039" y="9060"/>
                  </a:lnTo>
                  <a:lnTo>
                    <a:pt x="11459" y="8227"/>
                  </a:lnTo>
                  <a:lnTo>
                    <a:pt x="10863" y="7357"/>
                  </a:lnTo>
                  <a:lnTo>
                    <a:pt x="10241" y="6415"/>
                  </a:lnTo>
                  <a:lnTo>
                    <a:pt x="9593" y="5364"/>
                  </a:lnTo>
                  <a:lnTo>
                    <a:pt x="8950" y="4349"/>
                  </a:lnTo>
                  <a:lnTo>
                    <a:pt x="8328" y="3479"/>
                  </a:lnTo>
                  <a:lnTo>
                    <a:pt x="7732" y="2682"/>
                  </a:lnTo>
                  <a:lnTo>
                    <a:pt x="7163" y="2030"/>
                  </a:lnTo>
                  <a:lnTo>
                    <a:pt x="6620" y="1486"/>
                  </a:lnTo>
                  <a:lnTo>
                    <a:pt x="6098" y="1015"/>
                  </a:lnTo>
                  <a:lnTo>
                    <a:pt x="5603" y="652"/>
                  </a:lnTo>
                  <a:lnTo>
                    <a:pt x="5134" y="362"/>
                  </a:lnTo>
                  <a:lnTo>
                    <a:pt x="4681" y="181"/>
                  </a:lnTo>
                  <a:lnTo>
                    <a:pt x="4259" y="36"/>
                  </a:lnTo>
                  <a:lnTo>
                    <a:pt x="3853" y="0"/>
                  </a:lnTo>
                  <a:lnTo>
                    <a:pt x="3473" y="0"/>
                  </a:lnTo>
                  <a:lnTo>
                    <a:pt x="3115" y="72"/>
                  </a:lnTo>
                  <a:lnTo>
                    <a:pt x="2778" y="181"/>
                  </a:lnTo>
                  <a:lnTo>
                    <a:pt x="2461" y="362"/>
                  </a:lnTo>
                  <a:lnTo>
                    <a:pt x="2166" y="544"/>
                  </a:lnTo>
                  <a:lnTo>
                    <a:pt x="1887" y="797"/>
                  </a:lnTo>
                  <a:lnTo>
                    <a:pt x="1634" y="1051"/>
                  </a:lnTo>
                  <a:lnTo>
                    <a:pt x="1397" y="1341"/>
                  </a:lnTo>
                  <a:lnTo>
                    <a:pt x="1186" y="1667"/>
                  </a:lnTo>
                  <a:lnTo>
                    <a:pt x="986" y="1957"/>
                  </a:lnTo>
                  <a:lnTo>
                    <a:pt x="812" y="2283"/>
                  </a:lnTo>
                  <a:lnTo>
                    <a:pt x="654" y="2609"/>
                  </a:lnTo>
                  <a:lnTo>
                    <a:pt x="511" y="2899"/>
                  </a:lnTo>
                  <a:lnTo>
                    <a:pt x="390" y="3189"/>
                  </a:lnTo>
                  <a:lnTo>
                    <a:pt x="127" y="3914"/>
                  </a:lnTo>
                  <a:lnTo>
                    <a:pt x="0" y="4349"/>
                  </a:lnTo>
                  <a:lnTo>
                    <a:pt x="0" y="21600"/>
                  </a:lnTo>
                  <a:lnTo>
                    <a:pt x="21589" y="21600"/>
                  </a:lnTo>
                  <a:lnTo>
                    <a:pt x="21600" y="21491"/>
                  </a:lnTo>
                  <a:lnTo>
                    <a:pt x="21600" y="9242"/>
                  </a:lnTo>
                  <a:lnTo>
                    <a:pt x="21589" y="927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latin typeface="Candara"/>
                  <a:ea typeface="Candara"/>
                  <a:cs typeface="Candara"/>
                  <a:sym typeface="Candara"/>
                </a:defRPr>
              </a:pPr>
              <a:endParaRPr dirty="0"/>
            </a:p>
          </p:txBody>
        </p:sp>
      </p:grpSp>
      <p:sp>
        <p:nvSpPr>
          <p:cNvPr id="9" name="Title Text"/>
          <p:cNvSpPr txBox="1">
            <a:spLocks noGrp="1"/>
          </p:cNvSpPr>
          <p:nvPr>
            <p:ph type="title"/>
          </p:nvPr>
        </p:nvSpPr>
        <p:spPr>
          <a:xfrm>
            <a:off x="457200" y="338327"/>
            <a:ext cx="8229600" cy="1252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53350" y="6317175"/>
            <a:ext cx="237302" cy="2311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ctr">
              <a:defRPr sz="1000">
                <a:solidFill>
                  <a:srgbClr val="073E87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11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sldNum="0"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Candara"/>
          <a:ea typeface="Candara"/>
          <a:cs typeface="Candara"/>
          <a:sym typeface="Candar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Candara"/>
          <a:ea typeface="Candara"/>
          <a:cs typeface="Candara"/>
          <a:sym typeface="Candar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Candara"/>
          <a:ea typeface="Candara"/>
          <a:cs typeface="Candara"/>
          <a:sym typeface="Candar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Candara"/>
          <a:ea typeface="Candara"/>
          <a:cs typeface="Candara"/>
          <a:sym typeface="Candar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Candara"/>
          <a:ea typeface="Candara"/>
          <a:cs typeface="Candara"/>
          <a:sym typeface="Candara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Candara"/>
          <a:ea typeface="Candara"/>
          <a:cs typeface="Candara"/>
          <a:sym typeface="Candara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Candara"/>
          <a:ea typeface="Candara"/>
          <a:cs typeface="Candara"/>
          <a:sym typeface="Candara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Candara"/>
          <a:ea typeface="Candara"/>
          <a:cs typeface="Candara"/>
          <a:sym typeface="Candara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Candara"/>
          <a:ea typeface="Candara"/>
          <a:cs typeface="Candara"/>
          <a:sym typeface="Candara"/>
        </a:defRPr>
      </a:lvl9pPr>
    </p:titleStyle>
    <p:bodyStyle>
      <a:lvl1pPr marL="457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ts val="2400"/>
        <a:buFont typeface="Helvetica"/>
        <a:buChar char="*"/>
        <a:tabLst/>
        <a:defRPr sz="2400" b="0" i="0" u="none" strike="noStrike" cap="none" spc="0" baseline="0">
          <a:solidFill>
            <a:srgbClr val="073E87"/>
          </a:solidFill>
          <a:uFillTx/>
          <a:latin typeface="Candara"/>
          <a:ea typeface="Candara"/>
          <a:cs typeface="Candara"/>
          <a:sym typeface="Candara"/>
        </a:defRPr>
      </a:lvl1pPr>
      <a:lvl2pPr marL="947881" marR="0" indent="-40178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ts val="2400"/>
        <a:buFont typeface="Helvetica"/>
        <a:buChar char="*"/>
        <a:tabLst/>
        <a:defRPr sz="2400" b="0" i="0" u="none" strike="noStrike" cap="none" spc="0" baseline="0">
          <a:solidFill>
            <a:srgbClr val="073E87"/>
          </a:solidFill>
          <a:uFillTx/>
          <a:latin typeface="Candara"/>
          <a:ea typeface="Candara"/>
          <a:cs typeface="Candara"/>
          <a:sym typeface="Candara"/>
        </a:defRPr>
      </a:lvl2pPr>
      <a:lvl3pPr marL="1442719" marR="0" indent="-42671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ts val="2400"/>
        <a:buFont typeface="Helvetica"/>
        <a:buChar char="*"/>
        <a:tabLst/>
        <a:defRPr sz="2400" b="0" i="0" u="none" strike="noStrike" cap="none" spc="0" baseline="0">
          <a:solidFill>
            <a:srgbClr val="073E87"/>
          </a:solidFill>
          <a:uFillTx/>
          <a:latin typeface="Candara"/>
          <a:ea typeface="Candara"/>
          <a:cs typeface="Candara"/>
          <a:sym typeface="Candara"/>
        </a:defRPr>
      </a:lvl3pPr>
      <a:lvl4pPr marL="1943100" marR="0" indent="-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ts val="2400"/>
        <a:buFont typeface="Helvetica"/>
        <a:buChar char="*"/>
        <a:tabLst/>
        <a:defRPr sz="2400" b="0" i="0" u="none" strike="noStrike" cap="none" spc="0" baseline="0">
          <a:solidFill>
            <a:srgbClr val="073E87"/>
          </a:solidFill>
          <a:uFillTx/>
          <a:latin typeface="Candara"/>
          <a:ea typeface="Candara"/>
          <a:cs typeface="Candara"/>
          <a:sym typeface="Candara"/>
        </a:defRPr>
      </a:lvl4pPr>
      <a:lvl5pPr marL="2451100" marR="0" indent="-4953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ts val="2400"/>
        <a:buFont typeface="Helvetica"/>
        <a:buChar char="*"/>
        <a:tabLst/>
        <a:defRPr sz="2400" b="0" i="0" u="none" strike="noStrike" cap="none" spc="0" baseline="0">
          <a:solidFill>
            <a:srgbClr val="073E87"/>
          </a:solidFill>
          <a:uFillTx/>
          <a:latin typeface="Candara"/>
          <a:ea typeface="Candara"/>
          <a:cs typeface="Candara"/>
          <a:sym typeface="Candara"/>
        </a:defRPr>
      </a:lvl5pPr>
      <a:lvl6pPr marL="2969985" marR="0" indent="-544285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ts val="2400"/>
        <a:buFont typeface="Helvetica"/>
        <a:buChar char="●"/>
        <a:tabLst/>
        <a:defRPr sz="2400" b="0" i="0" u="none" strike="noStrike" cap="none" spc="0" baseline="0">
          <a:solidFill>
            <a:srgbClr val="073E87"/>
          </a:solidFill>
          <a:uFillTx/>
          <a:latin typeface="Candara"/>
          <a:ea typeface="Candara"/>
          <a:cs typeface="Candara"/>
          <a:sym typeface="Candara"/>
        </a:defRPr>
      </a:lvl6pPr>
      <a:lvl7pPr marL="3427185" marR="0" indent="-544285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ts val="2400"/>
        <a:buFont typeface="Helvetica"/>
        <a:buChar char="●"/>
        <a:tabLst/>
        <a:defRPr sz="2400" b="0" i="0" u="none" strike="noStrike" cap="none" spc="0" baseline="0">
          <a:solidFill>
            <a:srgbClr val="073E87"/>
          </a:solidFill>
          <a:uFillTx/>
          <a:latin typeface="Candara"/>
          <a:ea typeface="Candara"/>
          <a:cs typeface="Candara"/>
          <a:sym typeface="Candara"/>
        </a:defRPr>
      </a:lvl7pPr>
      <a:lvl8pPr marL="3884385" marR="0" indent="-544285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ts val="2400"/>
        <a:buFont typeface="Helvetica"/>
        <a:buChar char="●"/>
        <a:tabLst/>
        <a:defRPr sz="2400" b="0" i="0" u="none" strike="noStrike" cap="none" spc="0" baseline="0">
          <a:solidFill>
            <a:srgbClr val="073E87"/>
          </a:solidFill>
          <a:uFillTx/>
          <a:latin typeface="Candara"/>
          <a:ea typeface="Candara"/>
          <a:cs typeface="Candara"/>
          <a:sym typeface="Candara"/>
        </a:defRPr>
      </a:lvl8pPr>
      <a:lvl9pPr marL="4341585" marR="0" indent="-544285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chemeClr val="accent1"/>
        </a:buClr>
        <a:buSzPts val="2400"/>
        <a:buFont typeface="Helvetica"/>
        <a:buChar char="●"/>
        <a:tabLst/>
        <a:defRPr sz="2400" b="0" i="0" u="none" strike="noStrike" cap="none" spc="0" baseline="0">
          <a:solidFill>
            <a:srgbClr val="073E87"/>
          </a:solidFill>
          <a:uFillTx/>
          <a:latin typeface="Candara"/>
          <a:ea typeface="Candara"/>
          <a:cs typeface="Candara"/>
          <a:sym typeface="Candara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ndar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jpe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12" Type="http://schemas.openxmlformats.org/officeDocument/2006/relationships/image" Target="../media/image32.png"/><Relationship Id="rId17" Type="http://schemas.openxmlformats.org/officeDocument/2006/relationships/image" Target="../media/image35.png"/><Relationship Id="rId2" Type="http://schemas.openxmlformats.org/officeDocument/2006/relationships/image" Target="../media/image22.jpe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5" Type="http://schemas.openxmlformats.org/officeDocument/2006/relationships/image" Target="../media/image37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37;p13"/>
          <p:cNvSpPr txBox="1">
            <a:spLocks noGrp="1"/>
          </p:cNvSpPr>
          <p:nvPr>
            <p:ph type="ctrTitle"/>
          </p:nvPr>
        </p:nvSpPr>
        <p:spPr>
          <a:xfrm>
            <a:off x="4546886" y="3604890"/>
            <a:ext cx="6406481" cy="671389"/>
          </a:xfrm>
          <a:prstGeom prst="rect">
            <a:avLst/>
          </a:prstGeom>
          <a:effectLst>
            <a:outerShdw blurRad="50800" dist="38100" dir="8100000" rotWithShape="0">
              <a:srgbClr val="000000">
                <a:alpha val="40000"/>
              </a:srgbClr>
            </a:outerShdw>
          </a:effectLst>
        </p:spPr>
        <p:txBody>
          <a:bodyPr>
            <a:normAutofit fontScale="90000"/>
          </a:bodyPr>
          <a:lstStyle/>
          <a:p>
            <a:pPr algn="l" defTabSz="758951">
              <a:defRPr sz="3320" i="1">
                <a:solidFill>
                  <a:srgbClr val="1A4171"/>
                </a:solidFill>
              </a:defRPr>
            </a:pPr>
            <a:r>
              <a:rPr dirty="0"/>
              <a:t>Group No </a:t>
            </a:r>
            <a:r>
              <a:rPr sz="3984" dirty="0"/>
              <a:t>16 </a:t>
            </a:r>
          </a:p>
        </p:txBody>
      </p:sp>
      <p:sp>
        <p:nvSpPr>
          <p:cNvPr id="164" name="Google Shape;138;p13"/>
          <p:cNvSpPr txBox="1">
            <a:spLocks noGrp="1"/>
          </p:cNvSpPr>
          <p:nvPr>
            <p:ph type="subTitle" sz="quarter" idx="1"/>
          </p:nvPr>
        </p:nvSpPr>
        <p:spPr>
          <a:xfrm>
            <a:off x="4492021" y="4465951"/>
            <a:ext cx="4321201" cy="1473301"/>
          </a:xfrm>
          <a:prstGeom prst="rect">
            <a:avLst/>
          </a:prstGeom>
          <a:effectLst>
            <a:outerShdw blurRad="50800" dist="38100" dir="8100000" rotWithShape="0">
              <a:srgbClr val="000000">
                <a:alpha val="40000"/>
              </a:srgbClr>
            </a:outerShdw>
          </a:effectLst>
        </p:spPr>
        <p:txBody>
          <a:bodyPr/>
          <a:lstStyle/>
          <a:p>
            <a:pPr marL="498919" indent="-498919" algn="l" defTabSz="886968">
              <a:spcBef>
                <a:spcPts val="0"/>
              </a:spcBef>
              <a:buClr>
                <a:srgbClr val="FFFFFF"/>
              </a:buClr>
              <a:buSzPts val="2300"/>
              <a:buAutoNum type="arabicPeriod"/>
              <a:defRPr sz="2328" i="1"/>
            </a:pPr>
            <a:r>
              <a:rPr dirty="0"/>
              <a:t>Karan Raj Bagri-</a:t>
            </a:r>
            <a:r>
              <a:rPr sz="1940" i="0" dirty="0"/>
              <a:t>001911001036</a:t>
            </a:r>
          </a:p>
          <a:p>
            <a:pPr marL="498919" indent="-498919" algn="l" defTabSz="886968">
              <a:spcBef>
                <a:spcPts val="0"/>
              </a:spcBef>
              <a:buClr>
                <a:srgbClr val="FFFFFF"/>
              </a:buClr>
              <a:buSzPts val="2300"/>
              <a:buAutoNum type="arabicPeriod"/>
              <a:defRPr sz="2328" i="1"/>
            </a:pPr>
            <a:r>
              <a:rPr dirty="0"/>
              <a:t>Swapnil</a:t>
            </a:r>
            <a:r>
              <a:rPr dirty="0"/>
              <a:t> Ghosh-</a:t>
            </a:r>
            <a:r>
              <a:rPr sz="1940" i="0" dirty="0"/>
              <a:t>001911001067</a:t>
            </a:r>
          </a:p>
          <a:p>
            <a:pPr marL="498919" indent="-498919" algn="l" defTabSz="886968">
              <a:spcBef>
                <a:spcPts val="300"/>
              </a:spcBef>
              <a:buClr>
                <a:srgbClr val="FFFFFF"/>
              </a:buClr>
              <a:buSzPts val="2300"/>
              <a:buAutoNum type="arabicPeriod"/>
              <a:defRPr sz="2328" i="1"/>
            </a:pPr>
            <a:r>
              <a:rPr dirty="0"/>
              <a:t>Chirag</a:t>
            </a:r>
            <a:r>
              <a:rPr dirty="0"/>
              <a:t> Jaiswal-</a:t>
            </a:r>
            <a:r>
              <a:rPr sz="1940" i="0" dirty="0"/>
              <a:t>001911001066</a:t>
            </a:r>
          </a:p>
        </p:txBody>
      </p:sp>
      <p:sp>
        <p:nvSpPr>
          <p:cNvPr id="165" name="Google Shape;139;p13"/>
          <p:cNvSpPr txBox="1"/>
          <p:nvPr/>
        </p:nvSpPr>
        <p:spPr>
          <a:xfrm>
            <a:off x="162115" y="2291747"/>
            <a:ext cx="8546451" cy="707844"/>
          </a:xfrm>
          <a:prstGeom prst="rect">
            <a:avLst/>
          </a:prstGeom>
          <a:ln w="12700">
            <a:miter lim="400000"/>
          </a:ln>
          <a:effectLst>
            <a:outerShdw blurRad="50800" dist="38100" dir="81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sz="4000" i="1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rPr dirty="0"/>
              <a:t>Supervisor : </a:t>
            </a:r>
            <a:r>
              <a:rPr dirty="0">
                <a:solidFill>
                  <a:srgbClr val="FFFFFF"/>
                </a:solidFill>
              </a:rPr>
              <a:t>Bibhas</a:t>
            </a:r>
            <a:r>
              <a:rPr dirty="0">
                <a:solidFill>
                  <a:srgbClr val="FFFFFF"/>
                </a:solidFill>
              </a:rPr>
              <a:t> Chandra </a:t>
            </a:r>
            <a:r>
              <a:rPr dirty="0">
                <a:solidFill>
                  <a:srgbClr val="FFFFFF"/>
                </a:solidFill>
              </a:rPr>
              <a:t>Dhara</a:t>
            </a:r>
            <a:r>
              <a:rPr dirty="0">
                <a:solidFill>
                  <a:srgbClr val="FFFFFF"/>
                </a:solidFill>
              </a:rPr>
              <a:t> Sir  </a:t>
            </a:r>
          </a:p>
        </p:txBody>
      </p:sp>
      <p:sp>
        <p:nvSpPr>
          <p:cNvPr id="167" name="Google Shape;141;p13"/>
          <p:cNvSpPr txBox="1"/>
          <p:nvPr/>
        </p:nvSpPr>
        <p:spPr>
          <a:xfrm>
            <a:off x="409113" y="77706"/>
            <a:ext cx="8575550" cy="2092838"/>
          </a:xfrm>
          <a:prstGeom prst="rect">
            <a:avLst/>
          </a:prstGeom>
          <a:ln w="12700">
            <a:miter lim="400000"/>
          </a:ln>
          <a:effectLst>
            <a:outerShdw blurRad="50800" dist="38100" dir="81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6500" i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dirty="0"/>
              <a:t>Tribonacci</a:t>
            </a:r>
            <a:r>
              <a:rPr dirty="0"/>
              <a:t> Matrix Error Control </a:t>
            </a:r>
          </a:p>
        </p:txBody>
      </p:sp>
      <p:sp>
        <p:nvSpPr>
          <p:cNvPr id="168" name="Google Shape;142;p13"/>
          <p:cNvSpPr txBox="1"/>
          <p:nvPr/>
        </p:nvSpPr>
        <p:spPr>
          <a:xfrm>
            <a:off x="-31294" y="6128925"/>
            <a:ext cx="9584402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 i="1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dirty="0"/>
              <a:t>Referred from the research paper ( “TRIBONACCI MATRICES AND A NEW CODING THEORY” )  by  MANJUSRI BASU and MONOJIT DAS.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21;p22"/>
          <p:cNvSpPr txBox="1">
            <a:spLocks noGrp="1"/>
          </p:cNvSpPr>
          <p:nvPr>
            <p:ph type="body" idx="1"/>
          </p:nvPr>
        </p:nvSpPr>
        <p:spPr>
          <a:xfrm>
            <a:off x="467544" y="2675466"/>
            <a:ext cx="8208914" cy="3450697"/>
          </a:xfrm>
          <a:prstGeom prst="rect">
            <a:avLst/>
          </a:prstGeom>
        </p:spPr>
        <p:txBody>
          <a:bodyPr/>
          <a:lstStyle/>
          <a:p>
            <a:pPr marL="274320" indent="-261620">
              <a:spcBef>
                <a:spcPts val="0"/>
              </a:spcBef>
              <a:buChar char="❖"/>
            </a:pPr>
            <a:r>
              <a:rPr dirty="0"/>
              <a:t>This </a:t>
            </a:r>
            <a:r>
              <a:rPr dirty="0">
                <a:solidFill>
                  <a:srgbClr val="0293E0"/>
                </a:solidFill>
              </a:rPr>
              <a:t>Encoding process </a:t>
            </a:r>
            <a:r>
              <a:rPr dirty="0"/>
              <a:t>is done at </a:t>
            </a:r>
            <a:r>
              <a:rPr dirty="0">
                <a:solidFill>
                  <a:srgbClr val="0293E0"/>
                </a:solidFill>
              </a:rPr>
              <a:t>sender side</a:t>
            </a:r>
            <a:r>
              <a:rPr dirty="0"/>
              <a:t>.</a:t>
            </a:r>
          </a:p>
          <a:p>
            <a:pPr marL="274320" indent="-261620">
              <a:buChar char="❖"/>
            </a:pPr>
            <a:r>
              <a:rPr dirty="0"/>
              <a:t> We are encoding the </a:t>
            </a:r>
            <a:r>
              <a:rPr dirty="0">
                <a:solidFill>
                  <a:srgbClr val="0293E0"/>
                </a:solidFill>
              </a:rPr>
              <a:t>Message Matrix (P) </a:t>
            </a:r>
            <a:r>
              <a:rPr dirty="0"/>
              <a:t>by </a:t>
            </a:r>
            <a:r>
              <a:rPr dirty="0">
                <a:solidFill>
                  <a:srgbClr val="0293E0"/>
                </a:solidFill>
              </a:rPr>
              <a:t>multiplying it </a:t>
            </a:r>
            <a:r>
              <a:rPr dirty="0"/>
              <a:t> with the  </a:t>
            </a:r>
            <a:r>
              <a:rPr dirty="0">
                <a:solidFill>
                  <a:srgbClr val="0293E0"/>
                </a:solidFill>
              </a:rPr>
              <a:t>Tribonacci</a:t>
            </a:r>
            <a:r>
              <a:rPr dirty="0">
                <a:solidFill>
                  <a:srgbClr val="0293E0"/>
                </a:solidFill>
              </a:rPr>
              <a:t> Coding Matrix ( M</a:t>
            </a:r>
            <a:r>
              <a:rPr baseline="30000" dirty="0">
                <a:solidFill>
                  <a:srgbClr val="0293E0"/>
                </a:solidFill>
              </a:rPr>
              <a:t>K</a:t>
            </a:r>
            <a:r>
              <a:rPr dirty="0">
                <a:solidFill>
                  <a:srgbClr val="0293E0"/>
                </a:solidFill>
              </a:rPr>
              <a:t>).</a:t>
            </a:r>
          </a:p>
          <a:p>
            <a:pPr marL="274320" indent="-261620">
              <a:buChar char="❖"/>
            </a:pPr>
            <a:r>
              <a:rPr dirty="0"/>
              <a:t> The </a:t>
            </a:r>
            <a:r>
              <a:rPr dirty="0">
                <a:solidFill>
                  <a:srgbClr val="0293E0"/>
                </a:solidFill>
              </a:rPr>
              <a:t>encoded matrix</a:t>
            </a:r>
            <a:r>
              <a:rPr dirty="0"/>
              <a:t> is called as </a:t>
            </a:r>
            <a:r>
              <a:rPr dirty="0">
                <a:solidFill>
                  <a:srgbClr val="0293E0"/>
                </a:solidFill>
              </a:rPr>
              <a:t>Code Matrix (E).</a:t>
            </a:r>
          </a:p>
        </p:txBody>
      </p:sp>
      <p:sp>
        <p:nvSpPr>
          <p:cNvPr id="220" name="Google Shape;222;p22"/>
          <p:cNvSpPr txBox="1">
            <a:spLocks noGrp="1"/>
          </p:cNvSpPr>
          <p:nvPr>
            <p:ph type="title"/>
          </p:nvPr>
        </p:nvSpPr>
        <p:spPr>
          <a:xfrm>
            <a:off x="457200" y="338327"/>
            <a:ext cx="8229600" cy="1252729"/>
          </a:xfrm>
          <a:prstGeom prst="rect">
            <a:avLst/>
          </a:prstGeom>
          <a:effectLst>
            <a:outerShdw blurRad="50800" dist="38100" dir="81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 sz="5400"/>
            </a:lvl1pPr>
          </a:lstStyle>
          <a:p>
            <a:r>
              <a:rPr dirty="0"/>
              <a:t> Encoding </a:t>
            </a:r>
          </a:p>
        </p:txBody>
      </p:sp>
      <p:pic>
        <p:nvPicPr>
          <p:cNvPr id="221" name="Google Shape;223;p22" descr="Google Shape;223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560" y="5661247"/>
            <a:ext cx="3384376" cy="7920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Google Shape;224;p22" descr="Google Shape;224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35895" y="4407710"/>
            <a:ext cx="2461161" cy="11448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Google Shape;225;p22" descr="Google Shape;225;p2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6285" y="4814318"/>
            <a:ext cx="201613" cy="26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Google Shape;226;p22" descr="Google Shape;226;p2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8210" y="4407710"/>
            <a:ext cx="1922025" cy="10799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32;p23"/>
          <p:cNvSpPr txBox="1">
            <a:spLocks noGrp="1"/>
          </p:cNvSpPr>
          <p:nvPr>
            <p:ph type="body" idx="1"/>
          </p:nvPr>
        </p:nvSpPr>
        <p:spPr>
          <a:xfrm>
            <a:off x="363762" y="2544699"/>
            <a:ext cx="8416502" cy="4014601"/>
          </a:xfrm>
          <a:prstGeom prst="rect">
            <a:avLst/>
          </a:prstGeom>
        </p:spPr>
        <p:txBody>
          <a:bodyPr/>
          <a:lstStyle/>
          <a:p>
            <a:pPr marL="274320" indent="-261620">
              <a:spcBef>
                <a:spcPts val="0"/>
              </a:spcBef>
              <a:buChar char="❖"/>
            </a:pPr>
            <a:r>
              <a:rPr dirty="0"/>
              <a:t>This </a:t>
            </a:r>
            <a:r>
              <a:rPr dirty="0">
                <a:solidFill>
                  <a:srgbClr val="0293E0"/>
                </a:solidFill>
              </a:rPr>
              <a:t>decoding process </a:t>
            </a:r>
            <a:r>
              <a:rPr dirty="0"/>
              <a:t>takes place at </a:t>
            </a:r>
            <a:r>
              <a:rPr dirty="0">
                <a:solidFill>
                  <a:srgbClr val="0293E0"/>
                </a:solidFill>
              </a:rPr>
              <a:t>receiver side</a:t>
            </a:r>
            <a:r>
              <a:rPr dirty="0"/>
              <a:t>.</a:t>
            </a:r>
          </a:p>
          <a:p>
            <a:pPr marL="274320" indent="-261620">
              <a:buChar char="❖"/>
            </a:pPr>
            <a:r>
              <a:rPr dirty="0"/>
              <a:t>We take the </a:t>
            </a:r>
            <a:r>
              <a:rPr dirty="0">
                <a:solidFill>
                  <a:srgbClr val="0293E0"/>
                </a:solidFill>
              </a:rPr>
              <a:t>Tribonacci</a:t>
            </a:r>
            <a:r>
              <a:rPr dirty="0">
                <a:solidFill>
                  <a:srgbClr val="0293E0"/>
                </a:solidFill>
              </a:rPr>
              <a:t> Decoding Matrix (M</a:t>
            </a:r>
            <a:r>
              <a:rPr baseline="30000" dirty="0">
                <a:solidFill>
                  <a:srgbClr val="0293E0"/>
                </a:solidFill>
              </a:rPr>
              <a:t>-k</a:t>
            </a:r>
            <a:r>
              <a:rPr dirty="0">
                <a:solidFill>
                  <a:srgbClr val="0293E0"/>
                </a:solidFill>
              </a:rPr>
              <a:t>)  </a:t>
            </a:r>
            <a:r>
              <a:rPr dirty="0"/>
              <a:t>and multiply it with the  </a:t>
            </a:r>
            <a:r>
              <a:rPr dirty="0">
                <a:solidFill>
                  <a:srgbClr val="0293E0"/>
                </a:solidFill>
              </a:rPr>
              <a:t>received Code Matrix (E) </a:t>
            </a:r>
            <a:r>
              <a:rPr dirty="0"/>
              <a:t>.</a:t>
            </a:r>
          </a:p>
          <a:p>
            <a:pPr marL="274320" indent="-261620">
              <a:buChar char="❖"/>
            </a:pPr>
            <a:r>
              <a:rPr dirty="0"/>
              <a:t>The </a:t>
            </a:r>
            <a:r>
              <a:rPr dirty="0">
                <a:solidFill>
                  <a:srgbClr val="0293E0"/>
                </a:solidFill>
              </a:rPr>
              <a:t>decoded matrix </a:t>
            </a:r>
            <a:r>
              <a:rPr dirty="0"/>
              <a:t>is </a:t>
            </a:r>
            <a:r>
              <a:rPr dirty="0">
                <a:solidFill>
                  <a:srgbClr val="0293E0"/>
                </a:solidFill>
              </a:rPr>
              <a:t>our  Message Matrix (P) </a:t>
            </a:r>
            <a:r>
              <a:rPr dirty="0"/>
              <a:t>if and only if  there is </a:t>
            </a:r>
            <a:r>
              <a:rPr dirty="0">
                <a:solidFill>
                  <a:srgbClr val="0293E0"/>
                </a:solidFill>
              </a:rPr>
              <a:t>no error/corruption </a:t>
            </a:r>
            <a:r>
              <a:rPr dirty="0">
                <a:solidFill>
                  <a:srgbClr val="1A4171"/>
                </a:solidFill>
              </a:rPr>
              <a:t>done in</a:t>
            </a:r>
            <a:r>
              <a:rPr dirty="0">
                <a:solidFill>
                  <a:srgbClr val="0293E0"/>
                </a:solidFill>
              </a:rPr>
              <a:t> Code Matrix (E),  </a:t>
            </a:r>
            <a:r>
              <a:rPr dirty="0"/>
              <a:t>in the </a:t>
            </a:r>
            <a:r>
              <a:rPr dirty="0">
                <a:solidFill>
                  <a:srgbClr val="0293E0"/>
                </a:solidFill>
              </a:rPr>
              <a:t>transmission channel</a:t>
            </a:r>
            <a:r>
              <a:rPr dirty="0"/>
              <a:t>.</a:t>
            </a:r>
          </a:p>
        </p:txBody>
      </p:sp>
      <p:sp>
        <p:nvSpPr>
          <p:cNvPr id="228" name="Google Shape;233;p23"/>
          <p:cNvSpPr txBox="1">
            <a:spLocks noGrp="1"/>
          </p:cNvSpPr>
          <p:nvPr>
            <p:ph type="title"/>
          </p:nvPr>
        </p:nvSpPr>
        <p:spPr>
          <a:xfrm>
            <a:off x="363749" y="502125"/>
            <a:ext cx="8416502" cy="1252801"/>
          </a:xfrm>
          <a:prstGeom prst="rect">
            <a:avLst/>
          </a:prstGeom>
          <a:effectLst>
            <a:outerShdw blurRad="50800" dist="38100" dir="81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 sz="4800"/>
            </a:lvl1pPr>
          </a:lstStyle>
          <a:p>
            <a:r>
              <a:rPr dirty="0"/>
              <a:t>Decoding </a:t>
            </a:r>
          </a:p>
        </p:txBody>
      </p:sp>
      <p:pic>
        <p:nvPicPr>
          <p:cNvPr id="229" name="Google Shape;234;p23" descr="Google Shape;234;p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3747" y="4906029"/>
            <a:ext cx="1979186" cy="11114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Google Shape;235;p23" descr="Google Shape;235;p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1082" y="5197352"/>
            <a:ext cx="216024" cy="268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Google Shape;236;p23" descr="Google Shape;236;p2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9798" y="5792263"/>
            <a:ext cx="2683960" cy="507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Google Shape;237;p23" descr="Google Shape;237;p2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52931" y="4814004"/>
            <a:ext cx="2462215" cy="1146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44;p24"/>
          <p:cNvSpPr txBox="1"/>
          <p:nvPr/>
        </p:nvSpPr>
        <p:spPr>
          <a:xfrm>
            <a:off x="2445373" y="-41700"/>
            <a:ext cx="8325052" cy="1252800"/>
          </a:xfrm>
          <a:prstGeom prst="rect">
            <a:avLst/>
          </a:prstGeom>
          <a:ln w="12700">
            <a:miter lim="400000"/>
          </a:ln>
          <a:effectLst>
            <a:outerShdw blurRad="50800" dist="38100" dir="81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dirty="0"/>
              <a:t>Example </a:t>
            </a:r>
          </a:p>
        </p:txBody>
      </p:sp>
      <p:sp>
        <p:nvSpPr>
          <p:cNvPr id="237" name="Google Shape;245;p24"/>
          <p:cNvSpPr txBox="1"/>
          <p:nvPr/>
        </p:nvSpPr>
        <p:spPr>
          <a:xfrm>
            <a:off x="225656" y="3027172"/>
            <a:ext cx="417023" cy="28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r>
              <a:rPr dirty="0"/>
              <a:t>P = </a:t>
            </a:r>
          </a:p>
        </p:txBody>
      </p:sp>
      <p:graphicFrame>
        <p:nvGraphicFramePr>
          <p:cNvPr id="238" name="Google Shape;246;p24"/>
          <p:cNvGraphicFramePr/>
          <p:nvPr/>
        </p:nvGraphicFramePr>
        <p:xfrm>
          <a:off x="729679" y="2684636"/>
          <a:ext cx="2344775" cy="96214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781600"/>
                <a:gridCol w="758850"/>
                <a:gridCol w="804325"/>
              </a:tblGrid>
              <a:tr h="352525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sym typeface="Arial"/>
                        </a:rPr>
                        <a:t>172</a:t>
                      </a:r>
                    </a:p>
                  </a:txBody>
                  <a:tcPr marL="45725" marR="45725" marT="45725" marB="457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sym typeface="Arial"/>
                        </a:rPr>
                        <a:t>47</a:t>
                      </a:r>
                    </a:p>
                  </a:txBody>
                  <a:tcPr marL="45725" marR="45725" marT="45725" marB="457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sym typeface="Arial"/>
                        </a:rPr>
                        <a:t>117</a:t>
                      </a:r>
                    </a:p>
                  </a:txBody>
                  <a:tcPr marL="45725" marR="45725" marT="45725" marB="45725" horzOverflow="overflow"/>
                </a:tc>
              </a:tr>
              <a:tr h="2733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192</a:t>
                      </a:r>
                    </a:p>
                  </a:txBody>
                  <a:tcPr marL="45725" marR="45725" marT="45725" marB="457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67</a:t>
                      </a:r>
                    </a:p>
                  </a:txBody>
                  <a:tcPr marL="45725" marR="45725" marT="45725" marB="457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251</a:t>
                      </a:r>
                    </a:p>
                  </a:txBody>
                  <a:tcPr marL="45725" marR="45725" marT="45725" marB="45725" horzOverflow="overflow"/>
                </a:tc>
              </a:tr>
              <a:tr h="2733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195</a:t>
                      </a:r>
                    </a:p>
                  </a:txBody>
                  <a:tcPr marL="45725" marR="45725" marT="45725" marB="457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103</a:t>
                      </a:r>
                    </a:p>
                  </a:txBody>
                  <a:tcPr marL="45725" marR="45725" marT="45725" marB="457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9</a:t>
                      </a:r>
                    </a:p>
                  </a:txBody>
                  <a:tcPr marL="45725" marR="45725" marT="45725" marB="45725" horzOverflow="overflow"/>
                </a:tc>
              </a:tr>
            </a:tbl>
          </a:graphicData>
        </a:graphic>
      </p:graphicFrame>
      <p:graphicFrame>
        <p:nvGraphicFramePr>
          <p:cNvPr id="239" name="Google Shape;247;p24"/>
          <p:cNvGraphicFramePr/>
          <p:nvPr/>
        </p:nvGraphicFramePr>
        <p:xfrm>
          <a:off x="896054" y="4643983"/>
          <a:ext cx="2344775" cy="92904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735100"/>
                <a:gridCol w="805350"/>
                <a:gridCol w="804325"/>
              </a:tblGrid>
              <a:tr h="319425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sym typeface="Arial"/>
                        </a:rPr>
                        <a:t>81</a:t>
                      </a:r>
                    </a:p>
                  </a:txBody>
                  <a:tcPr marL="45725" marR="45725" marT="45725" marB="457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sym typeface="Arial"/>
                        </a:rPr>
                        <a:t>68</a:t>
                      </a:r>
                    </a:p>
                  </a:txBody>
                  <a:tcPr marL="45725" marR="45725" marT="45725" marB="457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sym typeface="Arial"/>
                        </a:rPr>
                        <a:t>44</a:t>
                      </a:r>
                    </a:p>
                  </a:txBody>
                  <a:tcPr marL="45725" marR="45725" marT="45725" marB="45725" horzOverflow="overflow"/>
                </a:tc>
              </a:tr>
              <a:tr h="2733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44</a:t>
                      </a:r>
                    </a:p>
                  </a:txBody>
                  <a:tcPr marL="45725" marR="45725" marT="45725" marB="457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37</a:t>
                      </a:r>
                    </a:p>
                  </a:txBody>
                  <a:tcPr marL="45725" marR="45725" marT="45725" marB="457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24</a:t>
                      </a:r>
                    </a:p>
                  </a:txBody>
                  <a:tcPr marL="45725" marR="45725" marT="45725" marB="45725" horzOverflow="overflow"/>
                </a:tc>
              </a:tr>
              <a:tr h="2733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24</a:t>
                      </a:r>
                    </a:p>
                  </a:txBody>
                  <a:tcPr marL="45725" marR="45725" marT="45725" marB="457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20</a:t>
                      </a:r>
                    </a:p>
                  </a:txBody>
                  <a:tcPr marL="45725" marR="45725" marT="45725" marB="457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13</a:t>
                      </a:r>
                    </a:p>
                  </a:txBody>
                  <a:tcPr marL="45725" marR="45725" marT="45725" marB="45725" horzOverflow="overflow"/>
                </a:tc>
              </a:tr>
            </a:tbl>
          </a:graphicData>
        </a:graphic>
      </p:graphicFrame>
      <p:sp>
        <p:nvSpPr>
          <p:cNvPr id="240" name="Google Shape;248;p24"/>
          <p:cNvSpPr txBox="1"/>
          <p:nvPr/>
        </p:nvSpPr>
        <p:spPr>
          <a:xfrm>
            <a:off x="350287" y="4947356"/>
            <a:ext cx="495572" cy="288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r>
              <a:rPr dirty="0"/>
              <a:t>M   =</a:t>
            </a:r>
          </a:p>
        </p:txBody>
      </p:sp>
      <p:sp>
        <p:nvSpPr>
          <p:cNvPr id="241" name="Google Shape;249;p24"/>
          <p:cNvSpPr txBox="1"/>
          <p:nvPr/>
        </p:nvSpPr>
        <p:spPr>
          <a:xfrm>
            <a:off x="4162527" y="3792344"/>
            <a:ext cx="1223335" cy="288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r>
              <a:rPr dirty="0"/>
              <a:t>E ( P X M  ) = </a:t>
            </a:r>
          </a:p>
        </p:txBody>
      </p:sp>
      <p:graphicFrame>
        <p:nvGraphicFramePr>
          <p:cNvPr id="242" name="Google Shape;250;p24"/>
          <p:cNvGraphicFramePr/>
          <p:nvPr/>
        </p:nvGraphicFramePr>
        <p:xfrm>
          <a:off x="5379413" y="3546044"/>
          <a:ext cx="2344775" cy="91443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781600"/>
                <a:gridCol w="758850"/>
                <a:gridCol w="804325"/>
              </a:tblGrid>
              <a:tr h="24190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ym typeface="Arial"/>
                        </a:rPr>
                        <a:t>18957</a:t>
                      </a:r>
                    </a:p>
                  </a:txBody>
                  <a:tcPr marL="45725" marR="45725" marT="45725" marB="45725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solidFill>
                      <a:srgbClr val="FDF4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ym typeface="Arial"/>
                        </a:rPr>
                        <a:t>15900</a:t>
                      </a:r>
                    </a:p>
                  </a:txBody>
                  <a:tcPr marL="45725" marR="45725" marT="45725" marB="45725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solidFill>
                      <a:srgbClr val="FDF4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ym typeface="Arial"/>
                        </a:rPr>
                        <a:t>10298</a:t>
                      </a:r>
                    </a:p>
                  </a:txBody>
                  <a:tcPr marL="45725" marR="45725" marT="45725" marB="45725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solidFill>
                      <a:srgbClr val="FDF4E8"/>
                    </a:solidFill>
                  </a:tcPr>
                </a:tc>
              </a:tr>
              <a:tr h="2733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24673</a:t>
                      </a:r>
                    </a:p>
                  </a:txBody>
                  <a:tcPr marL="45725" marR="45725" marT="45725" marB="45725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solidFill>
                      <a:srgbClr val="FBE8C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20680</a:t>
                      </a:r>
                    </a:p>
                  </a:txBody>
                  <a:tcPr marL="45725" marR="45725" marT="45725" marB="45725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solidFill>
                      <a:srgbClr val="FBE8C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13400</a:t>
                      </a:r>
                    </a:p>
                  </a:txBody>
                  <a:tcPr marL="45725" marR="45725" marT="45725" marB="45725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solidFill>
                      <a:srgbClr val="FBE8CD"/>
                    </a:solidFill>
                  </a:tcPr>
                </a:tc>
              </a:tr>
              <a:tr h="2733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20692</a:t>
                      </a:r>
                    </a:p>
                  </a:txBody>
                  <a:tcPr marL="45725" marR="45725" marT="45725" marB="45725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solidFill>
                      <a:srgbClr val="FDF4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17376</a:t>
                      </a:r>
                    </a:p>
                  </a:txBody>
                  <a:tcPr marL="45725" marR="45725" marT="45725" marB="45725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solidFill>
                      <a:srgbClr val="FDF4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11250</a:t>
                      </a:r>
                    </a:p>
                  </a:txBody>
                  <a:tcPr marL="45725" marR="45725" marT="45725" marB="45725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solidFill>
                      <a:srgbClr val="FDF4E8"/>
                    </a:solidFill>
                  </a:tcPr>
                </a:tc>
              </a:tr>
            </a:tbl>
          </a:graphicData>
        </a:graphic>
      </p:graphicFrame>
      <p:sp>
        <p:nvSpPr>
          <p:cNvPr id="243" name="Google Shape;251;p24"/>
          <p:cNvSpPr/>
          <p:nvPr/>
        </p:nvSpPr>
        <p:spPr>
          <a:xfrm>
            <a:off x="3135098" y="2812929"/>
            <a:ext cx="3472801" cy="438901"/>
          </a:xfrm>
          <a:prstGeom prst="line">
            <a:avLst/>
          </a:prstGeom>
          <a:ln w="25400">
            <a:solidFill>
              <a:schemeClr val="accent2"/>
            </a:solidFill>
            <a:tailEnd type="stealth"/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244" name="Google Shape;253;p24"/>
          <p:cNvSpPr/>
          <p:nvPr/>
        </p:nvSpPr>
        <p:spPr>
          <a:xfrm flipV="1">
            <a:off x="3304857" y="4547634"/>
            <a:ext cx="3196446" cy="825831"/>
          </a:xfrm>
          <a:prstGeom prst="line">
            <a:avLst/>
          </a:prstGeom>
          <a:ln w="25400">
            <a:solidFill>
              <a:schemeClr val="accent2"/>
            </a:solidFill>
            <a:tailEnd type="stealth"/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245" name="Google Shape;254;p24"/>
          <p:cNvSpPr txBox="1"/>
          <p:nvPr/>
        </p:nvSpPr>
        <p:spPr>
          <a:xfrm>
            <a:off x="1168579" y="2376054"/>
            <a:ext cx="1406078" cy="28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r>
              <a:rPr dirty="0"/>
              <a:t>Message Matrix </a:t>
            </a:r>
          </a:p>
        </p:txBody>
      </p:sp>
      <p:sp>
        <p:nvSpPr>
          <p:cNvPr id="246" name="Google Shape;255;p24"/>
          <p:cNvSpPr txBox="1"/>
          <p:nvPr/>
        </p:nvSpPr>
        <p:spPr>
          <a:xfrm>
            <a:off x="1016314" y="4306556"/>
            <a:ext cx="2072927" cy="307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r>
              <a:rPr dirty="0"/>
              <a:t>Tribonacci</a:t>
            </a:r>
            <a:r>
              <a:rPr dirty="0"/>
              <a:t> Coding Matrix</a:t>
            </a:r>
          </a:p>
        </p:txBody>
      </p:sp>
      <p:sp>
        <p:nvSpPr>
          <p:cNvPr id="247" name="Google Shape;252;p24"/>
          <p:cNvSpPr txBox="1"/>
          <p:nvPr/>
        </p:nvSpPr>
        <p:spPr>
          <a:xfrm>
            <a:off x="6053940" y="3251829"/>
            <a:ext cx="1107918" cy="28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r>
              <a:rPr dirty="0"/>
              <a:t>Code Matrix </a:t>
            </a:r>
          </a:p>
        </p:txBody>
      </p:sp>
      <p:sp>
        <p:nvSpPr>
          <p:cNvPr id="248" name="Google Shape;256;p24"/>
          <p:cNvSpPr txBox="1"/>
          <p:nvPr/>
        </p:nvSpPr>
        <p:spPr>
          <a:xfrm>
            <a:off x="3611503" y="5829124"/>
            <a:ext cx="1829270" cy="486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800" b="1" i="1">
                <a:solidFill>
                  <a:srgbClr val="2C82F4"/>
                </a:solidFill>
              </a:defRPr>
            </a:lvl1pPr>
          </a:lstStyle>
          <a:p>
            <a:r>
              <a:rPr dirty="0"/>
              <a:t>Encoding </a:t>
            </a:r>
          </a:p>
        </p:txBody>
      </p:sp>
      <p:sp>
        <p:nvSpPr>
          <p:cNvPr id="249" name="Google Shape;257;p24"/>
          <p:cNvSpPr txBox="1"/>
          <p:nvPr/>
        </p:nvSpPr>
        <p:spPr>
          <a:xfrm>
            <a:off x="4943912" y="3666633"/>
            <a:ext cx="171765" cy="23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100"/>
            </a:lvl1pPr>
          </a:lstStyle>
          <a:p>
            <a:r>
              <a:rPr dirty="0"/>
              <a:t>8</a:t>
            </a:r>
          </a:p>
        </p:txBody>
      </p:sp>
      <p:sp>
        <p:nvSpPr>
          <p:cNvPr id="250" name="Google Shape;258;p24"/>
          <p:cNvSpPr txBox="1"/>
          <p:nvPr/>
        </p:nvSpPr>
        <p:spPr>
          <a:xfrm>
            <a:off x="512191" y="4771037"/>
            <a:ext cx="171765" cy="23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100"/>
            </a:lvl1pPr>
          </a:lstStyle>
          <a:p>
            <a:r>
              <a:rPr dirty="0"/>
              <a:t>8</a:t>
            </a:r>
          </a:p>
        </p:txBody>
      </p:sp>
      <p:sp>
        <p:nvSpPr>
          <p:cNvPr id="251" name="Google Shape;259;p24"/>
          <p:cNvSpPr/>
          <p:nvPr/>
        </p:nvSpPr>
        <p:spPr>
          <a:xfrm>
            <a:off x="7747586" y="3872229"/>
            <a:ext cx="934206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252" name="Google Shape;260;p24"/>
          <p:cNvSpPr/>
          <p:nvPr/>
        </p:nvSpPr>
        <p:spPr>
          <a:xfrm>
            <a:off x="8681793" y="3872229"/>
            <a:ext cx="1" cy="1342618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253" name="Google Shape;261;p24"/>
          <p:cNvSpPr/>
          <p:nvPr/>
        </p:nvSpPr>
        <p:spPr>
          <a:xfrm>
            <a:off x="7722420" y="4100121"/>
            <a:ext cx="671121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254" name="Google Shape;262;p24"/>
          <p:cNvSpPr/>
          <p:nvPr/>
        </p:nvSpPr>
        <p:spPr>
          <a:xfrm>
            <a:off x="8393540" y="4100121"/>
            <a:ext cx="1" cy="115501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255" name="Google Shape;263;p24"/>
          <p:cNvSpPr/>
          <p:nvPr/>
        </p:nvSpPr>
        <p:spPr>
          <a:xfrm>
            <a:off x="8223250" y="5226050"/>
            <a:ext cx="309750" cy="45720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256" name="Google Shape;264;p24"/>
          <p:cNvSpPr/>
          <p:nvPr/>
        </p:nvSpPr>
        <p:spPr>
          <a:xfrm flipH="1">
            <a:off x="8572500" y="5214846"/>
            <a:ext cx="223306" cy="48110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257" name="Google Shape;265;p24"/>
          <p:cNvSpPr txBox="1"/>
          <p:nvPr/>
        </p:nvSpPr>
        <p:spPr>
          <a:xfrm>
            <a:off x="7793311" y="5782957"/>
            <a:ext cx="1167229" cy="288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dirty="0"/>
              <a:t>01010101,….</a:t>
            </a:r>
          </a:p>
        </p:txBody>
      </p:sp>
      <p:sp>
        <p:nvSpPr>
          <p:cNvPr id="258" name="Google Shape;266;p24"/>
          <p:cNvSpPr txBox="1"/>
          <p:nvPr/>
        </p:nvSpPr>
        <p:spPr>
          <a:xfrm rot="16200000">
            <a:off x="7765714" y="4542508"/>
            <a:ext cx="971663" cy="2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100"/>
            </a:lvl1pPr>
          </a:lstStyle>
          <a:p>
            <a:r>
              <a:rPr dirty="0"/>
              <a:t>N/W Channel </a:t>
            </a:r>
          </a:p>
        </p:txBody>
      </p:sp>
      <p:sp>
        <p:nvSpPr>
          <p:cNvPr id="259" name="Google Shape;267;p24"/>
          <p:cNvSpPr/>
          <p:nvPr/>
        </p:nvSpPr>
        <p:spPr>
          <a:xfrm>
            <a:off x="7802981" y="3597957"/>
            <a:ext cx="184975" cy="164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344"/>
                </a:moveTo>
                <a:lnTo>
                  <a:pt x="7723" y="7344"/>
                </a:lnTo>
                <a:lnTo>
                  <a:pt x="7723" y="0"/>
                </a:lnTo>
                <a:lnTo>
                  <a:pt x="13877" y="0"/>
                </a:lnTo>
                <a:lnTo>
                  <a:pt x="13877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13877" y="14256"/>
                </a:lnTo>
                <a:lnTo>
                  <a:pt x="13877" y="21600"/>
                </a:lnTo>
                <a:lnTo>
                  <a:pt x="7723" y="21600"/>
                </a:lnTo>
                <a:lnTo>
                  <a:pt x="7723" y="14256"/>
                </a:lnTo>
                <a:lnTo>
                  <a:pt x="0" y="14256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2384B8"/>
            </a:solidFill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60" name="Google Shape;268;p24"/>
          <p:cNvSpPr txBox="1"/>
          <p:nvPr/>
        </p:nvSpPr>
        <p:spPr>
          <a:xfrm>
            <a:off x="7999975" y="3559347"/>
            <a:ext cx="1098300" cy="264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200"/>
            </a:lvl1pPr>
          </a:lstStyle>
          <a:p>
            <a:r>
              <a:rPr dirty="0"/>
              <a:t>|P| = -1338614</a:t>
            </a:r>
          </a:p>
        </p:txBody>
      </p:sp>
      <p:sp>
        <p:nvSpPr>
          <p:cNvPr id="261" name="Google Shape;269;p24"/>
          <p:cNvSpPr txBox="1"/>
          <p:nvPr/>
        </p:nvSpPr>
        <p:spPr>
          <a:xfrm>
            <a:off x="7740887" y="1721321"/>
            <a:ext cx="1128757" cy="28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i="1"/>
            </a:lvl1pPr>
          </a:lstStyle>
          <a:p>
            <a:r>
              <a:rPr dirty="0"/>
              <a:t>Sender Side</a:t>
            </a:r>
          </a:p>
        </p:txBody>
      </p:sp>
      <p:sp>
        <p:nvSpPr>
          <p:cNvPr id="262" name="Google Shape;270;p24"/>
          <p:cNvSpPr txBox="1"/>
          <p:nvPr/>
        </p:nvSpPr>
        <p:spPr>
          <a:xfrm>
            <a:off x="257953" y="1199516"/>
            <a:ext cx="2868968" cy="28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>
                <a:solidFill>
                  <a:srgbClr val="2C82F4"/>
                </a:solidFill>
              </a:defRPr>
            </a:lvl1pPr>
          </a:lstStyle>
          <a:p>
            <a:r>
              <a:rPr dirty="0"/>
              <a:t>    </a:t>
            </a:r>
          </a:p>
        </p:txBody>
      </p:sp>
      <p:sp>
        <p:nvSpPr>
          <p:cNvPr id="263" name="Google Shape;271;p24"/>
          <p:cNvSpPr/>
          <p:nvPr/>
        </p:nvSpPr>
        <p:spPr>
          <a:xfrm>
            <a:off x="1879300" y="2106978"/>
            <a:ext cx="7178" cy="323761"/>
          </a:xfrm>
          <a:prstGeom prst="line">
            <a:avLst/>
          </a:prstGeom>
          <a:ln w="25400">
            <a:solidFill>
              <a:schemeClr val="accent2"/>
            </a:solidFill>
            <a:tailEnd type="stealth"/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0" tIns="0" rIns="0" bIns="0"/>
          <a:lstStyle/>
          <a:p>
            <a:endParaRPr dirty="0"/>
          </a:p>
        </p:txBody>
      </p:sp>
      <p:grpSp>
        <p:nvGrpSpPr>
          <p:cNvPr id="266" name="Google Shape;272;p24"/>
          <p:cNvGrpSpPr/>
          <p:nvPr/>
        </p:nvGrpSpPr>
        <p:grpSpPr>
          <a:xfrm>
            <a:off x="243010" y="1841934"/>
            <a:ext cx="648574" cy="215401"/>
            <a:chOff x="0" y="50638"/>
            <a:chExt cx="648572" cy="215400"/>
          </a:xfrm>
        </p:grpSpPr>
        <p:sp>
          <p:nvSpPr>
            <p:cNvPr id="264" name="Rectangle"/>
            <p:cNvSpPr/>
            <p:nvPr/>
          </p:nvSpPr>
          <p:spPr>
            <a:xfrm>
              <a:off x="0" y="82692"/>
              <a:ext cx="648572" cy="15129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384B8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65" name="10101100"/>
            <p:cNvSpPr txBox="1"/>
            <p:nvPr/>
          </p:nvSpPr>
          <p:spPr>
            <a:xfrm>
              <a:off x="58424" y="50638"/>
              <a:ext cx="590146" cy="215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10101100</a:t>
              </a:r>
            </a:p>
          </p:txBody>
        </p:sp>
      </p:grpSp>
      <p:grpSp>
        <p:nvGrpSpPr>
          <p:cNvPr id="269" name="Google Shape;273;p24"/>
          <p:cNvGrpSpPr/>
          <p:nvPr/>
        </p:nvGrpSpPr>
        <p:grpSpPr>
          <a:xfrm>
            <a:off x="891582" y="1843155"/>
            <a:ext cx="648575" cy="215401"/>
            <a:chOff x="0" y="-6511"/>
            <a:chExt cx="648573" cy="215400"/>
          </a:xfrm>
        </p:grpSpPr>
        <p:sp>
          <p:nvSpPr>
            <p:cNvPr id="267" name="Rectangle"/>
            <p:cNvSpPr/>
            <p:nvPr/>
          </p:nvSpPr>
          <p:spPr>
            <a:xfrm>
              <a:off x="0" y="25542"/>
              <a:ext cx="648572" cy="15129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384B8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68" name="00101111"/>
            <p:cNvSpPr txBox="1"/>
            <p:nvPr/>
          </p:nvSpPr>
          <p:spPr>
            <a:xfrm>
              <a:off x="58425" y="-6511"/>
              <a:ext cx="590148" cy="215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00101111</a:t>
              </a:r>
            </a:p>
          </p:txBody>
        </p:sp>
      </p:grpSp>
      <p:grpSp>
        <p:nvGrpSpPr>
          <p:cNvPr id="272" name="Google Shape;274;p24"/>
          <p:cNvGrpSpPr/>
          <p:nvPr/>
        </p:nvGrpSpPr>
        <p:grpSpPr>
          <a:xfrm>
            <a:off x="1540155" y="1843154"/>
            <a:ext cx="648574" cy="215401"/>
            <a:chOff x="0" y="-6511"/>
            <a:chExt cx="648572" cy="215400"/>
          </a:xfrm>
        </p:grpSpPr>
        <p:sp>
          <p:nvSpPr>
            <p:cNvPr id="270" name="Rectangle"/>
            <p:cNvSpPr/>
            <p:nvPr/>
          </p:nvSpPr>
          <p:spPr>
            <a:xfrm>
              <a:off x="0" y="25542"/>
              <a:ext cx="648572" cy="15129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384B8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71" name="01110101"/>
            <p:cNvSpPr txBox="1"/>
            <p:nvPr/>
          </p:nvSpPr>
          <p:spPr>
            <a:xfrm>
              <a:off x="58424" y="-6511"/>
              <a:ext cx="590146" cy="215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01110101</a:t>
              </a:r>
            </a:p>
          </p:txBody>
        </p:sp>
      </p:grpSp>
      <p:grpSp>
        <p:nvGrpSpPr>
          <p:cNvPr id="275" name="Google Shape;275;p24"/>
          <p:cNvGrpSpPr/>
          <p:nvPr/>
        </p:nvGrpSpPr>
        <p:grpSpPr>
          <a:xfrm>
            <a:off x="2188727" y="1843152"/>
            <a:ext cx="648574" cy="215401"/>
            <a:chOff x="0" y="50638"/>
            <a:chExt cx="648572" cy="215400"/>
          </a:xfrm>
        </p:grpSpPr>
        <p:sp>
          <p:nvSpPr>
            <p:cNvPr id="273" name="Rectangle"/>
            <p:cNvSpPr/>
            <p:nvPr/>
          </p:nvSpPr>
          <p:spPr>
            <a:xfrm>
              <a:off x="0" y="82692"/>
              <a:ext cx="648572" cy="15129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384B8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74" name="11000000"/>
            <p:cNvSpPr txBox="1"/>
            <p:nvPr/>
          </p:nvSpPr>
          <p:spPr>
            <a:xfrm>
              <a:off x="58424" y="50638"/>
              <a:ext cx="590145" cy="215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11000000</a:t>
              </a:r>
            </a:p>
          </p:txBody>
        </p:sp>
      </p:grpSp>
      <p:grpSp>
        <p:nvGrpSpPr>
          <p:cNvPr id="278" name="Google Shape;276;p24"/>
          <p:cNvGrpSpPr/>
          <p:nvPr/>
        </p:nvGrpSpPr>
        <p:grpSpPr>
          <a:xfrm>
            <a:off x="2837298" y="1845752"/>
            <a:ext cx="648574" cy="215401"/>
            <a:chOff x="0" y="50638"/>
            <a:chExt cx="648572" cy="215400"/>
          </a:xfrm>
        </p:grpSpPr>
        <p:sp>
          <p:nvSpPr>
            <p:cNvPr id="276" name="Rectangle"/>
            <p:cNvSpPr/>
            <p:nvPr/>
          </p:nvSpPr>
          <p:spPr>
            <a:xfrm>
              <a:off x="0" y="82692"/>
              <a:ext cx="648572" cy="15129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384B8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77" name="10101100"/>
            <p:cNvSpPr txBox="1"/>
            <p:nvPr/>
          </p:nvSpPr>
          <p:spPr>
            <a:xfrm>
              <a:off x="58424" y="50638"/>
              <a:ext cx="590146" cy="215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10101100</a:t>
              </a:r>
            </a:p>
          </p:txBody>
        </p:sp>
      </p:grpSp>
      <p:grpSp>
        <p:nvGrpSpPr>
          <p:cNvPr id="281" name="Google Shape;277;p24"/>
          <p:cNvGrpSpPr/>
          <p:nvPr/>
        </p:nvGrpSpPr>
        <p:grpSpPr>
          <a:xfrm>
            <a:off x="3485870" y="1843151"/>
            <a:ext cx="648574" cy="215401"/>
            <a:chOff x="0" y="50638"/>
            <a:chExt cx="648572" cy="215400"/>
          </a:xfrm>
        </p:grpSpPr>
        <p:sp>
          <p:nvSpPr>
            <p:cNvPr id="279" name="Rectangle"/>
            <p:cNvSpPr/>
            <p:nvPr/>
          </p:nvSpPr>
          <p:spPr>
            <a:xfrm>
              <a:off x="0" y="82692"/>
              <a:ext cx="648572" cy="15129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384B8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80" name="01000011"/>
            <p:cNvSpPr txBox="1"/>
            <p:nvPr/>
          </p:nvSpPr>
          <p:spPr>
            <a:xfrm>
              <a:off x="58424" y="50638"/>
              <a:ext cx="590148" cy="215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01000011</a:t>
              </a:r>
            </a:p>
          </p:txBody>
        </p:sp>
      </p:grpSp>
      <p:grpSp>
        <p:nvGrpSpPr>
          <p:cNvPr id="284" name="Google Shape;278;p24"/>
          <p:cNvGrpSpPr/>
          <p:nvPr/>
        </p:nvGrpSpPr>
        <p:grpSpPr>
          <a:xfrm>
            <a:off x="4134442" y="1843151"/>
            <a:ext cx="648574" cy="215401"/>
            <a:chOff x="0" y="-6511"/>
            <a:chExt cx="648572" cy="215400"/>
          </a:xfrm>
        </p:grpSpPr>
        <p:sp>
          <p:nvSpPr>
            <p:cNvPr id="282" name="Rectangle"/>
            <p:cNvSpPr/>
            <p:nvPr/>
          </p:nvSpPr>
          <p:spPr>
            <a:xfrm>
              <a:off x="0" y="25542"/>
              <a:ext cx="648572" cy="15129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384B8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83" name="1111011"/>
            <p:cNvSpPr txBox="1"/>
            <p:nvPr/>
          </p:nvSpPr>
          <p:spPr>
            <a:xfrm>
              <a:off x="58424" y="-6511"/>
              <a:ext cx="581326" cy="215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1111011</a:t>
              </a:r>
            </a:p>
          </p:txBody>
        </p:sp>
      </p:grpSp>
      <p:grpSp>
        <p:nvGrpSpPr>
          <p:cNvPr id="287" name="Google Shape;279;p24"/>
          <p:cNvGrpSpPr/>
          <p:nvPr/>
        </p:nvGrpSpPr>
        <p:grpSpPr>
          <a:xfrm>
            <a:off x="5431587" y="1845753"/>
            <a:ext cx="648574" cy="215401"/>
            <a:chOff x="0" y="-6511"/>
            <a:chExt cx="648572" cy="215400"/>
          </a:xfrm>
        </p:grpSpPr>
        <p:sp>
          <p:nvSpPr>
            <p:cNvPr id="285" name="Rectangle"/>
            <p:cNvSpPr/>
            <p:nvPr/>
          </p:nvSpPr>
          <p:spPr>
            <a:xfrm>
              <a:off x="0" y="25542"/>
              <a:ext cx="648572" cy="15129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384B8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86" name="01100111"/>
            <p:cNvSpPr txBox="1"/>
            <p:nvPr/>
          </p:nvSpPr>
          <p:spPr>
            <a:xfrm>
              <a:off x="58424" y="-6511"/>
              <a:ext cx="563927" cy="215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01100111</a:t>
              </a:r>
            </a:p>
          </p:txBody>
        </p:sp>
      </p:grpSp>
      <p:grpSp>
        <p:nvGrpSpPr>
          <p:cNvPr id="290" name="Google Shape;280;p24"/>
          <p:cNvGrpSpPr/>
          <p:nvPr/>
        </p:nvGrpSpPr>
        <p:grpSpPr>
          <a:xfrm>
            <a:off x="4783015" y="1845753"/>
            <a:ext cx="648574" cy="215401"/>
            <a:chOff x="0" y="-6511"/>
            <a:chExt cx="648572" cy="215400"/>
          </a:xfrm>
        </p:grpSpPr>
        <p:sp>
          <p:nvSpPr>
            <p:cNvPr id="288" name="Rectangle"/>
            <p:cNvSpPr/>
            <p:nvPr/>
          </p:nvSpPr>
          <p:spPr>
            <a:xfrm>
              <a:off x="0" y="25542"/>
              <a:ext cx="648572" cy="151292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384B8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89" name="11000011"/>
            <p:cNvSpPr txBox="1"/>
            <p:nvPr/>
          </p:nvSpPr>
          <p:spPr>
            <a:xfrm>
              <a:off x="58424" y="-6511"/>
              <a:ext cx="590146" cy="215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11000011</a:t>
              </a:r>
            </a:p>
          </p:txBody>
        </p:sp>
      </p:grpSp>
      <p:grpSp>
        <p:nvGrpSpPr>
          <p:cNvPr id="293" name="Google Shape;281;p24"/>
          <p:cNvGrpSpPr/>
          <p:nvPr/>
        </p:nvGrpSpPr>
        <p:grpSpPr>
          <a:xfrm>
            <a:off x="6080150" y="1852261"/>
            <a:ext cx="758701" cy="202377"/>
            <a:chOff x="0" y="0"/>
            <a:chExt cx="758700" cy="202376"/>
          </a:xfrm>
        </p:grpSpPr>
        <p:sp>
          <p:nvSpPr>
            <p:cNvPr id="291" name="Rectangle"/>
            <p:cNvSpPr/>
            <p:nvPr/>
          </p:nvSpPr>
          <p:spPr>
            <a:xfrm>
              <a:off x="0" y="25588"/>
              <a:ext cx="758701" cy="151201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384B8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92" name="00001001"/>
            <p:cNvSpPr txBox="1"/>
            <p:nvPr/>
          </p:nvSpPr>
          <p:spPr>
            <a:xfrm>
              <a:off x="58424" y="0"/>
              <a:ext cx="641852" cy="2023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00001001</a:t>
              </a:r>
            </a:p>
          </p:txBody>
        </p:sp>
      </p:grpSp>
      <p:sp>
        <p:nvSpPr>
          <p:cNvPr id="294" name="Google Shape;282;p24"/>
          <p:cNvSpPr txBox="1"/>
          <p:nvPr/>
        </p:nvSpPr>
        <p:spPr>
          <a:xfrm>
            <a:off x="190774" y="1199525"/>
            <a:ext cx="6264652" cy="23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0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dirty="0"/>
              <a:t>10101100001011111011101011100000010101100010000111111011110000110110011100001001</a:t>
            </a:r>
          </a:p>
        </p:txBody>
      </p:sp>
      <p:sp>
        <p:nvSpPr>
          <p:cNvPr id="295" name="Google Shape;283;p24"/>
          <p:cNvSpPr/>
          <p:nvPr/>
        </p:nvSpPr>
        <p:spPr>
          <a:xfrm>
            <a:off x="1879300" y="1438824"/>
            <a:ext cx="7178" cy="323761"/>
          </a:xfrm>
          <a:prstGeom prst="line">
            <a:avLst/>
          </a:prstGeom>
          <a:ln w="25400">
            <a:solidFill>
              <a:schemeClr val="accent2"/>
            </a:solidFill>
            <a:tailEnd type="stealth"/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296" name="Google Shape;284;p24"/>
          <p:cNvSpPr txBox="1"/>
          <p:nvPr/>
        </p:nvSpPr>
        <p:spPr>
          <a:xfrm>
            <a:off x="1557879" y="953756"/>
            <a:ext cx="869070" cy="288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r>
              <a:rPr dirty="0"/>
              <a:t>Message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0;p25"/>
          <p:cNvSpPr txBox="1"/>
          <p:nvPr/>
        </p:nvSpPr>
        <p:spPr>
          <a:xfrm>
            <a:off x="2412149" y="-101776"/>
            <a:ext cx="8325052" cy="1252800"/>
          </a:xfrm>
          <a:prstGeom prst="rect">
            <a:avLst/>
          </a:prstGeom>
          <a:ln w="12700">
            <a:miter lim="400000"/>
          </a:ln>
          <a:effectLst>
            <a:outerShdw blurRad="50800" dist="38100" dir="81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/>
          <a:p>
            <a:pPr algn="ctr">
              <a:defRPr sz="4800">
                <a:solidFill>
                  <a:srgbClr val="FFFFFF"/>
                </a:solidFill>
              </a:defRPr>
            </a:pPr>
            <a:r>
              <a:rPr dirty="0"/>
              <a:t>Example </a:t>
            </a:r>
            <a:r>
              <a:rPr sz="2800" dirty="0"/>
              <a:t>(</a:t>
            </a:r>
            <a:r>
              <a:rPr sz="2800" dirty="0"/>
              <a:t>cont</a:t>
            </a:r>
            <a:r>
              <a:rPr sz="2800" dirty="0"/>
              <a:t>) </a:t>
            </a:r>
          </a:p>
        </p:txBody>
      </p:sp>
      <p:graphicFrame>
        <p:nvGraphicFramePr>
          <p:cNvPr id="300" name="Google Shape;291;p25"/>
          <p:cNvGraphicFramePr/>
          <p:nvPr/>
        </p:nvGraphicFramePr>
        <p:xfrm>
          <a:off x="2078745" y="2122642"/>
          <a:ext cx="2344775" cy="95279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781600"/>
                <a:gridCol w="758850"/>
                <a:gridCol w="804325"/>
              </a:tblGrid>
              <a:tr h="343175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sym typeface="Arial"/>
                        </a:rPr>
                        <a:t>18957</a:t>
                      </a:r>
                    </a:p>
                  </a:txBody>
                  <a:tcPr marL="45725" marR="45725" marT="45725" marB="457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sym typeface="Arial"/>
                        </a:rPr>
                        <a:t>15900</a:t>
                      </a:r>
                    </a:p>
                  </a:txBody>
                  <a:tcPr marL="45725" marR="45725" marT="45725" marB="457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sym typeface="Arial"/>
                        </a:rPr>
                        <a:t>10298</a:t>
                      </a:r>
                    </a:p>
                  </a:txBody>
                  <a:tcPr marL="45725" marR="45725" marT="45725" marB="45725" horzOverflow="overflow"/>
                </a:tc>
              </a:tr>
              <a:tr h="2733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24673</a:t>
                      </a:r>
                    </a:p>
                  </a:txBody>
                  <a:tcPr marL="45725" marR="45725" marT="45725" marB="457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20680</a:t>
                      </a:r>
                    </a:p>
                  </a:txBody>
                  <a:tcPr marL="45725" marR="45725" marT="45725" marB="457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13400</a:t>
                      </a:r>
                    </a:p>
                  </a:txBody>
                  <a:tcPr marL="45725" marR="45725" marT="45725" marB="45725" horzOverflow="overflow"/>
                </a:tc>
              </a:tr>
              <a:tr h="2733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20692</a:t>
                      </a:r>
                    </a:p>
                  </a:txBody>
                  <a:tcPr marL="45725" marR="45725" marT="45725" marB="457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17376</a:t>
                      </a:r>
                    </a:p>
                  </a:txBody>
                  <a:tcPr marL="45725" marR="45725" marT="45725" marB="457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11250</a:t>
                      </a:r>
                    </a:p>
                  </a:txBody>
                  <a:tcPr marL="45725" marR="45725" marT="45725" marB="45725" horzOverflow="overflow"/>
                </a:tc>
              </a:tr>
            </a:tbl>
          </a:graphicData>
        </a:graphic>
      </p:graphicFrame>
      <p:sp>
        <p:nvSpPr>
          <p:cNvPr id="301" name="Google Shape;292;p25"/>
          <p:cNvSpPr/>
          <p:nvPr/>
        </p:nvSpPr>
        <p:spPr>
          <a:xfrm flipV="1">
            <a:off x="171450" y="1872759"/>
            <a:ext cx="448923" cy="1009265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302" name="Google Shape;293;p25"/>
          <p:cNvSpPr/>
          <p:nvPr/>
        </p:nvSpPr>
        <p:spPr>
          <a:xfrm flipV="1">
            <a:off x="465522" y="2026649"/>
            <a:ext cx="464552" cy="1009818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303" name="Google Shape;294;p25"/>
          <p:cNvSpPr txBox="1"/>
          <p:nvPr/>
        </p:nvSpPr>
        <p:spPr>
          <a:xfrm>
            <a:off x="2732374" y="1787007"/>
            <a:ext cx="1107918" cy="28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r>
              <a:rPr dirty="0"/>
              <a:t>Code Matrix </a:t>
            </a:r>
          </a:p>
        </p:txBody>
      </p:sp>
      <p:sp>
        <p:nvSpPr>
          <p:cNvPr id="304" name="Google Shape;295;p25"/>
          <p:cNvSpPr txBox="1"/>
          <p:nvPr/>
        </p:nvSpPr>
        <p:spPr>
          <a:xfrm rot="17750072">
            <a:off x="-227012" y="2222100"/>
            <a:ext cx="971663" cy="23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100"/>
            </a:lvl1pPr>
          </a:lstStyle>
          <a:p>
            <a:r>
              <a:rPr dirty="0"/>
              <a:t>N/W Channel </a:t>
            </a:r>
          </a:p>
        </p:txBody>
      </p:sp>
      <p:sp>
        <p:nvSpPr>
          <p:cNvPr id="305" name="Google Shape;296;p25"/>
          <p:cNvSpPr/>
          <p:nvPr/>
        </p:nvSpPr>
        <p:spPr>
          <a:xfrm flipV="1">
            <a:off x="335390" y="1687203"/>
            <a:ext cx="569967" cy="212829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306" name="Google Shape;297;p25"/>
          <p:cNvSpPr/>
          <p:nvPr/>
        </p:nvSpPr>
        <p:spPr>
          <a:xfrm flipH="1" flipV="1">
            <a:off x="930074" y="1718872"/>
            <a:ext cx="121470" cy="557603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307" name="Google Shape;298;p25"/>
          <p:cNvSpPr txBox="1"/>
          <p:nvPr/>
        </p:nvSpPr>
        <p:spPr>
          <a:xfrm>
            <a:off x="1615996" y="2411627"/>
            <a:ext cx="417024" cy="288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r>
              <a:rPr dirty="0"/>
              <a:t>E = </a:t>
            </a:r>
          </a:p>
        </p:txBody>
      </p:sp>
      <p:graphicFrame>
        <p:nvGraphicFramePr>
          <p:cNvPr id="308" name="Google Shape;299;p25"/>
          <p:cNvGraphicFramePr/>
          <p:nvPr/>
        </p:nvGraphicFramePr>
        <p:xfrm>
          <a:off x="1127870" y="4653002"/>
          <a:ext cx="2344775" cy="92904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735100"/>
                <a:gridCol w="805350"/>
                <a:gridCol w="804325"/>
              </a:tblGrid>
              <a:tr h="319425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sym typeface="Arial"/>
                        </a:rPr>
                        <a:t>1</a:t>
                      </a:r>
                    </a:p>
                  </a:txBody>
                  <a:tcPr marL="45725" marR="45725" marT="45725" marB="457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sym typeface="Arial"/>
                        </a:rPr>
                        <a:t>-4</a:t>
                      </a:r>
                    </a:p>
                  </a:txBody>
                  <a:tcPr marL="45725" marR="45725" marT="45725" marB="457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sym typeface="Arial"/>
                        </a:rPr>
                        <a:t>4</a:t>
                      </a:r>
                    </a:p>
                  </a:txBody>
                  <a:tcPr marL="45725" marR="45725" marT="45725" marB="45725" horzOverflow="overflow"/>
                </a:tc>
              </a:tr>
              <a:tr h="2733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4</a:t>
                      </a:r>
                    </a:p>
                  </a:txBody>
                  <a:tcPr marL="45725" marR="45725" marT="45725" marB="457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-3</a:t>
                      </a:r>
                    </a:p>
                  </a:txBody>
                  <a:tcPr marL="45725" marR="45725" marT="45725" marB="457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-8</a:t>
                      </a:r>
                    </a:p>
                  </a:txBody>
                  <a:tcPr marL="45725" marR="45725" marT="45725" marB="45725" horzOverflow="overflow"/>
                </a:tc>
              </a:tr>
              <a:tr h="2733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-8</a:t>
                      </a:r>
                    </a:p>
                  </a:txBody>
                  <a:tcPr marL="45725" marR="45725" marT="45725" marB="457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12</a:t>
                      </a:r>
                    </a:p>
                  </a:txBody>
                  <a:tcPr marL="45725" marR="45725" marT="45725" marB="457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5</a:t>
                      </a:r>
                    </a:p>
                  </a:txBody>
                  <a:tcPr marL="45725" marR="45725" marT="45725" marB="45725" horzOverflow="overflow"/>
                </a:tc>
              </a:tr>
            </a:tbl>
          </a:graphicData>
        </a:graphic>
      </p:graphicFrame>
      <p:sp>
        <p:nvSpPr>
          <p:cNvPr id="309" name="Google Shape;300;p25"/>
          <p:cNvSpPr txBox="1"/>
          <p:nvPr/>
        </p:nvSpPr>
        <p:spPr>
          <a:xfrm>
            <a:off x="1210539" y="4338454"/>
            <a:ext cx="2311772" cy="307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r>
              <a:rPr dirty="0"/>
              <a:t>Tribonacci</a:t>
            </a:r>
            <a:r>
              <a:rPr dirty="0"/>
              <a:t> Decoding Matrix</a:t>
            </a:r>
          </a:p>
        </p:txBody>
      </p:sp>
      <p:sp>
        <p:nvSpPr>
          <p:cNvPr id="310" name="Google Shape;301;p25"/>
          <p:cNvSpPr txBox="1"/>
          <p:nvPr/>
        </p:nvSpPr>
        <p:spPr>
          <a:xfrm>
            <a:off x="510247" y="4980363"/>
            <a:ext cx="495572" cy="288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r>
              <a:rPr dirty="0"/>
              <a:t>M   =</a:t>
            </a:r>
          </a:p>
        </p:txBody>
      </p:sp>
      <p:sp>
        <p:nvSpPr>
          <p:cNvPr id="311" name="Google Shape;302;p25"/>
          <p:cNvSpPr txBox="1"/>
          <p:nvPr/>
        </p:nvSpPr>
        <p:spPr>
          <a:xfrm>
            <a:off x="666097" y="4895684"/>
            <a:ext cx="218251" cy="23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100"/>
            </a:lvl1pPr>
          </a:lstStyle>
          <a:p>
            <a:r>
              <a:rPr dirty="0"/>
              <a:t>-8</a:t>
            </a:r>
          </a:p>
        </p:txBody>
      </p:sp>
      <p:graphicFrame>
        <p:nvGraphicFramePr>
          <p:cNvPr id="312" name="Google Shape;303;p25"/>
          <p:cNvGraphicFramePr/>
          <p:nvPr/>
        </p:nvGraphicFramePr>
        <p:xfrm>
          <a:off x="5963091" y="3122989"/>
          <a:ext cx="2344775" cy="96214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781600"/>
                <a:gridCol w="758850"/>
                <a:gridCol w="804325"/>
              </a:tblGrid>
              <a:tr h="352525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ym typeface="Arial"/>
                        </a:rPr>
                        <a:t>172</a:t>
                      </a:r>
                    </a:p>
                  </a:txBody>
                  <a:tcPr marL="45725" marR="45725" marT="45725" marB="45725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solidFill>
                      <a:srgbClr val="FDF4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ym typeface="Arial"/>
                        </a:rPr>
                        <a:t>47</a:t>
                      </a:r>
                    </a:p>
                  </a:txBody>
                  <a:tcPr marL="45725" marR="45725" marT="45725" marB="45725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solidFill>
                      <a:srgbClr val="FDF4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ym typeface="Arial"/>
                        </a:rPr>
                        <a:t>117</a:t>
                      </a:r>
                    </a:p>
                  </a:txBody>
                  <a:tcPr marL="45725" marR="45725" marT="45725" marB="45725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solidFill>
                      <a:srgbClr val="FDF4E8"/>
                    </a:solidFill>
                  </a:tcPr>
                </a:tc>
              </a:tr>
              <a:tr h="2733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192</a:t>
                      </a:r>
                    </a:p>
                  </a:txBody>
                  <a:tcPr marL="45725" marR="45725" marT="45725" marB="45725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solidFill>
                      <a:srgbClr val="FBE8C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67</a:t>
                      </a:r>
                    </a:p>
                  </a:txBody>
                  <a:tcPr marL="45725" marR="45725" marT="45725" marB="45725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solidFill>
                      <a:srgbClr val="FBE8C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251</a:t>
                      </a:r>
                    </a:p>
                  </a:txBody>
                  <a:tcPr marL="45725" marR="45725" marT="45725" marB="45725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solidFill>
                      <a:srgbClr val="FBE8CD"/>
                    </a:solidFill>
                  </a:tcPr>
                </a:tc>
              </a:tr>
              <a:tr h="2733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195</a:t>
                      </a:r>
                    </a:p>
                  </a:txBody>
                  <a:tcPr marL="45725" marR="45725" marT="45725" marB="45725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solidFill>
                      <a:srgbClr val="FDF4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103</a:t>
                      </a:r>
                    </a:p>
                  </a:txBody>
                  <a:tcPr marL="45725" marR="45725" marT="45725" marB="45725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solidFill>
                      <a:srgbClr val="FDF4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Arial"/>
                        </a:rPr>
                        <a:t>9</a:t>
                      </a:r>
                    </a:p>
                  </a:txBody>
                  <a:tcPr marL="45725" marR="45725" marT="45725" marB="45725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  <a:lnT w="12700">
                      <a:solidFill>
                        <a:schemeClr val="accent5"/>
                      </a:solidFill>
                    </a:lnT>
                    <a:lnB w="12700">
                      <a:solidFill>
                        <a:schemeClr val="accent5"/>
                      </a:solidFill>
                    </a:lnB>
                    <a:solidFill>
                      <a:srgbClr val="FDF4E8"/>
                    </a:solidFill>
                  </a:tcPr>
                </a:tc>
              </a:tr>
            </a:tbl>
          </a:graphicData>
        </a:graphic>
      </p:graphicFrame>
      <p:sp>
        <p:nvSpPr>
          <p:cNvPr id="313" name="Google Shape;304;p25"/>
          <p:cNvSpPr txBox="1"/>
          <p:nvPr/>
        </p:nvSpPr>
        <p:spPr>
          <a:xfrm>
            <a:off x="6406999" y="2734517"/>
            <a:ext cx="1406077" cy="288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r>
              <a:rPr dirty="0"/>
              <a:t>Message Matrix </a:t>
            </a:r>
          </a:p>
        </p:txBody>
      </p:sp>
      <p:sp>
        <p:nvSpPr>
          <p:cNvPr id="314" name="Google Shape;305;p25"/>
          <p:cNvSpPr txBox="1"/>
          <p:nvPr/>
        </p:nvSpPr>
        <p:spPr>
          <a:xfrm>
            <a:off x="4656254" y="3488880"/>
            <a:ext cx="1223335" cy="28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r>
              <a:rPr dirty="0"/>
              <a:t>P ( E X M  ) = </a:t>
            </a:r>
          </a:p>
        </p:txBody>
      </p:sp>
      <p:sp>
        <p:nvSpPr>
          <p:cNvPr id="315" name="Google Shape;306;p25"/>
          <p:cNvSpPr/>
          <p:nvPr/>
        </p:nvSpPr>
        <p:spPr>
          <a:xfrm>
            <a:off x="4587678" y="2209800"/>
            <a:ext cx="2232223" cy="500485"/>
          </a:xfrm>
          <a:prstGeom prst="line">
            <a:avLst/>
          </a:prstGeom>
          <a:ln w="25400">
            <a:solidFill>
              <a:schemeClr val="accent2"/>
            </a:solidFill>
            <a:tailEnd type="stealth"/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316" name="Google Shape;307;p25"/>
          <p:cNvSpPr/>
          <p:nvPr/>
        </p:nvSpPr>
        <p:spPr>
          <a:xfrm flipV="1">
            <a:off x="3620003" y="4200526"/>
            <a:ext cx="3423361" cy="1171575"/>
          </a:xfrm>
          <a:prstGeom prst="line">
            <a:avLst/>
          </a:prstGeom>
          <a:ln w="25400">
            <a:solidFill>
              <a:schemeClr val="accent2"/>
            </a:solidFill>
            <a:tailEnd type="stealth"/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317" name="Google Shape;308;p25"/>
          <p:cNvSpPr txBox="1"/>
          <p:nvPr/>
        </p:nvSpPr>
        <p:spPr>
          <a:xfrm>
            <a:off x="3672241" y="5701181"/>
            <a:ext cx="1830873" cy="486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800" b="1" i="1">
                <a:solidFill>
                  <a:srgbClr val="2C82F4"/>
                </a:solidFill>
              </a:defRPr>
            </a:lvl1pPr>
          </a:lstStyle>
          <a:p>
            <a:r>
              <a:rPr dirty="0"/>
              <a:t>Decoding </a:t>
            </a:r>
          </a:p>
        </p:txBody>
      </p:sp>
      <p:sp>
        <p:nvSpPr>
          <p:cNvPr id="318" name="Google Shape;309;p25"/>
          <p:cNvSpPr txBox="1"/>
          <p:nvPr/>
        </p:nvSpPr>
        <p:spPr>
          <a:xfrm>
            <a:off x="7673775" y="1718872"/>
            <a:ext cx="1268219" cy="28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i="1"/>
            </a:lvl1pPr>
          </a:lstStyle>
          <a:p>
            <a:r>
              <a:rPr dirty="0"/>
              <a:t>Receiver Side</a:t>
            </a:r>
          </a:p>
        </p:txBody>
      </p:sp>
      <p:grpSp>
        <p:nvGrpSpPr>
          <p:cNvPr id="321" name="Google Shape;310;p25"/>
          <p:cNvGrpSpPr/>
          <p:nvPr/>
        </p:nvGrpSpPr>
        <p:grpSpPr>
          <a:xfrm>
            <a:off x="304562" y="1115470"/>
            <a:ext cx="744168" cy="288785"/>
            <a:chOff x="0" y="0"/>
            <a:chExt cx="744166" cy="288783"/>
          </a:xfrm>
        </p:grpSpPr>
        <p:sp>
          <p:nvSpPr>
            <p:cNvPr id="319" name="Rectangle"/>
            <p:cNvSpPr/>
            <p:nvPr/>
          </p:nvSpPr>
          <p:spPr>
            <a:xfrm>
              <a:off x="0" y="52113"/>
              <a:ext cx="744167" cy="184558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384B8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320" name="100.."/>
            <p:cNvSpPr txBox="1"/>
            <p:nvPr/>
          </p:nvSpPr>
          <p:spPr>
            <a:xfrm>
              <a:off x="58424" y="0"/>
              <a:ext cx="627318" cy="2887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100..</a:t>
              </a:r>
            </a:p>
          </p:txBody>
        </p:sp>
      </p:grpSp>
      <p:grpSp>
        <p:nvGrpSpPr>
          <p:cNvPr id="324" name="Google Shape;311;p25"/>
          <p:cNvGrpSpPr/>
          <p:nvPr/>
        </p:nvGrpSpPr>
        <p:grpSpPr>
          <a:xfrm>
            <a:off x="1051542" y="1115469"/>
            <a:ext cx="744167" cy="288785"/>
            <a:chOff x="0" y="0"/>
            <a:chExt cx="744166" cy="288783"/>
          </a:xfrm>
        </p:grpSpPr>
        <p:sp>
          <p:nvSpPr>
            <p:cNvPr id="322" name="Rectangle"/>
            <p:cNvSpPr/>
            <p:nvPr/>
          </p:nvSpPr>
          <p:spPr>
            <a:xfrm>
              <a:off x="0" y="52113"/>
              <a:ext cx="744167" cy="184558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384B8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323" name="111.."/>
            <p:cNvSpPr txBox="1"/>
            <p:nvPr/>
          </p:nvSpPr>
          <p:spPr>
            <a:xfrm>
              <a:off x="58424" y="0"/>
              <a:ext cx="627318" cy="2887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111..</a:t>
              </a:r>
            </a:p>
          </p:txBody>
        </p:sp>
      </p:grpSp>
      <p:grpSp>
        <p:nvGrpSpPr>
          <p:cNvPr id="327" name="Google Shape;312;p25"/>
          <p:cNvGrpSpPr/>
          <p:nvPr/>
        </p:nvGrpSpPr>
        <p:grpSpPr>
          <a:xfrm>
            <a:off x="2654750" y="1118586"/>
            <a:ext cx="744167" cy="288785"/>
            <a:chOff x="0" y="0"/>
            <a:chExt cx="744166" cy="288783"/>
          </a:xfrm>
        </p:grpSpPr>
        <p:sp>
          <p:nvSpPr>
            <p:cNvPr id="325" name="Rectangle"/>
            <p:cNvSpPr/>
            <p:nvPr/>
          </p:nvSpPr>
          <p:spPr>
            <a:xfrm>
              <a:off x="0" y="52113"/>
              <a:ext cx="744167" cy="184558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384B8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326" name="101.."/>
            <p:cNvSpPr txBox="1"/>
            <p:nvPr/>
          </p:nvSpPr>
          <p:spPr>
            <a:xfrm>
              <a:off x="58424" y="0"/>
              <a:ext cx="627318" cy="2887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101..</a:t>
              </a:r>
            </a:p>
          </p:txBody>
        </p:sp>
      </p:grpSp>
      <p:sp>
        <p:nvSpPr>
          <p:cNvPr id="328" name="Google Shape;313;p25"/>
          <p:cNvSpPr txBox="1"/>
          <p:nvPr/>
        </p:nvSpPr>
        <p:spPr>
          <a:xfrm>
            <a:off x="1800092" y="1067262"/>
            <a:ext cx="954533" cy="350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800"/>
            </a:lvl1pPr>
          </a:lstStyle>
          <a:p>
            <a:r>
              <a:rPr dirty="0"/>
              <a:t>……….</a:t>
            </a:r>
          </a:p>
        </p:txBody>
      </p:sp>
      <p:sp>
        <p:nvSpPr>
          <p:cNvPr id="329" name="Google Shape;314;p25"/>
          <p:cNvSpPr/>
          <p:nvPr/>
        </p:nvSpPr>
        <p:spPr>
          <a:xfrm>
            <a:off x="3026834" y="1436594"/>
            <a:ext cx="1" cy="374566"/>
          </a:xfrm>
          <a:prstGeom prst="line">
            <a:avLst/>
          </a:prstGeom>
          <a:ln w="25400">
            <a:solidFill>
              <a:schemeClr val="accent2"/>
            </a:solidFill>
            <a:tailEnd type="stealth"/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330" name="Google Shape;315;p25"/>
          <p:cNvSpPr txBox="1"/>
          <p:nvPr/>
        </p:nvSpPr>
        <p:spPr>
          <a:xfrm>
            <a:off x="269287" y="843246"/>
            <a:ext cx="2868967" cy="288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>
                <a:solidFill>
                  <a:srgbClr val="2C82F4"/>
                </a:solidFill>
              </a:defRPr>
            </a:lvl1pPr>
          </a:lstStyle>
          <a:p>
            <a:r>
              <a:rPr dirty="0"/>
              <a:t>      e1          e2                            e9</a:t>
            </a:r>
          </a:p>
        </p:txBody>
      </p:sp>
      <p:sp>
        <p:nvSpPr>
          <p:cNvPr id="331" name="Google Shape;316;p25"/>
          <p:cNvSpPr txBox="1"/>
          <p:nvPr/>
        </p:nvSpPr>
        <p:spPr>
          <a:xfrm>
            <a:off x="5394707" y="3402167"/>
            <a:ext cx="218251" cy="23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100"/>
            </a:lvl1pPr>
          </a:lstStyle>
          <a:p>
            <a:r>
              <a:rPr dirty="0"/>
              <a:t>-8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22;p26"/>
          <p:cNvSpPr txBox="1">
            <a:spLocks noGrp="1"/>
          </p:cNvSpPr>
          <p:nvPr>
            <p:ph type="body" idx="1"/>
          </p:nvPr>
        </p:nvSpPr>
        <p:spPr>
          <a:xfrm>
            <a:off x="697859" y="2600703"/>
            <a:ext cx="7408199" cy="4014601"/>
          </a:xfrm>
          <a:prstGeom prst="rect">
            <a:avLst/>
          </a:prstGeom>
        </p:spPr>
        <p:txBody>
          <a:bodyPr/>
          <a:lstStyle/>
          <a:p>
            <a:pPr marL="274320" indent="-261620">
              <a:spcBef>
                <a:spcPts val="0"/>
              </a:spcBef>
              <a:buChar char="❖"/>
              <a:defRPr>
                <a:solidFill>
                  <a:srgbClr val="0293E0"/>
                </a:solidFill>
              </a:defRPr>
            </a:pPr>
            <a:r>
              <a:rPr dirty="0"/>
              <a:t>Sender</a:t>
            </a:r>
            <a:r>
              <a:rPr dirty="0">
                <a:solidFill>
                  <a:srgbClr val="073E87"/>
                </a:solidFill>
              </a:rPr>
              <a:t> is sending </a:t>
            </a:r>
            <a:r>
              <a:rPr dirty="0"/>
              <a:t>the Code Matrix (E) </a:t>
            </a:r>
            <a:r>
              <a:rPr dirty="0">
                <a:solidFill>
                  <a:srgbClr val="073E87"/>
                </a:solidFill>
              </a:rPr>
              <a:t>and also the </a:t>
            </a:r>
            <a:r>
              <a:rPr dirty="0"/>
              <a:t>determinant</a:t>
            </a:r>
            <a:r>
              <a:rPr dirty="0">
                <a:solidFill>
                  <a:srgbClr val="073E87"/>
                </a:solidFill>
              </a:rPr>
              <a:t> of the </a:t>
            </a:r>
            <a:r>
              <a:rPr dirty="0"/>
              <a:t>Message Matrix (P) </a:t>
            </a:r>
            <a:r>
              <a:rPr dirty="0">
                <a:solidFill>
                  <a:srgbClr val="073E87"/>
                </a:solidFill>
              </a:rPr>
              <a:t>.</a:t>
            </a:r>
          </a:p>
          <a:p>
            <a:pPr marL="121920" indent="30479">
              <a:buSzTx/>
              <a:buNone/>
            </a:pPr>
            <a:endParaRPr dirty="0">
              <a:solidFill>
                <a:srgbClr val="073E87"/>
              </a:solidFill>
            </a:endParaRPr>
          </a:p>
          <a:p>
            <a:pPr marL="121920" indent="30479">
              <a:buSzTx/>
              <a:buNone/>
            </a:pPr>
            <a:endParaRPr dirty="0">
              <a:solidFill>
                <a:srgbClr val="073E87"/>
              </a:solidFill>
            </a:endParaRPr>
          </a:p>
          <a:p>
            <a:pPr marL="121920" indent="30479">
              <a:buSzTx/>
              <a:buNone/>
            </a:pPr>
            <a:endParaRPr dirty="0">
              <a:solidFill>
                <a:srgbClr val="073E87"/>
              </a:solidFill>
            </a:endParaRPr>
          </a:p>
          <a:p>
            <a:pPr marL="274320" indent="-261620">
              <a:buChar char="❖"/>
            </a:pPr>
            <a:r>
              <a:rPr dirty="0"/>
              <a:t>The sole reason for </a:t>
            </a:r>
            <a:r>
              <a:rPr dirty="0">
                <a:solidFill>
                  <a:srgbClr val="0293E0"/>
                </a:solidFill>
              </a:rPr>
              <a:t>sending determinant </a:t>
            </a:r>
            <a:r>
              <a:rPr dirty="0"/>
              <a:t>of </a:t>
            </a:r>
            <a:r>
              <a:rPr dirty="0">
                <a:solidFill>
                  <a:srgbClr val="0293E0"/>
                </a:solidFill>
              </a:rPr>
              <a:t>Message Matrix (P) </a:t>
            </a:r>
            <a:r>
              <a:rPr dirty="0"/>
              <a:t>is so that the </a:t>
            </a:r>
            <a:r>
              <a:rPr dirty="0">
                <a:solidFill>
                  <a:srgbClr val="0293E0"/>
                </a:solidFill>
              </a:rPr>
              <a:t>receiver</a:t>
            </a:r>
            <a:r>
              <a:rPr dirty="0"/>
              <a:t> can </a:t>
            </a:r>
            <a:r>
              <a:rPr dirty="0">
                <a:solidFill>
                  <a:srgbClr val="0293E0"/>
                </a:solidFill>
              </a:rPr>
              <a:t>verify</a:t>
            </a:r>
            <a:r>
              <a:rPr dirty="0"/>
              <a:t> that the </a:t>
            </a:r>
            <a:r>
              <a:rPr dirty="0">
                <a:solidFill>
                  <a:srgbClr val="0293E0"/>
                </a:solidFill>
              </a:rPr>
              <a:t>received Code Matrix (E)  </a:t>
            </a:r>
            <a:r>
              <a:rPr dirty="0"/>
              <a:t>is </a:t>
            </a:r>
            <a:r>
              <a:rPr dirty="0">
                <a:solidFill>
                  <a:srgbClr val="0293E0"/>
                </a:solidFill>
              </a:rPr>
              <a:t>error free or not</a:t>
            </a:r>
            <a:r>
              <a:rPr dirty="0"/>
              <a:t>.</a:t>
            </a:r>
          </a:p>
        </p:txBody>
      </p:sp>
      <p:sp>
        <p:nvSpPr>
          <p:cNvPr id="334" name="Google Shape;323;p26"/>
          <p:cNvSpPr txBox="1">
            <a:spLocks noGrp="1"/>
          </p:cNvSpPr>
          <p:nvPr>
            <p:ph type="title"/>
          </p:nvPr>
        </p:nvSpPr>
        <p:spPr>
          <a:xfrm>
            <a:off x="457200" y="338327"/>
            <a:ext cx="8229600" cy="1252729"/>
          </a:xfrm>
          <a:prstGeom prst="rect">
            <a:avLst/>
          </a:prstGeom>
          <a:effectLst>
            <a:outerShdw blurRad="63500" dist="19050" dir="5400000" rotWithShape="0">
              <a:srgbClr val="000000">
                <a:alpha val="49803"/>
              </a:srgbClr>
            </a:outerShdw>
          </a:effectLst>
        </p:spPr>
        <p:txBody>
          <a:bodyPr/>
          <a:lstStyle>
            <a:lvl1pPr>
              <a:defRPr sz="3900"/>
            </a:lvl1pPr>
          </a:lstStyle>
          <a:p>
            <a:r>
              <a:rPr dirty="0"/>
              <a:t>Detection of error in Code Matrix (E)</a:t>
            </a:r>
          </a:p>
        </p:txBody>
      </p:sp>
      <p:pic>
        <p:nvPicPr>
          <p:cNvPr id="335" name="Google Shape;324;p26" descr="Google Shape;324;p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3808" y="3674562"/>
            <a:ext cx="823910" cy="463025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Google Shape;325;p26"/>
          <p:cNvSpPr/>
          <p:nvPr/>
        </p:nvSpPr>
        <p:spPr>
          <a:xfrm>
            <a:off x="2662981" y="4217194"/>
            <a:ext cx="2341068" cy="1"/>
          </a:xfrm>
          <a:prstGeom prst="line">
            <a:avLst/>
          </a:prstGeom>
          <a:ln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0" tIns="0" rIns="0" bIns="0"/>
          <a:lstStyle/>
          <a:p>
            <a:endParaRPr dirty="0"/>
          </a:p>
        </p:txBody>
      </p:sp>
      <p:pic>
        <p:nvPicPr>
          <p:cNvPr id="337" name="Google Shape;326;p26" descr="Google Shape;326;p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3123" y="3811637"/>
            <a:ext cx="162391" cy="1888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Google Shape;327;p26" descr="Google Shape;327;p2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23927" y="3811637"/>
            <a:ext cx="564733" cy="277986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Google Shape;328;p26"/>
          <p:cNvSpPr txBox="1"/>
          <p:nvPr/>
        </p:nvSpPr>
        <p:spPr>
          <a:xfrm>
            <a:off x="3638780" y="3674562"/>
            <a:ext cx="358120" cy="44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400"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dirty="0"/>
              <a:t>,</a:t>
            </a:r>
          </a:p>
        </p:txBody>
      </p:sp>
      <p:pic>
        <p:nvPicPr>
          <p:cNvPr id="340" name="Google Shape;329;p26" descr="Google Shape;329;p2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68979" y="4025105"/>
            <a:ext cx="1303338" cy="487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36;p27"/>
          <p:cNvSpPr txBox="1">
            <a:spLocks noGrp="1"/>
          </p:cNvSpPr>
          <p:nvPr>
            <p:ph type="body" idx="4294967295"/>
          </p:nvPr>
        </p:nvSpPr>
        <p:spPr>
          <a:xfrm>
            <a:off x="755575" y="1628799"/>
            <a:ext cx="7776866" cy="4896546"/>
          </a:xfrm>
          <a:prstGeom prst="rect">
            <a:avLst/>
          </a:prstGeom>
        </p:spPr>
        <p:txBody>
          <a:bodyPr/>
          <a:lstStyle/>
          <a:p>
            <a:pPr marL="274320" indent="-274320">
              <a:spcBef>
                <a:spcPts val="0"/>
              </a:spcBef>
              <a:buChar char="❖"/>
            </a:pPr>
            <a:r>
              <a:rPr dirty="0"/>
              <a:t>The </a:t>
            </a:r>
            <a:r>
              <a:rPr dirty="0">
                <a:solidFill>
                  <a:srgbClr val="0293E0"/>
                </a:solidFill>
              </a:rPr>
              <a:t>error is checked </a:t>
            </a:r>
            <a:r>
              <a:rPr dirty="0"/>
              <a:t>using this </a:t>
            </a:r>
            <a:r>
              <a:rPr dirty="0">
                <a:solidFill>
                  <a:srgbClr val="0293E0"/>
                </a:solidFill>
              </a:rPr>
              <a:t>relation</a:t>
            </a:r>
            <a:r>
              <a:rPr dirty="0"/>
              <a:t>,</a:t>
            </a:r>
          </a:p>
          <a:p>
            <a:pPr marL="121920" indent="30479">
              <a:buSzTx/>
              <a:buNone/>
            </a:pPr>
            <a:endParaRPr dirty="0"/>
          </a:p>
          <a:p>
            <a:pPr marL="121920" indent="30479">
              <a:buSzTx/>
              <a:buNone/>
            </a:pPr>
            <a:endParaRPr dirty="0"/>
          </a:p>
          <a:p>
            <a:pPr marL="274320" indent="-274320">
              <a:buChar char="❖"/>
            </a:pPr>
            <a:r>
              <a:rPr dirty="0"/>
              <a:t>This relation means when that the </a:t>
            </a:r>
            <a:r>
              <a:rPr dirty="0">
                <a:solidFill>
                  <a:srgbClr val="0293E0"/>
                </a:solidFill>
              </a:rPr>
              <a:t>determinant of the Code Matrix (E)</a:t>
            </a:r>
            <a:r>
              <a:rPr dirty="0"/>
              <a:t> received is equals to the  </a:t>
            </a:r>
            <a:r>
              <a:rPr dirty="0">
                <a:solidFill>
                  <a:srgbClr val="0293E0"/>
                </a:solidFill>
              </a:rPr>
              <a:t>determinant of the Message Matrix (P)</a:t>
            </a:r>
            <a:r>
              <a:rPr dirty="0"/>
              <a:t>.</a:t>
            </a:r>
          </a:p>
          <a:p>
            <a:pPr marL="121920" indent="30479">
              <a:buSzTx/>
              <a:buNone/>
            </a:pPr>
            <a:endParaRPr dirty="0"/>
          </a:p>
          <a:p>
            <a:pPr marL="274320" indent="-274320">
              <a:buChar char="❖"/>
            </a:pPr>
            <a:r>
              <a:rPr dirty="0"/>
              <a:t>When </a:t>
            </a:r>
            <a:r>
              <a:rPr dirty="0">
                <a:solidFill>
                  <a:srgbClr val="0293E0"/>
                </a:solidFill>
              </a:rPr>
              <a:t>this relation is holds </a:t>
            </a:r>
            <a:r>
              <a:rPr dirty="0"/>
              <a:t>that means our </a:t>
            </a:r>
            <a:r>
              <a:rPr dirty="0">
                <a:solidFill>
                  <a:srgbClr val="0293E0"/>
                </a:solidFill>
              </a:rPr>
              <a:t>received Code Matrix (E)  is error free</a:t>
            </a:r>
            <a:r>
              <a:rPr dirty="0"/>
              <a:t> otherwise </a:t>
            </a:r>
            <a:r>
              <a:rPr dirty="0">
                <a:solidFill>
                  <a:srgbClr val="0293E0"/>
                </a:solidFill>
              </a:rPr>
              <a:t>error is present </a:t>
            </a:r>
            <a:r>
              <a:rPr dirty="0"/>
              <a:t>in our </a:t>
            </a:r>
            <a:r>
              <a:rPr dirty="0">
                <a:solidFill>
                  <a:srgbClr val="0293E0"/>
                </a:solidFill>
              </a:rPr>
              <a:t>Code Matrix (E)</a:t>
            </a:r>
            <a:r>
              <a:rPr dirty="0"/>
              <a:t>.</a:t>
            </a:r>
          </a:p>
        </p:txBody>
      </p:sp>
      <p:pic>
        <p:nvPicPr>
          <p:cNvPr id="345" name="Google Shape;337;p27" descr="Google Shape;337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9632" y="2132856"/>
            <a:ext cx="7056785" cy="6659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2;p28"/>
          <p:cNvSpPr txBox="1">
            <a:spLocks noGrp="1"/>
          </p:cNvSpPr>
          <p:nvPr>
            <p:ph type="body" sz="half" idx="1"/>
          </p:nvPr>
        </p:nvSpPr>
        <p:spPr>
          <a:xfrm>
            <a:off x="574200" y="3251699"/>
            <a:ext cx="8065200" cy="26217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  </a:t>
            </a:r>
          </a:p>
          <a:p>
            <a:pPr marL="274320" indent="-261620">
              <a:buClr>
                <a:srgbClr val="0293E0"/>
              </a:buClr>
              <a:buChar char="❖"/>
            </a:pPr>
            <a:r>
              <a:rPr dirty="0"/>
              <a:t>  The </a:t>
            </a:r>
            <a:r>
              <a:rPr dirty="0">
                <a:solidFill>
                  <a:srgbClr val="0293E0"/>
                </a:solidFill>
              </a:rPr>
              <a:t>inter-relation among </a:t>
            </a:r>
            <a:r>
              <a:rPr dirty="0"/>
              <a:t>the </a:t>
            </a:r>
            <a:r>
              <a:rPr dirty="0">
                <a:solidFill>
                  <a:srgbClr val="0293E0"/>
                </a:solidFill>
              </a:rPr>
              <a:t>Code Matrix (E) elements </a:t>
            </a:r>
            <a:r>
              <a:rPr dirty="0"/>
              <a:t>are  as follows : -  </a:t>
            </a:r>
          </a:p>
        </p:txBody>
      </p:sp>
      <p:sp>
        <p:nvSpPr>
          <p:cNvPr id="349" name="Google Shape;344;p28"/>
          <p:cNvSpPr txBox="1">
            <a:spLocks noGrp="1"/>
          </p:cNvSpPr>
          <p:nvPr>
            <p:ph type="title"/>
          </p:nvPr>
        </p:nvSpPr>
        <p:spPr>
          <a:xfrm>
            <a:off x="457200" y="338327"/>
            <a:ext cx="8229600" cy="1252729"/>
          </a:xfrm>
          <a:prstGeom prst="rect">
            <a:avLst/>
          </a:prstGeom>
          <a:effectLst>
            <a:outerShdw blurRad="63500" dist="19050" dir="5400000" rotWithShape="0">
              <a:srgbClr val="000000">
                <a:alpha val="49803"/>
              </a:srgbClr>
            </a:outerShdw>
          </a:effectLst>
        </p:spPr>
        <p:txBody>
          <a:bodyPr/>
          <a:lstStyle/>
          <a:p>
            <a:r>
              <a:rPr dirty="0"/>
              <a:t>Error Detection and Correction</a:t>
            </a:r>
          </a:p>
        </p:txBody>
      </p:sp>
      <p:sp>
        <p:nvSpPr>
          <p:cNvPr id="350" name="Google Shape;345;p28"/>
          <p:cNvSpPr txBox="1"/>
          <p:nvPr/>
        </p:nvSpPr>
        <p:spPr>
          <a:xfrm>
            <a:off x="487687" y="2366085"/>
            <a:ext cx="7656002" cy="1249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68300">
              <a:spcBef>
                <a:spcPts val="400"/>
              </a:spcBef>
              <a:buClr>
                <a:srgbClr val="0293E0"/>
              </a:buClr>
              <a:buSzPts val="2400"/>
              <a:buFont typeface="Trebuchet MS"/>
              <a:buChar char="❖"/>
              <a:defRPr sz="24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rPr dirty="0"/>
              <a:t>Detection</a:t>
            </a:r>
            <a:r>
              <a:rPr dirty="0">
                <a:solidFill>
                  <a:srgbClr val="3C78D8"/>
                </a:solidFill>
              </a:rPr>
              <a:t> </a:t>
            </a:r>
            <a:r>
              <a:rPr dirty="0"/>
              <a:t> of error </a:t>
            </a:r>
            <a:r>
              <a:rPr dirty="0">
                <a:solidFill>
                  <a:srgbClr val="073E87"/>
                </a:solidFill>
              </a:rPr>
              <a:t>is important as it helps to </a:t>
            </a:r>
            <a:r>
              <a:rPr dirty="0"/>
              <a:t>recover</a:t>
            </a:r>
            <a:r>
              <a:rPr dirty="0">
                <a:solidFill>
                  <a:srgbClr val="073E87"/>
                </a:solidFill>
              </a:rPr>
              <a:t>  the </a:t>
            </a:r>
            <a:r>
              <a:rPr dirty="0"/>
              <a:t>Code Matrix (E) </a:t>
            </a:r>
            <a:r>
              <a:rPr dirty="0">
                <a:solidFill>
                  <a:srgbClr val="073E87"/>
                </a:solidFill>
              </a:rPr>
              <a:t> and </a:t>
            </a:r>
            <a:r>
              <a:rPr dirty="0"/>
              <a:t>eventually</a:t>
            </a:r>
            <a:r>
              <a:rPr dirty="0">
                <a:solidFill>
                  <a:srgbClr val="3C78D8"/>
                </a:solidFill>
              </a:rPr>
              <a:t> </a:t>
            </a:r>
            <a:r>
              <a:rPr dirty="0">
                <a:solidFill>
                  <a:srgbClr val="073E87"/>
                </a:solidFill>
              </a:rPr>
              <a:t>the </a:t>
            </a:r>
            <a:r>
              <a:rPr dirty="0"/>
              <a:t>Message Matrix (P)</a:t>
            </a:r>
            <a:r>
              <a:rPr dirty="0">
                <a:solidFill>
                  <a:srgbClr val="3C78D8"/>
                </a:solidFill>
              </a:rPr>
              <a:t>.</a:t>
            </a:r>
          </a:p>
        </p:txBody>
      </p:sp>
      <p:pic>
        <p:nvPicPr>
          <p:cNvPr id="351" name="Google Shape;346;p28" descr="Google Shape;346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43" y="4523525"/>
            <a:ext cx="3514644" cy="618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Google Shape;347;p28" descr="Google Shape;347;p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73108" y="4545600"/>
            <a:ext cx="395921" cy="618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Google Shape;348;p28" descr="Google Shape;348;p2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62778" y="5238948"/>
            <a:ext cx="228601" cy="628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Google Shape;350;p28" descr="Google Shape;350;p2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29989" y="4470649"/>
            <a:ext cx="514351" cy="819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Google Shape;349;p28" descr="Google Shape;349;p2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841573" y="4497725"/>
            <a:ext cx="485776" cy="714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Google Shape;351;p28" descr="Google Shape;351;p28"/>
          <p:cNvPicPr>
            <a:picLocks noChangeAspect="1"/>
          </p:cNvPicPr>
          <p:nvPr/>
        </p:nvPicPr>
        <p:blipFill>
          <a:blip r:embed="rId4">
            <a:extLst/>
          </a:blip>
          <a:srcRect b="11880"/>
          <a:stretch>
            <a:fillRect/>
          </a:stretch>
        </p:blipFill>
        <p:spPr>
          <a:xfrm>
            <a:off x="4845481" y="4492771"/>
            <a:ext cx="228601" cy="553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Google Shape;352;p28" descr="Google Shape;352;p28"/>
          <p:cNvPicPr>
            <a:picLocks noChangeAspect="1"/>
          </p:cNvPicPr>
          <p:nvPr/>
        </p:nvPicPr>
        <p:blipFill>
          <a:blip r:embed="rId7">
            <a:extLst/>
          </a:blip>
          <a:srcRect r="16329"/>
          <a:stretch>
            <a:fillRect/>
          </a:stretch>
        </p:blipFill>
        <p:spPr>
          <a:xfrm>
            <a:off x="5038941" y="4445325"/>
            <a:ext cx="430358" cy="819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Google Shape;353;p28" descr="Google Shape;353;p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18331" y="4460556"/>
            <a:ext cx="457201" cy="714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Google Shape;354;p28" descr="Google Shape;354;p28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49021" y="4470649"/>
            <a:ext cx="3387752" cy="618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Google Shape;458;p36" descr="Google Shape;458;p3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0889" y="5276652"/>
            <a:ext cx="3387751" cy="5798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Google Shape;459;p36" descr="Google Shape;459;p3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73108" y="5257262"/>
            <a:ext cx="395921" cy="618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Google Shape;462;p36" descr="Google Shape;462;p36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449555" y="5210252"/>
            <a:ext cx="395926" cy="671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Google Shape;460;p36" descr="Google Shape;460;p36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922759" y="5212101"/>
            <a:ext cx="340953" cy="714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Google Shape;464;p36" descr="Google Shape;464;p36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5089812" y="5213730"/>
            <a:ext cx="340951" cy="6644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Google Shape;348;p28" descr="Google Shape;348;p2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70499" y="4470651"/>
            <a:ext cx="228601" cy="628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Google Shape;348;p28" descr="Google Shape;348;p2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45481" y="5231613"/>
            <a:ext cx="228601" cy="628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Google Shape;353;p28" descr="Google Shape;353;p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30763" y="5188750"/>
            <a:ext cx="457201" cy="714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Google Shape;466;p36" descr="Google Shape;466;p36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756248" y="5238948"/>
            <a:ext cx="3387752" cy="5424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Google Shape;467;p36" descr="Google Shape;467;p36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982625" y="5826044"/>
            <a:ext cx="2490483" cy="714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Google Shape;459;p36" descr="Google Shape;459;p3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95043" y="5943409"/>
            <a:ext cx="395921" cy="618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Google Shape;353;p28" descr="Google Shape;353;p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51280" y="5881624"/>
            <a:ext cx="457201" cy="714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Google Shape;473;p36" descr="Google Shape;473;p36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5094837" y="5872276"/>
            <a:ext cx="340926" cy="681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Google Shape;475;p36" descr="Google Shape;475;p36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5875532" y="5826044"/>
            <a:ext cx="2533548" cy="681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Google Shape;469;p36" descr="Google Shape;469;p36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869029" y="5901965"/>
            <a:ext cx="395926" cy="6070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Google Shape;471;p36" descr="Google Shape;471;p36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4516688" y="5889659"/>
            <a:ext cx="340951" cy="646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Google Shape;348;p28" descr="Google Shape;348;p2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15688" y="5850584"/>
            <a:ext cx="228601" cy="628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Google Shape;348;p28" descr="Google Shape;348;p2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68785" y="5826044"/>
            <a:ext cx="228601" cy="628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1;p29"/>
          <p:cNvSpPr txBox="1">
            <a:spLocks noGrp="1"/>
          </p:cNvSpPr>
          <p:nvPr>
            <p:ph type="body" idx="4294967295"/>
          </p:nvPr>
        </p:nvSpPr>
        <p:spPr>
          <a:xfrm>
            <a:off x="683568" y="1700808"/>
            <a:ext cx="7776899" cy="4896600"/>
          </a:xfrm>
          <a:prstGeom prst="rect">
            <a:avLst/>
          </a:prstGeom>
        </p:spPr>
        <p:txBody>
          <a:bodyPr/>
          <a:lstStyle/>
          <a:p>
            <a:pPr marL="121920" indent="30479">
              <a:spcBef>
                <a:spcPts val="0"/>
              </a:spcBef>
              <a:buSzTx/>
              <a:buNone/>
            </a:pPr>
            <a:endParaRPr dirty="0"/>
          </a:p>
          <a:p>
            <a:pPr marL="121920" indent="30479">
              <a:buSzTx/>
              <a:buNone/>
            </a:pPr>
            <a:endParaRPr dirty="0"/>
          </a:p>
          <a:p>
            <a:pPr marL="121920" indent="30479">
              <a:buSzTx/>
              <a:buNone/>
            </a:pPr>
            <a:endParaRPr dirty="0"/>
          </a:p>
          <a:p>
            <a:pPr marL="274320" indent="-261620">
              <a:buChar char="❖"/>
            </a:pPr>
            <a:r>
              <a:rPr dirty="0"/>
              <a:t>Using </a:t>
            </a:r>
            <a:r>
              <a:rPr dirty="0">
                <a:solidFill>
                  <a:srgbClr val="0293E0"/>
                </a:solidFill>
              </a:rPr>
              <a:t>the relations mentioned previously </a:t>
            </a:r>
            <a:r>
              <a:rPr dirty="0"/>
              <a:t>we try to correct </a:t>
            </a:r>
            <a:r>
              <a:rPr dirty="0">
                <a:solidFill>
                  <a:srgbClr val="0293E0"/>
                </a:solidFill>
              </a:rPr>
              <a:t>different folds of error</a:t>
            </a:r>
            <a:r>
              <a:rPr dirty="0" smtClean="0"/>
              <a:t>.</a:t>
            </a:r>
            <a:endParaRPr lang="en-US" dirty="0" smtClean="0"/>
          </a:p>
          <a:p>
            <a:pPr marL="274320" indent="-261620">
              <a:buChar char="❖"/>
            </a:pPr>
            <a:endParaRPr dirty="0"/>
          </a:p>
          <a:p>
            <a:pPr marL="274320" indent="-261620">
              <a:buChar char="❖"/>
            </a:pPr>
            <a:r>
              <a:rPr dirty="0"/>
              <a:t>We can correct </a:t>
            </a:r>
            <a:r>
              <a:rPr dirty="0">
                <a:solidFill>
                  <a:srgbClr val="0293E0"/>
                </a:solidFill>
              </a:rPr>
              <a:t>up to 8 folds of error</a:t>
            </a:r>
            <a:r>
              <a:rPr dirty="0"/>
              <a:t>.</a:t>
            </a:r>
          </a:p>
          <a:p>
            <a:pPr marL="121920" indent="30479">
              <a:buSzTx/>
              <a:buNone/>
            </a:pPr>
            <a:endParaRPr dirty="0"/>
          </a:p>
          <a:p>
            <a:pPr marL="121920" indent="30479">
              <a:buSzTx/>
              <a:buNone/>
            </a:pPr>
            <a:endParaRPr lang="en-US" dirty="0" smtClean="0"/>
          </a:p>
          <a:p>
            <a:pPr marL="121920" indent="30479">
              <a:buSzTx/>
              <a:buNone/>
            </a:pPr>
            <a:endParaRPr dirty="0"/>
          </a:p>
          <a:p>
            <a:pPr marL="274320" indent="-261620">
              <a:buChar char="❖"/>
            </a:pPr>
            <a:r>
              <a:rPr dirty="0"/>
              <a:t>We can achieve an</a:t>
            </a:r>
            <a:r>
              <a:rPr dirty="0">
                <a:solidFill>
                  <a:srgbClr val="3C78D8"/>
                </a:solidFill>
              </a:rPr>
              <a:t> </a:t>
            </a:r>
            <a:r>
              <a:rPr dirty="0">
                <a:solidFill>
                  <a:srgbClr val="0293E0"/>
                </a:solidFill>
              </a:rPr>
              <a:t>accuracy </a:t>
            </a:r>
            <a:r>
              <a:rPr dirty="0"/>
              <a:t>of </a:t>
            </a:r>
            <a:r>
              <a:rPr dirty="0">
                <a:solidFill>
                  <a:srgbClr val="0293E0"/>
                </a:solidFill>
              </a:rPr>
              <a:t>99.80 %.</a:t>
            </a:r>
          </a:p>
        </p:txBody>
      </p:sp>
      <p:pic>
        <p:nvPicPr>
          <p:cNvPr id="363" name="Google Shape;362;p29" descr="Google Shape;362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568" y="1772816"/>
            <a:ext cx="7416825" cy="7703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Google Shape;363;p29" descr="Google Shape;363;p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9382" y="5412210"/>
            <a:ext cx="3970339" cy="327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Google Shape;364;p29" descr="Google Shape;364;p2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1086" y="4974183"/>
            <a:ext cx="3490913" cy="327026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Google Shape;365;p29"/>
          <p:cNvSpPr/>
          <p:nvPr/>
        </p:nvSpPr>
        <p:spPr>
          <a:xfrm>
            <a:off x="1000063" y="5301208"/>
            <a:ext cx="4044283" cy="1"/>
          </a:xfrm>
          <a:prstGeom prst="line">
            <a:avLst/>
          </a:prstGeom>
          <a:ln w="15875">
            <a:solidFill>
              <a:srgbClr val="000000"/>
            </a:solidFill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367" name="Google Shape;366;p29"/>
          <p:cNvSpPr txBox="1"/>
          <p:nvPr/>
        </p:nvSpPr>
        <p:spPr>
          <a:xfrm>
            <a:off x="5077176" y="4938907"/>
            <a:ext cx="303540" cy="62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3600"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dirty="0"/>
              <a:t>=  </a:t>
            </a:r>
          </a:p>
        </p:txBody>
      </p:sp>
      <p:sp>
        <p:nvSpPr>
          <p:cNvPr id="368" name="Google Shape;367;p29"/>
          <p:cNvSpPr txBox="1"/>
          <p:nvPr/>
        </p:nvSpPr>
        <p:spPr>
          <a:xfrm>
            <a:off x="5508104" y="5134857"/>
            <a:ext cx="705564" cy="33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600"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dirty="0"/>
              <a:t>0.9980</a:t>
            </a:r>
          </a:p>
        </p:txBody>
      </p:sp>
      <p:sp>
        <p:nvSpPr>
          <p:cNvPr id="369" name="Google Shape;368;p29"/>
          <p:cNvSpPr txBox="1"/>
          <p:nvPr/>
        </p:nvSpPr>
        <p:spPr>
          <a:xfrm>
            <a:off x="4500544" y="3244333"/>
            <a:ext cx="142911" cy="35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800"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dirty="0"/>
              <a:t>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3;p30"/>
          <p:cNvSpPr txBox="1">
            <a:spLocks noGrp="1"/>
          </p:cNvSpPr>
          <p:nvPr>
            <p:ph type="title"/>
          </p:nvPr>
        </p:nvSpPr>
        <p:spPr>
          <a:xfrm>
            <a:off x="457200" y="338327"/>
            <a:ext cx="8229600" cy="1252729"/>
          </a:xfrm>
          <a:prstGeom prst="rect">
            <a:avLst/>
          </a:prstGeom>
          <a:effectLst>
            <a:outerShdw blurRad="63500" dist="19050" dir="5400000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 sz="6600"/>
            </a:lvl1pPr>
          </a:lstStyle>
          <a:p>
            <a:r>
              <a:rPr dirty="0"/>
              <a:t>Other Methods </a:t>
            </a:r>
          </a:p>
        </p:txBody>
      </p:sp>
      <p:sp>
        <p:nvSpPr>
          <p:cNvPr id="373" name="Google Shape;375;p30"/>
          <p:cNvSpPr txBox="1"/>
          <p:nvPr/>
        </p:nvSpPr>
        <p:spPr>
          <a:xfrm>
            <a:off x="302900" y="2331240"/>
            <a:ext cx="2667639" cy="28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 marL="285750" indent="-285750">
              <a:buClr>
                <a:srgbClr val="2C82F4"/>
              </a:buClr>
              <a:buSzPts val="1400"/>
              <a:buFont typeface="Helvetica"/>
              <a:buChar char="❖"/>
              <a:defRPr b="1" i="1">
                <a:solidFill>
                  <a:srgbClr val="7F7F7F"/>
                </a:solidFill>
              </a:defRPr>
            </a:lvl1pPr>
          </a:lstStyle>
          <a:p>
            <a:r>
              <a:rPr dirty="0"/>
              <a:t>Cyclic Redundancy Check </a:t>
            </a:r>
          </a:p>
        </p:txBody>
      </p:sp>
      <p:sp>
        <p:nvSpPr>
          <p:cNvPr id="374" name="Google Shape;376;p30"/>
          <p:cNvSpPr txBox="1"/>
          <p:nvPr/>
        </p:nvSpPr>
        <p:spPr>
          <a:xfrm>
            <a:off x="369574" y="4128029"/>
            <a:ext cx="2181951" cy="28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 marL="285750" indent="-285750">
              <a:buClr>
                <a:srgbClr val="2C82F4"/>
              </a:buClr>
              <a:buSzPts val="1400"/>
              <a:buFont typeface="Helvetica"/>
              <a:buChar char="❖"/>
              <a:defRPr b="1" i="1">
                <a:solidFill>
                  <a:srgbClr val="7F7F7F"/>
                </a:solidFill>
              </a:defRPr>
            </a:lvl1pPr>
          </a:lstStyle>
          <a:p>
            <a:r>
              <a:rPr dirty="0"/>
              <a:t>Reed Solomon Code </a:t>
            </a:r>
          </a:p>
        </p:txBody>
      </p:sp>
      <p:sp>
        <p:nvSpPr>
          <p:cNvPr id="375" name="Google Shape;377;p30"/>
          <p:cNvSpPr txBox="1"/>
          <p:nvPr/>
        </p:nvSpPr>
        <p:spPr>
          <a:xfrm>
            <a:off x="693424" y="2690254"/>
            <a:ext cx="7757152" cy="124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285750" indent="-292100">
              <a:buClr>
                <a:srgbClr val="000000"/>
              </a:buClr>
              <a:buSzPts val="1500"/>
              <a:buFont typeface="Courier New"/>
              <a:buChar char="o"/>
              <a:defRPr sz="1500">
                <a:solidFill>
                  <a:srgbClr val="05436A"/>
                </a:solidFill>
              </a:defRPr>
            </a:pPr>
            <a:r>
              <a:rPr dirty="0"/>
              <a:t>In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293E0"/>
                </a:solidFill>
              </a:rPr>
              <a:t>CRC</a:t>
            </a:r>
            <a:r>
              <a:rPr dirty="0">
                <a:solidFill>
                  <a:srgbClr val="000000"/>
                </a:solidFill>
              </a:rPr>
              <a:t> we </a:t>
            </a:r>
            <a:r>
              <a:rPr dirty="0">
                <a:solidFill>
                  <a:srgbClr val="0293E0"/>
                </a:solidFill>
              </a:rPr>
              <a:t>can only detect  error </a:t>
            </a:r>
            <a:r>
              <a:rPr sz="1200" dirty="0">
                <a:solidFill>
                  <a:schemeClr val="tx1"/>
                </a:solidFill>
              </a:rPr>
              <a:t>(</a:t>
            </a:r>
            <a:r>
              <a:rPr sz="1200" dirty="0">
                <a:solidFill>
                  <a:srgbClr val="0293E0"/>
                </a:solidFill>
              </a:rPr>
              <a:t> </a:t>
            </a:r>
            <a:r>
              <a:rPr sz="1200" dirty="0">
                <a:solidFill>
                  <a:srgbClr val="000000"/>
                </a:solidFill>
              </a:rPr>
              <a:t>all </a:t>
            </a:r>
            <a:r>
              <a:rPr sz="1200" dirty="0">
                <a:solidFill>
                  <a:schemeClr val="accent1">
                    <a:lumMod val="75000"/>
                  </a:schemeClr>
                </a:solidFill>
              </a:rPr>
              <a:t>single errors</a:t>
            </a:r>
            <a:r>
              <a:rPr sz="1200" dirty="0">
                <a:solidFill>
                  <a:srgbClr val="000000"/>
                </a:solidFill>
              </a:rPr>
              <a:t>, </a:t>
            </a:r>
            <a:r>
              <a:rPr sz="1200" dirty="0">
                <a:solidFill>
                  <a:schemeClr val="accent1">
                    <a:lumMod val="75000"/>
                  </a:schemeClr>
                </a:solidFill>
              </a:rPr>
              <a:t>double </a:t>
            </a:r>
            <a:r>
              <a:rPr sz="1200" dirty="0" smtClean="0">
                <a:solidFill>
                  <a:schemeClr val="accent1">
                    <a:lumMod val="75000"/>
                  </a:schemeClr>
                </a:solidFill>
              </a:rPr>
              <a:t>errors</a:t>
            </a:r>
            <a:r>
              <a:rPr sz="1200"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)</a:t>
            </a:r>
            <a:r>
              <a:rPr dirty="0">
                <a:solidFill>
                  <a:srgbClr val="0293E0"/>
                </a:solidFill>
              </a:rPr>
              <a:t> </a:t>
            </a:r>
            <a:r>
              <a:rPr dirty="0"/>
              <a:t>but we </a:t>
            </a:r>
            <a:r>
              <a:rPr dirty="0">
                <a:solidFill>
                  <a:srgbClr val="0293E0"/>
                </a:solidFill>
              </a:rPr>
              <a:t>cannot correct</a:t>
            </a: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it,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293E0"/>
                </a:solidFill>
              </a:rPr>
              <a:t>our algorithm</a:t>
            </a:r>
            <a:r>
              <a:rPr dirty="0">
                <a:solidFill>
                  <a:srgbClr val="2C82F4"/>
                </a:solidFill>
              </a:rPr>
              <a:t> </a:t>
            </a:r>
            <a:r>
              <a:rPr dirty="0"/>
              <a:t>can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293E0"/>
                </a:solidFill>
              </a:rPr>
              <a:t>detect error</a:t>
            </a:r>
            <a:r>
              <a:rPr dirty="0">
                <a:solidFill>
                  <a:srgbClr val="2C82F4"/>
                </a:solidFill>
              </a:rPr>
              <a:t> </a:t>
            </a:r>
            <a:r>
              <a:rPr dirty="0"/>
              <a:t>but it’s a bit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293E0"/>
                </a:solidFill>
              </a:rPr>
              <a:t>computationally expensive</a:t>
            </a:r>
            <a:r>
              <a:rPr dirty="0">
                <a:solidFill>
                  <a:srgbClr val="000000"/>
                </a:solidFill>
              </a:rPr>
              <a:t>.</a:t>
            </a:r>
          </a:p>
          <a:p>
            <a:endParaRPr sz="1500" dirty="0"/>
          </a:p>
          <a:p>
            <a:pPr marL="285750" indent="-292100">
              <a:buClr>
                <a:srgbClr val="000000"/>
              </a:buClr>
              <a:buSzPts val="1500"/>
              <a:buFont typeface="Courier New"/>
              <a:buChar char="o"/>
              <a:defRPr sz="1500">
                <a:solidFill>
                  <a:srgbClr val="05436A"/>
                </a:solidFill>
              </a:defRPr>
            </a:pPr>
            <a:r>
              <a:rPr dirty="0"/>
              <a:t>In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293E0"/>
                </a:solidFill>
              </a:rPr>
              <a:t>CRC </a:t>
            </a:r>
            <a:r>
              <a:rPr dirty="0"/>
              <a:t>along with message we also send </a:t>
            </a:r>
            <a:r>
              <a:rPr dirty="0">
                <a:solidFill>
                  <a:srgbClr val="0293E0"/>
                </a:solidFill>
              </a:rPr>
              <a:t>some extra bits</a:t>
            </a:r>
            <a:r>
              <a:rPr dirty="0">
                <a:solidFill>
                  <a:srgbClr val="2C82F4"/>
                </a:solidFill>
              </a:rPr>
              <a:t> </a:t>
            </a:r>
            <a:r>
              <a:rPr dirty="0"/>
              <a:t>of length </a:t>
            </a:r>
            <a:r>
              <a:rPr dirty="0">
                <a:solidFill>
                  <a:srgbClr val="0293E0"/>
                </a:solidFill>
              </a:rPr>
              <a:t>maximum degree</a:t>
            </a:r>
            <a:r>
              <a:rPr dirty="0">
                <a:solidFill>
                  <a:srgbClr val="000000"/>
                </a:solidFill>
              </a:rPr>
              <a:t> of  </a:t>
            </a:r>
            <a:r>
              <a:rPr dirty="0">
                <a:solidFill>
                  <a:srgbClr val="0293E0"/>
                </a:solidFill>
              </a:rPr>
              <a:t>message polynomial</a:t>
            </a:r>
            <a:r>
              <a:rPr dirty="0"/>
              <a:t>, but in </a:t>
            </a:r>
            <a:r>
              <a:rPr dirty="0">
                <a:solidFill>
                  <a:srgbClr val="0293E0"/>
                </a:solidFill>
              </a:rPr>
              <a:t>our algorithm</a:t>
            </a:r>
            <a:r>
              <a:rPr dirty="0">
                <a:solidFill>
                  <a:srgbClr val="2C82F4"/>
                </a:solidFill>
              </a:rPr>
              <a:t> </a:t>
            </a:r>
            <a:r>
              <a:rPr dirty="0"/>
              <a:t>the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293E0"/>
                </a:solidFill>
              </a:rPr>
              <a:t>message size is fixed</a:t>
            </a:r>
            <a:r>
              <a:rPr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76" name="Google Shape;378;p30"/>
          <p:cNvSpPr txBox="1"/>
          <p:nvPr/>
        </p:nvSpPr>
        <p:spPr>
          <a:xfrm>
            <a:off x="702948" y="4494824"/>
            <a:ext cx="7614352" cy="948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285750" indent="-285750">
              <a:buClr>
                <a:srgbClr val="000000"/>
              </a:buClr>
              <a:buSzPts val="1400"/>
              <a:buFont typeface="Courier New"/>
              <a:buChar char="o"/>
              <a:defRPr>
                <a:solidFill>
                  <a:srgbClr val="05436A"/>
                </a:solidFill>
              </a:defRPr>
            </a:pPr>
            <a:r>
              <a:rPr dirty="0"/>
              <a:t>I</a:t>
            </a:r>
            <a:r>
              <a:rPr sz="1500" dirty="0"/>
              <a:t>n</a:t>
            </a:r>
            <a:r>
              <a:rPr sz="1500" dirty="0">
                <a:solidFill>
                  <a:srgbClr val="000000"/>
                </a:solidFill>
              </a:rPr>
              <a:t> </a:t>
            </a:r>
            <a:r>
              <a:rPr sz="1500" dirty="0">
                <a:solidFill>
                  <a:srgbClr val="0293E0"/>
                </a:solidFill>
              </a:rPr>
              <a:t>RSC </a:t>
            </a:r>
            <a:r>
              <a:rPr sz="1500" dirty="0">
                <a:solidFill>
                  <a:srgbClr val="000000"/>
                </a:solidFill>
              </a:rPr>
              <a:t> </a:t>
            </a:r>
            <a:r>
              <a:rPr sz="1500" dirty="0"/>
              <a:t>we can </a:t>
            </a:r>
            <a:r>
              <a:rPr sz="1500" dirty="0">
                <a:solidFill>
                  <a:srgbClr val="0293E0"/>
                </a:solidFill>
              </a:rPr>
              <a:t>detect  error</a:t>
            </a:r>
            <a:r>
              <a:rPr sz="1500" dirty="0">
                <a:solidFill>
                  <a:srgbClr val="2C82F4"/>
                </a:solidFill>
              </a:rPr>
              <a:t> </a:t>
            </a:r>
            <a:r>
              <a:rPr sz="1500" dirty="0"/>
              <a:t>as well as </a:t>
            </a:r>
            <a:r>
              <a:rPr sz="1500" dirty="0">
                <a:solidFill>
                  <a:srgbClr val="0293E0"/>
                </a:solidFill>
              </a:rPr>
              <a:t>correct error</a:t>
            </a:r>
            <a:r>
              <a:rPr sz="1500" dirty="0">
                <a:solidFill>
                  <a:srgbClr val="2C82F4"/>
                </a:solidFill>
              </a:rPr>
              <a:t>,</a:t>
            </a:r>
            <a:r>
              <a:rPr sz="1500" dirty="0">
                <a:solidFill>
                  <a:srgbClr val="000000"/>
                </a:solidFill>
              </a:rPr>
              <a:t>  </a:t>
            </a:r>
            <a:r>
              <a:rPr sz="1500" dirty="0"/>
              <a:t>just like </a:t>
            </a:r>
            <a:r>
              <a:rPr sz="1500" dirty="0">
                <a:solidFill>
                  <a:srgbClr val="0293E0"/>
                </a:solidFill>
              </a:rPr>
              <a:t>our algorithm</a:t>
            </a:r>
            <a:r>
              <a:rPr sz="1500" dirty="0">
                <a:solidFill>
                  <a:srgbClr val="2C82F4"/>
                </a:solidFill>
              </a:rPr>
              <a:t> </a:t>
            </a:r>
            <a:r>
              <a:rPr sz="1500" dirty="0">
                <a:solidFill>
                  <a:srgbClr val="000000"/>
                </a:solidFill>
              </a:rPr>
              <a:t>.</a:t>
            </a:r>
            <a:endParaRPr sz="1500" dirty="0"/>
          </a:p>
          <a:p>
            <a:endParaRPr sz="1500" dirty="0"/>
          </a:p>
          <a:p>
            <a:pPr marL="285750" indent="-292100">
              <a:buClr>
                <a:srgbClr val="000000"/>
              </a:buClr>
              <a:buSzPts val="1500"/>
              <a:buFont typeface="Courier New"/>
              <a:buChar char="o"/>
              <a:defRPr sz="1500">
                <a:solidFill>
                  <a:srgbClr val="05436A"/>
                </a:solidFill>
              </a:defRPr>
            </a:pPr>
            <a:r>
              <a:rPr dirty="0"/>
              <a:t>Its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293E0"/>
                </a:solidFill>
              </a:rPr>
              <a:t>computationally very expensive</a:t>
            </a:r>
            <a:r>
              <a:rPr dirty="0">
                <a:solidFill>
                  <a:srgbClr val="2C82F4"/>
                </a:solidFill>
              </a:rPr>
              <a:t> </a:t>
            </a:r>
            <a:r>
              <a:rPr dirty="0"/>
              <a:t>at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293E0"/>
                </a:solidFill>
              </a:rPr>
              <a:t>sender side</a:t>
            </a:r>
            <a:r>
              <a:rPr dirty="0">
                <a:solidFill>
                  <a:srgbClr val="2C82F4"/>
                </a:solidFill>
              </a:rPr>
              <a:t> </a:t>
            </a:r>
            <a:r>
              <a:rPr dirty="0"/>
              <a:t>as we use</a:t>
            </a:r>
            <a:r>
              <a:rPr dirty="0">
                <a:solidFill>
                  <a:srgbClr val="000000"/>
                </a:solidFill>
              </a:rPr>
              <a:t> to </a:t>
            </a:r>
            <a:r>
              <a:rPr dirty="0">
                <a:solidFill>
                  <a:srgbClr val="0293E0"/>
                </a:solidFill>
              </a:rPr>
              <a:t>generate polynomial</a:t>
            </a:r>
            <a:r>
              <a:rPr dirty="0">
                <a:solidFill>
                  <a:srgbClr val="2C82F4"/>
                </a:solidFill>
              </a:rPr>
              <a:t> </a:t>
            </a:r>
            <a:r>
              <a:rPr dirty="0"/>
              <a:t>(p(x)) using </a:t>
            </a:r>
            <a:r>
              <a:rPr dirty="0">
                <a:solidFill>
                  <a:srgbClr val="0293E0"/>
                </a:solidFill>
              </a:rPr>
              <a:t>Lagrange Interpolation</a:t>
            </a:r>
            <a:r>
              <a:rPr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77" name="Google Shape;379;p30"/>
          <p:cNvSpPr txBox="1"/>
          <p:nvPr/>
        </p:nvSpPr>
        <p:spPr>
          <a:xfrm>
            <a:off x="436449" y="5627866"/>
            <a:ext cx="1795549" cy="28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 marL="285750" indent="-285750">
              <a:buClr>
                <a:srgbClr val="2C82F4"/>
              </a:buClr>
              <a:buSzPts val="1400"/>
              <a:buFont typeface="Helvetica"/>
              <a:buChar char="❖"/>
              <a:defRPr b="1" i="1">
                <a:solidFill>
                  <a:srgbClr val="7F7F7F"/>
                </a:solidFill>
              </a:defRPr>
            </a:lvl1pPr>
          </a:lstStyle>
          <a:p>
            <a:r>
              <a:rPr dirty="0"/>
              <a:t>Hamming  Code </a:t>
            </a:r>
          </a:p>
        </p:txBody>
      </p:sp>
      <p:sp>
        <p:nvSpPr>
          <p:cNvPr id="378" name="Google Shape;380;p30"/>
          <p:cNvSpPr txBox="1"/>
          <p:nvPr/>
        </p:nvSpPr>
        <p:spPr>
          <a:xfrm>
            <a:off x="702949" y="5924837"/>
            <a:ext cx="7614352" cy="73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marL="285750" indent="-285750">
              <a:buClr>
                <a:srgbClr val="000000"/>
              </a:buClr>
              <a:buSzPts val="1400"/>
              <a:buFont typeface="Courier New"/>
              <a:buChar char="o"/>
              <a:defRPr>
                <a:solidFill>
                  <a:srgbClr val="05436A"/>
                </a:solidFill>
              </a:defRPr>
            </a:pPr>
            <a:r>
              <a:rPr dirty="0"/>
              <a:t>I</a:t>
            </a:r>
            <a:r>
              <a:rPr sz="1500" dirty="0"/>
              <a:t>n</a:t>
            </a:r>
            <a:r>
              <a:rPr sz="1500" dirty="0">
                <a:solidFill>
                  <a:srgbClr val="000000"/>
                </a:solidFill>
              </a:rPr>
              <a:t> </a:t>
            </a:r>
            <a:r>
              <a:rPr sz="1500" dirty="0">
                <a:solidFill>
                  <a:srgbClr val="0293E0"/>
                </a:solidFill>
              </a:rPr>
              <a:t>Hamming Code</a:t>
            </a:r>
            <a:r>
              <a:rPr sz="1500" dirty="0">
                <a:solidFill>
                  <a:srgbClr val="2C82F4"/>
                </a:solidFill>
              </a:rPr>
              <a:t> </a:t>
            </a:r>
            <a:r>
              <a:rPr sz="1500" dirty="0"/>
              <a:t>we can </a:t>
            </a:r>
            <a:r>
              <a:rPr sz="1500" dirty="0">
                <a:solidFill>
                  <a:srgbClr val="0293E0"/>
                </a:solidFill>
              </a:rPr>
              <a:t>detect</a:t>
            </a:r>
            <a:r>
              <a:rPr sz="1500" dirty="0">
                <a:solidFill>
                  <a:srgbClr val="2C82F4"/>
                </a:solidFill>
              </a:rPr>
              <a:t> </a:t>
            </a:r>
            <a:r>
              <a:rPr sz="1500" dirty="0">
                <a:solidFill>
                  <a:srgbClr val="000000"/>
                </a:solidFill>
              </a:rPr>
              <a:t> </a:t>
            </a:r>
            <a:r>
              <a:rPr sz="1500" dirty="0"/>
              <a:t>and</a:t>
            </a:r>
            <a:r>
              <a:rPr sz="1500" dirty="0">
                <a:solidFill>
                  <a:srgbClr val="000000"/>
                </a:solidFill>
              </a:rPr>
              <a:t> </a:t>
            </a:r>
            <a:r>
              <a:rPr sz="1500" dirty="0">
                <a:solidFill>
                  <a:srgbClr val="0293E0"/>
                </a:solidFill>
              </a:rPr>
              <a:t>correct</a:t>
            </a:r>
            <a:r>
              <a:rPr sz="1500" dirty="0">
                <a:solidFill>
                  <a:srgbClr val="2C82F4"/>
                </a:solidFill>
              </a:rPr>
              <a:t> </a:t>
            </a:r>
            <a:r>
              <a:rPr sz="1500" dirty="0"/>
              <a:t>only a</a:t>
            </a:r>
            <a:r>
              <a:rPr sz="1500" dirty="0">
                <a:solidFill>
                  <a:srgbClr val="000000"/>
                </a:solidFill>
              </a:rPr>
              <a:t> </a:t>
            </a:r>
            <a:r>
              <a:rPr sz="1500" dirty="0">
                <a:solidFill>
                  <a:srgbClr val="0293E0"/>
                </a:solidFill>
              </a:rPr>
              <a:t>single bit of error</a:t>
            </a:r>
            <a:r>
              <a:rPr sz="1500" dirty="0">
                <a:solidFill>
                  <a:srgbClr val="000000"/>
                </a:solidFill>
              </a:rPr>
              <a:t> </a:t>
            </a:r>
            <a:r>
              <a:rPr sz="1500" dirty="0"/>
              <a:t>of a</a:t>
            </a:r>
            <a:r>
              <a:rPr sz="1500" dirty="0">
                <a:solidFill>
                  <a:srgbClr val="000000"/>
                </a:solidFill>
              </a:rPr>
              <a:t> </a:t>
            </a:r>
            <a:r>
              <a:rPr sz="1500" dirty="0">
                <a:solidFill>
                  <a:srgbClr val="0293E0"/>
                </a:solidFill>
              </a:rPr>
              <a:t>binary number</a:t>
            </a:r>
            <a:r>
              <a:rPr sz="1500" dirty="0">
                <a:solidFill>
                  <a:srgbClr val="000000"/>
                </a:solidFill>
              </a:rPr>
              <a:t>, </a:t>
            </a:r>
            <a:r>
              <a:rPr sz="1500" dirty="0"/>
              <a:t>which</a:t>
            </a:r>
            <a:r>
              <a:rPr sz="1500" dirty="0">
                <a:solidFill>
                  <a:srgbClr val="000000"/>
                </a:solidFill>
              </a:rPr>
              <a:t> </a:t>
            </a:r>
            <a:r>
              <a:rPr sz="1500" dirty="0">
                <a:solidFill>
                  <a:srgbClr val="0293E0"/>
                </a:solidFill>
              </a:rPr>
              <a:t>our algorithm</a:t>
            </a:r>
            <a:r>
              <a:rPr sz="1500" dirty="0">
                <a:solidFill>
                  <a:srgbClr val="2C82F4"/>
                </a:solidFill>
              </a:rPr>
              <a:t> </a:t>
            </a:r>
            <a:r>
              <a:rPr sz="1500" dirty="0"/>
              <a:t>can</a:t>
            </a:r>
            <a:r>
              <a:rPr sz="1500" dirty="0">
                <a:solidFill>
                  <a:srgbClr val="000000"/>
                </a:solidFill>
              </a:rPr>
              <a:t> </a:t>
            </a:r>
            <a:r>
              <a:rPr sz="1500" dirty="0">
                <a:solidFill>
                  <a:srgbClr val="0293E0"/>
                </a:solidFill>
              </a:rPr>
              <a:t>easily do</a:t>
            </a:r>
            <a:r>
              <a:rPr sz="1500" dirty="0">
                <a:solidFill>
                  <a:srgbClr val="000000"/>
                </a:solidFill>
              </a:rPr>
              <a:t> and it’s </a:t>
            </a:r>
            <a:r>
              <a:rPr sz="1500" dirty="0">
                <a:solidFill>
                  <a:srgbClr val="0293E0"/>
                </a:solidFill>
              </a:rPr>
              <a:t>computationally less expensive </a:t>
            </a:r>
            <a:r>
              <a:rPr sz="1500" dirty="0">
                <a:solidFill>
                  <a:srgbClr val="073E87"/>
                </a:solidFill>
              </a:rPr>
              <a:t>than</a:t>
            </a:r>
            <a:r>
              <a:rPr sz="1500" dirty="0">
                <a:solidFill>
                  <a:srgbClr val="0293E0"/>
                </a:solidFill>
              </a:rPr>
              <a:t> our algorithm.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7;p31"/>
          <p:cNvSpPr txBox="1">
            <a:spLocks noGrp="1"/>
          </p:cNvSpPr>
          <p:nvPr>
            <p:ph type="ctrTitle"/>
          </p:nvPr>
        </p:nvSpPr>
        <p:spPr>
          <a:xfrm>
            <a:off x="685800" y="2296799"/>
            <a:ext cx="7772400" cy="1780201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r>
              <a:rPr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IMPLEMENTATION AND ANALYSIS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48;p14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/>
          <a:lstStyle>
            <a:lvl1pPr>
              <a:defRPr sz="5300" b="1" i="1"/>
            </a:lvl1pPr>
          </a:lstStyle>
          <a:p>
            <a:r>
              <a:rPr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CONTENT</a:t>
            </a:r>
            <a:r>
              <a:rPr dirty="0"/>
              <a:t> </a:t>
            </a:r>
          </a:p>
        </p:txBody>
      </p:sp>
      <p:sp>
        <p:nvSpPr>
          <p:cNvPr id="172" name="Google Shape;150;p14"/>
          <p:cNvSpPr txBox="1"/>
          <p:nvPr/>
        </p:nvSpPr>
        <p:spPr>
          <a:xfrm>
            <a:off x="611560" y="2250728"/>
            <a:ext cx="7674600" cy="4108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36550">
              <a:buClr>
                <a:srgbClr val="0293E0"/>
              </a:buClr>
              <a:buSzPts val="1700"/>
              <a:buFont typeface="Trebuchet MS"/>
              <a:buChar char="❏"/>
              <a:defRPr sz="17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Why Do we need </a:t>
            </a:r>
            <a:r>
              <a:rPr dirty="0">
                <a:solidFill>
                  <a:srgbClr val="000000"/>
                </a:solidFill>
              </a:rPr>
              <a:t>Error Control?</a:t>
            </a:r>
          </a:p>
          <a:p>
            <a:pPr marL="457200" indent="-336550">
              <a:buClr>
                <a:srgbClr val="0293E0"/>
              </a:buClr>
              <a:buSzPts val="1700"/>
              <a:buFont typeface="Trebuchet MS"/>
              <a:buChar char="❏"/>
              <a:defRPr sz="1700">
                <a:latin typeface="Candara"/>
                <a:ea typeface="Candara"/>
                <a:cs typeface="Candara"/>
                <a:sym typeface="Candara"/>
              </a:defRPr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Applications </a:t>
            </a:r>
            <a:r>
              <a:rPr dirty="0"/>
              <a:t>of </a:t>
            </a:r>
            <a:r>
              <a:rPr dirty="0">
                <a:solidFill>
                  <a:schemeClr val="accent1">
                    <a:lumMod val="75000"/>
                  </a:schemeClr>
                </a:solidFill>
              </a:rPr>
              <a:t>Tribonacci</a:t>
            </a:r>
            <a:r>
              <a:rPr dirty="0">
                <a:solidFill>
                  <a:schemeClr val="accent1">
                    <a:lumMod val="75000"/>
                  </a:schemeClr>
                </a:solidFill>
              </a:rPr>
              <a:t> Coding Matrix </a:t>
            </a:r>
          </a:p>
          <a:p>
            <a:pPr marL="457200" indent="-336550">
              <a:buClr>
                <a:srgbClr val="0293E0"/>
              </a:buClr>
              <a:buSzPts val="1700"/>
              <a:buFont typeface="Trebuchet MS"/>
              <a:buChar char="❏"/>
              <a:defRPr sz="17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rPr dirty="0"/>
              <a:t>Tribonacci</a:t>
            </a:r>
            <a:r>
              <a:rPr dirty="0"/>
              <a:t> Numbers :</a:t>
            </a:r>
          </a:p>
          <a:p>
            <a:pPr marL="914400" lvl="1" indent="-336550">
              <a:buClr>
                <a:srgbClr val="FFAD00"/>
              </a:buClr>
              <a:buSzPts val="1700"/>
              <a:buFont typeface="Trebuchet MS"/>
              <a:buChar char="❏"/>
              <a:defRPr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rPr dirty="0"/>
              <a:t>Tribonacci</a:t>
            </a:r>
            <a:r>
              <a:rPr dirty="0"/>
              <a:t> Coding</a:t>
            </a:r>
            <a:r>
              <a:rPr dirty="0">
                <a:solidFill>
                  <a:srgbClr val="1A4171"/>
                </a:solidFill>
              </a:rPr>
              <a:t>, </a:t>
            </a:r>
            <a:r>
              <a:rPr dirty="0"/>
              <a:t>Decoding Matrix</a:t>
            </a:r>
          </a:p>
          <a:p>
            <a:pPr marL="914400" lvl="1" indent="-336550">
              <a:buClr>
                <a:srgbClr val="FFAD00"/>
              </a:buClr>
              <a:buSzPts val="1700"/>
              <a:buFont typeface="Trebuchet MS"/>
              <a:buChar char="❏"/>
              <a:defRPr sz="17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rPr dirty="0"/>
              <a:t>Some </a:t>
            </a:r>
            <a:r>
              <a:rPr dirty="0">
                <a:solidFill>
                  <a:srgbClr val="0293E0"/>
                </a:solidFill>
              </a:rPr>
              <a:t>Properties</a:t>
            </a:r>
            <a:r>
              <a:rPr dirty="0"/>
              <a:t> of </a:t>
            </a:r>
            <a:r>
              <a:rPr dirty="0">
                <a:solidFill>
                  <a:srgbClr val="0293E0"/>
                </a:solidFill>
              </a:rPr>
              <a:t>M</a:t>
            </a:r>
            <a:r>
              <a:rPr baseline="30000" dirty="0">
                <a:solidFill>
                  <a:srgbClr val="0293E0"/>
                </a:solidFill>
              </a:rPr>
              <a:t>k</a:t>
            </a:r>
            <a:r>
              <a:rPr dirty="0">
                <a:solidFill>
                  <a:srgbClr val="0293E0"/>
                </a:solidFill>
              </a:rPr>
              <a:t> matrix</a:t>
            </a:r>
          </a:p>
          <a:p>
            <a:pPr marL="457200" indent="-336550">
              <a:buClr>
                <a:srgbClr val="0293E0"/>
              </a:buClr>
              <a:buSzPts val="1700"/>
              <a:buFont typeface="Trebuchet MS"/>
              <a:buChar char="❏"/>
              <a:defRPr sz="17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rPr dirty="0"/>
              <a:t>Tribonacci</a:t>
            </a:r>
            <a:r>
              <a:rPr dirty="0"/>
              <a:t> Coding Theory :</a:t>
            </a:r>
          </a:p>
          <a:p>
            <a:pPr marL="914400" lvl="1" indent="-336550">
              <a:buClr>
                <a:srgbClr val="FFAD00"/>
              </a:buClr>
              <a:buSzPts val="1700"/>
              <a:buFont typeface="Trebuchet MS"/>
              <a:buChar char="❏"/>
              <a:defRPr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rPr dirty="0"/>
              <a:t>Encoding</a:t>
            </a:r>
          </a:p>
          <a:p>
            <a:pPr marL="914400" lvl="1" indent="-336550">
              <a:buClr>
                <a:srgbClr val="FFAD00"/>
              </a:buClr>
              <a:buSzPts val="1700"/>
              <a:buFont typeface="Trebuchet MS"/>
              <a:buChar char="❏"/>
              <a:defRPr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rPr dirty="0"/>
              <a:t>Decoding</a:t>
            </a:r>
          </a:p>
          <a:p>
            <a:pPr marL="914400" lvl="1" indent="-336550">
              <a:buClr>
                <a:srgbClr val="FFAD00"/>
              </a:buClr>
              <a:buSzPts val="1700"/>
              <a:buFont typeface="Trebuchet MS"/>
              <a:buChar char="❏"/>
              <a:defRPr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rPr dirty="0"/>
              <a:t>Error</a:t>
            </a:r>
            <a:r>
              <a:rPr dirty="0">
                <a:solidFill>
                  <a:srgbClr val="1A4171"/>
                </a:solidFill>
              </a:rPr>
              <a:t> </a:t>
            </a:r>
            <a:r>
              <a:rPr dirty="0"/>
              <a:t>Detection</a:t>
            </a:r>
            <a:r>
              <a:rPr dirty="0">
                <a:solidFill>
                  <a:srgbClr val="1A4171"/>
                </a:solidFill>
              </a:rPr>
              <a:t> and </a:t>
            </a:r>
            <a:r>
              <a:rPr dirty="0"/>
              <a:t>Correction </a:t>
            </a:r>
          </a:p>
          <a:p>
            <a:pPr marL="914400" lvl="1" indent="-336550">
              <a:buClr>
                <a:srgbClr val="FFAD00"/>
              </a:buClr>
              <a:buSzPts val="1700"/>
              <a:buFont typeface="Trebuchet MS"/>
              <a:buChar char="❏"/>
              <a:defRPr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rPr dirty="0"/>
              <a:t>Other Methods</a:t>
            </a:r>
          </a:p>
          <a:p>
            <a:pPr marL="457200" indent="-336550">
              <a:buClr>
                <a:srgbClr val="0293E0"/>
              </a:buClr>
              <a:buSzPts val="1700"/>
              <a:buFont typeface="Trebuchet MS"/>
              <a:buChar char="❏"/>
              <a:defRPr sz="17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rPr dirty="0"/>
              <a:t>Implementation and Analysis:</a:t>
            </a:r>
          </a:p>
          <a:p>
            <a:pPr marL="914400" lvl="1" indent="-336550">
              <a:buClr>
                <a:srgbClr val="FFAD00"/>
              </a:buClr>
              <a:buSzPts val="1700"/>
              <a:buFont typeface="Trebuchet MS"/>
              <a:buChar char="❏"/>
              <a:defRPr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rPr dirty="0"/>
              <a:t>Error Correction Procedure </a:t>
            </a:r>
          </a:p>
          <a:p>
            <a:pPr marL="914400" lvl="1" indent="-336550">
              <a:buClr>
                <a:srgbClr val="FFAD00"/>
              </a:buClr>
              <a:buSzPts val="1700"/>
              <a:buFont typeface="Trebuchet MS"/>
              <a:buChar char="❏"/>
              <a:defRPr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rPr dirty="0"/>
              <a:t>Tools used</a:t>
            </a:r>
          </a:p>
          <a:p>
            <a:pPr marL="914400" lvl="1" indent="-336550">
              <a:buClr>
                <a:srgbClr val="FFAD00"/>
              </a:buClr>
              <a:buSzPts val="1700"/>
              <a:buFont typeface="Trebuchet MS"/>
              <a:buChar char="❏"/>
              <a:defRPr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rPr dirty="0"/>
              <a:t>Issues found </a:t>
            </a:r>
          </a:p>
          <a:p>
            <a:pPr marL="914400" lvl="1" indent="-336550">
              <a:buClr>
                <a:srgbClr val="FFAD00"/>
              </a:buClr>
              <a:buSzPts val="1700"/>
              <a:buFont typeface="Trebuchet MS"/>
              <a:buChar char="❏"/>
              <a:defRPr sz="1700">
                <a:solidFill>
                  <a:srgbClr val="0293E0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rPr dirty="0"/>
              <a:t>Summary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93;p32"/>
          <p:cNvSpPr txBox="1">
            <a:spLocks noGrp="1"/>
          </p:cNvSpPr>
          <p:nvPr>
            <p:ph type="title"/>
          </p:nvPr>
        </p:nvSpPr>
        <p:spPr>
          <a:xfrm>
            <a:off x="457199" y="338324"/>
            <a:ext cx="8212802" cy="1376101"/>
          </a:xfrm>
          <a:prstGeom prst="rect">
            <a:avLst/>
          </a:prstGeom>
          <a:effectLst>
            <a:outerShdw blurRad="63500" dist="19050" dir="5400000" rotWithShape="0">
              <a:srgbClr val="000000">
                <a:alpha val="49800"/>
              </a:srgbClr>
            </a:outerShdw>
          </a:effectLst>
        </p:spPr>
        <p:txBody>
          <a:bodyPr/>
          <a:lstStyle>
            <a:lvl1pPr>
              <a:defRPr sz="4300">
                <a:latin typeface="Lexend"/>
                <a:ea typeface="Lexend"/>
                <a:cs typeface="Lexend"/>
                <a:sym typeface="Lexend"/>
              </a:defRPr>
            </a:lvl1pPr>
          </a:lstStyle>
          <a:p>
            <a:r>
              <a:rPr dirty="0"/>
              <a:t>Error Correction Procedure</a:t>
            </a:r>
          </a:p>
        </p:txBody>
      </p:sp>
      <p:sp>
        <p:nvSpPr>
          <p:cNvPr id="385" name="Google Shape;394;p32"/>
          <p:cNvSpPr txBox="1">
            <a:spLocks noGrp="1"/>
          </p:cNvSpPr>
          <p:nvPr>
            <p:ph type="body" idx="1"/>
          </p:nvPr>
        </p:nvSpPr>
        <p:spPr>
          <a:xfrm>
            <a:off x="457199" y="2104775"/>
            <a:ext cx="8274602" cy="42882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64000"/>
              </a:lnSpc>
              <a:spcBef>
                <a:spcPts val="300"/>
              </a:spcBef>
              <a:buSzTx/>
              <a:buNone/>
              <a:defRPr sz="2200"/>
            </a:pPr>
            <a:endParaRPr sz="1900" dirty="0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43098">
              <a:lnSpc>
                <a:spcPct val="64000"/>
              </a:lnSpc>
              <a:spcBef>
                <a:spcPts val="300"/>
              </a:spcBef>
              <a:buClr>
                <a:srgbClr val="1A4171"/>
              </a:buClr>
              <a:buSzPct val="100000"/>
              <a:buFontTx/>
              <a:buAutoNum type="arabicPeriod"/>
              <a:defRPr sz="1700">
                <a:solidFill>
                  <a:srgbClr val="1A417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pPr>
            <a:r>
              <a:rPr dirty="0"/>
              <a:t>Assume a t-fold error (initially t=1).</a:t>
            </a:r>
            <a:endParaRPr sz="1900" dirty="0"/>
          </a:p>
          <a:p>
            <a:pPr marL="0" indent="457200">
              <a:lnSpc>
                <a:spcPct val="64000"/>
              </a:lnSpc>
              <a:spcBef>
                <a:spcPts val="300"/>
              </a:spcBef>
              <a:buSzTx/>
              <a:buNone/>
              <a:defRPr sz="2200"/>
            </a:pPr>
            <a:endParaRPr sz="1900" dirty="0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914400" lvl="1" indent="-343020">
              <a:lnSpc>
                <a:spcPct val="64000"/>
              </a:lnSpc>
              <a:spcBef>
                <a:spcPts val="300"/>
              </a:spcBef>
              <a:buClr>
                <a:srgbClr val="1A4171"/>
              </a:buClr>
              <a:buSzPct val="100000"/>
              <a:buFontTx/>
              <a:buAutoNum type="alphaLcPeriod"/>
              <a:defRPr sz="1700">
                <a:solidFill>
                  <a:srgbClr val="1A417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pPr>
            <a:r>
              <a:rPr dirty="0"/>
              <a:t>Choose t entries from the 9 entries in the encoded matrix.</a:t>
            </a:r>
            <a:endParaRPr sz="1900" dirty="0"/>
          </a:p>
          <a:p>
            <a:pPr marL="0" indent="914400">
              <a:lnSpc>
                <a:spcPct val="64000"/>
              </a:lnSpc>
              <a:spcBef>
                <a:spcPts val="300"/>
              </a:spcBef>
              <a:buSzTx/>
              <a:buNone/>
              <a:defRPr sz="2200"/>
            </a:pPr>
            <a:endParaRPr sz="1900" dirty="0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914400" lvl="1" indent="-343020">
              <a:lnSpc>
                <a:spcPct val="64000"/>
              </a:lnSpc>
              <a:spcBef>
                <a:spcPts val="300"/>
              </a:spcBef>
              <a:buClr>
                <a:srgbClr val="1A4171"/>
              </a:buClr>
              <a:buSzPct val="100000"/>
              <a:buFontTx/>
              <a:buAutoNum type="alphaLcPeriod"/>
              <a:defRPr sz="1700">
                <a:solidFill>
                  <a:srgbClr val="1A417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pPr>
            <a:r>
              <a:rPr dirty="0"/>
              <a:t>For each such combination:</a:t>
            </a:r>
            <a:endParaRPr sz="1900" dirty="0"/>
          </a:p>
          <a:p>
            <a:pPr marL="1371600" lvl="2" indent="-343019">
              <a:lnSpc>
                <a:spcPct val="80000"/>
              </a:lnSpc>
              <a:spcBef>
                <a:spcPts val="300"/>
              </a:spcBef>
              <a:buClr>
                <a:srgbClr val="1A4171"/>
              </a:buClr>
              <a:buSzPct val="100000"/>
              <a:buFontTx/>
              <a:buAutoNum type="romanLcPeriod"/>
              <a:defRPr sz="1700">
                <a:solidFill>
                  <a:srgbClr val="1A417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pPr>
            <a:r>
              <a:rPr dirty="0"/>
              <a:t>Let the t elements be variables (effectively assuming that these are the locations of the errors).</a:t>
            </a:r>
            <a:endParaRPr sz="1900" dirty="0"/>
          </a:p>
          <a:p>
            <a:pPr marL="1371600" lvl="2" indent="-343019">
              <a:lnSpc>
                <a:spcPct val="80000"/>
              </a:lnSpc>
              <a:spcBef>
                <a:spcPts val="300"/>
              </a:spcBef>
              <a:buClr>
                <a:srgbClr val="1A4171"/>
              </a:buClr>
              <a:buSzPct val="100000"/>
              <a:buFontTx/>
              <a:buAutoNum type="romanLcPeriod"/>
              <a:defRPr sz="1700">
                <a:solidFill>
                  <a:srgbClr val="1A417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pPr>
            <a:r>
              <a:rPr dirty="0"/>
              <a:t>Form a constraint satisfaction problem, considering |E| = |P| as well as the ratio ranges mentioned previously.</a:t>
            </a:r>
            <a:endParaRPr sz="1900" dirty="0"/>
          </a:p>
          <a:p>
            <a:pPr marL="1371600" lvl="2" indent="-343019">
              <a:lnSpc>
                <a:spcPct val="80000"/>
              </a:lnSpc>
              <a:spcBef>
                <a:spcPts val="300"/>
              </a:spcBef>
              <a:buClr>
                <a:srgbClr val="1A4171"/>
              </a:buClr>
              <a:buSzPct val="100000"/>
              <a:buFontTx/>
              <a:buAutoNum type="romanLcPeriod"/>
              <a:defRPr sz="1700">
                <a:solidFill>
                  <a:srgbClr val="1A417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pPr>
            <a:r>
              <a:rPr dirty="0"/>
              <a:t>Use an appropriate solver to solve this problem, only allow for integer solutions.</a:t>
            </a:r>
            <a:endParaRPr sz="1900" dirty="0"/>
          </a:p>
          <a:p>
            <a:pPr marL="1371600" lvl="2" indent="-343019">
              <a:lnSpc>
                <a:spcPct val="80000"/>
              </a:lnSpc>
              <a:spcBef>
                <a:spcPts val="300"/>
              </a:spcBef>
              <a:buClr>
                <a:srgbClr val="1A4171"/>
              </a:buClr>
              <a:buSzPct val="100000"/>
              <a:buFontTx/>
              <a:buAutoNum type="romanLcPeriod"/>
              <a:defRPr sz="1700">
                <a:solidFill>
                  <a:srgbClr val="1A417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pPr>
            <a:r>
              <a:rPr dirty="0"/>
              <a:t>If a solution is obtained, use it and terminate the procedure.</a:t>
            </a:r>
            <a:endParaRPr sz="1900" dirty="0"/>
          </a:p>
          <a:p>
            <a:pPr marL="0" indent="0">
              <a:lnSpc>
                <a:spcPct val="64000"/>
              </a:lnSpc>
              <a:spcBef>
                <a:spcPts val="300"/>
              </a:spcBef>
              <a:buSzTx/>
              <a:buNone/>
              <a:defRPr sz="2200"/>
            </a:pPr>
            <a:endParaRPr sz="1900" dirty="0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indent="0">
              <a:lnSpc>
                <a:spcPct val="64000"/>
              </a:lnSpc>
              <a:spcBef>
                <a:spcPts val="300"/>
              </a:spcBef>
              <a:buSzTx/>
              <a:buNone/>
              <a:defRPr sz="1700">
                <a:solidFill>
                  <a:srgbClr val="1A417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pPr>
            <a:r>
              <a:rPr dirty="0"/>
              <a:t> 2.	t = t+1</a:t>
            </a:r>
            <a:endParaRPr sz="1900" dirty="0"/>
          </a:p>
          <a:p>
            <a:pPr marL="0" indent="0">
              <a:lnSpc>
                <a:spcPct val="64000"/>
              </a:lnSpc>
              <a:spcBef>
                <a:spcPts val="300"/>
              </a:spcBef>
              <a:buSzTx/>
              <a:buNone/>
              <a:defRPr sz="2200"/>
            </a:pPr>
            <a:endParaRPr sz="1900" dirty="0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indent="0">
              <a:lnSpc>
                <a:spcPct val="64000"/>
              </a:lnSpc>
              <a:spcBef>
                <a:spcPts val="300"/>
              </a:spcBef>
              <a:buSzTx/>
              <a:buNone/>
              <a:defRPr sz="1700">
                <a:solidFill>
                  <a:srgbClr val="1A417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pPr>
            <a:r>
              <a:rPr dirty="0"/>
              <a:t> 3.	if t=9, error can’t be corrected. Terminate the procedure.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400;p33"/>
          <p:cNvSpPr txBox="1">
            <a:spLocks noGrp="1"/>
          </p:cNvSpPr>
          <p:nvPr>
            <p:ph type="title" idx="4294967295"/>
          </p:nvPr>
        </p:nvSpPr>
        <p:spPr>
          <a:xfrm>
            <a:off x="2389416" y="116632"/>
            <a:ext cx="8229600" cy="780602"/>
          </a:xfrm>
          <a:prstGeom prst="rect">
            <a:avLst/>
          </a:prstGeom>
          <a:effectLst>
            <a:outerShdw blurRad="63500" dist="19050" dir="5400000" rotWithShape="0">
              <a:srgbClr val="000000">
                <a:alpha val="49803"/>
              </a:srgbClr>
            </a:outerShdw>
          </a:effectLst>
        </p:spPr>
        <p:txBody>
          <a:bodyPr/>
          <a:lstStyle>
            <a:lvl1pPr>
              <a:defRPr>
                <a:latin typeface="Lexend"/>
                <a:ea typeface="Lexend"/>
                <a:cs typeface="Lexend"/>
                <a:sym typeface="Lexend"/>
              </a:defRPr>
            </a:lvl1pPr>
          </a:lstStyle>
          <a:p>
            <a:r>
              <a:rPr dirty="0"/>
              <a:t>TOOLS USED</a:t>
            </a:r>
          </a:p>
        </p:txBody>
      </p:sp>
      <p:graphicFrame>
        <p:nvGraphicFramePr>
          <p:cNvPr id="389" name="Google Shape;401;p33"/>
          <p:cNvGraphicFramePr/>
          <p:nvPr>
            <p:extLst>
              <p:ext uri="{D42A27DB-BD31-4B8C-83A1-F6EECF244321}">
                <p14:modId xmlns:p14="http://schemas.microsoft.com/office/powerpoint/2010/main" val="2639513295"/>
              </p:ext>
            </p:extLst>
          </p:nvPr>
        </p:nvGraphicFramePr>
        <p:xfrm>
          <a:off x="715912" y="1651623"/>
          <a:ext cx="7712174" cy="481912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705950"/>
                <a:gridCol w="4006224"/>
              </a:tblGrid>
              <a:tr h="874875"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dirty="0"/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 dirty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Code editor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874875"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dirty="0"/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 dirty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Programming language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154025"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dirty="0"/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 dirty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For matrix operations, plotting and modelling the error correction problem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874875">
                <a:tc>
                  <a:txBody>
                    <a:bodyPr/>
                    <a:lstStyle/>
                    <a:p>
                      <a:pPr algn="l">
                        <a:defRPr sz="2800">
                          <a:latin typeface="Comic Sans MS"/>
                          <a:ea typeface="Comic Sans MS"/>
                          <a:cs typeface="Comic Sans MS"/>
                          <a:sym typeface="Comic Sans MS"/>
                        </a:defRPr>
                      </a:pPr>
                      <a:r>
                        <a:rPr dirty="0"/>
                        <a:t>     </a:t>
                      </a:r>
                      <a:r>
                        <a:rPr dirty="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Coin-or/Couenne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 dirty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Solving the error correction problem (minlp)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874875"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dirty="0"/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 dirty="0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Version Control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9E9E9E"/>
                      </a:solidFill>
                    </a:lnL>
                    <a:lnR>
                      <a:solidFill>
                        <a:srgbClr val="9E9E9E"/>
                      </a:solidFill>
                    </a:lnR>
                    <a:lnT>
                      <a:solidFill>
                        <a:srgbClr val="9E9E9E"/>
                      </a:solidFill>
                    </a:lnT>
                    <a:lnB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90" name="Google Shape;402;p33" descr="Google Shape;402;p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7776" y="1731599"/>
            <a:ext cx="1474104" cy="76129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Google Shape;403;p33" descr="Google Shape;403;p33"/>
          <p:cNvPicPr>
            <a:picLocks noChangeAspect="1"/>
          </p:cNvPicPr>
          <p:nvPr/>
        </p:nvPicPr>
        <p:blipFill>
          <a:blip r:embed="rId3">
            <a:extLst/>
          </a:blip>
          <a:srcRect t="20591" r="1370"/>
          <a:stretch>
            <a:fillRect/>
          </a:stretch>
        </p:blipFill>
        <p:spPr>
          <a:xfrm>
            <a:off x="1011564" y="2564903"/>
            <a:ext cx="2525921" cy="686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Google Shape;404;p33" descr="Google Shape;404;p3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7800" y="3570749"/>
            <a:ext cx="1252650" cy="36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Google Shape;405;p33" descr="Google Shape;405;p33"/>
          <p:cNvPicPr>
            <a:picLocks noChangeAspect="1"/>
          </p:cNvPicPr>
          <p:nvPr/>
        </p:nvPicPr>
        <p:blipFill>
          <a:blip r:embed="rId5">
            <a:extLst/>
          </a:blip>
          <a:srcRect t="7450" r="1489"/>
          <a:stretch>
            <a:fillRect/>
          </a:stretch>
        </p:blipFill>
        <p:spPr>
          <a:xfrm>
            <a:off x="1822239" y="3682446"/>
            <a:ext cx="2468512" cy="4638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Google Shape;406;p33" descr="Google Shape;406;p3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67688" y="3982497"/>
            <a:ext cx="2213674" cy="701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Google Shape;407;p33" descr="Google Shape;407;p3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68342" y="5661248"/>
            <a:ext cx="2030126" cy="832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413;p34"/>
          <p:cNvSpPr txBox="1">
            <a:spLocks noGrp="1"/>
          </p:cNvSpPr>
          <p:nvPr>
            <p:ph type="body" idx="4294967295"/>
          </p:nvPr>
        </p:nvSpPr>
        <p:spPr>
          <a:xfrm>
            <a:off x="679625" y="1484784"/>
            <a:ext cx="7924823" cy="4765344"/>
          </a:xfrm>
          <a:prstGeom prst="rect">
            <a:avLst/>
          </a:prstGeom>
        </p:spPr>
        <p:txBody>
          <a:bodyPr/>
          <a:lstStyle/>
          <a:p>
            <a:pPr indent="-393700">
              <a:buClr>
                <a:srgbClr val="073E87"/>
              </a:buClr>
              <a:buSzPts val="2600"/>
              <a:buFontTx/>
              <a:buAutoNum type="arabicPeriod"/>
              <a:defRPr sz="2600" b="1"/>
            </a:pPr>
            <a:r>
              <a:rPr dirty="0"/>
              <a:t>Time required for error correction increases sharply with increase in the number of folds of error.</a:t>
            </a:r>
          </a:p>
          <a:p>
            <a:pPr marL="0" indent="457200">
              <a:buSzTx/>
              <a:buNone/>
            </a:pPr>
            <a:r>
              <a:rPr dirty="0"/>
              <a:t> </a:t>
            </a:r>
          </a:p>
        </p:txBody>
      </p:sp>
      <p:sp>
        <p:nvSpPr>
          <p:cNvPr id="399" name="Google Shape;415;p34"/>
          <p:cNvSpPr txBox="1">
            <a:spLocks noGrp="1"/>
          </p:cNvSpPr>
          <p:nvPr>
            <p:ph type="title" idx="4294967295"/>
          </p:nvPr>
        </p:nvSpPr>
        <p:spPr>
          <a:xfrm>
            <a:off x="2627784" y="188640"/>
            <a:ext cx="8229601" cy="851100"/>
          </a:xfrm>
          <a:prstGeom prst="rect">
            <a:avLst/>
          </a:prstGeom>
        </p:spPr>
        <p:txBody>
          <a:bodyPr/>
          <a:lstStyle>
            <a:lvl1pPr>
              <a:defRPr>
                <a:latin typeface="Lexend"/>
                <a:ea typeface="Lexend"/>
                <a:cs typeface="Lexend"/>
                <a:sym typeface="Lexend"/>
              </a:defRPr>
            </a:lvl1pPr>
          </a:lstStyle>
          <a:p>
            <a:r>
              <a:rPr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ISSUES:</a:t>
            </a:r>
          </a:p>
        </p:txBody>
      </p:sp>
      <p:pic>
        <p:nvPicPr>
          <p:cNvPr id="400" name="Google Shape;416;p34" descr="Google Shape;416;p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2350" y="2286000"/>
            <a:ext cx="5452701" cy="457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22;p35"/>
          <p:cNvSpPr txBox="1">
            <a:spLocks noGrp="1"/>
          </p:cNvSpPr>
          <p:nvPr>
            <p:ph type="body" idx="4294967295"/>
          </p:nvPr>
        </p:nvSpPr>
        <p:spPr>
          <a:xfrm>
            <a:off x="683568" y="1569866"/>
            <a:ext cx="7472999" cy="5123102"/>
          </a:xfrm>
          <a:prstGeom prst="rect">
            <a:avLst/>
          </a:prstGeom>
        </p:spPr>
        <p:txBody>
          <a:bodyPr/>
          <a:lstStyle/>
          <a:p>
            <a:pPr indent="-400050">
              <a:buClr>
                <a:srgbClr val="073E87"/>
              </a:buClr>
              <a:buSzPts val="2600"/>
              <a:buFontTx/>
              <a:buAutoNum type="arabicPeriod" startAt="2"/>
              <a:defRPr sz="2600" b="1"/>
            </a:pPr>
            <a:r>
              <a:rPr dirty="0"/>
              <a:t>There is a chance (albeit small) that an error will not be detected.</a:t>
            </a:r>
            <a:endParaRPr sz="2800" dirty="0">
              <a:solidFill>
                <a:srgbClr val="1A417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indent="457200">
              <a:spcBef>
                <a:spcPts val="300"/>
              </a:spcBef>
              <a:buSzTx/>
              <a:buNone/>
            </a:pPr>
            <a:endParaRPr sz="2600" dirty="0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indent="457200">
              <a:spcBef>
                <a:spcPts val="300"/>
              </a:spcBef>
              <a:buSzTx/>
              <a:buNone/>
              <a:defRPr>
                <a:solidFill>
                  <a:srgbClr val="1A4171"/>
                </a:solidFill>
              </a:defRPr>
            </a:pPr>
            <a:r>
              <a:rPr dirty="0"/>
              <a:t>What if </a:t>
            </a:r>
            <a:r>
              <a:rPr dirty="0"/>
              <a:t>E</a:t>
            </a:r>
            <a:r>
              <a:rPr baseline="-25000" dirty="0"/>
              <a:t>received</a:t>
            </a:r>
            <a:r>
              <a:rPr dirty="0"/>
              <a:t> != E but |E| == |</a:t>
            </a:r>
            <a:r>
              <a:rPr dirty="0"/>
              <a:t>E</a:t>
            </a:r>
            <a:r>
              <a:rPr baseline="-25000" dirty="0"/>
              <a:t>received</a:t>
            </a:r>
            <a:r>
              <a:rPr dirty="0"/>
              <a:t>| ?</a:t>
            </a:r>
          </a:p>
          <a:p>
            <a:pPr marL="0" indent="457200">
              <a:spcBef>
                <a:spcPts val="300"/>
              </a:spcBef>
              <a:buSzTx/>
              <a:buNone/>
            </a:pPr>
            <a:endParaRPr dirty="0">
              <a:solidFill>
                <a:srgbClr val="1A4171"/>
              </a:solidFill>
            </a:endParaRPr>
          </a:p>
          <a:p>
            <a:pPr marL="0" indent="457200">
              <a:spcBef>
                <a:spcPts val="300"/>
              </a:spcBef>
              <a:buSzTx/>
              <a:buNone/>
              <a:defRPr>
                <a:solidFill>
                  <a:srgbClr val="1A4171"/>
                </a:solidFill>
              </a:defRPr>
            </a:pPr>
            <a:r>
              <a:rPr dirty="0"/>
              <a:t>For example,</a:t>
            </a:r>
          </a:p>
          <a:p>
            <a:pPr marL="0" indent="457200">
              <a:spcBef>
                <a:spcPts val="300"/>
              </a:spcBef>
              <a:buSzTx/>
              <a:buNone/>
              <a:defRPr>
                <a:solidFill>
                  <a:srgbClr val="1A4171"/>
                </a:solidFill>
              </a:defRPr>
            </a:pPr>
            <a:r>
              <a:rPr dirty="0"/>
              <a:t>E = </a:t>
            </a:r>
          </a:p>
          <a:p>
            <a:pPr marL="0" indent="457200">
              <a:spcBef>
                <a:spcPts val="300"/>
              </a:spcBef>
              <a:buSzTx/>
              <a:buNone/>
              <a:defRPr>
                <a:solidFill>
                  <a:srgbClr val="1A4171"/>
                </a:solidFill>
              </a:defRPr>
            </a:pPr>
            <a:r>
              <a:rPr dirty="0"/>
              <a:t>			Here, |E| = </a:t>
            </a:r>
            <a:r>
              <a:rPr dirty="0" smtClean="0"/>
              <a:t>|Received| </a:t>
            </a:r>
            <a:r>
              <a:rPr dirty="0"/>
              <a:t>= 421104</a:t>
            </a:r>
          </a:p>
          <a:p>
            <a:pPr marL="0" indent="457200">
              <a:spcBef>
                <a:spcPts val="300"/>
              </a:spcBef>
              <a:buSzTx/>
              <a:buNone/>
            </a:pPr>
            <a:endParaRPr dirty="0">
              <a:solidFill>
                <a:srgbClr val="1A4171"/>
              </a:solidFill>
            </a:endParaRPr>
          </a:p>
          <a:p>
            <a:pPr marL="0" indent="457200">
              <a:spcBef>
                <a:spcPts val="300"/>
              </a:spcBef>
              <a:buSzTx/>
              <a:buNone/>
              <a:defRPr>
                <a:solidFill>
                  <a:srgbClr val="1A4171"/>
                </a:solidFill>
              </a:defRPr>
            </a:pPr>
            <a:r>
              <a:rPr dirty="0" smtClean="0"/>
              <a:t>Received= </a:t>
            </a:r>
            <a:endParaRPr dirty="0"/>
          </a:p>
        </p:txBody>
      </p:sp>
      <p:sp>
        <p:nvSpPr>
          <p:cNvPr id="404" name="Google Shape;423;p35"/>
          <p:cNvSpPr/>
          <p:nvPr/>
        </p:nvSpPr>
        <p:spPr>
          <a:xfrm>
            <a:off x="1920990" y="3991367"/>
            <a:ext cx="11701" cy="11193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05" name="Google Shape;424;p35"/>
          <p:cNvSpPr/>
          <p:nvPr/>
        </p:nvSpPr>
        <p:spPr>
          <a:xfrm>
            <a:off x="1926840" y="3991367"/>
            <a:ext cx="306301" cy="6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06" name="Google Shape;425;p35"/>
          <p:cNvSpPr/>
          <p:nvPr/>
        </p:nvSpPr>
        <p:spPr>
          <a:xfrm>
            <a:off x="1914599" y="5060600"/>
            <a:ext cx="306301" cy="6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07" name="Google Shape;426;p35"/>
          <p:cNvSpPr/>
          <p:nvPr/>
        </p:nvSpPr>
        <p:spPr>
          <a:xfrm>
            <a:off x="3183467" y="4030133"/>
            <a:ext cx="3746" cy="1030468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08" name="Google Shape;427;p35"/>
          <p:cNvSpPr/>
          <p:nvPr/>
        </p:nvSpPr>
        <p:spPr>
          <a:xfrm flipV="1">
            <a:off x="2865681" y="4001668"/>
            <a:ext cx="330011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09" name="Google Shape;428;p35"/>
          <p:cNvSpPr/>
          <p:nvPr/>
        </p:nvSpPr>
        <p:spPr>
          <a:xfrm>
            <a:off x="2880924" y="5060600"/>
            <a:ext cx="306301" cy="6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10" name="Google Shape;429;p35"/>
          <p:cNvSpPr txBox="1"/>
          <p:nvPr/>
        </p:nvSpPr>
        <p:spPr>
          <a:xfrm>
            <a:off x="1932691" y="3991367"/>
            <a:ext cx="1272602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rPr dirty="0"/>
              <a:t>376 345 214</a:t>
            </a:r>
          </a:p>
        </p:txBody>
      </p:sp>
      <p:sp>
        <p:nvSpPr>
          <p:cNvPr id="411" name="Google Shape;430;p35"/>
          <p:cNvSpPr txBox="1"/>
          <p:nvPr/>
        </p:nvSpPr>
        <p:spPr>
          <a:xfrm>
            <a:off x="1955571" y="4303850"/>
            <a:ext cx="1272602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rPr dirty="0"/>
              <a:t>426 284 215</a:t>
            </a:r>
          </a:p>
        </p:txBody>
      </p:sp>
      <p:sp>
        <p:nvSpPr>
          <p:cNvPr id="412" name="Google Shape;431;p35"/>
          <p:cNvSpPr txBox="1"/>
          <p:nvPr/>
        </p:nvSpPr>
        <p:spPr>
          <a:xfrm>
            <a:off x="1902899" y="4636749"/>
            <a:ext cx="12726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rPr dirty="0"/>
              <a:t>528 352 256</a:t>
            </a:r>
          </a:p>
        </p:txBody>
      </p:sp>
      <p:sp>
        <p:nvSpPr>
          <p:cNvPr id="413" name="Google Shape;432;p35"/>
          <p:cNvSpPr/>
          <p:nvPr/>
        </p:nvSpPr>
        <p:spPr>
          <a:xfrm>
            <a:off x="2539213" y="5265499"/>
            <a:ext cx="11701" cy="11193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14" name="Google Shape;433;p35"/>
          <p:cNvSpPr/>
          <p:nvPr/>
        </p:nvSpPr>
        <p:spPr>
          <a:xfrm>
            <a:off x="2539213" y="5265499"/>
            <a:ext cx="306301" cy="6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15" name="Google Shape;434;p35"/>
          <p:cNvSpPr/>
          <p:nvPr/>
        </p:nvSpPr>
        <p:spPr>
          <a:xfrm>
            <a:off x="2550913" y="6384799"/>
            <a:ext cx="306301" cy="6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16" name="Google Shape;435;p35"/>
          <p:cNvSpPr/>
          <p:nvPr/>
        </p:nvSpPr>
        <p:spPr>
          <a:xfrm>
            <a:off x="3811825" y="5265499"/>
            <a:ext cx="11701" cy="11193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17" name="Google Shape;436;p35"/>
          <p:cNvSpPr/>
          <p:nvPr/>
        </p:nvSpPr>
        <p:spPr>
          <a:xfrm>
            <a:off x="3517238" y="5265499"/>
            <a:ext cx="306301" cy="6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18" name="Google Shape;437;p35"/>
          <p:cNvSpPr/>
          <p:nvPr/>
        </p:nvSpPr>
        <p:spPr>
          <a:xfrm>
            <a:off x="3517238" y="6384799"/>
            <a:ext cx="306301" cy="6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19" name="Google Shape;438;p35"/>
          <p:cNvSpPr txBox="1"/>
          <p:nvPr/>
        </p:nvSpPr>
        <p:spPr>
          <a:xfrm>
            <a:off x="2550938" y="5265499"/>
            <a:ext cx="12726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rPr dirty="0"/>
              <a:t>376 345 </a:t>
            </a:r>
            <a:r>
              <a:rPr b="1" dirty="0"/>
              <a:t>778</a:t>
            </a:r>
          </a:p>
        </p:txBody>
      </p:sp>
      <p:sp>
        <p:nvSpPr>
          <p:cNvPr id="420" name="Google Shape;439;p35"/>
          <p:cNvSpPr txBox="1"/>
          <p:nvPr/>
        </p:nvSpPr>
        <p:spPr>
          <a:xfrm>
            <a:off x="2550913" y="5628049"/>
            <a:ext cx="12726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rPr dirty="0"/>
              <a:t>426 284 215</a:t>
            </a:r>
          </a:p>
        </p:txBody>
      </p:sp>
      <p:sp>
        <p:nvSpPr>
          <p:cNvPr id="421" name="Google Shape;440;p35"/>
          <p:cNvSpPr txBox="1"/>
          <p:nvPr/>
        </p:nvSpPr>
        <p:spPr>
          <a:xfrm>
            <a:off x="2539213" y="5960950"/>
            <a:ext cx="12726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rPr dirty="0"/>
              <a:t>528 352 256</a:t>
            </a:r>
          </a:p>
        </p:txBody>
      </p:sp>
      <p:sp>
        <p:nvSpPr>
          <p:cNvPr id="422" name="Google Shape;441;p35"/>
          <p:cNvSpPr txBox="1">
            <a:spLocks noGrp="1"/>
          </p:cNvSpPr>
          <p:nvPr>
            <p:ph type="title" idx="4294967295"/>
          </p:nvPr>
        </p:nvSpPr>
        <p:spPr>
          <a:xfrm>
            <a:off x="2539199" y="116632"/>
            <a:ext cx="8229601" cy="851101"/>
          </a:xfrm>
          <a:prstGeom prst="rect">
            <a:avLst/>
          </a:prstGeom>
        </p:spPr>
        <p:txBody>
          <a:bodyPr/>
          <a:lstStyle>
            <a:lvl1pPr>
              <a:defRPr>
                <a:latin typeface="Lexend"/>
                <a:ea typeface="Lexend"/>
                <a:cs typeface="Lexend"/>
                <a:sym typeface="Lexend"/>
              </a:defRPr>
            </a:lvl1pPr>
          </a:lstStyle>
          <a:p>
            <a:r>
              <a:rPr dirty="0"/>
              <a:t>ISSUES 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47;p36"/>
          <p:cNvSpPr txBox="1">
            <a:spLocks noGrp="1"/>
          </p:cNvSpPr>
          <p:nvPr>
            <p:ph type="body" idx="4294967295"/>
          </p:nvPr>
        </p:nvSpPr>
        <p:spPr>
          <a:xfrm>
            <a:off x="803200" y="1405574"/>
            <a:ext cx="7472999" cy="52980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SzTx/>
              <a:buNone/>
              <a:defRPr sz="2800">
                <a:latin typeface="DM Sans Medium"/>
                <a:ea typeface="DM Sans Medium"/>
                <a:cs typeface="DM Sans Medium"/>
                <a:sym typeface="DM Sans Medium"/>
              </a:defRPr>
            </a:pPr>
            <a:r>
              <a:rPr dirty="0"/>
              <a:t>To inhibit this </a:t>
            </a:r>
            <a:r>
              <a:rPr dirty="0" smtClean="0"/>
              <a:t>occurrence:</a:t>
            </a:r>
            <a:endParaRPr sz="2600" dirty="0">
              <a:solidFill>
                <a:schemeClr val="accent1"/>
              </a:solidFill>
              <a:latin typeface="Noto Sans Symbols Medium"/>
              <a:ea typeface="Noto Sans Symbols Medium"/>
              <a:cs typeface="Noto Sans Symbols Medium"/>
              <a:sym typeface="Noto Sans Symbols Medium"/>
            </a:endParaRPr>
          </a:p>
          <a:p>
            <a:pPr marL="0" indent="0">
              <a:lnSpc>
                <a:spcPct val="90000"/>
              </a:lnSpc>
              <a:spcBef>
                <a:spcPts val="300"/>
              </a:spcBef>
              <a:buSzTx/>
              <a:buNone/>
              <a:defRPr sz="2600">
                <a:solidFill>
                  <a:schemeClr val="accent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pPr>
            <a:r>
              <a:rPr dirty="0"/>
              <a:t>Also check if the ratios are within bounds, during error detection.</a:t>
            </a:r>
          </a:p>
          <a:p>
            <a:pPr marL="0" indent="0">
              <a:lnSpc>
                <a:spcPct val="103500"/>
              </a:lnSpc>
              <a:spcBef>
                <a:spcPts val="0"/>
              </a:spcBef>
              <a:buSzTx/>
              <a:buNone/>
            </a:pPr>
            <a:endParaRPr sz="2600" dirty="0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indent="0">
              <a:lnSpc>
                <a:spcPct val="103500"/>
              </a:lnSpc>
              <a:spcBef>
                <a:spcPts val="0"/>
              </a:spcBef>
              <a:buSzTx/>
              <a:buNone/>
            </a:pPr>
            <a:endParaRPr sz="2600" dirty="0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indent="0">
              <a:lnSpc>
                <a:spcPct val="103500"/>
              </a:lnSpc>
              <a:spcBef>
                <a:spcPts val="0"/>
              </a:spcBef>
              <a:buSzTx/>
              <a:buNone/>
            </a:pPr>
            <a:endParaRPr sz="2600" dirty="0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indent="0">
              <a:lnSpc>
                <a:spcPct val="103500"/>
              </a:lnSpc>
              <a:spcBef>
                <a:spcPts val="0"/>
              </a:spcBef>
              <a:buSzTx/>
              <a:buNone/>
            </a:pPr>
            <a:endParaRPr sz="2600" dirty="0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indent="0">
              <a:lnSpc>
                <a:spcPct val="103500"/>
              </a:lnSpc>
              <a:spcBef>
                <a:spcPts val="0"/>
              </a:spcBef>
              <a:buSzTx/>
              <a:buNone/>
            </a:pPr>
            <a:endParaRPr sz="2600" dirty="0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indent="0">
              <a:lnSpc>
                <a:spcPct val="103500"/>
              </a:lnSpc>
              <a:spcBef>
                <a:spcPts val="0"/>
              </a:spcBef>
              <a:buSzTx/>
              <a:buNone/>
            </a:pPr>
            <a:endParaRPr sz="2600" dirty="0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indent="457200">
              <a:lnSpc>
                <a:spcPct val="90000"/>
              </a:lnSpc>
              <a:spcBef>
                <a:spcPts val="300"/>
              </a:spcBef>
              <a:buSzTx/>
              <a:buNone/>
            </a:pPr>
            <a:endParaRPr sz="2600" dirty="0">
              <a:solidFill>
                <a:srgbClr val="1A417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indent="0">
              <a:lnSpc>
                <a:spcPct val="90000"/>
              </a:lnSpc>
              <a:spcBef>
                <a:spcPts val="300"/>
              </a:spcBef>
              <a:buSzTx/>
              <a:buNone/>
              <a:defRPr>
                <a:solidFill>
                  <a:srgbClr val="000000"/>
                </a:solidFill>
                <a:latin typeface="Noto Sans Symbols Medium"/>
                <a:ea typeface="Noto Sans Symbols Medium"/>
                <a:cs typeface="Noto Sans Symbols Medium"/>
                <a:sym typeface="Noto Sans Symbols Medium"/>
              </a:defRPr>
            </a:pPr>
            <a:r>
              <a:rPr dirty="0"/>
              <a:t>Does not eliminate the problem but reduces the chances significantly.</a:t>
            </a:r>
          </a:p>
        </p:txBody>
      </p:sp>
      <p:sp>
        <p:nvSpPr>
          <p:cNvPr id="426" name="Google Shape;448;p36"/>
          <p:cNvSpPr txBox="1">
            <a:spLocks noGrp="1"/>
          </p:cNvSpPr>
          <p:nvPr>
            <p:ph type="title" idx="4294967295"/>
          </p:nvPr>
        </p:nvSpPr>
        <p:spPr>
          <a:xfrm>
            <a:off x="2267744" y="116632"/>
            <a:ext cx="8229600" cy="851101"/>
          </a:xfrm>
          <a:prstGeom prst="rect">
            <a:avLst/>
          </a:prstGeom>
        </p:spPr>
        <p:txBody>
          <a:bodyPr/>
          <a:lstStyle>
            <a:lvl1pPr>
              <a:defRPr>
                <a:latin typeface="Lexend"/>
                <a:ea typeface="Lexend"/>
                <a:cs typeface="Lexend"/>
                <a:sym typeface="Lexend"/>
              </a:defRPr>
            </a:lvl1pPr>
          </a:lstStyle>
          <a:p>
            <a:r>
              <a:rPr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ISSUES :</a:t>
            </a:r>
          </a:p>
        </p:txBody>
      </p:sp>
      <p:pic>
        <p:nvPicPr>
          <p:cNvPr id="427" name="Google Shape;449;p36" descr="Google Shape;449;p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875425"/>
            <a:ext cx="3514643" cy="618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28" name="Google Shape;450;p36" descr="Google Shape;450;p3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13700" y="2875425"/>
            <a:ext cx="395921" cy="618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29" name="Google Shape;451;p36" descr="Google Shape;451;p3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05788" y="2836325"/>
            <a:ext cx="485776" cy="714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0" name="Google Shape;452;p36" descr="Google Shape;452;p3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80425" y="2775150"/>
            <a:ext cx="514351" cy="819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1" name="Google Shape;453;p36" descr="Google Shape;453;p3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882224" y="2783901"/>
            <a:ext cx="514351" cy="819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2" name="Google Shape;454;p36" descr="Google Shape;454;p3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136225" y="2879151"/>
            <a:ext cx="228601" cy="628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Google Shape;455;p36" descr="Google Shape;455;p3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767650" y="2879163"/>
            <a:ext cx="228601" cy="628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4" name="Google Shape;456;p36" descr="Google Shape;456;p36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56249" y="2875413"/>
            <a:ext cx="3387752" cy="618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5" name="Google Shape;457;p36" descr="Google Shape;457;p3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1775" y="2836312"/>
            <a:ext cx="457201" cy="714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7" name="Google Shape;459;p36" descr="Google Shape;459;p3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61300" y="3637424"/>
            <a:ext cx="395921" cy="618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6" name="Google Shape;458;p36" descr="Google Shape;458;p3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0" y="3699724"/>
            <a:ext cx="3387751" cy="57984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8" name="Google Shape;460;p36" descr="Google Shape;460;p36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657224" y="3632460"/>
            <a:ext cx="340953" cy="714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9" name="Google Shape;461;p36" descr="Google Shape;461;p3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991100" y="3632413"/>
            <a:ext cx="228601" cy="628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0" name="Google Shape;462;p36" descr="Google Shape;462;p36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191575" y="3611050"/>
            <a:ext cx="395926" cy="671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41" name="Google Shape;463;p36" descr="Google Shape;463;p3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600700" y="3632413"/>
            <a:ext cx="228601" cy="628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2" name="Google Shape;464;p36" descr="Google Shape;464;p36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863874" y="3614525"/>
            <a:ext cx="340951" cy="66441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3" name="Google Shape;465;p36" descr="Google Shape;465;p3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1775" y="3522112"/>
            <a:ext cx="457201" cy="714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4" name="Google Shape;466;p36" descr="Google Shape;466;p36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726174" y="3569999"/>
            <a:ext cx="3387752" cy="5424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5" name="Google Shape;467;p36" descr="Google Shape;467;p36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56836" y="4389609"/>
            <a:ext cx="2490483" cy="714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6" name="Google Shape;468;p36" descr="Google Shape;468;p3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61300" y="4475624"/>
            <a:ext cx="395921" cy="618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7" name="Google Shape;469;p36" descr="Google Shape;469;p36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3613398" y="4428573"/>
            <a:ext cx="395926" cy="60708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8" name="Google Shape;470;p36" descr="Google Shape;470;p3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991100" y="4394413"/>
            <a:ext cx="228601" cy="628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9" name="Google Shape;471;p36" descr="Google Shape;471;p36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4219063" y="4461474"/>
            <a:ext cx="340951" cy="646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0" name="Google Shape;472;p36" descr="Google Shape;472;p3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600700" y="4394413"/>
            <a:ext cx="228601" cy="628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1" name="Google Shape;473;p36" descr="Google Shape;473;p36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4870000" y="4444010"/>
            <a:ext cx="340926" cy="681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2" name="Google Shape;474;p36" descr="Google Shape;474;p3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1775" y="4360312"/>
            <a:ext cx="457201" cy="714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3" name="Google Shape;475;p36" descr="Google Shape;475;p36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5772775" y="4391188"/>
            <a:ext cx="2533548" cy="6818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81;p37"/>
          <p:cNvSpPr txBox="1">
            <a:spLocks noGrp="1"/>
          </p:cNvSpPr>
          <p:nvPr>
            <p:ph type="body" idx="4294967295"/>
          </p:nvPr>
        </p:nvSpPr>
        <p:spPr>
          <a:xfrm>
            <a:off x="457250" y="1628800"/>
            <a:ext cx="8147198" cy="4986426"/>
          </a:xfrm>
          <a:prstGeom prst="rect">
            <a:avLst/>
          </a:prstGeom>
        </p:spPr>
        <p:txBody>
          <a:bodyPr/>
          <a:lstStyle/>
          <a:p>
            <a:pPr indent="-393700">
              <a:buClr>
                <a:srgbClr val="073E87"/>
              </a:buClr>
              <a:buSzPts val="2600"/>
              <a:buFontTx/>
              <a:buAutoNum type="arabicPeriod" startAt="3"/>
              <a:defRPr sz="2600" b="1"/>
            </a:pPr>
            <a:r>
              <a:rPr dirty="0"/>
              <a:t>There is a chance that the solution given by the solver isn’t the desired one.</a:t>
            </a:r>
          </a:p>
          <a:p>
            <a:pPr marL="0" indent="457200">
              <a:buSzTx/>
              <a:buNone/>
            </a:pPr>
            <a:r>
              <a:rPr dirty="0"/>
              <a:t>Worse when the number of folds of error is high.</a:t>
            </a:r>
          </a:p>
          <a:p>
            <a:pPr marL="0" indent="457200">
              <a:buSzTx/>
              <a:buNone/>
            </a:pPr>
            <a:r>
              <a:rPr dirty="0"/>
              <a:t>Example:</a:t>
            </a:r>
          </a:p>
          <a:p>
            <a:pPr marL="0" indent="457200">
              <a:buSzTx/>
              <a:buNone/>
            </a:pPr>
            <a:endParaRPr dirty="0"/>
          </a:p>
          <a:p>
            <a:pPr marL="0" indent="0">
              <a:spcBef>
                <a:spcPts val="300"/>
              </a:spcBef>
              <a:buSzTx/>
              <a:buNone/>
            </a:pPr>
            <a:r>
              <a:rPr dirty="0"/>
              <a:t>      E</a:t>
            </a:r>
            <a:r>
              <a:rPr baseline="-25000" dirty="0"/>
              <a:t> </a:t>
            </a:r>
            <a:r>
              <a:rPr dirty="0"/>
              <a:t>=</a:t>
            </a: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Arial"/>
            </a:endParaRPr>
          </a:p>
          <a:p>
            <a:pPr marL="0" indent="457200">
              <a:buSzTx/>
              <a:buNone/>
            </a:pP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Arial"/>
            </a:endParaRPr>
          </a:p>
          <a:p>
            <a:pPr marL="0" indent="457200">
              <a:buSzTx/>
              <a:buNone/>
            </a:pPr>
            <a:endParaRPr sz="1400" dirty="0">
              <a:solidFill>
                <a:srgbClr val="000000"/>
              </a:solidFill>
              <a:latin typeface="+mj-lt"/>
              <a:ea typeface="+mj-ea"/>
              <a:cs typeface="+mj-cs"/>
              <a:sym typeface="Arial"/>
            </a:endParaRPr>
          </a:p>
          <a:p>
            <a:pPr marL="0" indent="457200">
              <a:buSzTx/>
              <a:buNone/>
            </a:pPr>
            <a:r>
              <a:rPr dirty="0"/>
              <a:t> </a:t>
            </a:r>
          </a:p>
          <a:p>
            <a:pPr marL="0" indent="0">
              <a:buSzTx/>
              <a:buNone/>
            </a:pPr>
            <a:r>
              <a:rPr dirty="0"/>
              <a:t> </a:t>
            </a:r>
          </a:p>
          <a:p>
            <a:pPr marL="0" indent="0">
              <a:buSzTx/>
              <a:buNone/>
            </a:pPr>
            <a:r>
              <a:rPr dirty="0" smtClean="0"/>
              <a:t>Received=                                    </a:t>
            </a:r>
            <a:endParaRPr dirty="0"/>
          </a:p>
          <a:p>
            <a:pPr marL="0" indent="0">
              <a:buSzTx/>
              <a:buNone/>
            </a:pPr>
            <a:r>
              <a:rPr dirty="0"/>
              <a:t>                                                                                != E     </a:t>
            </a:r>
          </a:p>
        </p:txBody>
      </p:sp>
      <p:sp>
        <p:nvSpPr>
          <p:cNvPr id="457" name="Google Shape;483;p37"/>
          <p:cNvSpPr txBox="1">
            <a:spLocks noGrp="1"/>
          </p:cNvSpPr>
          <p:nvPr>
            <p:ph type="title" idx="4294967295"/>
          </p:nvPr>
        </p:nvSpPr>
        <p:spPr>
          <a:xfrm>
            <a:off x="2483768" y="188640"/>
            <a:ext cx="8229601" cy="8511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latin typeface="Lexend"/>
                <a:ea typeface="Lexend"/>
                <a:cs typeface="Lexend"/>
                <a:sym typeface="Lexend"/>
              </a:defRPr>
            </a:lvl1pPr>
          </a:lstStyle>
          <a:p>
            <a:r>
              <a:rPr dirty="0"/>
              <a:t>ISSUES:</a:t>
            </a:r>
          </a:p>
        </p:txBody>
      </p:sp>
      <p:sp>
        <p:nvSpPr>
          <p:cNvPr id="458" name="Google Shape;484;p37"/>
          <p:cNvSpPr/>
          <p:nvPr/>
        </p:nvSpPr>
        <p:spPr>
          <a:xfrm>
            <a:off x="1608625" y="3300527"/>
            <a:ext cx="6001" cy="150262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59" name="Google Shape;485;p37"/>
          <p:cNvSpPr/>
          <p:nvPr/>
        </p:nvSpPr>
        <p:spPr>
          <a:xfrm>
            <a:off x="1626799" y="4791049"/>
            <a:ext cx="375001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60" name="Google Shape;486;p37"/>
          <p:cNvSpPr/>
          <p:nvPr/>
        </p:nvSpPr>
        <p:spPr>
          <a:xfrm>
            <a:off x="1602625" y="3304048"/>
            <a:ext cx="375001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61" name="Google Shape;487;p37"/>
          <p:cNvSpPr txBox="1"/>
          <p:nvPr/>
        </p:nvSpPr>
        <p:spPr>
          <a:xfrm>
            <a:off x="1708600" y="3304049"/>
            <a:ext cx="18051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rPr dirty="0"/>
              <a:t>34806 29206 18920</a:t>
            </a:r>
          </a:p>
        </p:txBody>
      </p:sp>
      <p:sp>
        <p:nvSpPr>
          <p:cNvPr id="462" name="Google Shape;488;p37"/>
          <p:cNvSpPr txBox="1"/>
          <p:nvPr/>
        </p:nvSpPr>
        <p:spPr>
          <a:xfrm>
            <a:off x="1708600" y="3775850"/>
            <a:ext cx="18051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rPr dirty="0"/>
              <a:t>84605 71006 45992</a:t>
            </a:r>
          </a:p>
        </p:txBody>
      </p:sp>
      <p:sp>
        <p:nvSpPr>
          <p:cNvPr id="463" name="Google Shape;489;p37"/>
          <p:cNvSpPr txBox="1"/>
          <p:nvPr/>
        </p:nvSpPr>
        <p:spPr>
          <a:xfrm>
            <a:off x="1708600" y="4247650"/>
            <a:ext cx="18051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rPr dirty="0"/>
              <a:t>71633 60130 38945</a:t>
            </a:r>
          </a:p>
        </p:txBody>
      </p:sp>
      <p:sp>
        <p:nvSpPr>
          <p:cNvPr id="464" name="Google Shape;490;p37"/>
          <p:cNvSpPr/>
          <p:nvPr/>
        </p:nvSpPr>
        <p:spPr>
          <a:xfrm>
            <a:off x="3513699" y="3304049"/>
            <a:ext cx="12001" cy="14991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65" name="Google Shape;491;p37"/>
          <p:cNvSpPr/>
          <p:nvPr/>
        </p:nvSpPr>
        <p:spPr>
          <a:xfrm>
            <a:off x="3126625" y="3300527"/>
            <a:ext cx="375001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66" name="Google Shape;492;p37"/>
          <p:cNvSpPr/>
          <p:nvPr/>
        </p:nvSpPr>
        <p:spPr>
          <a:xfrm>
            <a:off x="3150799" y="4791049"/>
            <a:ext cx="375001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67" name="Google Shape;493;p37"/>
          <p:cNvSpPr/>
          <p:nvPr/>
        </p:nvSpPr>
        <p:spPr>
          <a:xfrm>
            <a:off x="1649563" y="5090950"/>
            <a:ext cx="12001" cy="1596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68" name="Google Shape;494;p37"/>
          <p:cNvSpPr/>
          <p:nvPr/>
        </p:nvSpPr>
        <p:spPr>
          <a:xfrm>
            <a:off x="1673737" y="6675449"/>
            <a:ext cx="375001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69" name="Google Shape;495;p37"/>
          <p:cNvSpPr/>
          <p:nvPr/>
        </p:nvSpPr>
        <p:spPr>
          <a:xfrm>
            <a:off x="1649563" y="5098212"/>
            <a:ext cx="375001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70" name="Google Shape;496;p37"/>
          <p:cNvSpPr txBox="1"/>
          <p:nvPr/>
        </p:nvSpPr>
        <p:spPr>
          <a:xfrm>
            <a:off x="1755538" y="5188449"/>
            <a:ext cx="1805102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rPr dirty="0"/>
              <a:t>34806 </a:t>
            </a:r>
            <a:r>
              <a:rPr b="1" dirty="0"/>
              <a:t>29207</a:t>
            </a:r>
            <a:r>
              <a:rPr dirty="0"/>
              <a:t> </a:t>
            </a:r>
            <a:r>
              <a:rPr b="1" dirty="0"/>
              <a:t>18901</a:t>
            </a:r>
          </a:p>
        </p:txBody>
      </p:sp>
      <p:sp>
        <p:nvSpPr>
          <p:cNvPr id="471" name="Google Shape;497;p37"/>
          <p:cNvSpPr txBox="1"/>
          <p:nvPr/>
        </p:nvSpPr>
        <p:spPr>
          <a:xfrm>
            <a:off x="1755538" y="5660249"/>
            <a:ext cx="1805102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/>
            </a:pPr>
            <a:r>
              <a:rPr dirty="0"/>
              <a:t>84600</a:t>
            </a:r>
            <a:r>
              <a:rPr b="0" dirty="0"/>
              <a:t> </a:t>
            </a:r>
            <a:r>
              <a:rPr dirty="0"/>
              <a:t>52006</a:t>
            </a:r>
            <a:r>
              <a:rPr b="0" dirty="0"/>
              <a:t> </a:t>
            </a:r>
            <a:r>
              <a:rPr dirty="0"/>
              <a:t>41942</a:t>
            </a:r>
          </a:p>
        </p:txBody>
      </p:sp>
      <p:sp>
        <p:nvSpPr>
          <p:cNvPr id="472" name="Google Shape;498;p37"/>
          <p:cNvSpPr txBox="1"/>
          <p:nvPr/>
        </p:nvSpPr>
        <p:spPr>
          <a:xfrm>
            <a:off x="1755538" y="6132050"/>
            <a:ext cx="1805102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/>
            </a:pPr>
            <a:r>
              <a:rPr dirty="0"/>
              <a:t>71603</a:t>
            </a:r>
            <a:r>
              <a:rPr b="0" dirty="0"/>
              <a:t> </a:t>
            </a:r>
            <a:r>
              <a:rPr dirty="0"/>
              <a:t>20122</a:t>
            </a:r>
            <a:r>
              <a:rPr b="0" dirty="0"/>
              <a:t> </a:t>
            </a:r>
            <a:r>
              <a:rPr dirty="0"/>
              <a:t>32132</a:t>
            </a:r>
          </a:p>
        </p:txBody>
      </p:sp>
      <p:sp>
        <p:nvSpPr>
          <p:cNvPr id="473" name="Google Shape;499;p37"/>
          <p:cNvSpPr/>
          <p:nvPr/>
        </p:nvSpPr>
        <p:spPr>
          <a:xfrm>
            <a:off x="3560638" y="5090950"/>
            <a:ext cx="12001" cy="1596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74" name="Google Shape;500;p37"/>
          <p:cNvSpPr/>
          <p:nvPr/>
        </p:nvSpPr>
        <p:spPr>
          <a:xfrm>
            <a:off x="3173563" y="5098212"/>
            <a:ext cx="375001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75" name="Google Shape;501;p37"/>
          <p:cNvSpPr/>
          <p:nvPr/>
        </p:nvSpPr>
        <p:spPr>
          <a:xfrm>
            <a:off x="3197737" y="6675449"/>
            <a:ext cx="375001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76" name="Google Shape;502;p37"/>
          <p:cNvSpPr/>
          <p:nvPr/>
        </p:nvSpPr>
        <p:spPr>
          <a:xfrm flipV="1">
            <a:off x="3991100" y="5751850"/>
            <a:ext cx="1415101" cy="0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77" name="Google Shape;503;p37"/>
          <p:cNvSpPr txBox="1"/>
          <p:nvPr/>
        </p:nvSpPr>
        <p:spPr>
          <a:xfrm>
            <a:off x="4341124" y="5450399"/>
            <a:ext cx="6894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rPr dirty="0"/>
              <a:t>Error</a:t>
            </a:r>
          </a:p>
        </p:txBody>
      </p:sp>
      <p:sp>
        <p:nvSpPr>
          <p:cNvPr id="478" name="Google Shape;504;p37"/>
          <p:cNvSpPr txBox="1"/>
          <p:nvPr/>
        </p:nvSpPr>
        <p:spPr>
          <a:xfrm>
            <a:off x="4138774" y="5660249"/>
            <a:ext cx="10941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rPr dirty="0"/>
              <a:t>Correction</a:t>
            </a:r>
          </a:p>
        </p:txBody>
      </p:sp>
      <p:sp>
        <p:nvSpPr>
          <p:cNvPr id="479" name="Google Shape;505;p37"/>
          <p:cNvSpPr/>
          <p:nvPr/>
        </p:nvSpPr>
        <p:spPr>
          <a:xfrm>
            <a:off x="5726674" y="5062049"/>
            <a:ext cx="12001" cy="1596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80" name="Google Shape;506;p37"/>
          <p:cNvSpPr/>
          <p:nvPr/>
        </p:nvSpPr>
        <p:spPr>
          <a:xfrm>
            <a:off x="5750850" y="6646550"/>
            <a:ext cx="375001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81" name="Google Shape;507;p37"/>
          <p:cNvSpPr/>
          <p:nvPr/>
        </p:nvSpPr>
        <p:spPr>
          <a:xfrm>
            <a:off x="5726674" y="5069313"/>
            <a:ext cx="375001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82" name="Google Shape;508;p37"/>
          <p:cNvSpPr txBox="1"/>
          <p:nvPr/>
        </p:nvSpPr>
        <p:spPr>
          <a:xfrm>
            <a:off x="5832650" y="5159550"/>
            <a:ext cx="1805102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rPr dirty="0"/>
              <a:t>34806 29210 18911</a:t>
            </a:r>
          </a:p>
        </p:txBody>
      </p:sp>
      <p:sp>
        <p:nvSpPr>
          <p:cNvPr id="483" name="Google Shape;509;p37"/>
          <p:cNvSpPr txBox="1"/>
          <p:nvPr/>
        </p:nvSpPr>
        <p:spPr>
          <a:xfrm>
            <a:off x="5784350" y="5631350"/>
            <a:ext cx="19017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rPr dirty="0"/>
              <a:t>105903 88876 57541</a:t>
            </a:r>
          </a:p>
        </p:txBody>
      </p:sp>
      <p:sp>
        <p:nvSpPr>
          <p:cNvPr id="484" name="Google Shape;510;p37"/>
          <p:cNvSpPr txBox="1"/>
          <p:nvPr/>
        </p:nvSpPr>
        <p:spPr>
          <a:xfrm>
            <a:off x="5784350" y="6138950"/>
            <a:ext cx="19017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r>
              <a:rPr dirty="0"/>
              <a:t>108219 90788 58787</a:t>
            </a:r>
          </a:p>
        </p:txBody>
      </p:sp>
      <p:sp>
        <p:nvSpPr>
          <p:cNvPr id="485" name="Google Shape;511;p37"/>
          <p:cNvSpPr/>
          <p:nvPr/>
        </p:nvSpPr>
        <p:spPr>
          <a:xfrm>
            <a:off x="7637750" y="5062049"/>
            <a:ext cx="12001" cy="1596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86" name="Google Shape;512;p37"/>
          <p:cNvSpPr/>
          <p:nvPr/>
        </p:nvSpPr>
        <p:spPr>
          <a:xfrm>
            <a:off x="7250675" y="5069313"/>
            <a:ext cx="375001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87" name="Google Shape;513;p37"/>
          <p:cNvSpPr/>
          <p:nvPr/>
        </p:nvSpPr>
        <p:spPr>
          <a:xfrm>
            <a:off x="7274849" y="6646550"/>
            <a:ext cx="375001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519;p38"/>
          <p:cNvSpPr txBox="1">
            <a:spLocks noGrp="1"/>
          </p:cNvSpPr>
          <p:nvPr>
            <p:ph type="body" idx="4294967295"/>
          </p:nvPr>
        </p:nvSpPr>
        <p:spPr>
          <a:xfrm>
            <a:off x="801100" y="1340649"/>
            <a:ext cx="7472999" cy="52980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800">
                <a:latin typeface="DM Sans Medium"/>
                <a:ea typeface="DM Sans Medium"/>
                <a:cs typeface="DM Sans Medium"/>
                <a:sym typeface="DM Sans Medium"/>
              </a:defRPr>
            </a:pPr>
            <a:r>
              <a:rPr dirty="0"/>
              <a:t>To inhibit this </a:t>
            </a:r>
            <a:r>
              <a:rPr dirty="0" smtClean="0"/>
              <a:t>occurrence:</a:t>
            </a:r>
            <a:endParaRPr dirty="0"/>
          </a:p>
          <a:p>
            <a:pPr marL="0" indent="0">
              <a:spcBef>
                <a:spcPts val="300"/>
              </a:spcBef>
              <a:buSzTx/>
              <a:buNone/>
              <a:defRPr b="1">
                <a:solidFill>
                  <a:schemeClr val="accent1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pPr>
            <a:r>
              <a:rPr dirty="0"/>
              <a:t>Increase the value of k (in M</a:t>
            </a:r>
            <a:r>
              <a:rPr baseline="30000" dirty="0"/>
              <a:t>k</a:t>
            </a:r>
            <a:r>
              <a:rPr dirty="0"/>
              <a:t>).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SzTx/>
              <a:buNone/>
            </a:pPr>
            <a:endParaRPr dirty="0">
              <a:solidFill>
                <a:schemeClr val="accent1"/>
              </a:solidFill>
              <a:latin typeface="Noto Sans Symbols Medium"/>
              <a:ea typeface="Noto Sans Symbols Medium"/>
              <a:cs typeface="Noto Sans Symbols Medium"/>
              <a:sym typeface="Noto Sans Symbols Medium"/>
            </a:endParaRPr>
          </a:p>
          <a:p>
            <a:pPr marL="0" indent="0">
              <a:spcBef>
                <a:spcPts val="300"/>
              </a:spcBef>
              <a:buSzTx/>
              <a:buNone/>
              <a:defRPr sz="2300">
                <a:solidFill>
                  <a:srgbClr val="000000"/>
                </a:solidFill>
                <a:latin typeface="Noto Sans Symbols Medium"/>
                <a:ea typeface="Noto Sans Symbols Medium"/>
                <a:cs typeface="Noto Sans Symbols Medium"/>
                <a:sym typeface="Noto Sans Symbols Medium"/>
              </a:defRPr>
            </a:pPr>
            <a:r>
              <a:rPr dirty="0"/>
              <a:t>When k increases, t</a:t>
            </a:r>
            <a:r>
              <a:rPr baseline="-25000" dirty="0"/>
              <a:t>k+1</a:t>
            </a:r>
            <a:r>
              <a:rPr dirty="0"/>
              <a:t>/</a:t>
            </a:r>
            <a:r>
              <a:rPr dirty="0"/>
              <a:t>t</a:t>
            </a:r>
            <a:r>
              <a:rPr baseline="-25000" dirty="0"/>
              <a:t>k</a:t>
            </a:r>
            <a:r>
              <a:rPr dirty="0"/>
              <a:t> stabilizes.</a:t>
            </a:r>
          </a:p>
          <a:p>
            <a:pPr marL="0" indent="0">
              <a:spcBef>
                <a:spcPts val="300"/>
              </a:spcBef>
              <a:buSzTx/>
              <a:buNone/>
            </a:pPr>
            <a:endParaRPr sz="2300" dirty="0">
              <a:solidFill>
                <a:srgbClr val="000000"/>
              </a:solidFill>
              <a:latin typeface="Noto Sans Symbols Medium"/>
              <a:ea typeface="Noto Sans Symbols Medium"/>
              <a:cs typeface="Noto Sans Symbols Medium"/>
              <a:sym typeface="Noto Sans Symbols Medium"/>
            </a:endParaRPr>
          </a:p>
          <a:p>
            <a:pPr marL="0" indent="0">
              <a:spcBef>
                <a:spcPts val="300"/>
              </a:spcBef>
              <a:buSzTx/>
              <a:buNone/>
              <a:defRPr sz="2300">
                <a:solidFill>
                  <a:srgbClr val="000000"/>
                </a:solidFill>
                <a:latin typeface="Noto Sans Symbols Medium"/>
                <a:ea typeface="Noto Sans Symbols Medium"/>
                <a:cs typeface="Noto Sans Symbols Medium"/>
                <a:sym typeface="Noto Sans Symbols Medium"/>
              </a:defRPr>
            </a:pPr>
            <a:r>
              <a:rPr dirty="0"/>
              <a:t>Range of the ratios e1/e3, e2/e3 (and so on) decreases (constraints get tighter).</a:t>
            </a:r>
          </a:p>
          <a:p>
            <a:pPr marL="0" indent="0">
              <a:spcBef>
                <a:spcPts val="300"/>
              </a:spcBef>
              <a:buSzTx/>
              <a:buNone/>
            </a:pPr>
            <a:endParaRPr sz="2300" dirty="0">
              <a:solidFill>
                <a:srgbClr val="000000"/>
              </a:solidFill>
              <a:latin typeface="Noto Sans Symbols Medium"/>
              <a:ea typeface="Noto Sans Symbols Medium"/>
              <a:cs typeface="Noto Sans Symbols Medium"/>
              <a:sym typeface="Noto Sans Symbols Medium"/>
            </a:endParaRPr>
          </a:p>
          <a:p>
            <a:pPr marL="0" indent="0">
              <a:spcBef>
                <a:spcPts val="300"/>
              </a:spcBef>
              <a:buSzTx/>
              <a:buNone/>
              <a:defRPr sz="2300">
                <a:solidFill>
                  <a:srgbClr val="000000"/>
                </a:solidFill>
                <a:latin typeface="Noto Sans Symbols Medium"/>
                <a:ea typeface="Noto Sans Symbols Medium"/>
                <a:cs typeface="Noto Sans Symbols Medium"/>
                <a:sym typeface="Noto Sans Symbols Medium"/>
              </a:defRPr>
            </a:pPr>
            <a:r>
              <a:rPr dirty="0"/>
              <a:t>Solution space gets smaller.</a:t>
            </a:r>
          </a:p>
          <a:p>
            <a:pPr marL="0" indent="0">
              <a:spcBef>
                <a:spcPts val="300"/>
              </a:spcBef>
              <a:buSzTx/>
              <a:buNone/>
            </a:pPr>
            <a:endParaRPr sz="2300" dirty="0">
              <a:solidFill>
                <a:srgbClr val="000000"/>
              </a:solidFill>
              <a:latin typeface="Noto Sans Symbols Medium"/>
              <a:ea typeface="Noto Sans Symbols Medium"/>
              <a:cs typeface="Noto Sans Symbols Medium"/>
              <a:sym typeface="Noto Sans Symbols Medium"/>
            </a:endParaRPr>
          </a:p>
          <a:p>
            <a:pPr marL="0" indent="0">
              <a:spcBef>
                <a:spcPts val="300"/>
              </a:spcBef>
              <a:buSzTx/>
              <a:buNone/>
              <a:defRPr sz="2300">
                <a:solidFill>
                  <a:srgbClr val="000000"/>
                </a:solidFill>
                <a:latin typeface="Noto Sans Symbols Medium"/>
                <a:ea typeface="Noto Sans Symbols Medium"/>
                <a:cs typeface="Noto Sans Symbols Medium"/>
                <a:sym typeface="Noto Sans Symbols Medium"/>
              </a:defRPr>
            </a:pPr>
            <a:r>
              <a:rPr dirty="0"/>
              <a:t>Less chance of obtaining an undesired solution.</a:t>
            </a:r>
          </a:p>
        </p:txBody>
      </p:sp>
      <p:sp>
        <p:nvSpPr>
          <p:cNvPr id="491" name="Google Shape;520;p38"/>
          <p:cNvSpPr txBox="1">
            <a:spLocks noGrp="1"/>
          </p:cNvSpPr>
          <p:nvPr>
            <p:ph type="title" idx="4294967295"/>
          </p:nvPr>
        </p:nvSpPr>
        <p:spPr>
          <a:xfrm>
            <a:off x="2483768" y="116632"/>
            <a:ext cx="8229600" cy="851100"/>
          </a:xfrm>
          <a:prstGeom prst="rect">
            <a:avLst/>
          </a:prstGeom>
        </p:spPr>
        <p:txBody>
          <a:bodyPr/>
          <a:lstStyle>
            <a:lvl1pPr>
              <a:defRPr>
                <a:latin typeface="Lexend"/>
                <a:ea typeface="Lexend"/>
                <a:cs typeface="Lexend"/>
                <a:sym typeface="Lexend"/>
              </a:defRPr>
            </a:lvl1pPr>
          </a:lstStyle>
          <a:p>
            <a:r>
              <a:rPr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ISSUES :</a:t>
            </a:r>
          </a:p>
        </p:txBody>
      </p:sp>
      <p:sp>
        <p:nvSpPr>
          <p:cNvPr id="492" name="Google Shape;521;p38"/>
          <p:cNvSpPr/>
          <p:nvPr/>
        </p:nvSpPr>
        <p:spPr>
          <a:xfrm>
            <a:off x="3181874" y="2301450"/>
            <a:ext cx="1" cy="38610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93" name="Google Shape;522;p38"/>
          <p:cNvSpPr/>
          <p:nvPr/>
        </p:nvSpPr>
        <p:spPr>
          <a:xfrm>
            <a:off x="3181874" y="3063450"/>
            <a:ext cx="1" cy="38610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94" name="Google Shape;523;p38"/>
          <p:cNvSpPr/>
          <p:nvPr/>
        </p:nvSpPr>
        <p:spPr>
          <a:xfrm>
            <a:off x="3181874" y="4206449"/>
            <a:ext cx="1" cy="38610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95" name="Google Shape;524;p38"/>
          <p:cNvSpPr/>
          <p:nvPr/>
        </p:nvSpPr>
        <p:spPr>
          <a:xfrm>
            <a:off x="3181874" y="5044649"/>
            <a:ext cx="1" cy="38610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530;p39"/>
          <p:cNvSpPr txBox="1">
            <a:spLocks noGrp="1"/>
          </p:cNvSpPr>
          <p:nvPr>
            <p:ph type="body" idx="4294967295"/>
          </p:nvPr>
        </p:nvSpPr>
        <p:spPr>
          <a:xfrm>
            <a:off x="683568" y="1484784"/>
            <a:ext cx="8119200" cy="4860002"/>
          </a:xfrm>
          <a:prstGeom prst="rect">
            <a:avLst/>
          </a:prstGeom>
        </p:spPr>
        <p:txBody>
          <a:bodyPr/>
          <a:lstStyle/>
          <a:p>
            <a:pPr indent="-393700">
              <a:buClr>
                <a:srgbClr val="073E87"/>
              </a:buClr>
              <a:buSzPts val="2600"/>
              <a:buFontTx/>
              <a:buAutoNum type="arabicPeriod" startAt="4"/>
              <a:defRPr sz="2600" b="1"/>
            </a:pPr>
            <a:r>
              <a:rPr dirty="0"/>
              <a:t>This method assumes that |P| does not suffer any transmission errors.</a:t>
            </a:r>
          </a:p>
          <a:p>
            <a:pPr marL="0" indent="457200">
              <a:buSzTx/>
              <a:buNone/>
            </a:pPr>
            <a:r>
              <a:rPr dirty="0"/>
              <a:t>Not a good assumption.</a:t>
            </a:r>
          </a:p>
          <a:p>
            <a:pPr marL="0" indent="457200">
              <a:buSzTx/>
              <a:buNone/>
            </a:pPr>
            <a:endParaRPr sz="2600" b="1" dirty="0"/>
          </a:p>
          <a:p>
            <a:pPr marL="0" indent="457200">
              <a:buSzTx/>
              <a:buNone/>
            </a:pPr>
            <a:r>
              <a:rPr dirty="0"/>
              <a:t> </a:t>
            </a:r>
          </a:p>
        </p:txBody>
      </p:sp>
      <p:sp>
        <p:nvSpPr>
          <p:cNvPr id="499" name="Google Shape;532;p39"/>
          <p:cNvSpPr txBox="1">
            <a:spLocks noGrp="1"/>
          </p:cNvSpPr>
          <p:nvPr>
            <p:ph type="title" idx="4294967295"/>
          </p:nvPr>
        </p:nvSpPr>
        <p:spPr>
          <a:xfrm>
            <a:off x="2195736" y="116632"/>
            <a:ext cx="8229601" cy="851100"/>
          </a:xfrm>
          <a:prstGeom prst="rect">
            <a:avLst/>
          </a:prstGeom>
        </p:spPr>
        <p:txBody>
          <a:bodyPr/>
          <a:lstStyle>
            <a:lvl1pPr>
              <a:defRPr>
                <a:latin typeface="Lexend"/>
                <a:ea typeface="Lexend"/>
                <a:cs typeface="Lexend"/>
                <a:sym typeface="Lexend"/>
              </a:defRPr>
            </a:lvl1pPr>
          </a:lstStyle>
          <a:p>
            <a:r>
              <a:rPr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ISSUES:</a:t>
            </a:r>
          </a:p>
        </p:txBody>
      </p:sp>
      <p:pic>
        <p:nvPicPr>
          <p:cNvPr id="500" name="Google Shape;533;p39" descr="Google Shape;533;p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04399" y="2233952"/>
            <a:ext cx="2157101" cy="4438650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Google Shape;534;p39"/>
          <p:cNvSpPr txBox="1"/>
          <p:nvPr/>
        </p:nvSpPr>
        <p:spPr>
          <a:xfrm>
            <a:off x="7422499" y="3278875"/>
            <a:ext cx="828601" cy="957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600">
                <a:latin typeface="Candara"/>
                <a:ea typeface="Candara"/>
                <a:cs typeface="Candara"/>
                <a:sym typeface="Candara"/>
              </a:defRPr>
            </a:pPr>
            <a:r>
              <a:rPr dirty="0"/>
              <a:t>N = 8,</a:t>
            </a:r>
          </a:p>
          <a:p>
            <a:pPr>
              <a:defRPr sz="1600">
                <a:latin typeface="Candara"/>
                <a:ea typeface="Candara"/>
                <a:cs typeface="Candara"/>
                <a:sym typeface="Candara"/>
              </a:defRPr>
            </a:pPr>
            <a:r>
              <a:rPr dirty="0"/>
              <a:t>k = 10,</a:t>
            </a:r>
          </a:p>
          <a:p>
            <a:pPr>
              <a:defRPr sz="2000">
                <a:latin typeface="Candara"/>
                <a:ea typeface="Candara"/>
                <a:cs typeface="Candara"/>
                <a:sym typeface="Candara"/>
              </a:defRPr>
            </a:pPr>
            <a:r>
              <a:rPr dirty="0"/>
              <a:t>ε </a:t>
            </a:r>
            <a:r>
              <a:rPr sz="1600" dirty="0"/>
              <a:t>=10</a:t>
            </a:r>
            <a:r>
              <a:rPr sz="1600" baseline="30000" dirty="0"/>
              <a:t>-4</a:t>
            </a:r>
          </a:p>
        </p:txBody>
      </p:sp>
      <p:sp>
        <p:nvSpPr>
          <p:cNvPr id="502" name="Google Shape;535;p39"/>
          <p:cNvSpPr txBox="1"/>
          <p:nvPr/>
        </p:nvSpPr>
        <p:spPr>
          <a:xfrm>
            <a:off x="1201050" y="3204174"/>
            <a:ext cx="3050701" cy="10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>
                <a:latin typeface="DM Sans"/>
                <a:ea typeface="DM Sans"/>
                <a:cs typeface="DM Sans"/>
                <a:sym typeface="DM Sans"/>
              </a:defRPr>
            </a:pPr>
            <a:r>
              <a:rPr dirty="0"/>
              <a:t>Probability that |P| suffers from a transmission error</a:t>
            </a:r>
            <a:r>
              <a:rPr dirty="0">
                <a:latin typeface="Candara"/>
                <a:ea typeface="Candara"/>
                <a:cs typeface="Candara"/>
                <a:sym typeface="Candara"/>
              </a:rPr>
              <a:t> = </a:t>
            </a:r>
            <a:r>
              <a:rPr sz="2000" b="1" dirty="0">
                <a:latin typeface="Candara"/>
                <a:ea typeface="Candara"/>
                <a:cs typeface="Candara"/>
                <a:sym typeface="Candara"/>
              </a:rPr>
              <a:t>2.6 x 10</a:t>
            </a:r>
            <a:r>
              <a:rPr sz="2000" b="1" baseline="30000" dirty="0">
                <a:latin typeface="Candara"/>
                <a:ea typeface="Candara"/>
                <a:cs typeface="Candara"/>
                <a:sym typeface="Candara"/>
              </a:rPr>
              <a:t>-3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41;p40"/>
          <p:cNvSpPr txBox="1">
            <a:spLocks noGrp="1"/>
          </p:cNvSpPr>
          <p:nvPr>
            <p:ph type="body" idx="1"/>
          </p:nvPr>
        </p:nvSpPr>
        <p:spPr>
          <a:xfrm>
            <a:off x="395536" y="2477136"/>
            <a:ext cx="7632848" cy="4432177"/>
          </a:xfrm>
          <a:prstGeom prst="rect">
            <a:avLst/>
          </a:prstGeom>
        </p:spPr>
        <p:txBody>
          <a:bodyPr/>
          <a:lstStyle/>
          <a:p>
            <a:pPr indent="-368300">
              <a:buSzPts val="2200"/>
              <a:buChar char="❖"/>
              <a:defRPr sz="2200" b="1">
                <a:latin typeface="DM Sans"/>
                <a:ea typeface="DM Sans"/>
                <a:cs typeface="DM Sans"/>
                <a:sym typeface="DM Sans"/>
              </a:defRPr>
            </a:pPr>
            <a:r>
              <a:rPr dirty="0"/>
              <a:t>Computationally expensive</a:t>
            </a:r>
            <a:r>
              <a:rPr b="0" dirty="0">
                <a:latin typeface="Candara"/>
                <a:ea typeface="Candara"/>
                <a:cs typeface="Candara"/>
                <a:sym typeface="Candara"/>
              </a:rPr>
              <a:t>: Matrix operations, MINLP problem.</a:t>
            </a:r>
          </a:p>
          <a:p>
            <a:pPr indent="-368300">
              <a:buSzPts val="2200"/>
              <a:buChar char="❖"/>
              <a:defRPr sz="2200" b="1">
                <a:latin typeface="DM Sans"/>
                <a:ea typeface="DM Sans"/>
                <a:cs typeface="DM Sans"/>
                <a:sym typeface="DM Sans"/>
              </a:defRPr>
            </a:pPr>
            <a:r>
              <a:rPr dirty="0"/>
              <a:t>Too much overhead</a:t>
            </a:r>
            <a:r>
              <a:rPr b="0" dirty="0">
                <a:latin typeface="Candara"/>
                <a:ea typeface="Candara"/>
                <a:cs typeface="Candara"/>
                <a:sym typeface="Candara"/>
              </a:rPr>
              <a:t>:</a:t>
            </a:r>
          </a:p>
          <a:p>
            <a:pPr marL="0" indent="457200">
              <a:buSzTx/>
              <a:buNone/>
              <a:defRPr sz="2200"/>
            </a:pPr>
            <a:r>
              <a:rPr dirty="0"/>
              <a:t>Size of message block = N bits &amp;</a:t>
            </a:r>
          </a:p>
          <a:p>
            <a:pPr marL="0" indent="457200">
              <a:buSzTx/>
              <a:buNone/>
              <a:defRPr sz="2200"/>
            </a:pPr>
            <a:r>
              <a:rPr dirty="0"/>
              <a:t>k (in M</a:t>
            </a:r>
            <a:r>
              <a:rPr baseline="30000" dirty="0"/>
              <a:t>k</a:t>
            </a:r>
            <a:r>
              <a:rPr dirty="0"/>
              <a:t>), then</a:t>
            </a:r>
          </a:p>
          <a:p>
            <a:pPr marL="0" indent="457200">
              <a:buSzTx/>
              <a:buNone/>
              <a:defRPr sz="2200"/>
            </a:pPr>
            <a:r>
              <a:rPr dirty="0"/>
              <a:t>Number of overhead bits ≈ (0.8k + 2)*9       +        (3N+2)</a:t>
            </a:r>
          </a:p>
          <a:p>
            <a:pPr marL="0" indent="457200">
              <a:buSzTx/>
              <a:buNone/>
            </a:pPr>
            <a:endParaRPr sz="2200" dirty="0"/>
          </a:p>
          <a:p>
            <a:pPr marL="0" indent="457200">
              <a:buSzTx/>
              <a:buNone/>
            </a:pPr>
            <a:endParaRPr sz="2200" dirty="0"/>
          </a:p>
          <a:p>
            <a:pPr indent="-368300">
              <a:buSzPts val="2200"/>
              <a:buChar char="❖"/>
              <a:defRPr sz="2200" b="1">
                <a:latin typeface="DM Sans"/>
                <a:ea typeface="DM Sans"/>
                <a:cs typeface="DM Sans"/>
                <a:sym typeface="DM Sans"/>
              </a:defRPr>
            </a:pPr>
            <a:r>
              <a:rPr dirty="0"/>
              <a:t>4 inherent issues.</a:t>
            </a:r>
            <a:r>
              <a:rPr b="0" dirty="0">
                <a:latin typeface="Candara"/>
                <a:ea typeface="Candara"/>
                <a:cs typeface="Candara"/>
                <a:sym typeface="Candara"/>
              </a:rPr>
              <a:t> Can’t eradicate them, only reach a compromise.</a:t>
            </a:r>
          </a:p>
          <a:p>
            <a:pPr indent="-368300">
              <a:spcBef>
                <a:spcPts val="0"/>
              </a:spcBef>
              <a:buSzPts val="2200"/>
              <a:buChar char="❖"/>
              <a:defRPr sz="2200" b="1">
                <a:latin typeface="DM Sans"/>
                <a:ea typeface="DM Sans"/>
                <a:cs typeface="DM Sans"/>
                <a:sym typeface="DM Sans"/>
              </a:defRPr>
            </a:pPr>
            <a:r>
              <a:rPr dirty="0"/>
              <a:t>Impractical</a:t>
            </a:r>
            <a:r>
              <a:rPr b="0" dirty="0">
                <a:latin typeface="Candara"/>
                <a:ea typeface="Candara"/>
                <a:cs typeface="Candara"/>
                <a:sym typeface="Candara"/>
              </a:rPr>
              <a:t>.</a:t>
            </a:r>
          </a:p>
        </p:txBody>
      </p:sp>
      <p:sp>
        <p:nvSpPr>
          <p:cNvPr id="506" name="Google Shape;543;p4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/>
          <a:lstStyle>
            <a:lvl1pPr>
              <a:defRPr>
                <a:latin typeface="Lexend"/>
                <a:ea typeface="Lexend"/>
                <a:cs typeface="Lexend"/>
                <a:sym typeface="Lexend"/>
              </a:defRPr>
            </a:lvl1pPr>
          </a:lstStyle>
          <a:p>
            <a:r>
              <a:rPr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</a:p>
        </p:txBody>
      </p:sp>
      <p:sp>
        <p:nvSpPr>
          <p:cNvPr id="507" name="Google Shape;544;p40"/>
          <p:cNvSpPr/>
          <p:nvPr/>
        </p:nvSpPr>
        <p:spPr>
          <a:xfrm rot="16200000">
            <a:off x="4740853" y="4213253"/>
            <a:ext cx="260401" cy="1353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0669"/>
                  <a:pt x="10800" y="19521"/>
                </a:cubicBezTo>
                <a:lnTo>
                  <a:pt x="10800" y="12879"/>
                </a:lnTo>
                <a:cubicBezTo>
                  <a:pt x="10800" y="11731"/>
                  <a:pt x="5965" y="10800"/>
                  <a:pt x="0" y="10800"/>
                </a:cubicBezTo>
                <a:cubicBezTo>
                  <a:pt x="5965" y="10800"/>
                  <a:pt x="10800" y="9869"/>
                  <a:pt x="10800" y="8721"/>
                </a:cubicBezTo>
                <a:lnTo>
                  <a:pt x="10800" y="2079"/>
                </a:lnTo>
                <a:cubicBezTo>
                  <a:pt x="10800" y="931"/>
                  <a:pt x="15635" y="0"/>
                  <a:pt x="2160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508" name="Google Shape;545;p40"/>
          <p:cNvSpPr/>
          <p:nvPr/>
        </p:nvSpPr>
        <p:spPr>
          <a:xfrm rot="16200000">
            <a:off x="6930524" y="4411004"/>
            <a:ext cx="200401" cy="88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0505"/>
                  <a:pt x="10800" y="19154"/>
                </a:cubicBezTo>
                <a:lnTo>
                  <a:pt x="10800" y="13246"/>
                </a:lnTo>
                <a:cubicBezTo>
                  <a:pt x="10800" y="11895"/>
                  <a:pt x="5965" y="10800"/>
                  <a:pt x="0" y="10800"/>
                </a:cubicBezTo>
                <a:cubicBezTo>
                  <a:pt x="5965" y="10800"/>
                  <a:pt x="10800" y="9705"/>
                  <a:pt x="10800" y="8354"/>
                </a:cubicBezTo>
                <a:lnTo>
                  <a:pt x="10800" y="2446"/>
                </a:lnTo>
                <a:cubicBezTo>
                  <a:pt x="10800" y="1095"/>
                  <a:pt x="15635" y="0"/>
                  <a:pt x="21600" y="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509" name="Google Shape;546;p40"/>
          <p:cNvSpPr txBox="1"/>
          <p:nvPr/>
        </p:nvSpPr>
        <p:spPr>
          <a:xfrm>
            <a:off x="3635896" y="5003918"/>
            <a:ext cx="2470317" cy="38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dirty="0"/>
              <a:t>Extra bits in encoded matrix</a:t>
            </a:r>
          </a:p>
        </p:txBody>
      </p:sp>
      <p:sp>
        <p:nvSpPr>
          <p:cNvPr id="510" name="Google Shape;547;p40"/>
          <p:cNvSpPr txBox="1"/>
          <p:nvPr/>
        </p:nvSpPr>
        <p:spPr>
          <a:xfrm>
            <a:off x="6116168" y="5003917"/>
            <a:ext cx="2747319" cy="38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latin typeface="Candara"/>
                <a:ea typeface="Candara"/>
                <a:cs typeface="Candara"/>
                <a:sym typeface="Candara"/>
              </a:defRPr>
            </a:lvl1pPr>
          </a:lstStyle>
          <a:p>
            <a:r>
              <a:rPr dirty="0"/>
              <a:t>Number of bits to represent |P|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54;p41"/>
          <p:cNvSpPr txBox="1">
            <a:spLocks noGrp="1"/>
          </p:cNvSpPr>
          <p:nvPr>
            <p:ph type="ctrTitle"/>
          </p:nvPr>
        </p:nvSpPr>
        <p:spPr>
          <a:xfrm>
            <a:off x="602175" y="2092849"/>
            <a:ext cx="7772401" cy="1780201"/>
          </a:xfrm>
          <a:prstGeom prst="rect">
            <a:avLst/>
          </a:prstGeom>
        </p:spPr>
        <p:txBody>
          <a:bodyPr>
            <a:normAutofit/>
            <a:scene3d>
              <a:camera prst="perspectiveRight"/>
              <a:lightRig rig="threePt" dir="t"/>
            </a:scene3d>
          </a:bodyPr>
          <a:lstStyle>
            <a:lvl1pPr>
              <a:defRPr sz="7500"/>
            </a:lvl1pPr>
          </a:lstStyle>
          <a:p>
            <a:r>
              <a:rPr sz="9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55;p15"/>
          <p:cNvSpPr txBox="1">
            <a:spLocks noGrp="1"/>
          </p:cNvSpPr>
          <p:nvPr>
            <p:ph type="body" idx="1"/>
          </p:nvPr>
        </p:nvSpPr>
        <p:spPr>
          <a:xfrm>
            <a:off x="593216" y="2154158"/>
            <a:ext cx="7408200" cy="40146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endParaRPr dirty="0"/>
          </a:p>
        </p:txBody>
      </p:sp>
      <p:sp>
        <p:nvSpPr>
          <p:cNvPr id="175" name="Google Shape;156;p15"/>
          <p:cNvSpPr txBox="1">
            <a:spLocks noGrp="1"/>
          </p:cNvSpPr>
          <p:nvPr>
            <p:ph type="title"/>
          </p:nvPr>
        </p:nvSpPr>
        <p:spPr>
          <a:xfrm>
            <a:off x="457200" y="338327"/>
            <a:ext cx="8229600" cy="1252729"/>
          </a:xfrm>
          <a:prstGeom prst="rect">
            <a:avLst/>
          </a:prstGeom>
          <a:effectLst>
            <a:outerShdw blurRad="50800" dist="38100" dir="81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 b="1" i="1"/>
            </a:lvl1pPr>
          </a:lstStyle>
          <a:p>
            <a:r>
              <a:rPr dirty="0"/>
              <a:t>Why do we need error control? </a:t>
            </a:r>
          </a:p>
        </p:txBody>
      </p:sp>
      <p:sp>
        <p:nvSpPr>
          <p:cNvPr id="177" name="Google Shape;158;p15"/>
          <p:cNvSpPr/>
          <p:nvPr/>
        </p:nvSpPr>
        <p:spPr>
          <a:xfrm>
            <a:off x="3123072" y="2510346"/>
            <a:ext cx="2348339" cy="405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95" extrusionOk="0">
                <a:moveTo>
                  <a:pt x="0" y="17037"/>
                </a:moveTo>
                <a:cubicBezTo>
                  <a:pt x="554" y="14650"/>
                  <a:pt x="1978" y="2169"/>
                  <a:pt x="3323" y="2712"/>
                </a:cubicBezTo>
                <a:cubicBezTo>
                  <a:pt x="4668" y="3255"/>
                  <a:pt x="6666" y="20403"/>
                  <a:pt x="8070" y="20294"/>
                </a:cubicBezTo>
                <a:cubicBezTo>
                  <a:pt x="9475" y="20185"/>
                  <a:pt x="10404" y="2169"/>
                  <a:pt x="11750" y="2059"/>
                </a:cubicBezTo>
                <a:cubicBezTo>
                  <a:pt x="13095" y="1950"/>
                  <a:pt x="14934" y="19968"/>
                  <a:pt x="16141" y="19642"/>
                </a:cubicBezTo>
                <a:cubicBezTo>
                  <a:pt x="17347" y="19316"/>
                  <a:pt x="18079" y="1409"/>
                  <a:pt x="18989" y="106"/>
                </a:cubicBezTo>
                <a:cubicBezTo>
                  <a:pt x="19899" y="-1197"/>
                  <a:pt x="21165" y="9874"/>
                  <a:pt x="21600" y="11827"/>
                </a:cubicBezTo>
              </a:path>
            </a:pathLst>
          </a:custGeom>
          <a:ln w="19050">
            <a:solidFill>
              <a:srgbClr val="000000"/>
            </a:solidFill>
          </a:ln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178" name="Google Shape;159;p15"/>
          <p:cNvSpPr/>
          <p:nvPr/>
        </p:nvSpPr>
        <p:spPr>
          <a:xfrm>
            <a:off x="3123072" y="3346608"/>
            <a:ext cx="2348339" cy="405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95" extrusionOk="0">
                <a:moveTo>
                  <a:pt x="0" y="17037"/>
                </a:moveTo>
                <a:cubicBezTo>
                  <a:pt x="554" y="14650"/>
                  <a:pt x="1978" y="2169"/>
                  <a:pt x="3323" y="2712"/>
                </a:cubicBezTo>
                <a:cubicBezTo>
                  <a:pt x="4668" y="3255"/>
                  <a:pt x="6666" y="20403"/>
                  <a:pt x="8070" y="20294"/>
                </a:cubicBezTo>
                <a:cubicBezTo>
                  <a:pt x="9475" y="20185"/>
                  <a:pt x="10404" y="2169"/>
                  <a:pt x="11750" y="2059"/>
                </a:cubicBezTo>
                <a:cubicBezTo>
                  <a:pt x="13095" y="1950"/>
                  <a:pt x="14934" y="19968"/>
                  <a:pt x="16141" y="19642"/>
                </a:cubicBezTo>
                <a:cubicBezTo>
                  <a:pt x="17347" y="19316"/>
                  <a:pt x="18079" y="1409"/>
                  <a:pt x="18989" y="106"/>
                </a:cubicBezTo>
                <a:cubicBezTo>
                  <a:pt x="19899" y="-1197"/>
                  <a:pt x="21165" y="9874"/>
                  <a:pt x="21600" y="11827"/>
                </a:cubicBezTo>
              </a:path>
            </a:pathLst>
          </a:custGeom>
          <a:ln w="19050">
            <a:solidFill>
              <a:srgbClr val="000000"/>
            </a:solidFill>
          </a:ln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179" name="Google Shape;160;p15"/>
          <p:cNvSpPr/>
          <p:nvPr/>
        </p:nvSpPr>
        <p:spPr>
          <a:xfrm flipH="1" flipV="1">
            <a:off x="4398121" y="3752550"/>
            <a:ext cx="14100" cy="474001"/>
          </a:xfrm>
          <a:prstGeom prst="line">
            <a:avLst/>
          </a:prstGeom>
          <a:ln w="19050">
            <a:solidFill>
              <a:srgbClr val="073E87"/>
            </a:solidFill>
            <a:tailEnd type="triangle"/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180" name="Google Shape;161;p15"/>
          <p:cNvSpPr txBox="1"/>
          <p:nvPr/>
        </p:nvSpPr>
        <p:spPr>
          <a:xfrm>
            <a:off x="3018720" y="4393925"/>
            <a:ext cx="2772901" cy="2354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900">
                <a:solidFill>
                  <a:srgbClr val="0293E0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dirty="0"/>
              <a:t>Unreliable medium</a:t>
            </a:r>
          </a:p>
          <a:p>
            <a:endParaRPr sz="1700" dirty="0">
              <a:solidFill>
                <a:srgbClr val="1A417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defRPr sz="1700">
                <a:solidFill>
                  <a:srgbClr val="1A4171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dirty="0"/>
              <a:t>(may cause </a:t>
            </a:r>
            <a:r>
              <a:rPr dirty="0">
                <a:solidFill>
                  <a:srgbClr val="0293E0"/>
                </a:solidFill>
              </a:rPr>
              <a:t>corruption of bits</a:t>
            </a:r>
            <a:r>
              <a:rPr dirty="0"/>
              <a:t> in the </a:t>
            </a:r>
            <a:r>
              <a:rPr dirty="0">
                <a:solidFill>
                  <a:srgbClr val="0293E0"/>
                </a:solidFill>
              </a:rPr>
              <a:t>transmitted message </a:t>
            </a:r>
            <a:r>
              <a:rPr dirty="0"/>
              <a:t>due to </a:t>
            </a:r>
            <a:r>
              <a:rPr dirty="0">
                <a:solidFill>
                  <a:srgbClr val="0293E0"/>
                </a:solidFill>
              </a:rPr>
              <a:t>attenuation, noise, interference,</a:t>
            </a:r>
            <a:r>
              <a:rPr dirty="0"/>
              <a:t> etc.)</a:t>
            </a:r>
          </a:p>
        </p:txBody>
      </p:sp>
      <p:sp>
        <p:nvSpPr>
          <p:cNvPr id="181" name="Google Shape;162;p15"/>
          <p:cNvSpPr txBox="1"/>
          <p:nvPr/>
        </p:nvSpPr>
        <p:spPr>
          <a:xfrm>
            <a:off x="4035370" y="2814550"/>
            <a:ext cx="474302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7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dirty="0"/>
              <a:t>M</a:t>
            </a:r>
          </a:p>
        </p:txBody>
      </p:sp>
      <p:sp>
        <p:nvSpPr>
          <p:cNvPr id="182" name="Google Shape;163;p15"/>
          <p:cNvSpPr/>
          <p:nvPr/>
        </p:nvSpPr>
        <p:spPr>
          <a:xfrm flipV="1">
            <a:off x="3384196" y="3236839"/>
            <a:ext cx="1826101" cy="27900"/>
          </a:xfrm>
          <a:prstGeom prst="line">
            <a:avLst/>
          </a:prstGeom>
          <a:ln w="19050">
            <a:solidFill>
              <a:srgbClr val="073E87"/>
            </a:solidFill>
            <a:tailEnd type="triangle"/>
          </a:ln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183" name="Google Shape;164;p15"/>
          <p:cNvSpPr txBox="1"/>
          <p:nvPr/>
        </p:nvSpPr>
        <p:spPr>
          <a:xfrm>
            <a:off x="6055970" y="3027600"/>
            <a:ext cx="2348401" cy="114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0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dirty="0"/>
              <a:t>RECEIVER</a:t>
            </a:r>
          </a:p>
          <a:p>
            <a:endParaRPr sz="17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defRPr sz="17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dirty="0"/>
              <a:t>(may receive M’ != M)</a:t>
            </a:r>
          </a:p>
        </p:txBody>
      </p:sp>
      <p:sp>
        <p:nvSpPr>
          <p:cNvPr id="184" name="Google Shape;165;p15"/>
          <p:cNvSpPr txBox="1"/>
          <p:nvPr/>
        </p:nvSpPr>
        <p:spPr>
          <a:xfrm>
            <a:off x="1359570" y="3027600"/>
            <a:ext cx="1342801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9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dirty="0"/>
              <a:t>SENDER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70;p16"/>
          <p:cNvSpPr txBox="1">
            <a:spLocks noGrp="1"/>
          </p:cNvSpPr>
          <p:nvPr>
            <p:ph type="title"/>
          </p:nvPr>
        </p:nvSpPr>
        <p:spPr>
          <a:xfrm>
            <a:off x="457200" y="338327"/>
            <a:ext cx="8229600" cy="1252729"/>
          </a:xfrm>
          <a:prstGeom prst="rect">
            <a:avLst/>
          </a:prstGeom>
          <a:effectLst>
            <a:outerShdw blurRad="25400" dist="28575" dir="8400000" rotWithShape="0">
              <a:srgbClr val="000000">
                <a:alpha val="77647"/>
              </a:srgbClr>
            </a:outerShdw>
          </a:effectLst>
        </p:spPr>
        <p:txBody>
          <a:bodyPr>
            <a:normAutofit fontScale="90000"/>
          </a:bodyPr>
          <a:lstStyle>
            <a:lvl1pPr>
              <a:defRPr sz="3900"/>
            </a:lvl1pPr>
          </a:lstStyle>
          <a:p>
            <a:r>
              <a:rPr dirty="0"/>
              <a:t>Why do we need error control? (contd.) </a:t>
            </a:r>
          </a:p>
        </p:txBody>
      </p:sp>
      <p:sp>
        <p:nvSpPr>
          <p:cNvPr id="188" name="Google Shape;172;p16"/>
          <p:cNvSpPr txBox="1"/>
          <p:nvPr/>
        </p:nvSpPr>
        <p:spPr>
          <a:xfrm>
            <a:off x="396899" y="2532475"/>
            <a:ext cx="8289902" cy="3570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2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rPr dirty="0"/>
              <a:t>To ensure </a:t>
            </a:r>
            <a:r>
              <a:rPr dirty="0">
                <a:solidFill>
                  <a:srgbClr val="0293E0"/>
                </a:solidFill>
              </a:rPr>
              <a:t>reliable communication</a:t>
            </a:r>
            <a:r>
              <a:rPr dirty="0"/>
              <a:t> over </a:t>
            </a:r>
            <a:r>
              <a:rPr dirty="0">
                <a:solidFill>
                  <a:schemeClr val="accent1"/>
                </a:solidFill>
              </a:rPr>
              <a:t>unreliable media</a:t>
            </a:r>
            <a:r>
              <a:rPr dirty="0"/>
              <a:t>, we need to</a:t>
            </a:r>
          </a:p>
          <a:p>
            <a:endParaRPr sz="2200" dirty="0">
              <a:solidFill>
                <a:srgbClr val="1A417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457200" indent="-368300">
              <a:buClr>
                <a:srgbClr val="0293E0"/>
              </a:buClr>
              <a:buSzPts val="2200"/>
              <a:buFont typeface="Trebuchet MS"/>
              <a:buChar char="❖"/>
              <a:defRPr sz="22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rPr dirty="0"/>
              <a:t>Be able to </a:t>
            </a:r>
            <a:r>
              <a:rPr dirty="0">
                <a:solidFill>
                  <a:srgbClr val="0293E0"/>
                </a:solidFill>
              </a:rPr>
              <a:t>detect the corruption</a:t>
            </a:r>
            <a:r>
              <a:rPr dirty="0"/>
              <a:t> when it occurs - </a:t>
            </a:r>
            <a:r>
              <a:rPr b="1" i="1" dirty="0"/>
              <a:t>Error Detection</a:t>
            </a:r>
          </a:p>
          <a:p>
            <a:pPr marL="457200" indent="-368300">
              <a:buClr>
                <a:srgbClr val="0293E0"/>
              </a:buClr>
              <a:buSzPts val="2200"/>
              <a:buFont typeface="Trebuchet MS"/>
              <a:buChar char="❖"/>
              <a:defRPr sz="22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rPr dirty="0"/>
              <a:t>Be able to </a:t>
            </a:r>
            <a:r>
              <a:rPr dirty="0">
                <a:solidFill>
                  <a:srgbClr val="0293E0"/>
                </a:solidFill>
              </a:rPr>
              <a:t>correct the error </a:t>
            </a:r>
            <a:r>
              <a:rPr dirty="0"/>
              <a:t>caused by this corruption, either at the </a:t>
            </a:r>
            <a:r>
              <a:rPr dirty="0">
                <a:solidFill>
                  <a:srgbClr val="0293E0"/>
                </a:solidFill>
              </a:rPr>
              <a:t>receiver’s end itself</a:t>
            </a:r>
            <a:r>
              <a:rPr dirty="0"/>
              <a:t> (forward error correction) or by asking the </a:t>
            </a:r>
            <a:r>
              <a:rPr dirty="0">
                <a:solidFill>
                  <a:srgbClr val="0293E0"/>
                </a:solidFill>
              </a:rPr>
              <a:t>sender to send the message again</a:t>
            </a:r>
            <a:r>
              <a:rPr dirty="0"/>
              <a:t> (backward error correction) - </a:t>
            </a:r>
            <a:r>
              <a:rPr b="1" i="1" dirty="0"/>
              <a:t>Error Correction</a:t>
            </a:r>
          </a:p>
          <a:p>
            <a:endParaRPr sz="2200" dirty="0">
              <a:solidFill>
                <a:srgbClr val="1A417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>
              <a:defRPr sz="2200">
                <a:solidFill>
                  <a:srgbClr val="1A4171"/>
                </a:solidFill>
                <a:latin typeface="Candara"/>
                <a:ea typeface="Candara"/>
                <a:cs typeface="Candara"/>
                <a:sym typeface="Candara"/>
              </a:defRPr>
            </a:pPr>
            <a:r>
              <a:rPr dirty="0"/>
              <a:t>The </a:t>
            </a:r>
            <a:r>
              <a:rPr dirty="0">
                <a:solidFill>
                  <a:srgbClr val="0293E0"/>
                </a:solidFill>
              </a:rPr>
              <a:t>forward corrective ability</a:t>
            </a:r>
            <a:r>
              <a:rPr dirty="0"/>
              <a:t> of the </a:t>
            </a:r>
            <a:r>
              <a:rPr dirty="0">
                <a:solidFill>
                  <a:srgbClr val="0293E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Tribonacci</a:t>
            </a:r>
            <a:r>
              <a:rPr dirty="0">
                <a:solidFill>
                  <a:srgbClr val="0293E0"/>
                </a:solidFill>
                <a:latin typeface="Comic Sans MS"/>
                <a:ea typeface="Comic Sans MS"/>
                <a:cs typeface="Comic Sans MS"/>
                <a:sym typeface="Comic Sans MS"/>
              </a:rPr>
              <a:t> Matrix Coding method</a:t>
            </a:r>
            <a:r>
              <a:rPr dirty="0">
                <a:solidFill>
                  <a:srgbClr val="0293E0"/>
                </a:solidFill>
              </a:rPr>
              <a:t> </a:t>
            </a:r>
            <a:r>
              <a:rPr dirty="0"/>
              <a:t>is what </a:t>
            </a:r>
            <a:r>
              <a:rPr dirty="0">
                <a:solidFill>
                  <a:srgbClr val="0293E0"/>
                </a:solidFill>
              </a:rPr>
              <a:t>stands out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77;p17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effectLst>
            <a:outerShdw blurRad="25400" dist="28575" dir="8400000" rotWithShape="0">
              <a:srgbClr val="000000">
                <a:alpha val="77650"/>
              </a:srgbClr>
            </a:outerShdw>
          </a:effectLst>
        </p:spPr>
        <p:txBody>
          <a:bodyPr/>
          <a:lstStyle/>
          <a:p>
            <a:r>
              <a:rPr dirty="0"/>
              <a:t>Applications:</a:t>
            </a:r>
          </a:p>
        </p:txBody>
      </p:sp>
      <p:sp>
        <p:nvSpPr>
          <p:cNvPr id="192" name="Google Shape;179;p17"/>
          <p:cNvSpPr txBox="1">
            <a:spLocks noGrp="1"/>
          </p:cNvSpPr>
          <p:nvPr>
            <p:ph type="body" idx="1"/>
          </p:nvPr>
        </p:nvSpPr>
        <p:spPr>
          <a:xfrm>
            <a:off x="584725" y="2348880"/>
            <a:ext cx="8091731" cy="3901296"/>
          </a:xfrm>
          <a:prstGeom prst="rect">
            <a:avLst/>
          </a:prstGeom>
        </p:spPr>
        <p:txBody>
          <a:bodyPr/>
          <a:lstStyle/>
          <a:p>
            <a:pPr marL="0" indent="0" defTabSz="850391">
              <a:lnSpc>
                <a:spcPct val="80000"/>
              </a:lnSpc>
              <a:spcBef>
                <a:spcPts val="300"/>
              </a:spcBef>
              <a:buSzTx/>
              <a:buNone/>
              <a:defRPr sz="2232"/>
            </a:pPr>
            <a:r>
              <a:rPr dirty="0"/>
              <a:t>A strong corrective ability is important when</a:t>
            </a:r>
          </a:p>
          <a:p>
            <a:pPr marL="425195" indent="-318897" defTabSz="850391">
              <a:lnSpc>
                <a:spcPct val="80000"/>
              </a:lnSpc>
              <a:spcBef>
                <a:spcPts val="300"/>
              </a:spcBef>
              <a:buSzPts val="2200"/>
              <a:defRPr sz="2232"/>
            </a:pPr>
            <a:r>
              <a:rPr dirty="0"/>
              <a:t>transmission error rate is high</a:t>
            </a:r>
          </a:p>
          <a:p>
            <a:pPr marL="425195" indent="-318897" defTabSz="850391">
              <a:lnSpc>
                <a:spcPct val="80000"/>
              </a:lnSpc>
              <a:spcBef>
                <a:spcPts val="0"/>
              </a:spcBef>
              <a:buSzPts val="2200"/>
              <a:defRPr sz="2232"/>
            </a:pPr>
            <a:r>
              <a:rPr dirty="0"/>
              <a:t>propagation delay is high</a:t>
            </a:r>
          </a:p>
          <a:p>
            <a:pPr marL="0" indent="0" defTabSz="850391">
              <a:lnSpc>
                <a:spcPct val="80000"/>
              </a:lnSpc>
              <a:spcBef>
                <a:spcPts val="300"/>
              </a:spcBef>
              <a:buSzTx/>
              <a:buNone/>
              <a:defRPr sz="2232"/>
            </a:pPr>
            <a:endParaRPr dirty="0"/>
          </a:p>
          <a:p>
            <a:pPr marL="0" indent="0" defTabSz="850391">
              <a:lnSpc>
                <a:spcPct val="80000"/>
              </a:lnSpc>
              <a:spcBef>
                <a:spcPts val="300"/>
              </a:spcBef>
              <a:buSzTx/>
              <a:buNone/>
              <a:defRPr sz="2232"/>
            </a:pPr>
            <a:r>
              <a:rPr dirty="0"/>
              <a:t>One such situation is </a:t>
            </a:r>
            <a:r>
              <a:rPr b="1" dirty="0">
                <a:solidFill>
                  <a:schemeClr val="accent1">
                    <a:lumMod val="75000"/>
                  </a:schemeClr>
                </a:solidFill>
              </a:rPr>
              <a:t>deep space communication</a:t>
            </a:r>
            <a:r>
              <a:rPr dirty="0"/>
              <a:t>.</a:t>
            </a:r>
          </a:p>
          <a:p>
            <a:pPr marL="0" indent="0" defTabSz="850391">
              <a:lnSpc>
                <a:spcPct val="80000"/>
              </a:lnSpc>
              <a:spcBef>
                <a:spcPts val="300"/>
              </a:spcBef>
              <a:buSzTx/>
              <a:buNone/>
              <a:defRPr sz="2232"/>
            </a:pP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defTabSz="850391">
              <a:lnSpc>
                <a:spcPct val="80000"/>
              </a:lnSpc>
              <a:spcBef>
                <a:spcPts val="300"/>
              </a:spcBef>
              <a:buSzTx/>
              <a:buNone/>
              <a:defRPr sz="2232" b="1"/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High propagation delay</a:t>
            </a:r>
            <a:r>
              <a:rPr b="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b="0" dirty="0"/>
              <a:t>thanks to large distance between transmitter and receiver.</a:t>
            </a:r>
          </a:p>
          <a:p>
            <a:pPr marL="0" indent="0" defTabSz="850391">
              <a:lnSpc>
                <a:spcPct val="80000"/>
              </a:lnSpc>
              <a:spcBef>
                <a:spcPts val="300"/>
              </a:spcBef>
              <a:buSzTx/>
              <a:buNone/>
              <a:defRPr sz="2232"/>
            </a:pPr>
            <a:r>
              <a:rPr dirty="0"/>
              <a:t>Between Earth and Mars: 4-21 minutes</a:t>
            </a:r>
          </a:p>
          <a:p>
            <a:pPr marL="0" indent="0" defTabSz="850391">
              <a:lnSpc>
                <a:spcPct val="80000"/>
              </a:lnSpc>
              <a:spcBef>
                <a:spcPts val="300"/>
              </a:spcBef>
              <a:buSzTx/>
              <a:buNone/>
              <a:defRPr sz="2232"/>
            </a:pPr>
            <a:r>
              <a:rPr dirty="0"/>
              <a:t>Between Earth and Jupiter: 33-53 minutes</a:t>
            </a:r>
          </a:p>
          <a:p>
            <a:pPr marL="0" indent="0" defTabSz="850391">
              <a:lnSpc>
                <a:spcPct val="80000"/>
              </a:lnSpc>
              <a:spcBef>
                <a:spcPts val="300"/>
              </a:spcBef>
              <a:buSzTx/>
              <a:buNone/>
              <a:defRPr sz="2232"/>
            </a:pP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defTabSz="850391">
              <a:lnSpc>
                <a:spcPct val="80000"/>
              </a:lnSpc>
              <a:spcBef>
                <a:spcPts val="300"/>
              </a:spcBef>
              <a:buSzTx/>
              <a:buNone/>
              <a:defRPr sz="2232" b="1"/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Error rates are relatively high</a:t>
            </a:r>
            <a:r>
              <a:rPr b="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b="0" dirty="0"/>
              <a:t>too: 10</a:t>
            </a:r>
            <a:r>
              <a:rPr b="0" baseline="29849" dirty="0"/>
              <a:t>-6</a:t>
            </a:r>
            <a:r>
              <a:rPr b="0" dirty="0"/>
              <a:t> between Earth and Jupiter.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84;p18"/>
          <p:cNvSpPr txBox="1">
            <a:spLocks noGrp="1"/>
          </p:cNvSpPr>
          <p:nvPr>
            <p:ph type="body" idx="1"/>
          </p:nvPr>
        </p:nvSpPr>
        <p:spPr>
          <a:xfrm>
            <a:off x="827583" y="2698816"/>
            <a:ext cx="7408335" cy="3450697"/>
          </a:xfrm>
          <a:prstGeom prst="rect">
            <a:avLst/>
          </a:prstGeom>
        </p:spPr>
        <p:txBody>
          <a:bodyPr/>
          <a:lstStyle/>
          <a:p>
            <a:pPr marL="274320" indent="-261620">
              <a:spcBef>
                <a:spcPts val="0"/>
              </a:spcBef>
              <a:buChar char="❖"/>
            </a:pPr>
            <a:r>
              <a:rPr dirty="0"/>
              <a:t>The </a:t>
            </a:r>
            <a:r>
              <a:rPr dirty="0">
                <a:solidFill>
                  <a:srgbClr val="0293E0"/>
                </a:solidFill>
              </a:rPr>
              <a:t>Tribonacci</a:t>
            </a:r>
            <a:r>
              <a:rPr dirty="0">
                <a:solidFill>
                  <a:srgbClr val="0293E0"/>
                </a:solidFill>
              </a:rPr>
              <a:t> numbers </a:t>
            </a:r>
            <a:r>
              <a:rPr dirty="0">
                <a:solidFill>
                  <a:srgbClr val="0293E0"/>
                </a:solidFill>
              </a:rPr>
              <a:t>t</a:t>
            </a:r>
            <a:r>
              <a:rPr baseline="-25000" dirty="0">
                <a:solidFill>
                  <a:srgbClr val="0293E0"/>
                </a:solidFill>
              </a:rPr>
              <a:t>k</a:t>
            </a:r>
            <a:r>
              <a:rPr dirty="0"/>
              <a:t> (k = 0, 1, 2, 3,...) are the </a:t>
            </a:r>
            <a:r>
              <a:rPr dirty="0">
                <a:solidFill>
                  <a:srgbClr val="0293E0"/>
                </a:solidFill>
              </a:rPr>
              <a:t>generalization</a:t>
            </a:r>
            <a:r>
              <a:rPr dirty="0"/>
              <a:t> of the </a:t>
            </a:r>
            <a:r>
              <a:rPr dirty="0">
                <a:solidFill>
                  <a:srgbClr val="0293E0"/>
                </a:solidFill>
              </a:rPr>
              <a:t>Fibonacci numbers </a:t>
            </a:r>
            <a:r>
              <a:rPr dirty="0"/>
              <a:t>defined by the recurrence relation</a:t>
            </a:r>
          </a:p>
        </p:txBody>
      </p:sp>
      <p:sp>
        <p:nvSpPr>
          <p:cNvPr id="195" name="Google Shape;185;p18"/>
          <p:cNvSpPr txBox="1">
            <a:spLocks noGrp="1"/>
          </p:cNvSpPr>
          <p:nvPr>
            <p:ph type="title"/>
          </p:nvPr>
        </p:nvSpPr>
        <p:spPr>
          <a:xfrm>
            <a:off x="457200" y="338327"/>
            <a:ext cx="8229600" cy="1252729"/>
          </a:xfrm>
          <a:prstGeom prst="rect">
            <a:avLst/>
          </a:prstGeom>
          <a:effectLst>
            <a:outerShdw blurRad="50800" dist="38100" dir="81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 b="1" i="1"/>
            </a:lvl1pPr>
          </a:lstStyle>
          <a:p>
            <a:r>
              <a:rPr dirty="0"/>
              <a:t>Tribonacci</a:t>
            </a:r>
            <a:r>
              <a:rPr dirty="0"/>
              <a:t> numbers </a:t>
            </a:r>
          </a:p>
        </p:txBody>
      </p:sp>
      <p:pic>
        <p:nvPicPr>
          <p:cNvPr id="196" name="Google Shape;186;p18" descr="Google Shape;186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4855" y="4005064"/>
            <a:ext cx="5700713" cy="41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Google Shape;187;p18" descr="Google Shape;187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5671" y="4782265"/>
            <a:ext cx="7560842" cy="9479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93;p19"/>
          <p:cNvSpPr txBox="1">
            <a:spLocks noGrp="1"/>
          </p:cNvSpPr>
          <p:nvPr>
            <p:ph type="body" idx="1"/>
          </p:nvPr>
        </p:nvSpPr>
        <p:spPr>
          <a:xfrm>
            <a:off x="872066" y="2420888"/>
            <a:ext cx="7408335" cy="3705276"/>
          </a:xfrm>
          <a:prstGeom prst="rect">
            <a:avLst/>
          </a:prstGeom>
        </p:spPr>
        <p:txBody>
          <a:bodyPr/>
          <a:lstStyle/>
          <a:p>
            <a:pPr marL="274320" indent="-261620">
              <a:spcBef>
                <a:spcPts val="0"/>
              </a:spcBef>
              <a:buChar char="❖"/>
            </a:pPr>
            <a:r>
              <a:rPr dirty="0"/>
              <a:t> </a:t>
            </a:r>
            <a:r>
              <a:rPr i="1" dirty="0"/>
              <a:t>Tribonacci</a:t>
            </a:r>
            <a:r>
              <a:rPr i="1" dirty="0"/>
              <a:t> Matrix / Coding Matrix   :</a:t>
            </a:r>
          </a:p>
          <a:p>
            <a:pPr marL="121920" indent="30479">
              <a:buSzTx/>
              <a:buNone/>
            </a:pPr>
            <a:endParaRPr i="1" dirty="0"/>
          </a:p>
          <a:p>
            <a:pPr marL="121920" indent="30479">
              <a:buSzTx/>
              <a:buNone/>
            </a:pPr>
            <a:endParaRPr i="1" dirty="0"/>
          </a:p>
          <a:p>
            <a:pPr marL="121920" indent="30479">
              <a:buSzTx/>
              <a:buNone/>
            </a:pPr>
            <a:endParaRPr i="1" dirty="0"/>
          </a:p>
          <a:p>
            <a:pPr marL="274320" indent="-261620">
              <a:buChar char="❖"/>
              <a:defRPr i="1"/>
            </a:pPr>
            <a:r>
              <a:rPr dirty="0"/>
              <a:t>Inverse Of </a:t>
            </a:r>
            <a:r>
              <a:rPr dirty="0"/>
              <a:t>Tribonacci</a:t>
            </a:r>
            <a:r>
              <a:rPr dirty="0"/>
              <a:t> Matrix / Decoding Matrix  : </a:t>
            </a:r>
          </a:p>
        </p:txBody>
      </p:sp>
      <p:sp>
        <p:nvSpPr>
          <p:cNvPr id="201" name="Google Shape;194;p19"/>
          <p:cNvSpPr txBox="1">
            <a:spLocks noGrp="1"/>
          </p:cNvSpPr>
          <p:nvPr>
            <p:ph type="title"/>
          </p:nvPr>
        </p:nvSpPr>
        <p:spPr>
          <a:xfrm>
            <a:off x="457200" y="338327"/>
            <a:ext cx="8229600" cy="1252729"/>
          </a:xfrm>
          <a:prstGeom prst="rect">
            <a:avLst/>
          </a:prstGeom>
          <a:effectLst>
            <a:outerShdw blurRad="50800" dist="38100" dir="81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defTabSz="841247">
              <a:defRPr sz="4048"/>
            </a:lvl1pPr>
          </a:lstStyle>
          <a:p>
            <a:r>
              <a:rPr dirty="0"/>
              <a:t>Tribonacci</a:t>
            </a:r>
            <a:r>
              <a:rPr dirty="0"/>
              <a:t> Coding, Decoding Matrix </a:t>
            </a:r>
          </a:p>
        </p:txBody>
      </p:sp>
      <p:pic>
        <p:nvPicPr>
          <p:cNvPr id="202" name="Google Shape;195;p19" descr="Google Shape;195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2066" y="2959231"/>
            <a:ext cx="7553341" cy="1080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Google Shape;196;p19" descr="Google Shape;196;p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4041" y="4704869"/>
            <a:ext cx="7442374" cy="15324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2;p20"/>
          <p:cNvSpPr txBox="1">
            <a:spLocks noGrp="1"/>
          </p:cNvSpPr>
          <p:nvPr>
            <p:ph type="body" sz="half" idx="1"/>
          </p:nvPr>
        </p:nvSpPr>
        <p:spPr>
          <a:xfrm>
            <a:off x="655825" y="3315649"/>
            <a:ext cx="8158499" cy="26217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r>
              <a:rPr dirty="0"/>
              <a:t>  </a:t>
            </a:r>
          </a:p>
        </p:txBody>
      </p:sp>
      <p:sp>
        <p:nvSpPr>
          <p:cNvPr id="207" name="Google Shape;203;p20"/>
          <p:cNvSpPr txBox="1">
            <a:spLocks noGrp="1"/>
          </p:cNvSpPr>
          <p:nvPr>
            <p:ph type="title"/>
          </p:nvPr>
        </p:nvSpPr>
        <p:spPr>
          <a:xfrm>
            <a:off x="457200" y="338327"/>
            <a:ext cx="8229600" cy="1252729"/>
          </a:xfrm>
          <a:prstGeom prst="rect">
            <a:avLst/>
          </a:prstGeom>
          <a:effectLst>
            <a:outerShdw blurRad="63500" dist="19050" dir="5400000" rotWithShape="0">
              <a:srgbClr val="000000">
                <a:alpha val="49803"/>
              </a:srgbClr>
            </a:outerShdw>
          </a:effectLst>
        </p:spPr>
        <p:txBody>
          <a:bodyPr/>
          <a:lstStyle/>
          <a:p>
            <a:r>
              <a:rPr dirty="0"/>
              <a:t>Some Properties of M</a:t>
            </a:r>
            <a:r>
              <a:rPr baseline="30000" dirty="0"/>
              <a:t>k</a:t>
            </a:r>
            <a:r>
              <a:rPr dirty="0"/>
              <a:t> Matrix</a:t>
            </a:r>
          </a:p>
        </p:txBody>
      </p:sp>
      <p:pic>
        <p:nvPicPr>
          <p:cNvPr id="208" name="Google Shape;204;p20" descr="Google Shape;204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488" y="2780927"/>
            <a:ext cx="5054821" cy="4819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Google Shape;205;p20" descr="Google Shape;205;p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1994" y="3645024"/>
            <a:ext cx="8280787" cy="473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Google Shape;206;p20" descr="Google Shape;206;p2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1994" y="4509120"/>
            <a:ext cx="2634899" cy="393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2;p21"/>
          <p:cNvSpPr txBox="1">
            <a:spLocks noGrp="1"/>
          </p:cNvSpPr>
          <p:nvPr>
            <p:ph type="body" idx="1"/>
          </p:nvPr>
        </p:nvSpPr>
        <p:spPr>
          <a:xfrm>
            <a:off x="251519" y="2491751"/>
            <a:ext cx="8712970" cy="3450697"/>
          </a:xfrm>
          <a:prstGeom prst="rect">
            <a:avLst/>
          </a:prstGeom>
        </p:spPr>
        <p:txBody>
          <a:bodyPr/>
          <a:lstStyle/>
          <a:p>
            <a:pPr marL="274320" indent="-261620">
              <a:spcBef>
                <a:spcPts val="0"/>
              </a:spcBef>
              <a:buChar char="❖"/>
            </a:pPr>
            <a:r>
              <a:rPr dirty="0"/>
              <a:t>Message Matrix (P)  : </a:t>
            </a:r>
          </a:p>
          <a:p>
            <a:pPr marL="0" indent="0">
              <a:buSzTx/>
              <a:buNone/>
            </a:pPr>
            <a:r>
              <a:rPr dirty="0"/>
              <a:t>      </a:t>
            </a:r>
            <a:r>
              <a:rPr sz="2100" dirty="0"/>
              <a:t>The </a:t>
            </a:r>
            <a:r>
              <a:rPr sz="2100" dirty="0">
                <a:solidFill>
                  <a:srgbClr val="0293E0"/>
                </a:solidFill>
              </a:rPr>
              <a:t>desired message </a:t>
            </a:r>
            <a:r>
              <a:rPr sz="2100" dirty="0"/>
              <a:t>that  we want to send </a:t>
            </a:r>
            <a:r>
              <a:rPr sz="2100" dirty="0">
                <a:solidFill>
                  <a:srgbClr val="0293E0"/>
                </a:solidFill>
              </a:rPr>
              <a:t>to end-user </a:t>
            </a:r>
            <a:r>
              <a:rPr sz="2100" dirty="0"/>
              <a:t>in the </a:t>
            </a:r>
            <a:r>
              <a:rPr sz="2100" dirty="0">
                <a:solidFill>
                  <a:srgbClr val="0293E0"/>
                </a:solidFill>
              </a:rPr>
              <a:t>channel</a:t>
            </a:r>
            <a:r>
              <a:rPr sz="2100" dirty="0"/>
              <a:t>.</a:t>
            </a:r>
            <a:endParaRPr sz="2500" dirty="0"/>
          </a:p>
          <a:p>
            <a:pPr marL="0" indent="0">
              <a:buSzTx/>
              <a:buNone/>
              <a:defRPr sz="2000"/>
            </a:pPr>
            <a:r>
              <a:rPr dirty="0"/>
              <a:t>       </a:t>
            </a:r>
            <a:r>
              <a:rPr sz="2100" dirty="0"/>
              <a:t>The message is represented using </a:t>
            </a:r>
            <a:r>
              <a:rPr sz="2100" dirty="0">
                <a:solidFill>
                  <a:srgbClr val="0293E0"/>
                </a:solidFill>
              </a:rPr>
              <a:t>a matrix of order 3</a:t>
            </a:r>
            <a:r>
              <a:rPr sz="2100" dirty="0"/>
              <a:t>.</a:t>
            </a:r>
          </a:p>
          <a:p>
            <a:pPr marL="0" indent="0">
              <a:buSzTx/>
              <a:buNone/>
              <a:defRPr sz="2000"/>
            </a:pPr>
            <a:r>
              <a:rPr dirty="0"/>
              <a:t>      </a:t>
            </a:r>
            <a:r>
              <a:rPr sz="2100" dirty="0"/>
              <a:t> </a:t>
            </a:r>
            <a:r>
              <a:rPr sz="2100" dirty="0">
                <a:solidFill>
                  <a:srgbClr val="0293E0"/>
                </a:solidFill>
              </a:rPr>
              <a:t>All elements </a:t>
            </a:r>
            <a:r>
              <a:rPr sz="2100" dirty="0"/>
              <a:t>of the matrix are </a:t>
            </a:r>
            <a:r>
              <a:rPr sz="2100" dirty="0">
                <a:solidFill>
                  <a:srgbClr val="0293E0"/>
                </a:solidFill>
              </a:rPr>
              <a:t>non-negative integer</a:t>
            </a:r>
            <a:r>
              <a:rPr sz="2100" dirty="0"/>
              <a:t>.</a:t>
            </a:r>
          </a:p>
        </p:txBody>
      </p:sp>
      <p:sp>
        <p:nvSpPr>
          <p:cNvPr id="214" name="Google Shape;213;p21"/>
          <p:cNvSpPr txBox="1">
            <a:spLocks noGrp="1"/>
          </p:cNvSpPr>
          <p:nvPr>
            <p:ph type="title"/>
          </p:nvPr>
        </p:nvSpPr>
        <p:spPr>
          <a:xfrm>
            <a:off x="395536" y="548679"/>
            <a:ext cx="8229601" cy="1252729"/>
          </a:xfrm>
          <a:prstGeom prst="rect">
            <a:avLst/>
          </a:prstGeom>
          <a:effectLst>
            <a:outerShdw blurRad="63500" dist="19050" dir="5400000" rotWithShape="0">
              <a:srgbClr val="000000">
                <a:alpha val="49803"/>
              </a:srgbClr>
            </a:outerShdw>
          </a:effectLst>
        </p:spPr>
        <p:txBody>
          <a:bodyPr>
            <a:normAutofit fontScale="90000"/>
          </a:bodyPr>
          <a:lstStyle/>
          <a:p>
            <a:pPr>
              <a:defRPr sz="3900" b="1" i="1"/>
            </a:pPr>
            <a:r>
              <a:rPr dirty="0"/>
              <a:t>Tribonacci</a:t>
            </a:r>
            <a:r>
              <a:rPr dirty="0"/>
              <a:t> Coding Theory </a:t>
            </a:r>
            <a:br>
              <a:rPr dirty="0"/>
            </a:br>
            <a:endParaRPr dirty="0"/>
          </a:p>
        </p:txBody>
      </p:sp>
      <p:pic>
        <p:nvPicPr>
          <p:cNvPr id="215" name="Google Shape;214;p21" descr="Google Shape;214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159" y="5062235"/>
            <a:ext cx="2675705" cy="104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Google Shape;215;p21" descr="Google Shape;215;p2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2159" y="4414949"/>
            <a:ext cx="3492626" cy="2968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veform">
  <a:themeElements>
    <a:clrScheme name="Wavefor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00FF"/>
      </a:hlink>
      <a:folHlink>
        <a:srgbClr val="FF00FF"/>
      </a:folHlink>
    </a:clrScheme>
    <a:fontScheme name="Waveform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aveform">
  <a:themeElements>
    <a:clrScheme name="Wavefor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00FF"/>
      </a:hlink>
      <a:folHlink>
        <a:srgbClr val="FF00FF"/>
      </a:folHlink>
    </a:clrScheme>
    <a:fontScheme name="Waveform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1470</Words>
  <Application>Microsoft Office PowerPoint</Application>
  <PresentationFormat>On-screen Show (4:3)</PresentationFormat>
  <Paragraphs>322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Waveform</vt:lpstr>
      <vt:lpstr>Group No 16 </vt:lpstr>
      <vt:lpstr>CONTENT </vt:lpstr>
      <vt:lpstr>Why do we need error control? </vt:lpstr>
      <vt:lpstr>Why do we need error control? (contd.) </vt:lpstr>
      <vt:lpstr>Applications:</vt:lpstr>
      <vt:lpstr>Tribonacci numbers </vt:lpstr>
      <vt:lpstr>Tribonacci Coding, Decoding Matrix </vt:lpstr>
      <vt:lpstr>Some Properties of Mk Matrix</vt:lpstr>
      <vt:lpstr>Tribonacci Coding Theory  </vt:lpstr>
      <vt:lpstr> Encoding </vt:lpstr>
      <vt:lpstr>Decoding </vt:lpstr>
      <vt:lpstr>PowerPoint Presentation</vt:lpstr>
      <vt:lpstr>PowerPoint Presentation</vt:lpstr>
      <vt:lpstr>Detection of error in Code Matrix (E)</vt:lpstr>
      <vt:lpstr>PowerPoint Presentation</vt:lpstr>
      <vt:lpstr>Error Detection and Correction</vt:lpstr>
      <vt:lpstr>PowerPoint Presentation</vt:lpstr>
      <vt:lpstr>Other Methods </vt:lpstr>
      <vt:lpstr>IMPLEMENTATION AND ANALYSIS</vt:lpstr>
      <vt:lpstr>Error Correction Procedure</vt:lpstr>
      <vt:lpstr>TOOLS USED</vt:lpstr>
      <vt:lpstr>ISSUES:</vt:lpstr>
      <vt:lpstr>ISSUES :</vt:lpstr>
      <vt:lpstr>ISSUES :</vt:lpstr>
      <vt:lpstr>ISSUES:</vt:lpstr>
      <vt:lpstr>ISSUES :</vt:lpstr>
      <vt:lpstr>ISSUES:</vt:lpstr>
      <vt:lpstr>SUMMARY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No 16 </dc:title>
  <cp:lastModifiedBy>SWAPNIL GHOSH</cp:lastModifiedBy>
  <cp:revision>5</cp:revision>
  <dcterms:modified xsi:type="dcterms:W3CDTF">2023-05-15T19:46:15Z</dcterms:modified>
</cp:coreProperties>
</file>