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6" r:id="rId3"/>
    <p:sldId id="260" r:id="rId4"/>
    <p:sldId id="261" r:id="rId5"/>
    <p:sldId id="258" r:id="rId6"/>
    <p:sldId id="271" r:id="rId7"/>
    <p:sldId id="257" r:id="rId8"/>
    <p:sldId id="259" r:id="rId9"/>
    <p:sldId id="262" r:id="rId10"/>
    <p:sldId id="263" r:id="rId11"/>
    <p:sldId id="272" r:id="rId12"/>
    <p:sldId id="264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65F43-CEAD-4754-A736-57C8978E6EA8}" type="datetimeFigureOut">
              <a:rPr lang="en-IN" smtClean="0"/>
              <a:t>15-05-2023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4D385-E0BA-4745-AA84-1594980FB2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63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4D385-E0BA-4745-AA84-1594980FB24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5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4D385-E0BA-4745-AA84-1594980FB24D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99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4D385-E0BA-4745-AA84-1594980FB24D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86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332-EF8C-41A6-9F1B-5219679780A6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12C4-0089-4FFB-A6CB-AF54DC31F412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B027-C53B-4F55-8B13-E0AA78060E51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EC20-2889-4105-9C9F-441C92382DEA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F666-CC86-4C9D-BC2B-13BC417B05C6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DCEB-E369-42C4-93F8-6E9052716CB9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931-13D9-4BBB-A558-09899D39EAE2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A72A-A1DC-4C1A-BA27-16611BEC930E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801B-6DBB-48AD-9ED5-C75264A41D21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9A53-262E-4312-927D-7A2299D2F2EB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5F6-AE5F-4773-B0B4-FE78A616A687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D8BA814-911A-48C2-B761-17F7DE511214}" type="datetime1">
              <a:rPr lang="en-IN" smtClean="0"/>
              <a:t>15-05-2023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A78E042-19CA-4980-BDC3-A08C1F9816E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APNIL GHOSH\Documents\SNN PPT IMAGES\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656" y="188640"/>
            <a:ext cx="8964488" cy="5080000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656" y="404664"/>
            <a:ext cx="9433048" cy="3479700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96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Spiking Neural Network </a:t>
            </a:r>
            <a:endParaRPr lang="en-IN" sz="96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99" y="5589240"/>
            <a:ext cx="6048672" cy="1401192"/>
          </a:xfrm>
          <a:effectLst>
            <a:softEdge rad="635000"/>
          </a:effectLst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1" dirty="0" smtClean="0">
                <a:solidFill>
                  <a:schemeClr val="tx1"/>
                </a:solidFill>
              </a:rPr>
              <a:t>Name - 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Swapnil Ghosh</a:t>
            </a:r>
          </a:p>
          <a:p>
            <a:pPr algn="l"/>
            <a:r>
              <a:rPr lang="en-US" b="1" i="1" dirty="0" smtClean="0">
                <a:solidFill>
                  <a:schemeClr val="tx1"/>
                </a:solidFill>
              </a:rPr>
              <a:t>Roll No. -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001911001067</a:t>
            </a:r>
          </a:p>
          <a:p>
            <a:pPr algn="l"/>
            <a:r>
              <a:rPr lang="en-US" b="1" i="1" dirty="0" smtClean="0">
                <a:solidFill>
                  <a:schemeClr val="tx1"/>
                </a:solidFill>
              </a:rPr>
              <a:t>Department -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Information Technology</a:t>
            </a:r>
          </a:p>
          <a:p>
            <a:pPr algn="l"/>
            <a:r>
              <a:rPr lang="en-US" b="1" i="1" dirty="0" smtClean="0">
                <a:solidFill>
                  <a:schemeClr val="tx1"/>
                </a:solidFill>
              </a:rPr>
              <a:t>Year –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b="1" i="1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b="1" i="1" dirty="0" smtClean="0">
                <a:solidFill>
                  <a:schemeClr val="tx1"/>
                </a:solidFill>
              </a:rPr>
              <a:t>Sem –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="1" i="1" baseline="30000" dirty="0" smtClean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>
                <a:solidFill>
                  <a:schemeClr val="bg1"/>
                </a:solidFill>
              </a:rPr>
              <a:t>1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SWAPNIL GHOSH\Documents\SNN PPT IMAGES\1D LEAKEY DEC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32" y="1909692"/>
            <a:ext cx="2307188" cy="144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15816" y="-99392"/>
            <a:ext cx="8229600" cy="1252537"/>
          </a:xfrm>
        </p:spPr>
        <p:txBody>
          <a:bodyPr/>
          <a:lstStyle/>
          <a:p>
            <a:r>
              <a:rPr lang="en-US" sz="5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 - LIF</a:t>
            </a:r>
            <a:endParaRPr lang="en-IN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685" y="1570534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Membrane Potential </a:t>
            </a:r>
            <a:r>
              <a:rPr lang="en-US" dirty="0" smtClean="0"/>
              <a:t>(V) evolves according to differential equation :  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7485" y="3262829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neuron receives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spike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dirty="0" smtClean="0"/>
              <a:t> increases by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synaptic weight </a:t>
            </a:r>
            <a:r>
              <a:rPr lang="en-US" dirty="0" smtClean="0"/>
              <a:t>(w):</a:t>
            </a:r>
            <a:endParaRPr lang="en-IN" dirty="0"/>
          </a:p>
        </p:txBody>
      </p:sp>
      <p:pic>
        <p:nvPicPr>
          <p:cNvPr id="2052" name="Picture 4" descr="C:\Users\SWAPNIL GHOSH\Documents\SNN PPT IMAGES\1D  Integr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07" y="3643809"/>
            <a:ext cx="2018199" cy="8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WAPNIL GHOSH\Documents\SNN PPT IMAGES\1D LEAKE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37" y="1991708"/>
            <a:ext cx="1993087" cy="101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WAPNIL GHOSH\Documents\SNN PPT IMAGES\1D Fi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60" y="5445224"/>
            <a:ext cx="1301256" cy="54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478" y="4698276"/>
            <a:ext cx="618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Membrane Potential</a:t>
            </a:r>
            <a:r>
              <a:rPr lang="en-US" dirty="0" smtClean="0"/>
              <a:t> (V) </a:t>
            </a:r>
            <a:r>
              <a:rPr lang="en-IN" dirty="0" smtClean="0"/>
              <a:t>&gt;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threshold membrane potential</a:t>
            </a:r>
            <a:r>
              <a:rPr lang="en-IN" dirty="0" smtClean="0"/>
              <a:t> ( V</a:t>
            </a:r>
            <a:r>
              <a:rPr lang="en-IN" sz="1200" dirty="0" smtClean="0"/>
              <a:t>t  </a:t>
            </a:r>
            <a:r>
              <a:rPr lang="en-IN" dirty="0"/>
              <a:t>)</a:t>
            </a:r>
            <a:r>
              <a:rPr lang="en-IN" dirty="0" smtClean="0"/>
              <a:t> the neuron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“Fires a spike”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  <a:r>
              <a:rPr lang="en-IN" dirty="0" smtClean="0"/>
              <a:t> : </a:t>
            </a:r>
            <a:endParaRPr lang="en-US" dirty="0" smtClean="0"/>
          </a:p>
        </p:txBody>
      </p:sp>
      <p:pic>
        <p:nvPicPr>
          <p:cNvPr id="2057" name="Picture 9" descr="C:\Users\SWAPNIL GHOSH\Documents\SNN PPT IMAGES\1D Integrate Summati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02" y="3535556"/>
            <a:ext cx="2330499" cy="146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SWAPNIL GHOSH\Documents\SNN PPT IMAGES\1D Fire Spik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5075892"/>
            <a:ext cx="3250380" cy="167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707037" y="4365104"/>
            <a:ext cx="1784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1345" y="28008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Leak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9322" y="430248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Integrate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754434" y="2842553"/>
            <a:ext cx="1784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75014" y="5987774"/>
            <a:ext cx="1784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3562" y="598777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Reset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338" y="507589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V</a:t>
            </a:r>
            <a:r>
              <a:rPr lang="en-IN" sz="1200" dirty="0"/>
              <a:t>t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8763338" y="60932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V</a:t>
            </a:r>
            <a:r>
              <a:rPr lang="en-IN" sz="1200" dirty="0" smtClean="0"/>
              <a:t>r</a:t>
            </a:r>
            <a:endParaRPr lang="en-IN" dirty="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10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55776" y="-171401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 – LIF</a:t>
            </a:r>
            <a:r>
              <a:rPr lang="en-US" sz="32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(cont)</a:t>
            </a:r>
            <a:endParaRPr lang="en-IN" sz="54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SWAPNIL GHOSH\Documents\SNN PPT METADATA\t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90" y="1577530"/>
            <a:ext cx="2365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69766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V (t+dt) =  e             V(t)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79663" y="15806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dt /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8191" y="2454073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Case 1  : </a:t>
            </a:r>
          </a:p>
        </p:txBody>
      </p:sp>
      <p:pic>
        <p:nvPicPr>
          <p:cNvPr id="10" name="Picture 2" descr="C:\Users\SWAPNIL GHOSH\Documents\SNN PPT METADATA\t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03" y="2915738"/>
            <a:ext cx="2365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0220" y="291573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tau </a:t>
            </a:r>
            <a:r>
              <a:rPr lang="en-US" sz="2000" dirty="0" smtClean="0"/>
              <a:t>(  ) is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very large</a:t>
            </a:r>
            <a:r>
              <a:rPr lang="en-US" sz="2000" dirty="0" smtClean="0"/>
              <a:t>, then it will take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large time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reach resting membrane potential</a:t>
            </a:r>
            <a:r>
              <a:rPr lang="en-US" sz="2000" dirty="0" smtClean="0"/>
              <a:t>. So,  it act as an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integrator</a:t>
            </a:r>
            <a:r>
              <a:rPr lang="en-US" sz="2000" dirty="0" smtClean="0"/>
              <a:t> when incoming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spike arrives </a:t>
            </a:r>
            <a:r>
              <a:rPr lang="en-US" sz="2000" dirty="0" smtClean="0"/>
              <a:t>within that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time period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986" y="4221088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</a:rPr>
              <a:t>Case 2  : </a:t>
            </a:r>
          </a:p>
        </p:txBody>
      </p:sp>
      <p:pic>
        <p:nvPicPr>
          <p:cNvPr id="13" name="Picture 2" descr="C:\Users\SWAPNIL GHOSH\Documents\SNN PPT METADATA\t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02" y="4748744"/>
            <a:ext cx="23653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1532" y="4742612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tau </a:t>
            </a:r>
            <a:r>
              <a:rPr lang="en-US" sz="2000" dirty="0" smtClean="0"/>
              <a:t>(  ) is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very small</a:t>
            </a:r>
            <a:r>
              <a:rPr lang="en-US" sz="2000" dirty="0" smtClean="0"/>
              <a:t>, then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voltage decay </a:t>
            </a:r>
            <a:r>
              <a:rPr lang="en-US" sz="2000" dirty="0" smtClean="0"/>
              <a:t>would be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faster</a:t>
            </a:r>
            <a:r>
              <a:rPr lang="en-US" sz="2000" dirty="0" smtClean="0"/>
              <a:t> and reach 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resting membrane potential faster</a:t>
            </a:r>
            <a:r>
              <a:rPr lang="en-US" sz="2000" dirty="0" smtClean="0"/>
              <a:t>. So,  it act as a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coincident detector </a:t>
            </a:r>
            <a:r>
              <a:rPr lang="en-US" sz="2000" dirty="0" smtClean="0"/>
              <a:t>, </a:t>
            </a:r>
            <a:r>
              <a:rPr lang="en-US" sz="2000" dirty="0" err="1"/>
              <a:t>i</a:t>
            </a:r>
            <a:r>
              <a:rPr lang="en-US" sz="2000" dirty="0" err="1" smtClean="0"/>
              <a:t>.e</a:t>
            </a:r>
            <a:r>
              <a:rPr lang="en-US" sz="2000" dirty="0"/>
              <a:t>,</a:t>
            </a:r>
            <a:r>
              <a:rPr lang="en-US" sz="2000" dirty="0" smtClean="0"/>
              <a:t> when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two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more spike </a:t>
            </a:r>
            <a:r>
              <a:rPr lang="en-US" sz="2000" dirty="0" smtClean="0"/>
              <a:t>arrives at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same time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2582" y="1580632"/>
            <a:ext cx="0" cy="5522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2582" y="2132856"/>
            <a:ext cx="26632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2582" y="1587508"/>
            <a:ext cx="26632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15816" y="1587508"/>
            <a:ext cx="0" cy="5522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11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15816" y="-99392"/>
            <a:ext cx="8229600" cy="1252537"/>
          </a:xfrm>
        </p:spPr>
        <p:txBody>
          <a:bodyPr/>
          <a:lstStyle/>
          <a:p>
            <a:r>
              <a:rPr lang="en-US" sz="5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 - LIF</a:t>
            </a:r>
            <a:endParaRPr lang="en-IN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46" y="141277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Threshold Dynamics </a:t>
            </a:r>
            <a:r>
              <a:rPr lang="en-US" dirty="0" smtClean="0"/>
              <a:t>: </a:t>
            </a:r>
            <a:endParaRPr lang="en-IN" dirty="0"/>
          </a:p>
        </p:txBody>
      </p:sp>
      <p:pic>
        <p:nvPicPr>
          <p:cNvPr id="3077" name="Picture 5" descr="C:\Users\SWAPNIL GHOSH\Documents\SNN PPT IMAGES\2D LIF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646" y="1412776"/>
            <a:ext cx="5682188" cy="446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WAPNIL GHOSH\Documents\SNN PPT IMAGES\2D LIF_ threshold_Dynam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70" y="1844824"/>
            <a:ext cx="2239962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346" y="2868176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spike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threshold</a:t>
            </a:r>
            <a:r>
              <a:rPr lang="en-US" dirty="0" smtClean="0"/>
              <a:t> condition, </a:t>
            </a:r>
            <a:endParaRPr lang="en-IN" dirty="0"/>
          </a:p>
        </p:txBody>
      </p:sp>
      <p:pic>
        <p:nvPicPr>
          <p:cNvPr id="3075" name="Picture 3" descr="C:\Users\SWAPNIL GHOSH\Documents\SNN PPT IMAGES\2D_threshold_condi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2" y="3321214"/>
            <a:ext cx="140176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240" y="3998089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After 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spike</a:t>
            </a:r>
            <a:r>
              <a:rPr lang="en-US" dirty="0" smtClean="0"/>
              <a:t>, </a:t>
            </a:r>
            <a:endParaRPr lang="en-IN" dirty="0"/>
          </a:p>
        </p:txBody>
      </p:sp>
      <p:pic>
        <p:nvPicPr>
          <p:cNvPr id="3076" name="Picture 4" descr="C:\Users\SWAPNIL GHOSH\Documents\SNN PPT IMAGES\2D LIF_after a spik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32" y="4391442"/>
            <a:ext cx="1951038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191232" y="2636912"/>
            <a:ext cx="2071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1044" y="5371004"/>
            <a:ext cx="2071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9584" y="3913560"/>
            <a:ext cx="1765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12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Learning in SNN</a:t>
            </a:r>
            <a:endParaRPr lang="en-IN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741315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Supervised</a:t>
            </a:r>
            <a:r>
              <a:rPr lang="en-US" sz="2800" dirty="0" smtClean="0"/>
              <a:t> </a:t>
            </a:r>
            <a:r>
              <a:rPr lang="en-US" sz="2800" b="1" dirty="0" smtClean="0"/>
              <a:t>: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Stochastic Gradient based Backpropagation </a:t>
            </a:r>
            <a:r>
              <a:rPr lang="en-US" sz="2400" dirty="0" smtClean="0"/>
              <a:t>learning rule. </a:t>
            </a:r>
            <a:r>
              <a:rPr lang="en-US" sz="2400" i="1" dirty="0" smtClean="0"/>
              <a:t>( Treat the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membrane potentials </a:t>
            </a:r>
            <a:r>
              <a:rPr lang="en-US" sz="2400" i="1" dirty="0" smtClean="0"/>
              <a:t>of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spiking neurons </a:t>
            </a:r>
            <a:r>
              <a:rPr lang="en-US" sz="2400" i="1" dirty="0" smtClean="0"/>
              <a:t>as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differentiable signals</a:t>
            </a:r>
            <a:r>
              <a:rPr lang="en-US" sz="2400" i="1" dirty="0" smtClean="0"/>
              <a:t>, where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discontinuities</a:t>
            </a:r>
            <a:r>
              <a:rPr lang="en-US" sz="2400" i="1" dirty="0" smtClean="0"/>
              <a:t> at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spike times </a:t>
            </a:r>
            <a:r>
              <a:rPr lang="en-US" sz="2400" i="1" dirty="0" smtClean="0"/>
              <a:t>are considered as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noise </a:t>
            </a:r>
            <a:r>
              <a:rPr lang="en-US" sz="2400" i="1" dirty="0" smtClean="0"/>
              <a:t>. 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Unsupervised</a:t>
            </a:r>
            <a:r>
              <a:rPr lang="en-US" sz="2800" i="1" dirty="0" smtClean="0"/>
              <a:t> :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STDP ( Spiking Timing Dependent Plasticity )  </a:t>
            </a:r>
            <a:r>
              <a:rPr lang="en-US" sz="2400" dirty="0" smtClean="0"/>
              <a:t>based learning rule.</a:t>
            </a:r>
            <a:endParaRPr lang="en-IN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13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SWAPNIL GHOSH\Documents\SNN PPT IMAGES\pre and post synap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78" y="2780928"/>
            <a:ext cx="4426792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1720" y="-171400"/>
            <a:ext cx="8229600" cy="1252538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STDP Learning Rule</a:t>
            </a:r>
            <a:endParaRPr lang="en-IN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9" name="Picture 3" descr="C:\Users\SWAPNIL GHOSH\Documents\SNN PPT IMAGES\STD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13" y="2345829"/>
            <a:ext cx="585128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619" y="165740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Spike Timing Dependent Plasticity </a:t>
            </a:r>
            <a:r>
              <a:rPr lang="en-US" dirty="0" smtClean="0"/>
              <a:t>(STDP)  algorithm, which has been observed in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mammalian brain </a:t>
            </a:r>
            <a:r>
              <a:rPr lang="en-US" dirty="0" smtClean="0"/>
              <a:t>, modulates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weight of synapse </a:t>
            </a:r>
            <a:r>
              <a:rPr lang="en-US" dirty="0" smtClean="0"/>
              <a:t>based on 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relative timing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presynaptic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postsynaptic spikes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101" name="Picture 5" descr="C:\Users\SWAPNIL GHOSH\Documents\SNN PPT IMAGES\LIF Eq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3" y="5733256"/>
            <a:ext cx="28645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878" y="5374798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LIF Equation :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14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23728" y="-171400"/>
            <a:ext cx="8229600" cy="1252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Application of SNN </a:t>
            </a:r>
            <a:endParaRPr lang="en-IN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99" y="173818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XOR Problem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553" y="2276872"/>
            <a:ext cx="541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problem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cannot</a:t>
            </a:r>
            <a:r>
              <a:rPr lang="en-US" dirty="0"/>
              <a:t> be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solved</a:t>
            </a:r>
            <a:r>
              <a:rPr lang="en-US" dirty="0"/>
              <a:t> using traditional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perceptron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</a:t>
            </a:r>
            <a:r>
              <a:rPr lang="en-US" dirty="0"/>
              <a:t>but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Nengo</a:t>
            </a:r>
            <a:r>
              <a:rPr lang="en-US" dirty="0" smtClean="0"/>
              <a:t>  based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SNN </a:t>
            </a:r>
            <a:r>
              <a:rPr lang="en-US" dirty="0"/>
              <a:t>can solve the problem using only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single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layer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026" name="Picture 2" descr="C:\Users\SWAPNIL GHOSH\Documents\SNN PPT IMAGES\XOR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38187"/>
            <a:ext cx="2304256" cy="22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WAPNIL GHOSH\Documents\SNN PPT IMAGES\XOR grap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9" y="3573016"/>
            <a:ext cx="5097462" cy="138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WAPNIL GHOSH\Documents\SNN PPT IMAGES\XOR graph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9" y="5157192"/>
            <a:ext cx="5089526" cy="145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15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Future of SNN </a:t>
            </a:r>
            <a:endParaRPr lang="en-IN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675" y="4816784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SNNs</a:t>
            </a:r>
            <a:r>
              <a:rPr lang="en-US" sz="2000" dirty="0" smtClean="0"/>
              <a:t> can </a:t>
            </a:r>
            <a:r>
              <a:rPr lang="en-US" sz="2000" dirty="0"/>
              <a:t>be implemented efficiently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 neuromorphic systems</a:t>
            </a:r>
            <a:r>
              <a:rPr lang="en-US" sz="2000" dirty="0"/>
              <a:t>, which closely mimic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biological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brains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but  </a:t>
            </a:r>
            <a:r>
              <a:rPr lang="en-US" sz="2000" dirty="0"/>
              <a:t>challenges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standard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training </a:t>
            </a:r>
            <a:r>
              <a:rPr lang="en-US" sz="2000" dirty="0"/>
              <a:t>processes are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difficult</a:t>
            </a:r>
            <a:r>
              <a:rPr lang="en-US" sz="2000" dirty="0"/>
              <a:t> to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apply</a:t>
            </a:r>
            <a:r>
              <a:rPr lang="en-US" sz="2000" dirty="0"/>
              <a:t> to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SNNs</a:t>
            </a:r>
            <a:r>
              <a:rPr lang="en-US" sz="2000" dirty="0" smtClean="0"/>
              <a:t> but in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en-US" sz="2000" dirty="0" smtClean="0"/>
              <a:t> we expect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better training algo emerges</a:t>
            </a:r>
            <a:r>
              <a:rPr lang="en-US" sz="2000" dirty="0" smtClean="0"/>
              <a:t> and we can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train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deep SNNs </a:t>
            </a:r>
            <a:r>
              <a:rPr lang="en-US" sz="2000" dirty="0" smtClean="0"/>
              <a:t>effectively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9007" y="2535364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neuromorphic research test chip </a:t>
            </a:r>
            <a:r>
              <a:rPr lang="en-US" sz="2000" dirty="0" smtClean="0"/>
              <a:t>designed by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Intel labs </a:t>
            </a:r>
            <a:r>
              <a:rPr lang="en-US" sz="2000" dirty="0" smtClean="0"/>
              <a:t>that uses an asynchronous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Spiking Neural Network </a:t>
            </a:r>
            <a:r>
              <a:rPr lang="en-US" sz="2000" dirty="0" smtClean="0"/>
              <a:t>(SNN) to implement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adaptive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self modifying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event driven</a:t>
            </a:r>
            <a:r>
              <a:rPr lang="en-US" sz="2000" dirty="0" smtClean="0"/>
              <a:t>, fined grain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parallel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computation.</a:t>
            </a:r>
            <a:r>
              <a:rPr lang="en-US" sz="2000" dirty="0" smtClean="0"/>
              <a:t> </a:t>
            </a:r>
            <a:r>
              <a:rPr lang="en-US" sz="2000" dirty="0" smtClean="0"/>
              <a:t>This chip has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128 neuromorphic cores</a:t>
            </a:r>
            <a:r>
              <a:rPr lang="en-US" sz="2000" dirty="0" smtClean="0"/>
              <a:t>, many cores IC fabricated on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Intel’s 14nm chip</a:t>
            </a:r>
            <a:r>
              <a:rPr lang="en-US" sz="2000" dirty="0" smtClean="0"/>
              <a:t>. So, there is a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broader scope</a:t>
            </a:r>
            <a:r>
              <a:rPr lang="en-US" sz="2000" dirty="0" smtClean="0"/>
              <a:t> of building more powerful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neuromorphic hardware </a:t>
            </a:r>
            <a:r>
              <a:rPr lang="en-US" sz="2000" dirty="0" smtClean="0"/>
              <a:t>using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SNN</a:t>
            </a:r>
            <a:r>
              <a:rPr lang="en-US" sz="2000" dirty="0" smtClean="0"/>
              <a:t> in near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future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16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WAPNIL GHOSH\Documents\SNN PPT IMAGES\Background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9" y="279525"/>
            <a:ext cx="8627775" cy="6183238"/>
          </a:xfrm>
          <a:prstGeom prst="rect">
            <a:avLst/>
          </a:prstGeom>
          <a:noFill/>
          <a:effectLst>
            <a:outerShdw blurRad="1270000" dist="50800" dir="5400000" algn="ctr" rotWithShape="0">
              <a:schemeClr val="bg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1532" y="1700808"/>
            <a:ext cx="7772400" cy="1780108"/>
          </a:xfrm>
        </p:spPr>
        <p:txBody>
          <a:bodyPr>
            <a:normAutofit/>
          </a:bodyPr>
          <a:lstStyle/>
          <a:p>
            <a:r>
              <a:rPr lang="en-US" sz="96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IN" sz="96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17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8880"/>
            <a:ext cx="5400600" cy="46467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 </a:t>
            </a:r>
            <a:endParaRPr lang="en-IN" sz="60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lang="en-IN" sz="1200" b="1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191" y="2164214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i="1" dirty="0">
                <a:solidFill>
                  <a:srgbClr val="7030A0"/>
                </a:solidFill>
              </a:rPr>
              <a:t>Generation Of Neuron </a:t>
            </a:r>
            <a:r>
              <a:rPr lang="en-US" b="1" i="1" dirty="0" smtClean="0">
                <a:solidFill>
                  <a:srgbClr val="7030A0"/>
                </a:solidFill>
              </a:rPr>
              <a:t>Model’s 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5" y="2537133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i="1" dirty="0">
                <a:solidFill>
                  <a:srgbClr val="00B050"/>
                </a:solidFill>
              </a:rPr>
              <a:t>Why Spiking Neural Network </a:t>
            </a:r>
            <a:endParaRPr lang="en-IN" sz="16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0516" y="2875687"/>
            <a:ext cx="1835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</a:rPr>
              <a:t>Biological Neuron </a:t>
            </a:r>
            <a:endParaRPr lang="en-IN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0516" y="3806909"/>
            <a:ext cx="1584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</a:rPr>
              <a:t>Neuron </a:t>
            </a:r>
            <a:r>
              <a:rPr lang="en-US" sz="1400" b="1" i="1" dirty="0" smtClean="0">
                <a:solidFill>
                  <a:schemeClr val="accent5">
                    <a:lumMod val="75000"/>
                  </a:schemeClr>
                </a:solidFill>
              </a:rPr>
              <a:t>Spikes </a:t>
            </a:r>
            <a:endParaRPr lang="en-IN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0516" y="3523785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</a:rPr>
              <a:t>Communication</a:t>
            </a:r>
            <a:r>
              <a:rPr lang="en-US" sz="12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 b="1" i="1" dirty="0">
                <a:solidFill>
                  <a:schemeClr val="accent5">
                    <a:lumMod val="75000"/>
                  </a:schemeClr>
                </a:solidFill>
              </a:rPr>
              <a:t>b/w</a:t>
            </a:r>
            <a:r>
              <a:rPr lang="en-US" sz="12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i="1" dirty="0" smtClean="0">
                <a:solidFill>
                  <a:schemeClr val="accent5">
                    <a:lumMod val="75000"/>
                  </a:schemeClr>
                </a:solidFill>
              </a:rPr>
              <a:t>Neurons </a:t>
            </a: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4080277"/>
            <a:ext cx="3292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i="1" dirty="0">
                <a:solidFill>
                  <a:srgbClr val="7030A0"/>
                </a:solidFill>
              </a:rPr>
              <a:t>Leaky-Integrated-Fire Neuron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1522" y="4437111"/>
            <a:ext cx="3384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b="1" i="1" dirty="0">
                <a:solidFill>
                  <a:srgbClr val="00B050"/>
                </a:solidFill>
              </a:rPr>
              <a:t>1D - Leaky-Integrated-Fire Neuron</a:t>
            </a:r>
            <a:endParaRPr lang="en-IN" sz="1600" b="1" i="1" dirty="0">
              <a:solidFill>
                <a:srgbClr val="00B050"/>
              </a:solidFill>
            </a:endParaRPr>
          </a:p>
          <a:p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1522" y="4763404"/>
            <a:ext cx="3344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i="1" dirty="0" smtClean="0">
                <a:solidFill>
                  <a:srgbClr val="00B050"/>
                </a:solidFill>
              </a:rPr>
              <a:t>2D </a:t>
            </a:r>
            <a:r>
              <a:rPr lang="en-US" sz="1600" b="1" i="1" dirty="0">
                <a:solidFill>
                  <a:srgbClr val="00B050"/>
                </a:solidFill>
              </a:rPr>
              <a:t>- Leaky-Integrated-Fire Neuron</a:t>
            </a:r>
            <a:endParaRPr lang="en-IN" sz="1600" b="1" i="1" dirty="0">
              <a:solidFill>
                <a:srgbClr val="00B050"/>
              </a:solidFill>
            </a:endParaRPr>
          </a:p>
          <a:p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395536" y="5055791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i="1" dirty="0">
                <a:solidFill>
                  <a:srgbClr val="7030A0"/>
                </a:solidFill>
              </a:rPr>
              <a:t>Learning in </a:t>
            </a:r>
            <a:r>
              <a:rPr lang="en-US" b="1" i="1" dirty="0" smtClean="0">
                <a:solidFill>
                  <a:srgbClr val="7030A0"/>
                </a:solidFill>
              </a:rPr>
              <a:t>SNN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1522" y="5439566"/>
            <a:ext cx="21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i="1" dirty="0">
                <a:solidFill>
                  <a:srgbClr val="00B050"/>
                </a:solidFill>
              </a:rPr>
              <a:t>STDP Learning Rule</a:t>
            </a:r>
            <a:endParaRPr lang="en-IN" sz="16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5168" y="5740495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i="1" dirty="0">
                <a:solidFill>
                  <a:srgbClr val="7030A0"/>
                </a:solidFill>
              </a:rPr>
              <a:t>Application of SNN 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168" y="6363459"/>
            <a:ext cx="1864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i="1" dirty="0">
                <a:solidFill>
                  <a:srgbClr val="7030A0"/>
                </a:solidFill>
              </a:rPr>
              <a:t>Future of SNN 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81522" y="6032301"/>
            <a:ext cx="1654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i="1" dirty="0" smtClean="0">
                <a:solidFill>
                  <a:srgbClr val="00B050"/>
                </a:solidFill>
              </a:rPr>
              <a:t>XOR Problem</a:t>
            </a:r>
            <a:endParaRPr lang="en-IN" sz="1600" b="1" i="1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368" y="3216008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Action Potential Generation</a:t>
            </a:r>
            <a:endParaRPr lang="en-IN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WAPNIL GHOSH\Documents\SNN PPT IMAGES\artificial_neural_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11696"/>
            <a:ext cx="4968552" cy="25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WAPNIL GHOSH\Documents\SNN PPT IMAGES\percept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1" y="4522337"/>
            <a:ext cx="4395101" cy="21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otched Right Arrow 3"/>
          <p:cNvSpPr/>
          <p:nvPr/>
        </p:nvSpPr>
        <p:spPr>
          <a:xfrm rot="18177030">
            <a:off x="1767847" y="3461282"/>
            <a:ext cx="1097450" cy="77801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470908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Perceptron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5733" y="1383582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Artificial Neural Networks </a:t>
            </a:r>
            <a:endParaRPr lang="en-IN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C:\Users\SWAPNIL GHOSH\Documents\SNN PPT IMAGES\S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92" y="4893754"/>
            <a:ext cx="3281460" cy="175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Notched Right Arrow 11"/>
          <p:cNvSpPr/>
          <p:nvPr/>
        </p:nvSpPr>
        <p:spPr>
          <a:xfrm rot="2784060">
            <a:off x="6327530" y="3461282"/>
            <a:ext cx="1097450" cy="77801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4468471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Spiking Neural Network </a:t>
            </a:r>
            <a:endParaRPr lang="en-IN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5277" y="128376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Generation Of Neuron </a:t>
            </a:r>
            <a:r>
              <a:rPr lang="en-US" sz="4000" b="1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Model’s </a:t>
            </a:r>
            <a:endParaRPr lang="en-IN" sz="4000" b="1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4824504"/>
            <a:ext cx="1056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en-US" sz="105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 Generation)</a:t>
            </a:r>
            <a:endParaRPr lang="en-I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8124" y="1516886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(2</a:t>
            </a:r>
            <a:r>
              <a:rPr lang="en-US" sz="105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 Generation)</a:t>
            </a:r>
            <a:endParaRPr lang="en-I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05481" y="4601525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(3</a:t>
            </a:r>
            <a:r>
              <a:rPr lang="en-US" sz="105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  Generation)</a:t>
            </a:r>
            <a:endParaRPr lang="en-I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 smtClean="0">
                <a:solidFill>
                  <a:schemeClr val="bg1"/>
                </a:solidFill>
              </a:rPr>
              <a:t>3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07704" y="116632"/>
            <a:ext cx="7056784" cy="661689"/>
          </a:xfrm>
        </p:spPr>
        <p:txBody>
          <a:bodyPr>
            <a:normAutofit fontScale="90000"/>
          </a:bodyPr>
          <a:lstStyle/>
          <a:p>
            <a:r>
              <a:rPr lang="en-US" sz="48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Why Spiking Neural Network </a:t>
            </a:r>
            <a:endParaRPr lang="en-IN" sz="48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SNN’s</a:t>
            </a:r>
            <a:r>
              <a:rPr lang="en-US" sz="2400" i="1" dirty="0" smtClean="0"/>
              <a:t> are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biologically </a:t>
            </a:r>
            <a:r>
              <a:rPr lang="en-US" sz="2400" i="1" dirty="0" smtClean="0"/>
              <a:t>more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  realistic</a:t>
            </a:r>
            <a:r>
              <a:rPr lang="en-US" sz="2400" i="1" dirty="0" smtClean="0"/>
              <a:t> than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traditional ANN</a:t>
            </a:r>
            <a:r>
              <a:rPr lang="en-US" sz="2400" i="1" dirty="0" smtClean="0"/>
              <a:t>, as it uses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discrete spikes</a:t>
            </a:r>
            <a:r>
              <a:rPr lang="en-US" sz="2400" i="1" dirty="0" smtClean="0"/>
              <a:t> to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compute</a:t>
            </a:r>
            <a:r>
              <a:rPr lang="en-US" sz="2400" i="1" dirty="0" smtClean="0"/>
              <a:t> and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transfer information</a:t>
            </a:r>
            <a:r>
              <a:rPr lang="en-US" sz="2400" i="1" dirty="0" smtClean="0"/>
              <a:t>.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400" i="1" dirty="0" smtClean="0"/>
          </a:p>
          <a:p>
            <a:endParaRPr lang="en-US" sz="2400" i="1" dirty="0"/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SNN’s </a:t>
            </a:r>
            <a:r>
              <a:rPr lang="en-US" sz="2400" i="1" dirty="0" smtClean="0"/>
              <a:t>exhibits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low power consumption </a:t>
            </a:r>
            <a:r>
              <a:rPr lang="en-US" sz="2400" i="1" dirty="0"/>
              <a:t>as they only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consume energy </a:t>
            </a:r>
            <a:r>
              <a:rPr lang="en-US" sz="2400" i="1" dirty="0"/>
              <a:t>when a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spike</a:t>
            </a:r>
            <a:r>
              <a:rPr lang="en-US" sz="2400" i="1" dirty="0"/>
              <a:t> is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generated</a:t>
            </a:r>
            <a:r>
              <a:rPr lang="en-US" sz="2400" i="1" dirty="0" smtClean="0"/>
              <a:t>, when compared to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traditional ANN’s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SNN’s</a:t>
            </a:r>
            <a:r>
              <a:rPr lang="en-US" sz="2400" i="1" dirty="0" smtClean="0"/>
              <a:t> </a:t>
            </a:r>
            <a:r>
              <a:rPr lang="en-US" sz="2400" i="1" dirty="0"/>
              <a:t>are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robust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to noise </a:t>
            </a:r>
            <a:r>
              <a:rPr lang="en-US" sz="2400" i="1" dirty="0"/>
              <a:t>and can effectively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filter out irrelevant information</a:t>
            </a:r>
            <a:r>
              <a:rPr lang="en-US" sz="2400" i="1" dirty="0" smtClean="0"/>
              <a:t>.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endParaRPr lang="en-US" sz="2400" i="1" dirty="0" smtClean="0"/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SNN’s</a:t>
            </a:r>
            <a:r>
              <a:rPr lang="en-US" sz="2400" i="1" dirty="0" smtClean="0"/>
              <a:t> </a:t>
            </a:r>
            <a:r>
              <a:rPr lang="en-US" sz="2400" i="1" dirty="0"/>
              <a:t>are capable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of processing information </a:t>
            </a:r>
            <a:r>
              <a:rPr lang="en-US" sz="2400" i="1" dirty="0"/>
              <a:t>based on the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timing of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spikes</a:t>
            </a:r>
            <a:r>
              <a:rPr lang="en-US" sz="2400" i="1" dirty="0"/>
              <a:t>.</a:t>
            </a:r>
            <a:endParaRPr lang="en-IN" sz="2400" i="1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>
                <a:solidFill>
                  <a:schemeClr val="bg1"/>
                </a:solidFill>
              </a:rPr>
              <a:t>4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7080"/>
            <a:ext cx="7246536" cy="38924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idx="4294967295"/>
          </p:nvPr>
        </p:nvSpPr>
        <p:spPr>
          <a:xfrm>
            <a:off x="2267744" y="-99392"/>
            <a:ext cx="8229600" cy="1252537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Biological Neuron </a:t>
            </a:r>
            <a:endParaRPr lang="en-IN" sz="40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73325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Neurons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are essentially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electrical devices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where 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many channels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sitting in the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cell membrane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that allow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positive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negative ions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to flow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into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out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of the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cell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>
                <a:solidFill>
                  <a:schemeClr val="bg1"/>
                </a:solidFill>
              </a:rPr>
              <a:t>5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525785" y="-142775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Action Potential Generation </a:t>
            </a:r>
            <a:endParaRPr lang="en-IN" sz="40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Users\SWAPNIL GHOSH\Documents\SNN PPT METADATA\DEPOLARIZATION Neu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9" y="1700808"/>
            <a:ext cx="4884738" cy="249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89534" y="1715494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/>
              <a:t>When we get enough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EPSP’s</a:t>
            </a:r>
            <a:r>
              <a:rPr lang="en-US" sz="2400" i="1" dirty="0" smtClean="0"/>
              <a:t> than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 IPSP’s </a:t>
            </a:r>
            <a:r>
              <a:rPr lang="en-US" sz="2400" i="1" dirty="0" smtClean="0"/>
              <a:t>, such that its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net summation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plus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resting membrane potential</a:t>
            </a:r>
            <a:r>
              <a:rPr lang="en-US" sz="2400" i="1" dirty="0" smtClean="0"/>
              <a:t> is equals  to 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threshold membrane potential</a:t>
            </a:r>
            <a:r>
              <a:rPr lang="en-US" sz="2400" i="1" dirty="0" smtClean="0"/>
              <a:t>.</a:t>
            </a:r>
            <a:endParaRPr lang="en-IN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96926" y="4892379"/>
            <a:ext cx="849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/>
              <a:t>When the above condition is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fulfilled</a:t>
            </a:r>
            <a:r>
              <a:rPr lang="en-US" sz="2400" i="1" dirty="0" smtClean="0"/>
              <a:t>,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voltage gated Na channel opens </a:t>
            </a:r>
            <a:r>
              <a:rPr lang="en-US" sz="2400" i="1" dirty="0" smtClean="0"/>
              <a:t>and the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membrane potential increases </a:t>
            </a:r>
            <a:r>
              <a:rPr lang="en-US" sz="2400" i="1" dirty="0" smtClean="0"/>
              <a:t>and we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fire a spike</a:t>
            </a:r>
            <a:r>
              <a:rPr lang="en-US" sz="2400" i="1" dirty="0" smtClean="0"/>
              <a:t>.</a:t>
            </a:r>
            <a:endParaRPr lang="en-IN" sz="2400" i="1" dirty="0"/>
          </a:p>
        </p:txBody>
      </p:sp>
      <p:sp>
        <p:nvSpPr>
          <p:cNvPr id="8" name="Plus 7"/>
          <p:cNvSpPr/>
          <p:nvPr/>
        </p:nvSpPr>
        <p:spPr>
          <a:xfrm>
            <a:off x="7524328" y="4822981"/>
            <a:ext cx="144016" cy="14483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>
                <a:solidFill>
                  <a:schemeClr val="bg1"/>
                </a:solidFill>
              </a:rPr>
              <a:t>6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59632" y="-99392"/>
            <a:ext cx="8229600" cy="1252537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Communication </a:t>
            </a:r>
            <a:r>
              <a:rPr lang="en-US" sz="24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b/w</a:t>
            </a:r>
            <a:r>
              <a:rPr lang="en-US" sz="4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Neurons </a:t>
            </a:r>
            <a:endParaRPr lang="en-IN" sz="40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C:\Users\SWAPNIL GHOSH\Documents\SNN PPT IMAGES\interaction_between_two_neur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32" y="1598568"/>
            <a:ext cx="7560840" cy="409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608" y="5728270"/>
            <a:ext cx="900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When an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action potential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reaches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presynaptic terminal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it causes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neurotransmitter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to be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released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from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neuron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into the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synaptic cleft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between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presynaptic axon terminal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and the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postsynaptic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dendrite.</a:t>
            </a:r>
            <a:endParaRPr lang="en-IN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>
                <a:solidFill>
                  <a:schemeClr val="bg1"/>
                </a:solidFill>
              </a:rPr>
              <a:t>7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47864" y="0"/>
            <a:ext cx="6249888" cy="1074638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Neuron Spikes </a:t>
            </a:r>
            <a:endParaRPr lang="en-IN" sz="40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80389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neuron spikes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a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combination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all the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excitation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inhibition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receives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makes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it reach threshold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endParaRPr lang="en-I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>
                <a:solidFill>
                  <a:schemeClr val="bg1"/>
                </a:solidFill>
              </a:rPr>
              <a:t>8</a:t>
            </a:r>
            <a:endParaRPr lang="en-IN" sz="1200" b="1" i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WAPNIL GHOSH\Documents\SNN PPT METADATA\biological_neuron_spi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5" y="1719301"/>
            <a:ext cx="7227011" cy="37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65437" y="3705814"/>
            <a:ext cx="138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bg2">
                    <a:lumMod val="50000"/>
                  </a:schemeClr>
                </a:solidFill>
              </a:rPr>
              <a:t>Threshold Membrane </a:t>
            </a:r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sz="1000" b="1" i="1" dirty="0" smtClean="0">
                <a:solidFill>
                  <a:schemeClr val="bg2">
                    <a:lumMod val="50000"/>
                  </a:schemeClr>
                </a:solidFill>
              </a:rPr>
              <a:t>otential 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7841" y="4505329"/>
            <a:ext cx="119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solidFill>
                  <a:schemeClr val="bg2">
                    <a:lumMod val="50000"/>
                  </a:schemeClr>
                </a:solidFill>
              </a:rPr>
              <a:t>Resting Membrane Potential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1" name="Picture 3" descr="C:\Users\SWAPNIL GHOSH\Documents\SNN PPT METADATA\Dotted-Line-PNG-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6155"/>
            <a:ext cx="3404362" cy="2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0139" y="4610273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2">
                    <a:lumMod val="50000"/>
                  </a:schemeClr>
                </a:solidFill>
              </a:rPr>
              <a:t>(EPSPs)</a:t>
            </a:r>
            <a:endParaRPr lang="en-IN" sz="105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553" y="358270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chemeClr val="bg2">
                    <a:lumMod val="50000"/>
                  </a:schemeClr>
                </a:solidFill>
              </a:rPr>
              <a:t>(IPSPs)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188640"/>
            <a:ext cx="10081120" cy="1252728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Leaky-Integrated-Fire Neuron</a:t>
            </a:r>
            <a:endParaRPr lang="en-IN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671" y="2533923"/>
            <a:ext cx="86314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Leaky integrate-and-fire model</a:t>
            </a:r>
            <a:r>
              <a:rPr lang="en-US" sz="2400" dirty="0" smtClean="0"/>
              <a:t> is one of the most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popular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easy to understand </a:t>
            </a:r>
            <a:r>
              <a:rPr lang="en-US" sz="2400" dirty="0" smtClean="0"/>
              <a:t>model of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SNN</a:t>
            </a:r>
            <a:r>
              <a:rPr lang="en-US" sz="2400" dirty="0" smtClean="0"/>
              <a:t>, which closely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simulates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human brain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takes 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sum</a:t>
            </a:r>
            <a:r>
              <a:rPr lang="en-US" sz="2400" dirty="0"/>
              <a:t> of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weighted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inputs</a:t>
            </a:r>
            <a:r>
              <a:rPr lang="en-US" sz="2400" dirty="0"/>
              <a:t> </a:t>
            </a:r>
            <a:r>
              <a:rPr lang="en-US" sz="2400" dirty="0" smtClean="0"/>
              <a:t>and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integrates</a:t>
            </a:r>
            <a:r>
              <a:rPr lang="en-US" sz="2400" dirty="0" smtClean="0"/>
              <a:t> its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over time </a:t>
            </a:r>
            <a:r>
              <a:rPr lang="en-US" sz="2400" dirty="0"/>
              <a:t>with 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leakage</a:t>
            </a:r>
            <a:r>
              <a:rPr lang="en-US" sz="2400" dirty="0"/>
              <a:t>, </a:t>
            </a:r>
            <a:r>
              <a:rPr lang="en-US" sz="2400" dirty="0" smtClean="0"/>
              <a:t>like 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RC circuit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LIF</a:t>
            </a:r>
            <a:r>
              <a:rPr lang="en-US" sz="2400" dirty="0" smtClean="0"/>
              <a:t> can be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classified</a:t>
            </a:r>
            <a:r>
              <a:rPr lang="en-US" sz="2400" dirty="0" smtClean="0"/>
              <a:t> into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two </a:t>
            </a:r>
            <a:r>
              <a:rPr lang="en-US" sz="2400" dirty="0" smtClean="0"/>
              <a:t>type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: 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7704" y="5941293"/>
            <a:ext cx="720080" cy="400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35896" y="5964113"/>
            <a:ext cx="576064" cy="400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64973" y="6301734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en-US" dirty="0" smtClean="0"/>
              <a:t>D LIF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985851" y="6301734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dirty="0" smtClean="0"/>
              <a:t>D LIF</a:t>
            </a:r>
            <a:endParaRPr lang="en-IN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70619" y="260648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>
                <a:solidFill>
                  <a:schemeClr val="bg1"/>
                </a:solidFill>
              </a:rPr>
              <a:t>Slide No - </a:t>
            </a:r>
            <a:r>
              <a:rPr lang="en-US" sz="1600" b="1" i="1" dirty="0">
                <a:solidFill>
                  <a:schemeClr val="bg1"/>
                </a:solidFill>
              </a:rPr>
              <a:t>9</a:t>
            </a:r>
            <a:endParaRPr lang="en-IN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750</TotalTime>
  <Words>837</Words>
  <Application>Microsoft Office PowerPoint</Application>
  <PresentationFormat>On-screen Show (4:3)</PresentationFormat>
  <Paragraphs>110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Spiking Neural Network </vt:lpstr>
      <vt:lpstr>Content </vt:lpstr>
      <vt:lpstr>PowerPoint Presentation</vt:lpstr>
      <vt:lpstr>Why Spiking Neural Network </vt:lpstr>
      <vt:lpstr>Biological Neuron </vt:lpstr>
      <vt:lpstr>PowerPoint Presentation</vt:lpstr>
      <vt:lpstr>Communication b/w Neurons </vt:lpstr>
      <vt:lpstr>Neuron Spikes </vt:lpstr>
      <vt:lpstr>Leaky-Integrated-Fire Neuron</vt:lpstr>
      <vt:lpstr>1D - LIF</vt:lpstr>
      <vt:lpstr>PowerPoint Presentation</vt:lpstr>
      <vt:lpstr>2D - LIF</vt:lpstr>
      <vt:lpstr>Learning in SNN</vt:lpstr>
      <vt:lpstr>STDP Learning Rule</vt:lpstr>
      <vt:lpstr>PowerPoint Presentation</vt:lpstr>
      <vt:lpstr>Future of SNN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keywords>Presentation</cp:keywords>
  <cp:lastModifiedBy>SWAPNIL GHOSH</cp:lastModifiedBy>
  <cp:revision>82</cp:revision>
  <dcterms:created xsi:type="dcterms:W3CDTF">2023-04-09T19:16:24Z</dcterms:created>
  <dcterms:modified xsi:type="dcterms:W3CDTF">2023-05-14T19:59:12Z</dcterms:modified>
</cp:coreProperties>
</file>