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DM Sans Medium"/>
      <p:regular r:id="rId30"/>
      <p:bold r:id="rId31"/>
      <p:italic r:id="rId32"/>
      <p:boldItalic r:id="rId33"/>
    </p:embeddedFont>
    <p:embeddedFont>
      <p:font typeface="Candara"/>
      <p:regular r:id="rId34"/>
      <p:bold r:id="rId35"/>
      <p:italic r:id="rId36"/>
      <p:boldItalic r:id="rId37"/>
    </p:embeddedFont>
    <p:embeddedFont>
      <p:font typeface="DM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2" roundtripDataSignature="AMtx7miGCeWXG58QGjMq3Vw/EXaEECYS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DM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Medium-bold.fntdata"/><Relationship Id="rId30" Type="http://schemas.openxmlformats.org/officeDocument/2006/relationships/font" Target="fonts/DMSansMedium-regular.fntdata"/><Relationship Id="rId11" Type="http://schemas.openxmlformats.org/officeDocument/2006/relationships/slide" Target="slides/slide6.xml"/><Relationship Id="rId33" Type="http://schemas.openxmlformats.org/officeDocument/2006/relationships/font" Target="fonts/DMSans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DMSansMedium-italic.fntdata"/><Relationship Id="rId13" Type="http://schemas.openxmlformats.org/officeDocument/2006/relationships/slide" Target="slides/slide8.xml"/><Relationship Id="rId35" Type="http://schemas.openxmlformats.org/officeDocument/2006/relationships/font" Target="fonts/Candara-bold.fntdata"/><Relationship Id="rId12" Type="http://schemas.openxmlformats.org/officeDocument/2006/relationships/slide" Target="slides/slide7.xml"/><Relationship Id="rId34" Type="http://schemas.openxmlformats.org/officeDocument/2006/relationships/font" Target="fonts/Candara-regular.fntdata"/><Relationship Id="rId15" Type="http://schemas.openxmlformats.org/officeDocument/2006/relationships/slide" Target="slides/slide10.xml"/><Relationship Id="rId37" Type="http://schemas.openxmlformats.org/officeDocument/2006/relationships/font" Target="fonts/Candara-boldItalic.fntdata"/><Relationship Id="rId14" Type="http://schemas.openxmlformats.org/officeDocument/2006/relationships/slide" Target="slides/slide9.xml"/><Relationship Id="rId36" Type="http://schemas.openxmlformats.org/officeDocument/2006/relationships/font" Target="fonts/Candara-italic.fntdata"/><Relationship Id="rId17" Type="http://schemas.openxmlformats.org/officeDocument/2006/relationships/slide" Target="slides/slide12.xml"/><Relationship Id="rId39" Type="http://schemas.openxmlformats.org/officeDocument/2006/relationships/font" Target="fonts/DMSans-bold.fntdata"/><Relationship Id="rId16" Type="http://schemas.openxmlformats.org/officeDocument/2006/relationships/slide" Target="slides/slide11.xml"/><Relationship Id="rId38" Type="http://schemas.openxmlformats.org/officeDocument/2006/relationships/font" Target="fonts/DM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8" name="Google Shape;2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bc335f865c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bc335f865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bc335f865c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bc335f865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4" name="Google Shape;324;g1bc335f865c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bc335f865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9" name="Google Shape;349;g1bc335f865c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bc335f865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6" name="Google Shape;356;g1bc335f865c_0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c34e53523_5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c34e5352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bc34e53523_5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bc335f865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4" name="Google Shape;394;g1bc335f865c_0_2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bc335f865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1" name="Google Shape;401;g1bc335f865c_0_2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bc335f865c_0_2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bc335f865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1bc335f865c_0_2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bc335f865c_0_2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bc335f865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bc335f865c_0_2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bc335f865c_0_2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bc335f865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1bc335f865c_0_2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4" name="Google Shape;24;p16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25" name="Google Shape;25;p16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6" name="Google Shape;26;p16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7" name="Google Shape;27;p16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8" name="Google Shape;28;p16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9" name="Google Shape;29;p16"/>
            <p:cNvSpPr/>
            <p:nvPr/>
          </p:nvSpPr>
          <p:spPr>
            <a:xfrm>
              <a:off x="-3905250" y="4294188"/>
              <a:ext cx="13011150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30" name="Google Shape;30;p16"/>
          <p:cNvSpPr txBox="1"/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subTitle"/>
          </p:nvPr>
        </p:nvSpPr>
        <p:spPr>
          <a:xfrm>
            <a:off x="1371600" y="3556001"/>
            <a:ext cx="6400800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 rot="5400000">
            <a:off x="2850886" y="696648"/>
            <a:ext cx="3450696" cy="7408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*"/>
              <a:defRPr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SzPts val="2200"/>
              <a:buChar char="*"/>
              <a:defRPr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fmla="val 7136" name="adj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1" name="Google Shape;121;p26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26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25" name="Google Shape;125;p26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-3905250" y="4294188"/>
              <a:ext cx="13011150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0" name="Google Shape;130;p26"/>
          <p:cNvSpPr txBox="1"/>
          <p:nvPr>
            <p:ph type="title"/>
          </p:nvPr>
        </p:nvSpPr>
        <p:spPr>
          <a:xfrm rot="5400000">
            <a:off x="5414434" y="2662767"/>
            <a:ext cx="44873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 rot="5400000">
            <a:off x="1223433" y="681567"/>
            <a:ext cx="448733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*"/>
              <a:defRPr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*"/>
              <a:defRPr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*"/>
              <a:defRPr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655825" y="3315650"/>
            <a:ext cx="81585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>
              <a:spcBef>
                <a:spcPts val="480"/>
              </a:spcBef>
              <a:spcAft>
                <a:spcPts val="0"/>
              </a:spcAft>
              <a:buSzPts val="1800"/>
              <a:buChar char="*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7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fmla="val 7136" name="adj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48" name="Google Shape;48;p19"/>
          <p:cNvGrpSpPr/>
          <p:nvPr/>
        </p:nvGrpSpPr>
        <p:grpSpPr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49" name="Google Shape;49;p19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0" name="Google Shape;50;p19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1" name="Google Shape;51;p19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2" name="Google Shape;52;p19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3" name="Google Shape;53;p19"/>
            <p:cNvSpPr/>
            <p:nvPr/>
          </p:nvSpPr>
          <p:spPr>
            <a:xfrm>
              <a:off x="-3905251" y="4294188"/>
              <a:ext cx="13027839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54" name="Google Shape;54;p19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9" name="Google Shape;59;p20"/>
          <p:cNvSpPr/>
          <p:nvPr/>
        </p:nvSpPr>
        <p:spPr>
          <a:xfrm>
            <a:off x="6047438" y="4203592"/>
            <a:ext cx="2876429" cy="714026"/>
          </a:xfrm>
          <a:custGeom>
            <a:rect b="b" l="l" r="r" t="t"/>
            <a:pathLst>
              <a:path extrusionOk="0" h="640" w="2706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lt2">
              <a:alpha val="2862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0" name="Google Shape;60;p20"/>
          <p:cNvSpPr/>
          <p:nvPr/>
        </p:nvSpPr>
        <p:spPr>
          <a:xfrm>
            <a:off x="2619320" y="4075290"/>
            <a:ext cx="5544515" cy="850138"/>
          </a:xfrm>
          <a:custGeom>
            <a:rect b="b" l="l" r="r" t="t"/>
            <a:pathLst>
              <a:path extrusionOk="0" h="762" w="5216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lt2">
              <a:alpha val="4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1" name="Google Shape;61;p20"/>
          <p:cNvSpPr/>
          <p:nvPr/>
        </p:nvSpPr>
        <p:spPr>
          <a:xfrm>
            <a:off x="2828728" y="4087562"/>
            <a:ext cx="5467980" cy="774272"/>
          </a:xfrm>
          <a:custGeom>
            <a:rect b="b" l="l" r="r" t="t"/>
            <a:pathLst>
              <a:path extrusionOk="0" h="694" w="514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2" name="Google Shape;62;p20"/>
          <p:cNvSpPr/>
          <p:nvPr/>
        </p:nvSpPr>
        <p:spPr>
          <a:xfrm>
            <a:off x="5609489" y="4074174"/>
            <a:ext cx="3308000" cy="651549"/>
          </a:xfrm>
          <a:custGeom>
            <a:rect b="b" l="l" r="r" t="t"/>
            <a:pathLst>
              <a:path extrusionOk="0" h="584" w="3112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3" name="Google Shape;63;p20"/>
          <p:cNvSpPr/>
          <p:nvPr/>
        </p:nvSpPr>
        <p:spPr>
          <a:xfrm>
            <a:off x="211665" y="4058555"/>
            <a:ext cx="8723376" cy="1329874"/>
          </a:xfrm>
          <a:custGeom>
            <a:rect b="b" l="l" r="r" t="t"/>
            <a:pathLst>
              <a:path extrusionOk="0" h="1192" w="8196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4" name="Google Shape;64;p20"/>
          <p:cNvSpPr txBox="1"/>
          <p:nvPr>
            <p:ph type="title"/>
          </p:nvPr>
        </p:nvSpPr>
        <p:spPr>
          <a:xfrm>
            <a:off x="690032" y="246356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1367365" y="1437448"/>
            <a:ext cx="6417734" cy="939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20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>
            <a:off x="676655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2" type="body"/>
          </p:nvPr>
        </p:nvSpPr>
        <p:spPr>
          <a:xfrm>
            <a:off x="4645152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indent="-342900" lvl="5" marL="27432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676656" y="2678114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22"/>
          <p:cNvSpPr txBox="1"/>
          <p:nvPr>
            <p:ph idx="2" type="body"/>
          </p:nvPr>
        </p:nvSpPr>
        <p:spPr>
          <a:xfrm>
            <a:off x="677332" y="3429000"/>
            <a:ext cx="3820055" cy="269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indent="-330200" lvl="5" marL="2743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80" name="Google Shape;80;p22"/>
          <p:cNvSpPr txBox="1"/>
          <p:nvPr>
            <p:ph idx="3" type="body"/>
          </p:nvPr>
        </p:nvSpPr>
        <p:spPr>
          <a:xfrm>
            <a:off x="4648200" y="2678113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22"/>
          <p:cNvSpPr txBox="1"/>
          <p:nvPr>
            <p:ph idx="4" type="body"/>
          </p:nvPr>
        </p:nvSpPr>
        <p:spPr>
          <a:xfrm>
            <a:off x="4645025" y="3429000"/>
            <a:ext cx="3822192" cy="269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indent="-330200" lvl="5" marL="2743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82" name="Google Shape;82;p22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fmla="val 7136" name="adj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914400" y="3581400"/>
            <a:ext cx="33528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grpSp>
        <p:nvGrpSpPr>
          <p:cNvPr id="91" name="Google Shape;91;p23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92" name="Google Shape;92;p23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3" name="Google Shape;93;p23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4" name="Google Shape;94;p23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6" name="Google Shape;96;p23"/>
            <p:cNvSpPr/>
            <p:nvPr/>
          </p:nvSpPr>
          <p:spPr>
            <a:xfrm>
              <a:off x="-3905250" y="4294188"/>
              <a:ext cx="13011150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97" name="Google Shape;97;p23"/>
          <p:cNvSpPr txBox="1"/>
          <p:nvPr>
            <p:ph type="title"/>
          </p:nvPr>
        </p:nvSpPr>
        <p:spPr>
          <a:xfrm>
            <a:off x="914400" y="2286000"/>
            <a:ext cx="33528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ndara"/>
              <a:buNone/>
              <a:defRPr sz="3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4651962" y="1828800"/>
            <a:ext cx="3904076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Char char="*"/>
              <a:defRPr sz="2200">
                <a:solidFill>
                  <a:schemeClr val="dk2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*"/>
              <a:defRPr sz="2000">
                <a:solidFill>
                  <a:schemeClr val="dk2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*"/>
              <a:defRPr sz="1800">
                <a:solidFill>
                  <a:schemeClr val="dk2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5pPr>
            <a:lvl6pPr indent="-355600" lvl="5" marL="27432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6pPr>
            <a:lvl7pPr indent="-355600" lvl="6" marL="32004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8pPr>
            <a:lvl9pPr indent="-355600" lvl="8" marL="41148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fmla="val 1272" name="adj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01" name="Google Shape;101;p24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2" name="Google Shape;102;p24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3" name="Google Shape;103;p24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4" name="Google Shape;104;p24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5" name="Google Shape;105;p24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6" name="Google Shape;106;p24"/>
            <p:cNvSpPr/>
            <p:nvPr/>
          </p:nvSpPr>
          <p:spPr>
            <a:xfrm>
              <a:off x="-3905250" y="4294188"/>
              <a:ext cx="13011150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07" name="Google Shape;107;p24"/>
          <p:cNvSpPr txBox="1"/>
          <p:nvPr>
            <p:ph type="title"/>
          </p:nvPr>
        </p:nvSpPr>
        <p:spPr>
          <a:xfrm>
            <a:off x="4874155" y="338667"/>
            <a:ext cx="3812645" cy="2429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ndara"/>
              <a:buNone/>
              <a:defRPr b="0" sz="28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4868333" y="2785533"/>
            <a:ext cx="3818467" cy="2421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9" name="Google Shape;109;p24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24"/>
          <p:cNvSpPr/>
          <p:nvPr>
            <p:ph idx="2" type="pic"/>
          </p:nvPr>
        </p:nvSpPr>
        <p:spPr>
          <a:xfrm>
            <a:off x="838200" y="1371600"/>
            <a:ext cx="3566160" cy="2926080"/>
          </a:xfrm>
          <a:prstGeom prst="roundRect">
            <a:avLst>
              <a:gd fmla="val 3924" name="adj"/>
            </a:avLst>
          </a:prstGeom>
          <a:solidFill>
            <a:schemeClr val="accent1"/>
          </a:solidFill>
          <a:ln>
            <a:noFill/>
          </a:ln>
          <a:effectLst>
            <a:reflection blurRad="0" dir="5400000" dist="5000" endA="0" endPos="30000" kx="0" rotWithShape="0" algn="bl" stA="30000" stPos="0" sy="-100000" ky="0"/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fmla="val 3362" name="adj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1" name="Google Shape;11;p15"/>
          <p:cNvGrpSpPr/>
          <p:nvPr/>
        </p:nvGrpSpPr>
        <p:grpSpPr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2" name="Google Shape;12;p15"/>
            <p:cNvSpPr/>
            <p:nvPr/>
          </p:nvSpPr>
          <p:spPr>
            <a:xfrm>
              <a:off x="4810125" y="4500563"/>
              <a:ext cx="4295775" cy="1016000"/>
            </a:xfrm>
            <a:custGeom>
              <a:rect b="b" l="l" r="r" t="t"/>
              <a:pathLst>
                <a:path extrusionOk="0" h="640" w="2706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>
              <a:off x="-309563" y="4318000"/>
              <a:ext cx="8280401" cy="1209675"/>
            </a:xfrm>
            <a:custGeom>
              <a:rect b="b" l="l" r="r" t="t"/>
              <a:pathLst>
                <a:path extrusionOk="0" h="762" w="5216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4" name="Google Shape;14;p15"/>
            <p:cNvSpPr/>
            <p:nvPr/>
          </p:nvSpPr>
          <p:spPr>
            <a:xfrm>
              <a:off x="3175" y="4335463"/>
              <a:ext cx="8166100" cy="1101725"/>
            </a:xfrm>
            <a:custGeom>
              <a:rect b="b" l="l" r="r" t="t"/>
              <a:pathLst>
                <a:path extrusionOk="0" h="694" w="514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5" name="Google Shape;15;p15"/>
            <p:cNvSpPr/>
            <p:nvPr/>
          </p:nvSpPr>
          <p:spPr>
            <a:xfrm>
              <a:off x="4156075" y="4316413"/>
              <a:ext cx="4940300" cy="927100"/>
            </a:xfrm>
            <a:custGeom>
              <a:rect b="b" l="l" r="r" t="t"/>
              <a:pathLst>
                <a:path extrusionOk="0" h="584" w="3112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-3905251" y="4294188"/>
              <a:ext cx="13027839" cy="1892300"/>
            </a:xfrm>
            <a:custGeom>
              <a:rect b="b" l="l" r="r" t="t"/>
              <a:pathLst>
                <a:path extrusionOk="0" h="1192" w="8196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7" name="Google Shape;17;p15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b="0" i="0" sz="4400" u="none" cap="none" strike="noStrik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00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*"/>
              <a:defRPr b="0" i="0" sz="2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*"/>
              <a:defRPr b="0" i="0" sz="22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*"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*"/>
              <a:defRPr b="0" i="0" sz="18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*"/>
              <a:defRPr b="0" i="0" sz="16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17500" lvl="5" marL="2743200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6.png"/><Relationship Id="rId6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11" Type="http://schemas.openxmlformats.org/officeDocument/2006/relationships/image" Target="../media/image30.png"/><Relationship Id="rId10" Type="http://schemas.openxmlformats.org/officeDocument/2006/relationships/image" Target="../media/image33.png"/><Relationship Id="rId9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Relationship Id="rId7" Type="http://schemas.openxmlformats.org/officeDocument/2006/relationships/image" Target="../media/image35.png"/><Relationship Id="rId8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/>
          <p:nvPr>
            <p:ph type="ctrTitle"/>
          </p:nvPr>
        </p:nvSpPr>
        <p:spPr>
          <a:xfrm>
            <a:off x="3995936" y="3284984"/>
            <a:ext cx="6406480" cy="671388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4171"/>
              </a:buClr>
              <a:buSzPts val="4000"/>
              <a:buFont typeface="Candara"/>
              <a:buNone/>
            </a:pPr>
            <a:r>
              <a:rPr i="1" lang="en-US" sz="4000">
                <a:solidFill>
                  <a:srgbClr val="1A4171"/>
                </a:solidFill>
              </a:rPr>
              <a:t>Group No </a:t>
            </a:r>
            <a:r>
              <a:rPr i="1" lang="en-US" sz="4800">
                <a:solidFill>
                  <a:srgbClr val="1A4171"/>
                </a:solidFill>
              </a:rPr>
              <a:t>16 </a:t>
            </a:r>
            <a:endParaRPr i="1" sz="4800">
              <a:solidFill>
                <a:srgbClr val="1A4171"/>
              </a:solidFill>
            </a:endParaRPr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4571998" y="3956375"/>
            <a:ext cx="4321200" cy="14733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AutoNum type="arabicPeriod"/>
            </a:pPr>
            <a:r>
              <a:rPr i="1" lang="en-US" sz="2400"/>
              <a:t>Swapnil Ghosh-</a:t>
            </a:r>
            <a:r>
              <a:rPr lang="en-US"/>
              <a:t>001911001067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AutoNum type="arabicPeriod"/>
            </a:pPr>
            <a:r>
              <a:rPr i="1" lang="en-US" sz="2400"/>
              <a:t>Karan Raj Bagri-</a:t>
            </a:r>
            <a:r>
              <a:rPr lang="en-US"/>
              <a:t>001911001036</a:t>
            </a:r>
            <a:endParaRPr sz="24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AutoNum type="arabicPeriod"/>
            </a:pPr>
            <a:r>
              <a:rPr i="1" lang="en-US" sz="2400"/>
              <a:t>Chiraj Jaiswal-</a:t>
            </a:r>
            <a:r>
              <a:rPr lang="en-US"/>
              <a:t>001911001066</a:t>
            </a:r>
            <a:endParaRPr/>
          </a:p>
        </p:txBody>
      </p:sp>
      <p:sp>
        <p:nvSpPr>
          <p:cNvPr id="139" name="Google Shape;139;p1"/>
          <p:cNvSpPr txBox="1"/>
          <p:nvPr/>
        </p:nvSpPr>
        <p:spPr>
          <a:xfrm>
            <a:off x="107504" y="1945182"/>
            <a:ext cx="8637900" cy="7080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Supervisor : </a:t>
            </a:r>
            <a:r>
              <a:rPr i="1" lang="en-US" sz="4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Bibhas Chandra Dhara Sir  </a:t>
            </a:r>
            <a:endParaRPr i="1" sz="40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0" name="Google Shape;140;p1"/>
          <p:cNvSpPr txBox="1"/>
          <p:nvPr>
            <p:ph idx="12" type="sldNum"/>
          </p:nvPr>
        </p:nvSpPr>
        <p:spPr>
          <a:xfrm>
            <a:off x="4115938" y="637501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"/>
          <p:cNvSpPr txBox="1"/>
          <p:nvPr/>
        </p:nvSpPr>
        <p:spPr>
          <a:xfrm>
            <a:off x="297497" y="548680"/>
            <a:ext cx="8667000" cy="10929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5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Tribonacci Matrix Coding </a:t>
            </a:r>
            <a:endParaRPr i="1" sz="6500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2" name="Google Shape;142;p1"/>
          <p:cNvSpPr txBox="1"/>
          <p:nvPr/>
        </p:nvSpPr>
        <p:spPr>
          <a:xfrm>
            <a:off x="249725" y="6166250"/>
            <a:ext cx="95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Referred</a:t>
            </a:r>
            <a:r>
              <a:rPr i="1" lang="en-US" sz="12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 from the </a:t>
            </a:r>
            <a:r>
              <a:rPr i="1" lang="en-US" sz="12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research</a:t>
            </a:r>
            <a:r>
              <a:rPr i="1" lang="en-US" sz="12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 paper ( “TRIBONACCI MATRICES AND A NEW CODING THEORY” )  by  MANJUSRI BASU and MONOJIT DAS.</a:t>
            </a:r>
            <a:endParaRPr i="1" sz="1200">
              <a:solidFill>
                <a:srgbClr val="0293E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/>
          <p:nvPr>
            <p:ph idx="1" type="body"/>
          </p:nvPr>
        </p:nvSpPr>
        <p:spPr>
          <a:xfrm>
            <a:off x="354225" y="2600700"/>
            <a:ext cx="8416500" cy="4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1620" lvl="0" marL="274320" rtl="0" algn="l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US"/>
              <a:t>This </a:t>
            </a:r>
            <a:r>
              <a:rPr lang="en-US">
                <a:solidFill>
                  <a:srgbClr val="0293E0"/>
                </a:solidFill>
              </a:rPr>
              <a:t>decoding process </a:t>
            </a:r>
            <a:r>
              <a:rPr lang="en-US"/>
              <a:t>takes place at </a:t>
            </a:r>
            <a:r>
              <a:rPr lang="en-US">
                <a:solidFill>
                  <a:srgbClr val="0293E0"/>
                </a:solidFill>
              </a:rPr>
              <a:t>receiver side</a:t>
            </a:r>
            <a:r>
              <a:rPr lang="en-US"/>
              <a:t>.</a:t>
            </a:r>
            <a:endParaRPr/>
          </a:p>
          <a:p>
            <a:pPr indent="-261620" lvl="0" marL="274320" rtl="0" algn="l">
              <a:spcBef>
                <a:spcPts val="480"/>
              </a:spcBef>
              <a:spcAft>
                <a:spcPts val="0"/>
              </a:spcAft>
              <a:buSzPts val="2200"/>
              <a:buChar char="❖"/>
            </a:pPr>
            <a:r>
              <a:rPr lang="en-US"/>
              <a:t>We take the </a:t>
            </a:r>
            <a:r>
              <a:rPr lang="en-US">
                <a:solidFill>
                  <a:srgbClr val="0293E0"/>
                </a:solidFill>
              </a:rPr>
              <a:t>Tribonacci Matrix Inverse (M</a:t>
            </a:r>
            <a:r>
              <a:rPr baseline="30000" lang="en-US">
                <a:solidFill>
                  <a:srgbClr val="0293E0"/>
                </a:solidFill>
              </a:rPr>
              <a:t>-k</a:t>
            </a:r>
            <a:r>
              <a:rPr lang="en-US">
                <a:solidFill>
                  <a:srgbClr val="0293E0"/>
                </a:solidFill>
              </a:rPr>
              <a:t>)  </a:t>
            </a:r>
            <a:r>
              <a:rPr lang="en-US"/>
              <a:t>and multiply it with the  </a:t>
            </a:r>
            <a:r>
              <a:rPr lang="en-US">
                <a:solidFill>
                  <a:srgbClr val="0293E0"/>
                </a:solidFill>
              </a:rPr>
              <a:t>received Code Matrix (E) </a:t>
            </a:r>
            <a:r>
              <a:rPr lang="en-US"/>
              <a:t>.</a:t>
            </a:r>
            <a:endParaRPr/>
          </a:p>
          <a:p>
            <a:pPr indent="-261620" lvl="0" marL="274320" rtl="0" algn="l">
              <a:spcBef>
                <a:spcPts val="480"/>
              </a:spcBef>
              <a:spcAft>
                <a:spcPts val="0"/>
              </a:spcAft>
              <a:buSzPts val="2200"/>
              <a:buChar char="❖"/>
            </a:pPr>
            <a:r>
              <a:rPr lang="en-US"/>
              <a:t>The </a:t>
            </a:r>
            <a:r>
              <a:rPr lang="en-US">
                <a:solidFill>
                  <a:srgbClr val="0293E0"/>
                </a:solidFill>
              </a:rPr>
              <a:t>decoded matrix </a:t>
            </a:r>
            <a:r>
              <a:rPr lang="en-US"/>
              <a:t>is </a:t>
            </a:r>
            <a:r>
              <a:rPr lang="en-US">
                <a:solidFill>
                  <a:srgbClr val="0293E0"/>
                </a:solidFill>
              </a:rPr>
              <a:t>our  Message Matrix (P) </a:t>
            </a:r>
            <a:r>
              <a:rPr lang="en-US"/>
              <a:t>if and only if  there is </a:t>
            </a:r>
            <a:r>
              <a:rPr lang="en-US">
                <a:solidFill>
                  <a:srgbClr val="0293E0"/>
                </a:solidFill>
              </a:rPr>
              <a:t>no error </a:t>
            </a:r>
            <a:r>
              <a:rPr lang="en-US"/>
              <a:t>in the </a:t>
            </a:r>
            <a:r>
              <a:rPr lang="en-US">
                <a:solidFill>
                  <a:srgbClr val="0293E0"/>
                </a:solidFill>
              </a:rPr>
              <a:t>transmission channel</a:t>
            </a:r>
            <a:r>
              <a:rPr lang="en-US"/>
              <a:t>.</a:t>
            </a:r>
            <a:endParaRPr/>
          </a:p>
        </p:txBody>
      </p:sp>
      <p:sp>
        <p:nvSpPr>
          <p:cNvPr id="226" name="Google Shape;226;p9"/>
          <p:cNvSpPr txBox="1"/>
          <p:nvPr>
            <p:ph type="title"/>
          </p:nvPr>
        </p:nvSpPr>
        <p:spPr>
          <a:xfrm>
            <a:off x="354225" y="380825"/>
            <a:ext cx="8416500" cy="12528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ndara"/>
              <a:buNone/>
            </a:pPr>
            <a:r>
              <a:rPr lang="en-US" sz="4800"/>
              <a:t>Decoding </a:t>
            </a:r>
            <a:endParaRPr sz="4800"/>
          </a:p>
        </p:txBody>
      </p:sp>
      <p:pic>
        <p:nvPicPr>
          <p:cNvPr id="227" name="Google Shape;2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1723" y="4736880"/>
            <a:ext cx="1979185" cy="111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4532" y="5141077"/>
            <a:ext cx="216023" cy="268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WAPNIL GHOSH\Desktop\Research Snip\Decoding Formula.PNG" id="229" name="Google Shape;22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8823" y="5960164"/>
            <a:ext cx="2683959" cy="50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42782" y="4736880"/>
            <a:ext cx="2462213" cy="11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>
            <p:ph idx="1" type="body"/>
          </p:nvPr>
        </p:nvSpPr>
        <p:spPr>
          <a:xfrm>
            <a:off x="697859" y="2600703"/>
            <a:ext cx="7408200" cy="4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1620" lvl="0" marL="274320" rtl="0" algn="l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US">
                <a:solidFill>
                  <a:srgbClr val="0293E0"/>
                </a:solidFill>
              </a:rPr>
              <a:t>Sender</a:t>
            </a:r>
            <a:r>
              <a:rPr lang="en-US"/>
              <a:t> is sending </a:t>
            </a:r>
            <a:r>
              <a:rPr lang="en-US">
                <a:solidFill>
                  <a:srgbClr val="0293E0"/>
                </a:solidFill>
              </a:rPr>
              <a:t>the Code Matrix (E) </a:t>
            </a:r>
            <a:r>
              <a:rPr lang="en-US"/>
              <a:t>and also the </a:t>
            </a:r>
            <a:r>
              <a:rPr lang="en-US">
                <a:solidFill>
                  <a:srgbClr val="0293E0"/>
                </a:solidFill>
              </a:rPr>
              <a:t>Determinant</a:t>
            </a:r>
            <a:r>
              <a:rPr lang="en-US"/>
              <a:t> of the </a:t>
            </a:r>
            <a:r>
              <a:rPr lang="en-US">
                <a:solidFill>
                  <a:srgbClr val="0293E0"/>
                </a:solidFill>
              </a:rPr>
              <a:t>Message Matrix (P) </a:t>
            </a:r>
            <a:r>
              <a:rPr lang="en-US"/>
              <a:t>.</a:t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61620" lvl="0" marL="274320" rtl="0" algn="l">
              <a:spcBef>
                <a:spcPts val="480"/>
              </a:spcBef>
              <a:spcAft>
                <a:spcPts val="0"/>
              </a:spcAft>
              <a:buSzPts val="2200"/>
              <a:buChar char="❖"/>
            </a:pPr>
            <a:r>
              <a:rPr lang="en-US"/>
              <a:t>The sole reason for </a:t>
            </a:r>
            <a:r>
              <a:rPr lang="en-US">
                <a:solidFill>
                  <a:srgbClr val="0293E0"/>
                </a:solidFill>
              </a:rPr>
              <a:t>sending determinant </a:t>
            </a:r>
            <a:r>
              <a:rPr lang="en-US"/>
              <a:t>of </a:t>
            </a:r>
            <a:r>
              <a:rPr lang="en-US">
                <a:solidFill>
                  <a:srgbClr val="0293E0"/>
                </a:solidFill>
              </a:rPr>
              <a:t>Message Matrix (P) </a:t>
            </a:r>
            <a:r>
              <a:rPr lang="en-US"/>
              <a:t>is so that the </a:t>
            </a:r>
            <a:r>
              <a:rPr lang="en-US">
                <a:solidFill>
                  <a:srgbClr val="0293E0"/>
                </a:solidFill>
              </a:rPr>
              <a:t>receiver</a:t>
            </a:r>
            <a:r>
              <a:rPr lang="en-US"/>
              <a:t> can </a:t>
            </a:r>
            <a:r>
              <a:rPr lang="en-US">
                <a:solidFill>
                  <a:srgbClr val="0293E0"/>
                </a:solidFill>
              </a:rPr>
              <a:t>verify</a:t>
            </a:r>
            <a:r>
              <a:rPr lang="en-US"/>
              <a:t> that the </a:t>
            </a:r>
            <a:r>
              <a:rPr lang="en-US">
                <a:solidFill>
                  <a:srgbClr val="0293E0"/>
                </a:solidFill>
              </a:rPr>
              <a:t>received message </a:t>
            </a:r>
            <a:r>
              <a:rPr lang="en-US"/>
              <a:t>is </a:t>
            </a:r>
            <a:r>
              <a:rPr lang="en-US">
                <a:solidFill>
                  <a:srgbClr val="0293E0"/>
                </a:solidFill>
              </a:rPr>
              <a:t>error free or not</a:t>
            </a:r>
            <a:r>
              <a:rPr lang="en-US"/>
              <a:t>.</a:t>
            </a:r>
            <a:endParaRPr/>
          </a:p>
        </p:txBody>
      </p:sp>
      <p:sp>
        <p:nvSpPr>
          <p:cNvPr id="238" name="Google Shape;238;p10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r>
              <a:rPr lang="en-US"/>
              <a:t>Detection of error in Code Matrix (E)</a:t>
            </a:r>
            <a:endParaRPr/>
          </a:p>
        </p:txBody>
      </p:sp>
      <p:pic>
        <p:nvPicPr>
          <p:cNvPr id="239" name="Google Shape;23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808" y="3674562"/>
            <a:ext cx="823910" cy="463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10"/>
          <p:cNvCxnSpPr/>
          <p:nvPr/>
        </p:nvCxnSpPr>
        <p:spPr>
          <a:xfrm>
            <a:off x="2662981" y="4217194"/>
            <a:ext cx="2341067" cy="0"/>
          </a:xfrm>
          <a:prstGeom prst="straightConnector1">
            <a:avLst/>
          </a:prstGeom>
          <a:noFill/>
          <a:ln cap="flat" cmpd="sng" w="9525">
            <a:solidFill>
              <a:srgbClr val="2C82F4"/>
            </a:solidFill>
            <a:prstDash val="solid"/>
            <a:round/>
            <a:headEnd len="sm" w="sm" type="none"/>
            <a:tailEnd len="med" w="med" type="stealth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cxnSp>
      <p:pic>
        <p:nvPicPr>
          <p:cNvPr id="241" name="Google Shape;24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3124" y="3811638"/>
            <a:ext cx="162390" cy="188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WAPNIL GHOSH\Desktop\Research Snip\det P.PNG" id="242" name="Google Shape;24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3928" y="3811638"/>
            <a:ext cx="564732" cy="27798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0"/>
          <p:cNvSpPr txBox="1"/>
          <p:nvPr/>
        </p:nvSpPr>
        <p:spPr>
          <a:xfrm>
            <a:off x="3593056" y="3674562"/>
            <a:ext cx="4495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</a:t>
            </a:r>
            <a:endParaRPr sz="24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descr="C:\Users\SWAPNIL GHOSH\Desktop\Research Snip\Encoding formula.PNG" id="244" name="Google Shape;24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68979" y="4025106"/>
            <a:ext cx="1303337" cy="48736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0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11"/>
          <p:cNvSpPr txBox="1"/>
          <p:nvPr>
            <p:ph idx="4294967295" type="body"/>
          </p:nvPr>
        </p:nvSpPr>
        <p:spPr>
          <a:xfrm>
            <a:off x="755576" y="1628800"/>
            <a:ext cx="7776864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The </a:t>
            </a:r>
            <a:r>
              <a:rPr lang="en-US">
                <a:solidFill>
                  <a:srgbClr val="0293E0"/>
                </a:solidFill>
              </a:rPr>
              <a:t>error is checked </a:t>
            </a:r>
            <a:r>
              <a:rPr lang="en-US"/>
              <a:t>using this </a:t>
            </a:r>
            <a:r>
              <a:rPr lang="en-US">
                <a:solidFill>
                  <a:srgbClr val="0293E0"/>
                </a:solidFill>
              </a:rPr>
              <a:t>relation</a:t>
            </a:r>
            <a:r>
              <a:rPr lang="en-US"/>
              <a:t>,</a:t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This relation means when that the </a:t>
            </a:r>
            <a:r>
              <a:rPr lang="en-US">
                <a:solidFill>
                  <a:srgbClr val="0293E0"/>
                </a:solidFill>
              </a:rPr>
              <a:t>determinant of the Code Matrix (E)</a:t>
            </a:r>
            <a:r>
              <a:rPr lang="en-US"/>
              <a:t> received is equals to the  </a:t>
            </a:r>
            <a:r>
              <a:rPr lang="en-US">
                <a:solidFill>
                  <a:srgbClr val="0293E0"/>
                </a:solidFill>
              </a:rPr>
              <a:t>determinant of the Message Matrix (P)</a:t>
            </a:r>
            <a:r>
              <a:rPr lang="en-US"/>
              <a:t>.</a:t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When </a:t>
            </a:r>
            <a:r>
              <a:rPr lang="en-US">
                <a:solidFill>
                  <a:srgbClr val="0293E0"/>
                </a:solidFill>
              </a:rPr>
              <a:t>this relation is holds </a:t>
            </a:r>
            <a:r>
              <a:rPr lang="en-US"/>
              <a:t>that means our </a:t>
            </a:r>
            <a:r>
              <a:rPr lang="en-US">
                <a:solidFill>
                  <a:srgbClr val="0293E0"/>
                </a:solidFill>
              </a:rPr>
              <a:t>received Code Matrix (E)  is error free</a:t>
            </a:r>
            <a:r>
              <a:rPr lang="en-US"/>
              <a:t> otherwise </a:t>
            </a:r>
            <a:r>
              <a:rPr lang="en-US">
                <a:solidFill>
                  <a:srgbClr val="0293E0"/>
                </a:solidFill>
              </a:rPr>
              <a:t>error is present </a:t>
            </a:r>
            <a:r>
              <a:rPr lang="en-US"/>
              <a:t>in our </a:t>
            </a:r>
            <a:r>
              <a:rPr lang="en-US">
                <a:solidFill>
                  <a:srgbClr val="0293E0"/>
                </a:solidFill>
              </a:rPr>
              <a:t>Code Matrix (E)</a:t>
            </a:r>
            <a:r>
              <a:rPr lang="en-US"/>
              <a:t>.</a:t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C:\Users\SWAPNIL GHOSH\Desktop\Research Snip\law.PNG" id="252" name="Google Shape;2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2132856"/>
            <a:ext cx="7056784" cy="665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/>
          <p:nvPr>
            <p:ph idx="1" type="body"/>
          </p:nvPr>
        </p:nvSpPr>
        <p:spPr>
          <a:xfrm>
            <a:off x="621700" y="3429000"/>
            <a:ext cx="8065200" cy="262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  <a:p>
            <a:pPr indent="-261620" lvl="0" marL="274320" rtl="0" algn="l">
              <a:spcBef>
                <a:spcPts val="480"/>
              </a:spcBef>
              <a:spcAft>
                <a:spcPts val="0"/>
              </a:spcAft>
              <a:buClr>
                <a:srgbClr val="0293E0"/>
              </a:buClr>
              <a:buSzPts val="2200"/>
              <a:buChar char="❖"/>
            </a:pPr>
            <a:r>
              <a:rPr lang="en-US"/>
              <a:t>  </a:t>
            </a:r>
            <a:r>
              <a:rPr lang="en-US"/>
              <a:t>The </a:t>
            </a:r>
            <a:r>
              <a:rPr lang="en-US">
                <a:solidFill>
                  <a:srgbClr val="0293E0"/>
                </a:solidFill>
              </a:rPr>
              <a:t>inter-relation among </a:t>
            </a:r>
            <a:r>
              <a:rPr lang="en-US"/>
              <a:t>the </a:t>
            </a:r>
            <a:r>
              <a:rPr lang="en-US">
                <a:solidFill>
                  <a:srgbClr val="0293E0"/>
                </a:solidFill>
              </a:rPr>
              <a:t>C</a:t>
            </a:r>
            <a:r>
              <a:rPr lang="en-US">
                <a:solidFill>
                  <a:srgbClr val="0293E0"/>
                </a:solidFill>
              </a:rPr>
              <a:t>ode Matrix (E) elements </a:t>
            </a:r>
            <a:r>
              <a:rPr lang="en-US"/>
              <a:t>are  as follows : -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12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/>
              <a:t>Error Detection and Correction</a:t>
            </a:r>
            <a:endParaRPr/>
          </a:p>
        </p:txBody>
      </p:sp>
      <p:pic>
        <p:nvPicPr>
          <p:cNvPr descr="C:\Users\SWAPNIL GHOSH\Desktop\Research Snip\1.PNG" id="260" name="Google Shape;2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8222" y="4653136"/>
            <a:ext cx="1247203" cy="6647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WAPNIL GHOSH\Desktop\Research Snip\2.PNG" id="261" name="Google Shape;26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752" y="4653136"/>
            <a:ext cx="1345233" cy="6492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WAPNIL GHOSH\Desktop\Research Snip\3.PNG" id="262" name="Google Shape;26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2520" y="4710230"/>
            <a:ext cx="1027969" cy="53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WAPNIL GHOSH\Desktop\Research Snip\4.PNG" id="263" name="Google Shape;263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3537" y="4710230"/>
            <a:ext cx="1093065" cy="5603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WAPNIL GHOSH\Desktop\Research Snip\5.PNG" id="264" name="Google Shape;264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55089" y="4676062"/>
            <a:ext cx="1181460" cy="5945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WAPNIL GHOSH\Desktop\Research Snip\6.PNG" id="265" name="Google Shape;265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1600" y="5564843"/>
            <a:ext cx="1050007" cy="5550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WAPNIL GHOSH\Desktop\Research Snip\7.PNG" id="266" name="Google Shape;266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27374" y="5562460"/>
            <a:ext cx="1007120" cy="644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WAPNIL GHOSH\Desktop\Research Snip\8.PNG" id="267" name="Google Shape;267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084151" y="5564843"/>
            <a:ext cx="1201668" cy="6069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WAPNIL GHOSH\Desktop\Research Snip\9.PNG" id="268" name="Google Shape;268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625337" y="5451228"/>
            <a:ext cx="878383" cy="62772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2"/>
          <p:cNvSpPr txBox="1"/>
          <p:nvPr/>
        </p:nvSpPr>
        <p:spPr>
          <a:xfrm>
            <a:off x="1194098" y="4800840"/>
            <a:ext cx="5989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                    ,                         ,                    ,                       ,                     ,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0" name="Google Shape;270;p12"/>
          <p:cNvSpPr txBox="1"/>
          <p:nvPr/>
        </p:nvSpPr>
        <p:spPr>
          <a:xfrm>
            <a:off x="1180173" y="5672159"/>
            <a:ext cx="3647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            ,                     ,                        and 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1" name="Google Shape;271;p12"/>
          <p:cNvSpPr txBox="1"/>
          <p:nvPr/>
        </p:nvSpPr>
        <p:spPr>
          <a:xfrm>
            <a:off x="574200" y="2412338"/>
            <a:ext cx="7656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480"/>
              </a:spcBef>
              <a:spcAft>
                <a:spcPts val="0"/>
              </a:spcAft>
              <a:buClr>
                <a:srgbClr val="0293E0"/>
              </a:buClr>
              <a:buSzPts val="2200"/>
              <a:buFont typeface="Candara"/>
              <a:buChar char="❖"/>
            </a:pPr>
            <a:r>
              <a:rPr lang="en-US" sz="24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Detection</a:t>
            </a:r>
            <a:r>
              <a:rPr lang="en-US" sz="2400">
                <a:solidFill>
                  <a:srgbClr val="3C7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of </a:t>
            </a:r>
            <a:r>
              <a:rPr lang="en-US" sz="24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type of error </a:t>
            </a:r>
            <a:r>
              <a:rPr lang="en-US" sz="24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is important as it helps to </a:t>
            </a:r>
            <a:r>
              <a:rPr lang="en-US" sz="24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recover</a:t>
            </a:r>
            <a:r>
              <a:rPr lang="en-US" sz="24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  the </a:t>
            </a:r>
            <a:r>
              <a:rPr lang="en-US" sz="24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Code Matrix (E) </a:t>
            </a:r>
            <a:r>
              <a:rPr lang="en-US" sz="24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lang="en-US" sz="24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eventually</a:t>
            </a:r>
            <a:r>
              <a:rPr lang="en-US" sz="2400">
                <a:solidFill>
                  <a:srgbClr val="3C7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4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Message Matrix (P)</a:t>
            </a:r>
            <a:r>
              <a:rPr lang="en-US" sz="2400">
                <a:solidFill>
                  <a:srgbClr val="3C78D8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>
              <a:solidFill>
                <a:srgbClr val="3C7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13"/>
          <p:cNvSpPr txBox="1"/>
          <p:nvPr>
            <p:ph idx="4294967295" type="body"/>
          </p:nvPr>
        </p:nvSpPr>
        <p:spPr>
          <a:xfrm>
            <a:off x="755576" y="1628800"/>
            <a:ext cx="7776864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1920" lvl="0" marL="27432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61620" lvl="0" marL="274320" rtl="0" algn="l">
              <a:spcBef>
                <a:spcPts val="480"/>
              </a:spcBef>
              <a:spcAft>
                <a:spcPts val="0"/>
              </a:spcAft>
              <a:buSzPts val="2200"/>
              <a:buChar char="❖"/>
            </a:pPr>
            <a:r>
              <a:rPr lang="en-US"/>
              <a:t>Using </a:t>
            </a:r>
            <a:r>
              <a:rPr lang="en-US">
                <a:solidFill>
                  <a:srgbClr val="0293E0"/>
                </a:solidFill>
              </a:rPr>
              <a:t>the relations mentioned previously </a:t>
            </a:r>
            <a:r>
              <a:rPr lang="en-US"/>
              <a:t>we try to correct </a:t>
            </a:r>
            <a:r>
              <a:rPr lang="en-US">
                <a:solidFill>
                  <a:srgbClr val="0293E0"/>
                </a:solidFill>
              </a:rPr>
              <a:t>different folds of error</a:t>
            </a:r>
            <a:r>
              <a:rPr lang="en-US"/>
              <a:t>.</a:t>
            </a:r>
            <a:endParaRPr/>
          </a:p>
          <a:p>
            <a:pPr indent="-261620" lvl="0" marL="274320" rtl="0" algn="l">
              <a:spcBef>
                <a:spcPts val="480"/>
              </a:spcBef>
              <a:spcAft>
                <a:spcPts val="0"/>
              </a:spcAft>
              <a:buSzPts val="2200"/>
              <a:buChar char="❖"/>
            </a:pPr>
            <a:r>
              <a:rPr lang="en-US"/>
              <a:t>We can correct </a:t>
            </a:r>
            <a:r>
              <a:rPr lang="en-US">
                <a:solidFill>
                  <a:srgbClr val="0293E0"/>
                </a:solidFill>
              </a:rPr>
              <a:t>up to 8 folds of error</a:t>
            </a:r>
            <a:r>
              <a:rPr lang="en-US"/>
              <a:t>.</a:t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61620" lvl="0" marL="274320" rtl="0" algn="l">
              <a:spcBef>
                <a:spcPts val="480"/>
              </a:spcBef>
              <a:spcAft>
                <a:spcPts val="0"/>
              </a:spcAft>
              <a:buSzPts val="2200"/>
              <a:buChar char="❖"/>
            </a:pPr>
            <a:r>
              <a:rPr lang="en-US"/>
              <a:t>We can achieve an</a:t>
            </a:r>
            <a:r>
              <a:rPr lang="en-US">
                <a:solidFill>
                  <a:srgbClr val="3C78D8"/>
                </a:solidFill>
              </a:rPr>
              <a:t> </a:t>
            </a:r>
            <a:r>
              <a:rPr lang="en-US">
                <a:solidFill>
                  <a:srgbClr val="0293E0"/>
                </a:solidFill>
              </a:rPr>
              <a:t>accuracy </a:t>
            </a:r>
            <a:r>
              <a:rPr lang="en-US"/>
              <a:t>of </a:t>
            </a:r>
            <a:r>
              <a:rPr lang="en-US">
                <a:solidFill>
                  <a:srgbClr val="0293E0"/>
                </a:solidFill>
              </a:rPr>
              <a:t>99.80 %.</a:t>
            </a:r>
            <a:endParaRPr>
              <a:solidFill>
                <a:srgbClr val="0293E0"/>
              </a:solidFill>
            </a:endParaRPr>
          </a:p>
        </p:txBody>
      </p:sp>
      <p:pic>
        <p:nvPicPr>
          <p:cNvPr descr="C:\Users\SWAPNIL GHOSH\Desktop\Research Snip\alpha.PNG" id="279" name="Google Shape;2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772816"/>
            <a:ext cx="7416824" cy="7703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WAPNIL GHOSH\Desktop\Research Snip\poss.PNG" id="280" name="Google Shape;28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8425" y="4707731"/>
            <a:ext cx="3970338" cy="327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WAPNIL GHOSH\Desktop\Research Snip\poss1.PNG" id="281" name="Google Shape;28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3608" y="4365104"/>
            <a:ext cx="3490912" cy="32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13"/>
          <p:cNvCxnSpPr/>
          <p:nvPr/>
        </p:nvCxnSpPr>
        <p:spPr>
          <a:xfrm>
            <a:off x="955439" y="4707731"/>
            <a:ext cx="4044281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3" name="Google Shape;283;p13"/>
          <p:cNvSpPr txBox="1"/>
          <p:nvPr/>
        </p:nvSpPr>
        <p:spPr>
          <a:xfrm>
            <a:off x="4969099" y="4359094"/>
            <a:ext cx="3949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=  </a:t>
            </a:r>
            <a:endParaRPr sz="36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4" name="Google Shape;284;p13"/>
          <p:cNvSpPr txBox="1"/>
          <p:nvPr/>
        </p:nvSpPr>
        <p:spPr>
          <a:xfrm>
            <a:off x="5334991" y="4521636"/>
            <a:ext cx="7970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0.9980</a:t>
            </a:r>
            <a:endParaRPr sz="16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5" name="Google Shape;285;p13"/>
          <p:cNvSpPr/>
          <p:nvPr/>
        </p:nvSpPr>
        <p:spPr>
          <a:xfrm>
            <a:off x="4454820" y="3244334"/>
            <a:ext cx="234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14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/>
              <a:t>Progress so far…</a:t>
            </a:r>
            <a:endParaRPr/>
          </a:p>
        </p:txBody>
      </p:sp>
      <p:sp>
        <p:nvSpPr>
          <p:cNvPr id="292" name="Google Shape;292;p14"/>
          <p:cNvSpPr txBox="1"/>
          <p:nvPr>
            <p:ph idx="1" type="body"/>
          </p:nvPr>
        </p:nvSpPr>
        <p:spPr>
          <a:xfrm>
            <a:off x="867900" y="2082300"/>
            <a:ext cx="7408200" cy="44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Clr>
                <a:srgbClr val="0293E0"/>
              </a:buClr>
              <a:buSzPts val="2200"/>
              <a:buChar char="❖"/>
            </a:pPr>
            <a:r>
              <a:rPr lang="en-US">
                <a:solidFill>
                  <a:srgbClr val="1A4171"/>
                </a:solidFill>
              </a:rPr>
              <a:t>Created a class whose object is maintained at each node,</a:t>
            </a:r>
            <a:r>
              <a:rPr lang="en-US">
                <a:solidFill>
                  <a:srgbClr val="1A4171"/>
                </a:solidFill>
              </a:rPr>
              <a:t> which stores M</a:t>
            </a:r>
            <a:r>
              <a:rPr baseline="30000" lang="en-US">
                <a:solidFill>
                  <a:srgbClr val="1A4171"/>
                </a:solidFill>
              </a:rPr>
              <a:t>k </a:t>
            </a:r>
            <a:r>
              <a:rPr lang="en-US">
                <a:solidFill>
                  <a:srgbClr val="1A4171"/>
                </a:solidFill>
              </a:rPr>
              <a:t>and M</a:t>
            </a:r>
            <a:r>
              <a:rPr baseline="30000" lang="en-US">
                <a:solidFill>
                  <a:srgbClr val="1A4171"/>
                </a:solidFill>
              </a:rPr>
              <a:t>-k</a:t>
            </a:r>
            <a:r>
              <a:rPr lang="en-US">
                <a:solidFill>
                  <a:srgbClr val="1A4171"/>
                </a:solidFill>
              </a:rPr>
              <a:t> [k is constant across all the nodes].</a:t>
            </a:r>
            <a:endParaRPr>
              <a:solidFill>
                <a:srgbClr val="1A417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293E0"/>
              </a:buClr>
              <a:buSzPts val="2200"/>
              <a:buChar char="❖"/>
            </a:pPr>
            <a:r>
              <a:rPr lang="en-US">
                <a:solidFill>
                  <a:srgbClr val="1A4171"/>
                </a:solidFill>
              </a:rPr>
              <a:t>This object encodes/decodes messages, detects and corrects errors.</a:t>
            </a:r>
            <a:endParaRPr>
              <a:solidFill>
                <a:srgbClr val="1A417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293E0"/>
              </a:buClr>
              <a:buSzPts val="2200"/>
              <a:buChar char="❖"/>
            </a:pPr>
            <a:r>
              <a:rPr lang="en-US">
                <a:solidFill>
                  <a:srgbClr val="1A4171"/>
                </a:solidFill>
              </a:rPr>
              <a:t>Done till single error correction.</a:t>
            </a:r>
            <a:endParaRPr>
              <a:solidFill>
                <a:srgbClr val="1A4171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/>
          <p:nvPr/>
        </p:nvSpPr>
        <p:spPr>
          <a:xfrm>
            <a:off x="894425" y="4405525"/>
            <a:ext cx="2057400" cy="19746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6085575" y="4262825"/>
            <a:ext cx="2057400" cy="19092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None/>
            </a:pPr>
            <a:r>
              <a:t/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1394910" y="6344348"/>
            <a:ext cx="122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None/>
            </a:pPr>
            <a:r>
              <a:rPr b="1" i="1" lang="en-US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SENDER</a:t>
            </a:r>
            <a:endParaRPr b="1" i="1"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960014" y="5023363"/>
            <a:ext cx="184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 = encode(P)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Send E, |P|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>
            <a:off x="6036832" y="4517156"/>
            <a:ext cx="2154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Receive E, |P|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 E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Correct E (if reqd.)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P’ = decode(E)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8" name="Google Shape;298;p14"/>
          <p:cNvSpPr/>
          <p:nvPr/>
        </p:nvSpPr>
        <p:spPr>
          <a:xfrm>
            <a:off x="3489890" y="4711139"/>
            <a:ext cx="2348337" cy="410341"/>
          </a:xfrm>
          <a:custGeom>
            <a:rect b="b" l="l" r="r" t="t"/>
            <a:pathLst>
              <a:path extrusionOk="0" h="14858" w="85784">
                <a:moveTo>
                  <a:pt x="0" y="12491"/>
                </a:moveTo>
                <a:cubicBezTo>
                  <a:pt x="2200" y="10763"/>
                  <a:pt x="7856" y="1729"/>
                  <a:pt x="13198" y="2122"/>
                </a:cubicBezTo>
                <a:cubicBezTo>
                  <a:pt x="18540" y="2515"/>
                  <a:pt x="26474" y="14927"/>
                  <a:pt x="32051" y="14848"/>
                </a:cubicBezTo>
                <a:cubicBezTo>
                  <a:pt x="37629" y="14769"/>
                  <a:pt x="41321" y="1729"/>
                  <a:pt x="46663" y="1650"/>
                </a:cubicBezTo>
                <a:cubicBezTo>
                  <a:pt x="52005" y="1571"/>
                  <a:pt x="59310" y="14612"/>
                  <a:pt x="64102" y="14376"/>
                </a:cubicBezTo>
                <a:cubicBezTo>
                  <a:pt x="68894" y="14140"/>
                  <a:pt x="71801" y="1179"/>
                  <a:pt x="75415" y="236"/>
                </a:cubicBezTo>
                <a:cubicBezTo>
                  <a:pt x="79029" y="-707"/>
                  <a:pt x="84056" y="7306"/>
                  <a:pt x="85784" y="872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3344527" y="5324557"/>
            <a:ext cx="2348337" cy="410341"/>
          </a:xfrm>
          <a:custGeom>
            <a:rect b="b" l="l" r="r" t="t"/>
            <a:pathLst>
              <a:path extrusionOk="0" h="14858" w="85784">
                <a:moveTo>
                  <a:pt x="0" y="12491"/>
                </a:moveTo>
                <a:cubicBezTo>
                  <a:pt x="2200" y="10763"/>
                  <a:pt x="7856" y="1729"/>
                  <a:pt x="13198" y="2122"/>
                </a:cubicBezTo>
                <a:cubicBezTo>
                  <a:pt x="18540" y="2515"/>
                  <a:pt x="26474" y="14927"/>
                  <a:pt x="32051" y="14848"/>
                </a:cubicBezTo>
                <a:cubicBezTo>
                  <a:pt x="37629" y="14769"/>
                  <a:pt x="41321" y="1729"/>
                  <a:pt x="46663" y="1650"/>
                </a:cubicBezTo>
                <a:cubicBezTo>
                  <a:pt x="52005" y="1571"/>
                  <a:pt x="59310" y="14612"/>
                  <a:pt x="64102" y="14376"/>
                </a:cubicBezTo>
                <a:cubicBezTo>
                  <a:pt x="68894" y="14140"/>
                  <a:pt x="71801" y="1179"/>
                  <a:pt x="75415" y="236"/>
                </a:cubicBezTo>
                <a:cubicBezTo>
                  <a:pt x="79029" y="-707"/>
                  <a:pt x="84056" y="7306"/>
                  <a:pt x="85784" y="872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4"/>
          <p:cNvSpPr txBox="1"/>
          <p:nvPr/>
        </p:nvSpPr>
        <p:spPr>
          <a:xfrm>
            <a:off x="3991096" y="5121479"/>
            <a:ext cx="60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|P|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1" name="Google Shape;301;p14"/>
          <p:cNvSpPr txBox="1"/>
          <p:nvPr/>
        </p:nvSpPr>
        <p:spPr>
          <a:xfrm>
            <a:off x="3725262" y="4793768"/>
            <a:ext cx="4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ra"/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</a:t>
            </a: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2" name="Google Shape;302;p14"/>
          <p:cNvSpPr txBox="1"/>
          <p:nvPr/>
        </p:nvSpPr>
        <p:spPr>
          <a:xfrm>
            <a:off x="6528791" y="6237323"/>
            <a:ext cx="1340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None/>
            </a:pPr>
            <a:r>
              <a:rPr b="1" i="1" lang="en-US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RECEIVER</a:t>
            </a:r>
            <a:endParaRPr b="1" i="1"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bc335f865c_0_37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g1bc335f865c_0_37"/>
          <p:cNvSpPr/>
          <p:nvPr/>
        </p:nvSpPr>
        <p:spPr>
          <a:xfrm>
            <a:off x="3205975" y="1719814"/>
            <a:ext cx="3631593" cy="1478814"/>
          </a:xfrm>
          <a:prstGeom prst="flowChart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Recalculate the value for each position using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baseline="-25000" lang="en-US" sz="1600">
                <a:latin typeface="Comic Sans MS"/>
                <a:ea typeface="Comic Sans MS"/>
                <a:cs typeface="Comic Sans MS"/>
                <a:sym typeface="Comic Sans MS"/>
              </a:rPr>
              <a:t>received</a:t>
            </a: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| = |P|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If a value is an integer, then it is a possible correction. Store all the possible corrections.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0" name="Google Shape;310;g1bc335f865c_0_37"/>
          <p:cNvSpPr/>
          <p:nvPr/>
        </p:nvSpPr>
        <p:spPr>
          <a:xfrm>
            <a:off x="4021688" y="390300"/>
            <a:ext cx="2000166" cy="1008695"/>
          </a:xfrm>
          <a:prstGeom prst="flowChart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Find the cofactors for all the positions in the matrix.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1" name="Google Shape;311;g1bc335f865c_0_37"/>
          <p:cNvSpPr/>
          <p:nvPr/>
        </p:nvSpPr>
        <p:spPr>
          <a:xfrm>
            <a:off x="3205975" y="5507604"/>
            <a:ext cx="3631593" cy="1238721"/>
          </a:xfrm>
          <a:prstGeom prst="flowChart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Find/Accept the correction which best approximates the checking relations.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Minimize |c1/c3 - 𝝰| + |c2/c3 - (𝝰+1)/𝝰| + |c1/c2 - (𝝰</a:t>
            </a:r>
            <a:r>
              <a:rPr baseline="30000" lang="en-US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/𝝰+1)|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2" name="Google Shape;312;g1bc335f865c_0_37"/>
          <p:cNvSpPr/>
          <p:nvPr/>
        </p:nvSpPr>
        <p:spPr>
          <a:xfrm>
            <a:off x="3988166" y="3462200"/>
            <a:ext cx="2067210" cy="1798745"/>
          </a:xfrm>
          <a:prstGeom prst="flowChartDecision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count(possible_corrections) &gt; 0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13" name="Google Shape;313;g1bc335f865c_0_37"/>
          <p:cNvCxnSpPr>
            <a:stCxn id="312" idx="2"/>
            <a:endCxn id="311" idx="0"/>
          </p:cNvCxnSpPr>
          <p:nvPr/>
        </p:nvCxnSpPr>
        <p:spPr>
          <a:xfrm>
            <a:off x="5021772" y="5260945"/>
            <a:ext cx="0" cy="24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g1bc335f865c_0_37"/>
          <p:cNvCxnSpPr>
            <a:stCxn id="310" idx="2"/>
            <a:endCxn id="309" idx="0"/>
          </p:cNvCxnSpPr>
          <p:nvPr/>
        </p:nvCxnSpPr>
        <p:spPr>
          <a:xfrm>
            <a:off x="5021772" y="1398995"/>
            <a:ext cx="0" cy="32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g1bc335f865c_0_37"/>
          <p:cNvCxnSpPr>
            <a:stCxn id="309" idx="2"/>
            <a:endCxn id="312" idx="0"/>
          </p:cNvCxnSpPr>
          <p:nvPr/>
        </p:nvCxnSpPr>
        <p:spPr>
          <a:xfrm>
            <a:off x="5021772" y="3198628"/>
            <a:ext cx="0" cy="263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g1bc335f865c_0_37"/>
          <p:cNvCxnSpPr>
            <a:stCxn id="312" idx="3"/>
          </p:cNvCxnSpPr>
          <p:nvPr/>
        </p:nvCxnSpPr>
        <p:spPr>
          <a:xfrm flipH="1" rot="10800000">
            <a:off x="6055377" y="4344772"/>
            <a:ext cx="1464000" cy="1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g1bc335f865c_0_37"/>
          <p:cNvCxnSpPr/>
          <p:nvPr/>
        </p:nvCxnSpPr>
        <p:spPr>
          <a:xfrm>
            <a:off x="7508004" y="4344732"/>
            <a:ext cx="11100" cy="1226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g1bc335f865c_0_37"/>
          <p:cNvSpPr txBox="1"/>
          <p:nvPr/>
        </p:nvSpPr>
        <p:spPr>
          <a:xfrm>
            <a:off x="5139098" y="5135244"/>
            <a:ext cx="5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Yes</a:t>
            </a:r>
            <a:endParaRPr/>
          </a:p>
        </p:txBody>
      </p:sp>
      <p:sp>
        <p:nvSpPr>
          <p:cNvPr id="319" name="Google Shape;319;g1bc335f865c_0_37"/>
          <p:cNvSpPr txBox="1"/>
          <p:nvPr/>
        </p:nvSpPr>
        <p:spPr>
          <a:xfrm>
            <a:off x="6519229" y="3972299"/>
            <a:ext cx="5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</a:t>
            </a:r>
            <a:endParaRPr/>
          </a:p>
        </p:txBody>
      </p:sp>
      <p:sp>
        <p:nvSpPr>
          <p:cNvPr id="320" name="Google Shape;320;g1bc335f865c_0_37"/>
          <p:cNvSpPr/>
          <p:nvPr/>
        </p:nvSpPr>
        <p:spPr>
          <a:xfrm>
            <a:off x="7055484" y="5571245"/>
            <a:ext cx="2000166" cy="1008695"/>
          </a:xfrm>
          <a:prstGeom prst="flowChart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Try double error correction.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1" name="Google Shape;321;g1bc335f865c_0_37"/>
          <p:cNvSpPr txBox="1"/>
          <p:nvPr>
            <p:ph idx="4294967295" type="title"/>
          </p:nvPr>
        </p:nvSpPr>
        <p:spPr>
          <a:xfrm>
            <a:off x="501800" y="352400"/>
            <a:ext cx="2508900" cy="626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A4171"/>
                </a:solidFill>
              </a:rPr>
              <a:t>Single Error Correction Procedure</a:t>
            </a:r>
            <a:endParaRPr sz="3000">
              <a:solidFill>
                <a:srgbClr val="1A417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bc335f865c_0_73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g1bc335f865c_0_73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r>
              <a:rPr lang="en-US"/>
              <a:t>Two Challenges with this procedure:</a:t>
            </a:r>
            <a:endParaRPr/>
          </a:p>
        </p:txBody>
      </p:sp>
      <p:sp>
        <p:nvSpPr>
          <p:cNvPr id="328" name="Google Shape;328;g1bc335f865c_0_73"/>
          <p:cNvSpPr txBox="1"/>
          <p:nvPr>
            <p:ph idx="1" type="body"/>
          </p:nvPr>
        </p:nvSpPr>
        <p:spPr>
          <a:xfrm>
            <a:off x="867900" y="1846050"/>
            <a:ext cx="7408200" cy="46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spcBef>
                <a:spcPts val="360"/>
              </a:spcBef>
              <a:spcAft>
                <a:spcPts val="0"/>
              </a:spcAft>
              <a:buClr>
                <a:srgbClr val="1A4171"/>
              </a:buClr>
              <a:buSzPts val="2600"/>
              <a:buFont typeface="DM Sans Medium"/>
              <a:buAutoNum type="arabicParenR"/>
            </a:pPr>
            <a:r>
              <a:rPr lang="en-US" sz="2600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Undetected errors:</a:t>
            </a:r>
            <a:endParaRPr sz="260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A4171"/>
                </a:solidFill>
              </a:rPr>
              <a:t>What if E</a:t>
            </a:r>
            <a:r>
              <a:rPr baseline="-25000" lang="en-US">
                <a:solidFill>
                  <a:srgbClr val="1A4171"/>
                </a:solidFill>
              </a:rPr>
              <a:t>received</a:t>
            </a:r>
            <a:r>
              <a:rPr lang="en-US">
                <a:solidFill>
                  <a:srgbClr val="1A4171"/>
                </a:solidFill>
              </a:rPr>
              <a:t> != E but |E| == |</a:t>
            </a:r>
            <a:r>
              <a:rPr lang="en-US">
                <a:solidFill>
                  <a:srgbClr val="1A4171"/>
                </a:solidFill>
              </a:rPr>
              <a:t>E</a:t>
            </a:r>
            <a:r>
              <a:rPr baseline="-25000" lang="en-US">
                <a:solidFill>
                  <a:srgbClr val="1A4171"/>
                </a:solidFill>
              </a:rPr>
              <a:t>received</a:t>
            </a:r>
            <a:r>
              <a:rPr lang="en-US">
                <a:solidFill>
                  <a:srgbClr val="1A4171"/>
                </a:solidFill>
              </a:rPr>
              <a:t>| ?</a:t>
            </a:r>
            <a:endParaRPr>
              <a:solidFill>
                <a:srgbClr val="1A4171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4171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A4171"/>
                </a:solidFill>
              </a:rPr>
              <a:t>For example,</a:t>
            </a:r>
            <a:endParaRPr>
              <a:solidFill>
                <a:srgbClr val="1A4171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A4171"/>
                </a:solidFill>
              </a:rPr>
              <a:t>E = </a:t>
            </a:r>
            <a:endParaRPr>
              <a:solidFill>
                <a:srgbClr val="1A4171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A4171"/>
                </a:solidFill>
              </a:rPr>
              <a:t>						Here, |E| = |E</a:t>
            </a:r>
            <a:r>
              <a:rPr baseline="-25000" lang="en-US">
                <a:solidFill>
                  <a:srgbClr val="1A4171"/>
                </a:solidFill>
              </a:rPr>
              <a:t>received</a:t>
            </a:r>
            <a:r>
              <a:rPr lang="en-US">
                <a:solidFill>
                  <a:srgbClr val="1A4171"/>
                </a:solidFill>
              </a:rPr>
              <a:t>| = 421104</a:t>
            </a:r>
            <a:endParaRPr>
              <a:solidFill>
                <a:srgbClr val="1A4171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4171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A4171"/>
                </a:solidFill>
              </a:rPr>
              <a:t>E</a:t>
            </a:r>
            <a:r>
              <a:rPr baseline="-25000" lang="en-US">
                <a:solidFill>
                  <a:srgbClr val="1A4171"/>
                </a:solidFill>
              </a:rPr>
              <a:t>received</a:t>
            </a:r>
            <a:r>
              <a:rPr lang="en-US">
                <a:solidFill>
                  <a:srgbClr val="1A4171"/>
                </a:solidFill>
              </a:rPr>
              <a:t>= </a:t>
            </a:r>
            <a:endParaRPr>
              <a:solidFill>
                <a:srgbClr val="1A4171"/>
              </a:solidFill>
            </a:endParaRPr>
          </a:p>
        </p:txBody>
      </p:sp>
      <p:cxnSp>
        <p:nvCxnSpPr>
          <p:cNvPr id="329" name="Google Shape;329;g1bc335f865c_0_73"/>
          <p:cNvCxnSpPr/>
          <p:nvPr/>
        </p:nvCxnSpPr>
        <p:spPr>
          <a:xfrm>
            <a:off x="1902900" y="3941300"/>
            <a:ext cx="11700" cy="111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g1bc335f865c_0_73"/>
          <p:cNvCxnSpPr/>
          <p:nvPr/>
        </p:nvCxnSpPr>
        <p:spPr>
          <a:xfrm>
            <a:off x="1902900" y="3941300"/>
            <a:ext cx="3063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g1bc335f865c_0_73"/>
          <p:cNvCxnSpPr/>
          <p:nvPr/>
        </p:nvCxnSpPr>
        <p:spPr>
          <a:xfrm>
            <a:off x="1914600" y="5060600"/>
            <a:ext cx="3063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g1bc335f865c_0_73"/>
          <p:cNvCxnSpPr/>
          <p:nvPr/>
        </p:nvCxnSpPr>
        <p:spPr>
          <a:xfrm>
            <a:off x="3175513" y="3941300"/>
            <a:ext cx="11700" cy="111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g1bc335f865c_0_73"/>
          <p:cNvCxnSpPr/>
          <p:nvPr/>
        </p:nvCxnSpPr>
        <p:spPr>
          <a:xfrm>
            <a:off x="2880925" y="3941300"/>
            <a:ext cx="3063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g1bc335f865c_0_73"/>
          <p:cNvCxnSpPr/>
          <p:nvPr/>
        </p:nvCxnSpPr>
        <p:spPr>
          <a:xfrm>
            <a:off x="2880925" y="5060600"/>
            <a:ext cx="3063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g1bc335f865c_0_73"/>
          <p:cNvSpPr txBox="1"/>
          <p:nvPr/>
        </p:nvSpPr>
        <p:spPr>
          <a:xfrm>
            <a:off x="1914625" y="3941300"/>
            <a:ext cx="12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376 345 214</a:t>
            </a:r>
            <a:endParaRPr/>
          </a:p>
        </p:txBody>
      </p:sp>
      <p:sp>
        <p:nvSpPr>
          <p:cNvPr id="336" name="Google Shape;336;g1bc335f865c_0_73"/>
          <p:cNvSpPr txBox="1"/>
          <p:nvPr/>
        </p:nvSpPr>
        <p:spPr>
          <a:xfrm>
            <a:off x="1914600" y="4303850"/>
            <a:ext cx="12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426 284 215</a:t>
            </a:r>
            <a:endParaRPr/>
          </a:p>
        </p:txBody>
      </p:sp>
      <p:sp>
        <p:nvSpPr>
          <p:cNvPr id="337" name="Google Shape;337;g1bc335f865c_0_73"/>
          <p:cNvSpPr txBox="1"/>
          <p:nvPr/>
        </p:nvSpPr>
        <p:spPr>
          <a:xfrm>
            <a:off x="1902900" y="4636750"/>
            <a:ext cx="12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528 352 256</a:t>
            </a:r>
            <a:endParaRPr/>
          </a:p>
        </p:txBody>
      </p:sp>
      <p:cxnSp>
        <p:nvCxnSpPr>
          <p:cNvPr id="338" name="Google Shape;338;g1bc335f865c_0_73"/>
          <p:cNvCxnSpPr/>
          <p:nvPr/>
        </p:nvCxnSpPr>
        <p:spPr>
          <a:xfrm>
            <a:off x="2539213" y="5265500"/>
            <a:ext cx="11700" cy="111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g1bc335f865c_0_73"/>
          <p:cNvCxnSpPr/>
          <p:nvPr/>
        </p:nvCxnSpPr>
        <p:spPr>
          <a:xfrm>
            <a:off x="2539213" y="5265500"/>
            <a:ext cx="3063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g1bc335f865c_0_73"/>
          <p:cNvCxnSpPr/>
          <p:nvPr/>
        </p:nvCxnSpPr>
        <p:spPr>
          <a:xfrm>
            <a:off x="2550913" y="6384800"/>
            <a:ext cx="3063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g1bc335f865c_0_73"/>
          <p:cNvCxnSpPr/>
          <p:nvPr/>
        </p:nvCxnSpPr>
        <p:spPr>
          <a:xfrm>
            <a:off x="3811825" y="5265500"/>
            <a:ext cx="11700" cy="111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g1bc335f865c_0_73"/>
          <p:cNvCxnSpPr/>
          <p:nvPr/>
        </p:nvCxnSpPr>
        <p:spPr>
          <a:xfrm>
            <a:off x="3517238" y="5265500"/>
            <a:ext cx="3063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g1bc335f865c_0_73"/>
          <p:cNvCxnSpPr/>
          <p:nvPr/>
        </p:nvCxnSpPr>
        <p:spPr>
          <a:xfrm>
            <a:off x="3517238" y="6384800"/>
            <a:ext cx="3063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g1bc335f865c_0_73"/>
          <p:cNvSpPr txBox="1"/>
          <p:nvPr/>
        </p:nvSpPr>
        <p:spPr>
          <a:xfrm>
            <a:off x="2550938" y="5265500"/>
            <a:ext cx="12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376 345 </a:t>
            </a:r>
            <a:r>
              <a:rPr b="1" lang="en-US"/>
              <a:t>778</a:t>
            </a:r>
            <a:endParaRPr b="1"/>
          </a:p>
        </p:txBody>
      </p:sp>
      <p:sp>
        <p:nvSpPr>
          <p:cNvPr id="345" name="Google Shape;345;g1bc335f865c_0_73"/>
          <p:cNvSpPr txBox="1"/>
          <p:nvPr/>
        </p:nvSpPr>
        <p:spPr>
          <a:xfrm>
            <a:off x="2550913" y="5628050"/>
            <a:ext cx="12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426 284 215</a:t>
            </a:r>
            <a:endParaRPr/>
          </a:p>
        </p:txBody>
      </p:sp>
      <p:sp>
        <p:nvSpPr>
          <p:cNvPr id="346" name="Google Shape;346;g1bc335f865c_0_73"/>
          <p:cNvSpPr txBox="1"/>
          <p:nvPr/>
        </p:nvSpPr>
        <p:spPr>
          <a:xfrm>
            <a:off x="2539213" y="5960950"/>
            <a:ext cx="12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528 352 256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bc335f865c_0_116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" name="Google Shape;352;g1bc335f865c_0_116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r>
              <a:rPr lang="en-US"/>
              <a:t>Two Challenges with this procedure (contd.):</a:t>
            </a:r>
            <a:endParaRPr/>
          </a:p>
        </p:txBody>
      </p:sp>
      <p:sp>
        <p:nvSpPr>
          <p:cNvPr id="353" name="Google Shape;353;g1bc335f865c_0_116"/>
          <p:cNvSpPr txBox="1"/>
          <p:nvPr>
            <p:ph idx="1" type="body"/>
          </p:nvPr>
        </p:nvSpPr>
        <p:spPr>
          <a:xfrm>
            <a:off x="867900" y="2024400"/>
            <a:ext cx="7408200" cy="45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2) Mis-Corrected Error:</a:t>
            </a:r>
            <a:endParaRPr sz="260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4171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A4171"/>
                </a:solidFill>
              </a:rPr>
              <a:t>We need to find the best correction out of a number of  possible corrections?</a:t>
            </a:r>
            <a:endParaRPr>
              <a:solidFill>
                <a:srgbClr val="1A4171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4171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A4171"/>
                </a:solidFill>
              </a:rPr>
              <a:t>How do we measure this?</a:t>
            </a:r>
            <a:endParaRPr>
              <a:solidFill>
                <a:srgbClr val="1A4171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4171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A4171"/>
                </a:solidFill>
              </a:rPr>
              <a:t>Currently,</a:t>
            </a:r>
            <a:endParaRPr>
              <a:solidFill>
                <a:srgbClr val="1A4171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Minimize |c1/c3 - 𝝰| + |c2/c3 - (𝝰+1)/𝝰| + |c1/c2 - (𝝰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/𝝰+1)|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[ci = value at column i of the row where the correction is made]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bc335f865c_0_140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g1bc335f865c_0_140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r>
              <a:rPr lang="en-US"/>
              <a:t>Two Challenges with this procedure (contd.):</a:t>
            </a:r>
            <a:endParaRPr/>
          </a:p>
        </p:txBody>
      </p:sp>
      <p:sp>
        <p:nvSpPr>
          <p:cNvPr id="360" name="Google Shape;360;g1bc335f865c_0_140"/>
          <p:cNvSpPr txBox="1"/>
          <p:nvPr>
            <p:ph idx="1" type="body"/>
          </p:nvPr>
        </p:nvSpPr>
        <p:spPr>
          <a:xfrm>
            <a:off x="802975" y="1756325"/>
            <a:ext cx="7408200" cy="4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A4171"/>
                </a:solidFill>
              </a:rPr>
              <a:t>For example, </a:t>
            </a:r>
            <a:endParaRPr>
              <a:solidFill>
                <a:srgbClr val="1A417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417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A4171"/>
                </a:solidFill>
              </a:rPr>
              <a:t>E =					E</a:t>
            </a:r>
            <a:r>
              <a:rPr baseline="-25000" lang="en-US">
                <a:solidFill>
                  <a:srgbClr val="1A4171"/>
                </a:solidFill>
              </a:rPr>
              <a:t>received</a:t>
            </a:r>
            <a:r>
              <a:rPr lang="en-US">
                <a:solidFill>
                  <a:srgbClr val="1A4171"/>
                </a:solidFill>
              </a:rPr>
              <a:t>= </a:t>
            </a:r>
            <a:endParaRPr>
              <a:solidFill>
                <a:srgbClr val="1A417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A4171"/>
                </a:solidFill>
              </a:rPr>
              <a:t> </a:t>
            </a:r>
            <a:endParaRPr>
              <a:solidFill>
                <a:srgbClr val="1A417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417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A4171"/>
                </a:solidFill>
              </a:rPr>
              <a:t>Three possible corrections: [(1, 0, 214), (2, 0, 59095), (2, 1, 576)]</a:t>
            </a:r>
            <a:endParaRPr sz="2100">
              <a:solidFill>
                <a:srgbClr val="1A417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A417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A417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A417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A4171"/>
                </a:solidFill>
              </a:rPr>
              <a:t>E</a:t>
            </a:r>
            <a:r>
              <a:rPr baseline="-25000" lang="en-US">
                <a:solidFill>
                  <a:srgbClr val="1A4171"/>
                </a:solidFill>
              </a:rPr>
              <a:t>corrected</a:t>
            </a:r>
            <a:r>
              <a:rPr lang="en-US">
                <a:solidFill>
                  <a:srgbClr val="1A4171"/>
                </a:solidFill>
              </a:rPr>
              <a:t>=</a:t>
            </a:r>
            <a:endParaRPr sz="2100">
              <a:solidFill>
                <a:srgbClr val="1A4171"/>
              </a:solidFill>
            </a:endParaRPr>
          </a:p>
        </p:txBody>
      </p:sp>
      <p:cxnSp>
        <p:nvCxnSpPr>
          <p:cNvPr id="361" name="Google Shape;361;g1bc335f865c_0_140"/>
          <p:cNvCxnSpPr/>
          <p:nvPr/>
        </p:nvCxnSpPr>
        <p:spPr>
          <a:xfrm>
            <a:off x="1442900" y="2589200"/>
            <a:ext cx="11700" cy="111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g1bc335f865c_0_140"/>
          <p:cNvCxnSpPr/>
          <p:nvPr/>
        </p:nvCxnSpPr>
        <p:spPr>
          <a:xfrm>
            <a:off x="1442900" y="2589200"/>
            <a:ext cx="3063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g1bc335f865c_0_140"/>
          <p:cNvCxnSpPr/>
          <p:nvPr/>
        </p:nvCxnSpPr>
        <p:spPr>
          <a:xfrm>
            <a:off x="1454600" y="3708500"/>
            <a:ext cx="3063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g1bc335f865c_0_140"/>
          <p:cNvCxnSpPr/>
          <p:nvPr/>
        </p:nvCxnSpPr>
        <p:spPr>
          <a:xfrm>
            <a:off x="2715513" y="2589200"/>
            <a:ext cx="11700" cy="111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g1bc335f865c_0_140"/>
          <p:cNvCxnSpPr/>
          <p:nvPr/>
        </p:nvCxnSpPr>
        <p:spPr>
          <a:xfrm>
            <a:off x="2420925" y="2589200"/>
            <a:ext cx="3063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g1bc335f865c_0_140"/>
          <p:cNvCxnSpPr/>
          <p:nvPr/>
        </p:nvCxnSpPr>
        <p:spPr>
          <a:xfrm>
            <a:off x="2420925" y="3708500"/>
            <a:ext cx="3063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g1bc335f865c_0_140"/>
          <p:cNvSpPr txBox="1"/>
          <p:nvPr/>
        </p:nvSpPr>
        <p:spPr>
          <a:xfrm>
            <a:off x="1454625" y="2589200"/>
            <a:ext cx="12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471 300 203</a:t>
            </a:r>
            <a:endParaRPr/>
          </a:p>
        </p:txBody>
      </p:sp>
      <p:sp>
        <p:nvSpPr>
          <p:cNvPr id="368" name="Google Shape;368;g1bc335f865c_0_140"/>
          <p:cNvSpPr txBox="1"/>
          <p:nvPr/>
        </p:nvSpPr>
        <p:spPr>
          <a:xfrm>
            <a:off x="1454600" y="2951750"/>
            <a:ext cx="12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386 186 126</a:t>
            </a:r>
            <a:endParaRPr/>
          </a:p>
        </p:txBody>
      </p:sp>
      <p:sp>
        <p:nvSpPr>
          <p:cNvPr id="369" name="Google Shape;369;g1bc335f865c_0_140"/>
          <p:cNvSpPr txBox="1"/>
          <p:nvPr/>
        </p:nvSpPr>
        <p:spPr>
          <a:xfrm>
            <a:off x="1442900" y="3284650"/>
            <a:ext cx="12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701 576 350</a:t>
            </a:r>
            <a:endParaRPr/>
          </a:p>
        </p:txBody>
      </p:sp>
      <p:cxnSp>
        <p:nvCxnSpPr>
          <p:cNvPr id="370" name="Google Shape;370;g1bc335f865c_0_140"/>
          <p:cNvCxnSpPr/>
          <p:nvPr/>
        </p:nvCxnSpPr>
        <p:spPr>
          <a:xfrm>
            <a:off x="4342225" y="2559550"/>
            <a:ext cx="11700" cy="111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g1bc335f865c_0_140"/>
          <p:cNvCxnSpPr/>
          <p:nvPr/>
        </p:nvCxnSpPr>
        <p:spPr>
          <a:xfrm>
            <a:off x="4342225" y="2559550"/>
            <a:ext cx="3063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g1bc335f865c_0_140"/>
          <p:cNvCxnSpPr/>
          <p:nvPr/>
        </p:nvCxnSpPr>
        <p:spPr>
          <a:xfrm>
            <a:off x="4353925" y="3678850"/>
            <a:ext cx="3063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g1bc335f865c_0_140"/>
          <p:cNvCxnSpPr/>
          <p:nvPr/>
        </p:nvCxnSpPr>
        <p:spPr>
          <a:xfrm>
            <a:off x="5614838" y="2559550"/>
            <a:ext cx="11700" cy="111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g1bc335f865c_0_140"/>
          <p:cNvCxnSpPr/>
          <p:nvPr/>
        </p:nvCxnSpPr>
        <p:spPr>
          <a:xfrm>
            <a:off x="5320250" y="2559550"/>
            <a:ext cx="3063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g1bc335f865c_0_140"/>
          <p:cNvCxnSpPr/>
          <p:nvPr/>
        </p:nvCxnSpPr>
        <p:spPr>
          <a:xfrm>
            <a:off x="5320250" y="3678850"/>
            <a:ext cx="3063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g1bc335f865c_0_140"/>
          <p:cNvSpPr txBox="1"/>
          <p:nvPr/>
        </p:nvSpPr>
        <p:spPr>
          <a:xfrm>
            <a:off x="4353950" y="2559550"/>
            <a:ext cx="12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471 300 203</a:t>
            </a:r>
            <a:endParaRPr/>
          </a:p>
        </p:txBody>
      </p:sp>
      <p:sp>
        <p:nvSpPr>
          <p:cNvPr id="377" name="Google Shape;377;g1bc335f865c_0_140"/>
          <p:cNvSpPr txBox="1"/>
          <p:nvPr/>
        </p:nvSpPr>
        <p:spPr>
          <a:xfrm>
            <a:off x="4353925" y="2922100"/>
            <a:ext cx="12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386 186 126</a:t>
            </a:r>
            <a:endParaRPr/>
          </a:p>
        </p:txBody>
      </p:sp>
      <p:sp>
        <p:nvSpPr>
          <p:cNvPr id="378" name="Google Shape;378;g1bc335f865c_0_140"/>
          <p:cNvSpPr txBox="1"/>
          <p:nvPr/>
        </p:nvSpPr>
        <p:spPr>
          <a:xfrm>
            <a:off x="4342225" y="3255000"/>
            <a:ext cx="12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701 </a:t>
            </a:r>
            <a:r>
              <a:rPr b="1" lang="en-US"/>
              <a:t>447</a:t>
            </a:r>
            <a:r>
              <a:rPr lang="en-US"/>
              <a:t> 350</a:t>
            </a:r>
            <a:endParaRPr/>
          </a:p>
        </p:txBody>
      </p:sp>
      <p:cxnSp>
        <p:nvCxnSpPr>
          <p:cNvPr id="379" name="Google Shape;379;g1bc335f865c_0_140"/>
          <p:cNvCxnSpPr/>
          <p:nvPr/>
        </p:nvCxnSpPr>
        <p:spPr>
          <a:xfrm>
            <a:off x="4488375" y="4293225"/>
            <a:ext cx="0" cy="52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80" name="Google Shape;380;g1bc335f865c_0_140"/>
          <p:cNvCxnSpPr/>
          <p:nvPr/>
        </p:nvCxnSpPr>
        <p:spPr>
          <a:xfrm>
            <a:off x="7400700" y="4293225"/>
            <a:ext cx="0" cy="52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81" name="Google Shape;381;g1bc335f865c_0_140"/>
          <p:cNvSpPr txBox="1"/>
          <p:nvPr/>
        </p:nvSpPr>
        <p:spPr>
          <a:xfrm>
            <a:off x="4005225" y="4798150"/>
            <a:ext cx="9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Selected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2" name="Google Shape;382;g1bc335f865c_0_140"/>
          <p:cNvSpPr txBox="1"/>
          <p:nvPr/>
        </p:nvSpPr>
        <p:spPr>
          <a:xfrm>
            <a:off x="6216800" y="4798150"/>
            <a:ext cx="24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Should have been selected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83" name="Google Shape;383;g1bc335f865c_0_140"/>
          <p:cNvCxnSpPr/>
          <p:nvPr/>
        </p:nvCxnSpPr>
        <p:spPr>
          <a:xfrm>
            <a:off x="2079213" y="5198350"/>
            <a:ext cx="11700" cy="111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g1bc335f865c_0_140"/>
          <p:cNvCxnSpPr/>
          <p:nvPr/>
        </p:nvCxnSpPr>
        <p:spPr>
          <a:xfrm>
            <a:off x="2079213" y="5198350"/>
            <a:ext cx="3063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g1bc335f865c_0_140"/>
          <p:cNvCxnSpPr/>
          <p:nvPr/>
        </p:nvCxnSpPr>
        <p:spPr>
          <a:xfrm>
            <a:off x="2090913" y="6317650"/>
            <a:ext cx="3063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g1bc335f865c_0_140"/>
          <p:cNvCxnSpPr/>
          <p:nvPr/>
        </p:nvCxnSpPr>
        <p:spPr>
          <a:xfrm>
            <a:off x="3351825" y="5198350"/>
            <a:ext cx="11700" cy="111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g1bc335f865c_0_140"/>
          <p:cNvCxnSpPr/>
          <p:nvPr/>
        </p:nvCxnSpPr>
        <p:spPr>
          <a:xfrm>
            <a:off x="3057238" y="5198350"/>
            <a:ext cx="3063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g1bc335f865c_0_140"/>
          <p:cNvCxnSpPr/>
          <p:nvPr/>
        </p:nvCxnSpPr>
        <p:spPr>
          <a:xfrm>
            <a:off x="3057238" y="6317650"/>
            <a:ext cx="3063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g1bc335f865c_0_140"/>
          <p:cNvSpPr txBox="1"/>
          <p:nvPr/>
        </p:nvSpPr>
        <p:spPr>
          <a:xfrm>
            <a:off x="2090938" y="5198350"/>
            <a:ext cx="12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471 300 203</a:t>
            </a:r>
            <a:endParaRPr/>
          </a:p>
        </p:txBody>
      </p:sp>
      <p:sp>
        <p:nvSpPr>
          <p:cNvPr id="390" name="Google Shape;390;g1bc335f865c_0_140"/>
          <p:cNvSpPr txBox="1"/>
          <p:nvPr/>
        </p:nvSpPr>
        <p:spPr>
          <a:xfrm>
            <a:off x="2090913" y="5560900"/>
            <a:ext cx="12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214 186 126</a:t>
            </a:r>
            <a:endParaRPr/>
          </a:p>
        </p:txBody>
      </p:sp>
      <p:sp>
        <p:nvSpPr>
          <p:cNvPr id="391" name="Google Shape;391;g1bc335f865c_0_140"/>
          <p:cNvSpPr txBox="1"/>
          <p:nvPr/>
        </p:nvSpPr>
        <p:spPr>
          <a:xfrm>
            <a:off x="2079213" y="5893800"/>
            <a:ext cx="12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701 447 350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c34e53523_5_0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300"/>
              <a:t>CONTENT </a:t>
            </a:r>
            <a:endParaRPr b="1" i="1" sz="5300"/>
          </a:p>
        </p:txBody>
      </p:sp>
      <p:sp>
        <p:nvSpPr>
          <p:cNvPr id="149" name="Google Shape;149;g1bc34e53523_5_0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g1bc34e53523_5_0"/>
          <p:cNvSpPr txBox="1"/>
          <p:nvPr/>
        </p:nvSpPr>
        <p:spPr>
          <a:xfrm>
            <a:off x="782600" y="2505575"/>
            <a:ext cx="75789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C82F4"/>
              </a:buClr>
              <a:buSzPts val="1700"/>
              <a:buFont typeface="Candara"/>
              <a:buChar char="❏"/>
            </a:pPr>
            <a:r>
              <a:rPr lang="en-US"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Why Do we need </a:t>
            </a:r>
            <a:r>
              <a:rPr lang="en-US"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Tribonacci Matrix Coding </a:t>
            </a:r>
            <a:endParaRPr sz="1700">
              <a:solidFill>
                <a:srgbClr val="0293E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C82F4"/>
              </a:buClr>
              <a:buSzPts val="1700"/>
              <a:buFont typeface="Candara"/>
              <a:buChar char="❏"/>
            </a:pPr>
            <a:r>
              <a:rPr lang="en-US"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Tribonacci Numbers :</a:t>
            </a:r>
            <a:endParaRPr sz="1700">
              <a:solidFill>
                <a:srgbClr val="1A417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AD00"/>
              </a:buClr>
              <a:buSzPts val="1700"/>
              <a:buFont typeface="Candara"/>
              <a:buChar char="❏"/>
            </a:pPr>
            <a:r>
              <a:rPr lang="en-US"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Tribonacci Coding</a:t>
            </a:r>
            <a:r>
              <a:rPr lang="en-US"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Decoding Matrix</a:t>
            </a:r>
            <a:endParaRPr sz="1700">
              <a:solidFill>
                <a:srgbClr val="0293E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AD00"/>
              </a:buClr>
              <a:buSzPts val="1700"/>
              <a:buFont typeface="Candara"/>
              <a:buChar char="❏"/>
            </a:pPr>
            <a:r>
              <a:rPr lang="en-US"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Some </a:t>
            </a:r>
            <a:r>
              <a:rPr lang="en-US"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Properties</a:t>
            </a:r>
            <a:r>
              <a:rPr lang="en-US"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 of </a:t>
            </a:r>
            <a:r>
              <a:rPr lang="en-US"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MK matrix</a:t>
            </a:r>
            <a:endParaRPr sz="1700">
              <a:solidFill>
                <a:srgbClr val="0293E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C82F4"/>
              </a:buClr>
              <a:buSzPts val="1700"/>
              <a:buFont typeface="Candara"/>
              <a:buChar char="❏"/>
            </a:pPr>
            <a:r>
              <a:rPr lang="en-US"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Tribonacci Coding Theory :</a:t>
            </a:r>
            <a:endParaRPr sz="1700">
              <a:solidFill>
                <a:srgbClr val="1A417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AD00"/>
              </a:buClr>
              <a:buSzPts val="1700"/>
              <a:buFont typeface="Candara"/>
              <a:buChar char="❏"/>
            </a:pPr>
            <a:r>
              <a:rPr lang="en-US"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Encoding</a:t>
            </a:r>
            <a:endParaRPr sz="1700">
              <a:solidFill>
                <a:srgbClr val="0293E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AD00"/>
              </a:buClr>
              <a:buSzPts val="1700"/>
              <a:buFont typeface="Candara"/>
              <a:buChar char="❏"/>
            </a:pPr>
            <a:r>
              <a:rPr lang="en-US"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Decoding</a:t>
            </a:r>
            <a:endParaRPr sz="1700">
              <a:solidFill>
                <a:srgbClr val="0293E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AD00"/>
              </a:buClr>
              <a:buSzPts val="1700"/>
              <a:buFont typeface="Candara"/>
              <a:buChar char="❏"/>
            </a:pPr>
            <a:r>
              <a:rPr lang="en-US"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Detection Of</a:t>
            </a:r>
            <a:r>
              <a:rPr lang="en-US"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 Error</a:t>
            </a:r>
            <a:r>
              <a:rPr lang="en-US"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 Using </a:t>
            </a:r>
            <a:r>
              <a:rPr lang="en-US"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Code Matrix (E)</a:t>
            </a:r>
            <a:endParaRPr sz="1700">
              <a:solidFill>
                <a:srgbClr val="0293E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AD00"/>
              </a:buClr>
              <a:buSzPts val="1700"/>
              <a:buFont typeface="Candara"/>
              <a:buChar char="❏"/>
            </a:pPr>
            <a:r>
              <a:rPr lang="en-US"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Error </a:t>
            </a:r>
            <a:r>
              <a:rPr lang="en-US"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Detection</a:t>
            </a:r>
            <a:r>
              <a:rPr lang="en-US"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lang="en-US"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Correction </a:t>
            </a:r>
            <a:endParaRPr sz="1700">
              <a:solidFill>
                <a:srgbClr val="0293E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C82F4"/>
              </a:buClr>
              <a:buSzPts val="1700"/>
              <a:buFont typeface="Candara"/>
              <a:buChar char="❏"/>
            </a:pPr>
            <a:r>
              <a:rPr lang="en-US"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Progress So Far :</a:t>
            </a:r>
            <a:endParaRPr sz="1700">
              <a:solidFill>
                <a:srgbClr val="1A417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AD00"/>
              </a:buClr>
              <a:buSzPts val="1700"/>
              <a:buFont typeface="Candara"/>
              <a:buChar char="❏"/>
            </a:pPr>
            <a:r>
              <a:rPr lang="en-US"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Single Error Correction Procedure </a:t>
            </a:r>
            <a:endParaRPr sz="1700">
              <a:solidFill>
                <a:srgbClr val="0293E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AD00"/>
              </a:buClr>
              <a:buSzPts val="1700"/>
              <a:buFont typeface="Candara"/>
              <a:buChar char="❏"/>
            </a:pPr>
            <a:r>
              <a:rPr lang="en-US"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How Does the </a:t>
            </a:r>
            <a:r>
              <a:rPr lang="en-US"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likelihood </a:t>
            </a:r>
            <a:r>
              <a:rPr lang="en-US"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of </a:t>
            </a:r>
            <a:r>
              <a:rPr lang="en-US"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undetected</a:t>
            </a:r>
            <a:r>
              <a:rPr lang="en-US"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 or </a:t>
            </a:r>
            <a:r>
              <a:rPr lang="en-US"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miscorrection </a:t>
            </a:r>
            <a:r>
              <a:rPr lang="en-US"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of this </a:t>
            </a:r>
            <a:r>
              <a:rPr lang="en-US"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errors change </a:t>
            </a:r>
            <a:r>
              <a:rPr lang="en-US"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with</a:t>
            </a:r>
            <a:r>
              <a:rPr lang="en-US"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 k</a:t>
            </a:r>
            <a:endParaRPr sz="1700">
              <a:solidFill>
                <a:srgbClr val="0293E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AD00"/>
              </a:buClr>
              <a:buSzPts val="1700"/>
              <a:buFont typeface="Candara"/>
              <a:buChar char="❏"/>
            </a:pPr>
            <a:r>
              <a:rPr lang="en-US"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Simulation</a:t>
            </a:r>
            <a:r>
              <a:rPr lang="en-US"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sz="1700">
              <a:solidFill>
                <a:srgbClr val="1A417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293E0"/>
              </a:buClr>
              <a:buSzPts val="1700"/>
              <a:buFont typeface="Candara"/>
              <a:buChar char="❏"/>
            </a:pPr>
            <a:r>
              <a:rPr lang="en-US"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In The Future</a:t>
            </a:r>
            <a:endParaRPr sz="1700">
              <a:solidFill>
                <a:srgbClr val="0293E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bc335f865c_0_225"/>
          <p:cNvSpPr txBox="1"/>
          <p:nvPr>
            <p:ph idx="12" type="sldNum"/>
          </p:nvPr>
        </p:nvSpPr>
        <p:spPr>
          <a:xfrm>
            <a:off x="4026763" y="6392838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" name="Google Shape;397;g1bc335f865c_0_225"/>
          <p:cNvSpPr txBox="1"/>
          <p:nvPr>
            <p:ph type="title"/>
          </p:nvPr>
        </p:nvSpPr>
        <p:spPr>
          <a:xfrm>
            <a:off x="457200" y="338325"/>
            <a:ext cx="8212800" cy="137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Candara"/>
              <a:buNone/>
            </a:pPr>
            <a:r>
              <a:rPr lang="en-US" sz="3359">
                <a:solidFill>
                  <a:schemeClr val="lt1"/>
                </a:solidFill>
              </a:rPr>
              <a:t>How does the likelihood of undetection or miscorrection of these errors change with k?</a:t>
            </a:r>
            <a:endParaRPr sz="3359"/>
          </a:p>
        </p:txBody>
      </p:sp>
      <p:sp>
        <p:nvSpPr>
          <p:cNvPr id="398" name="Google Shape;398;g1bc335f865c_0_225"/>
          <p:cNvSpPr txBox="1"/>
          <p:nvPr>
            <p:ph idx="1" type="body"/>
          </p:nvPr>
        </p:nvSpPr>
        <p:spPr>
          <a:xfrm>
            <a:off x="457200" y="2104775"/>
            <a:ext cx="7947900" cy="4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31051"/>
              <a:buNone/>
            </a:pPr>
            <a:r>
              <a:rPr lang="en-US" sz="1948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Lets run a simulation to find out.</a:t>
            </a:r>
            <a:endParaRPr sz="1948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31051"/>
              <a:buNone/>
            </a:pPr>
            <a:r>
              <a:t/>
            </a:r>
            <a:endParaRPr sz="1948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43041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1A4171"/>
              </a:buClr>
              <a:buSzPct val="100000"/>
              <a:buFont typeface="DM Sans Medium"/>
              <a:buAutoNum type="arabicPeriod"/>
            </a:pPr>
            <a:r>
              <a:rPr lang="en-US" sz="1948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For k in 2..9:</a:t>
            </a:r>
            <a:endParaRPr sz="1948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48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43041" lvl="1" marL="914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1A4171"/>
              </a:buClr>
              <a:buSzPct val="100000"/>
              <a:buFont typeface="DM Sans Medium"/>
              <a:buAutoNum type="alphaLcPeriod"/>
            </a:pPr>
            <a:r>
              <a:rPr lang="en-US" sz="1948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Repeat 1,000,000 times:</a:t>
            </a:r>
            <a:endParaRPr sz="1948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48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43041" lvl="2" marL="1371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1A4171"/>
              </a:buClr>
              <a:buSzPct val="100000"/>
              <a:buFont typeface="DM Sans Medium"/>
              <a:buAutoNum type="romanLcPeriod"/>
            </a:pPr>
            <a:r>
              <a:rPr lang="en-US" sz="1948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Generate a random message matrix with each number being 8-bits long.</a:t>
            </a:r>
            <a:endParaRPr sz="1948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1371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48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43041" lvl="2" marL="1371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1A4171"/>
              </a:buClr>
              <a:buSzPct val="100000"/>
              <a:buFont typeface="DM Sans Medium"/>
              <a:buAutoNum type="romanLcPeriod"/>
            </a:pPr>
            <a:r>
              <a:rPr lang="en-US" sz="1948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Encode it.</a:t>
            </a:r>
            <a:endParaRPr sz="1948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1371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48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43041" lvl="2" marL="1371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1A4171"/>
              </a:buClr>
              <a:buSzPct val="100000"/>
              <a:buFont typeface="DM Sans Medium"/>
              <a:buAutoNum type="romanLcPeriod"/>
            </a:pPr>
            <a:r>
              <a:rPr lang="en-US" sz="1948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Induce 1 random error in the encoded matrix.</a:t>
            </a:r>
            <a:endParaRPr sz="1948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1371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48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43041" lvl="2" marL="1371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1A4171"/>
              </a:buClr>
              <a:buSzPct val="100000"/>
              <a:buFont typeface="DM Sans Medium"/>
              <a:buAutoNum type="romanLcPeriod"/>
            </a:pPr>
            <a:r>
              <a:rPr lang="en-US" sz="1948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Receive the corrupted encoded matrix.</a:t>
            </a:r>
            <a:endParaRPr sz="1948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1371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48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43041" lvl="2" marL="1371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1A4171"/>
              </a:buClr>
              <a:buSzPct val="100000"/>
              <a:buFont typeface="DM Sans Medium"/>
              <a:buAutoNum type="romanLcPeriod"/>
            </a:pPr>
            <a:r>
              <a:rPr lang="en-US" sz="1948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Detect the error and correct it.</a:t>
            </a:r>
            <a:endParaRPr sz="1948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1371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48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43041" lvl="2" marL="13716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1A4171"/>
              </a:buClr>
              <a:buSzPct val="100000"/>
              <a:buFont typeface="DM Sans Medium"/>
              <a:buAutoNum type="romanLcPeriod"/>
            </a:pPr>
            <a:r>
              <a:rPr lang="en-US" sz="1948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If msg matrix != decoded matrix, classify the problem that took place (whether undetected or miscorrected). Maintain a count of the errors.</a:t>
            </a:r>
            <a:endParaRPr sz="1948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42307"/>
              <a:buNone/>
            </a:pPr>
            <a:r>
              <a:t/>
            </a:r>
            <a:endParaRPr sz="1430"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bc335f865c_0_231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4" name="Google Shape;404;g1bc335f865c_0_231"/>
          <p:cNvSpPr txBox="1"/>
          <p:nvPr>
            <p:ph type="title"/>
          </p:nvPr>
        </p:nvSpPr>
        <p:spPr>
          <a:xfrm>
            <a:off x="457200" y="338325"/>
            <a:ext cx="8212800" cy="137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ndara"/>
              <a:buNone/>
            </a:pPr>
            <a:r>
              <a:rPr lang="en-US">
                <a:solidFill>
                  <a:schemeClr val="lt1"/>
                </a:solidFill>
              </a:rPr>
              <a:t>Simulation results</a:t>
            </a:r>
            <a:endParaRPr sz="3359"/>
          </a:p>
        </p:txBody>
      </p:sp>
      <p:pic>
        <p:nvPicPr>
          <p:cNvPr id="405" name="Google Shape;405;g1bc335f865c_0_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750" y="1616950"/>
            <a:ext cx="7439500" cy="51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bc335f865c_0_238"/>
          <p:cNvSpPr txBox="1"/>
          <p:nvPr>
            <p:ph idx="1" type="body"/>
          </p:nvPr>
        </p:nvSpPr>
        <p:spPr>
          <a:xfrm>
            <a:off x="628075" y="2495675"/>
            <a:ext cx="8158500" cy="45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480"/>
              </a:spcBef>
              <a:spcAft>
                <a:spcPts val="0"/>
              </a:spcAft>
              <a:buSzPts val="2200"/>
              <a:buChar char="❖"/>
            </a:pPr>
            <a:r>
              <a:rPr lang="en-US" sz="2200"/>
              <a:t>Exponential decrease in the number of erroneous situations with increase in k.</a:t>
            </a:r>
            <a:endParaRPr sz="22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200"/>
              <a:t>Why?</a:t>
            </a:r>
            <a:endParaRPr b="1" sz="22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200"/>
              <a:t>k increases =&gt; magnitude of elements in Mk increase =&gt; mag. of elements in E increase =&gt; number space increases =&gt; possibility of getting specific numbers (that cause undetected errors) decreases and the “checking relations” hold true to a greater extent.</a:t>
            </a:r>
            <a:endParaRPr sz="22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200"/>
              <a:t>But can’t increase k too much – too many extra bits.</a:t>
            </a:r>
            <a:endParaRPr sz="2200"/>
          </a:p>
        </p:txBody>
      </p:sp>
      <p:sp>
        <p:nvSpPr>
          <p:cNvPr id="412" name="Google Shape;412;g1bc335f865c_0_238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" name="Google Shape;413;g1bc335f865c_0_238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Simulation - Inference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bc335f865c_0_245"/>
          <p:cNvSpPr txBox="1"/>
          <p:nvPr>
            <p:ph idx="1" type="body"/>
          </p:nvPr>
        </p:nvSpPr>
        <p:spPr>
          <a:xfrm>
            <a:off x="669750" y="2704175"/>
            <a:ext cx="8158500" cy="324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480"/>
              </a:spcBef>
              <a:spcAft>
                <a:spcPts val="0"/>
              </a:spcAft>
              <a:buSzPts val="2200"/>
              <a:buChar char="❖"/>
            </a:pPr>
            <a:r>
              <a:rPr lang="en-US"/>
              <a:t>Implement upto </a:t>
            </a:r>
            <a:r>
              <a:rPr lang="en-US">
                <a:solidFill>
                  <a:srgbClr val="0293E0"/>
                </a:solidFill>
              </a:rPr>
              <a:t>8-fold error correction</a:t>
            </a:r>
            <a:r>
              <a:rPr lang="en-US"/>
              <a:t>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US"/>
              <a:t>Achieve 100% error detection and 100% error correction accuracy for 1-8 fold error correction.</a:t>
            </a:r>
            <a:endParaRPr>
              <a:solidFill>
                <a:srgbClr val="0293E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US"/>
              <a:t>Explore the</a:t>
            </a:r>
            <a:r>
              <a:rPr lang="en-US">
                <a:solidFill>
                  <a:srgbClr val="0293E0"/>
                </a:solidFill>
              </a:rPr>
              <a:t> real-life application scenarios</a:t>
            </a:r>
            <a:r>
              <a:rPr lang="en-US"/>
              <a:t> for this </a:t>
            </a:r>
            <a:r>
              <a:rPr lang="en-US">
                <a:solidFill>
                  <a:srgbClr val="0293E0"/>
                </a:solidFill>
              </a:rPr>
              <a:t>coding-decoding method</a:t>
            </a:r>
            <a:r>
              <a:rPr lang="en-US"/>
              <a:t>.</a:t>
            </a:r>
            <a:endParaRPr/>
          </a:p>
        </p:txBody>
      </p:sp>
      <p:sp>
        <p:nvSpPr>
          <p:cNvPr id="420" name="Google Shape;420;g1bc335f865c_0_245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g1bc335f865c_0_245"/>
          <p:cNvSpPr txBox="1"/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FUTURE…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bc335f865c_0_252"/>
          <p:cNvSpPr txBox="1"/>
          <p:nvPr>
            <p:ph idx="12" type="sldNum"/>
          </p:nvPr>
        </p:nvSpPr>
        <p:spPr>
          <a:xfrm>
            <a:off x="3991088" y="6250163"/>
            <a:ext cx="116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8" name="Google Shape;428;g1bc335f865c_0_252"/>
          <p:cNvSpPr txBox="1"/>
          <p:nvPr>
            <p:ph type="ctrTitle"/>
          </p:nvPr>
        </p:nvSpPr>
        <p:spPr>
          <a:xfrm>
            <a:off x="602175" y="2092850"/>
            <a:ext cx="7772400" cy="1780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/>
              <a:t>THANK YOU</a:t>
            </a:r>
            <a:endParaRPr sz="7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655359" y="2660678"/>
            <a:ext cx="7408200" cy="4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27432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b="1" i="1" lang="en-US"/>
              <a:t>Why do we need this method?</a:t>
            </a:r>
            <a:r>
              <a:rPr b="1" i="1" lang="en-US"/>
              <a:t> </a:t>
            </a:r>
            <a:endParaRPr b="1" i="1"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"/>
          <p:cNvSpPr/>
          <p:nvPr/>
        </p:nvSpPr>
        <p:spPr>
          <a:xfrm>
            <a:off x="3185277" y="2879177"/>
            <a:ext cx="2348337" cy="410341"/>
          </a:xfrm>
          <a:custGeom>
            <a:rect b="b" l="l" r="r" t="t"/>
            <a:pathLst>
              <a:path extrusionOk="0" h="14858" w="85784">
                <a:moveTo>
                  <a:pt x="0" y="12491"/>
                </a:moveTo>
                <a:cubicBezTo>
                  <a:pt x="2200" y="10763"/>
                  <a:pt x="7856" y="1729"/>
                  <a:pt x="13198" y="2122"/>
                </a:cubicBezTo>
                <a:cubicBezTo>
                  <a:pt x="18540" y="2515"/>
                  <a:pt x="26474" y="14927"/>
                  <a:pt x="32051" y="14848"/>
                </a:cubicBezTo>
                <a:cubicBezTo>
                  <a:pt x="37629" y="14769"/>
                  <a:pt x="41321" y="1729"/>
                  <a:pt x="46663" y="1650"/>
                </a:cubicBezTo>
                <a:cubicBezTo>
                  <a:pt x="52005" y="1571"/>
                  <a:pt x="59310" y="14612"/>
                  <a:pt x="64102" y="14376"/>
                </a:cubicBezTo>
                <a:cubicBezTo>
                  <a:pt x="68894" y="14140"/>
                  <a:pt x="71801" y="1179"/>
                  <a:pt x="75415" y="236"/>
                </a:cubicBezTo>
                <a:cubicBezTo>
                  <a:pt x="79029" y="-707"/>
                  <a:pt x="84056" y="7306"/>
                  <a:pt x="85784" y="872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"/>
          <p:cNvSpPr/>
          <p:nvPr/>
        </p:nvSpPr>
        <p:spPr>
          <a:xfrm>
            <a:off x="3185277" y="3715439"/>
            <a:ext cx="2348337" cy="410341"/>
          </a:xfrm>
          <a:custGeom>
            <a:rect b="b" l="l" r="r" t="t"/>
            <a:pathLst>
              <a:path extrusionOk="0" h="14858" w="85784">
                <a:moveTo>
                  <a:pt x="0" y="12491"/>
                </a:moveTo>
                <a:cubicBezTo>
                  <a:pt x="2200" y="10763"/>
                  <a:pt x="7856" y="1729"/>
                  <a:pt x="13198" y="2122"/>
                </a:cubicBezTo>
                <a:cubicBezTo>
                  <a:pt x="18540" y="2515"/>
                  <a:pt x="26474" y="14927"/>
                  <a:pt x="32051" y="14848"/>
                </a:cubicBezTo>
                <a:cubicBezTo>
                  <a:pt x="37629" y="14769"/>
                  <a:pt x="41321" y="1729"/>
                  <a:pt x="46663" y="1650"/>
                </a:cubicBezTo>
                <a:cubicBezTo>
                  <a:pt x="52005" y="1571"/>
                  <a:pt x="59310" y="14612"/>
                  <a:pt x="64102" y="14376"/>
                </a:cubicBezTo>
                <a:cubicBezTo>
                  <a:pt x="68894" y="14140"/>
                  <a:pt x="71801" y="1179"/>
                  <a:pt x="75415" y="236"/>
                </a:cubicBezTo>
                <a:cubicBezTo>
                  <a:pt x="79029" y="-707"/>
                  <a:pt x="84056" y="7306"/>
                  <a:pt x="85784" y="872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2"/>
          <p:cNvCxnSpPr/>
          <p:nvPr/>
        </p:nvCxnSpPr>
        <p:spPr>
          <a:xfrm rot="10800000">
            <a:off x="4460325" y="4125775"/>
            <a:ext cx="14100" cy="47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"/>
          <p:cNvSpPr txBox="1"/>
          <p:nvPr/>
        </p:nvSpPr>
        <p:spPr>
          <a:xfrm>
            <a:off x="3080925" y="4767150"/>
            <a:ext cx="2772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293E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Unreliable medium</a:t>
            </a:r>
            <a:endParaRPr sz="1900">
              <a:solidFill>
                <a:srgbClr val="0293E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A417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A4171"/>
                </a:solidFill>
                <a:latin typeface="Comic Sans MS"/>
                <a:ea typeface="Comic Sans MS"/>
                <a:cs typeface="Comic Sans MS"/>
                <a:sym typeface="Comic Sans MS"/>
              </a:rPr>
              <a:t>(may cause </a:t>
            </a:r>
            <a:r>
              <a:rPr lang="en-US" sz="1700">
                <a:solidFill>
                  <a:srgbClr val="0293E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corruption of bits</a:t>
            </a:r>
            <a:r>
              <a:rPr lang="en-US" sz="1700">
                <a:solidFill>
                  <a:srgbClr val="1A417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the </a:t>
            </a:r>
            <a:r>
              <a:rPr lang="en-US" sz="1700">
                <a:solidFill>
                  <a:srgbClr val="0293E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transmitted message </a:t>
            </a:r>
            <a:r>
              <a:rPr lang="en-US" sz="1700">
                <a:solidFill>
                  <a:srgbClr val="1A4171"/>
                </a:solidFill>
                <a:latin typeface="Comic Sans MS"/>
                <a:ea typeface="Comic Sans MS"/>
                <a:cs typeface="Comic Sans MS"/>
                <a:sym typeface="Comic Sans MS"/>
              </a:rPr>
              <a:t>due to </a:t>
            </a:r>
            <a:r>
              <a:rPr lang="en-US" sz="1700">
                <a:solidFill>
                  <a:srgbClr val="0293E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attenuation, noise, interference,</a:t>
            </a:r>
            <a:r>
              <a:rPr lang="en-US" sz="1700">
                <a:solidFill>
                  <a:srgbClr val="1A417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etc.)</a:t>
            </a:r>
            <a:endParaRPr sz="1700">
              <a:solidFill>
                <a:srgbClr val="1A417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4097575" y="3187775"/>
            <a:ext cx="47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3" name="Google Shape;163;p2"/>
          <p:cNvCxnSpPr/>
          <p:nvPr/>
        </p:nvCxnSpPr>
        <p:spPr>
          <a:xfrm flipH="1" rot="10800000">
            <a:off x="3446400" y="3610063"/>
            <a:ext cx="1826100" cy="2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"/>
          <p:cNvSpPr txBox="1"/>
          <p:nvPr/>
        </p:nvSpPr>
        <p:spPr>
          <a:xfrm>
            <a:off x="6118175" y="3400825"/>
            <a:ext cx="2348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RECEIVER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(may receive M’ != M)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5" name="Google Shape;165;p2"/>
          <p:cNvSpPr txBox="1"/>
          <p:nvPr/>
        </p:nvSpPr>
        <p:spPr>
          <a:xfrm>
            <a:off x="1421775" y="3400825"/>
            <a:ext cx="134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mic Sans MS"/>
                <a:ea typeface="Comic Sans MS"/>
                <a:cs typeface="Comic Sans MS"/>
                <a:sym typeface="Comic Sans MS"/>
              </a:rPr>
              <a:t>SENDER</a:t>
            </a:r>
            <a:endParaRPr sz="1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8400000" dist="28575">
              <a:srgbClr val="000000">
                <a:alpha val="78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r>
              <a:rPr lang="en-US"/>
              <a:t>Why do we need this method? (contd.) </a:t>
            </a:r>
            <a:endParaRPr/>
          </a:p>
        </p:txBody>
      </p:sp>
      <p:sp>
        <p:nvSpPr>
          <p:cNvPr id="171" name="Google Shape;171;p3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3"/>
          <p:cNvSpPr txBox="1"/>
          <p:nvPr/>
        </p:nvSpPr>
        <p:spPr>
          <a:xfrm>
            <a:off x="396900" y="2532475"/>
            <a:ext cx="8289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To ensure </a:t>
            </a:r>
            <a:r>
              <a:rPr lang="en-US" sz="22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reliable communication</a:t>
            </a:r>
            <a:r>
              <a:rPr lang="en-US" sz="22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 over </a:t>
            </a:r>
            <a:r>
              <a:rPr lang="en-US" sz="22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unreliable media</a:t>
            </a:r>
            <a:r>
              <a:rPr lang="en-US" sz="22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, we need to</a:t>
            </a:r>
            <a:endParaRPr sz="2200">
              <a:solidFill>
                <a:srgbClr val="1A417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A417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293E0"/>
              </a:buClr>
              <a:buSzPts val="2200"/>
              <a:buFont typeface="Candara"/>
              <a:buChar char="❖"/>
            </a:pPr>
            <a:r>
              <a:rPr lang="en-US" sz="22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Be able to </a:t>
            </a:r>
            <a:r>
              <a:rPr lang="en-US" sz="22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detect the corruption</a:t>
            </a:r>
            <a:r>
              <a:rPr lang="en-US" sz="22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 when it occurs - </a:t>
            </a:r>
            <a:r>
              <a:rPr b="1" i="1" lang="en-US" sz="22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Error Detection</a:t>
            </a:r>
            <a:endParaRPr b="1" i="1" sz="2200">
              <a:solidFill>
                <a:srgbClr val="1A417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293E0"/>
              </a:buClr>
              <a:buSzPts val="2200"/>
              <a:buFont typeface="Candara"/>
              <a:buChar char="❖"/>
            </a:pPr>
            <a:r>
              <a:rPr lang="en-US" sz="22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Be able to </a:t>
            </a:r>
            <a:r>
              <a:rPr lang="en-US" sz="22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correct the error </a:t>
            </a:r>
            <a:r>
              <a:rPr lang="en-US" sz="22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caused by this corruption, either at the </a:t>
            </a:r>
            <a:r>
              <a:rPr lang="en-US" sz="22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receiver’s end itself</a:t>
            </a:r>
            <a:r>
              <a:rPr lang="en-US" sz="22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 (forward error correction) or by asking the </a:t>
            </a:r>
            <a:r>
              <a:rPr lang="en-US" sz="22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sender to send the message again</a:t>
            </a:r>
            <a:r>
              <a:rPr lang="en-US" sz="22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 (backward error correction) - </a:t>
            </a:r>
            <a:r>
              <a:rPr b="1" i="1" lang="en-US" sz="22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Error Correction</a:t>
            </a:r>
            <a:endParaRPr b="1" i="1" sz="2200">
              <a:solidFill>
                <a:srgbClr val="1A417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A417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2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forward corrective ability</a:t>
            </a:r>
            <a:r>
              <a:rPr lang="en-US" sz="22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 of the </a:t>
            </a:r>
            <a:r>
              <a:rPr lang="en-US" sz="2200">
                <a:solidFill>
                  <a:srgbClr val="0293E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Tribonacci Matrix Coding method</a:t>
            </a:r>
            <a:r>
              <a:rPr lang="en-US" sz="22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2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is what </a:t>
            </a:r>
            <a:r>
              <a:rPr lang="en-US" sz="22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rPr>
              <a:t>stands out</a:t>
            </a:r>
            <a:r>
              <a:rPr lang="en-US" sz="22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 sz="2200">
              <a:solidFill>
                <a:srgbClr val="1A417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827584" y="2698816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1620" lvl="0" marL="274320" rtl="0" algn="l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US"/>
              <a:t>The </a:t>
            </a:r>
            <a:r>
              <a:rPr lang="en-US">
                <a:solidFill>
                  <a:srgbClr val="0293E0"/>
                </a:solidFill>
              </a:rPr>
              <a:t>Tribonacci numbers t</a:t>
            </a:r>
            <a:r>
              <a:rPr baseline="-25000" lang="en-US">
                <a:solidFill>
                  <a:srgbClr val="0293E0"/>
                </a:solidFill>
              </a:rPr>
              <a:t>k</a:t>
            </a:r>
            <a:r>
              <a:rPr lang="en-US"/>
              <a:t> (k = 0, 1, 2, 3,...) are the </a:t>
            </a:r>
            <a:r>
              <a:rPr lang="en-US">
                <a:solidFill>
                  <a:srgbClr val="0293E0"/>
                </a:solidFill>
              </a:rPr>
              <a:t>generalization</a:t>
            </a:r>
            <a:r>
              <a:rPr lang="en-US"/>
              <a:t> of the </a:t>
            </a:r>
            <a:r>
              <a:rPr lang="en-US">
                <a:solidFill>
                  <a:srgbClr val="0293E0"/>
                </a:solidFill>
              </a:rPr>
              <a:t>Fibonacci numbers </a:t>
            </a:r>
            <a:r>
              <a:rPr lang="en-US"/>
              <a:t>defined by the recurrence relation</a:t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8" name="Google Shape;178;p4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b="1" i="1" lang="en-US"/>
              <a:t>Tribonacci numbers </a:t>
            </a:r>
            <a:endParaRPr/>
          </a:p>
        </p:txBody>
      </p:sp>
      <p:pic>
        <p:nvPicPr>
          <p:cNvPr descr="C:\Users\SWAPNIL GHOSH\Desktop\Research Snip\tribonacci.PNG" id="179" name="Google Shape;1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855" y="4005064"/>
            <a:ext cx="5700713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WAPNIL GHOSH\Desktop\Research Snip\tribonacci table.PNG" id="180" name="Google Shape;1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5672" y="4782265"/>
            <a:ext cx="7560840" cy="94797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/>
          <p:nvPr>
            <p:ph idx="1" type="body"/>
          </p:nvPr>
        </p:nvSpPr>
        <p:spPr>
          <a:xfrm>
            <a:off x="872067" y="2420888"/>
            <a:ext cx="7408333" cy="370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1620" lvl="0" marL="274320" rtl="0" algn="l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US"/>
              <a:t> </a:t>
            </a:r>
            <a:r>
              <a:rPr i="1" lang="en-US"/>
              <a:t>Tribonacci Matrix / Coding Matrix   :</a:t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61620" lvl="0" marL="274320" rtl="0" algn="l">
              <a:spcBef>
                <a:spcPts val="480"/>
              </a:spcBef>
              <a:spcAft>
                <a:spcPts val="0"/>
              </a:spcAft>
              <a:buSzPts val="2200"/>
              <a:buChar char="❖"/>
            </a:pPr>
            <a:r>
              <a:rPr i="1" lang="en-US"/>
              <a:t>Inverse Of Tribonacci Matrix / Decoding Matrix  : </a:t>
            </a:r>
            <a:endParaRPr i="1"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7" name="Google Shape;187;p5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ndara"/>
              <a:buNone/>
            </a:pPr>
            <a:r>
              <a:rPr lang="en-US">
                <a:solidFill>
                  <a:schemeClr val="lt1"/>
                </a:solidFill>
              </a:rPr>
              <a:t>Tribonacci Coding, Decoding Matrix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C:\Users\SWAPNIL GHOSH\Desktop\Research Snip\matrix.PNG" id="188" name="Google Shape;1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067" y="2959232"/>
            <a:ext cx="7553340" cy="108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4042" y="4704869"/>
            <a:ext cx="7442373" cy="153244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5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655825" y="3315650"/>
            <a:ext cx="81585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196" name="Google Shape;196;p6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/>
              <a:t>Some Properties of M</a:t>
            </a:r>
            <a:r>
              <a:rPr baseline="30000" lang="en-US"/>
              <a:t>k</a:t>
            </a:r>
            <a:r>
              <a:rPr lang="en-US"/>
              <a:t> Matrix</a:t>
            </a:r>
            <a:endParaRPr/>
          </a:p>
        </p:txBody>
      </p:sp>
      <p:pic>
        <p:nvPicPr>
          <p:cNvPr descr="C:\Users\SWAPNIL GHOSH\Desktop\Research Snip\p1.PNG" id="197" name="Google Shape;1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488" y="2780928"/>
            <a:ext cx="5054821" cy="4819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WAPNIL GHOSH\Desktop\Research Snip\p2.PNG" id="198" name="Google Shape;19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994" y="3645024"/>
            <a:ext cx="8280786" cy="473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WAPNIL GHOSH\Desktop\Research Snip\p3.PNG" id="199" name="Google Shape;19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1994" y="4509120"/>
            <a:ext cx="2634898" cy="39338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6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251520" y="2491752"/>
            <a:ext cx="8712968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1620" lvl="0" marL="274320" rtl="0" algn="l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US"/>
              <a:t>Message Matrix (P)  :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  </a:t>
            </a:r>
            <a:r>
              <a:rPr lang="en-US" sz="2100"/>
              <a:t>The </a:t>
            </a:r>
            <a:r>
              <a:rPr lang="en-US" sz="2100">
                <a:solidFill>
                  <a:srgbClr val="0293E0"/>
                </a:solidFill>
              </a:rPr>
              <a:t>desired message </a:t>
            </a:r>
            <a:r>
              <a:rPr lang="en-US" sz="2100"/>
              <a:t>that  we want to send </a:t>
            </a:r>
            <a:r>
              <a:rPr lang="en-US" sz="2100">
                <a:solidFill>
                  <a:srgbClr val="0293E0"/>
                </a:solidFill>
              </a:rPr>
              <a:t>to end-user </a:t>
            </a:r>
            <a:r>
              <a:rPr lang="en-US" sz="2100"/>
              <a:t>in the </a:t>
            </a:r>
            <a:r>
              <a:rPr lang="en-US" sz="2100">
                <a:solidFill>
                  <a:srgbClr val="0293E0"/>
                </a:solidFill>
              </a:rPr>
              <a:t>channel</a:t>
            </a:r>
            <a:r>
              <a:rPr lang="en-US" sz="2100"/>
              <a:t>.</a:t>
            </a:r>
            <a:endParaRPr sz="2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  </a:t>
            </a:r>
            <a:r>
              <a:rPr lang="en-US" sz="2100"/>
              <a:t>The message is represented using </a:t>
            </a:r>
            <a:r>
              <a:rPr lang="en-US" sz="2100">
                <a:solidFill>
                  <a:srgbClr val="0293E0"/>
                </a:solidFill>
              </a:rPr>
              <a:t>a matrix of order 3</a:t>
            </a:r>
            <a:r>
              <a:rPr lang="en-US" sz="2100"/>
              <a:t>.</a:t>
            </a:r>
            <a:endParaRPr sz="2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 </a:t>
            </a:r>
            <a:r>
              <a:rPr lang="en-US" sz="2100"/>
              <a:t> </a:t>
            </a:r>
            <a:r>
              <a:rPr lang="en-US" sz="2100">
                <a:solidFill>
                  <a:srgbClr val="0293E0"/>
                </a:solidFill>
              </a:rPr>
              <a:t>All elements </a:t>
            </a:r>
            <a:r>
              <a:rPr lang="en-US" sz="2100"/>
              <a:t>of the matrix are </a:t>
            </a:r>
            <a:r>
              <a:rPr lang="en-US" sz="2100">
                <a:solidFill>
                  <a:srgbClr val="0293E0"/>
                </a:solidFill>
              </a:rPr>
              <a:t>non-negative integer</a:t>
            </a:r>
            <a:r>
              <a:rPr lang="en-US" sz="2100"/>
              <a:t>.</a:t>
            </a:r>
            <a:endParaRPr sz="21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6" name="Google Shape;206;p7"/>
          <p:cNvSpPr txBox="1"/>
          <p:nvPr>
            <p:ph type="title"/>
          </p:nvPr>
        </p:nvSpPr>
        <p:spPr>
          <a:xfrm>
            <a:off x="395536" y="548680"/>
            <a:ext cx="8229600" cy="12527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r>
              <a:rPr b="1" i="1" lang="en-US"/>
              <a:t>Tribonacci Coding Theory </a:t>
            </a:r>
            <a:br>
              <a:rPr lang="en-US"/>
            </a:br>
            <a:endParaRPr/>
          </a:p>
        </p:txBody>
      </p:sp>
      <p:pic>
        <p:nvPicPr>
          <p:cNvPr descr="C:\Users\SWAPNIL GHOSH\Desktop\Research Snip\message matrix.PNG" id="207" name="Google Shape;2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160" y="5062235"/>
            <a:ext cx="2675704" cy="1044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WAPNIL GHOSH\Desktop\Research Snip\cond1.PNG" id="208" name="Google Shape;20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160" y="4414949"/>
            <a:ext cx="3492624" cy="29686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7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>
            <p:ph idx="1" type="body"/>
          </p:nvPr>
        </p:nvSpPr>
        <p:spPr>
          <a:xfrm>
            <a:off x="467545" y="2675467"/>
            <a:ext cx="8208912" cy="345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1620" lvl="0" marL="274320" rtl="0" algn="l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US"/>
              <a:t>This </a:t>
            </a:r>
            <a:r>
              <a:rPr lang="en-US">
                <a:solidFill>
                  <a:srgbClr val="0293E0"/>
                </a:solidFill>
              </a:rPr>
              <a:t>Encoding process </a:t>
            </a:r>
            <a:r>
              <a:rPr lang="en-US"/>
              <a:t>is done at </a:t>
            </a:r>
            <a:r>
              <a:rPr lang="en-US">
                <a:solidFill>
                  <a:srgbClr val="0293E0"/>
                </a:solidFill>
              </a:rPr>
              <a:t>sender side</a:t>
            </a:r>
            <a:r>
              <a:rPr lang="en-US"/>
              <a:t>.</a:t>
            </a:r>
            <a:endParaRPr/>
          </a:p>
          <a:p>
            <a:pPr indent="-261620" lvl="0" marL="274320" rtl="0" algn="l">
              <a:spcBef>
                <a:spcPts val="480"/>
              </a:spcBef>
              <a:spcAft>
                <a:spcPts val="0"/>
              </a:spcAft>
              <a:buSzPts val="2200"/>
              <a:buChar char="❖"/>
            </a:pPr>
            <a:r>
              <a:rPr lang="en-US"/>
              <a:t> We are encoding the </a:t>
            </a:r>
            <a:r>
              <a:rPr lang="en-US">
                <a:solidFill>
                  <a:srgbClr val="0293E0"/>
                </a:solidFill>
              </a:rPr>
              <a:t>Message Matrix (P) </a:t>
            </a:r>
            <a:r>
              <a:rPr lang="en-US"/>
              <a:t>by </a:t>
            </a:r>
            <a:r>
              <a:rPr lang="en-US">
                <a:solidFill>
                  <a:srgbClr val="0293E0"/>
                </a:solidFill>
              </a:rPr>
              <a:t>multiplying</a:t>
            </a:r>
            <a:r>
              <a:rPr lang="en-US"/>
              <a:t> with the  </a:t>
            </a:r>
            <a:r>
              <a:rPr lang="en-US">
                <a:solidFill>
                  <a:srgbClr val="0293E0"/>
                </a:solidFill>
              </a:rPr>
              <a:t>Tribonacci Matrix ( M</a:t>
            </a:r>
            <a:r>
              <a:rPr baseline="30000" lang="en-US">
                <a:solidFill>
                  <a:srgbClr val="0293E0"/>
                </a:solidFill>
              </a:rPr>
              <a:t>K</a:t>
            </a:r>
            <a:r>
              <a:rPr lang="en-US">
                <a:solidFill>
                  <a:srgbClr val="0293E0"/>
                </a:solidFill>
              </a:rPr>
              <a:t>).</a:t>
            </a:r>
            <a:endParaRPr>
              <a:solidFill>
                <a:srgbClr val="0293E0"/>
              </a:solidFill>
            </a:endParaRPr>
          </a:p>
          <a:p>
            <a:pPr indent="-261620" lvl="0" marL="274320" rtl="0" algn="l">
              <a:spcBef>
                <a:spcPts val="480"/>
              </a:spcBef>
              <a:spcAft>
                <a:spcPts val="0"/>
              </a:spcAft>
              <a:buSzPts val="2200"/>
              <a:buChar char="❖"/>
            </a:pPr>
            <a:r>
              <a:rPr lang="en-US"/>
              <a:t> The </a:t>
            </a:r>
            <a:r>
              <a:rPr lang="en-US">
                <a:solidFill>
                  <a:srgbClr val="0293E0"/>
                </a:solidFill>
              </a:rPr>
              <a:t>encoded matrix</a:t>
            </a:r>
            <a:r>
              <a:rPr lang="en-US"/>
              <a:t> is called as </a:t>
            </a:r>
            <a:r>
              <a:rPr lang="en-US">
                <a:solidFill>
                  <a:srgbClr val="0293E0"/>
                </a:solidFill>
              </a:rPr>
              <a:t>Code Matrix (E).</a:t>
            </a:r>
            <a:endParaRPr>
              <a:solidFill>
                <a:srgbClr val="0293E0"/>
              </a:solidFill>
            </a:endParaRPr>
          </a:p>
        </p:txBody>
      </p:sp>
      <p:sp>
        <p:nvSpPr>
          <p:cNvPr id="215" name="Google Shape;215;p8"/>
          <p:cNvSpPr txBox="1"/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ndara"/>
              <a:buNone/>
            </a:pPr>
            <a:r>
              <a:rPr lang="en-US" sz="5400"/>
              <a:t> Encoding </a:t>
            </a:r>
            <a:endParaRPr sz="5400"/>
          </a:p>
        </p:txBody>
      </p:sp>
      <p:pic>
        <p:nvPicPr>
          <p:cNvPr id="216" name="Google Shape;2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5661248"/>
            <a:ext cx="3384376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WAPNIL GHOSH\Desktop\Research Snip\message matrix.PNG" id="217" name="Google Shape;21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5896" y="4407710"/>
            <a:ext cx="2461160" cy="1144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WAPNIL GHOSH\Desktop\Research Snip\E.PNG" id="218" name="Google Shape;21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6286" y="4814318"/>
            <a:ext cx="201612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WAPNIL GHOSH\Desktop\Research Snip\Code Matrix.PNG" id="219" name="Google Shape;21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8210" y="4407710"/>
            <a:ext cx="1922024" cy="10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8"/>
          <p:cNvSpPr txBox="1"/>
          <p:nvPr>
            <p:ph idx="12" type="sldNum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aveform">
  <a:themeElements>
    <a:clrScheme name="Waveform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2022-12-16T09:01:07Z</dcterms:created>
  <dc:creator>SWAPNIL GHOSH</dc:creator>
</cp:coreProperties>
</file>