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4" r:id="rId14"/>
    <p:sldId id="270" r:id="rId15"/>
    <p:sldId id="271" r:id="rId16"/>
    <p:sldId id="272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3184-1391-40C7-98BD-C7F86F93A4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AE487-95A1-4945-A42F-69A79F67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6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303-EB0C-46BB-AB9D-A387051AF810}" type="datetime1">
              <a:rPr lang="en-IN" smtClean="0"/>
              <a:t>22-12-2022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FC2F-862E-431E-AA77-1F204A0AC68E}" type="datetime1">
              <a:rPr lang="en-IN" smtClean="0"/>
              <a:t>22-12-2022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D41F-CFBF-4756-93D3-F8B442595DB3}" type="datetime1">
              <a:rPr lang="en-IN" smtClean="0"/>
              <a:t>22-12-2022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0E70-FBB8-43D2-B812-FD8B7D745B1B}" type="datetime1">
              <a:rPr lang="en-IN" smtClean="0"/>
              <a:t>22-12-2022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DF7E-2BD8-4FE3-B812-1471A3B91581}" type="datetime1">
              <a:rPr lang="en-IN" smtClean="0"/>
              <a:t>22-12-2022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8D0-C288-46A8-B7D2-464487D33420}" type="datetime1">
              <a:rPr lang="en-IN" smtClean="0"/>
              <a:t>22-12-2022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E85B-8CD8-473B-BE0C-AEB4C1DFB34F}" type="datetime1">
              <a:rPr lang="en-IN" smtClean="0"/>
              <a:t>22-12-2022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F03F-7D38-4C6C-9DEC-555802EDF698}" type="datetime1">
              <a:rPr lang="en-IN" smtClean="0"/>
              <a:t>22-12-2022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C472-97FB-46DF-B206-2272F6976F19}" type="datetime1">
              <a:rPr lang="en-IN" smtClean="0"/>
              <a:t>22-12-2022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0E78-2DCB-450C-8E76-120198FFB6AC}" type="datetime1">
              <a:rPr lang="en-IN" smtClean="0"/>
              <a:t>22-12-2022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CE62-0A10-41AD-9A67-36A229AE38FD}" type="datetime1">
              <a:rPr lang="en-IN" smtClean="0"/>
              <a:t>22-12-2022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AD2CDA8-9589-43D6-ADC4-FF9B7DEFAC43}" type="datetime1">
              <a:rPr lang="en-IN" smtClean="0"/>
              <a:t>22-12-2022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BE36304-5A8A-4697-9BC1-147FC65E4A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S-KXjPALqdU0TbY2l7D9GgxJ3GjhQwDC?usp=sharing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eowmeowmeowmeowmeow/gtsrb-german-traffic-sig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4.png"/><Relationship Id="rId26" Type="http://schemas.openxmlformats.org/officeDocument/2006/relationships/image" Target="../media/image27.png"/><Relationship Id="rId39" Type="http://schemas.openxmlformats.org/officeDocument/2006/relationships/image" Target="../media/image39.png"/><Relationship Id="rId3" Type="http://schemas.openxmlformats.org/officeDocument/2006/relationships/image" Target="../media/image5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6.pn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.png"/><Relationship Id="rId43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863" y="260648"/>
            <a:ext cx="8134672" cy="127605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r>
              <a:rPr lang="en-US" sz="66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Traffic Sign Detection </a:t>
            </a:r>
            <a:endParaRPr lang="en-IN" sz="6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5936" y="3356992"/>
            <a:ext cx="6768752" cy="187220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42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Name :   Swapnil Ghosh</a:t>
            </a:r>
            <a:endParaRPr lang="en-US" sz="4200" b="1" i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r>
              <a:rPr lang="en-US" sz="42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Roll :   001911001067</a:t>
            </a:r>
            <a:endParaRPr lang="en-IN" sz="4200" b="1" i="1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r>
              <a:rPr lang="en-US" sz="42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Department :   Information Technology </a:t>
            </a:r>
            <a:endParaRPr lang="en-US" sz="4200" b="1" i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r>
              <a:rPr lang="en-US" sz="42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Year :   4</a:t>
            </a:r>
            <a:r>
              <a:rPr lang="en-US" sz="4200" b="1" i="1" baseline="30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th</a:t>
            </a:r>
            <a:r>
              <a:rPr lang="en-US" sz="42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 algn="l"/>
            <a:r>
              <a:rPr lang="en-US" sz="42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Semester :   1</a:t>
            </a:r>
            <a:r>
              <a:rPr lang="en-US" sz="4200" b="1" i="1" baseline="300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st</a:t>
            </a:r>
            <a:r>
              <a:rPr lang="en-US" sz="42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 algn="l"/>
            <a:endParaRPr lang="en-US" dirty="0" smtClean="0"/>
          </a:p>
        </p:txBody>
      </p:sp>
      <p:pic>
        <p:nvPicPr>
          <p:cNvPr id="1026" name="Picture 2" descr="C:\Users\SWAPNIL GHOSH\Downloads\Traffic Signs\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624" y="1484784"/>
            <a:ext cx="1270000" cy="127000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APNIL GHOSH\Downloads\Traffic Signs\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1286157" cy="12861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isometricTopUp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WAPNIL GHOSH\Downloads\Traffic Signs\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624" y="4621485"/>
            <a:ext cx="1373616" cy="137361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5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298" y="1268760"/>
            <a:ext cx="445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Model Code Implementation  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122" name="Picture 2" descr="C:\Users\SWAPNIL GHOSH\Desktop\CNN Seminar SCR\CNN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03884"/>
            <a:ext cx="7128792" cy="444873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6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Image Pre-processing </a:t>
            </a:r>
            <a:endParaRPr lang="en-IN" sz="48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To achieve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 good accuracy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testing data </a:t>
            </a:r>
            <a:r>
              <a:rPr lang="en-US" dirty="0" smtClean="0"/>
              <a:t>image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pre-processing</a:t>
            </a:r>
            <a:r>
              <a:rPr lang="en-US" dirty="0" smtClean="0"/>
              <a:t> plays an important/ crucial role.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As a step for image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preprocessing</a:t>
            </a:r>
            <a:r>
              <a:rPr lang="en-US" dirty="0" smtClean="0"/>
              <a:t> we are performing the following methods : 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195736" y="4509120"/>
            <a:ext cx="1036526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88124" y="4473860"/>
            <a:ext cx="936104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9848" y="5327212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Image Normalization 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9049" y="532836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Data Augmentation 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3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014" y="908720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Image Normalization 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103" y="3636950"/>
            <a:ext cx="3150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Data Augmentation 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146" name="Picture 2" descr="C:\Users\SWAPNIL GHOSH\Desktop\CNN Seminar SCR\Image Normal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960" y="1730425"/>
            <a:ext cx="3368675" cy="12665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WAPNIL GHOSH\Desktop\CNN Seminar SCR\Data Augm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50" y="4543003"/>
            <a:ext cx="2765475" cy="18111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8943" y="1384102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All the values of pixel after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normalization </a:t>
            </a:r>
            <a:r>
              <a:rPr lang="en-US" dirty="0" smtClean="0"/>
              <a:t>lies between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0 and 1.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Which eventually helps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 minimizing loss </a:t>
            </a:r>
            <a:r>
              <a:rPr lang="en-US" dirty="0" smtClean="0"/>
              <a:t>function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faster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herefore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training time reduces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convergence</a:t>
            </a:r>
            <a:r>
              <a:rPr lang="en-US" dirty="0" smtClean="0"/>
              <a:t> is achieve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faster</a:t>
            </a:r>
            <a:r>
              <a:rPr lang="en-US" dirty="0" smtClean="0"/>
              <a:t>.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18943" y="4155909"/>
            <a:ext cx="504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Data Augmentation </a:t>
            </a:r>
            <a:r>
              <a:rPr lang="en-US" dirty="0" smtClean="0"/>
              <a:t>we generate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new data </a:t>
            </a:r>
            <a:r>
              <a:rPr lang="en-US" dirty="0" smtClean="0"/>
              <a:t>from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existing data</a:t>
            </a:r>
            <a:r>
              <a:rPr lang="en-US" dirty="0" smtClean="0"/>
              <a:t>, by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varying brightness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cropping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zooming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rotating</a:t>
            </a:r>
            <a:r>
              <a:rPr lang="en-US" dirty="0" smtClean="0"/>
              <a:t>, ……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Using Data Augmentation we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reduce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fitting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dataset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size increases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Model during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training adapt </a:t>
            </a:r>
            <a:r>
              <a:rPr lang="en-US" dirty="0" smtClean="0"/>
              <a:t>with various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scenario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same object 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0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b="1" dirty="0" smtClean="0"/>
              <a:t>Methods Used To Overcome </a:t>
            </a:r>
            <a:r>
              <a:rPr lang="en-IN" b="1" dirty="0" smtClean="0"/>
              <a:t>Overfitting</a:t>
            </a:r>
            <a:endParaRPr lang="en-IN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115616" y="1772816"/>
            <a:ext cx="1368152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88024" y="2276871"/>
            <a:ext cx="2376264" cy="12185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28" y="3319125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Dropout Layer </a:t>
            </a:r>
            <a:endParaRPr lang="en-IN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6921" y="3564304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Data Augmentation </a:t>
            </a:r>
            <a:endParaRPr lang="en-IN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72957" y="2107679"/>
            <a:ext cx="401000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68901" y="4195911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Early Stopping </a:t>
            </a:r>
            <a:endParaRPr lang="en-IN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3995936" y="6492875"/>
            <a:ext cx="1161826" cy="365125"/>
          </a:xfrm>
        </p:spPr>
        <p:txBody>
          <a:bodyPr/>
          <a:lstStyle/>
          <a:p>
            <a:fld id="{0BE36304-5A8A-4697-9BC1-147FC65E4A47}" type="slidenum">
              <a:rPr lang="en-IN" smtClean="0"/>
              <a:t>13</a:t>
            </a:fld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352921" y="3964414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mentioned previously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9393" y="3713133"/>
            <a:ext cx="23042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dropout</a:t>
            </a:r>
            <a:r>
              <a:rPr lang="en-US" dirty="0" smtClean="0"/>
              <a:t> we remove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random node</a:t>
            </a:r>
            <a:r>
              <a:rPr lang="en-US" dirty="0" smtClean="0"/>
              <a:t> based on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dropout ratio (p)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each layer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It helps us to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reduce interdependence learning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among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neurons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3168901" y="4555927"/>
            <a:ext cx="26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It helps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stop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training </a:t>
            </a:r>
            <a:r>
              <a:rPr lang="en-US" dirty="0"/>
              <a:t>once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model performance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stops improving</a:t>
            </a:r>
            <a:r>
              <a:rPr lang="en-US" dirty="0"/>
              <a:t> on 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validation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dataset</a:t>
            </a:r>
            <a:r>
              <a:rPr lang="en-US" dirty="0" smtClean="0"/>
              <a:t>, thus helps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model not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get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overfitted</a:t>
            </a:r>
            <a:r>
              <a:rPr lang="en-US" dirty="0"/>
              <a:t>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0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Training Of Model </a:t>
            </a:r>
            <a:endParaRPr lang="en-IN" sz="5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We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training the model with 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39, 209 labelled images </a:t>
            </a:r>
            <a:r>
              <a:rPr lang="en-IN" dirty="0" smtClean="0"/>
              <a:t>and we are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validating the accuracy </a:t>
            </a:r>
            <a:r>
              <a:rPr lang="en-IN" dirty="0" smtClean="0"/>
              <a:t>of the model using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12,630 images.</a:t>
            </a:r>
          </a:p>
          <a:p>
            <a:endParaRPr lang="en-IN" dirty="0"/>
          </a:p>
        </p:txBody>
      </p:sp>
      <p:pic>
        <p:nvPicPr>
          <p:cNvPr id="8194" name="Picture 2" descr="C:\Users\SWAPNIL GHOSH\Desktop\CNN Seminar SCR\Split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05064"/>
            <a:ext cx="6370662" cy="198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3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WAPNIL GHOSH\Desktop\CNN Seminar SCR\comp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98711"/>
            <a:ext cx="4865265" cy="75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087" y="1412776"/>
            <a:ext cx="3384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 Our Loss function is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categorical cross entropy </a:t>
            </a:r>
            <a:r>
              <a:rPr lang="en-US" sz="2000" dirty="0" smtClean="0"/>
              <a:t>as it’s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a multiclass classification </a:t>
            </a:r>
            <a:r>
              <a:rPr lang="en-US" sz="2000" dirty="0" smtClean="0"/>
              <a:t>problem 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0087" y="2906663"/>
            <a:ext cx="81056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 Our main objective is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to minimize the loss function </a:t>
            </a:r>
            <a:r>
              <a:rPr lang="en-US" sz="2000" dirty="0" smtClean="0"/>
              <a:t>using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Gradient Descent </a:t>
            </a:r>
            <a:r>
              <a:rPr lang="en-US" sz="2000" dirty="0" smtClean="0"/>
              <a:t>with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Momentum </a:t>
            </a:r>
            <a:r>
              <a:rPr lang="en-US" sz="2000" dirty="0" smtClean="0"/>
              <a:t>approach (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Optimizer= Adam </a:t>
            </a:r>
            <a:r>
              <a:rPr lang="en-US" sz="2000" dirty="0" smtClean="0"/>
              <a:t>).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 We are setting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max no of epochs </a:t>
            </a:r>
            <a:r>
              <a:rPr lang="en-US" sz="2000" dirty="0" smtClean="0"/>
              <a:t>to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128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our model stops </a:t>
            </a:r>
            <a:r>
              <a:rPr lang="en-US" sz="2000" dirty="0" smtClean="0"/>
              <a:t>before hand due to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early stopping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no more effective update</a:t>
            </a:r>
            <a:r>
              <a:rPr lang="en-US" sz="2000" dirty="0" smtClean="0"/>
              <a:t>) .</a:t>
            </a:r>
          </a:p>
        </p:txBody>
      </p:sp>
      <p:pic>
        <p:nvPicPr>
          <p:cNvPr id="9219" name="Picture 3" descr="C:\Users\SWAPNIL GHOSH\Desktop\CNN Seminar SCR\f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5" y="4574044"/>
            <a:ext cx="8185150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4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WAPNIL GHOSH\Desktop\CNN Seminar SCR\fit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699102" cy="128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1364" y="1163636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 After few epochs </a:t>
            </a:r>
            <a:r>
              <a:rPr lang="en-US" sz="2400" dirty="0" smtClean="0"/>
              <a:t>,  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284983"/>
            <a:ext cx="734181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Stopping at 73 epoch </a:t>
            </a:r>
            <a:r>
              <a:rPr lang="en-US" sz="2400" dirty="0" smtClean="0"/>
              <a:t>because of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early stopping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 smtClean="0"/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Google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Colab</a:t>
            </a:r>
            <a:r>
              <a:rPr lang="en-US" sz="2400" dirty="0" smtClean="0"/>
              <a:t> live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link</a:t>
            </a:r>
            <a:r>
              <a:rPr lang="en-US" sz="2400" dirty="0" smtClean="0"/>
              <a:t> : </a:t>
            </a:r>
          </a:p>
          <a:p>
            <a:r>
              <a:rPr lang="en-US" sz="1400" dirty="0" smtClean="0">
                <a:hlinkClick r:id="rId3"/>
              </a:rPr>
              <a:t> https</a:t>
            </a:r>
            <a:r>
              <a:rPr lang="en-US" sz="1400" dirty="0">
                <a:hlinkClick r:id="rId3"/>
              </a:rPr>
              <a:t>://colab.research.google.com/drive/1S-KXjPALqdU0TbY2l7D9GgxJ3GjhQwDC?usp=sharing</a:t>
            </a: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3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Accuracy</a:t>
            </a:r>
            <a:r>
              <a:rPr lang="en-US" sz="72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IN" sz="7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17</a:t>
            </a:fld>
            <a:endParaRPr lang="en-IN" dirty="0"/>
          </a:p>
        </p:txBody>
      </p:sp>
      <p:pic>
        <p:nvPicPr>
          <p:cNvPr id="1026" name="Picture 2" descr="C:\Users\SWAPNIL GHOSH\Desktop\CNN Seminar SCR\tradeo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01677"/>
            <a:ext cx="3675741" cy="2235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2204864"/>
            <a:ext cx="5485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Model</a:t>
            </a:r>
            <a:r>
              <a:rPr lang="en-US" sz="2000" dirty="0" smtClean="0"/>
              <a:t> achieved a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training accuracy </a:t>
            </a:r>
            <a:r>
              <a:rPr lang="en-US" sz="2000" dirty="0" smtClean="0"/>
              <a:t>of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99.19 %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validation accuracy </a:t>
            </a:r>
            <a:r>
              <a:rPr lang="en-US" sz="2000" dirty="0" smtClean="0"/>
              <a:t>of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97.42 %</a:t>
            </a:r>
            <a:r>
              <a:rPr lang="en-US" sz="2000" dirty="0" smtClean="0"/>
              <a:t> .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084168" y="5116542"/>
            <a:ext cx="244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Bias Variance Tradeoff 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7" name="Picture 3" descr="C:\Users\SWAPNIL GHOSH\Desktop\CNN Seminar SCR\confusion matri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45922"/>
            <a:ext cx="3566070" cy="310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9592" y="6147028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Confusion Matrix 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18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96305"/>
            <a:ext cx="5581593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Prediction on Random Test Images 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SWAPNIL GHOSH\Desktop\CNN Seminar SCR\te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840760" cy="4449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0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Future Goals </a:t>
            </a:r>
            <a:endParaRPr lang="en-IN" sz="6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In the coming future I would try to use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object detection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real-time classification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road symbol </a:t>
            </a:r>
            <a:r>
              <a:rPr lang="en-US" dirty="0" smtClean="0"/>
              <a:t>and feed that image to our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trained model </a:t>
            </a:r>
            <a:r>
              <a:rPr lang="en-US" dirty="0" smtClean="0"/>
              <a:t>to classify type of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traffic sign </a:t>
            </a:r>
            <a:r>
              <a:rPr lang="en-US" dirty="0" smtClean="0"/>
              <a:t>it is.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 will try to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embed</a:t>
            </a:r>
            <a:r>
              <a:rPr lang="en-US" dirty="0" smtClean="0"/>
              <a:t> this model to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car’s software </a:t>
            </a:r>
            <a:r>
              <a:rPr lang="en-US" dirty="0" smtClean="0"/>
              <a:t>along  with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camera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help the driver </a:t>
            </a:r>
            <a:r>
              <a:rPr lang="en-US" dirty="0" smtClean="0"/>
              <a:t>of the car to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detect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type of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traffic sign easily</a:t>
            </a:r>
            <a:r>
              <a:rPr lang="en-US" dirty="0" smtClean="0"/>
              <a:t>.  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6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2852936"/>
            <a:ext cx="7704855" cy="3168352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Traffic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signs </a:t>
            </a:r>
            <a:r>
              <a:rPr lang="en-US" dirty="0"/>
              <a:t>provide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valuable information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drivers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other road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users</a:t>
            </a:r>
            <a:r>
              <a:rPr lang="en-US" dirty="0" smtClean="0"/>
              <a:t>.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It help’s </a:t>
            </a:r>
            <a:r>
              <a:rPr lang="en-US" dirty="0"/>
              <a:t>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communicate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  <a:r>
              <a:rPr lang="en-US" dirty="0"/>
              <a:t>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drivers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pedestrians</a:t>
            </a:r>
            <a:r>
              <a:rPr lang="en-US" dirty="0"/>
              <a:t> </a:t>
            </a:r>
            <a:r>
              <a:rPr lang="en-US" dirty="0" smtClean="0"/>
              <a:t>so that no.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accidents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can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reduced</a:t>
            </a:r>
            <a:r>
              <a:rPr lang="en-US" dirty="0" smtClean="0"/>
              <a:t>.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Traffic Sign </a:t>
            </a:r>
            <a:r>
              <a:rPr lang="en-US" dirty="0" smtClean="0"/>
              <a:t>helps 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synchronization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between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vehicles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Traffic Sign Importance </a:t>
            </a:r>
            <a:endParaRPr lang="en-IN" sz="60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4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2952328"/>
          </a:xfrm>
        </p:spPr>
        <p:txBody>
          <a:bodyPr>
            <a:noAutofit/>
          </a:bodyPr>
          <a:lstStyle/>
          <a:p>
            <a:r>
              <a:rPr lang="en-US" sz="96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THANK </a:t>
            </a:r>
            <a:br>
              <a:rPr lang="en-US" sz="96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9600" b="1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YOU</a:t>
            </a:r>
            <a:endParaRPr lang="en-IN" sz="9600" b="1" i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1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561259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 This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</a:t>
            </a:r>
            <a:r>
              <a:rPr lang="en-US" dirty="0" smtClean="0"/>
              <a:t> consists of more than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50 thousand labeled images</a:t>
            </a:r>
            <a:r>
              <a:rPr lang="en-US" dirty="0" smtClean="0"/>
              <a:t>.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 All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Labeled images </a:t>
            </a:r>
            <a:r>
              <a:rPr lang="en-US" dirty="0" smtClean="0"/>
              <a:t>are categorized into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43 different  types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traffic signs</a:t>
            </a:r>
            <a:r>
              <a:rPr lang="en-US" dirty="0" smtClean="0"/>
              <a:t>. 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All </a:t>
            </a:r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Labeled Traffic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Signs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Image </a:t>
            </a:r>
            <a:r>
              <a:rPr lang="en-US" dirty="0"/>
              <a:t>are taken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Germany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streets and roads</a:t>
            </a:r>
            <a:r>
              <a:rPr lang="en-US" dirty="0" smtClean="0"/>
              <a:t>.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 Link to </a:t>
            </a:r>
            <a:r>
              <a:rPr lang="en-US" dirty="0"/>
              <a:t>the dataset: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/>
              </a:rPr>
              <a:t>https://www.kaggle.com/datasets/meowmeowmeowmeowmeow/gtsrb-german-traffic-sign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2527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6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GTSRB Dataset </a:t>
            </a:r>
            <a:endParaRPr lang="en-IN" sz="6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5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WAPNIL GHOSH\Downloads\Traffic Signs\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84" y="1094860"/>
            <a:ext cx="719487" cy="7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APNIL GHOSH\Downloads\Traffic Sign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78" y="881423"/>
            <a:ext cx="681145" cy="68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WAPNIL GHOSH\Downloads\Traffic Signs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04" y="875532"/>
            <a:ext cx="702083" cy="70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WAPNIL GHOSH\Downloads\Traffic Signs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641" y="994587"/>
            <a:ext cx="692411" cy="69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WAPNIL GHOSH\Downloads\Traffic Signs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33" y="1223973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WAPNIL GHOSH\Downloads\Traffic Signs\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97" y="1483405"/>
            <a:ext cx="736257" cy="73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WAPNIL GHOSH\Downloads\Traffic Signs\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260" y="1582638"/>
            <a:ext cx="755119" cy="75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WAPNIL GHOSH\Downloads\Traffic Signs\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66" y="1987641"/>
            <a:ext cx="903035" cy="90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WAPNIL GHOSH\Downloads\Traffic Signs\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37" y="1542216"/>
            <a:ext cx="803674" cy="80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SWAPNIL GHOSH\Downloads\Traffic Signs\9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43" y="2108924"/>
            <a:ext cx="748977" cy="74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SWAPNIL GHOSH\Downloads\Traffic Signs\1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71" y="1681155"/>
            <a:ext cx="776479" cy="77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SWAPNIL GHOSH\Downloads\Traffic Signs\1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82" y="1658262"/>
            <a:ext cx="675705" cy="58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SWAPNIL GHOSH\Downloads\Traffic Signs\1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35" y="1821305"/>
            <a:ext cx="572021" cy="61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SWAPNIL GHOSH\Downloads\Traffic Signs\13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99" y="2010305"/>
            <a:ext cx="506370" cy="4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SWAPNIL GHOSH\Downloads\Traffic Signs\1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629" y="2380162"/>
            <a:ext cx="616790" cy="61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SWAPNIL GHOSH\Downloads\Traffic Signs\15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659" y="2408699"/>
            <a:ext cx="572549" cy="57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SWAPNIL GHOSH\Downloads\Traffic Signs\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998" y="3068727"/>
            <a:ext cx="801969" cy="85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SWAPNIL GHOSH\Downloads\Traffic Signs\17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497737"/>
            <a:ext cx="720327" cy="7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SWAPNIL GHOSH\Downloads\Traffic Signs\18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7" y="3124343"/>
            <a:ext cx="728522" cy="64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SWAPNIL GHOSH\Downloads\Traffic Signs\19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78" y="2606979"/>
            <a:ext cx="688469" cy="6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SWAPNIL GHOSH\Downloads\Traffic Signs\2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41" y="2345890"/>
            <a:ext cx="637897" cy="56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SWAPNIL GHOSH\Downloads\Traffic Signs\21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06" y="2636056"/>
            <a:ext cx="626796" cy="5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SWAPNIL GHOSH\Downloads\Traffic Signs\22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09" y="2590307"/>
            <a:ext cx="537660" cy="47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SWAPNIL GHOSH\Downloads\Traffic Signs\23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772" y="3188443"/>
            <a:ext cx="650184" cy="5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SWAPNIL GHOSH\Downloads\Traffic Signs\24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56" y="3032251"/>
            <a:ext cx="590952" cy="52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SWAPNIL GHOSH\Downloads\Traffic Signs\25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69" y="4210034"/>
            <a:ext cx="817431" cy="71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SWAPNIL GHOSH\Downloads\Traffic Signs\26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266" y="3359351"/>
            <a:ext cx="809024" cy="71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SWAPNIL GHOSH\Downloads\Traffic Signs\27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53" y="4100421"/>
            <a:ext cx="717627" cy="6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SWAPNIL GHOSH\Downloads\Traffic Signs\28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02" y="3410501"/>
            <a:ext cx="650621" cy="5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SWAPNIL GHOSH\Downloads\Traffic Signs\29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81" y="3040702"/>
            <a:ext cx="657522" cy="50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SWAPNIL GHOSH\Downloads\Traffic Signs\30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809" y="3506459"/>
            <a:ext cx="588596" cy="51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SWAPNIL GHOSH\Downloads\Traffic Signs\31.pn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42" y="3165362"/>
            <a:ext cx="556096" cy="48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SWAPNIL GHOSH\Downloads\Traffic Signs\32.pn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634" y="4066985"/>
            <a:ext cx="599522" cy="5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:\Users\SWAPNIL GHOSH\Downloads\Traffic Signs\33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502" y="3637358"/>
            <a:ext cx="577224" cy="5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:\Users\SWAPNIL GHOSH\Downloads\Traffic Signs\34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085" y="5311203"/>
            <a:ext cx="699859" cy="69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C:\Users\SWAPNIL GHOSH\Downloads\Traffic Signs\35.png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45" y="4313452"/>
            <a:ext cx="653866" cy="58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C:\Users\SWAPNIL GHOSH\Downloads\Traffic Signs\36.png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52" y="5157192"/>
            <a:ext cx="715837" cy="71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:\Users\SWAPNIL GHOSH\Downloads\Traffic Signs\37.png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27" y="4233187"/>
            <a:ext cx="679324" cy="67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C:\Users\SWAPNIL GHOSH\Downloads\Traffic Signs\38.png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063" y="3688996"/>
            <a:ext cx="639341" cy="63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C:\Users\SWAPNIL GHOSH\Downloads\Traffic Signs\39.png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11" y="4210988"/>
            <a:ext cx="689867" cy="68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C:\Users\SWAPNIL GHOSH\Downloads\Traffic Signs\40.png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514" y="3824492"/>
            <a:ext cx="646138" cy="6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:\Users\SWAPNIL GHOSH\Downloads\Traffic Signs\41.png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634" y="4860297"/>
            <a:ext cx="599522" cy="5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C:\Users\SWAPNIL GHOSH\Downloads\Traffic Signs\42.png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21" y="4328337"/>
            <a:ext cx="696187" cy="69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84808" y="109910"/>
            <a:ext cx="5772397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</a:rPr>
              <a:t>43 </a:t>
            </a:r>
            <a:r>
              <a:rPr lang="en-US" sz="2800" b="1" i="1" dirty="0" smtClean="0">
                <a:solidFill>
                  <a:schemeClr val="bg1"/>
                </a:solidFill>
              </a:rPr>
              <a:t>Different Type of Traffic Signs</a:t>
            </a:r>
            <a:endParaRPr lang="en-IN" sz="2800" b="1" i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5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WAPNIL GHOSH\Desktop\CNN Seminar SCR\Traing Class Distrib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0" y="1756083"/>
            <a:ext cx="8326656" cy="4607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3848" y="228944"/>
            <a:ext cx="6552728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</a:rPr>
              <a:t>Traffic Sign Type </a:t>
            </a:r>
            <a:r>
              <a:rPr lang="en-US" b="1" i="1" dirty="0" smtClean="0">
                <a:solidFill>
                  <a:schemeClr val="bg1"/>
                </a:solidFill>
              </a:rPr>
              <a:t>vs</a:t>
            </a:r>
            <a:r>
              <a:rPr lang="en-US" sz="2800" b="1" i="1" dirty="0" smtClean="0">
                <a:solidFill>
                  <a:schemeClr val="bg1"/>
                </a:solidFill>
              </a:rPr>
              <a:t> Frequency Count</a:t>
            </a:r>
            <a:endParaRPr lang="en-IN" sz="2800" b="1" i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35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 smtClean="0"/>
              <a:t>Classification Algo Determination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651" y="2642331"/>
            <a:ext cx="7408333" cy="1630570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There are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several type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supervised classification algorithm</a:t>
            </a:r>
            <a:r>
              <a:rPr lang="en-US" dirty="0" smtClean="0"/>
              <a:t>, we have to choose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most efficient algo </a:t>
            </a:r>
            <a:r>
              <a:rPr lang="en-US" dirty="0" smtClean="0"/>
              <a:t>meeting our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current needs</a:t>
            </a:r>
            <a:r>
              <a:rPr lang="en-US" dirty="0" smtClean="0"/>
              <a:t>.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For Classification we can use the followings : 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240232" y="4401108"/>
            <a:ext cx="1440160" cy="82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51968" y="4306037"/>
            <a:ext cx="0" cy="1031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12160" y="4306037"/>
            <a:ext cx="1368152" cy="82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6416" y="5255464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Artificial Neural Network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            ( ANN )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7824" y="5337211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Recurrent Neural Network 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       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( RNN )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8144" y="516039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Convolutional Neural Network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                   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 CNN )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9589864">
            <a:off x="7521482" y="4434785"/>
            <a:ext cx="126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.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.  .  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9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223937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Why Not ANN  ? </a:t>
            </a:r>
            <a:endParaRPr lang="en-IN" sz="2800" b="1" dirty="0">
              <a:solidFill>
                <a:schemeClr val="bg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074" name="Picture 2" descr="C:\Users\SWAPNIL GHOSH\Desktop\CNN Seminar SCR\ANN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96" y="1672591"/>
            <a:ext cx="3430828" cy="213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0176" y="1755540"/>
            <a:ext cx="5029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  When </a:t>
            </a: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input to ANN </a:t>
            </a:r>
            <a:r>
              <a:rPr lang="en-US" sz="2000" dirty="0"/>
              <a:t>is </a:t>
            </a:r>
            <a:r>
              <a:rPr lang="en-US" sz="2000" dirty="0" smtClean="0"/>
              <a:t>an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n-US" sz="2000" dirty="0" smtClean="0"/>
              <a:t> </a:t>
            </a:r>
            <a:r>
              <a:rPr lang="en-US" sz="2000" dirty="0"/>
              <a:t>then the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no. of trainable parameter</a:t>
            </a:r>
            <a:r>
              <a:rPr lang="en-US" sz="2000" dirty="0" smtClean="0"/>
              <a:t> (weights + biases )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increases</a:t>
            </a:r>
            <a:r>
              <a:rPr lang="en-US" sz="2000" dirty="0" smtClean="0"/>
              <a:t> with the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size/ dimension  </a:t>
            </a:r>
            <a:r>
              <a:rPr lang="en-US" sz="2000" dirty="0" smtClean="0"/>
              <a:t>of the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n-US" sz="2000" dirty="0" smtClean="0"/>
              <a:t> ,i.e.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, computation time increases</a:t>
            </a:r>
            <a:r>
              <a:rPr lang="en-US" sz="2000" dirty="0" smtClean="0"/>
              <a:t>.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Loss </a:t>
            </a:r>
            <a:r>
              <a:rPr lang="en-US" sz="2000" dirty="0" smtClean="0"/>
              <a:t>of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Spatial Information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b/w</a:t>
            </a:r>
            <a:r>
              <a:rPr lang="en-US" sz="2000" dirty="0" smtClean="0"/>
              <a:t> the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pixels</a:t>
            </a:r>
            <a:r>
              <a:rPr lang="en-US" sz="2000" dirty="0" smtClean="0"/>
              <a:t>.</a:t>
            </a:r>
            <a:endParaRPr lang="en-IN" sz="2000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4037002"/>
            <a:ext cx="26661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Why Not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RNN 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? </a:t>
            </a:r>
            <a:endParaRPr lang="en-IN" sz="2800" b="1" dirty="0">
              <a:solidFill>
                <a:schemeClr val="bg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IN" dirty="0"/>
          </a:p>
        </p:txBody>
      </p:sp>
      <p:pic>
        <p:nvPicPr>
          <p:cNvPr id="3075" name="Picture 3" descr="C:\Users\SWAPNIL GHOSH\Desktop\CNN Seminar SCR\RNN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78473"/>
            <a:ext cx="3514228" cy="215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0176" y="4725144"/>
            <a:ext cx="468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 When an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input to RNN </a:t>
            </a:r>
            <a:r>
              <a:rPr lang="en-US" sz="2000" dirty="0" smtClean="0"/>
              <a:t>is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sequence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n-US" sz="2000" dirty="0" smtClean="0"/>
              <a:t>, then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dependencies b/w</a:t>
            </a:r>
            <a:r>
              <a:rPr lang="en-US" sz="2000" dirty="0" smtClean="0"/>
              <a:t> the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n-US" sz="2000" dirty="0" smtClean="0"/>
              <a:t> is considered, but  in our case there is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no dependencies</a:t>
            </a:r>
            <a:r>
              <a:rPr lang="en-US" sz="2000" dirty="0" smtClean="0"/>
              <a:t> in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two different traffic sign image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5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196752"/>
            <a:ext cx="288893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Why  CNN 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? </a:t>
            </a:r>
            <a:endParaRPr lang="en-IN" sz="4000" b="1" dirty="0">
              <a:solidFill>
                <a:schemeClr val="bg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IN" dirty="0"/>
          </a:p>
        </p:txBody>
      </p:sp>
      <p:pic>
        <p:nvPicPr>
          <p:cNvPr id="4098" name="Picture 2" descr="C:\Users\SWAPNIL GHOSH\Desktop\CNN Seminar SCR\CNN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96861"/>
            <a:ext cx="3767820" cy="233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2132856"/>
            <a:ext cx="4608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Number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of trainable parameter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</a:rPr>
              <a:t>doesn't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depends </a:t>
            </a:r>
            <a:r>
              <a:rPr lang="en-US" sz="2400" dirty="0" smtClean="0"/>
              <a:t>on the input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image dimension</a:t>
            </a:r>
            <a:r>
              <a:rPr lang="en-US" sz="2400" dirty="0" smtClean="0"/>
              <a:t>.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sz="2400" dirty="0" smtClean="0"/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Automatic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feature extraction</a:t>
            </a:r>
            <a:r>
              <a:rPr lang="en-US" sz="2400" dirty="0" smtClean="0"/>
              <a:t>.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sz="2400" dirty="0" smtClean="0"/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Best suited for image data</a:t>
            </a:r>
            <a:r>
              <a:rPr lang="en-US" sz="2400" dirty="0" smtClean="0"/>
              <a:t>. </a:t>
            </a: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1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600" b="1" dirty="0" smtClean="0"/>
              <a:t>CNN Model </a:t>
            </a:r>
            <a:endParaRPr lang="en-IN" sz="6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5651" y="3916522"/>
            <a:ext cx="748281" cy="8925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endParaRPr lang="en-US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Image  30x30x3</a:t>
            </a:r>
          </a:p>
          <a:p>
            <a:pPr algn="ctr"/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223016" y="4305581"/>
            <a:ext cx="2846367" cy="30777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Conv2D,  512, 3x3, relu, same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06365" y="4305579"/>
            <a:ext cx="284636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MaxPool2D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609040" y="4362699"/>
            <a:ext cx="2907903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Batch Normalization,  Dropout(0.3)</a:t>
            </a:r>
            <a:endParaRPr lang="en-IN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1291144" y="4337737"/>
            <a:ext cx="2788241" cy="30777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Conv2D, 264, 3x3, relu, same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710548" y="4332136"/>
            <a:ext cx="282234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MaxPool2D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2131806" y="4378400"/>
            <a:ext cx="2838787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Batch Normalization,  Dropout(0.3)</a:t>
            </a:r>
            <a:endParaRPr lang="en-IN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2755477" y="4349465"/>
            <a:ext cx="2840966" cy="30777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Conv2D,  128,  3x3, relu, same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3163393" y="4347309"/>
            <a:ext cx="2862944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Dropout(0.4)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3803603" y="4347310"/>
            <a:ext cx="2852689" cy="30777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Conv2D,  512,  3x3, relu, same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231217" y="4336719"/>
            <a:ext cx="283151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MaxPool2D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16200000">
            <a:off x="4661111" y="4363373"/>
            <a:ext cx="286106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Batch Normalization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5202984" y="4347463"/>
            <a:ext cx="2828934" cy="307777"/>
          </a:xfrm>
          <a:prstGeom prst="rect">
            <a:avLst/>
          </a:prstGeom>
          <a:solidFill>
            <a:srgbClr val="FFFF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Flatten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16200000">
            <a:off x="5749972" y="4331770"/>
            <a:ext cx="2831869" cy="307777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Dense, 4096, relu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6252298" y="4345660"/>
            <a:ext cx="2804088" cy="307777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Dense, 8192, relu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6768536" y="4329571"/>
            <a:ext cx="2827474" cy="307777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Dense, 1024, relu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7270145" y="4332136"/>
            <a:ext cx="2822345" cy="307777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Dense, 43, softmax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7157" y="2075011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Model Diagrammatic View 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6304-5A8A-4697-9BC1-147FC65E4A4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5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832</TotalTime>
  <Words>806</Words>
  <Application>Microsoft Office PowerPoint</Application>
  <PresentationFormat>On-screen Show (4:3)</PresentationFormat>
  <Paragraphs>129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Waveform</vt:lpstr>
      <vt:lpstr>Traffic Sign Detection </vt:lpstr>
      <vt:lpstr>Traffic Sign Importance </vt:lpstr>
      <vt:lpstr>GTSRB Dataset </vt:lpstr>
      <vt:lpstr>PowerPoint Presentation</vt:lpstr>
      <vt:lpstr>PowerPoint Presentation</vt:lpstr>
      <vt:lpstr>Classification Algo Determination </vt:lpstr>
      <vt:lpstr>PowerPoint Presentation</vt:lpstr>
      <vt:lpstr>PowerPoint Presentation</vt:lpstr>
      <vt:lpstr>CNN Model </vt:lpstr>
      <vt:lpstr>PowerPoint Presentation</vt:lpstr>
      <vt:lpstr>Image Pre-processing </vt:lpstr>
      <vt:lpstr>PowerPoint Presentation</vt:lpstr>
      <vt:lpstr>Methods Used To Overcome Overfitting</vt:lpstr>
      <vt:lpstr>Training Of Model </vt:lpstr>
      <vt:lpstr>PowerPoint Presentation</vt:lpstr>
      <vt:lpstr>PowerPoint Presentation</vt:lpstr>
      <vt:lpstr>Accuracy </vt:lpstr>
      <vt:lpstr>PowerPoint Presentation</vt:lpstr>
      <vt:lpstr>Future Goals 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Traffic Signal Using CNN</dc:title>
  <dc:creator>SWAPNIL GHOSH</dc:creator>
  <cp:lastModifiedBy>SWAPNIL GHOSH</cp:lastModifiedBy>
  <cp:revision>75</cp:revision>
  <dcterms:created xsi:type="dcterms:W3CDTF">2022-12-18T21:57:08Z</dcterms:created>
  <dcterms:modified xsi:type="dcterms:W3CDTF">2022-12-21T22:44:03Z</dcterms:modified>
</cp:coreProperties>
</file>