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0" r:id="rId5"/>
    <p:sldId id="256" r:id="rId6"/>
    <p:sldId id="272" r:id="rId7"/>
    <p:sldId id="259" r:id="rId8"/>
    <p:sldId id="257" r:id="rId9"/>
    <p:sldId id="284" r:id="rId10"/>
    <p:sldId id="273" r:id="rId11"/>
    <p:sldId id="262" r:id="rId12"/>
    <p:sldId id="275" r:id="rId13"/>
    <p:sldId id="265" r:id="rId14"/>
    <p:sldId id="276" r:id="rId15"/>
    <p:sldId id="290" r:id="rId16"/>
    <p:sldId id="277" r:id="rId17"/>
    <p:sldId id="274" r:id="rId18"/>
    <p:sldId id="289" r:id="rId19"/>
    <p:sldId id="278" r:id="rId20"/>
    <p:sldId id="266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1F4E79"/>
    <a:srgbClr val="FF5353"/>
    <a:srgbClr val="FFFFFF"/>
    <a:srgbClr val="E6E6E6"/>
    <a:srgbClr val="D64550"/>
    <a:srgbClr val="E9E6DF"/>
    <a:srgbClr val="00B050"/>
    <a:srgbClr val="00CC9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2" autoAdjust="0"/>
    <p:restoredTop sz="95274" autoAdjust="0"/>
  </p:normalViewPr>
  <p:slideViewPr>
    <p:cSldViewPr snapToGrid="0">
      <p:cViewPr varScale="1">
        <p:scale>
          <a:sx n="66" d="100"/>
          <a:sy n="66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9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6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1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FE45A67-3626-EC15-CEFF-3D549A2E2AB5}"/>
              </a:ext>
            </a:extLst>
          </p:cNvPr>
          <p:cNvSpPr txBox="1">
            <a:spLocks/>
          </p:cNvSpPr>
          <p:nvPr/>
        </p:nvSpPr>
        <p:spPr>
          <a:xfrm>
            <a:off x="5235677" y="3827207"/>
            <a:ext cx="6533085" cy="2130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 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Mubeen Arshad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(mubeen.arshad441@gmail.com)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Hamadia Khan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hk0551154@gmail.com)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Ms.Ghosia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(ghosiaq48@gmail.com)</a:t>
            </a:r>
          </a:p>
        </p:txBody>
      </p:sp>
    </p:spTree>
    <p:extLst>
      <p:ext uri="{BB962C8B-B14F-4D97-AF65-F5344CB8AC3E}">
        <p14:creationId xmlns:p14="http://schemas.microsoft.com/office/powerpoint/2010/main" val="85632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8" y="702043"/>
            <a:ext cx="3707561" cy="90435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amount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18" y="1469922"/>
            <a:ext cx="2469137" cy="40003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variation in the average transaction amounts for different transaction types, with withdrawals involving larger amounts with a slight difference of transfers, and deposits having fewer amounts.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CB450-E06B-CCFA-AF8F-D2B212E1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57" y="1033987"/>
            <a:ext cx="4937098" cy="53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D7443C06-C58F-A4FF-3820-467F264C0620}"/>
              </a:ext>
            </a:extLst>
          </p:cNvPr>
          <p:cNvSpPr txBox="1">
            <a:spLocks/>
          </p:cNvSpPr>
          <p:nvPr/>
        </p:nvSpPr>
        <p:spPr>
          <a:xfrm>
            <a:off x="2898869" y="86009"/>
            <a:ext cx="6012902" cy="1089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Analyze transaction volume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084A5FA-E01A-1222-9FC3-012C24E1A28B}"/>
              </a:ext>
            </a:extLst>
          </p:cNvPr>
          <p:cNvSpPr txBox="1">
            <a:spLocks/>
          </p:cNvSpPr>
          <p:nvPr/>
        </p:nvSpPr>
        <p:spPr>
          <a:xfrm>
            <a:off x="1127235" y="856341"/>
            <a:ext cx="10687393" cy="1451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ATM withdrawal analysis reveals that average transaction amounts vary by location and are influenced by customer account types.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account holders generally withdraw more money than those with saving accounts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C7A0F-ABF3-A283-464A-A4EC63D8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84" y="2627086"/>
            <a:ext cx="9721632" cy="40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2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D7443C06-C58F-A4FF-3820-467F264C0620}"/>
              </a:ext>
            </a:extLst>
          </p:cNvPr>
          <p:cNvSpPr txBox="1">
            <a:spLocks/>
          </p:cNvSpPr>
          <p:nvPr/>
        </p:nvSpPr>
        <p:spPr>
          <a:xfrm>
            <a:off x="660933" y="1854111"/>
            <a:ext cx="2983019" cy="125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Optimizing atm deployment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084A5FA-E01A-1222-9FC3-012C24E1A28B}"/>
              </a:ext>
            </a:extLst>
          </p:cNvPr>
          <p:cNvSpPr txBox="1">
            <a:spLocks/>
          </p:cNvSpPr>
          <p:nvPr/>
        </p:nvSpPr>
        <p:spPr>
          <a:xfrm>
            <a:off x="691807" y="3057099"/>
            <a:ext cx="3538915" cy="308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analysis has revealed significant differences in the number of ATMs across cities. This variation suggests a mismatch between ATM availability and transaction demand.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B58DC6-BF4B-F10D-D26F-B27C5DEF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10" y="1581150"/>
            <a:ext cx="6588767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8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AE388C3-55FE-CD72-9839-F220E6A8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E9E6DF"/>
                </a:solidFill>
              </a:rPr>
              <a:t>20XX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967FF50-E131-5625-B5E8-7FD776E972B4}"/>
              </a:ext>
            </a:extLst>
          </p:cNvPr>
          <p:cNvSpPr txBox="1">
            <a:spLocks/>
          </p:cNvSpPr>
          <p:nvPr/>
        </p:nvSpPr>
        <p:spPr>
          <a:xfrm>
            <a:off x="259969" y="502063"/>
            <a:ext cx="2510528" cy="1461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Seasonal insights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E702239-EB7A-E424-3E57-0EAD19409786}"/>
              </a:ext>
            </a:extLst>
          </p:cNvPr>
          <p:cNvSpPr txBox="1">
            <a:spLocks/>
          </p:cNvSpPr>
          <p:nvPr/>
        </p:nvSpPr>
        <p:spPr>
          <a:xfrm>
            <a:off x="259969" y="1801383"/>
            <a:ext cx="2748915" cy="38250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analysis has revealed distinct seasonal patterns in transaction amounts throughout the year. Specifically, some months have notably higher transaction averages.</a:t>
            </a:r>
            <a:endParaRPr lang="en-US" sz="1800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4BAF8-2D01-FC7A-DB84-BEFE98B2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596" y="2161134"/>
            <a:ext cx="7039213" cy="419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EDA0867-B1D4-8052-2ACC-8804DEEE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248" y="1169285"/>
            <a:ext cx="3983289" cy="1325563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Transaction count by month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FB7B1A3-5B74-12F9-FA41-42C5583A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248" y="2122228"/>
            <a:ext cx="2626653" cy="331640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Variations in transaction volume across months may indicate seasonal trends, economic factors, or changes in customer behavior.</a:t>
            </a:r>
            <a:endParaRPr lang="en-PK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59E33D-151C-0B0B-24D6-CD7DD4FA0562}"/>
              </a:ext>
            </a:extLst>
          </p:cNvPr>
          <p:cNvSpPr txBox="1">
            <a:spLocks/>
          </p:cNvSpPr>
          <p:nvPr/>
        </p:nvSpPr>
        <p:spPr>
          <a:xfrm>
            <a:off x="1486022" y="15923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10%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075D4-CDAE-F354-143B-394D174A46D6}"/>
              </a:ext>
            </a:extLst>
          </p:cNvPr>
          <p:cNvSpPr txBox="1">
            <a:spLocks/>
          </p:cNvSpPr>
          <p:nvPr/>
        </p:nvSpPr>
        <p:spPr>
          <a:xfrm>
            <a:off x="2815587" y="15542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4%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A5ABB-0DE7-E0D7-9C64-F7982FB7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7" y="1656357"/>
            <a:ext cx="6793083" cy="41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EDA0867-B1D4-8052-2ACC-8804DEEE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935" y="1169283"/>
            <a:ext cx="2954200" cy="1325563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Transaction count by occupation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59E33D-151C-0B0B-24D6-CD7DD4FA0562}"/>
              </a:ext>
            </a:extLst>
          </p:cNvPr>
          <p:cNvSpPr txBox="1">
            <a:spLocks/>
          </p:cNvSpPr>
          <p:nvPr/>
        </p:nvSpPr>
        <p:spPr>
          <a:xfrm>
            <a:off x="1486022" y="15923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10%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075D4-CDAE-F354-143B-394D174A46D6}"/>
              </a:ext>
            </a:extLst>
          </p:cNvPr>
          <p:cNvSpPr txBox="1">
            <a:spLocks/>
          </p:cNvSpPr>
          <p:nvPr/>
        </p:nvSpPr>
        <p:spPr>
          <a:xfrm>
            <a:off x="2815587" y="1554206"/>
            <a:ext cx="764030" cy="479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latin typeface="Din"/>
              </a:rPr>
              <a:t>4%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2214AC-57E0-6EE1-F3BE-629E26428484}"/>
              </a:ext>
            </a:extLst>
          </p:cNvPr>
          <p:cNvSpPr txBox="1">
            <a:spLocks/>
          </p:cNvSpPr>
          <p:nvPr/>
        </p:nvSpPr>
        <p:spPr>
          <a:xfrm>
            <a:off x="8483935" y="2621361"/>
            <a:ext cx="3212196" cy="3620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US" sz="18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Withdrawal" transactions are notably more common among customers specifically among students compared to other transaction types, suggesting a greater reliance on cash for daily expenses.</a:t>
            </a:r>
            <a:endParaRPr lang="en-PK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BBE5B-C261-B329-8A50-B98848349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68" y="1395620"/>
            <a:ext cx="7465711" cy="49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6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FCD6-8BE8-8E4E-E6E2-F2E5CA21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39" y="765309"/>
            <a:ext cx="3625953" cy="996735"/>
          </a:xfrm>
        </p:spPr>
        <p:txBody>
          <a:bodyPr>
            <a:normAutofit/>
          </a:bodyPr>
          <a:lstStyle/>
          <a:p>
            <a:r>
              <a:rPr lang="en-US" b="1" dirty="0"/>
              <a:t>Occupation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6973E-7748-FF32-3977-0BDE09A60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039" y="3275467"/>
            <a:ext cx="2698701" cy="323451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query shows that “students ” have a higher transaction count than others. It also indicates that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behavior varies based on their professions and financial needs.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60000"/>
              </a:lnSpc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60000"/>
              </a:lnSpc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1C83-88EB-A0C0-82F3-13F5B59B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A0B4B-49C6-F925-3573-2B71129D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2000" y="2365375"/>
            <a:ext cx="7546961" cy="41011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3DA5F7-E8C1-1B0A-7797-1FFFDF92729D}"/>
              </a:ext>
            </a:extLst>
          </p:cNvPr>
          <p:cNvSpPr/>
          <p:nvPr/>
        </p:nvSpPr>
        <p:spPr>
          <a:xfrm>
            <a:off x="4572000" y="2757713"/>
            <a:ext cx="1538514" cy="377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202K  189K</a:t>
            </a:r>
            <a:endParaRPr lang="en-PK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56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550" y="171450"/>
            <a:ext cx="5111750" cy="53125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8849" y="893773"/>
            <a:ext cx="7337660" cy="5029356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Some of the recommendations based on the generated insights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onsider increasing ATM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Optimize maintenance schedules to minimize 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 more ATMs in cities with fewer machines but high transaction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Do cash reserve planning this approach can minimize the cash shortage risk during peak transaction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and promote seasonal financial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and offer financial products and services for the specific needs of the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Highlight specific services that align with the transaction behaviors of each 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Actively seek feedback from customers of different occupations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8283" y="3886248"/>
            <a:ext cx="3745782" cy="1190711"/>
          </a:xfrm>
        </p:spPr>
        <p:txBody>
          <a:bodyPr/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Thankyou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B32771-4EAF-703A-6155-8428A48A2D27}"/>
              </a:ext>
            </a:extLst>
          </p:cNvPr>
          <p:cNvCxnSpPr>
            <a:cxnSpLocks/>
          </p:cNvCxnSpPr>
          <p:nvPr/>
        </p:nvCxnSpPr>
        <p:spPr>
          <a:xfrm>
            <a:off x="7585450" y="4905212"/>
            <a:ext cx="386861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8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3972" y="5118011"/>
            <a:ext cx="4876800" cy="1122202"/>
          </a:xfrm>
        </p:spPr>
        <p:txBody>
          <a:bodyPr/>
          <a:lstStyle/>
          <a:p>
            <a:r>
              <a:rPr lang="en-US" sz="4500" b="1" dirty="0"/>
              <a:t>WISABI bank Analysis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1;p27"/>
          <p:cNvSpPr txBox="1">
            <a:spLocks noGrp="1"/>
          </p:cNvSpPr>
          <p:nvPr>
            <p:ph type="title"/>
          </p:nvPr>
        </p:nvSpPr>
        <p:spPr>
          <a:xfrm>
            <a:off x="2364148" y="892538"/>
            <a:ext cx="8953992" cy="9263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3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COMPONENTS OF THE DATASET</a:t>
            </a:r>
            <a:b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5695" y="1635881"/>
            <a:ext cx="7378262" cy="358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Information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ATM location details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Transactional data</a:t>
            </a:r>
          </a:p>
        </p:txBody>
      </p:sp>
    </p:spTree>
    <p:extLst>
      <p:ext uri="{BB962C8B-B14F-4D97-AF65-F5344CB8AC3E}">
        <p14:creationId xmlns:p14="http://schemas.microsoft.com/office/powerpoint/2010/main" val="149159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5542378"/>
            <a:ext cx="4286250" cy="585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5189" y="1451822"/>
            <a:ext cx="7927783" cy="71794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Understanding transaction patterns and trends, and define objectives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25374" y="2650429"/>
            <a:ext cx="5103902" cy="4915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gathering and Data Preparation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77341" y="3726366"/>
            <a:ext cx="4597076" cy="35643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Processing and Analysis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86593" y="4679287"/>
            <a:ext cx="5363577" cy="71794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Visualization, generating 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8" y="1503362"/>
            <a:ext cx="4214459" cy="1325563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Google Shape;420;p29"/>
          <p:cNvSpPr txBox="1">
            <a:spLocks noGrp="1"/>
          </p:cNvSpPr>
          <p:nvPr>
            <p:ph idx="1"/>
          </p:nvPr>
        </p:nvSpPr>
        <p:spPr>
          <a:xfrm>
            <a:off x="385255" y="2964363"/>
            <a:ext cx="5429250" cy="329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Analyze ATM transactions and customer behavior to identify patterns, trends, and insights for optimizing banking services and customer experience.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1;p27"/>
          <p:cNvSpPr txBox="1">
            <a:spLocks noGrp="1"/>
          </p:cNvSpPr>
          <p:nvPr>
            <p:ph type="title"/>
          </p:nvPr>
        </p:nvSpPr>
        <p:spPr>
          <a:xfrm>
            <a:off x="4178433" y="878024"/>
            <a:ext cx="4559167" cy="9263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30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Statements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5881" y="1601158"/>
            <a:ext cx="9006362" cy="573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most common transaction types, and how do they contribute to overall transaction volume?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relationship between transaction types and transaction amounts, and how can we use this information to improve our service offerings?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average transaction amount for "withdrawal" transactions, categorized by account type, and how does this amount vary across different ATM locations?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there a correlation between transaction volume and ATM availability in different cities, and how can we optimize ATM deployment for improved service?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there seasonal trends in transaction amounts, and how can we use this information to optimize cash reserves and marketing strategies?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 transaction volume trends to identify peak months for service optimization.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transaction behavior, in terms of transaction counts, across different occupations for both Wisabi Bank and non-Wisabi Bank customers, and how does it vary among these occupational groups?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most common types of transactions conducted by students, and how do they differ from transactions made by customers in other occupations?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0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79737"/>
            <a:ext cx="2724944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4FDA-E979-8D73-9D51-C421BD93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150" y="0"/>
            <a:ext cx="5743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7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365" y="2325821"/>
            <a:ext cx="5215398" cy="1563007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3BE732-B443-49F3-2625-38604D096AE6}"/>
              </a:ext>
            </a:extLst>
          </p:cNvPr>
          <p:cNvSpPr txBox="1">
            <a:spLocks/>
          </p:cNvSpPr>
          <p:nvPr/>
        </p:nvSpPr>
        <p:spPr>
          <a:xfrm>
            <a:off x="8610600" y="330999"/>
            <a:ext cx="3333750" cy="1896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Understand transaction type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E45BCDC-D04E-8CC2-3A39-7728782DE3AE}"/>
              </a:ext>
            </a:extLst>
          </p:cNvPr>
          <p:cNvSpPr txBox="1">
            <a:spLocks/>
          </p:cNvSpPr>
          <p:nvPr/>
        </p:nvSpPr>
        <p:spPr>
          <a:xfrm>
            <a:off x="8610600" y="1992571"/>
            <a:ext cx="3112708" cy="3283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analysis of transaction types has revealed that the most common transaction type is "withdrawal,“. These findings indicate that customers primarily use ATMs for accessing cash.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31F2663-59A5-C7CB-EAC2-C7850F426A1C}"/>
              </a:ext>
            </a:extLst>
          </p:cNvPr>
          <p:cNvSpPr txBox="1">
            <a:spLocks/>
          </p:cNvSpPr>
          <p:nvPr/>
        </p:nvSpPr>
        <p:spPr>
          <a:xfrm>
            <a:off x="3493069" y="1170495"/>
            <a:ext cx="2474595" cy="105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Din"/>
              </a:rPr>
              <a:t>10.61%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F00957A-2958-8E0F-9CE4-157B9C0F3433}"/>
              </a:ext>
            </a:extLst>
          </p:cNvPr>
          <p:cNvSpPr txBox="1">
            <a:spLocks/>
          </p:cNvSpPr>
          <p:nvPr/>
        </p:nvSpPr>
        <p:spPr>
          <a:xfrm>
            <a:off x="4768754" y="4085875"/>
            <a:ext cx="2474595" cy="1057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  <a:latin typeface="Din"/>
              </a:rPr>
              <a:t>4.69%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3A102E-4896-D715-A8DB-1EBC51B75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987" y="1699024"/>
            <a:ext cx="6208874" cy="43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3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sharepoint/v3"/>
    <ds:schemaRef ds:uri="http://schemas.microsoft.com/office/infopath/2007/PartnerControls"/>
    <ds:schemaRef ds:uri="230e9df3-be65-4c73-a93b-d1236ebd677e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tf67328976_win32</Template>
  <TotalTime>1893</TotalTime>
  <Words>657</Words>
  <Application>Microsoft Office PowerPoint</Application>
  <PresentationFormat>Widescreen</PresentationFormat>
  <Paragraphs>74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Din</vt:lpstr>
      <vt:lpstr>Tenorite</vt:lpstr>
      <vt:lpstr>Office Theme</vt:lpstr>
      <vt:lpstr>PowerPoint Presentation</vt:lpstr>
      <vt:lpstr>WISABI bank Analysis</vt:lpstr>
      <vt:lpstr>KEY COMPONENTS OF THE DATASET </vt:lpstr>
      <vt:lpstr>Data Analysis process</vt:lpstr>
      <vt:lpstr>objective</vt:lpstr>
      <vt:lpstr>Problem Statements</vt:lpstr>
      <vt:lpstr>ER DIAGRAM</vt:lpstr>
      <vt:lpstr>DATA ANALYSIS AND VISUALIZATION</vt:lpstr>
      <vt:lpstr>PowerPoint Presentation</vt:lpstr>
      <vt:lpstr>Transaction amount insights</vt:lpstr>
      <vt:lpstr>PowerPoint Presentation</vt:lpstr>
      <vt:lpstr>PowerPoint Presentation</vt:lpstr>
      <vt:lpstr>PowerPoint Presentation</vt:lpstr>
      <vt:lpstr>Transaction count by month</vt:lpstr>
      <vt:lpstr>Transaction count by occupation</vt:lpstr>
      <vt:lpstr>Occupation services</vt:lpstr>
      <vt:lpstr>RECOMMENDATIONS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Hadiqa   Malik</dc:creator>
  <cp:lastModifiedBy>mubeen arshad</cp:lastModifiedBy>
  <cp:revision>41</cp:revision>
  <dcterms:created xsi:type="dcterms:W3CDTF">2022-09-17T12:48:55Z</dcterms:created>
  <dcterms:modified xsi:type="dcterms:W3CDTF">2023-08-26T17:32:28Z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