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3" r:id="rId8"/>
    <p:sldId id="264" r:id="rId9"/>
    <p:sldId id="262" r:id="rId10"/>
    <p:sldId id="265" r:id="rId11"/>
    <p:sldId id="268" r:id="rId12"/>
    <p:sldId id="266" r:id="rId13"/>
    <p:sldId id="267"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8" d="100"/>
          <a:sy n="88" d="100"/>
        </p:scale>
        <p:origin x="-408"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347200" y="2052960"/>
            <a:ext cx="26416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63A1C593-65D0-4073-BCC9-577B9352EA97}" type="datetimeFigureOut">
              <a:rPr lang="en-US" smtClean="0"/>
              <a:t>20-Apr-17</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9B618960-8005-486C-9A75-10CB2AAC16F9}"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609600" y="2052960"/>
            <a:ext cx="84328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03200" y="147319"/>
            <a:ext cx="89408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47319"/>
            <a:ext cx="2608061"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550400" y="274639"/>
            <a:ext cx="2235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9347200" y="152399"/>
            <a:ext cx="26416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200" y="153923"/>
            <a:ext cx="89408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550400" y="2892277"/>
            <a:ext cx="21336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63A1C593-65D0-4073-BCC9-577B9352EA97}" type="datetimeFigureOut">
              <a:rPr lang="en-US" smtClean="0"/>
              <a:t>20-Apr-17</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9B618960-8005-486C-9A75-10CB2AAC16F9}"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508000" y="2892277"/>
            <a:ext cx="84328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20-Apr-17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22438"/>
            <a:ext cx="5386917"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386917"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20-Apr-17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A1C593-65D0-4073-BCC9-577B9352EA97}" type="datetimeFigureOut">
              <a:rPr lang="en-US" smtClean="0"/>
              <a:t>20-Apr-17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03200" y="150919"/>
            <a:ext cx="11775736"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3A1C593-65D0-4073-BCC9-577B9352EA97}" type="datetimeFigureOut">
              <a:rPr lang="en-US" smtClean="0"/>
              <a:t>20-Apr-17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7200" y="150876"/>
            <a:ext cx="26416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203200" y="152400"/>
            <a:ext cx="89408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12800" y="304801"/>
            <a:ext cx="7823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546336" y="2130552"/>
            <a:ext cx="2231136"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9B618960-8005-486C-9A75-10CB2AAC16F9}" type="slidenum">
              <a:rPr lang="en-US" smtClean="0"/>
              <a:t>‹#›</a:t>
            </a:fld>
            <a:endParaRPr lang="en-US"/>
          </a:p>
        </p:txBody>
      </p:sp>
      <p:sp>
        <p:nvSpPr>
          <p:cNvPr id="11" name="Title 10"/>
          <p:cNvSpPr>
            <a:spLocks noGrp="1"/>
          </p:cNvSpPr>
          <p:nvPr>
            <p:ph type="title"/>
          </p:nvPr>
        </p:nvSpPr>
        <p:spPr>
          <a:xfrm>
            <a:off x="9546336" y="457200"/>
            <a:ext cx="2234213"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9347200" y="150876"/>
            <a:ext cx="26416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203200" y="152400"/>
            <a:ext cx="89408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550400" y="2133600"/>
            <a:ext cx="22352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10" name="Title 9"/>
          <p:cNvSpPr>
            <a:spLocks noGrp="1"/>
          </p:cNvSpPr>
          <p:nvPr>
            <p:ph type="title"/>
          </p:nvPr>
        </p:nvSpPr>
        <p:spPr>
          <a:xfrm>
            <a:off x="9550400" y="460248"/>
            <a:ext cx="22352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03200" y="1634971"/>
            <a:ext cx="11775736"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3199" y="152401"/>
            <a:ext cx="11752063"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08000" y="355847"/>
            <a:ext cx="11175013"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7999" y="1719071"/>
            <a:ext cx="11210524"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517" y="6356350"/>
            <a:ext cx="2844800" cy="274320"/>
          </a:xfrm>
          <a:prstGeom prst="rect">
            <a:avLst/>
          </a:prstGeom>
        </p:spPr>
        <p:txBody>
          <a:bodyPr vert="horz" lIns="91440" tIns="45720" rIns="91440" bIns="45720" rtlCol="0" anchor="ctr"/>
          <a:lstStyle>
            <a:lvl1pPr algn="l">
              <a:defRPr sz="1100">
                <a:solidFill>
                  <a:schemeClr val="tx2"/>
                </a:solidFill>
              </a:defRPr>
            </a:lvl1pPr>
          </a:lstStyle>
          <a:p>
            <a:fld id="{63A1C593-65D0-4073-BCC9-577B9352EA97}" type="datetimeFigureOut">
              <a:rPr lang="en-US" smtClean="0"/>
              <a:t>20-Apr-17</a:t>
            </a:fld>
            <a:endParaRPr lang="en-US"/>
          </a:p>
        </p:txBody>
      </p:sp>
      <p:sp>
        <p:nvSpPr>
          <p:cNvPr id="5" name="Footer Placeholder 4"/>
          <p:cNvSpPr>
            <a:spLocks noGrp="1"/>
          </p:cNvSpPr>
          <p:nvPr>
            <p:ph type="ftr" sz="quarter" idx="3"/>
          </p:nvPr>
        </p:nvSpPr>
        <p:spPr>
          <a:xfrm>
            <a:off x="4064000" y="6356350"/>
            <a:ext cx="44704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10979573" y="6355080"/>
            <a:ext cx="777288"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Souradeep</a:t>
            </a:r>
            <a:r>
              <a:rPr lang="en-US" dirty="0" smtClean="0"/>
              <a:t> Nanda</a:t>
            </a:r>
          </a:p>
          <a:p>
            <a:r>
              <a:rPr lang="en-US" dirty="0" smtClean="0"/>
              <a:t>Dr. P </a:t>
            </a:r>
            <a:r>
              <a:rPr lang="en-US" dirty="0" err="1" smtClean="0"/>
              <a:t>Nithyanandam</a:t>
            </a:r>
            <a:endParaRPr lang="en-US" dirty="0"/>
          </a:p>
        </p:txBody>
      </p:sp>
      <p:sp>
        <p:nvSpPr>
          <p:cNvPr id="2" name="Title 1"/>
          <p:cNvSpPr>
            <a:spLocks noGrp="1"/>
          </p:cNvSpPr>
          <p:nvPr>
            <p:ph type="title"/>
          </p:nvPr>
        </p:nvSpPr>
        <p:spPr/>
        <p:txBody>
          <a:bodyPr/>
          <a:lstStyle/>
          <a:p>
            <a:r>
              <a:rPr lang="en-US" dirty="0"/>
              <a:t>A Steganographic Algorithm for Identification of the Author of Photographs from Cropped Stolen Photos</a:t>
            </a:r>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GB" sz="2800" dirty="0"/>
              <a:t>After finding the actual offset of the line, we find the offset of the origin. In order to do that, the position of the line in the cropped image is subtracted from the position of the line in the original image. </a:t>
            </a:r>
            <a:endParaRPr lang="en-GB" sz="2800" dirty="0" smtClean="0"/>
          </a:p>
          <a:p>
            <a:r>
              <a:rPr lang="en-GB" sz="2800" dirty="0" smtClean="0"/>
              <a:t>Since </a:t>
            </a:r>
            <a:r>
              <a:rPr lang="en-GB" sz="2800" dirty="0"/>
              <a:t>PRGs generate the same sequence every time for the same seed, it can be used to recover the positions of the hidden data by extracting all the pixels residing in the positions given by the PRG. In the case of a cropped image, the given coordinate could be outside the carrier image. In that case, it is safely ignored.</a:t>
            </a:r>
            <a:endParaRPr lang="en-US" sz="2800" dirty="0"/>
          </a:p>
          <a:p>
            <a:endParaRPr lang="en-US" sz="2800" dirty="0"/>
          </a:p>
        </p:txBody>
      </p:sp>
      <p:sp>
        <p:nvSpPr>
          <p:cNvPr id="3" name="Title 2"/>
          <p:cNvSpPr>
            <a:spLocks noGrp="1"/>
          </p:cNvSpPr>
          <p:nvPr>
            <p:ph type="title"/>
          </p:nvPr>
        </p:nvSpPr>
        <p:spPr/>
        <p:txBody>
          <a:bodyPr/>
          <a:lstStyle/>
          <a:p>
            <a:r>
              <a:rPr lang="en-US" dirty="0"/>
              <a:t>Methodology </a:t>
            </a:r>
            <a:r>
              <a:rPr lang="en-US" dirty="0" smtClean="0"/>
              <a:t>- extraction</a:t>
            </a:r>
            <a:endParaRPr lang="en-US" dirty="0"/>
          </a:p>
        </p:txBody>
      </p:sp>
    </p:spTree>
    <p:extLst>
      <p:ext uri="{BB962C8B-B14F-4D97-AF65-F5344CB8AC3E}">
        <p14:creationId xmlns:p14="http://schemas.microsoft.com/office/powerpoint/2010/main" val="488515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Extraction</a:t>
            </a:r>
            <a:endParaRPr lang="en-US" dirty="0"/>
          </a:p>
        </p:txBody>
      </p:sp>
      <p:pic>
        <p:nvPicPr>
          <p:cNvPr id="10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07" y="1843997"/>
            <a:ext cx="2915199" cy="141786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906" y="1843997"/>
            <a:ext cx="1951943" cy="19519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4" y="3795940"/>
            <a:ext cx="2915199" cy="1923332"/>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907" y="3795940"/>
            <a:ext cx="1951943" cy="19519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6"/>
          <p:cNvSpPr>
            <a:spLocks noChangeArrowheads="1"/>
          </p:cNvSpPr>
          <p:nvPr/>
        </p:nvSpPr>
        <p:spPr bwMode="auto">
          <a:xfrm>
            <a:off x="0" y="2139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p:nvPr/>
        </p:nvSpPr>
        <p:spPr>
          <a:xfrm>
            <a:off x="555624" y="5881692"/>
            <a:ext cx="4889226" cy="646331"/>
          </a:xfrm>
          <a:prstGeom prst="rect">
            <a:avLst/>
          </a:prstGeom>
        </p:spPr>
        <p:txBody>
          <a:bodyPr wrap="square">
            <a:spAutoFit/>
          </a:bodyPr>
          <a:lstStyle/>
          <a:p>
            <a:r>
              <a:rPr lang="en-GB" dirty="0" smtClean="0"/>
              <a:t>(</a:t>
            </a:r>
            <a:r>
              <a:rPr lang="en-GB" dirty="0"/>
              <a:t>8 passes) Larger the size of the cropped image, more embedded data is recovered</a:t>
            </a:r>
            <a:endParaRPr lang="en-US" dirty="0"/>
          </a:p>
        </p:txBody>
      </p:sp>
      <p:pic>
        <p:nvPicPr>
          <p:cNvPr id="104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0172" y="1843997"/>
            <a:ext cx="3571118" cy="12489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1290" y="1869168"/>
            <a:ext cx="1926772" cy="19267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6270172" y="4111275"/>
            <a:ext cx="5497890" cy="646331"/>
          </a:xfrm>
          <a:prstGeom prst="rect">
            <a:avLst/>
          </a:prstGeom>
        </p:spPr>
        <p:txBody>
          <a:bodyPr wrap="square">
            <a:spAutoFit/>
          </a:bodyPr>
          <a:lstStyle/>
          <a:p>
            <a:r>
              <a:rPr lang="en-GB" dirty="0"/>
              <a:t>(32 passes) As the number of passes are increased, more pixels can be recovered. </a:t>
            </a:r>
            <a:endParaRPr lang="en-US" dirty="0"/>
          </a:p>
        </p:txBody>
      </p:sp>
    </p:spTree>
    <p:extLst>
      <p:ext uri="{BB962C8B-B14F-4D97-AF65-F5344CB8AC3E}">
        <p14:creationId xmlns:p14="http://schemas.microsoft.com/office/powerpoint/2010/main" val="1362811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en-GB" sz="2800" dirty="0"/>
                  <a:t>Let y be the pixel with biggest indices in the longest side which is also a perfect square. Using the formula, </a:t>
                </a:r>
                <a14:m>
                  <m:oMath xmlns:m="http://schemas.openxmlformats.org/officeDocument/2006/math">
                    <m:r>
                      <a:rPr lang="en-GB" sz="2800" i="1">
                        <a:latin typeface="Cambria Math"/>
                      </a:rPr>
                      <m:t>𝑦</m:t>
                    </m:r>
                    <m:r>
                      <a:rPr lang="en-GB" sz="2800" i="1">
                        <a:latin typeface="Cambria Math"/>
                      </a:rPr>
                      <m:t> = </m:t>
                    </m:r>
                    <m:sSup>
                      <m:sSupPr>
                        <m:ctrlPr>
                          <a:rPr lang="en-US" sz="2800" i="1">
                            <a:latin typeface="Cambria Math"/>
                          </a:rPr>
                        </m:ctrlPr>
                      </m:sSupPr>
                      <m:e>
                        <m:r>
                          <a:rPr lang="en-GB" sz="2800" i="1">
                            <a:latin typeface="Cambria Math"/>
                          </a:rPr>
                          <m:t>𝑥</m:t>
                        </m:r>
                      </m:e>
                      <m:sup>
                        <m:r>
                          <a:rPr lang="en-GB" sz="2800" i="1">
                            <a:latin typeface="Cambria Math"/>
                          </a:rPr>
                          <m:t>2</m:t>
                        </m:r>
                      </m:sup>
                    </m:sSup>
                  </m:oMath>
                </a14:m>
                <a:r>
                  <a:rPr lang="en-GB" sz="2800" dirty="0"/>
                  <a:t>, the position of the line just before that would be at             </a:t>
                </a:r>
                <a14:m>
                  <m:oMath xmlns:m="http://schemas.openxmlformats.org/officeDocument/2006/math">
                    <m:sSup>
                      <m:sSupPr>
                        <m:ctrlPr>
                          <a:rPr lang="en-US" sz="2800" i="1">
                            <a:latin typeface="Cambria Math"/>
                          </a:rPr>
                        </m:ctrlPr>
                      </m:sSupPr>
                      <m:e>
                        <m:d>
                          <m:dPr>
                            <m:ctrlPr>
                              <a:rPr lang="en-US" sz="2800" i="1">
                                <a:latin typeface="Cambria Math"/>
                              </a:rPr>
                            </m:ctrlPr>
                          </m:dPr>
                          <m:e>
                            <m:rad>
                              <m:radPr>
                                <m:degHide m:val="on"/>
                                <m:ctrlPr>
                                  <a:rPr lang="en-US" sz="2800" i="1">
                                    <a:latin typeface="Cambria Math"/>
                                  </a:rPr>
                                </m:ctrlPr>
                              </m:radPr>
                              <m:deg/>
                              <m:e>
                                <m:r>
                                  <a:rPr lang="en-GB" sz="2800" i="1">
                                    <a:latin typeface="Cambria Math"/>
                                  </a:rPr>
                                  <m:t>𝑦</m:t>
                                </m:r>
                              </m:e>
                            </m:rad>
                            <m:r>
                              <a:rPr lang="en-GB" sz="2800" i="1">
                                <a:latin typeface="Cambria Math"/>
                              </a:rPr>
                              <m:t>−1</m:t>
                            </m:r>
                          </m:e>
                        </m:d>
                      </m:e>
                      <m:sup>
                        <m:r>
                          <a:rPr lang="en-GB" sz="2800" i="1">
                            <a:latin typeface="Cambria Math"/>
                          </a:rPr>
                          <m:t>2</m:t>
                        </m:r>
                      </m:sup>
                    </m:sSup>
                  </m:oMath>
                </a14:m>
                <a:r>
                  <a:rPr lang="en-GB" sz="2800" dirty="0"/>
                  <a:t>.</a:t>
                </a:r>
                <a:endParaRPr lang="en-US" sz="2800" dirty="0"/>
              </a:p>
              <a:p>
                <a14:m>
                  <m:oMath xmlns:m="http://schemas.openxmlformats.org/officeDocument/2006/math">
                    <m:r>
                      <a:rPr lang="en-GB" sz="2800" i="1">
                        <a:latin typeface="Cambria Math"/>
                      </a:rPr>
                      <m:t>𝑇h𝑒</m:t>
                    </m:r>
                    <m:r>
                      <a:rPr lang="en-GB" sz="2800" i="1">
                        <a:latin typeface="Cambria Math"/>
                      </a:rPr>
                      <m:t> </m:t>
                    </m:r>
                    <m:r>
                      <a:rPr lang="en-GB" sz="2800" i="1">
                        <a:latin typeface="Cambria Math"/>
                      </a:rPr>
                      <m:t>𝑚𝑖𝑛𝑖𝑚𝑢𝑚</m:t>
                    </m:r>
                    <m:r>
                      <a:rPr lang="en-GB" sz="2800" i="1">
                        <a:latin typeface="Cambria Math"/>
                      </a:rPr>
                      <m:t> </m:t>
                    </m:r>
                    <m:r>
                      <a:rPr lang="en-GB" sz="2800" i="1">
                        <a:latin typeface="Cambria Math"/>
                      </a:rPr>
                      <m:t>𝑑𝑖𝑚𝑒𝑛𝑠𝑖𝑜𝑛</m:t>
                    </m:r>
                    <m:r>
                      <a:rPr lang="en-GB" sz="2800" i="1">
                        <a:latin typeface="Cambria Math"/>
                      </a:rPr>
                      <m:t> </m:t>
                    </m:r>
                    <m:r>
                      <a:rPr lang="en-GB" sz="2800" i="1">
                        <a:latin typeface="Cambria Math"/>
                      </a:rPr>
                      <m:t>𝑜𝑓</m:t>
                    </m:r>
                    <m:r>
                      <a:rPr lang="en-GB" sz="2800" i="1">
                        <a:latin typeface="Cambria Math"/>
                      </a:rPr>
                      <m:t> </m:t>
                    </m:r>
                    <m:r>
                      <a:rPr lang="en-GB" sz="2800" i="1">
                        <a:latin typeface="Cambria Math"/>
                      </a:rPr>
                      <m:t>𝑐𝑟𝑜𝑝𝑝𝑒𝑑</m:t>
                    </m:r>
                    <m:r>
                      <a:rPr lang="en-GB" sz="2800" i="1">
                        <a:latin typeface="Cambria Math"/>
                      </a:rPr>
                      <m:t> </m:t>
                    </m:r>
                    <m:r>
                      <a:rPr lang="en-GB" sz="2800" i="1">
                        <a:latin typeface="Cambria Math"/>
                      </a:rPr>
                      <m:t>𝑖𝑚𝑎𝑔𝑒</m:t>
                    </m:r>
                    <m:r>
                      <a:rPr lang="en-GB" sz="2800" i="1">
                        <a:latin typeface="Cambria Math"/>
                      </a:rPr>
                      <m:t> =</m:t>
                    </m:r>
                    <m:sSup>
                      <m:sSupPr>
                        <m:ctrlPr>
                          <a:rPr lang="en-US" sz="2800" i="1">
                            <a:latin typeface="Cambria Math"/>
                          </a:rPr>
                        </m:ctrlPr>
                      </m:sSupPr>
                      <m:e>
                        <m:r>
                          <a:rPr lang="en-GB" sz="2800" i="1">
                            <a:latin typeface="Cambria Math"/>
                          </a:rPr>
                          <m:t>𝑦</m:t>
                        </m:r>
                        <m:r>
                          <a:rPr lang="en-GB" sz="2800" i="1">
                            <a:latin typeface="Cambria Math"/>
                          </a:rPr>
                          <m:t>− </m:t>
                        </m:r>
                        <m:d>
                          <m:dPr>
                            <m:ctrlPr>
                              <a:rPr lang="en-US" sz="2800" i="1">
                                <a:latin typeface="Cambria Math"/>
                              </a:rPr>
                            </m:ctrlPr>
                          </m:dPr>
                          <m:e>
                            <m:rad>
                              <m:radPr>
                                <m:degHide m:val="on"/>
                                <m:ctrlPr>
                                  <a:rPr lang="en-US" sz="2800" i="1">
                                    <a:latin typeface="Cambria Math"/>
                                  </a:rPr>
                                </m:ctrlPr>
                              </m:radPr>
                              <m:deg/>
                              <m:e>
                                <m:r>
                                  <a:rPr lang="en-GB" sz="2800" i="1">
                                    <a:latin typeface="Cambria Math"/>
                                  </a:rPr>
                                  <m:t>𝑦</m:t>
                                </m:r>
                              </m:e>
                            </m:rad>
                            <m:r>
                              <a:rPr lang="en-GB" sz="2800" i="1">
                                <a:latin typeface="Cambria Math"/>
                              </a:rPr>
                              <m:t>−1</m:t>
                            </m:r>
                          </m:e>
                        </m:d>
                      </m:e>
                      <m:sup>
                        <m:r>
                          <a:rPr lang="en-GB" sz="2800" i="1">
                            <a:latin typeface="Cambria Math"/>
                          </a:rPr>
                          <m:t>2</m:t>
                        </m:r>
                      </m:sup>
                    </m:sSup>
                  </m:oMath>
                </a14:m>
                <a:endParaRPr lang="en-US" sz="2800" dirty="0" smtClean="0"/>
              </a:p>
              <a:p>
                <a:r>
                  <a:rPr lang="en-GB" sz="2800" dirty="0"/>
                  <a:t>If the dimensions of the carrier image are already known, all four corner points are not </a:t>
                </a:r>
                <a:r>
                  <a:rPr lang="en-GB" sz="2800" dirty="0" smtClean="0"/>
                  <a:t>needed.</a:t>
                </a:r>
              </a:p>
              <a:p>
                <a14:m>
                  <m:oMath xmlns:m="http://schemas.openxmlformats.org/officeDocument/2006/math">
                    <m:r>
                      <a:rPr lang="en-GB" sz="2800" i="1">
                        <a:latin typeface="Cambria Math"/>
                      </a:rPr>
                      <m:t>𝑀𝑖𝑛𝑖𝑚𝑢𝑚</m:t>
                    </m:r>
                    <m:r>
                      <a:rPr lang="en-GB" sz="2800" i="1">
                        <a:latin typeface="Cambria Math"/>
                      </a:rPr>
                      <m:t> </m:t>
                    </m:r>
                    <m:r>
                      <a:rPr lang="en-GB" sz="2800" i="1">
                        <a:latin typeface="Cambria Math"/>
                      </a:rPr>
                      <m:t>𝑑𝑖𝑚𝑒𝑛𝑠𝑖𝑜𝑛</m:t>
                    </m:r>
                    <m:r>
                      <a:rPr lang="en-GB" sz="2800" i="1">
                        <a:latin typeface="Cambria Math"/>
                      </a:rPr>
                      <m:t> </m:t>
                    </m:r>
                    <m:r>
                      <a:rPr lang="en-GB" sz="2800" i="1">
                        <a:latin typeface="Cambria Math"/>
                      </a:rPr>
                      <m:t>𝑜𝑓</m:t>
                    </m:r>
                    <m:r>
                      <a:rPr lang="en-GB" sz="2800" i="1">
                        <a:latin typeface="Cambria Math"/>
                      </a:rPr>
                      <m:t> </m:t>
                    </m:r>
                    <m:r>
                      <a:rPr lang="en-GB" sz="2800" i="1">
                        <a:latin typeface="Cambria Math"/>
                      </a:rPr>
                      <m:t>𝑐𝑟𝑜𝑝𝑝𝑒𝑑</m:t>
                    </m:r>
                    <m:r>
                      <a:rPr lang="en-GB" sz="2800" i="1">
                        <a:latin typeface="Cambria Math"/>
                      </a:rPr>
                      <m:t> </m:t>
                    </m:r>
                    <m:r>
                      <a:rPr lang="en-GB" sz="2800" i="1">
                        <a:latin typeface="Cambria Math"/>
                      </a:rPr>
                      <m:t>𝑖𝑚𝑎𝑔𝑒</m:t>
                    </m:r>
                    <m:r>
                      <a:rPr lang="en-GB" sz="2800" i="1">
                        <a:latin typeface="Cambria Math"/>
                      </a:rPr>
                      <m:t> =</m:t>
                    </m:r>
                    <m:sSup>
                      <m:sSupPr>
                        <m:ctrlPr>
                          <a:rPr lang="en-US" sz="2800" i="1">
                            <a:latin typeface="Cambria Math"/>
                          </a:rPr>
                        </m:ctrlPr>
                      </m:sSupPr>
                      <m:e>
                        <m:rad>
                          <m:radPr>
                            <m:degHide m:val="on"/>
                            <m:ctrlPr>
                              <a:rPr lang="en-US" sz="2800" i="1">
                                <a:latin typeface="Cambria Math"/>
                              </a:rPr>
                            </m:ctrlPr>
                          </m:radPr>
                          <m:deg/>
                          <m:e>
                            <m:f>
                              <m:fPr>
                                <m:ctrlPr>
                                  <a:rPr lang="en-US" sz="2800" i="1">
                                    <a:latin typeface="Cambria Math"/>
                                  </a:rPr>
                                </m:ctrlPr>
                              </m:fPr>
                              <m:num>
                                <m:r>
                                  <a:rPr lang="en-GB" sz="2800" i="1">
                                    <a:latin typeface="Cambria Math"/>
                                  </a:rPr>
                                  <m:t>𝑦</m:t>
                                </m:r>
                              </m:num>
                              <m:den>
                                <m:r>
                                  <a:rPr lang="en-GB" sz="2800" i="1">
                                    <a:latin typeface="Cambria Math"/>
                                  </a:rPr>
                                  <m:t>2</m:t>
                                </m:r>
                              </m:den>
                            </m:f>
                          </m:e>
                        </m:rad>
                      </m:e>
                      <m:sup>
                        <m:r>
                          <a:rPr lang="en-GB" sz="2800" i="1">
                            <a:latin typeface="Cambria Math"/>
                          </a:rPr>
                          <m:t>2</m:t>
                        </m:r>
                      </m:sup>
                    </m:sSup>
                    <m:sSup>
                      <m:sSupPr>
                        <m:ctrlPr>
                          <a:rPr lang="en-US" sz="2800" i="1">
                            <a:latin typeface="Cambria Math"/>
                          </a:rPr>
                        </m:ctrlPr>
                      </m:sSupPr>
                      <m:e>
                        <m:r>
                          <a:rPr lang="en-GB" sz="2800" i="1">
                            <a:latin typeface="Cambria Math"/>
                          </a:rPr>
                          <m:t>− </m:t>
                        </m:r>
                        <m:d>
                          <m:dPr>
                            <m:ctrlPr>
                              <a:rPr lang="en-US" sz="2800" i="1">
                                <a:latin typeface="Cambria Math"/>
                              </a:rPr>
                            </m:ctrlPr>
                          </m:dPr>
                          <m:e>
                            <m:rad>
                              <m:radPr>
                                <m:degHide m:val="on"/>
                                <m:ctrlPr>
                                  <a:rPr lang="en-US" sz="2800" i="1">
                                    <a:latin typeface="Cambria Math"/>
                                  </a:rPr>
                                </m:ctrlPr>
                              </m:radPr>
                              <m:deg/>
                              <m:e>
                                <m:f>
                                  <m:fPr>
                                    <m:ctrlPr>
                                      <a:rPr lang="en-US" sz="2800" i="1">
                                        <a:latin typeface="Cambria Math"/>
                                      </a:rPr>
                                    </m:ctrlPr>
                                  </m:fPr>
                                  <m:num>
                                    <m:r>
                                      <a:rPr lang="en-GB" sz="2800" i="1">
                                        <a:latin typeface="Cambria Math"/>
                                      </a:rPr>
                                      <m:t>𝑦</m:t>
                                    </m:r>
                                  </m:num>
                                  <m:den>
                                    <m:r>
                                      <a:rPr lang="en-GB" sz="2800" i="1">
                                        <a:latin typeface="Cambria Math"/>
                                      </a:rPr>
                                      <m:t>2</m:t>
                                    </m:r>
                                  </m:den>
                                </m:f>
                              </m:e>
                            </m:rad>
                            <m:r>
                              <a:rPr lang="en-GB" sz="2800" i="1">
                                <a:latin typeface="Cambria Math"/>
                              </a:rPr>
                              <m:t>−1</m:t>
                            </m:r>
                          </m:e>
                        </m:d>
                      </m:e>
                      <m:sup>
                        <m:r>
                          <a:rPr lang="en-GB" sz="2800" i="1">
                            <a:latin typeface="Cambria Math"/>
                          </a:rPr>
                          <m:t>2</m:t>
                        </m:r>
                      </m:sup>
                    </m:sSup>
                  </m:oMath>
                </a14:m>
                <a:endParaRPr lang="en-US" sz="28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381" t="-1245" r="-1903" b="-91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Robustness</a:t>
            </a:r>
            <a:endParaRPr lang="en-US" dirty="0"/>
          </a:p>
        </p:txBody>
      </p:sp>
    </p:spTree>
    <p:extLst>
      <p:ext uri="{BB962C8B-B14F-4D97-AF65-F5344CB8AC3E}">
        <p14:creationId xmlns:p14="http://schemas.microsoft.com/office/powerpoint/2010/main" val="1853701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Robustness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1123524" y="4617718"/>
            <a:ext cx="4600066" cy="341063"/>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6264729" y="2533444"/>
            <a:ext cx="3271158" cy="2425337"/>
          </a:xfrm>
          <a:prstGeom prst="rect">
            <a:avLst/>
          </a:prstGeom>
          <a:noFill/>
          <a:ln>
            <a:noFill/>
          </a:ln>
        </p:spPr>
      </p:pic>
      <p:sp>
        <p:nvSpPr>
          <p:cNvPr id="6" name="Rectangle 5"/>
          <p:cNvSpPr/>
          <p:nvPr/>
        </p:nvSpPr>
        <p:spPr>
          <a:xfrm>
            <a:off x="2803071" y="5359178"/>
            <a:ext cx="6096000" cy="646331"/>
          </a:xfrm>
          <a:prstGeom prst="rect">
            <a:avLst/>
          </a:prstGeom>
        </p:spPr>
        <p:txBody>
          <a:bodyPr>
            <a:spAutoFit/>
          </a:bodyPr>
          <a:lstStyle/>
          <a:p>
            <a:r>
              <a:rPr lang="en-GB" dirty="0"/>
              <a:t>Illustration of the failure state when the dimension of cropped image is lesser than equation</a:t>
            </a:r>
            <a:endParaRPr lang="en-US" dirty="0"/>
          </a:p>
        </p:txBody>
      </p:sp>
    </p:spTree>
    <p:extLst>
      <p:ext uri="{BB962C8B-B14F-4D97-AF65-F5344CB8AC3E}">
        <p14:creationId xmlns:p14="http://schemas.microsoft.com/office/powerpoint/2010/main" val="2572120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GB" sz="2800" dirty="0"/>
              <a:t>JPEG uses Discrete Cosine Transform to remove most high-frequency data from the image because it is not easily visible to the human eye. Unfortunately, the proposed method relies heavily on storing the hidden data in the high-frequency domain</a:t>
            </a:r>
            <a:r>
              <a:rPr lang="en-GB" sz="2800" dirty="0" smtClean="0"/>
              <a:t>.</a:t>
            </a:r>
            <a:r>
              <a:rPr lang="en-GB" sz="2800" dirty="0"/>
              <a:t> </a:t>
            </a:r>
            <a:endParaRPr lang="en-US" sz="2800" dirty="0"/>
          </a:p>
          <a:p>
            <a:r>
              <a:rPr lang="en-GB" sz="2800" dirty="0"/>
              <a:t>However, JPEG does not remove all the high-frequency data. So, if the data is embedded and the carrier image is recompressed multiple times then each time a little bit of high-frequency data is left behind. After sufficient iterations, the hidden image can be recovered with a good enough visual fidelity.</a:t>
            </a:r>
            <a:endParaRPr lang="en-US" sz="2800" dirty="0"/>
          </a:p>
          <a:p>
            <a:endParaRPr lang="en-US" sz="2800" dirty="0"/>
          </a:p>
        </p:txBody>
      </p:sp>
      <p:sp>
        <p:nvSpPr>
          <p:cNvPr id="3" name="Title 2"/>
          <p:cNvSpPr>
            <a:spLocks noGrp="1"/>
          </p:cNvSpPr>
          <p:nvPr>
            <p:ph type="title"/>
          </p:nvPr>
        </p:nvSpPr>
        <p:spPr/>
        <p:txBody>
          <a:bodyPr/>
          <a:lstStyle/>
          <a:p>
            <a:r>
              <a:rPr lang="en-GB" b="1" dirty="0"/>
              <a:t>JPEG and </a:t>
            </a:r>
            <a:r>
              <a:rPr lang="en-GB" b="1" dirty="0" err="1"/>
              <a:t>Lossy</a:t>
            </a:r>
            <a:r>
              <a:rPr lang="en-GB" b="1" dirty="0"/>
              <a:t> </a:t>
            </a:r>
            <a:r>
              <a:rPr lang="en-GB" b="1" dirty="0" smtClean="0"/>
              <a:t>Compression</a:t>
            </a:r>
            <a:endParaRPr lang="en-US" dirty="0"/>
          </a:p>
        </p:txBody>
      </p:sp>
    </p:spTree>
    <p:extLst>
      <p:ext uri="{BB962C8B-B14F-4D97-AF65-F5344CB8AC3E}">
        <p14:creationId xmlns:p14="http://schemas.microsoft.com/office/powerpoint/2010/main" val="1838382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t>JPEG and </a:t>
            </a:r>
            <a:r>
              <a:rPr lang="en-GB" b="1" dirty="0" err="1"/>
              <a:t>Lossy</a:t>
            </a:r>
            <a:r>
              <a:rPr lang="en-GB" b="1" dirty="0"/>
              <a:t> Compression</a:t>
            </a:r>
            <a:endParaRPr lang="en-US" dirty="0"/>
          </a:p>
        </p:txBody>
      </p:sp>
      <p:pic>
        <p:nvPicPr>
          <p:cNvPr id="2050"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242" y="1862137"/>
            <a:ext cx="5362631" cy="302078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7060" y="2127361"/>
            <a:ext cx="2490336" cy="24903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1714501" y="5138098"/>
            <a:ext cx="83275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90500" algn="ctr"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(32 passes) Extraction process on JPEG file</a:t>
            </a:r>
            <a:endParaRPr kumimoji="0" lang="en-GB"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63684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Storing Textual Data</a:t>
            </a:r>
            <a:endParaRPr lang="en-US" dirty="0"/>
          </a:p>
        </p:txBody>
      </p:sp>
      <p:pic>
        <p:nvPicPr>
          <p:cNvPr id="307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28" y="2269671"/>
            <a:ext cx="2155372" cy="2155372"/>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128" y="2269671"/>
            <a:ext cx="2155372" cy="21553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0" y="1431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9050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702127" y="4732232"/>
            <a:ext cx="444137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9050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Left, the text “The quick brown fox jumps over the lazy dog.” Encoded as an image. Right, the same image upon recovery</a:t>
            </a:r>
            <a:endParaRPr kumimoji="0" lang="en-GB"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bwMode="auto">
          <a:xfrm>
            <a:off x="6095999" y="2269671"/>
            <a:ext cx="5660571" cy="4098472"/>
          </a:xfrm>
          <a:prstGeom prst="rect">
            <a:avLst/>
          </a:prstGeom>
          <a:noFill/>
          <a:ln>
            <a:noFill/>
          </a:ln>
        </p:spPr>
      </p:pic>
    </p:spTree>
    <p:extLst>
      <p:ext uri="{BB962C8B-B14F-4D97-AF65-F5344CB8AC3E}">
        <p14:creationId xmlns:p14="http://schemas.microsoft.com/office/powerpoint/2010/main" val="4046451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PSNR and quality</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04" y="1911350"/>
            <a:ext cx="4514396" cy="338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43404" y="5547249"/>
            <a:ext cx="4514396" cy="923330"/>
          </a:xfrm>
          <a:prstGeom prst="rect">
            <a:avLst/>
          </a:prstGeom>
        </p:spPr>
        <p:txBody>
          <a:bodyPr wrap="square">
            <a:spAutoFit/>
          </a:bodyPr>
          <a:lstStyle/>
          <a:p>
            <a:r>
              <a:rPr lang="en-GB" dirty="0"/>
              <a:t>(32 passes) The PSNR of both the carrier image and the extracted image flattens out and converges with multiple iterations.</a:t>
            </a:r>
            <a:endParaRPr lang="en-US"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095999" y="1911350"/>
            <a:ext cx="4615544" cy="3388120"/>
          </a:xfrm>
          <a:prstGeom prst="rect">
            <a:avLst/>
          </a:prstGeom>
        </p:spPr>
      </p:pic>
      <p:sp>
        <p:nvSpPr>
          <p:cNvPr id="5" name="Rectangle 4"/>
          <p:cNvSpPr/>
          <p:nvPr/>
        </p:nvSpPr>
        <p:spPr>
          <a:xfrm>
            <a:off x="6096000" y="5534327"/>
            <a:ext cx="4615543" cy="923330"/>
          </a:xfrm>
          <a:prstGeom prst="rect">
            <a:avLst/>
          </a:prstGeom>
        </p:spPr>
        <p:txBody>
          <a:bodyPr wrap="square">
            <a:spAutoFit/>
          </a:bodyPr>
          <a:lstStyle/>
          <a:p>
            <a:r>
              <a:rPr lang="en-US" dirty="0"/>
              <a:t> </a:t>
            </a:r>
            <a:r>
              <a:rPr lang="en-GB" dirty="0"/>
              <a:t>The PSNR of the extracted image increases monotonically with increasing number of passes.</a:t>
            </a:r>
            <a:endParaRPr lang="en-US" dirty="0"/>
          </a:p>
        </p:txBody>
      </p:sp>
    </p:spTree>
    <p:extLst>
      <p:ext uri="{BB962C8B-B14F-4D97-AF65-F5344CB8AC3E}">
        <p14:creationId xmlns:p14="http://schemas.microsoft.com/office/powerpoint/2010/main" val="1528231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3600" dirty="0"/>
              <a:t>In this paper we have dealt with the problem of cropping attacks on the carrier media. We have also explored the pitfalls when dealing with JPEG and its </a:t>
            </a:r>
            <a:r>
              <a:rPr lang="en-GB" sz="3600" dirty="0" err="1"/>
              <a:t>lossy</a:t>
            </a:r>
            <a:r>
              <a:rPr lang="en-GB" sz="3600" dirty="0"/>
              <a:t> compression. </a:t>
            </a:r>
            <a:endParaRPr lang="en-GB" sz="3600" dirty="0" smtClean="0"/>
          </a:p>
          <a:p>
            <a:r>
              <a:rPr lang="en-GB" sz="3600" dirty="0"/>
              <a:t>The source code is available for download at </a:t>
            </a:r>
            <a:r>
              <a:rPr lang="en-GB" sz="3600" dirty="0" err="1"/>
              <a:t>Github</a:t>
            </a:r>
            <a:r>
              <a:rPr lang="en-GB" sz="3600" dirty="0"/>
              <a:t> </a:t>
            </a:r>
            <a:r>
              <a:rPr lang="en-GB" sz="3600" dirty="0" smtClean="0"/>
              <a:t>(</a:t>
            </a:r>
            <a:r>
              <a:rPr lang="en-US" sz="3600" dirty="0"/>
              <a:t>https://goo.gl/GEwXTt</a:t>
            </a:r>
            <a:r>
              <a:rPr lang="en-GB" sz="3600" dirty="0" smtClean="0"/>
              <a:t>). </a:t>
            </a:r>
            <a:r>
              <a:rPr lang="en-GB" sz="3600" dirty="0"/>
              <a:t>The procedure for reproduction is also bundled along.</a:t>
            </a:r>
            <a:endParaRPr lang="en-US" sz="3600" dirty="0"/>
          </a:p>
          <a:p>
            <a:endParaRPr lang="en-US" sz="3600" dirty="0"/>
          </a:p>
        </p:txBody>
      </p:sp>
      <p:sp>
        <p:nvSpPr>
          <p:cNvPr id="3" name="Title 2"/>
          <p:cNvSpPr>
            <a:spLocks noGrp="1"/>
          </p:cNvSpPr>
          <p:nvPr>
            <p:ph type="title"/>
          </p:nvPr>
        </p:nvSpPr>
        <p:spPr/>
        <p:txBody>
          <a:bodyPr/>
          <a:lstStyle/>
          <a:p>
            <a:r>
              <a:rPr lang="en-GB" dirty="0"/>
              <a:t>Conclusion </a:t>
            </a:r>
            <a:endParaRPr lang="en-US" dirty="0"/>
          </a:p>
        </p:txBody>
      </p:sp>
    </p:spTree>
    <p:extLst>
      <p:ext uri="{BB962C8B-B14F-4D97-AF65-F5344CB8AC3E}">
        <p14:creationId xmlns:p14="http://schemas.microsoft.com/office/powerpoint/2010/main" val="3636535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 indent="0">
              <a:buNone/>
            </a:pPr>
            <a:r>
              <a:rPr lang="en-US" sz="2400" dirty="0"/>
              <a:t>In this paper, we present a blind steganographic algorithm which can be used for identification of the author of the photographs which were copied without permission. Most modern smartphones have fingerprint sensors, as the cameraman clicks the image, his fingerprint will be embedded in the image. This would be very useful for getting a hard evidence for copyright claims on images. The algorithm can also be used by web crawlers searching for identifying unauthorized use of intellectual property. Our algorithm is robust enough to work even if the copyright violator crops out a part of the image. Since it a blind steganographic algorithm, it does not need anything other than the cropped image to reproduce the hidden data.</a:t>
            </a:r>
          </a:p>
        </p:txBody>
      </p:sp>
      <p:sp>
        <p:nvSpPr>
          <p:cNvPr id="3" name="Title 2"/>
          <p:cNvSpPr>
            <a:spLocks noGrp="1"/>
          </p:cNvSpPr>
          <p:nvPr>
            <p:ph type="title"/>
          </p:nvPr>
        </p:nvSpPr>
        <p:spPr/>
        <p:txBody>
          <a:bodyPr/>
          <a:lstStyle/>
          <a:p>
            <a:r>
              <a:rPr lang="en-US" dirty="0" smtClean="0"/>
              <a:t>Abstract</a:t>
            </a:r>
            <a:endParaRPr lang="en-US" dirty="0"/>
          </a:p>
        </p:txBody>
      </p:sp>
    </p:spTree>
    <p:extLst>
      <p:ext uri="{BB962C8B-B14F-4D97-AF65-F5344CB8AC3E}">
        <p14:creationId xmlns:p14="http://schemas.microsoft.com/office/powerpoint/2010/main" val="118176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3200" dirty="0"/>
              <a:t>The proposed algorithm is designed while keeping in mind that when the image is clicked, the fingerprint of the photographer is immediately embedded into the image. This fingerprint can then be used as evidence. If the author is not interested in embedding his fingerprint, he can also opt to embed any other string like a hash in the photograph. This is also supported.</a:t>
            </a:r>
            <a:endParaRPr lang="en-US" sz="3200" dirty="0"/>
          </a:p>
          <a:p>
            <a:endParaRPr lang="en-US" sz="3200"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3875784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3200" dirty="0"/>
              <a:t>The pixels from the </a:t>
            </a:r>
            <a:r>
              <a:rPr lang="en-GB" sz="3200" dirty="0" smtClean="0"/>
              <a:t>biometric (bit depth = 2) </a:t>
            </a:r>
            <a:r>
              <a:rPr lang="en-GB" sz="3200" dirty="0"/>
              <a:t>are taken in raster format and then they are put in the 2nd and 3rd least significant bits of the carrier image. The </a:t>
            </a:r>
            <a:r>
              <a:rPr lang="en-GB" sz="3200" dirty="0" smtClean="0"/>
              <a:t>colour </a:t>
            </a:r>
            <a:r>
              <a:rPr lang="en-GB" sz="3200" dirty="0"/>
              <a:t>channels are alternated. The 1st least significant bit will be used for storing guidelines because changes in the 1st LSB are the least detectable</a:t>
            </a:r>
            <a:r>
              <a:rPr lang="en-GB" sz="3200" dirty="0" smtClean="0"/>
              <a:t>.</a:t>
            </a:r>
          </a:p>
          <a:p>
            <a:r>
              <a:rPr lang="en-GB" sz="3200" dirty="0"/>
              <a:t>The position of the pixel whose LSB is to be replaced is determined by a pseudo-random generator. </a:t>
            </a:r>
            <a:endParaRPr lang="en-US" sz="3200" dirty="0"/>
          </a:p>
        </p:txBody>
      </p:sp>
      <p:sp>
        <p:nvSpPr>
          <p:cNvPr id="3" name="Title 2"/>
          <p:cNvSpPr>
            <a:spLocks noGrp="1"/>
          </p:cNvSpPr>
          <p:nvPr>
            <p:ph type="title"/>
          </p:nvPr>
        </p:nvSpPr>
        <p:spPr/>
        <p:txBody>
          <a:bodyPr/>
          <a:lstStyle/>
          <a:p>
            <a:r>
              <a:rPr lang="en-US" dirty="0" smtClean="0"/>
              <a:t>Methodology - Embedding</a:t>
            </a:r>
            <a:endParaRPr lang="en-US" dirty="0"/>
          </a:p>
        </p:txBody>
      </p:sp>
    </p:spTree>
    <p:extLst>
      <p:ext uri="{BB962C8B-B14F-4D97-AF65-F5344CB8AC3E}">
        <p14:creationId xmlns:p14="http://schemas.microsoft.com/office/powerpoint/2010/main" val="4039835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800" dirty="0"/>
              <a:t>The redundancy should be sufficient to have all the information to reconstruct the hidden image in any cropped part of the photo while not being so excessive that the quality of the carrier image is compromised</a:t>
            </a:r>
            <a:r>
              <a:rPr lang="en-GB" sz="2800" dirty="0" smtClean="0"/>
              <a:t>.</a:t>
            </a:r>
          </a:p>
          <a:p>
            <a:r>
              <a:rPr lang="en-GB" sz="2800" dirty="0"/>
              <a:t>This problem is solved by having redundancy of data and this is achieved by running multiple passes on the carrier image. </a:t>
            </a:r>
            <a:endParaRPr lang="en-GB" sz="2800" dirty="0" smtClean="0"/>
          </a:p>
          <a:p>
            <a:r>
              <a:rPr lang="en-GB" sz="2800" dirty="0"/>
              <a:t>In a very rare occasion, the PRG may generate the same x, y pair twice. A majority voting system is used to counter this rare event.</a:t>
            </a:r>
            <a:endParaRPr lang="en-US" sz="2800" dirty="0"/>
          </a:p>
        </p:txBody>
      </p:sp>
      <p:sp>
        <p:nvSpPr>
          <p:cNvPr id="3" name="Title 2"/>
          <p:cNvSpPr>
            <a:spLocks noGrp="1"/>
          </p:cNvSpPr>
          <p:nvPr>
            <p:ph type="title"/>
          </p:nvPr>
        </p:nvSpPr>
        <p:spPr/>
        <p:txBody>
          <a:bodyPr/>
          <a:lstStyle/>
          <a:p>
            <a:r>
              <a:rPr lang="en-US" dirty="0" smtClean="0"/>
              <a:t>Methodology - redundancy</a:t>
            </a:r>
            <a:endParaRPr lang="en-US" dirty="0"/>
          </a:p>
        </p:txBody>
      </p:sp>
    </p:spTree>
    <p:extLst>
      <p:ext uri="{BB962C8B-B14F-4D97-AF65-F5344CB8AC3E}">
        <p14:creationId xmlns:p14="http://schemas.microsoft.com/office/powerpoint/2010/main" val="1822169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GB" sz="2800" dirty="0"/>
              <a:t>The sequence that the PRG would generate is relative to the origin of the original</a:t>
            </a:r>
            <a:r>
              <a:rPr lang="en-GB" sz="2800" strike="sngStrike" dirty="0"/>
              <a:t>,</a:t>
            </a:r>
            <a:r>
              <a:rPr lang="en-GB" sz="2800" dirty="0"/>
              <a:t> un-tampered image. As soon as the image is cropped, the origin of the cropped image differs from the origin of the original image. </a:t>
            </a:r>
            <a:endParaRPr lang="en-GB" sz="2800" dirty="0" smtClean="0"/>
          </a:p>
          <a:p>
            <a:r>
              <a:rPr lang="en-GB" sz="2800" dirty="0"/>
              <a:t>The process of finding this offset automatically and efficiently without having the original image at hand is the most challenging aspect of this problem.</a:t>
            </a:r>
            <a:endParaRPr lang="en-US" sz="2800" dirty="0"/>
          </a:p>
          <a:p>
            <a:r>
              <a:rPr lang="en-GB" sz="2800" dirty="0"/>
              <a:t>Therefore, some additional data has to be bundled with the embedded image such that the extractor is able to automatically figure out the starting coordinates of the cropped image. </a:t>
            </a:r>
            <a:endParaRPr lang="en-US" sz="2800" dirty="0"/>
          </a:p>
        </p:txBody>
      </p:sp>
      <p:sp>
        <p:nvSpPr>
          <p:cNvPr id="3" name="Title 2"/>
          <p:cNvSpPr>
            <a:spLocks noGrp="1"/>
          </p:cNvSpPr>
          <p:nvPr>
            <p:ph type="title"/>
          </p:nvPr>
        </p:nvSpPr>
        <p:spPr/>
        <p:txBody>
          <a:bodyPr/>
          <a:lstStyle/>
          <a:p>
            <a:r>
              <a:rPr lang="en-US" dirty="0" smtClean="0"/>
              <a:t>Methodology - guidelines</a:t>
            </a:r>
            <a:endParaRPr lang="en-US" dirty="0"/>
          </a:p>
        </p:txBody>
      </p:sp>
    </p:spTree>
    <p:extLst>
      <p:ext uri="{BB962C8B-B14F-4D97-AF65-F5344CB8AC3E}">
        <p14:creationId xmlns:p14="http://schemas.microsoft.com/office/powerpoint/2010/main" val="312049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en-GB" sz="3200" dirty="0"/>
                  <a:t>Vertical lines are drawn through every pixel whose horizontal coordinate is a perfect square and horizontal lines are drawn through every pixel whose vertical coordinate is a perfect square. </a:t>
                </a:r>
                <a:endParaRPr lang="en-GB" sz="3200" dirty="0" smtClean="0"/>
              </a:p>
              <a:p>
                <a:r>
                  <a:rPr lang="en-GB" sz="3200" dirty="0"/>
                  <a:t>When the image is cropped, the distance between two vertical or horizontal lines can be counted by counting the intermediate pixels. Since, the position of lines follows the equation: </a:t>
                </a:r>
                <a14:m>
                  <m:oMath xmlns:m="http://schemas.openxmlformats.org/officeDocument/2006/math">
                    <m:r>
                      <a:rPr lang="en-GB" sz="3200" i="1">
                        <a:latin typeface="Cambria Math"/>
                      </a:rPr>
                      <m:t>𝑦</m:t>
                    </m:r>
                    <m:r>
                      <a:rPr lang="en-GB" sz="3200" i="1">
                        <a:latin typeface="Cambria Math"/>
                      </a:rPr>
                      <m:t> = </m:t>
                    </m:r>
                    <m:sSup>
                      <m:sSupPr>
                        <m:ctrlPr>
                          <a:rPr lang="en-US" sz="3200" i="1">
                            <a:latin typeface="Cambria Math"/>
                          </a:rPr>
                        </m:ctrlPr>
                      </m:sSupPr>
                      <m:e>
                        <m:r>
                          <a:rPr lang="en-GB" sz="3200" i="1">
                            <a:latin typeface="Cambria Math"/>
                          </a:rPr>
                          <m:t>𝑥</m:t>
                        </m:r>
                      </m:e>
                      <m:sup>
                        <m:r>
                          <a:rPr lang="en-GB" sz="3200" i="1">
                            <a:latin typeface="Cambria Math"/>
                          </a:rPr>
                          <m:t>2</m:t>
                        </m:r>
                      </m:sup>
                    </m:sSup>
                  </m:oMath>
                </a14:m>
                <a:r>
                  <a:rPr lang="en-GB" sz="3200" dirty="0"/>
                  <a:t>, the separation of lines is </a:t>
                </a:r>
                <a14:m>
                  <m:oMath xmlns:m="http://schemas.openxmlformats.org/officeDocument/2006/math">
                    <m:f>
                      <m:fPr>
                        <m:ctrlPr>
                          <a:rPr lang="en-US" sz="3200" i="1">
                            <a:latin typeface="Cambria Math"/>
                          </a:rPr>
                        </m:ctrlPr>
                      </m:fPr>
                      <m:num>
                        <m:r>
                          <a:rPr lang="en-GB" sz="3200" i="1">
                            <a:latin typeface="Cambria Math"/>
                          </a:rPr>
                          <m:t>𝑑𝑦</m:t>
                        </m:r>
                      </m:num>
                      <m:den>
                        <m:r>
                          <a:rPr lang="en-GB" sz="3200" i="1">
                            <a:latin typeface="Cambria Math"/>
                          </a:rPr>
                          <m:t>𝑑𝑥</m:t>
                        </m:r>
                      </m:den>
                    </m:f>
                    <m:r>
                      <a:rPr lang="en-GB" sz="3200" i="1">
                        <a:latin typeface="Cambria Math"/>
                      </a:rPr>
                      <m:t>= 2</m:t>
                    </m:r>
                    <m:r>
                      <a:rPr lang="en-GB" sz="3200" i="1">
                        <a:latin typeface="Cambria Math"/>
                      </a:rPr>
                      <m:t>𝑥</m:t>
                    </m:r>
                  </m:oMath>
                </a14:m>
                <a:r>
                  <a:rPr lang="en-GB" sz="3200" dirty="0"/>
                  <a:t>. </a:t>
                </a:r>
                <a:endParaRPr lang="en-US" sz="3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653" t="-1660" r="-1740" b="-1134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Methodology - guidelines</a:t>
            </a:r>
          </a:p>
        </p:txBody>
      </p:sp>
    </p:spTree>
    <p:extLst>
      <p:ext uri="{BB962C8B-B14F-4D97-AF65-F5344CB8AC3E}">
        <p14:creationId xmlns:p14="http://schemas.microsoft.com/office/powerpoint/2010/main" val="4150123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GB" sz="3200" dirty="0"/>
                  <a:t>Say, if the separation of the two lines in the cropped image is 16 pixels, i.e. </a:t>
                </a:r>
                <a14:m>
                  <m:oMath xmlns:m="http://schemas.openxmlformats.org/officeDocument/2006/math">
                    <m:r>
                      <a:rPr lang="en-GB" sz="3200" i="1">
                        <a:latin typeface="Cambria Math"/>
                      </a:rPr>
                      <m:t>2</m:t>
                    </m:r>
                    <m:r>
                      <a:rPr lang="en-GB" sz="3200" i="1">
                        <a:latin typeface="Cambria Math"/>
                      </a:rPr>
                      <m:t>𝑥</m:t>
                    </m:r>
                    <m:r>
                      <a:rPr lang="en-GB" sz="3200" i="1">
                        <a:latin typeface="Cambria Math"/>
                      </a:rPr>
                      <m:t> = 16 ⇒ </m:t>
                    </m:r>
                    <m:r>
                      <a:rPr lang="en-GB" sz="3200" i="1">
                        <a:latin typeface="Cambria Math"/>
                      </a:rPr>
                      <m:t>𝑥</m:t>
                    </m:r>
                    <m:r>
                      <a:rPr lang="en-GB" sz="3200" i="1">
                        <a:latin typeface="Cambria Math"/>
                      </a:rPr>
                      <m:t> = 8</m:t>
                    </m:r>
                  </m:oMath>
                </a14:m>
                <a:r>
                  <a:rPr lang="en-GB" sz="3200" dirty="0"/>
                  <a:t>. Substituting the value of x in </a:t>
                </a:r>
                <a14:m>
                  <m:oMath xmlns:m="http://schemas.openxmlformats.org/officeDocument/2006/math">
                    <m:r>
                      <a:rPr lang="en-GB" sz="3200" i="1">
                        <a:latin typeface="Cambria Math"/>
                      </a:rPr>
                      <m:t>𝑦</m:t>
                    </m:r>
                    <m:r>
                      <a:rPr lang="en-GB" sz="3200" i="1">
                        <a:latin typeface="Cambria Math"/>
                      </a:rPr>
                      <m:t> = </m:t>
                    </m:r>
                    <m:sSup>
                      <m:sSupPr>
                        <m:ctrlPr>
                          <a:rPr lang="en-US" sz="3200" i="1">
                            <a:latin typeface="Cambria Math"/>
                          </a:rPr>
                        </m:ctrlPr>
                      </m:sSupPr>
                      <m:e>
                        <m:r>
                          <a:rPr lang="en-GB" sz="3200" i="1">
                            <a:latin typeface="Cambria Math"/>
                          </a:rPr>
                          <m:t>𝑥</m:t>
                        </m:r>
                      </m:e>
                      <m:sup>
                        <m:r>
                          <a:rPr lang="en-GB" sz="3200" i="1">
                            <a:latin typeface="Cambria Math"/>
                          </a:rPr>
                          <m:t>2</m:t>
                        </m:r>
                      </m:sup>
                    </m:sSup>
                  </m:oMath>
                </a14:m>
                <a:r>
                  <a:rPr lang="en-GB" sz="3200" dirty="0"/>
                  <a:t> we get, </a:t>
                </a:r>
                <a14:m>
                  <m:oMath xmlns:m="http://schemas.openxmlformats.org/officeDocument/2006/math">
                    <m:r>
                      <a:rPr lang="en-GB" sz="3200" i="1">
                        <a:latin typeface="Cambria Math"/>
                      </a:rPr>
                      <m:t>𝑦</m:t>
                    </m:r>
                    <m:r>
                      <a:rPr lang="en-GB" sz="3200" i="1">
                        <a:latin typeface="Cambria Math"/>
                      </a:rPr>
                      <m:t> = 64</m:t>
                    </m:r>
                  </m:oMath>
                </a14:m>
                <a:r>
                  <a:rPr lang="en-GB" sz="3200" dirty="0"/>
                  <a:t>. So, the position of the line in the carrier image was 64 pixels from whichever side we are currently operating.</a:t>
                </a:r>
                <a:endParaRPr lang="en-US" sz="3200" dirty="0"/>
              </a:p>
              <a:p>
                <a:endParaRPr lang="en-US" sz="3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653" t="-1660" r="-10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Methodology - guidelines</a:t>
            </a:r>
          </a:p>
        </p:txBody>
      </p:sp>
    </p:spTree>
    <p:extLst>
      <p:ext uri="{BB962C8B-B14F-4D97-AF65-F5344CB8AC3E}">
        <p14:creationId xmlns:p14="http://schemas.microsoft.com/office/powerpoint/2010/main" val="684754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271" y="1937267"/>
            <a:ext cx="7255517" cy="4528848"/>
          </a:xfrm>
        </p:spPr>
      </p:pic>
      <p:sp>
        <p:nvSpPr>
          <p:cNvPr id="3" name="Title 2"/>
          <p:cNvSpPr>
            <a:spLocks noGrp="1"/>
          </p:cNvSpPr>
          <p:nvPr>
            <p:ph type="title"/>
          </p:nvPr>
        </p:nvSpPr>
        <p:spPr/>
        <p:txBody>
          <a:bodyPr/>
          <a:lstStyle/>
          <a:p>
            <a:r>
              <a:rPr lang="en-US" dirty="0"/>
              <a:t>Methodology - guidelines</a:t>
            </a:r>
          </a:p>
        </p:txBody>
      </p:sp>
    </p:spTree>
    <p:extLst>
      <p:ext uri="{BB962C8B-B14F-4D97-AF65-F5344CB8AC3E}">
        <p14:creationId xmlns:p14="http://schemas.microsoft.com/office/powerpoint/2010/main" val="1098426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49</TotalTime>
  <Words>1123</Words>
  <Application>Microsoft Office PowerPoint</Application>
  <PresentationFormat>Custom</PresentationFormat>
  <Paragraphs>51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Grid</vt:lpstr>
      <vt:lpstr>A Steganographic Algorithm for Identification of the Author of Photographs from Cropped Stolen Photos</vt:lpstr>
      <vt:lpstr>Abstract</vt:lpstr>
      <vt:lpstr>Introduction</vt:lpstr>
      <vt:lpstr>Methodology - Embedding</vt:lpstr>
      <vt:lpstr>Methodology - redundancy</vt:lpstr>
      <vt:lpstr>Methodology - guidelines</vt:lpstr>
      <vt:lpstr>Methodology - guidelines</vt:lpstr>
      <vt:lpstr>Methodology - guidelines</vt:lpstr>
      <vt:lpstr>Methodology - guidelines</vt:lpstr>
      <vt:lpstr>Methodology - extraction</vt:lpstr>
      <vt:lpstr>Extraction</vt:lpstr>
      <vt:lpstr>Robustness</vt:lpstr>
      <vt:lpstr>Robustness</vt:lpstr>
      <vt:lpstr>JPEG and Lossy Compression</vt:lpstr>
      <vt:lpstr>JPEG and Lossy Compression</vt:lpstr>
      <vt:lpstr>Storing Textual Data</vt:lpstr>
      <vt:lpstr>PSNR and quality</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windows</dc:creator>
  <cp:lastModifiedBy>windows</cp:lastModifiedBy>
  <cp:revision>35</cp:revision>
  <dcterms:created xsi:type="dcterms:W3CDTF">2017-04-19T13:19:22Z</dcterms:created>
  <dcterms:modified xsi:type="dcterms:W3CDTF">2017-04-20T18:18:11Z</dcterms:modified>
</cp:coreProperties>
</file>