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4" r:id="rId5"/>
    <p:sldId id="260" r:id="rId6"/>
    <p:sldId id="261" r:id="rId7"/>
    <p:sldId id="263" r:id="rId8"/>
    <p:sldId id="274" r:id="rId9"/>
    <p:sldId id="269" r:id="rId10"/>
    <p:sldId id="270" r:id="rId11"/>
    <p:sldId id="257" r:id="rId12"/>
    <p:sldId id="265" r:id="rId13"/>
    <p:sldId id="266" r:id="rId14"/>
    <p:sldId id="267" r:id="rId15"/>
    <p:sldId id="268" r:id="rId16"/>
    <p:sldId id="271" r:id="rId17"/>
    <p:sldId id="272" r:id="rId18"/>
    <p:sldId id="273"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8" d="100"/>
          <a:sy n="88" d="100"/>
        </p:scale>
        <p:origin x="-40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20-Jul-17</a:t>
            </a:fld>
            <a:endParaRPr lang="en-US"/>
          </a:p>
        </p:txBody>
      </p:sp>
      <p:sp>
        <p:nvSpPr>
          <p:cNvPr id="8" name="Slide Number Placeholder 7"/>
          <p:cNvSpPr>
            <a:spLocks noGrp="1"/>
          </p:cNvSpPr>
          <p:nvPr>
            <p:ph type="sldNum" sz="quarter" idx="11"/>
          </p:nvPr>
        </p:nvSpPr>
        <p:spPr/>
        <p:txBody>
          <a:bodyPr/>
          <a:lstStyle/>
          <a:p>
            <a:fld id="{9B618960-8005-486C-9A75-10CB2AAC16F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C593-65D0-4073-BCC9-577B9352EA97}" type="datetimeFigureOut">
              <a:rPr lang="en-US" smtClean="0"/>
              <a:t>20-Jul-17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3A1C593-65D0-4073-BCC9-577B9352EA97}" type="datetimeFigureOut">
              <a:rPr lang="en-US" smtClean="0"/>
              <a:t>20-Jul-17</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B618960-8005-486C-9A75-10CB2AAC16F9}"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Rust_(programming_language)" TargetMode="External"/><Relationship Id="rId2" Type="http://schemas.openxmlformats.org/officeDocument/2006/relationships/hyperlink" Target="https://github.com/rust-lang/rust/" TargetMode="External"/><Relationship Id="rId1" Type="http://schemas.openxmlformats.org/officeDocument/2006/relationships/slideLayout" Target="../slideLayouts/slideLayout2.xml"/><Relationship Id="rId6" Type="http://schemas.openxmlformats.org/officeDocument/2006/relationships/hyperlink" Target="https://blog.rust-lang.org/2016/04/19/MIR.html" TargetMode="External"/><Relationship Id="rId5" Type="http://schemas.openxmlformats.org/officeDocument/2006/relationships/hyperlink" Target="https://doc.rust-lang.org/book/second-edition/" TargetMode="External"/><Relationship Id="rId4" Type="http://schemas.openxmlformats.org/officeDocument/2006/relationships/hyperlink" Target="https://blog.rust-lang.org/2016/09/08/increment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Rust Compiler Case Study</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Souradeep</a:t>
            </a:r>
            <a:r>
              <a:rPr lang="en-US" dirty="0" smtClean="0"/>
              <a:t> Nanda 14BCE1037</a:t>
            </a:r>
          </a:p>
          <a:p>
            <a:r>
              <a:rPr lang="en-US" dirty="0" err="1" smtClean="0"/>
              <a:t>Ronak</a:t>
            </a:r>
            <a:r>
              <a:rPr lang="en-US" dirty="0" smtClean="0"/>
              <a:t> </a:t>
            </a:r>
            <a:r>
              <a:rPr lang="en-US" dirty="0" err="1" smtClean="0"/>
              <a:t>Parmaar</a:t>
            </a:r>
            <a:r>
              <a:rPr lang="en-US" dirty="0" smtClean="0"/>
              <a:t> 14BCE1040</a:t>
            </a:r>
          </a:p>
          <a:p>
            <a:r>
              <a:rPr lang="en-US" dirty="0" smtClean="0"/>
              <a:t>Praveen Kumar 14BCE1117</a:t>
            </a:r>
          </a:p>
          <a:p>
            <a:r>
              <a:rPr lang="en-US" dirty="0" err="1" smtClean="0"/>
              <a:t>Barnik</a:t>
            </a:r>
            <a:r>
              <a:rPr lang="en-US" dirty="0" smtClean="0"/>
              <a:t> </a:t>
            </a:r>
            <a:r>
              <a:rPr lang="en-US" dirty="0" err="1" smtClean="0"/>
              <a:t>Bannerjee</a:t>
            </a:r>
            <a:r>
              <a:rPr lang="en-US" dirty="0" smtClean="0"/>
              <a:t> 14BCE1233</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MIR</a:t>
            </a:r>
          </a:p>
        </p:txBody>
      </p:sp>
      <p:sp>
        <p:nvSpPr>
          <p:cNvPr id="3" name="Content Placeholder 2"/>
          <p:cNvSpPr>
            <a:spLocks noGrp="1"/>
          </p:cNvSpPr>
          <p:nvPr>
            <p:ph idx="1"/>
          </p:nvPr>
        </p:nvSpPr>
        <p:spPr/>
        <p:txBody>
          <a:bodyPr/>
          <a:lstStyle/>
          <a:p>
            <a:r>
              <a:rPr lang="en-US" b="1" dirty="0" smtClean="0"/>
              <a:t>Faster </a:t>
            </a:r>
            <a:r>
              <a:rPr lang="en-US" b="1" dirty="0"/>
              <a:t>compilation </a:t>
            </a:r>
            <a:r>
              <a:rPr lang="en-US" b="1" dirty="0" smtClean="0"/>
              <a:t>time - </a:t>
            </a:r>
            <a:r>
              <a:rPr lang="en-US" dirty="0"/>
              <a:t>MIR also provides a foundation for more efficient data structures and removal of redundant work in the compiler, both of which should speed up compilation across the board</a:t>
            </a:r>
            <a:r>
              <a:rPr lang="en-US" dirty="0" smtClean="0"/>
              <a:t>.</a:t>
            </a:r>
          </a:p>
          <a:p>
            <a:r>
              <a:rPr lang="en-US" b="1" dirty="0"/>
              <a:t>Faster execution </a:t>
            </a:r>
            <a:r>
              <a:rPr lang="en-US" b="1" dirty="0" smtClean="0"/>
              <a:t>time – </a:t>
            </a:r>
            <a:r>
              <a:rPr lang="en-US" dirty="0" smtClean="0"/>
              <a:t>Optimizations at each level</a:t>
            </a:r>
          </a:p>
          <a:p>
            <a:r>
              <a:rPr lang="en-US" b="1" dirty="0"/>
              <a:t>More precise type </a:t>
            </a:r>
            <a:r>
              <a:rPr lang="en-US" b="1" dirty="0" smtClean="0"/>
              <a:t>checking </a:t>
            </a:r>
            <a:r>
              <a:rPr lang="en-US" b="1" dirty="0"/>
              <a:t>- </a:t>
            </a:r>
            <a:r>
              <a:rPr lang="en-US" dirty="0"/>
              <a:t>MIR enables much more flexible borrowing, which will in turn improve Rust’s ergonomics and learning curve</a:t>
            </a:r>
            <a:r>
              <a:rPr lang="en-US" dirty="0" smtClean="0"/>
              <a:t>.</a:t>
            </a:r>
          </a:p>
          <a:p>
            <a:r>
              <a:rPr lang="en-US" b="1" dirty="0"/>
              <a:t>Eliminating </a:t>
            </a:r>
            <a:r>
              <a:rPr lang="en-US" b="1" dirty="0" smtClean="0"/>
              <a:t>redundancy – </a:t>
            </a:r>
            <a:r>
              <a:rPr lang="en-US" dirty="0" smtClean="0"/>
              <a:t>Removes duplicate safety checks</a:t>
            </a:r>
            <a:endParaRPr lang="en-US" dirty="0"/>
          </a:p>
        </p:txBody>
      </p:sp>
    </p:spTree>
    <p:extLst>
      <p:ext uri="{BB962C8B-B14F-4D97-AF65-F5344CB8AC3E}">
        <p14:creationId xmlns:p14="http://schemas.microsoft.com/office/powerpoint/2010/main" val="180113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Incremental </a:t>
            </a:r>
            <a:r>
              <a:rPr lang="en-US" dirty="0" smtClean="0">
                <a:effectLst/>
              </a:rPr>
              <a:t>Compilation</a:t>
            </a:r>
            <a:endParaRPr lang="en-US" dirty="0"/>
          </a:p>
        </p:txBody>
      </p:sp>
      <p:sp>
        <p:nvSpPr>
          <p:cNvPr id="3" name="Content Placeholder 2"/>
          <p:cNvSpPr>
            <a:spLocks noGrp="1"/>
          </p:cNvSpPr>
          <p:nvPr>
            <p:ph idx="1"/>
          </p:nvPr>
        </p:nvSpPr>
        <p:spPr/>
        <p:txBody>
          <a:bodyPr/>
          <a:lstStyle/>
          <a:p>
            <a:r>
              <a:rPr lang="en-US" dirty="0" err="1"/>
              <a:t>rustc</a:t>
            </a:r>
            <a:r>
              <a:rPr lang="en-US" dirty="0"/>
              <a:t> -</a:t>
            </a:r>
            <a:r>
              <a:rPr lang="en-US" dirty="0" err="1"/>
              <a:t>Zincremental</a:t>
            </a:r>
            <a:r>
              <a:rPr lang="en-US" dirty="0"/>
              <a:t>=&lt;path&gt; ./</a:t>
            </a:r>
            <a:r>
              <a:rPr lang="en-US" dirty="0" smtClean="0"/>
              <a:t>main.rs Starts the rust compiler in incremental mode</a:t>
            </a:r>
          </a:p>
          <a:p>
            <a:r>
              <a:rPr lang="en-US" dirty="0"/>
              <a:t>One basic strategy we can employ to achieve this is to view one big computation (like compiling a program) as a </a:t>
            </a:r>
            <a:r>
              <a:rPr lang="en-US" b="1" dirty="0"/>
              <a:t>composite</a:t>
            </a:r>
            <a:r>
              <a:rPr lang="en-US" dirty="0"/>
              <a:t> of many smaller, interrelated computations that build up on each other. Each of those smaller computations will yield an </a:t>
            </a:r>
            <a:r>
              <a:rPr lang="en-US" b="1" dirty="0"/>
              <a:t>intermediate result</a:t>
            </a:r>
            <a:r>
              <a:rPr lang="en-US" dirty="0"/>
              <a:t> that can be </a:t>
            </a:r>
            <a:r>
              <a:rPr lang="en-US" b="1" dirty="0"/>
              <a:t>cached</a:t>
            </a:r>
            <a:r>
              <a:rPr lang="en-US" dirty="0"/>
              <a:t> and hopefully </a:t>
            </a:r>
            <a:r>
              <a:rPr lang="en-US" b="1" dirty="0"/>
              <a:t>re-used</a:t>
            </a:r>
            <a:r>
              <a:rPr lang="en-US" dirty="0"/>
              <a:t> in a later iteration, sparing us the need to re-compute that particular intermediate result again.</a:t>
            </a:r>
            <a:endParaRPr lang="en-US" dirty="0"/>
          </a:p>
        </p:txBody>
      </p:sp>
    </p:spTree>
    <p:extLst>
      <p:ext uri="{BB962C8B-B14F-4D97-AF65-F5344CB8AC3E}">
        <p14:creationId xmlns:p14="http://schemas.microsoft.com/office/powerpoint/2010/main" val="331546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Compilation</a:t>
            </a:r>
            <a:endParaRPr lang="en-US" dirty="0"/>
          </a:p>
        </p:txBody>
      </p:sp>
      <p:sp>
        <p:nvSpPr>
          <p:cNvPr id="3" name="Content Placeholder 2"/>
          <p:cNvSpPr>
            <a:spLocks noGrp="1"/>
          </p:cNvSpPr>
          <p:nvPr>
            <p:ph idx="1"/>
          </p:nvPr>
        </p:nvSpPr>
        <p:spPr>
          <a:xfrm>
            <a:off x="609600" y="1600201"/>
            <a:ext cx="6369170" cy="4317519"/>
          </a:xfrm>
        </p:spPr>
        <p:txBody>
          <a:bodyPr/>
          <a:lstStyle/>
          <a:p>
            <a:r>
              <a:rPr lang="en-US" dirty="0"/>
              <a:t>Let’s take a look at a simple example from algebra to make things more concrete. Let’s see what it means to evaluate an expression of the form </a:t>
            </a:r>
            <a:r>
              <a:rPr lang="en-US" dirty="0" err="1"/>
              <a:t>a+b×c</a:t>
            </a:r>
            <a:r>
              <a:rPr lang="en-US" dirty="0"/>
              <a:t> incrementally. This will involve evaluating the expression once with one set of values for </a:t>
            </a:r>
            <a:r>
              <a:rPr lang="en-US" dirty="0"/>
              <a:t>a</a:t>
            </a:r>
            <a:r>
              <a:rPr lang="en-US" dirty="0"/>
              <a:t>, </a:t>
            </a:r>
            <a:r>
              <a:rPr lang="en-US" dirty="0"/>
              <a:t>b</a:t>
            </a:r>
            <a:r>
              <a:rPr lang="en-US" dirty="0"/>
              <a:t>, and </a:t>
            </a:r>
            <a:r>
              <a:rPr lang="en-US" dirty="0"/>
              <a:t>c</a:t>
            </a:r>
            <a:r>
              <a:rPr lang="en-US" dirty="0"/>
              <a:t>, and then evaluating it a second time with a different value for </a:t>
            </a:r>
            <a:r>
              <a:rPr lang="en-US" dirty="0"/>
              <a:t>a</a:t>
            </a:r>
            <a:r>
              <a:rPr lang="en-US" dirty="0"/>
              <a:t>. For the first time around, </a:t>
            </a:r>
            <a:r>
              <a:rPr lang="en-US" dirty="0"/>
              <a:t>a</a:t>
            </a:r>
            <a:r>
              <a:rPr lang="en-US" dirty="0"/>
              <a:t> will be </a:t>
            </a:r>
            <a:r>
              <a:rPr lang="en-US" dirty="0"/>
              <a:t>1</a:t>
            </a:r>
            <a:r>
              <a:rPr lang="en-US" dirty="0"/>
              <a:t>, </a:t>
            </a:r>
            <a:r>
              <a:rPr lang="en-US" dirty="0"/>
              <a:t>b</a:t>
            </a:r>
            <a:r>
              <a:rPr lang="en-US" dirty="0"/>
              <a:t> will be </a:t>
            </a:r>
            <a:r>
              <a:rPr lang="en-US" dirty="0"/>
              <a:t>2</a:t>
            </a:r>
            <a:r>
              <a:rPr lang="en-US" dirty="0"/>
              <a:t>, and </a:t>
            </a:r>
            <a:r>
              <a:rPr lang="en-US" dirty="0"/>
              <a:t>c</a:t>
            </a:r>
            <a:r>
              <a:rPr lang="en-US" dirty="0"/>
              <a:t> will be </a:t>
            </a:r>
            <a:r>
              <a:rPr lang="en-US" dirty="0"/>
              <a:t>3</a:t>
            </a:r>
            <a:r>
              <a:rPr lang="en-US" dirty="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24" y="1970591"/>
            <a:ext cx="4724229" cy="2980971"/>
          </a:xfrm>
          <a:prstGeom prst="rect">
            <a:avLst/>
          </a:prstGeom>
        </p:spPr>
      </p:pic>
    </p:spTree>
    <p:extLst>
      <p:ext uri="{BB962C8B-B14F-4D97-AF65-F5344CB8AC3E}">
        <p14:creationId xmlns:p14="http://schemas.microsoft.com/office/powerpoint/2010/main" val="85077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Compilation</a:t>
            </a:r>
            <a:endParaRPr lang="en-US" dirty="0"/>
          </a:p>
        </p:txBody>
      </p:sp>
      <p:sp>
        <p:nvSpPr>
          <p:cNvPr id="3" name="Content Placeholder 2"/>
          <p:cNvSpPr>
            <a:spLocks noGrp="1"/>
          </p:cNvSpPr>
          <p:nvPr>
            <p:ph idx="1"/>
          </p:nvPr>
        </p:nvSpPr>
        <p:spPr>
          <a:xfrm>
            <a:off x="609600" y="1600201"/>
            <a:ext cx="6386423" cy="4584939"/>
          </a:xfrm>
        </p:spPr>
        <p:txBody>
          <a:bodyPr>
            <a:normAutofit fontScale="92500" lnSpcReduction="10000"/>
          </a:bodyPr>
          <a:lstStyle/>
          <a:p>
            <a:r>
              <a:rPr lang="en-US" dirty="0"/>
              <a:t>Assume that we “saved” the intermediate results at each step, that is, we remember somewhere that </a:t>
            </a:r>
            <a:r>
              <a:rPr lang="en-US" dirty="0" err="1"/>
              <a:t>b×c</a:t>
            </a:r>
            <a:r>
              <a:rPr lang="en-US" dirty="0"/>
              <a:t> is </a:t>
            </a:r>
            <a:r>
              <a:rPr lang="en-US" dirty="0"/>
              <a:t>6</a:t>
            </a:r>
            <a:r>
              <a:rPr lang="en-US" dirty="0"/>
              <a:t> and </a:t>
            </a:r>
            <a:r>
              <a:rPr lang="en-US" dirty="0" err="1"/>
              <a:t>a+b×c</a:t>
            </a:r>
            <a:r>
              <a:rPr lang="en-US" dirty="0"/>
              <a:t> is </a:t>
            </a:r>
            <a:r>
              <a:rPr lang="en-US" dirty="0"/>
              <a:t>7</a:t>
            </a:r>
            <a:r>
              <a:rPr lang="en-US" dirty="0"/>
              <a:t>. Now, in the second round, we want to know what </a:t>
            </a:r>
            <a:r>
              <a:rPr lang="en-US" dirty="0" err="1"/>
              <a:t>a+b×c</a:t>
            </a:r>
            <a:r>
              <a:rPr lang="en-US" dirty="0"/>
              <a:t> is if we change the value of </a:t>
            </a:r>
            <a:r>
              <a:rPr lang="en-US" dirty="0"/>
              <a:t>a</a:t>
            </a:r>
            <a:r>
              <a:rPr lang="en-US" dirty="0"/>
              <a:t> to </a:t>
            </a:r>
            <a:r>
              <a:rPr lang="en-US" dirty="0"/>
              <a:t>4</a:t>
            </a:r>
            <a:r>
              <a:rPr lang="en-US" dirty="0"/>
              <a:t>. When we </a:t>
            </a:r>
            <a:r>
              <a:rPr lang="en-US" dirty="0" err="1"/>
              <a:t>recompute</a:t>
            </a:r>
            <a:r>
              <a:rPr lang="en-US" dirty="0"/>
              <a:t> the value of the expression, however, we see that we already know that </a:t>
            </a:r>
            <a:r>
              <a:rPr lang="en-US" dirty="0" err="1"/>
              <a:t>b×c</a:t>
            </a:r>
            <a:r>
              <a:rPr lang="en-US" dirty="0"/>
              <a:t> = 6</a:t>
            </a:r>
            <a:r>
              <a:rPr lang="en-US" dirty="0"/>
              <a:t>, so we don’t have to perform that computation again, and can rather skip directly to </a:t>
            </a:r>
            <a:r>
              <a:rPr lang="en-US" dirty="0"/>
              <a:t>(a = 4) + (</a:t>
            </a:r>
            <a:r>
              <a:rPr lang="en-US" dirty="0" err="1"/>
              <a:t>b×c</a:t>
            </a:r>
            <a:r>
              <a:rPr lang="en-US" dirty="0"/>
              <a:t> = 6)</a:t>
            </a:r>
            <a:r>
              <a:rPr lang="en-US" dirty="0"/>
              <a:t>. We thus have computed the value of our expression in just one step instead of two, sparing us an entire, tedious multiplication.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253" y="1756362"/>
            <a:ext cx="4736924" cy="3542906"/>
          </a:xfrm>
          <a:prstGeom prst="rect">
            <a:avLst/>
          </a:prstGeom>
        </p:spPr>
      </p:pic>
    </p:spTree>
    <p:extLst>
      <p:ext uri="{BB962C8B-B14F-4D97-AF65-F5344CB8AC3E}">
        <p14:creationId xmlns:p14="http://schemas.microsoft.com/office/powerpoint/2010/main" val="221381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An Incremental </a:t>
            </a:r>
            <a:r>
              <a:rPr lang="en-US" dirty="0" smtClean="0">
                <a:effectLst/>
              </a:rPr>
              <a:t>Compiler</a:t>
            </a:r>
            <a:endParaRPr lang="en-US" dirty="0"/>
          </a:p>
        </p:txBody>
      </p:sp>
      <p:sp>
        <p:nvSpPr>
          <p:cNvPr id="3" name="Content Placeholder 2"/>
          <p:cNvSpPr>
            <a:spLocks noGrp="1"/>
          </p:cNvSpPr>
          <p:nvPr>
            <p:ph idx="1"/>
          </p:nvPr>
        </p:nvSpPr>
        <p:spPr/>
        <p:txBody>
          <a:bodyPr/>
          <a:lstStyle/>
          <a:p>
            <a:r>
              <a:rPr lang="en-US" dirty="0"/>
              <a:t>The way we chose to implement </a:t>
            </a:r>
            <a:r>
              <a:rPr lang="en-US" dirty="0" smtClean="0"/>
              <a:t>incrementally </a:t>
            </a:r>
            <a:r>
              <a:rPr lang="en-US" dirty="0"/>
              <a:t>in the Rust compiler is straightforward: An incremental compilation session follows exactly the same steps in the same order as a batch compilation session. However, when control flow reaches a point where it is about to compute some non-trivial intermediate result, it will try to load that result from the incremental compilation cache on disk instead. If there is a valid entry in the cache, the compiler can just skip computing that particular piece of data. </a:t>
            </a:r>
            <a:endParaRPr lang="en-US" dirty="0"/>
          </a:p>
        </p:txBody>
      </p:sp>
    </p:spTree>
    <p:extLst>
      <p:ext uri="{BB962C8B-B14F-4D97-AF65-F5344CB8AC3E}">
        <p14:creationId xmlns:p14="http://schemas.microsoft.com/office/powerpoint/2010/main" val="345888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An Incremental Compiler</a:t>
            </a:r>
            <a:endParaRPr lang="en-US" dirty="0"/>
          </a:p>
        </p:txBody>
      </p:sp>
      <p:sp>
        <p:nvSpPr>
          <p:cNvPr id="3" name="Content Placeholder 2"/>
          <p:cNvSpPr>
            <a:spLocks noGrp="1"/>
          </p:cNvSpPr>
          <p:nvPr>
            <p:ph idx="1"/>
          </p:nvPr>
        </p:nvSpPr>
        <p:spPr>
          <a:xfrm>
            <a:off x="609600" y="1600202"/>
            <a:ext cx="10972800" cy="1160252"/>
          </a:xfrm>
        </p:spPr>
        <p:txBody>
          <a:bodyPr/>
          <a:lstStyle/>
          <a:p>
            <a:r>
              <a:rPr lang="en-US" dirty="0"/>
              <a:t>Let’s take a look at </a:t>
            </a:r>
            <a:r>
              <a:rPr lang="en-US" dirty="0" smtClean="0"/>
              <a:t>the overview </a:t>
            </a:r>
            <a:r>
              <a:rPr lang="en-US" dirty="0"/>
              <a:t>of the different compilation phases and the intermediate results they produce: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514" y="3053129"/>
            <a:ext cx="7353937" cy="2735817"/>
          </a:xfrm>
          <a:prstGeom prst="rect">
            <a:avLst/>
          </a:prstGeom>
        </p:spPr>
      </p:pic>
    </p:spTree>
    <p:extLst>
      <p:ext uri="{BB962C8B-B14F-4D97-AF65-F5344CB8AC3E}">
        <p14:creationId xmlns:p14="http://schemas.microsoft.com/office/powerpoint/2010/main" val="168170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An Incremental Compiler</a:t>
            </a:r>
            <a:endParaRPr lang="en-US" dirty="0"/>
          </a:p>
        </p:txBody>
      </p:sp>
      <p:sp>
        <p:nvSpPr>
          <p:cNvPr id="3" name="Content Placeholder 2"/>
          <p:cNvSpPr>
            <a:spLocks noGrp="1"/>
          </p:cNvSpPr>
          <p:nvPr>
            <p:ph idx="1"/>
          </p:nvPr>
        </p:nvSpPr>
        <p:spPr/>
        <p:txBody>
          <a:bodyPr/>
          <a:lstStyle/>
          <a:p>
            <a:r>
              <a:rPr lang="en-US" dirty="0"/>
              <a:t>First the compiler will parse the source code into an abstract syntax tree (AST). The AST then goes through the analysis phase which produces type information and the MIR for each function. After that, if analysis did not find any errors, the </a:t>
            </a:r>
            <a:r>
              <a:rPr lang="en-US" dirty="0" err="1"/>
              <a:t>codegen</a:t>
            </a:r>
            <a:r>
              <a:rPr lang="en-US" dirty="0"/>
              <a:t> phase will transform the MIR version of the program into its machine code version, producing one object file per source-level module. In the last step all the object files get linked together into the final output binary which may be a library or an executable.</a:t>
            </a:r>
          </a:p>
        </p:txBody>
      </p:sp>
    </p:spTree>
    <p:extLst>
      <p:ext uri="{BB962C8B-B14F-4D97-AF65-F5344CB8AC3E}">
        <p14:creationId xmlns:p14="http://schemas.microsoft.com/office/powerpoint/2010/main" val="332860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Dependency Tracking in the </a:t>
            </a:r>
            <a:r>
              <a:rPr lang="en-US" dirty="0" smtClean="0">
                <a:effectLst/>
              </a:rPr>
              <a:t>Compiler</a:t>
            </a:r>
            <a:endParaRPr lang="en-US" dirty="0"/>
          </a:p>
        </p:txBody>
      </p:sp>
      <p:sp>
        <p:nvSpPr>
          <p:cNvPr id="3" name="Content Placeholder 2"/>
          <p:cNvSpPr>
            <a:spLocks noGrp="1"/>
          </p:cNvSpPr>
          <p:nvPr>
            <p:ph idx="1"/>
          </p:nvPr>
        </p:nvSpPr>
        <p:spPr>
          <a:xfrm>
            <a:off x="609600" y="1600202"/>
            <a:ext cx="10972800" cy="2318656"/>
          </a:xfrm>
        </p:spPr>
        <p:txBody>
          <a:bodyPr>
            <a:normAutofit fontScale="85000" lnSpcReduction="20000"/>
          </a:bodyPr>
          <a:lstStyle/>
          <a:p>
            <a:r>
              <a:rPr lang="en-US" dirty="0" smtClean="0"/>
              <a:t>At </a:t>
            </a:r>
            <a:r>
              <a:rPr lang="en-US" dirty="0"/>
              <a:t>any point in time the compiler keeps track of which piece of data it is currently working </a:t>
            </a:r>
            <a:r>
              <a:rPr lang="en-US" dirty="0" smtClean="0"/>
              <a:t>on. </a:t>
            </a:r>
            <a:r>
              <a:rPr lang="en-US" dirty="0"/>
              <a:t>This is the currently active node of the dependency graph. Conversely, the data that needs to be read to compute the value of the active node is also tracked: it usually already resides in some kind container (e.g. a hash table) that requires invoking a lookup method to access a specific entry. </a:t>
            </a:r>
            <a:r>
              <a:rPr lang="en-US" dirty="0" smtClean="0"/>
              <a:t>Whenever </a:t>
            </a:r>
            <a:r>
              <a:rPr lang="en-US" dirty="0"/>
              <a:t>an entry is accessed, we know that it is being read and we know what it is being read </a:t>
            </a:r>
            <a:r>
              <a:rPr lang="en-US" i="1" dirty="0"/>
              <a:t>for</a:t>
            </a:r>
            <a:r>
              <a:rPr lang="en-US" dirty="0"/>
              <a:t> (the currently active node). This gives us both ends of the dependency edge and we can simply add it to the graph. At the end of the compilation sessions we have all our data nicely linked up, mostly automatically: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31" y="4109284"/>
            <a:ext cx="6118641" cy="2203458"/>
          </a:xfrm>
          <a:prstGeom prst="rect">
            <a:avLst/>
          </a:prstGeom>
        </p:spPr>
      </p:pic>
    </p:spTree>
    <p:extLst>
      <p:ext uri="{BB962C8B-B14F-4D97-AF65-F5344CB8AC3E}">
        <p14:creationId xmlns:p14="http://schemas.microsoft.com/office/powerpoint/2010/main" val="151488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Dependency Tracking in the Compiler</a:t>
            </a:r>
            <a:endParaRPr lang="en-US" dirty="0"/>
          </a:p>
        </p:txBody>
      </p:sp>
      <p:sp>
        <p:nvSpPr>
          <p:cNvPr id="3" name="Content Placeholder 2"/>
          <p:cNvSpPr>
            <a:spLocks noGrp="1"/>
          </p:cNvSpPr>
          <p:nvPr>
            <p:ph idx="1"/>
          </p:nvPr>
        </p:nvSpPr>
        <p:spPr>
          <a:xfrm>
            <a:off x="609600" y="1600202"/>
            <a:ext cx="10967357" cy="2132936"/>
          </a:xfrm>
        </p:spPr>
        <p:txBody>
          <a:bodyPr>
            <a:normAutofit fontScale="92500"/>
          </a:bodyPr>
          <a:lstStyle/>
          <a:p>
            <a:r>
              <a:rPr lang="en-US" dirty="0"/>
              <a:t>At the beginning of a subsequent compilation session, we detect which inputs (=AST nodes) have changed by comparing them to the previous version. Given the graph and the set of changed inputs, we can easily find all cache entries that are not up-to-date anymore and just remove them from the </a:t>
            </a:r>
            <a:r>
              <a:rPr lang="en-US" dirty="0" smtClean="0"/>
              <a:t>cache. </a:t>
            </a:r>
            <a:r>
              <a:rPr lang="en-US" dirty="0"/>
              <a:t>Anything that has survived this cache validation phase can safely be re-used during the current compilation session.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228" y="3733138"/>
            <a:ext cx="7292972" cy="2690093"/>
          </a:xfrm>
          <a:prstGeom prst="rect">
            <a:avLst/>
          </a:prstGeom>
        </p:spPr>
      </p:pic>
    </p:spTree>
    <p:extLst>
      <p:ext uri="{BB962C8B-B14F-4D97-AF65-F5344CB8AC3E}">
        <p14:creationId xmlns:p14="http://schemas.microsoft.com/office/powerpoint/2010/main" val="76320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hlinkClick r:id="rId2"/>
              </a:rPr>
              <a:t>https://github.com/rust-lang/rust</a:t>
            </a:r>
            <a:r>
              <a:rPr lang="en-US" dirty="0" smtClean="0">
                <a:hlinkClick r:id="rId2"/>
              </a:rPr>
              <a:t>/</a:t>
            </a:r>
            <a:endParaRPr lang="en-US" dirty="0" smtClean="0"/>
          </a:p>
          <a:p>
            <a:r>
              <a:rPr lang="en-US" dirty="0">
                <a:hlinkClick r:id="rId3"/>
              </a:rPr>
              <a:t>https://en.wikipedia.org/wiki/Rust_(programming_language</a:t>
            </a:r>
            <a:r>
              <a:rPr lang="en-US" dirty="0" smtClean="0">
                <a:hlinkClick r:id="rId3"/>
              </a:rPr>
              <a:t>)</a:t>
            </a:r>
            <a:endParaRPr lang="en-US" dirty="0" smtClean="0"/>
          </a:p>
          <a:p>
            <a:r>
              <a:rPr lang="en-US" dirty="0">
                <a:hlinkClick r:id="rId4"/>
              </a:rPr>
              <a:t>https://</a:t>
            </a:r>
            <a:r>
              <a:rPr lang="en-US" dirty="0" smtClean="0">
                <a:hlinkClick r:id="rId4"/>
              </a:rPr>
              <a:t>blog.rust-lang.org/2016/09/08/incremental.html</a:t>
            </a:r>
            <a:endParaRPr lang="en-US" dirty="0" smtClean="0"/>
          </a:p>
          <a:p>
            <a:r>
              <a:rPr lang="en-US" dirty="0">
                <a:hlinkClick r:id="rId5"/>
              </a:rPr>
              <a:t>https://doc.rust-lang.org/book/second-edition</a:t>
            </a:r>
            <a:r>
              <a:rPr lang="en-US" dirty="0" smtClean="0">
                <a:hlinkClick r:id="rId5"/>
              </a:rPr>
              <a:t>/</a:t>
            </a:r>
            <a:endParaRPr lang="en-US" dirty="0" smtClean="0"/>
          </a:p>
          <a:p>
            <a:r>
              <a:rPr lang="en-US" dirty="0">
                <a:hlinkClick r:id="rId6"/>
              </a:rPr>
              <a:t>https://</a:t>
            </a:r>
            <a:r>
              <a:rPr lang="en-US" dirty="0" smtClean="0">
                <a:hlinkClick r:id="rId6"/>
              </a:rPr>
              <a:t>blog.rust-lang.org/2016/04/19/MIR.html</a:t>
            </a:r>
            <a:endParaRPr lang="en-US" dirty="0" smtClean="0"/>
          </a:p>
          <a:p>
            <a:endParaRPr lang="en-US" dirty="0" smtClean="0"/>
          </a:p>
          <a:p>
            <a:endParaRPr lang="en-US" dirty="0"/>
          </a:p>
        </p:txBody>
      </p:sp>
    </p:spTree>
    <p:extLst>
      <p:ext uri="{BB962C8B-B14F-4D97-AF65-F5344CB8AC3E}">
        <p14:creationId xmlns:p14="http://schemas.microsoft.com/office/powerpoint/2010/main" val="156541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Rust?</a:t>
            </a:r>
            <a:endParaRPr lang="en-US" dirty="0"/>
          </a:p>
        </p:txBody>
      </p:sp>
      <p:sp>
        <p:nvSpPr>
          <p:cNvPr id="3" name="Content Placeholder 2"/>
          <p:cNvSpPr>
            <a:spLocks noGrp="1"/>
          </p:cNvSpPr>
          <p:nvPr>
            <p:ph idx="1"/>
          </p:nvPr>
        </p:nvSpPr>
        <p:spPr/>
        <p:txBody>
          <a:bodyPr/>
          <a:lstStyle/>
          <a:p>
            <a:r>
              <a:rPr lang="en-US" dirty="0"/>
              <a:t>Rust is a systems programming language sponsored by Mozilla Research. It is designed to be a "safe, concurrent, practical language", supporting functional and imperative-procedural paradigms. Rust is syntactically similar to C++, but is designed for better memory safety while maintaining performance.</a:t>
            </a:r>
          </a:p>
          <a:p>
            <a:r>
              <a:rPr lang="en-US" dirty="0"/>
              <a:t>Rust is open source software. The design of the language has been refined through the experiences of writing the Servo web browser layout engine and the Rust compiler. A large portion of current commits to the project are from community members.</a:t>
            </a:r>
          </a:p>
          <a:p>
            <a:r>
              <a:rPr lang="en-US" dirty="0"/>
              <a:t>Rust won first place for "most loved programming language" in the Stack Overflow Developer Survey in 2016 and 2017.</a:t>
            </a:r>
            <a:endParaRPr lang="en-US" dirty="0"/>
          </a:p>
        </p:txBody>
      </p:sp>
    </p:spTree>
    <p:extLst>
      <p:ext uri="{BB962C8B-B14F-4D97-AF65-F5344CB8AC3E}">
        <p14:creationId xmlns:p14="http://schemas.microsoft.com/office/powerpoint/2010/main" val="116557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098" y="2971564"/>
            <a:ext cx="6271803" cy="1783235"/>
          </a:xfrm>
        </p:spPr>
      </p:pic>
    </p:spTree>
    <p:extLst>
      <p:ext uri="{BB962C8B-B14F-4D97-AF65-F5344CB8AC3E}">
        <p14:creationId xmlns:p14="http://schemas.microsoft.com/office/powerpoint/2010/main" val="372922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goal of Rust is to be a language suited to creating highly concurrent and highly safe systems, and "programming in the large", that is, creating and maintaining boundaries that preserve large-system integrity. This has led to a feature set with an emphasis on safety, control of memory layout, and concurrency. Performance of idiomatic Rust is comparable to the performance of idiomatic C</a:t>
            </a:r>
            <a:r>
              <a:rPr lang="en-US" dirty="0" smtClean="0"/>
              <a:t>++.</a:t>
            </a:r>
          </a:p>
          <a:p>
            <a:endParaRPr lang="en-US" dirty="0"/>
          </a:p>
          <a:p>
            <a:r>
              <a:rPr lang="en-US" dirty="0"/>
              <a:t>The system is designed to be memory safe, and it does not permit null pointers, dangling pointers, or data races in safe code. Data values can only be initialized through a fixed set of forms, all of which require their inputs to be already initialized. To replicate the functionality in other languages of pointers being either valid or NULL, such as in linked list or binary tree data structures, the Rust core library provides an option type, which can be used to test if a pointer has Some value or None. Rust also introduces additional syntax to manage lifetimes, and the compiler reasons about these through its borrow checker.</a:t>
            </a:r>
          </a:p>
        </p:txBody>
      </p:sp>
    </p:spTree>
    <p:extLst>
      <p:ext uri="{BB962C8B-B14F-4D97-AF65-F5344CB8AC3E}">
        <p14:creationId xmlns:p14="http://schemas.microsoft.com/office/powerpoint/2010/main" val="31965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978" y="1702724"/>
            <a:ext cx="6508044" cy="4320914"/>
          </a:xfrm>
        </p:spPr>
      </p:pic>
    </p:spTree>
    <p:extLst>
      <p:ext uri="{BB962C8B-B14F-4D97-AF65-F5344CB8AC3E}">
        <p14:creationId xmlns:p14="http://schemas.microsoft.com/office/powerpoint/2010/main" val="66604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Cargo is Rust’s build system and package manager</a:t>
            </a:r>
            <a:r>
              <a:rPr lang="en-US" dirty="0" smtClean="0"/>
              <a:t>. </a:t>
            </a:r>
            <a:r>
              <a:rPr lang="en-US" dirty="0"/>
              <a:t>Cargo takes care of building code, downloading the libraries, and building those libraries. </a:t>
            </a:r>
            <a:endParaRPr lang="en-US" dirty="0" smtClean="0"/>
          </a:p>
          <a:p>
            <a:r>
              <a:rPr lang="en-US" dirty="0" smtClean="0"/>
              <a:t>In order to start a cargo project run the commands</a:t>
            </a:r>
          </a:p>
          <a:p>
            <a:r>
              <a:rPr lang="es-ES" dirty="0"/>
              <a:t>$ cargo new </a:t>
            </a:r>
            <a:r>
              <a:rPr lang="es-ES" dirty="0" err="1"/>
              <a:t>hello_cargo</a:t>
            </a:r>
            <a:r>
              <a:rPr lang="es-ES" dirty="0"/>
              <a:t> --</a:t>
            </a:r>
            <a:r>
              <a:rPr lang="es-ES" dirty="0" err="1"/>
              <a:t>bin</a:t>
            </a:r>
            <a:r>
              <a:rPr lang="es-ES" dirty="0"/>
              <a:t> </a:t>
            </a:r>
            <a:endParaRPr lang="es-ES" dirty="0" smtClean="0"/>
          </a:p>
          <a:p>
            <a:r>
              <a:rPr lang="es-ES" dirty="0" smtClean="0"/>
              <a:t>$ </a:t>
            </a:r>
            <a:r>
              <a:rPr lang="es-ES" dirty="0"/>
              <a:t>cd </a:t>
            </a:r>
            <a:r>
              <a:rPr lang="es-ES" dirty="0" err="1" smtClean="0"/>
              <a:t>hello_cargo</a:t>
            </a:r>
            <a:endParaRPr lang="es-ES" dirty="0" smtClean="0"/>
          </a:p>
          <a:p>
            <a:endParaRPr lang="es-ES" dirty="0"/>
          </a:p>
          <a:p>
            <a:r>
              <a:rPr lang="en-US" dirty="0"/>
              <a:t>Filename: </a:t>
            </a:r>
            <a:r>
              <a:rPr lang="en-US" dirty="0" err="1"/>
              <a:t>Cargo.toml</a:t>
            </a:r>
            <a:endParaRPr lang="en-US" dirty="0"/>
          </a:p>
          <a:p>
            <a:endParaRPr lang="en-US" dirty="0"/>
          </a:p>
          <a:p>
            <a:r>
              <a:rPr lang="en-US" dirty="0"/>
              <a:t>[package]</a:t>
            </a:r>
          </a:p>
          <a:p>
            <a:r>
              <a:rPr lang="en-US" dirty="0"/>
              <a:t>name = "</a:t>
            </a:r>
            <a:r>
              <a:rPr lang="en-US" dirty="0" err="1"/>
              <a:t>hello_cargo</a:t>
            </a:r>
            <a:r>
              <a:rPr lang="en-US" dirty="0"/>
              <a:t>"</a:t>
            </a:r>
          </a:p>
          <a:p>
            <a:r>
              <a:rPr lang="en-US" dirty="0"/>
              <a:t>version = "0.1.0"</a:t>
            </a:r>
          </a:p>
          <a:p>
            <a:r>
              <a:rPr lang="en-US" dirty="0"/>
              <a:t>authors = ["Your Name &lt;you@example.com&gt;"]</a:t>
            </a:r>
          </a:p>
          <a:p>
            <a:endParaRPr lang="en-US" dirty="0"/>
          </a:p>
          <a:p>
            <a:r>
              <a:rPr lang="en-US" dirty="0"/>
              <a:t>[dependencies]</a:t>
            </a:r>
          </a:p>
        </p:txBody>
      </p:sp>
    </p:spTree>
    <p:extLst>
      <p:ext uri="{BB962C8B-B14F-4D97-AF65-F5344CB8AC3E}">
        <p14:creationId xmlns:p14="http://schemas.microsoft.com/office/powerpoint/2010/main" val="37106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Variables</a:t>
            </a:r>
            <a:endParaRPr lang="en-US" dirty="0"/>
          </a:p>
        </p:txBody>
      </p:sp>
      <p:sp>
        <p:nvSpPr>
          <p:cNvPr id="3" name="Content Placeholder 2"/>
          <p:cNvSpPr>
            <a:spLocks noGrp="1"/>
          </p:cNvSpPr>
          <p:nvPr>
            <p:ph idx="1"/>
          </p:nvPr>
        </p:nvSpPr>
        <p:spPr/>
        <p:txBody>
          <a:bodyPr/>
          <a:lstStyle/>
          <a:p>
            <a:r>
              <a:rPr lang="en-US" dirty="0" smtClean="0"/>
              <a:t>In </a:t>
            </a:r>
            <a:r>
              <a:rPr lang="en-US" dirty="0"/>
              <a:t>Rust, variables are immutable by default. The following example shows how to use </a:t>
            </a:r>
            <a:r>
              <a:rPr lang="en-US" dirty="0" err="1"/>
              <a:t>mut</a:t>
            </a:r>
            <a:r>
              <a:rPr lang="en-US" dirty="0"/>
              <a:t> before the variable name to make a variable mutable:</a:t>
            </a:r>
          </a:p>
          <a:p>
            <a:endParaRPr lang="en-US" b="1" dirty="0"/>
          </a:p>
          <a:p>
            <a:r>
              <a:rPr lang="en-US" dirty="0"/>
              <a:t>let foo = 5; // immutable</a:t>
            </a:r>
          </a:p>
          <a:p>
            <a:r>
              <a:rPr lang="en-US" dirty="0"/>
              <a:t>let </a:t>
            </a:r>
            <a:r>
              <a:rPr lang="en-US" dirty="0" err="1"/>
              <a:t>mut</a:t>
            </a:r>
            <a:r>
              <a:rPr lang="en-US" dirty="0"/>
              <a:t> bar = 5; // mutable</a:t>
            </a:r>
          </a:p>
        </p:txBody>
      </p:sp>
    </p:spTree>
    <p:extLst>
      <p:ext uri="{BB962C8B-B14F-4D97-AF65-F5344CB8AC3E}">
        <p14:creationId xmlns:p14="http://schemas.microsoft.com/office/powerpoint/2010/main" val="108928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Rust being used?</a:t>
            </a:r>
            <a:endParaRPr lang="en-US" dirty="0"/>
          </a:p>
        </p:txBody>
      </p:sp>
      <p:sp>
        <p:nvSpPr>
          <p:cNvPr id="3" name="Content Placeholder 2"/>
          <p:cNvSpPr>
            <a:spLocks noGrp="1"/>
          </p:cNvSpPr>
          <p:nvPr>
            <p:ph idx="1"/>
          </p:nvPr>
        </p:nvSpPr>
        <p:spPr/>
        <p:txBody>
          <a:bodyPr/>
          <a:lstStyle/>
          <a:p>
            <a:r>
              <a:rPr lang="en-US" dirty="0" err="1"/>
              <a:t>Dropbox</a:t>
            </a:r>
            <a:r>
              <a:rPr lang="en-US" dirty="0"/>
              <a:t> is using Rust in multiple high-impact projects to manage </a:t>
            </a:r>
            <a:r>
              <a:rPr lang="en-US" dirty="0" err="1"/>
              <a:t>exabytes</a:t>
            </a:r>
            <a:r>
              <a:rPr lang="en-US" dirty="0"/>
              <a:t> of data on the back end, where correctness and efficiency is critical</a:t>
            </a:r>
            <a:r>
              <a:rPr lang="en-US" dirty="0" smtClean="0"/>
              <a:t>.</a:t>
            </a:r>
          </a:p>
          <a:p>
            <a:r>
              <a:rPr lang="en-US" dirty="0" smtClean="0"/>
              <a:t>Mozilla has started Servo, an alternative to Firefox.</a:t>
            </a:r>
          </a:p>
          <a:p>
            <a:r>
              <a:rPr lang="en-US" dirty="0" err="1" smtClean="0"/>
              <a:t>npm</a:t>
            </a:r>
            <a:r>
              <a:rPr lang="en-US" dirty="0" smtClean="0"/>
              <a:t> </a:t>
            </a:r>
            <a:r>
              <a:rPr lang="en-US" dirty="0"/>
              <a:t>started using Rust in production to serve JavaScript packages. </a:t>
            </a:r>
          </a:p>
        </p:txBody>
      </p:sp>
    </p:spTree>
    <p:extLst>
      <p:ext uri="{BB962C8B-B14F-4D97-AF65-F5344CB8AC3E}">
        <p14:creationId xmlns:p14="http://schemas.microsoft.com/office/powerpoint/2010/main" val="21702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 Level Intermediate Representation</a:t>
            </a:r>
            <a:endParaRPr lang="en-US" dirty="0"/>
          </a:p>
        </p:txBody>
      </p:sp>
      <p:sp>
        <p:nvSpPr>
          <p:cNvPr id="3" name="Content Placeholder 2"/>
          <p:cNvSpPr>
            <a:spLocks noGrp="1"/>
          </p:cNvSpPr>
          <p:nvPr>
            <p:ph idx="1"/>
          </p:nvPr>
        </p:nvSpPr>
        <p:spPr>
          <a:xfrm>
            <a:off x="609600" y="1600201"/>
            <a:ext cx="4963064" cy="4550433"/>
          </a:xfrm>
        </p:spPr>
        <p:txBody>
          <a:bodyPr/>
          <a:lstStyle/>
          <a:p>
            <a:r>
              <a:rPr lang="en-US" dirty="0"/>
              <a:t>MIR stands for mid-level IR, because the MIR comes between the existing HIR (“high-level IR”, roughly an abstract syntax tree) and LLVM (the “low-level” IR). It does its work in two phases, with a vastly simplified version of Rust MIR standing in the middle.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937" y="1612903"/>
            <a:ext cx="3511508" cy="4568638"/>
          </a:xfrm>
          <a:prstGeom prst="rect">
            <a:avLst/>
          </a:prstGeom>
        </p:spPr>
      </p:pic>
    </p:spTree>
    <p:extLst>
      <p:ext uri="{BB962C8B-B14F-4D97-AF65-F5344CB8AC3E}">
        <p14:creationId xmlns:p14="http://schemas.microsoft.com/office/powerpoint/2010/main" val="1141899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218</TotalTime>
  <Words>1069</Words>
  <Application>Microsoft Office PowerPoint</Application>
  <PresentationFormat>Custom</PresentationFormat>
  <Paragraphs>68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Rust Compiler Case Study</vt:lpstr>
      <vt:lpstr>What is Rust?</vt:lpstr>
      <vt:lpstr>Sample Code</vt:lpstr>
      <vt:lpstr>Goal</vt:lpstr>
      <vt:lpstr>Multithreading</vt:lpstr>
      <vt:lpstr>Cargo</vt:lpstr>
      <vt:lpstr>Immutable Variables</vt:lpstr>
      <vt:lpstr>Where is Rust being used?</vt:lpstr>
      <vt:lpstr>Mid Level Intermediate Representation</vt:lpstr>
      <vt:lpstr>Advantages of MIR</vt:lpstr>
      <vt:lpstr>Incremental Compilation</vt:lpstr>
      <vt:lpstr>Incremental Compilation</vt:lpstr>
      <vt:lpstr>Incremental Compilation</vt:lpstr>
      <vt:lpstr>An Incremental Compiler</vt:lpstr>
      <vt:lpstr>An Incremental Compiler</vt:lpstr>
      <vt:lpstr>An Incremental Compiler</vt:lpstr>
      <vt:lpstr>Dependency Tracking in the Compiler</vt:lpstr>
      <vt:lpstr>Dependency Tracking in the Compiler</vt:lpstr>
      <vt:lpstr>Bibliography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windows</dc:creator>
  <cp:lastModifiedBy>windows</cp:lastModifiedBy>
  <cp:revision>22</cp:revision>
  <dcterms:created xsi:type="dcterms:W3CDTF">2017-07-14T11:56:36Z</dcterms:created>
  <dcterms:modified xsi:type="dcterms:W3CDTF">2017-07-20T15:54:39Z</dcterms:modified>
</cp:coreProperties>
</file>