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58" r:id="rId3"/>
    <p:sldId id="2660" r:id="rId4"/>
    <p:sldId id="2664" r:id="rId6"/>
    <p:sldId id="2665" r:id="rId7"/>
    <p:sldId id="2669" r:id="rId8"/>
    <p:sldId id="2666" r:id="rId9"/>
    <p:sldId id="2667" r:id="rId10"/>
    <p:sldId id="2668" r:id="rId11"/>
    <p:sldId id="26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256B8-B99A-45D4-AF70-6FEC211DC6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E4026-3E06-45C7-9FAD-0C5A8DF779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6C55-6C14-4F0D-928C-D7F1BE70B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6501-1249-4FC6-860A-ADAA339663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3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image" Target="../media/image2.png"/><Relationship Id="rId4" Type="http://schemas.openxmlformats.org/officeDocument/2006/relationships/tags" Target="../tags/tag71.xm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image" Target="../media/image3.png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5.png"/><Relationship Id="rId2" Type="http://schemas.openxmlformats.org/officeDocument/2006/relationships/tags" Target="../tags/tag83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6.png"/><Relationship Id="rId2" Type="http://schemas.openxmlformats.org/officeDocument/2006/relationships/tags" Target="../tags/tag91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image" Target="../media/image3.png"/><Relationship Id="rId2" Type="http://schemas.openxmlformats.org/officeDocument/2006/relationships/tags" Target="../tags/tag99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image" Target="../media/image3.png"/><Relationship Id="rId2" Type="http://schemas.openxmlformats.org/officeDocument/2006/relationships/tags" Target="../tags/tag107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image" Target="../media/image3.png"/><Relationship Id="rId2" Type="http://schemas.openxmlformats.org/officeDocument/2006/relationships/tags" Target="../tags/tag11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image" Target="../media/image7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2.png"/><Relationship Id="rId6" Type="http://schemas.openxmlformats.org/officeDocument/2006/relationships/tags" Target="../tags/tag17.xml"/><Relationship Id="rId5" Type="http://schemas.openxmlformats.org/officeDocument/2006/relationships/image" Target="../media/image1.png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3.png"/><Relationship Id="rId2" Type="http://schemas.openxmlformats.org/officeDocument/2006/relationships/tags" Target="../tags/tag31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3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3.png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3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4393003"/>
            <a:ext cx="12192000" cy="24737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H="1" flipV="1">
            <a:off x="-28029" y="-1"/>
            <a:ext cx="12220028" cy="2242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548130" y="2151530"/>
            <a:ext cx="9144000" cy="1440354"/>
          </a:xfrm>
        </p:spPr>
        <p:txBody>
          <a:bodyPr lIns="90170" tIns="46990" rIns="90170" bIns="46990" anchor="ctr" anchorCtr="0">
            <a:normAutofit/>
          </a:bodyPr>
          <a:lstStyle>
            <a:lvl1pPr algn="ctr">
              <a:defRPr sz="6600" u="none" strike="noStrike" kern="1200" cap="none" spc="-2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24000" y="3671999"/>
            <a:ext cx="9144000" cy="520878"/>
          </a:xfrm>
        </p:spPr>
        <p:txBody>
          <a:bodyPr lIns="90170" tIns="46990" rIns="90170" bIns="46990" anchor="ctr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>
          <a:xfrm>
            <a:off x="5921830" y="4237889"/>
            <a:ext cx="3483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-13397" y="0"/>
            <a:ext cx="12218794" cy="6873073"/>
            <a:chOff x="-13397" y="0"/>
            <a:chExt cx="12218794" cy="6873073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 l="-548"/>
            <a:stretch>
              <a:fillRect/>
            </a:stretch>
          </p:blipFill>
          <p:spPr>
            <a:xfrm>
              <a:off x="-13397" y="5246156"/>
              <a:ext cx="12205397" cy="162691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/>
            <a:srcRect l="-548"/>
            <a:stretch>
              <a:fillRect/>
            </a:stretch>
          </p:blipFill>
          <p:spPr>
            <a:xfrm rot="10800000">
              <a:off x="0" y="0"/>
              <a:ext cx="12205397" cy="162691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</a:defRPr>
            </a:lvl1pPr>
            <a:lvl2pPr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</a:defRPr>
            </a:lvl2pPr>
            <a:lvl3pPr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</a:defRPr>
            </a:lvl3pPr>
            <a:lvl4pPr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</a:defRPr>
            </a:lvl4pPr>
            <a:lvl5pPr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4393003"/>
            <a:ext cx="12192000" cy="24737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H="1" flipV="1">
            <a:off x="-28029" y="-1"/>
            <a:ext cx="12220028" cy="2242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3998" y="2373835"/>
            <a:ext cx="9144000" cy="1294912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-2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 flipH="1">
            <a:off x="1523998" y="3739402"/>
            <a:ext cx="9144001" cy="522288"/>
          </a:xfrm>
        </p:spPr>
        <p:txBody>
          <a:bodyPr lIns="90170" tIns="46990" rIns="90170" bIns="46990" anchor="ctr">
            <a:normAutofit/>
          </a:bodyPr>
          <a:lstStyle>
            <a:lvl1pPr marL="0" indent="0" algn="ctr">
              <a:buNone/>
              <a:defRPr sz="2400" u="none" strike="noStrike" kern="1200" cap="none" spc="2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>
            <p:custDataLst>
              <p:tags r:id="rId11"/>
            </p:custDataLst>
          </p:nvPr>
        </p:nvCxnSpPr>
        <p:spPr>
          <a:xfrm>
            <a:off x="5921830" y="4306042"/>
            <a:ext cx="3483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34975"/>
            <a:ext cx="10852237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0800000">
            <a:off x="0" y="0"/>
            <a:ext cx="12192000" cy="13100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5547995"/>
            <a:ext cx="12192000" cy="131000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727"/>
          <a:stretch>
            <a:fillRect/>
          </a:stretch>
        </p:blipFill>
        <p:spPr>
          <a:xfrm rot="5400000" flipV="1">
            <a:off x="8159088" y="2825088"/>
            <a:ext cx="6858000" cy="1207827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 rot="10800000">
            <a:off x="0" y="0"/>
            <a:ext cx="12205397" cy="1626917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6200000" flipH="1">
            <a:off x="9881235" y="2911475"/>
            <a:ext cx="3579495" cy="1035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5400000">
            <a:off x="-1272540" y="2911475"/>
            <a:ext cx="3579495" cy="1035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0445420">
            <a:off x="5232016" y="3889257"/>
            <a:ext cx="1727968" cy="1147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0" y="4393003"/>
            <a:ext cx="12192000" cy="24737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 flipV="1">
            <a:off x="-28029" y="-1"/>
            <a:ext cx="12220028" cy="2242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469888" y="2085975"/>
            <a:ext cx="7557025" cy="1244737"/>
          </a:xfrm>
        </p:spPr>
        <p:txBody>
          <a:bodyPr anchor="b">
            <a:normAutofit/>
          </a:bodyPr>
          <a:lstStyle>
            <a:lvl1pPr algn="ctr">
              <a:defRPr sz="5400" b="1" u="none" strike="noStrike" kern="1200" cap="none" spc="-2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469888" y="3375245"/>
            <a:ext cx="7557025" cy="5226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strike="noStrike" kern="1200" cap="none" spc="2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9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874C47C6-F50E-4077-959D-5D8B09CFB3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92FB901B-D324-4130-8D45-B7940F1997A3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13"/>
            </p:custDataLst>
          </p:nvPr>
        </p:nvCxnSpPr>
        <p:spPr>
          <a:xfrm>
            <a:off x="6113166" y="3933391"/>
            <a:ext cx="28788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-13397" y="0"/>
            <a:ext cx="12218794" cy="6873073"/>
            <a:chOff x="-13397" y="0"/>
            <a:chExt cx="12218794" cy="6873073"/>
          </a:xfrm>
        </p:grpSpPr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 l="-548"/>
            <a:stretch>
              <a:fillRect/>
            </a:stretch>
          </p:blipFill>
          <p:spPr>
            <a:xfrm>
              <a:off x="-13397" y="5246156"/>
              <a:ext cx="12205397" cy="162691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/>
            <a:srcRect l="-548"/>
            <a:stretch>
              <a:fillRect/>
            </a:stretch>
          </p:blipFill>
          <p:spPr>
            <a:xfrm rot="10800000">
              <a:off x="0" y="0"/>
              <a:ext cx="12205397" cy="162691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8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154.xml"/><Relationship Id="rId3" Type="http://schemas.openxmlformats.org/officeDocument/2006/relationships/image" Target="../media/image8.png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56.xml"/><Relationship Id="rId2" Type="http://schemas.openxmlformats.org/officeDocument/2006/relationships/image" Target="../media/image9.png"/><Relationship Id="rId1" Type="http://schemas.openxmlformats.org/officeDocument/2006/relationships/tags" Target="../tags/tag15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60.xml"/><Relationship Id="rId2" Type="http://schemas.openxmlformats.org/officeDocument/2006/relationships/image" Target="../media/image11.jpeg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6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16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9690" y="1818640"/>
            <a:ext cx="4003040" cy="962025"/>
          </a:xfrm>
        </p:spPr>
        <p:txBody>
          <a:bodyPr/>
          <a:p>
            <a:pPr algn="ctr"/>
            <a:r>
              <a:rPr sz="6600">
                <a:solidFill>
                  <a:schemeClr val="accent1">
                    <a:lumMod val="50000"/>
                  </a:schemeClr>
                </a:solidFill>
              </a:rPr>
              <a:t>初期检查</a:t>
            </a:r>
            <a:endParaRPr sz="6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5570" y="4122420"/>
            <a:ext cx="5334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ts val="216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题目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：基于机器学习的智能问答系统设计与实现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ts val="216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汇报人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：廖梓尧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3894513" y="236638"/>
            <a:ext cx="1448223" cy="1469902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ctr" anchorCtr="0">
            <a:normAutofit fontScale="97500" lnSpcReduction="10000"/>
          </a:bodyPr>
          <a:lstStyle/>
          <a:p>
            <a:pPr algn="r"/>
            <a:r>
              <a:rPr lang="en-US" altLang="zh-CN" sz="10000" b="1" dirty="0">
                <a:solidFill>
                  <a:schemeClr val="accent2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C</a:t>
            </a:r>
            <a:endParaRPr lang="en-US" altLang="zh-CN" sz="10000" b="1" dirty="0">
              <a:solidFill>
                <a:schemeClr val="accent2"/>
              </a:solidFill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>
            <a:off x="5501678" y="1116981"/>
            <a:ext cx="1601859" cy="401320"/>
          </a:xfrm>
          <a:prstGeom prst="rect">
            <a:avLst/>
          </a:prstGeom>
          <a:noFill/>
        </p:spPr>
        <p:txBody>
          <a:bodyPr vert="horz" wrap="square" lIns="90170" tIns="46990" rIns="90170" bIns="46990" rtlCol="0">
            <a:normAutofit/>
          </a:bodyPr>
          <a:lstStyle/>
          <a:p>
            <a:pPr algn="dist"/>
            <a:r>
              <a:rPr lang="en-US" altLang="zh-CN" sz="2000" dirty="0">
                <a:solidFill>
                  <a:schemeClr val="accent2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ONTENTS</a:t>
            </a:r>
            <a:endParaRPr lang="en-US" altLang="zh-CN" sz="2000" dirty="0">
              <a:solidFill>
                <a:schemeClr val="accent2"/>
              </a:solidFill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矩形: 圆角 23"/>
          <p:cNvSpPr/>
          <p:nvPr>
            <p:custDataLst>
              <p:tags r:id="rId3"/>
            </p:custDataLst>
          </p:nvPr>
        </p:nvSpPr>
        <p:spPr>
          <a:xfrm>
            <a:off x="6644640" y="4154805"/>
            <a:ext cx="690880" cy="67564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04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7410450" y="4222115"/>
            <a:ext cx="2886075" cy="539115"/>
          </a:xfrm>
          <a:prstGeom prst="rect">
            <a:avLst/>
          </a:prstGeom>
          <a:noFill/>
        </p:spPr>
        <p:txBody>
          <a:bodyPr wrap="square" lIns="90170" tIns="46990" rIns="90170" bIns="46990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j-cs"/>
              </a:rPr>
              <a:t>实施方案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1" name="矩形: 圆角 23"/>
          <p:cNvSpPr/>
          <p:nvPr>
            <p:custDataLst>
              <p:tags r:id="rId5"/>
            </p:custDataLst>
          </p:nvPr>
        </p:nvSpPr>
        <p:spPr>
          <a:xfrm>
            <a:off x="6644640" y="2379345"/>
            <a:ext cx="690880" cy="67564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02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6"/>
            </p:custDataLst>
          </p:nvPr>
        </p:nvSpPr>
        <p:spPr>
          <a:xfrm>
            <a:off x="7410450" y="2453640"/>
            <a:ext cx="2886075" cy="539115"/>
          </a:xfrm>
          <a:prstGeom prst="rect">
            <a:avLst/>
          </a:prstGeom>
          <a:noFill/>
        </p:spPr>
        <p:txBody>
          <a:bodyPr wrap="square" lIns="90170" tIns="46990" rIns="90170" bIns="46990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j-cs"/>
              </a:rPr>
              <a:t>课题简介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矩形: 圆角 23"/>
          <p:cNvSpPr/>
          <p:nvPr>
            <p:custDataLst>
              <p:tags r:id="rId7"/>
            </p:custDataLst>
          </p:nvPr>
        </p:nvSpPr>
        <p:spPr>
          <a:xfrm>
            <a:off x="2059940" y="4154170"/>
            <a:ext cx="690880" cy="67564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03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8"/>
            </p:custDataLst>
          </p:nvPr>
        </p:nvSpPr>
        <p:spPr>
          <a:xfrm>
            <a:off x="2848610" y="4222115"/>
            <a:ext cx="2886075" cy="539115"/>
          </a:xfrm>
          <a:prstGeom prst="rect">
            <a:avLst/>
          </a:prstGeom>
          <a:noFill/>
        </p:spPr>
        <p:txBody>
          <a:bodyPr wrap="square" lIns="90170" tIns="46990" rIns="90170" bIns="46990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j-cs"/>
              </a:rPr>
              <a:t>研究现状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5501679" y="408714"/>
            <a:ext cx="1601859" cy="643533"/>
          </a:xfrm>
          <a:prstGeom prst="rect">
            <a:avLst/>
          </a:prstGeom>
          <a:noFill/>
        </p:spPr>
        <p:txBody>
          <a:bodyPr wrap="square" lIns="90170" tIns="46990" rIns="90170" bIns="46990" rtlCol="0" anchor="b" anchorCtr="0">
            <a:normAutofit fontScale="97500"/>
          </a:bodyPr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  <a:uFillTx/>
                <a:latin typeface="Arial" panose="020B0604020202090204" pitchFamily="34" charset="0"/>
                <a:ea typeface="汉仪旗黑-85S" panose="00020600040101010101" charset="-122"/>
                <a:cs typeface="+mj-cs"/>
              </a:rPr>
              <a:t>目 录</a:t>
            </a:r>
            <a:endParaRPr lang="zh-CN" altLang="en-US" sz="3600" b="1" dirty="0">
              <a:solidFill>
                <a:schemeClr val="accent2"/>
              </a:solidFill>
              <a:uFillTx/>
              <a:latin typeface="Arial" panose="020B0604020202090204" pitchFamily="34" charset="0"/>
              <a:ea typeface="汉仪旗黑-85S" panose="00020600040101010101" charset="-122"/>
              <a:cs typeface="+mj-cs"/>
            </a:endParaRPr>
          </a:p>
        </p:txBody>
      </p:sp>
      <p:sp>
        <p:nvSpPr>
          <p:cNvPr id="24" name="矩形: 圆角 23"/>
          <p:cNvSpPr/>
          <p:nvPr>
            <p:custDataLst>
              <p:tags r:id="rId10"/>
            </p:custDataLst>
          </p:nvPr>
        </p:nvSpPr>
        <p:spPr>
          <a:xfrm>
            <a:off x="2059940" y="2385695"/>
            <a:ext cx="690880" cy="67564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rPr>
              <a:t>01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1"/>
            </p:custDataLst>
          </p:nvPr>
        </p:nvSpPr>
        <p:spPr>
          <a:xfrm>
            <a:off x="2848610" y="2453640"/>
            <a:ext cx="2886075" cy="539115"/>
          </a:xfrm>
          <a:prstGeom prst="rect">
            <a:avLst/>
          </a:prstGeom>
          <a:noFill/>
        </p:spPr>
        <p:txBody>
          <a:bodyPr wrap="square" lIns="90170" tIns="46990" rIns="90170" bIns="46990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j-cs"/>
              </a:rPr>
              <a:t>课题背景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olidFill>
                  <a:schemeClr val="tx1"/>
                </a:solidFill>
                <a:latin typeface="Arial" panose="020B0604020202090204" pitchFamily="34" charset="0"/>
              </a:rPr>
              <a:t>一、课题背景</a:t>
            </a:r>
            <a:endParaRPr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7181850" y="1188085"/>
            <a:ext cx="4207510" cy="285051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rPr>
              <a:t>随着社会的高速发展，互联网规模发展的日趋庞大，人们对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信息获取需求</a:t>
            </a:r>
            <a:r>
              <a:rPr dirty="0">
                <a:solidFill>
                  <a:srgbClr val="FF0000"/>
                </a:solidFill>
                <a:latin typeface="Arial" panose="020B0604020202090204" pitchFamily="34" charset="0"/>
              </a:rPr>
              <a:t>暴增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rPr>
              <a:t>，通常会使用智能的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</a:rPr>
              <a:t>问答系统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rPr>
              <a:t>（如智能客服）或者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</a:rPr>
              <a:t>搜索引擎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rPr>
              <a:t>来满足自身需求。其中问答系统占领的领域也越来越大——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</a:rPr>
              <a:t>电子商务、O2O、物流配送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rPr>
              <a:t>等，各种利用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</a:rPr>
              <a:t>智能问答系统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rPr>
              <a:t>进行发展的领域正在协助企业不断地发展</a:t>
            </a: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  <a:sym typeface="+mn-ea"/>
              </a:rPr>
              <a:t>创新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业务</a:t>
            </a:r>
            <a:r>
              <a:rPr dirty="0">
                <a:solidFill>
                  <a:srgbClr val="FF0000"/>
                </a:solidFill>
                <a:latin typeface="Arial" panose="020B0604020202090204" pitchFamily="34" charset="0"/>
              </a:rPr>
              <a:t>与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运营模式</a:t>
            </a:r>
            <a:endParaRPr lang="en-US" altLang="zh-CN" dirty="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306070" y="1099820"/>
            <a:ext cx="6228715" cy="40220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74349"/>
            <a:ext cx="10852237" cy="441964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tx1"/>
                </a:solidFill>
                <a:latin typeface="Arial" panose="020B0604020202090204" pitchFamily="34" charset="0"/>
              </a:rPr>
              <a:t>二、任务简介：垂类业务下的检索式智能问答系统</a:t>
            </a:r>
            <a:endParaRPr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11150" y="2386330"/>
            <a:ext cx="6077585" cy="262763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648002" y="1104623"/>
            <a:ext cx="535964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研究价值和意义：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垂类业务（如医疗）的需求不断扩张，单纯依靠人工从千万级别的文本库中选取对应愈加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耗时耗力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，而使用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技术进行问答检索能够极大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缓解人工查找工作量，促进垂类业务信息检索平台智能化发展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实现针对检索式的智能问答任务进一步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扩展了问答系统在垂类业务的应用领域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，对日后相关类型工作具有指导意义</a:t>
            </a:r>
            <a:r>
              <a:rPr kumimoji="1" lang="zh-CN" altLang="en-US" dirty="0"/>
              <a:t>。</a:t>
            </a:r>
            <a:endParaRPr kumimoji="1"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47980" y="1104900"/>
            <a:ext cx="6003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课题任务：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在垂类业务下，用户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并在可交互的页面，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Query/Question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，系统能够提取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的语义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字面信息，并以此进行比较，通过高效检索手段，给出最满足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214755"/>
            <a:ext cx="5913120" cy="494284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4660" y="254004"/>
            <a:ext cx="10852237" cy="441964"/>
          </a:xfrm>
        </p:spPr>
        <p:txBody>
          <a:bodyPr>
            <a:normAutofit fontScale="90000"/>
          </a:bodyPr>
          <a:p>
            <a:r>
              <a:rPr>
                <a:solidFill>
                  <a:schemeClr val="tx1"/>
                </a:solidFill>
                <a:latin typeface="Arial" panose="020B0604020202090204" pitchFamily="34" charset="0"/>
              </a:rPr>
              <a:t>三、研究现状：分类</a:t>
            </a:r>
            <a:r>
              <a:rPr lang="en-US" altLang="zh-CN">
                <a:solidFill>
                  <a:schemeClr val="tx1"/>
                </a:solidFill>
                <a:latin typeface="Arial" panose="020B0604020202090204" pitchFamily="34" charset="0"/>
              </a:rPr>
              <a:t>&amp;</a:t>
            </a:r>
            <a:r>
              <a:rPr>
                <a:solidFill>
                  <a:schemeClr val="tx1"/>
                </a:solidFill>
                <a:latin typeface="Arial" panose="020B0604020202090204" pitchFamily="34" charset="0"/>
              </a:rPr>
              <a:t>发展</a:t>
            </a:r>
            <a:endParaRPr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31000" y="1306195"/>
            <a:ext cx="53936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基于知识图谱的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KBQA: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准确率比较高，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局限性大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无法给出知识图谱之外的答案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；重度依赖“人工”去构建业务知识结构，更换业务场景都需要大量的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重复劳动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）基于阅读理解的QA：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相对严谨可靠，可控性强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局限性较大，严重依赖语料库大小。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系统设计方向：</a:t>
            </a:r>
            <a:r>
              <a: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基于检索式的文本型单轮对话系统</a:t>
            </a:r>
            <a:endParaRPr kumimoji="1"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4660" y="254004"/>
            <a:ext cx="10852237" cy="441964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tx1"/>
                </a:solidFill>
                <a:latin typeface="Arial" panose="020B0604020202090204" pitchFamily="34" charset="0"/>
              </a:rPr>
              <a:t>四、实施方案：智能问答系统架构</a:t>
            </a:r>
            <a:endParaRPr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42300" y="925195"/>
            <a:ext cx="36195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架构方案：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在垂类业务下，考虑到实时性要求高：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主体结构：系统以的“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分析层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召回层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排序层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组织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架构，保证各层模块高内聚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低耦合，且易于模块的系统优化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设计概念：以</a:t>
            </a:r>
            <a:r>
              <a:rPr kumimoji="1"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为设计概念，更易于扩展和快速地开发。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辅助服务：加入</a:t>
            </a:r>
            <a:r>
              <a:rPr kumimoji="1"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正排、倒排索引、</a:t>
            </a:r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kumimoji="1"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，打造满足垂类用户信息检索需求的</a:t>
            </a:r>
            <a:r>
              <a:rPr kumimoji="1"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高时效性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问答系统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流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695960"/>
            <a:ext cx="7317740" cy="50457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4660" y="254004"/>
            <a:ext cx="10852237" cy="441964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tx1"/>
                </a:solidFill>
                <a:latin typeface="Arial" panose="020B0604020202090204" pitchFamily="34" charset="0"/>
              </a:rPr>
              <a:t>四、实施方案：算法模型</a:t>
            </a:r>
            <a:r>
              <a:rPr lang="en-US" altLang="zh-CN">
                <a:solidFill>
                  <a:schemeClr val="tx1"/>
                </a:solidFill>
                <a:latin typeface="Arial" panose="020B0604020202090204" pitchFamily="34" charset="0"/>
              </a:rPr>
              <a:t>1</a:t>
            </a:r>
            <a:endParaRPr lang="en-US" altLang="zh-CN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62700" y="1076325"/>
            <a:ext cx="51136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召回算法模型：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传统机器学习模型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1.1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BM25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的文本字面相似匹配度，对其显式文本表征做进一步的短文本筛选。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向量检索模型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2. 1.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Two-Tower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作为召回模型，用于提取文本特征，映射为文本向量供神经网络学习其深层的隐式表征。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2.2.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Annoy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LSH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（近邻搜索），快速查找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可能匹配的文本。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" y="1966595"/>
            <a:ext cx="4870450" cy="4011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" y="926465"/>
            <a:ext cx="4733925" cy="809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4660" y="254004"/>
            <a:ext cx="10852237" cy="441964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tx1"/>
                </a:solidFill>
                <a:latin typeface="Arial" panose="020B0604020202090204" pitchFamily="34" charset="0"/>
              </a:rPr>
              <a:t>四、实施方案：算法模型</a:t>
            </a:r>
            <a:r>
              <a:rPr lang="en-US" altLang="zh-CN">
                <a:solidFill>
                  <a:schemeClr val="tx1"/>
                </a:solidFill>
                <a:latin typeface="Arial" panose="020B0604020202090204" pitchFamily="34" charset="0"/>
              </a:rPr>
              <a:t>2</a:t>
            </a:r>
            <a:endParaRPr lang="en-US" altLang="zh-CN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6265" y="695960"/>
            <a:ext cx="51136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排序算法模型：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分域融合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预训练的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BERT/LSTM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的文本特征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语义信息，同时在此基础上加入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结构，将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分域与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Answer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分域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映射到同一个向量空间进行融合，学习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跨域的文本相关性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度量学习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的方式，以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margin-loss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为损失函数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，将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query&amp;answer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投影到公共空间的方式，并以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余弦相似度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为度量，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建立跨域的文本相关性学习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样本工程：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 Negative Mining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，挖掘出更多的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负样本，阶段性训练模型，尽提升模型的线下指标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40" y="3259455"/>
            <a:ext cx="3462655" cy="3115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20" y="350520"/>
            <a:ext cx="6597650" cy="29089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pc="-200" dirty="0">
                <a:uFillTx/>
              </a:rPr>
              <a:t>感谢各位专家批评指正</a:t>
            </a:r>
            <a:endParaRPr lang="zh-CN" altLang="en-US" spc="-200" dirty="0">
              <a:uFillTx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pc="-200" dirty="0">
                <a:uFillTx/>
              </a:rPr>
              <a:t>THANK YOU FOR WATCHING</a:t>
            </a:r>
            <a:endParaRPr lang="en-US" altLang="zh-CN" spc="-200" dirty="0">
              <a:uFillTx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147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147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18_1"/>
  <p:tag name="KSO_WM_TEMPLATE_CATEGORY" val="custom"/>
  <p:tag name="KSO_WM_TEMPLATE_INDEX" val="20177147"/>
  <p:tag name="KSO_WM_TEMPLATE_SUBCATEGORY" val="0"/>
  <p:tag name="KSO_WM_TEMPLATE_THUMBS_INDEX" val="1、4、6、11、12、17、18、25、30、31"/>
  <p:tag name="KSO_WM_TEMPLATE_MASTER_TYPE" val="1"/>
  <p:tag name="KSO_WM_TEMPLATE_COLOR_TYPE" val="1"/>
  <p:tag name="KSO_WM_TEMPLATE_MASTER_THUMB_INDEX" val="12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77147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77147_8*i*1"/>
  <p:tag name="KSO_WM_TEMPLATE_CATEGORY" val="custom"/>
  <p:tag name="KSO_WM_TEMPLATE_INDEX" val="20177147"/>
  <p:tag name="KSO_WM_UNIT_LAYERLEVEL" val="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ISCONTENTSTITLE" val="0"/>
  <p:tag name="KSO_WM_UNIT_PRESET_TEXT" val="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77147_8*b*1"/>
  <p:tag name="KSO_WM_TEMPLATE_CATEGORY" val="custom"/>
  <p:tag name="KSO_WM_TEMPLATE_INDEX" val="20177147"/>
  <p:tag name="KSO_WM_UNIT_LAYERLEVEL" val="1"/>
  <p:tag name="KSO_WM_TAG_VERSION" val="1.0"/>
  <p:tag name="KSO_WM_BEAUTIFY_FLAG" val="#wm#"/>
  <p:tag name="KSO_WM_UNIT_ISNUMDGMTITLE" val="0"/>
  <p:tag name="KSO_WM_UNIT_TEXT_FILL_FORE_SCHEMECOLOR_INDEX" val="6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77147_8*l_h_i*1_4_1"/>
  <p:tag name="KSO_WM_TEMPLATE_CATEGORY" val="custom"/>
  <p:tag name="KSO_WM_TEMPLATE_INDEX" val="2017714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ISCONTENTSTITLE" val="0"/>
  <p:tag name="KSO_WM_UNIT_PRESET_TEXT" val="点击此处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177147_8*l_h_a*1_4_1"/>
  <p:tag name="KSO_WM_TEMPLATE_CATEGORY" val="custom"/>
  <p:tag name="KSO_WM_TEMPLATE_INDEX" val="2017714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77147_8*l_h_i*1_2_1"/>
  <p:tag name="KSO_WM_TEMPLATE_CATEGORY" val="custom"/>
  <p:tag name="KSO_WM_TEMPLATE_INDEX" val="2017714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ISCONTENTSTITLE" val="0"/>
  <p:tag name="KSO_WM_UNIT_PRESET_TEXT" val="点击此处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177147_8*l_h_a*1_2_1"/>
  <p:tag name="KSO_WM_TEMPLATE_CATEGORY" val="custom"/>
  <p:tag name="KSO_WM_TEMPLATE_INDEX" val="2017714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77147_8*l_h_i*1_3_1"/>
  <p:tag name="KSO_WM_TEMPLATE_CATEGORY" val="custom"/>
  <p:tag name="KSO_WM_TEMPLATE_INDEX" val="2017714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ISCONTENTSTITLE" val="0"/>
  <p:tag name="KSO_WM_UNIT_PRESET_TEXT" val="点击此处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177147_8*l_h_a*1_3_1"/>
  <p:tag name="KSO_WM_TEMPLATE_CATEGORY" val="custom"/>
  <p:tag name="KSO_WM_TEMPLATE_INDEX" val="2017714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77147_8*a*1"/>
  <p:tag name="KSO_WM_TEMPLATE_CATEGORY" val="custom"/>
  <p:tag name="KSO_WM_TEMPLATE_INDEX" val="20177147"/>
  <p:tag name="KSO_WM_UNIT_LAYERLEVEL" val="1"/>
  <p:tag name="KSO_WM_TAG_VERSION" val="1.0"/>
  <p:tag name="KSO_WM_BEAUTIFY_FLAG" val="#wm#"/>
  <p:tag name="KSO_WM_UNIT_ISNUMDGMTITLE" val="0"/>
  <p:tag name="KSO_WM_UNIT_TEXT_FILL_FORE_SCHEMECOLOR_INDEX" val="6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77147_8*l_h_i*1_1_1"/>
  <p:tag name="KSO_WM_TEMPLATE_CATEGORY" val="custom"/>
  <p:tag name="KSO_WM_TEMPLATE_INDEX" val="2017714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PRESET_TEXT" val="点击此处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177147_8*l_h_a*1_1_1"/>
  <p:tag name="KSO_WM_TEMPLATE_CATEGORY" val="custom"/>
  <p:tag name="KSO_WM_TEMPLATE_INDEX" val="2017714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SLIDE_ID" val="custom20177147_8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4"/>
  <p:tag name="KSO_WM_SLIDE_INDEX" val="8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77147"/>
  <p:tag name="KSO_WM_SLIDE_LAYOUT" val="a_b_l"/>
  <p:tag name="KSO_WM_SLIDE_LAYOUT_CNT" val="1_1_1"/>
  <p:tag name="KSO_WM_SPECIAL_SOURCE" val="bdnull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7"/>
  <p:tag name="KSO_WM_UNIT_LAYERLEVEL" val="1"/>
  <p:tag name="KSO_WM_UNIT_INDEX" val="1"/>
  <p:tag name="KSO_WM_UNIT_TYPE" val="a"/>
  <p:tag name="KSO_WM_TEMPLATE_CATEGORY" val="custom"/>
  <p:tag name="KSO_WM_TEMPLATE_INDEX" val="20177147"/>
  <p:tag name="KSO_WM_UNIT_ID" val="custom20177147_4*a*1"/>
  <p:tag name="KSO_WM_UNIT_NOCLEAR" val="0"/>
  <p:tag name="KSO_WM_UNIT_DIAGRAM_ISNUMVISUAL" val="0"/>
  <p:tag name="KSO_WM_UNIT_DIAGRAM_ISREFERUNIT" val="0"/>
  <p:tag name="KSO_WM_UNIT_PRESET_TEXT" val="单击此处添加标题"/>
  <p:tag name="KSO_WM_UNIT_ISNUMDGMTITLE" val="0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195"/>
  <p:tag name="KSO_WM_UNIT_HIGHLIGHT" val="0"/>
  <p:tag name="KSO_WM_UNIT_COMPATIBLE" val="0"/>
  <p:tag name="KSO_WM_TEMPLATE_CATEGORY" val="custom"/>
  <p:tag name="KSO_WM_TEMPLATE_INDEX" val="20177147"/>
  <p:tag name="KSO_WM_UNIT_ID" val="custom20177147_4*f*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根据需要可酌情增减文字，以便观者准确的理解您传达的思想。"/>
</p:tagLst>
</file>

<file path=ppt/tags/tag154.xml><?xml version="1.0" encoding="utf-8"?>
<p:tagLst xmlns:p="http://schemas.openxmlformats.org/presentationml/2006/main">
  <p:tag name="KSO_WM_SLIDE_SIZE" val="855*465"/>
  <p:tag name="KSO_WM_SLIDE_POSITION" val="52*34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18_4"/>
  <p:tag name="KSO_WM_TEMPLATE_CATEGORY" val="custom"/>
  <p:tag name="KSO_WM_TEMPLATE_INDEX" val="20177147"/>
  <p:tag name="KSO_WM_SLIDE_ID" val="custom20177147_4"/>
  <p:tag name="KSO_WM_SLIDE_INDEX" val="4"/>
  <p:tag name="KSO_WM_TEMPLATE_SUBCATEGORY" val="0"/>
  <p:tag name="KSO_WM_SLIDE_SUBTYPE" val="picTxt"/>
  <p:tag name="KSO_WM_TEMPLATE_MASTER_TYPE" val="1"/>
  <p:tag name="KSO_WM_TEMPLATE_COLOR_TYPE" val="1"/>
  <p:tag name="KSO_WM_SPECIAL_SOURCE" val="bdnull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7"/>
  <p:tag name="KSO_WM_UNIT_LAYERLEVEL" val="1"/>
  <p:tag name="KSO_WM_UNIT_INDEX" val="1"/>
  <p:tag name="KSO_WM_UNIT_TYPE" val="a"/>
  <p:tag name="KSO_WM_TEMPLATE_CATEGORY" val="custom"/>
  <p:tag name="KSO_WM_TEMPLATE_INDEX" val="20177147"/>
  <p:tag name="KSO_WM_UNIT_ID" val="custom20177147_4*a*1"/>
  <p:tag name="KSO_WM_UNIT_NOCLEAR" val="0"/>
  <p:tag name="KSO_WM_UNIT_DIAGRAM_ISNUMVISUAL" val="0"/>
  <p:tag name="KSO_WM_UNIT_DIAGRAM_ISREFERUNIT" val="0"/>
  <p:tag name="KSO_WM_UNIT_PRESET_TEXT" val="单击此处添加标题"/>
  <p:tag name="KSO_WM_UNIT_ISNUMDGMTITLE" val="0"/>
</p:tagLst>
</file>

<file path=ppt/tags/tag156.xml><?xml version="1.0" encoding="utf-8"?>
<p:tagLst xmlns:p="http://schemas.openxmlformats.org/presentationml/2006/main">
  <p:tag name="KSO_WM_SLIDE_SIZE" val="855*465"/>
  <p:tag name="KSO_WM_SLIDE_POSITION" val="52*34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18_4"/>
  <p:tag name="KSO_WM_TEMPLATE_CATEGORY" val="custom"/>
  <p:tag name="KSO_WM_TEMPLATE_INDEX" val="20177147"/>
  <p:tag name="KSO_WM_SLIDE_ID" val="custom20177147_4"/>
  <p:tag name="KSO_WM_SLIDE_INDEX" val="4"/>
  <p:tag name="KSO_WM_TEMPLATE_SUBCATEGORY" val="0"/>
  <p:tag name="KSO_WM_SLIDE_SUBTYPE" val="picTxt"/>
  <p:tag name="KSO_WM_TEMPLATE_MASTER_TYPE" val="1"/>
  <p:tag name="KSO_WM_TEMPLATE_COLOR_TYPE" val="1"/>
  <p:tag name="KSO_WM_SPECIAL_SOURCE" val="bdnull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7"/>
  <p:tag name="KSO_WM_UNIT_LAYERLEVEL" val="1"/>
  <p:tag name="KSO_WM_UNIT_INDEX" val="1"/>
  <p:tag name="KSO_WM_UNIT_TYPE" val="a"/>
  <p:tag name="KSO_WM_TEMPLATE_CATEGORY" val="custom"/>
  <p:tag name="KSO_WM_TEMPLATE_INDEX" val="20177147"/>
  <p:tag name="KSO_WM_UNIT_ID" val="custom20177147_4*a*1"/>
  <p:tag name="KSO_WM_UNIT_NOCLEAR" val="0"/>
  <p:tag name="KSO_WM_UNIT_DIAGRAM_ISNUMVISUAL" val="0"/>
  <p:tag name="KSO_WM_UNIT_DIAGRAM_ISREFERUNIT" val="0"/>
  <p:tag name="KSO_WM_UNIT_PRESET_TEXT" val="单击此处添加标题"/>
  <p:tag name="KSO_WM_UNIT_ISNUMDGMTITLE" val="0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177147"/>
  <p:tag name="KSO_WM_SPECIAL_SOURCE" val="bdnull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7"/>
  <p:tag name="KSO_WM_UNIT_LAYERLEVEL" val="1"/>
  <p:tag name="KSO_WM_UNIT_INDEX" val="1"/>
  <p:tag name="KSO_WM_UNIT_TYPE" val="a"/>
  <p:tag name="KSO_WM_TEMPLATE_CATEGORY" val="custom"/>
  <p:tag name="KSO_WM_TEMPLATE_INDEX" val="20177147"/>
  <p:tag name="KSO_WM_UNIT_ID" val="custom20177147_4*a*1"/>
  <p:tag name="KSO_WM_UNIT_NOCLEAR" val="0"/>
  <p:tag name="KSO_WM_UNIT_DIAGRAM_ISNUMVISUAL" val="0"/>
  <p:tag name="KSO_WM_UNIT_DIAGRAM_ISREFERUNIT" val="0"/>
  <p:tag name="KSO_WM_UNIT_PRESET_TEXT" val="单击此处添加标题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177147"/>
  <p:tag name="KSO_WM_SPECIAL_SOURCE" val="bdnull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7"/>
  <p:tag name="KSO_WM_UNIT_LAYERLEVEL" val="1"/>
  <p:tag name="KSO_WM_UNIT_INDEX" val="1"/>
  <p:tag name="KSO_WM_UNIT_TYPE" val="a"/>
  <p:tag name="KSO_WM_TEMPLATE_CATEGORY" val="custom"/>
  <p:tag name="KSO_WM_TEMPLATE_INDEX" val="20177147"/>
  <p:tag name="KSO_WM_UNIT_ID" val="custom20177147_4*a*1"/>
  <p:tag name="KSO_WM_UNIT_NOCLEAR" val="0"/>
  <p:tag name="KSO_WM_UNIT_DIAGRAM_ISNUMVISUAL" val="0"/>
  <p:tag name="KSO_WM_UNIT_DIAGRAM_ISREFERUNIT" val="0"/>
  <p:tag name="KSO_WM_UNIT_PRESET_TEXT" val="单击此处添加标题"/>
  <p:tag name="KSO_WM_UNIT_ISNUMDGMTITLE" val="0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177147"/>
  <p:tag name="KSO_WM_SPECIAL_SOURCE" val="bdnull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7"/>
  <p:tag name="KSO_WM_UNIT_LAYERLEVEL" val="1"/>
  <p:tag name="KSO_WM_UNIT_INDEX" val="1"/>
  <p:tag name="KSO_WM_UNIT_TYPE" val="a"/>
  <p:tag name="KSO_WM_TEMPLATE_CATEGORY" val="custom"/>
  <p:tag name="KSO_WM_TEMPLATE_INDEX" val="20177147"/>
  <p:tag name="KSO_WM_UNIT_ID" val="custom20177147_4*a*1"/>
  <p:tag name="KSO_WM_UNIT_NOCLEAR" val="0"/>
  <p:tag name="KSO_WM_UNIT_DIAGRAM_ISNUMVISUAL" val="0"/>
  <p:tag name="KSO_WM_UNIT_DIAGRAM_ISREFERUNIT" val="0"/>
  <p:tag name="KSO_WM_UNIT_PRESET_TEXT" val="单击此处添加标题"/>
  <p:tag name="KSO_WM_UNIT_ISNUMDGMTITLE" val="0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177147"/>
  <p:tag name="KSO_WM_SPECIAL_SOURCE" val="bdnull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" val="感谢各位专家批评指正"/>
  <p:tag name="KSO_WM_TEMPLATE_CATEGORY" val="custom"/>
  <p:tag name="KSO_WM_TEMPLATE_INDEX" val="20177147"/>
  <p:tag name="KSO_WM_UNIT_ID" val="custom20177147_31*a*1"/>
  <p:tag name="KSO_WM_UNIT_NOCLEAR" val="1"/>
  <p:tag name="KSO_WM_UNIT_DIAGRAM_ISNUMVISUAL" val="0"/>
  <p:tag name="KSO_WM_UNIT_DIAGRAM_ISREFERUNIT" val="0"/>
  <p:tag name="KSO_WM_UNIT_ISNUMDGMTITLE" val="0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" val="THANK YOU FOR WATCHING"/>
  <p:tag name="KSO_WM_TEMPLATE_CATEGORY" val="custom"/>
  <p:tag name="KSO_WM_TEMPLATE_INDEX" val="20177147"/>
  <p:tag name="KSO_WM_UNIT_ID" val="custom20177147_31*b*1"/>
  <p:tag name="KSO_WM_UNIT_NOCLEAR" val="0"/>
  <p:tag name="KSO_WM_UNIT_DIAGRAM_ISNUMVISUAL" val="0"/>
  <p:tag name="KSO_WM_UNIT_DIAGRAM_ISREFERUNIT" val="0"/>
  <p:tag name="KSO_WM_UNIT_ISNUMDGMTITLE" val="0"/>
</p:tagLst>
</file>

<file path=ppt/tags/tag167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COMBINE_RELATE_SLIDE_ID" val="background20176418_12"/>
  <p:tag name="KSO_WM_TEMPLATE_CATEGORY" val="custom"/>
  <p:tag name="KSO_WM_TEMPLATE_INDEX" val="20177147"/>
  <p:tag name="KSO_WM_SLIDE_ID" val="custom20177147_31"/>
  <p:tag name="KSO_WM_SLIDE_INDEX" val="31"/>
  <p:tag name="KSO_WM_TEMPLATE_SUBCATEGORY" val="0"/>
  <p:tag name="KSO_WM_SLIDE_SUBTYPE" val="pureTxt"/>
  <p:tag name="KSO_WM_TEMPLATE_MASTER_TYPE" val="1"/>
  <p:tag name="KSO_WM_TEMPLATE_COLOR_TYPE" val="1"/>
  <p:tag name="KSO_WM_SPECIAL_SOURCE" val="bdnul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heme/theme1.xml><?xml version="1.0" encoding="utf-8"?>
<a:theme xmlns:a="http://schemas.openxmlformats.org/drawingml/2006/main" name="1_Office 主题​​">
  <a:themeElements>
    <a:clrScheme name="20177147">
      <a:dk1>
        <a:srgbClr val="000000"/>
      </a:dk1>
      <a:lt1>
        <a:srgbClr val="FFFFFF"/>
      </a:lt1>
      <a:dk2>
        <a:srgbClr val="FFFCEE"/>
      </a:dk2>
      <a:lt2>
        <a:srgbClr val="FFFFFF"/>
      </a:lt2>
      <a:accent1>
        <a:srgbClr val="F9C834"/>
      </a:accent1>
      <a:accent2>
        <a:srgbClr val="E7D556"/>
      </a:accent2>
      <a:accent3>
        <a:srgbClr val="D1DF76"/>
      </a:accent3>
      <a:accent4>
        <a:srgbClr val="B4EC92"/>
      </a:accent4>
      <a:accent5>
        <a:srgbClr val="90F7B0"/>
      </a:accent5>
      <a:accent6>
        <a:srgbClr val="77F2CF"/>
      </a:accent6>
      <a:hlink>
        <a:srgbClr val="5C90FB"/>
      </a:hlink>
      <a:folHlink>
        <a:srgbClr val="B759BC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7147">
    <a:dk1>
      <a:srgbClr val="000000"/>
    </a:dk1>
    <a:lt1>
      <a:srgbClr val="FFFFFF"/>
    </a:lt1>
    <a:dk2>
      <a:srgbClr val="FFFCEE"/>
    </a:dk2>
    <a:lt2>
      <a:srgbClr val="FFFFFF"/>
    </a:lt2>
    <a:accent1>
      <a:srgbClr val="F9C834"/>
    </a:accent1>
    <a:accent2>
      <a:srgbClr val="E7D556"/>
    </a:accent2>
    <a:accent3>
      <a:srgbClr val="D1DF76"/>
    </a:accent3>
    <a:accent4>
      <a:srgbClr val="B4EC92"/>
    </a:accent4>
    <a:accent5>
      <a:srgbClr val="90F7B0"/>
    </a:accent5>
    <a:accent6>
      <a:srgbClr val="77F2CF"/>
    </a:accent6>
    <a:hlink>
      <a:srgbClr val="5C90FB"/>
    </a:hlink>
    <a:folHlink>
      <a:srgbClr val="B759BC"/>
    </a:folHlink>
  </a:clrScheme>
</a:themeOverride>
</file>

<file path=ppt/theme/themeOverride2.xml><?xml version="1.0" encoding="utf-8"?>
<a:themeOverride xmlns:a="http://schemas.openxmlformats.org/drawingml/2006/main">
  <a:clrScheme name="20177147">
    <a:dk1>
      <a:srgbClr val="000000"/>
    </a:dk1>
    <a:lt1>
      <a:srgbClr val="FFFFFF"/>
    </a:lt1>
    <a:dk2>
      <a:srgbClr val="FFFCEE"/>
    </a:dk2>
    <a:lt2>
      <a:srgbClr val="FFFFFF"/>
    </a:lt2>
    <a:accent1>
      <a:srgbClr val="F9C834"/>
    </a:accent1>
    <a:accent2>
      <a:srgbClr val="E7D556"/>
    </a:accent2>
    <a:accent3>
      <a:srgbClr val="D1DF76"/>
    </a:accent3>
    <a:accent4>
      <a:srgbClr val="B4EC92"/>
    </a:accent4>
    <a:accent5>
      <a:srgbClr val="90F7B0"/>
    </a:accent5>
    <a:accent6>
      <a:srgbClr val="77F2CF"/>
    </a:accent6>
    <a:hlink>
      <a:srgbClr val="5C90FB"/>
    </a:hlink>
    <a:folHlink>
      <a:srgbClr val="B759BC"/>
    </a:folHlink>
  </a:clrScheme>
</a:themeOverride>
</file>

<file path=ppt/theme/themeOverride3.xml><?xml version="1.0" encoding="utf-8"?>
<a:themeOverride xmlns:a="http://schemas.openxmlformats.org/drawingml/2006/main">
  <a:clrScheme name="20177147">
    <a:dk1>
      <a:srgbClr val="000000"/>
    </a:dk1>
    <a:lt1>
      <a:srgbClr val="FFFFFF"/>
    </a:lt1>
    <a:dk2>
      <a:srgbClr val="FFFCEE"/>
    </a:dk2>
    <a:lt2>
      <a:srgbClr val="FFFFFF"/>
    </a:lt2>
    <a:accent1>
      <a:srgbClr val="F9C834"/>
    </a:accent1>
    <a:accent2>
      <a:srgbClr val="E7D556"/>
    </a:accent2>
    <a:accent3>
      <a:srgbClr val="D1DF76"/>
    </a:accent3>
    <a:accent4>
      <a:srgbClr val="B4EC92"/>
    </a:accent4>
    <a:accent5>
      <a:srgbClr val="90F7B0"/>
    </a:accent5>
    <a:accent6>
      <a:srgbClr val="77F2CF"/>
    </a:accent6>
    <a:hlink>
      <a:srgbClr val="5C90FB"/>
    </a:hlink>
    <a:folHlink>
      <a:srgbClr val="B759B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WPS 文字</Application>
  <PresentationFormat>宽屏</PresentationFormat>
  <Paragraphs>82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Calibri</vt:lpstr>
      <vt:lpstr>宋体</vt:lpstr>
      <vt:lpstr>Arial Unicode MS</vt:lpstr>
      <vt:lpstr>等线</vt:lpstr>
      <vt:lpstr>汉仪中等线KW</vt:lpstr>
      <vt:lpstr>Helvetica Neue</vt:lpstr>
      <vt:lpstr>汉仪书宋二KW</vt:lpstr>
      <vt:lpstr>1_Office 主题​​</vt:lpstr>
      <vt:lpstr>初期检查</vt:lpstr>
      <vt:lpstr>PowerPoint 演示文稿</vt:lpstr>
      <vt:lpstr>一、课题背景</vt:lpstr>
      <vt:lpstr>二、任务简介：垂类业务下的检索式智能问答系统</vt:lpstr>
      <vt:lpstr>三、研究现状：分类&amp;发展</vt:lpstr>
      <vt:lpstr>四、实施方案：智能问答系统架构</vt:lpstr>
      <vt:lpstr>四、实施方案：算法模型1</vt:lpstr>
      <vt:lpstr>四、实施方案：算法模型2</vt:lpstr>
      <vt:lpstr>感谢各位专家批评指正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玏</dc:creator>
  <cp:lastModifiedBy>liaoziyao</cp:lastModifiedBy>
  <cp:revision>59</cp:revision>
  <dcterms:created xsi:type="dcterms:W3CDTF">2022-03-28T08:26:28Z</dcterms:created>
  <dcterms:modified xsi:type="dcterms:W3CDTF">2022-03-28T08:26:28Z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2052-3.7.0.5920</vt:lpwstr>
  </property>
</Properties>
</file>