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95" r:id="rId3"/>
    <p:sldId id="290" r:id="rId5"/>
    <p:sldId id="302" r:id="rId6"/>
    <p:sldId id="303" r:id="rId7"/>
    <p:sldId id="283" r:id="rId8"/>
    <p:sldId id="689" r:id="rId9"/>
    <p:sldId id="728" r:id="rId10"/>
    <p:sldId id="732" r:id="rId11"/>
    <p:sldId id="733" r:id="rId12"/>
    <p:sldId id="735" r:id="rId13"/>
    <p:sldId id="736" r:id="rId14"/>
    <p:sldId id="737" r:id="rId15"/>
    <p:sldId id="740" r:id="rId16"/>
    <p:sldId id="738" r:id="rId17"/>
    <p:sldId id="739" r:id="rId18"/>
    <p:sldId id="741" r:id="rId19"/>
    <p:sldId id="742" r:id="rId20"/>
    <p:sldId id="291" r:id="rId21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3"/>
    <a:srgbClr val="F2F2F2"/>
    <a:srgbClr val="F1F1F1"/>
    <a:srgbClr val="005BAC"/>
    <a:srgbClr val="E60012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740" y="-96"/>
      </p:cViewPr>
      <p:guideLst>
        <p:guide orient="horz" pos="2159"/>
        <p:guide pos="29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79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 smtClean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  <a:endParaRPr lang="zh-CN" altLang="en-US" sz="5400" b="1" kern="1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89511"/>
            <a:ext cx="8741880" cy="89966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noAutofit/>
          </a:bodyPr>
          <a:lstStyle/>
          <a:p>
            <a:pPr algn="ctr" defTabSz="932180" fontAlgn="base">
              <a:spcBef>
                <a:spcPct val="0"/>
              </a:spcBef>
              <a:spcAft>
                <a:spcPct val="0"/>
              </a:spcAft>
            </a:pPr>
            <a:endParaRPr lang="en-US" sz="13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29" y="1197321"/>
            <a:ext cx="8740141" cy="1956973"/>
          </a:xfrm>
        </p:spPr>
        <p:txBody>
          <a:bodyPr/>
          <a:lstStyle>
            <a:lvl1pPr marL="0" indent="0">
              <a:buNone/>
              <a:defRPr sz="242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63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0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9486" y="163432"/>
            <a:ext cx="1257096" cy="2521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folHlink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2" descr="04_bac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938" y="942975"/>
            <a:ext cx="8367712" cy="515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Rectangle 24"/>
          <p:cNvSpPr/>
          <p:nvPr userDrawn="1"/>
        </p:nvSpPr>
        <p:spPr>
          <a:xfrm>
            <a:off x="373063" y="942975"/>
            <a:ext cx="8405812" cy="5133975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Line 29"/>
          <p:cNvSpPr/>
          <p:nvPr userDrawn="1"/>
        </p:nvSpPr>
        <p:spPr>
          <a:xfrm>
            <a:off x="381000" y="3000375"/>
            <a:ext cx="487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defTabSz="914400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3078" name="Picture 34" descr="04_icon_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128" y="152400"/>
            <a:ext cx="1420812" cy="1420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076575"/>
            <a:ext cx="4387850" cy="6635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altLang="zh-CN" strike="noStrike" noProof="1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533400" y="2390775"/>
            <a:ext cx="4648200" cy="533400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r>
              <a:rPr lang="en-US" altLang="zh-CN" strike="noStrike" noProof="1"/>
              <a:t>2D游戏引擎开发与应用</a:t>
            </a:r>
            <a:endParaRPr lang="en-US" altLang="zh-CN" strike="noStrike" noProof="1"/>
          </a:p>
        </p:txBody>
      </p:sp>
      <p:pic>
        <p:nvPicPr>
          <p:cNvPr id="5" name="图片 4" descr="标志与英文左右排列1-副本副本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5650" y="152400"/>
            <a:ext cx="539750" cy="528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0">
              <a:schemeClr val="folHlink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182706" y="4613656"/>
            <a:ext cx="2980350" cy="5734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主讲：刘生建</a:t>
            </a:r>
            <a:endParaRPr lang="zh-CN" altLang="en-US" sz="32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</a:t>
            </a:r>
            <a:r>
              <a:rPr lang="en-US" altLang="zh-CN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7</a:t>
            </a:r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讲 </a:t>
            </a:r>
            <a:r>
              <a:rPr lang="en-US" altLang="zh-CN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Phaser3</a:t>
            </a:r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游戏示例</a:t>
            </a:r>
            <a:r>
              <a:rPr lang="en-US" altLang="zh-CN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(1)</a:t>
            </a:r>
            <a:endParaRPr lang="en-US" altLang="zh-CN" kern="10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10" spc="300" dirty="0" smtClean="0">
                <a:solidFill>
                  <a:srgbClr val="0066B3"/>
                </a:solidFill>
                <a:cs typeface="+mn-ea"/>
                <a:sym typeface="+mn-lt"/>
              </a:rPr>
              <a:t>2D</a:t>
            </a:r>
            <a:r>
              <a:rPr lang="zh-CN" altLang="en-US" sz="5400" b="1" kern="10" spc="300" dirty="0" smtClean="0">
                <a:solidFill>
                  <a:srgbClr val="0066B3"/>
                </a:solidFill>
                <a:cs typeface="+mn-ea"/>
                <a:sym typeface="+mn-lt"/>
              </a:rPr>
              <a:t>游戏引擎应用与开发</a:t>
            </a:r>
            <a:endParaRPr lang="zh-CN" altLang="en-US" sz="5400" b="1" kern="10" spc="300" dirty="0" smtClean="0">
              <a:solidFill>
                <a:srgbClr val="0066B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2.1 </a:t>
            </a:r>
            <a:r>
              <a:rPr lang="zh-CN" altLang="en-US"/>
              <a:t>主要模块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1200" y="1769745"/>
          <a:ext cx="7296150" cy="3508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05"/>
                <a:gridCol w="3094355"/>
                <a:gridCol w="3056890"/>
              </a:tblGrid>
              <a:tr h="491490">
                <a:tc>
                  <a:txBody>
                    <a:bodyPr/>
                    <a:p>
                      <a:pPr algn="ctr" fontAlgn="auto">
                        <a:lnSpc>
                          <a:spcPct val="120000"/>
                        </a:lnSpc>
                      </a:pPr>
                      <a:r>
                        <a:rPr lang="zh-CN" altLang="en-US" sz="1600" spc="12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Segoe UI" panose="020B0502040204020203" pitchFamily="34" charset="0"/>
                        </a:rPr>
                        <a:t>英文</a:t>
                      </a:r>
                      <a:endParaRPr lang="zh-CN" altLang="en-US" sz="1600" spc="12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Segoe UI" panose="020B0502040204020203" pitchFamily="34" charset="0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20000"/>
                        </a:lnSpc>
                      </a:pPr>
                      <a:r>
                        <a:rPr lang="zh-CN" altLang="en-US" sz="1600" spc="12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Segoe UI" panose="020B0502040204020203" pitchFamily="34" charset="0"/>
                        </a:rPr>
                        <a:t>实现</a:t>
                      </a:r>
                      <a:r>
                        <a:rPr lang="zh-CN" altLang="en-US" sz="1600" spc="12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Segoe UI" panose="020B0502040204020203" pitchFamily="34" charset="0"/>
                        </a:rPr>
                        <a:t>功能</a:t>
                      </a:r>
                      <a:endParaRPr lang="zh-CN" altLang="en-US" sz="1600" spc="12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Segoe UI" panose="020B0502040204020203" pitchFamily="34" charset="0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20000"/>
                        </a:lnSpc>
                      </a:pPr>
                      <a:r>
                        <a:rPr lang="zh-CN" altLang="en-US" sz="1600" spc="12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Segoe UI" panose="020B0502040204020203" pitchFamily="34" charset="0"/>
                        </a:rPr>
                        <a:t>依赖</a:t>
                      </a:r>
                      <a:endParaRPr lang="zh-CN" altLang="en-US" sz="1600" spc="12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Segoe UI" panose="020B0502040204020203" pitchFamily="34" charset="0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3885">
                <a:tc>
                  <a:txBody>
                    <a:bodyPr/>
                    <a:p>
                      <a:pPr algn="ctr" fontAlgn="auto">
                        <a:lnSpc>
                          <a:spcPct val="120000"/>
                        </a:lnSpc>
                      </a:pPr>
                      <a:r>
                        <a:rPr lang="en-US" altLang="zh-CN" sz="1200" spc="12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Segoe UI" panose="020B0502040204020203" pitchFamily="34" charset="0"/>
                        </a:rPr>
                        <a:t>Play</a:t>
                      </a:r>
                      <a:endParaRPr lang="en-US" altLang="zh-CN" sz="1200" spc="12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Segoe UI" panose="020B0502040204020203" pitchFamily="34" charset="0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20000"/>
                        </a:lnSpc>
                      </a:pPr>
                      <a:r>
                        <a:rPr lang="zh-CN" altLang="en-US" sz="1200" spc="12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Segoe UI" panose="020B0502040204020203" pitchFamily="34" charset="0"/>
                          <a:sym typeface="+mn-ea"/>
                        </a:rPr>
                        <a:t>继承</a:t>
                      </a:r>
                      <a:r>
                        <a:rPr lang="en-US" altLang="zh-CN" sz="1200" spc="12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Segoe UI" panose="020B0502040204020203" pitchFamily="34" charset="0"/>
                          <a:sym typeface="+mn-ea"/>
                        </a:rPr>
                        <a:t>Scene</a:t>
                      </a:r>
                      <a:r>
                        <a:rPr lang="zh-CN" altLang="en-US" sz="1200" spc="12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Segoe UI" panose="020B0502040204020203" pitchFamily="34" charset="0"/>
                          <a:sym typeface="+mn-ea"/>
                        </a:rPr>
                        <a:t>类，实现游戏玩法</a:t>
                      </a:r>
                      <a:endParaRPr lang="zh-CN" altLang="en-US" sz="1200" spc="12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Segoe UI" panose="020B0502040204020203" pitchFamily="34" charset="0"/>
                        <a:sym typeface="+mn-ea"/>
                      </a:endParaRPr>
                    </a:p>
                    <a:p>
                      <a:pPr algn="ctr" fontAlgn="auto">
                        <a:lnSpc>
                          <a:spcPct val="120000"/>
                        </a:lnSpc>
                      </a:pPr>
                      <a:endParaRPr lang="zh-CN" altLang="en-US" sz="1200" spc="12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Segoe UI" panose="020B0502040204020203" pitchFamily="34" charset="0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20000"/>
                        </a:lnSpc>
                      </a:pPr>
                      <a:endParaRPr lang="zh-CN" altLang="en-US" sz="1200" spc="12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3885">
                <a:tc>
                  <a:txBody>
                    <a:bodyPr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 spc="12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Segoe UI" panose="020B0502040204020203" pitchFamily="34" charset="0"/>
                        </a:rPr>
                        <a:t>main</a:t>
                      </a:r>
                      <a:endParaRPr lang="en-US" altLang="zh-CN" sz="1200" spc="12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Segoe UI" panose="020B0502040204020203" pitchFamily="34" charset="0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 spc="12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Segoe UI" panose="020B0502040204020203" pitchFamily="34" charset="0"/>
                        </a:rPr>
                        <a:t>程序入口</a:t>
                      </a:r>
                      <a:endParaRPr lang="zh-CN" altLang="en-US" sz="1200" spc="12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Segoe UI" panose="020B0502040204020203" pitchFamily="34" charset="0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20000"/>
                        </a:lnSpc>
                      </a:pPr>
                      <a:r>
                        <a:rPr lang="en-US" altLang="zh-CN" sz="1200" spc="12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Segoe UI" panose="020B0502040204020203" pitchFamily="34" charset="0"/>
                          <a:sym typeface="+mn-ea"/>
                        </a:rPr>
                        <a:t>Play</a:t>
                      </a:r>
                      <a:endParaRPr lang="zh-CN" altLang="en-US" sz="1200" spc="12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773045" y="2738755"/>
            <a:ext cx="5726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游戏编码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3.1 </a:t>
            </a:r>
            <a:r>
              <a:rPr lang="zh-CN" altLang="en-US"/>
              <a:t>常量定义</a:t>
            </a:r>
            <a:endParaRPr lang="zh-CN" altLang="en-US"/>
          </a:p>
        </p:txBody>
      </p:sp>
      <p:sp>
        <p:nvSpPr>
          <p:cNvPr id="107522" name="单圆角矩形 2"/>
          <p:cNvSpPr/>
          <p:nvPr/>
        </p:nvSpPr>
        <p:spPr>
          <a:xfrm>
            <a:off x="282575" y="871855"/>
            <a:ext cx="8359775" cy="5581015"/>
          </a:xfrm>
          <a:custGeom>
            <a:avLst/>
            <a:gdLst>
              <a:gd name="txL" fmla="*/ 0 w 8064500"/>
              <a:gd name="txT" fmla="*/ 0 h 2776855"/>
              <a:gd name="txR" fmla="*/ 8064500 w 8064500"/>
              <a:gd name="txB" fmla="*/ 2776855 h 2776855"/>
            </a:gdLst>
            <a:ahLst/>
            <a:cxnLst>
              <a:cxn ang="16200000">
                <a:pos x="4032250" y="0"/>
              </a:cxn>
              <a:cxn ang="10800000">
                <a:pos x="0" y="1388427"/>
              </a:cxn>
              <a:cxn ang="5400000">
                <a:pos x="4032250" y="2776855"/>
              </a:cxn>
              <a:cxn ang="0">
                <a:pos x="8064500" y="1388427"/>
              </a:cxn>
            </a:cxnLst>
            <a:rect l="txL" t="txT" r="txR" b="txB"/>
            <a:pathLst>
              <a:path w="8064500" h="2776855">
                <a:moveTo>
                  <a:pt x="0" y="0"/>
                </a:moveTo>
                <a:lnTo>
                  <a:pt x="7601681" y="0"/>
                </a:lnTo>
                <a:cubicBezTo>
                  <a:pt x="7857288" y="0"/>
                  <a:pt x="8064499" y="207211"/>
                  <a:pt x="8064499" y="462818"/>
                </a:cubicBezTo>
                <a:lnTo>
                  <a:pt x="8064500" y="2776855"/>
                </a:lnTo>
                <a:lnTo>
                  <a:pt x="0" y="2776855"/>
                </a:lnTo>
                <a:close/>
              </a:path>
            </a:pathLst>
          </a:custGeom>
          <a:solidFill>
            <a:srgbClr val="FFFFCC"/>
          </a:solidFill>
          <a:ln w="9525">
            <a:noFill/>
          </a:ln>
        </p:spPr>
        <p:txBody>
          <a:bodyPr wrap="square" lIns="91440" tIns="45720" rIns="91440" bIns="45720" anchor="t"/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let gameOptions = {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    // bird gravity, will make bird fall if you don't flap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    birdGravity: 800,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    // horizontal bird speed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    birdSpeed: 125,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    // flap thrust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    birdFlapPower: 300,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    // minimum pipe height, in pixels. Affects hole position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    minPipeHeight: 50,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    // distance range from next pipe, in pixels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    pipeDistance: [180, 220],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    // hole range between pipes, in pixels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    pipeHole: [110, 150],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    // local storage object name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    localStorageName: 'bestFlappyScore'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latin typeface="Arial Black" panose="020B0A04020102020204" charset="0"/>
                <a:ea typeface="宋体" panose="02010600030101010101" pitchFamily="2" charset="-122"/>
              </a:rPr>
              <a:t>}</a:t>
            </a:r>
            <a:endParaRPr lang="zh-CN" altLang="zh-CN" sz="2000">
              <a:latin typeface="Arial Black" panose="020B0A04020102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3.2 </a:t>
            </a:r>
            <a:r>
              <a:rPr lang="zh-CN" altLang="en-US"/>
              <a:t>加载资源</a:t>
            </a:r>
            <a:endParaRPr lang="zh-CN" altLang="en-US"/>
          </a:p>
        </p:txBody>
      </p:sp>
      <p:sp>
        <p:nvSpPr>
          <p:cNvPr id="107522" name="单圆角矩形 2"/>
          <p:cNvSpPr/>
          <p:nvPr/>
        </p:nvSpPr>
        <p:spPr>
          <a:xfrm>
            <a:off x="282575" y="834390"/>
            <a:ext cx="8359775" cy="4344035"/>
          </a:xfrm>
          <a:custGeom>
            <a:avLst/>
            <a:gdLst>
              <a:gd name="txL" fmla="*/ 0 w 8064500"/>
              <a:gd name="txT" fmla="*/ 0 h 2776855"/>
              <a:gd name="txR" fmla="*/ 8064500 w 8064500"/>
              <a:gd name="txB" fmla="*/ 2776855 h 2776855"/>
            </a:gdLst>
            <a:ahLst/>
            <a:cxnLst>
              <a:cxn ang="16200000">
                <a:pos x="4032250" y="0"/>
              </a:cxn>
              <a:cxn ang="10800000">
                <a:pos x="0" y="1388427"/>
              </a:cxn>
              <a:cxn ang="5400000">
                <a:pos x="4032250" y="2776855"/>
              </a:cxn>
              <a:cxn ang="0">
                <a:pos x="8064500" y="1388427"/>
              </a:cxn>
            </a:cxnLst>
            <a:rect l="txL" t="txT" r="txR" b="txB"/>
            <a:pathLst>
              <a:path w="8064500" h="2776855">
                <a:moveTo>
                  <a:pt x="0" y="0"/>
                </a:moveTo>
                <a:lnTo>
                  <a:pt x="7601681" y="0"/>
                </a:lnTo>
                <a:cubicBezTo>
                  <a:pt x="7857288" y="0"/>
                  <a:pt x="8064499" y="207211"/>
                  <a:pt x="8064499" y="462818"/>
                </a:cubicBezTo>
                <a:lnTo>
                  <a:pt x="8064500" y="2776855"/>
                </a:lnTo>
                <a:lnTo>
                  <a:pt x="0" y="2776855"/>
                </a:lnTo>
                <a:close/>
              </a:path>
            </a:pathLst>
          </a:custGeom>
          <a:solidFill>
            <a:srgbClr val="FFFFCC"/>
          </a:solidFill>
          <a:ln w="9525">
            <a:noFill/>
          </a:ln>
        </p:spPr>
        <p:txBody>
          <a:bodyPr wrap="square" lIns="91440" tIns="45720" rIns="91440" bIns="45720" anchor="t"/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    this.load.spritesheet('bird','assets/bird.png',{frameWidth:34,frameHeight:24});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this.load.spritesheet('pipes','assets/pipes.png',{frameWidth:54,frameHeight:320});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    //加载音效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this.load.audio('score','assets/score.wav');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this.load.audio('ground-hit','assets/ground-hit.wav');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this.load.audio('pipe-hit','assets/pipe-hit.wav');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3.3 </a:t>
            </a:r>
            <a:r>
              <a:rPr lang="zh-CN" altLang="en-US"/>
              <a:t>创建障碍物</a:t>
            </a:r>
            <a:endParaRPr lang="zh-CN" altLang="en-US"/>
          </a:p>
        </p:txBody>
      </p:sp>
      <p:sp>
        <p:nvSpPr>
          <p:cNvPr id="107522" name="单圆角矩形 2"/>
          <p:cNvSpPr/>
          <p:nvPr/>
        </p:nvSpPr>
        <p:spPr>
          <a:xfrm>
            <a:off x="282575" y="834390"/>
            <a:ext cx="8359775" cy="5843270"/>
          </a:xfrm>
          <a:custGeom>
            <a:avLst/>
            <a:gdLst>
              <a:gd name="txL" fmla="*/ 0 w 8064500"/>
              <a:gd name="txT" fmla="*/ 0 h 2776855"/>
              <a:gd name="txR" fmla="*/ 8064500 w 8064500"/>
              <a:gd name="txB" fmla="*/ 2776855 h 2776855"/>
            </a:gdLst>
            <a:ahLst/>
            <a:cxnLst>
              <a:cxn ang="16200000">
                <a:pos x="4032250" y="0"/>
              </a:cxn>
              <a:cxn ang="10800000">
                <a:pos x="0" y="1388427"/>
              </a:cxn>
              <a:cxn ang="5400000">
                <a:pos x="4032250" y="2776855"/>
              </a:cxn>
              <a:cxn ang="0">
                <a:pos x="8064500" y="1388427"/>
              </a:cxn>
            </a:cxnLst>
            <a:rect l="txL" t="txT" r="txR" b="txB"/>
            <a:pathLst>
              <a:path w="8064500" h="2776855">
                <a:moveTo>
                  <a:pt x="0" y="0"/>
                </a:moveTo>
                <a:lnTo>
                  <a:pt x="7601681" y="0"/>
                </a:lnTo>
                <a:cubicBezTo>
                  <a:pt x="7857288" y="0"/>
                  <a:pt x="8064499" y="207211"/>
                  <a:pt x="8064499" y="462818"/>
                </a:cubicBezTo>
                <a:lnTo>
                  <a:pt x="8064500" y="2776855"/>
                </a:lnTo>
                <a:lnTo>
                  <a:pt x="0" y="2776855"/>
                </a:lnTo>
                <a:close/>
              </a:path>
            </a:pathLst>
          </a:custGeom>
          <a:solidFill>
            <a:srgbClr val="FFFFCC"/>
          </a:solidFill>
          <a:ln w="9525">
            <a:noFill/>
          </a:ln>
        </p:spPr>
        <p:txBody>
          <a:bodyPr wrap="square" lIns="91440" tIns="45720" rIns="91440" bIns="45720" anchor="t"/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this.pipeGroup = this.physics.add.group();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this.pipePool = [];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for (let i = 0; i &lt; 4; i++) {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    this.pipePool.push(this.pipeGroup.create(0, 0, 'pipes',0));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    this.pipePool.push(this.pipeGroup.create(0, 0, 'pipes',1));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    this.placePipes(false);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}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this.pipeGroup.setVelocityX(-gameOptions.birdSpeed);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this.physics.add.collider(this.bird, this.pipeGroup,()=&gt;{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    this.sound.play('pipe-hit');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    this.die();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}, null, this 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3.4 </a:t>
            </a:r>
            <a:r>
              <a:rPr lang="zh-CN" altLang="en-US"/>
              <a:t>获取最高分</a:t>
            </a:r>
            <a:endParaRPr lang="zh-CN" altLang="en-US"/>
          </a:p>
        </p:txBody>
      </p:sp>
      <p:sp>
        <p:nvSpPr>
          <p:cNvPr id="107522" name="单圆角矩形 2"/>
          <p:cNvSpPr/>
          <p:nvPr/>
        </p:nvSpPr>
        <p:spPr>
          <a:xfrm>
            <a:off x="282575" y="834390"/>
            <a:ext cx="8359775" cy="5843270"/>
          </a:xfrm>
          <a:custGeom>
            <a:avLst/>
            <a:gdLst>
              <a:gd name="txL" fmla="*/ 0 w 8064500"/>
              <a:gd name="txT" fmla="*/ 0 h 2776855"/>
              <a:gd name="txR" fmla="*/ 8064500 w 8064500"/>
              <a:gd name="txB" fmla="*/ 2776855 h 2776855"/>
            </a:gdLst>
            <a:ahLst/>
            <a:cxnLst>
              <a:cxn ang="16200000">
                <a:pos x="4032250" y="0"/>
              </a:cxn>
              <a:cxn ang="10800000">
                <a:pos x="0" y="1388427"/>
              </a:cxn>
              <a:cxn ang="5400000">
                <a:pos x="4032250" y="2776855"/>
              </a:cxn>
              <a:cxn ang="0">
                <a:pos x="8064500" y="1388427"/>
              </a:cxn>
            </a:cxnLst>
            <a:rect l="txL" t="txT" r="txR" b="txB"/>
            <a:pathLst>
              <a:path w="8064500" h="2776855">
                <a:moveTo>
                  <a:pt x="0" y="0"/>
                </a:moveTo>
                <a:lnTo>
                  <a:pt x="7601681" y="0"/>
                </a:lnTo>
                <a:cubicBezTo>
                  <a:pt x="7857288" y="0"/>
                  <a:pt x="8064499" y="207211"/>
                  <a:pt x="8064499" y="462818"/>
                </a:cubicBezTo>
                <a:lnTo>
                  <a:pt x="8064500" y="2776855"/>
                </a:lnTo>
                <a:lnTo>
                  <a:pt x="0" y="2776855"/>
                </a:lnTo>
                <a:close/>
              </a:path>
            </a:pathLst>
          </a:custGeom>
          <a:solidFill>
            <a:srgbClr val="FFFFCC"/>
          </a:solidFill>
          <a:ln w="9525">
            <a:noFill/>
          </a:ln>
        </p:spPr>
        <p:txBody>
          <a:bodyPr wrap="square" lIns="91440" tIns="45720" rIns="91440" bIns="45720" anchor="t"/>
          <a:p>
            <a:pPr>
              <a:lnSpc>
                <a:spcPct val="17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this.score = 0;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this.topScore = localStorage.getItem(gameOptions.localStorageName) == null ? 0 : localStorage.getItem(gameOptions.localStorageName);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this.scoreText = this.add.text(10, 10, '');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this.updateScore(this.score);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3.5 </a:t>
            </a:r>
            <a:r>
              <a:rPr lang="zh-CN" altLang="en-US"/>
              <a:t>小鸟上冲</a:t>
            </a:r>
            <a:endParaRPr lang="zh-CN" altLang="en-US"/>
          </a:p>
        </p:txBody>
      </p:sp>
      <p:sp>
        <p:nvSpPr>
          <p:cNvPr id="107522" name="单圆角矩形 2"/>
          <p:cNvSpPr/>
          <p:nvPr/>
        </p:nvSpPr>
        <p:spPr>
          <a:xfrm>
            <a:off x="282575" y="834390"/>
            <a:ext cx="8359775" cy="5843270"/>
          </a:xfrm>
          <a:custGeom>
            <a:avLst/>
            <a:gdLst>
              <a:gd name="txL" fmla="*/ 0 w 8064500"/>
              <a:gd name="txT" fmla="*/ 0 h 2776855"/>
              <a:gd name="txR" fmla="*/ 8064500 w 8064500"/>
              <a:gd name="txB" fmla="*/ 2776855 h 2776855"/>
            </a:gdLst>
            <a:ahLst/>
            <a:cxnLst>
              <a:cxn ang="16200000">
                <a:pos x="4032250" y="0"/>
              </a:cxn>
              <a:cxn ang="10800000">
                <a:pos x="0" y="1388427"/>
              </a:cxn>
              <a:cxn ang="5400000">
                <a:pos x="4032250" y="2776855"/>
              </a:cxn>
              <a:cxn ang="0">
                <a:pos x="8064500" y="1388427"/>
              </a:cxn>
            </a:cxnLst>
            <a:rect l="txL" t="txT" r="txR" b="txB"/>
            <a:pathLst>
              <a:path w="8064500" h="2776855">
                <a:moveTo>
                  <a:pt x="0" y="0"/>
                </a:moveTo>
                <a:lnTo>
                  <a:pt x="7601681" y="0"/>
                </a:lnTo>
                <a:cubicBezTo>
                  <a:pt x="7857288" y="0"/>
                  <a:pt x="8064499" y="207211"/>
                  <a:pt x="8064499" y="462818"/>
                </a:cubicBezTo>
                <a:lnTo>
                  <a:pt x="8064500" y="2776855"/>
                </a:lnTo>
                <a:lnTo>
                  <a:pt x="0" y="2776855"/>
                </a:lnTo>
                <a:close/>
              </a:path>
            </a:pathLst>
          </a:custGeom>
          <a:solidFill>
            <a:srgbClr val="FFFFCC"/>
          </a:solidFill>
          <a:ln w="9525">
            <a:noFill/>
          </a:ln>
        </p:spPr>
        <p:txBody>
          <a:bodyPr wrap="square" lIns="91440" tIns="45720" rIns="91440" bIns="45720" anchor="t"/>
          <a:p>
            <a:pPr>
              <a:lnSpc>
                <a:spcPct val="14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flap() {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this.bird.angle=0;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this.bird.body.velocity.y = -gameOptions.birdFlapPower;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this.tweens.add({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    targets: this.bird,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    duration:100,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    angle:-30,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    })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1600">
                <a:latin typeface="Arial Black" panose="020B0A04020102020204" charset="0"/>
                <a:ea typeface="宋体" panose="02010600030101010101" pitchFamily="2" charset="-122"/>
              </a:rPr>
              <a:t>    }</a:t>
            </a:r>
            <a:endParaRPr lang="zh-CN" altLang="zh-CN" sz="1600">
              <a:latin typeface="Arial Black" panose="020B0A04020102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3.5 </a:t>
            </a:r>
            <a:r>
              <a:rPr lang="zh-CN" altLang="en-US"/>
              <a:t>逻辑处理</a:t>
            </a:r>
            <a:endParaRPr lang="zh-CN" altLang="en-US"/>
          </a:p>
        </p:txBody>
      </p:sp>
      <p:sp>
        <p:nvSpPr>
          <p:cNvPr id="107522" name="单圆角矩形 2"/>
          <p:cNvSpPr/>
          <p:nvPr/>
        </p:nvSpPr>
        <p:spPr>
          <a:xfrm>
            <a:off x="282575" y="834390"/>
            <a:ext cx="8359775" cy="5568950"/>
          </a:xfrm>
          <a:custGeom>
            <a:avLst/>
            <a:gdLst>
              <a:gd name="txL" fmla="*/ 0 w 8064500"/>
              <a:gd name="txT" fmla="*/ 0 h 2776855"/>
              <a:gd name="txR" fmla="*/ 8064500 w 8064500"/>
              <a:gd name="txB" fmla="*/ 2776855 h 2776855"/>
            </a:gdLst>
            <a:ahLst/>
            <a:cxnLst>
              <a:cxn ang="16200000">
                <a:pos x="4032250" y="0"/>
              </a:cxn>
              <a:cxn ang="10800000">
                <a:pos x="0" y="1388427"/>
              </a:cxn>
              <a:cxn ang="5400000">
                <a:pos x="4032250" y="2776855"/>
              </a:cxn>
              <a:cxn ang="0">
                <a:pos x="8064500" y="1388427"/>
              </a:cxn>
            </a:cxnLst>
            <a:rect l="txL" t="txT" r="txR" b="txB"/>
            <a:pathLst>
              <a:path w="8064500" h="2776855">
                <a:moveTo>
                  <a:pt x="0" y="0"/>
                </a:moveTo>
                <a:lnTo>
                  <a:pt x="7601681" y="0"/>
                </a:lnTo>
                <a:cubicBezTo>
                  <a:pt x="7857288" y="0"/>
                  <a:pt x="8064499" y="207211"/>
                  <a:pt x="8064499" y="462818"/>
                </a:cubicBezTo>
                <a:lnTo>
                  <a:pt x="8064500" y="2776855"/>
                </a:lnTo>
                <a:lnTo>
                  <a:pt x="0" y="2776855"/>
                </a:lnTo>
                <a:close/>
              </a:path>
            </a:pathLst>
          </a:custGeom>
          <a:solidFill>
            <a:srgbClr val="FFFFCC"/>
          </a:solidFill>
          <a:ln w="9525">
            <a:noFill/>
          </a:ln>
        </p:spPr>
        <p:txBody>
          <a:bodyPr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update() {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       if (this.bird.y &gt; this.scale.height || this.bird.y &lt; 0) {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           this.sound.play('ground-hit');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           this.die();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       }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       if (this.bird.angle &lt; 90) this.bird.angle += 1;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 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       this.pipeGroup.children.each((pipe) =&gt; {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           if (pipe.getBounds().right &lt; 0) {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               this.pipePool.push(pipe);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               if (this.pipePool.length == 2) {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                   this.placePipes(true);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               }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           }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       }, this)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Arial Black" panose="020B0A04020102020204" charset="0"/>
                <a:ea typeface="宋体" panose="02010600030101010101" pitchFamily="2" charset="-122"/>
              </a:rPr>
              <a:t>    }</a:t>
            </a:r>
            <a:endParaRPr lang="zh-CN" altLang="zh-CN" sz="1400">
              <a:latin typeface="Arial Black" panose="020B0A04020102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2528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b="1" kern="10" spc="300" dirty="0" smtClean="0">
                <a:solidFill>
                  <a:schemeClr val="bg1"/>
                </a:solidFill>
                <a:cs typeface="+mn-ea"/>
                <a:sym typeface="+mn-lt"/>
              </a:rPr>
              <a:t>谢谢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26885" y="1517"/>
            <a:ext cx="954749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153656" y="1381009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7144" y="-8512"/>
            <a:ext cx="200026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29509" y="2543732"/>
            <a:ext cx="5265008" cy="632788"/>
            <a:chOff x="2582203" y="2399714"/>
            <a:chExt cx="7020011" cy="632788"/>
          </a:xfrm>
        </p:grpSpPr>
        <p:sp>
          <p:nvSpPr>
            <p:cNvPr id="34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 游戏设计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29509" y="1734107"/>
            <a:ext cx="5265008" cy="632788"/>
            <a:chOff x="2582203" y="2399714"/>
            <a:chExt cx="7020011" cy="632788"/>
          </a:xfrm>
        </p:grpSpPr>
        <p:sp>
          <p:nvSpPr>
            <p:cNvPr id="26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 游戏规则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939496" y="3357494"/>
            <a:ext cx="5265008" cy="632788"/>
            <a:chOff x="2489302" y="3032501"/>
            <a:chExt cx="7020011" cy="632788"/>
          </a:xfrm>
        </p:grpSpPr>
        <p:sp>
          <p:nvSpPr>
            <p:cNvPr id="30" name="矩形 33"/>
            <p:cNvSpPr/>
            <p:nvPr/>
          </p:nvSpPr>
          <p:spPr>
            <a:xfrm>
              <a:off x="3518204" y="3032502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游戏编码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89302" y="3032501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3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02494" y="1265682"/>
            <a:ext cx="7283291" cy="5253989"/>
            <a:chOff x="902494" y="1265682"/>
            <a:chExt cx="7283291" cy="5253989"/>
          </a:xfrm>
        </p:grpSpPr>
        <p:sp>
          <p:nvSpPr>
            <p:cNvPr id="26" name="矩形 33"/>
            <p:cNvSpPr/>
            <p:nvPr/>
          </p:nvSpPr>
          <p:spPr>
            <a:xfrm>
              <a:off x="1965731" y="1265682"/>
              <a:ext cx="6220054" cy="5253989"/>
            </a:xfrm>
            <a:custGeom>
              <a:avLst/>
              <a:gdLst>
                <a:gd name="connsiteX0" fmla="*/ 20 w 10729"/>
                <a:gd name="connsiteY0" fmla="*/ 0 h 6158"/>
                <a:gd name="connsiteX1" fmla="*/ 10729 w 10729"/>
                <a:gd name="connsiteY1" fmla="*/ 0 h 6158"/>
                <a:gd name="connsiteX2" fmla="*/ 10729 w 10729"/>
                <a:gd name="connsiteY2" fmla="*/ 6140 h 6158"/>
                <a:gd name="connsiteX3" fmla="*/ 442 w 10729"/>
                <a:gd name="connsiteY3" fmla="*/ 6158 h 6158"/>
                <a:gd name="connsiteX4" fmla="*/ 446 w 10729"/>
                <a:gd name="connsiteY4" fmla="*/ 6140 h 6158"/>
                <a:gd name="connsiteX5" fmla="*/ 0 w 10729"/>
                <a:gd name="connsiteY5" fmla="*/ 5745 h 6158"/>
                <a:gd name="connsiteX6" fmla="*/ 20 w 10729"/>
                <a:gd name="connsiteY6" fmla="*/ 0 h 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29" h="6158">
                  <a:moveTo>
                    <a:pt x="20" y="0"/>
                  </a:moveTo>
                  <a:lnTo>
                    <a:pt x="10729" y="0"/>
                  </a:lnTo>
                  <a:lnTo>
                    <a:pt x="10729" y="6140"/>
                  </a:lnTo>
                  <a:lnTo>
                    <a:pt x="442" y="6158"/>
                  </a:lnTo>
                  <a:lnTo>
                    <a:pt x="446" y="6140"/>
                  </a:lnTo>
                  <a:lnTo>
                    <a:pt x="0" y="57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2494" y="1265683"/>
              <a:ext cx="971118" cy="1169551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500" dirty="0">
                  <a:solidFill>
                    <a:schemeClr val="bg1"/>
                  </a:solidFill>
                </a:rPr>
                <a:t>重点</a:t>
              </a:r>
              <a:r>
                <a:rPr lang="en-US" altLang="zh-CN" sz="3500" dirty="0">
                  <a:solidFill>
                    <a:schemeClr val="bg1"/>
                  </a:solidFill>
                </a:rPr>
                <a:t>  </a:t>
              </a:r>
              <a:endParaRPr lang="en-US" altLang="zh-CN" sz="35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578735" y="1714500"/>
            <a:ext cx="56070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游戏设计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游戏编码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2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02494" y="1265683"/>
            <a:ext cx="7283291" cy="5141426"/>
            <a:chOff x="902494" y="1265683"/>
            <a:chExt cx="7283291" cy="5141426"/>
          </a:xfrm>
        </p:grpSpPr>
        <p:sp>
          <p:nvSpPr>
            <p:cNvPr id="26" name="矩形 33"/>
            <p:cNvSpPr/>
            <p:nvPr/>
          </p:nvSpPr>
          <p:spPr>
            <a:xfrm>
              <a:off x="1965731" y="1265683"/>
              <a:ext cx="6220054" cy="5141426"/>
            </a:xfrm>
            <a:custGeom>
              <a:avLst/>
              <a:gdLst>
                <a:gd name="connsiteX0" fmla="*/ 20 w 10729"/>
                <a:gd name="connsiteY0" fmla="*/ 0 h 6158"/>
                <a:gd name="connsiteX1" fmla="*/ 10729 w 10729"/>
                <a:gd name="connsiteY1" fmla="*/ 0 h 6158"/>
                <a:gd name="connsiteX2" fmla="*/ 10729 w 10729"/>
                <a:gd name="connsiteY2" fmla="*/ 6140 h 6158"/>
                <a:gd name="connsiteX3" fmla="*/ 442 w 10729"/>
                <a:gd name="connsiteY3" fmla="*/ 6158 h 6158"/>
                <a:gd name="connsiteX4" fmla="*/ 446 w 10729"/>
                <a:gd name="connsiteY4" fmla="*/ 6140 h 6158"/>
                <a:gd name="connsiteX5" fmla="*/ 0 w 10729"/>
                <a:gd name="connsiteY5" fmla="*/ 5745 h 6158"/>
                <a:gd name="connsiteX6" fmla="*/ 20 w 10729"/>
                <a:gd name="connsiteY6" fmla="*/ 0 h 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29" h="6158">
                  <a:moveTo>
                    <a:pt x="20" y="0"/>
                  </a:moveTo>
                  <a:lnTo>
                    <a:pt x="10729" y="0"/>
                  </a:lnTo>
                  <a:lnTo>
                    <a:pt x="10729" y="6140"/>
                  </a:lnTo>
                  <a:lnTo>
                    <a:pt x="442" y="6158"/>
                  </a:lnTo>
                  <a:lnTo>
                    <a:pt x="446" y="6140"/>
                  </a:lnTo>
                  <a:lnTo>
                    <a:pt x="0" y="57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2494" y="1265683"/>
              <a:ext cx="971118" cy="1169551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500" dirty="0">
                  <a:solidFill>
                    <a:schemeClr val="bg1"/>
                  </a:solidFill>
                </a:rPr>
                <a:t>难点</a:t>
              </a:r>
              <a:r>
                <a:rPr lang="en-US" altLang="zh-CN" sz="3500" dirty="0">
                  <a:solidFill>
                    <a:schemeClr val="bg1"/>
                  </a:solidFill>
                </a:rPr>
                <a:t>  </a:t>
              </a:r>
              <a:endParaRPr lang="en-US" altLang="zh-CN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455545" y="2091055"/>
            <a:ext cx="56070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游戏设计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游戏编码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773045" y="2738755"/>
            <a:ext cx="5726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游戏规则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573941"/>
            <a:chOff x="1041891" y="2887277"/>
            <a:chExt cx="1036261" cy="14347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1270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游戏简介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245" y="1067435"/>
            <a:ext cx="4552315" cy="412750"/>
          </a:xfrm>
        </p:spPr>
        <p:txBody>
          <a:bodyPr>
            <a:noAutofit/>
          </a:bodyPr>
          <a:p>
            <a:pPr marL="0" indent="0">
              <a:buNone/>
              <a:defRPr/>
            </a:pPr>
            <a:r>
              <a:rPr lang="zh-CN" sz="2400" dirty="0"/>
              <a:t>休闲益智游戏：</a:t>
            </a:r>
            <a:endParaRPr lang="zh-CN" sz="2400" dirty="0"/>
          </a:p>
          <a:p>
            <a:pPr marL="0" indent="0">
              <a:buNone/>
              <a:defRPr/>
            </a:pPr>
            <a:r>
              <a:rPr lang="zh-CN" sz="2400" dirty="0"/>
              <a:t>  </a:t>
            </a:r>
            <a:r>
              <a:rPr lang="en-US" altLang="zh-CN" sz="2400" dirty="0"/>
              <a:t>FlappyBird</a:t>
            </a:r>
            <a:r>
              <a:rPr sz="2400" dirty="0"/>
              <a:t> </a:t>
            </a:r>
            <a:endParaRPr lang="zh-CN" sz="2400" b="1" dirty="0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1030" y="1341755"/>
            <a:ext cx="3347085" cy="5698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1.2 </a:t>
            </a:r>
            <a:r>
              <a:rPr lang="zh-CN" altLang="en-US"/>
              <a:t>游戏玩法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14700" y="1830070"/>
            <a:ext cx="5064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有多对中间有空隙的水管组成的障碍物从左往右移动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27070" y="3944620"/>
            <a:ext cx="5064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玩家使用鼠标左键控制小鸟弹跳。获得冲力时抬头倾斜约</a:t>
            </a:r>
            <a:r>
              <a:rPr lang="en-US" altLang="zh-CN"/>
              <a:t>45</a:t>
            </a:r>
            <a:r>
              <a:rPr lang="zh-CN" altLang="en-US"/>
              <a:t>度。随时间流逝小鸟向下倾斜，但最多向下</a:t>
            </a:r>
            <a:r>
              <a:rPr lang="en-US" altLang="zh-CN"/>
              <a:t>90</a:t>
            </a:r>
            <a:r>
              <a:rPr lang="zh-CN" altLang="en-US"/>
              <a:t>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773045" y="2738755"/>
            <a:ext cx="5726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游戏设计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2.1 </a:t>
            </a:r>
            <a:r>
              <a:rPr lang="zh-CN" altLang="en-US"/>
              <a:t>开发工具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8070" y="1529715"/>
            <a:ext cx="3053080" cy="412750"/>
          </a:xfrm>
        </p:spPr>
        <p:txBody>
          <a:bodyPr>
            <a:noAutofit/>
          </a:bodyPr>
          <a:p>
            <a:pPr marL="0" indent="0">
              <a:buNone/>
              <a:defRPr/>
            </a:pPr>
            <a:r>
              <a:rPr lang="en-US" altLang="zh-CN" sz="2400" dirty="0"/>
              <a:t>Phaser3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zh-CN" sz="2400" dirty="0"/>
              <a:t>  </a:t>
            </a:r>
            <a:endParaRPr lang="zh-CN" sz="2400" b="1" dirty="0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8820" y="2145665"/>
            <a:ext cx="4737100" cy="4065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VALUE" val="1006*2109"/>
  <p:tag name="KSO_WM_UNIT_HIGHLIGHT" val="0"/>
  <p:tag name="KSO_WM_UNIT_COMPATIBLE" val="0"/>
  <p:tag name="KSO_WM_UNIT_DIAGRAM_ISNUMVISUAL" val="0"/>
  <p:tag name="KSO_WM_UNIT_DIAGRAM_ISREFERUNIT" val="0"/>
  <p:tag name="KSO_WM_UNIT_TYPE" val="β"/>
  <p:tag name="KSO_WM_UNIT_INDEX" val="1"/>
  <p:tag name="KSO_WM_UNIT_ID" val="mixed20203838_1*β*1"/>
  <p:tag name="KSO_WM_TEMPLATE_CATEGORY" val="mixed"/>
  <p:tag name="KSO_WM_TEMPLATE_INDEX" val="20203838"/>
  <p:tag name="KSO_WM_UNIT_LAYERLEVEL" val="1"/>
  <p:tag name="KSO_WM_TAG_VERSION" val="1.0"/>
  <p:tag name="KSO_WM_BEAUTIFY_FLAG" val="#wm#"/>
  <p:tag name="KSO_WM_UNIT_TABLE_BEAUTIFY" val="smartTable{bc0150b6-e1a9-4cd9-b725-fa93bb62c721}"/>
</p:tagLst>
</file>

<file path=ppt/tags/tag2.xml><?xml version="1.0" encoding="utf-8"?>
<p:tagLst xmlns:p="http://schemas.openxmlformats.org/presentationml/2006/main">
  <p:tag name="ISPRING_FIRST_PUBLISH" val="1"/>
  <p:tag name="ISPRING_PRESENTATION_TITLE" val="建设银行年终总结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2621</Words>
  <Application>WPS 演示</Application>
  <PresentationFormat>全屏显示(4:3)</PresentationFormat>
  <Paragraphs>172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Segoe UI</vt:lpstr>
      <vt:lpstr>Consolas</vt:lpstr>
      <vt:lpstr>微软雅黑</vt:lpstr>
      <vt:lpstr>字魂59号-创粗黑</vt:lpstr>
      <vt:lpstr>黑体</vt:lpstr>
      <vt:lpstr>Arial Unicode MS</vt:lpstr>
      <vt:lpstr>等线</vt:lpstr>
      <vt:lpstr>Arial Black</vt:lpstr>
      <vt:lpstr>Office 主题​​</vt:lpstr>
      <vt:lpstr>第8讲 Phaser3游戏示例(1)</vt:lpstr>
      <vt:lpstr>PowerPoint 演示文稿</vt:lpstr>
      <vt:lpstr>PowerPoint 演示文稿</vt:lpstr>
      <vt:lpstr>PowerPoint 演示文稿</vt:lpstr>
      <vt:lpstr>PowerPoint 演示文稿</vt:lpstr>
      <vt:lpstr>1.1 游戏简介</vt:lpstr>
      <vt:lpstr>1.2 游戏玩法</vt:lpstr>
      <vt:lpstr>PowerPoint 演示文稿</vt:lpstr>
      <vt:lpstr>2.1 开发工具</vt:lpstr>
      <vt:lpstr>2.1 主要模块</vt:lpstr>
      <vt:lpstr>PowerPoint 演示文稿</vt:lpstr>
      <vt:lpstr>3.1 常量定义</vt:lpstr>
      <vt:lpstr>3.2 加载资源</vt:lpstr>
      <vt:lpstr>3.3 显示地面</vt:lpstr>
      <vt:lpstr>3.4 创建粒子效果</vt:lpstr>
      <vt:lpstr>3.5 创建水果</vt:lpstr>
      <vt:lpstr>3.5 水果碰撞检测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阿牛哥</cp:lastModifiedBy>
  <cp:revision>186</cp:revision>
  <dcterms:created xsi:type="dcterms:W3CDTF">2016-10-26T12:21:00Z</dcterms:created>
  <dcterms:modified xsi:type="dcterms:W3CDTF">2021-10-09T03:17:12Z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  <property fmtid="{D5CDD505-2E9C-101B-9397-08002B2CF9AE}" pid="3" name="ICV">
    <vt:lpwstr>000D2C39DD1147198C7130698C8D6F9F</vt:lpwstr>
  </property>
</Properties>
</file>