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295" r:id="rId3"/>
    <p:sldId id="290" r:id="rId5"/>
    <p:sldId id="302" r:id="rId6"/>
    <p:sldId id="303" r:id="rId7"/>
    <p:sldId id="743" r:id="rId8"/>
    <p:sldId id="744" r:id="rId9"/>
    <p:sldId id="745" r:id="rId10"/>
    <p:sldId id="746" r:id="rId11"/>
    <p:sldId id="747" r:id="rId12"/>
    <p:sldId id="748" r:id="rId13"/>
    <p:sldId id="283" r:id="rId14"/>
    <p:sldId id="692" r:id="rId15"/>
    <p:sldId id="689" r:id="rId16"/>
    <p:sldId id="738" r:id="rId17"/>
    <p:sldId id="737" r:id="rId18"/>
    <p:sldId id="739" r:id="rId19"/>
    <p:sldId id="736" r:id="rId20"/>
    <p:sldId id="728" r:id="rId21"/>
    <p:sldId id="740" r:id="rId22"/>
    <p:sldId id="729" r:id="rId23"/>
    <p:sldId id="749" r:id="rId24"/>
    <p:sldId id="730" r:id="rId25"/>
    <p:sldId id="742" r:id="rId26"/>
    <p:sldId id="731" r:id="rId27"/>
    <p:sldId id="732" r:id="rId28"/>
    <p:sldId id="733" r:id="rId29"/>
    <p:sldId id="734" r:id="rId30"/>
    <p:sldId id="291" r:id="rId31"/>
  </p:sldIdLst>
  <p:sldSz cx="9144000" cy="6858000" type="screen4x3"/>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B3"/>
    <a:srgbClr val="F2F2F2"/>
    <a:srgbClr val="F1F1F1"/>
    <a:srgbClr val="005BAC"/>
    <a:srgbClr val="E60012"/>
    <a:srgbClr val="FF3F4D"/>
    <a:srgbClr val="FF7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740" y="-96"/>
      </p:cViewPr>
      <p:guideLst>
        <p:guide orient="horz" pos="2159"/>
        <p:guide pos="2939"/>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3" d="100"/>
          <a:sy n="83" d="100"/>
        </p:scale>
        <p:origin x="-3876" y="-102"/>
      </p:cViewPr>
      <p:guideLst>
        <p:guide orient="horz" pos="2879"/>
        <p:guide pos="220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gs" Target="tags/tag1.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459379-BD75-45E7-9078-F58020561C9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A20CE0-357F-4823-ABEA-60B0CEC4412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F5F04-C590-4642-A15E-DBE4DD392B9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81C5E-ABEC-406E-876A-C0540989C23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A58BC7-AB6D-4B43-BCA4-F5663673D20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A58BC7-AB6D-4B43-BCA4-F5663673D20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浅灰背景">
    <p:spTree>
      <p:nvGrpSpPr>
        <p:cNvPr id="1" name=""/>
        <p:cNvGrpSpPr/>
        <p:nvPr/>
      </p:nvGrpSpPr>
      <p:grpSpPr>
        <a:xfrm>
          <a:off x="0" y="0"/>
          <a:ext cx="0" cy="0"/>
          <a:chOff x="0" y="0"/>
          <a:chExt cx="0" cy="0"/>
        </a:xfrm>
      </p:grpSpPr>
      <p:sp>
        <p:nvSpPr>
          <p:cNvPr id="5" name="矩形 4"/>
          <p:cNvSpPr/>
          <p:nvPr userDrawn="1"/>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首页封面">
    <p:spTree>
      <p:nvGrpSpPr>
        <p:cNvPr id="1" name=""/>
        <p:cNvGrpSpPr/>
        <p:nvPr/>
      </p:nvGrpSpPr>
      <p:grpSpPr>
        <a:xfrm>
          <a:off x="0" y="0"/>
          <a:ext cx="0" cy="0"/>
          <a:chOff x="0" y="0"/>
          <a:chExt cx="0" cy="0"/>
        </a:xfrm>
      </p:grpSpPr>
      <p:sp>
        <p:nvSpPr>
          <p:cNvPr id="6" name="矩形 5"/>
          <p:cNvSpPr/>
          <p:nvPr userDrawn="1"/>
        </p:nvSpPr>
        <p:spPr>
          <a:xfrm>
            <a:off x="0" y="2743201"/>
            <a:ext cx="9144000" cy="4114800"/>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7110" y="217190"/>
            <a:ext cx="2923522" cy="727977"/>
          </a:xfrm>
          <a:prstGeom prst="rect">
            <a:avLst/>
          </a:prstGeom>
          <a:effectLst>
            <a:reflection blurRad="6350" stA="52000" endA="300" endPos="35000" dir="5400000" sy="-100000" algn="bl" rotWithShape="0"/>
          </a:effectLst>
        </p:spPr>
      </p:pic>
      <p:sp>
        <p:nvSpPr>
          <p:cNvPr id="8" name="标题 1"/>
          <p:cNvSpPr>
            <a:spLocks noGrp="1"/>
          </p:cNvSpPr>
          <p:nvPr>
            <p:ph type="title" hasCustomPrompt="1"/>
          </p:nvPr>
        </p:nvSpPr>
        <p:spPr>
          <a:xfrm>
            <a:off x="452639" y="3556249"/>
            <a:ext cx="8229600" cy="861928"/>
          </a:xfrm>
          <a:prstGeom prst="rect">
            <a:avLst/>
          </a:prstGeom>
        </p:spPr>
        <p:txBody>
          <a:bodyPr/>
          <a:lstStyle>
            <a:lvl1pPr algn="ctr" fontAlgn="base">
              <a:spcBef>
                <a:spcPct val="0"/>
              </a:spcBef>
              <a:spcAft>
                <a:spcPct val="0"/>
              </a:spcAft>
              <a:defRPr sz="4800">
                <a:solidFill>
                  <a:srgbClr val="0066B3"/>
                </a:solidFill>
                <a:latin typeface="+mj-lt"/>
              </a:defRPr>
            </a:lvl1pPr>
          </a:lstStyle>
          <a:p>
            <a:pPr fontAlgn="base">
              <a:spcBef>
                <a:spcPct val="0"/>
              </a:spcBef>
              <a:spcAft>
                <a:spcPct val="0"/>
              </a:spcAft>
            </a:pPr>
            <a:r>
              <a:rPr lang="zh-CN" altLang="en-US" sz="5400" b="1" kern="10" spc="300" dirty="0" smtClean="0">
                <a:solidFill>
                  <a:schemeClr val="bg1"/>
                </a:solidFill>
                <a:cs typeface="+mn-ea"/>
                <a:sym typeface="+mn-lt"/>
              </a:rPr>
              <a:t>添加相关课程章节标题</a:t>
            </a:r>
            <a:endParaRPr lang="zh-CN" altLang="en-US" sz="5400" b="1" kern="10" spc="3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20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141288"/>
            <a:ext cx="4600576" cy="571500"/>
          </a:xfrm>
          <a:prstGeom prst="rect">
            <a:avLst/>
          </a:prstGeom>
        </p:spPr>
        <p:txBody>
          <a:bodyPr/>
          <a:lstStyle>
            <a:lvl1pPr>
              <a:defRPr sz="3200">
                <a:solidFill>
                  <a:schemeClr val="tx1"/>
                </a:solidFill>
              </a:defRPr>
            </a:lvl1pPr>
          </a:lstStyle>
          <a:p>
            <a:r>
              <a:rPr lang="en-US" altLang="zh-CN" dirty="0"/>
              <a:t>01 </a:t>
            </a:r>
            <a:r>
              <a:rPr lang="zh-CN" altLang="en-US" dirty="0"/>
              <a:t>单击此处输入标题</a:t>
            </a:r>
            <a:endParaRPr lang="zh-CN" altLang="en-US" dirty="0"/>
          </a:p>
        </p:txBody>
      </p:sp>
      <p:sp>
        <p:nvSpPr>
          <p:cNvPr id="3" name="日期占位符 2"/>
          <p:cNvSpPr>
            <a:spLocks noGrp="1"/>
          </p:cNvSpPr>
          <p:nvPr>
            <p:ph type="dt" sz="half" idx="10"/>
          </p:nvPr>
        </p:nvSpPr>
        <p:spPr/>
        <p:txBody>
          <a:bodyPr/>
          <a:lstStyle/>
          <a:p>
            <a:fld id="{E7A3BAA1-0399-4982-9ADF-42D0D51ED48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14F3E240-550B-496C-B175-E079E6E03E7B}" type="slidenum">
              <a:rPr lang="zh-CN" altLang="en-US" smtClean="0"/>
            </a:fld>
            <a:endParaRPr lang="zh-CN" altLang="en-US"/>
          </a:p>
        </p:txBody>
      </p:sp>
      <p:sp>
        <p:nvSpPr>
          <p:cNvPr id="6" name="内容占位符 2"/>
          <p:cNvSpPr>
            <a:spLocks noGrp="1"/>
          </p:cNvSpPr>
          <p:nvPr>
            <p:ph idx="1" hasCustomPrompt="1"/>
          </p:nvPr>
        </p:nvSpPr>
        <p:spPr>
          <a:xfrm>
            <a:off x="628650" y="1530350"/>
            <a:ext cx="7886700" cy="4351338"/>
          </a:xfrm>
        </p:spPr>
        <p:txBody>
          <a:body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8" name="直接连接符 7"/>
          <p:cNvCxnSpPr/>
          <p:nvPr userDrawn="1"/>
        </p:nvCxnSpPr>
        <p:spPr>
          <a:xfrm>
            <a:off x="0" y="7366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C:\Users\Administrator\Desktop\mi.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89511"/>
            <a:ext cx="8741880" cy="899665"/>
          </a:xfrm>
        </p:spPr>
        <p:txBody>
          <a:bodyPr/>
          <a:lstStyle>
            <a:lvl1pPr>
              <a:defRPr baseline="0"/>
            </a:lvl1pPr>
          </a:lstStyle>
          <a:p>
            <a:r>
              <a:rPr lang="en-US" dirty="0"/>
              <a:t>Slide for developer code</a:t>
            </a:r>
            <a:endParaRPr lang="en-US" dirty="0"/>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noAutofit/>
          </a:bodyPr>
          <a:lstStyle/>
          <a:p>
            <a:pPr algn="ctr" defTabSz="932180" fontAlgn="base">
              <a:spcBef>
                <a:spcPct val="0"/>
              </a:spcBef>
              <a:spcAft>
                <a:spcPct val="0"/>
              </a:spcAft>
            </a:pPr>
            <a:endParaRPr lang="en-US" sz="132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0"/>
          </p:nvPr>
        </p:nvSpPr>
        <p:spPr>
          <a:xfrm>
            <a:off x="201929" y="1197321"/>
            <a:ext cx="8740141" cy="1956973"/>
          </a:xfrm>
        </p:spPr>
        <p:txBody>
          <a:bodyPr/>
          <a:lstStyle>
            <a:lvl1pPr marL="0" indent="0">
              <a:buNone/>
              <a:defRPr sz="242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63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8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6" name="Picture 5"/>
          <p:cNvPicPr>
            <a:picLocks noChangeAspect="1"/>
          </p:cNvPicPr>
          <p:nvPr userDrawn="1"/>
        </p:nvPicPr>
        <p:blipFill>
          <a:blip r:embed="rId2"/>
          <a:stretch>
            <a:fillRect/>
          </a:stretch>
        </p:blipFill>
        <p:spPr>
          <a:xfrm>
            <a:off x="7709486" y="163432"/>
            <a:ext cx="1257096" cy="252155"/>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chemeClr val="folHlink"/>
            </a:gs>
            <a:gs pos="100000">
              <a:srgbClr val="FFFFFF"/>
            </a:gs>
          </a:gsLst>
          <a:lin ang="5400000" scaled="1"/>
          <a:tileRect/>
        </a:gradFill>
        <a:effectLst/>
      </p:bgPr>
    </p:bg>
    <p:spTree>
      <p:nvGrpSpPr>
        <p:cNvPr id="1" name=""/>
        <p:cNvGrpSpPr/>
        <p:nvPr/>
      </p:nvGrpSpPr>
      <p:grpSpPr>
        <a:xfrm>
          <a:off x="0" y="0"/>
          <a:ext cx="0" cy="0"/>
          <a:chOff x="0" y="0"/>
          <a:chExt cx="0" cy="0"/>
        </a:xfrm>
      </p:grpSpPr>
      <p:pic>
        <p:nvPicPr>
          <p:cNvPr id="2" name="Picture 32" descr="04_back"/>
          <p:cNvPicPr>
            <a:picLocks noChangeAspect="1"/>
          </p:cNvPicPr>
          <p:nvPr userDrawn="1"/>
        </p:nvPicPr>
        <p:blipFill>
          <a:blip r:embed="rId2"/>
          <a:stretch>
            <a:fillRect/>
          </a:stretch>
        </p:blipFill>
        <p:spPr>
          <a:xfrm>
            <a:off x="388938" y="942975"/>
            <a:ext cx="8367712" cy="5153025"/>
          </a:xfrm>
          <a:prstGeom prst="rect">
            <a:avLst/>
          </a:prstGeom>
          <a:noFill/>
          <a:ln w="9525">
            <a:noFill/>
          </a:ln>
        </p:spPr>
      </p:pic>
      <p:sp>
        <p:nvSpPr>
          <p:cNvPr id="3076" name="Rectangle 24"/>
          <p:cNvSpPr/>
          <p:nvPr userDrawn="1"/>
        </p:nvSpPr>
        <p:spPr>
          <a:xfrm>
            <a:off x="373063" y="942975"/>
            <a:ext cx="8405812" cy="5133975"/>
          </a:xfrm>
          <a:prstGeom prst="rect">
            <a:avLst/>
          </a:prstGeom>
          <a:noFill/>
          <a:ln w="38100" cap="flat" cmpd="sng">
            <a:solidFill>
              <a:schemeClr val="tx1"/>
            </a:solidFill>
            <a:prstDash val="solid"/>
            <a:miter/>
            <a:headEnd type="none" w="med" len="med"/>
            <a:tailEnd type="none" w="med" len="med"/>
          </a:ln>
        </p:spPr>
        <p:txBody>
          <a:bodyPr wrap="none" anchor="ctr"/>
          <a:p>
            <a:pPr lvl="0"/>
            <a:endParaRPr lang="zh-CN" altLang="en-US" dirty="0">
              <a:latin typeface="Arial" panose="020B0604020202020204" pitchFamily="34" charset="0"/>
            </a:endParaRPr>
          </a:p>
        </p:txBody>
      </p:sp>
      <p:sp>
        <p:nvSpPr>
          <p:cNvPr id="3077" name="Line 29"/>
          <p:cNvSpPr/>
          <p:nvPr userDrawn="1"/>
        </p:nvSpPr>
        <p:spPr>
          <a:xfrm>
            <a:off x="381000" y="3000375"/>
            <a:ext cx="4876800" cy="0"/>
          </a:xfrm>
          <a:prstGeom prst="line">
            <a:avLst/>
          </a:prstGeom>
          <a:ln w="9525" cap="flat" cmpd="sng">
            <a:solidFill>
              <a:schemeClr val="tx1"/>
            </a:solidFill>
            <a:prstDash val="solid"/>
            <a:round/>
            <a:headEnd type="none" w="med" len="med"/>
            <a:tailEnd type="none" w="med" len="med"/>
          </a:ln>
        </p:spPr>
        <p:txBody>
          <a:bodyPr anchor="t"/>
          <a:p>
            <a:pPr lvl="0" defTabSz="914400"/>
            <a:endParaRPr lang="zh-CN" altLang="en-US">
              <a:latin typeface="Arial" panose="020B0604020202020204" pitchFamily="34" charset="0"/>
            </a:endParaRPr>
          </a:p>
        </p:txBody>
      </p:sp>
      <p:pic>
        <p:nvPicPr>
          <p:cNvPr id="3078" name="Picture 34" descr="04_icon_f"/>
          <p:cNvPicPr>
            <a:picLocks noChangeAspect="1"/>
          </p:cNvPicPr>
          <p:nvPr userDrawn="1"/>
        </p:nvPicPr>
        <p:blipFill>
          <a:blip r:embed="rId3"/>
          <a:stretch>
            <a:fillRect/>
          </a:stretch>
        </p:blipFill>
        <p:spPr>
          <a:xfrm>
            <a:off x="258128" y="152400"/>
            <a:ext cx="1420812" cy="1420813"/>
          </a:xfrm>
          <a:prstGeom prst="rect">
            <a:avLst/>
          </a:prstGeom>
          <a:noFill/>
          <a:ln w="9525">
            <a:noFill/>
          </a:ln>
        </p:spPr>
      </p:pic>
      <p:sp>
        <p:nvSpPr>
          <p:cNvPr id="3075" name="Rectangle 3"/>
          <p:cNvSpPr>
            <a:spLocks noGrp="1" noChangeArrowheads="1"/>
          </p:cNvSpPr>
          <p:nvPr>
            <p:ph type="subTitle" idx="1"/>
          </p:nvPr>
        </p:nvSpPr>
        <p:spPr>
          <a:xfrm>
            <a:off x="609600" y="3076575"/>
            <a:ext cx="4387850" cy="663575"/>
          </a:xfrm>
        </p:spPr>
        <p:txBody>
          <a:bodyPr/>
          <a:lstStyle>
            <a:lvl1pPr marL="0" indent="0">
              <a:buFont typeface="Wingdings" panose="05000000000000000000" pitchFamily="2" charset="2"/>
              <a:buNone/>
              <a:defRPr sz="2000">
                <a:solidFill>
                  <a:srgbClr val="000000"/>
                </a:solidFill>
              </a:defRPr>
            </a:lvl1pPr>
          </a:lstStyle>
          <a:p>
            <a:pPr fontAlgn="base"/>
            <a:r>
              <a:rPr lang="en-US" altLang="zh-CN" strike="noStrike" noProof="1"/>
              <a:t>Click to edit Master subtitle style</a:t>
            </a:r>
            <a:endParaRPr lang="en-US" altLang="zh-CN" strike="noStrike" noProof="1"/>
          </a:p>
        </p:txBody>
      </p:sp>
      <p:sp>
        <p:nvSpPr>
          <p:cNvPr id="3074" name="Rectangle 2"/>
          <p:cNvSpPr>
            <a:spLocks noGrp="1" noChangeArrowheads="1"/>
          </p:cNvSpPr>
          <p:nvPr>
            <p:ph type="ctrTitle" hasCustomPrompt="1"/>
          </p:nvPr>
        </p:nvSpPr>
        <p:spPr bwMode="gray">
          <a:xfrm>
            <a:off x="533400" y="2390775"/>
            <a:ext cx="4648200" cy="533400"/>
          </a:xfrm>
        </p:spPr>
        <p:txBody>
          <a:bodyPr/>
          <a:lstStyle>
            <a:lvl1pPr algn="l">
              <a:defRPr sz="3200">
                <a:solidFill>
                  <a:schemeClr val="tx1"/>
                </a:solidFill>
                <a:ea typeface="宋体" panose="02010600030101010101" pitchFamily="2" charset="-122"/>
              </a:defRPr>
            </a:lvl1pPr>
          </a:lstStyle>
          <a:p>
            <a:pPr fontAlgn="base"/>
            <a:r>
              <a:rPr lang="en-US" altLang="zh-CN" strike="noStrike" noProof="1"/>
              <a:t>2D游戏引擎开发与应用</a:t>
            </a:r>
            <a:endParaRPr lang="en-US" altLang="zh-CN" strike="noStrike" noProof="1"/>
          </a:p>
        </p:txBody>
      </p:sp>
      <p:pic>
        <p:nvPicPr>
          <p:cNvPr id="5" name="图片 4" descr="标志与英文左右排列1-副本副本"/>
          <p:cNvPicPr>
            <a:picLocks noChangeAspect="1"/>
          </p:cNvPicPr>
          <p:nvPr userDrawn="1"/>
        </p:nvPicPr>
        <p:blipFill>
          <a:blip r:embed="rId4"/>
          <a:stretch>
            <a:fillRect/>
          </a:stretch>
        </p:blipFill>
        <p:spPr>
          <a:xfrm>
            <a:off x="8375650" y="152400"/>
            <a:ext cx="539750" cy="528638"/>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hf sldNum="0" hdr="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chemeClr val="folHlink"/>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28600" y="152400"/>
            <a:ext cx="8686800" cy="563563"/>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a:solidFill>
                  <a:schemeClr val="tx1"/>
                </a:solidFill>
                <a:latin typeface="微软雅黑" panose="020B0503020204020204" charset="-122"/>
                <a:ea typeface="微软雅黑" panose="020B0503020204020204" charset="-122"/>
              </a:defRPr>
            </a:lvl1pPr>
            <a:lvl2pPr>
              <a:defRPr>
                <a:solidFill>
                  <a:schemeClr val="tx1"/>
                </a:solidFill>
                <a:latin typeface="微软雅黑" panose="020B0503020204020204" charset="-122"/>
                <a:ea typeface="微软雅黑" panose="020B0503020204020204" charset="-122"/>
              </a:defRPr>
            </a:lvl2pPr>
            <a:lvl3pPr>
              <a:defRPr>
                <a:solidFill>
                  <a:schemeClr val="tx1"/>
                </a:solidFill>
                <a:latin typeface="微软雅黑" panose="020B0503020204020204" charset="-122"/>
                <a:ea typeface="微软雅黑" panose="020B0503020204020204" charset="-122"/>
              </a:defRPr>
            </a:lvl3pPr>
            <a:lvl4pPr>
              <a:defRPr>
                <a:solidFill>
                  <a:schemeClr val="tx1"/>
                </a:solidFill>
                <a:latin typeface="微软雅黑" panose="020B0503020204020204" charset="-122"/>
                <a:ea typeface="微软雅黑" panose="020B0503020204020204" charset="-122"/>
              </a:defRPr>
            </a:lvl4pPr>
            <a:lvl5pPr>
              <a:defRPr>
                <a:solidFill>
                  <a:schemeClr val="tx1"/>
                </a:solidFill>
                <a:latin typeface="微软雅黑" panose="020B0503020204020204" charset="-122"/>
                <a:ea typeface="微软雅黑" panose="020B050302020402020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alpha val="50000"/>
          </a:schemeClr>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8650" y="1139825"/>
            <a:ext cx="78867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3BAA1-0399-4982-9ADF-42D0D51ED489}"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3E240-550B-496C-B175-E079E6E03E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8.jpeg"/><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副标题"/>
          <p:cNvSpPr txBox="1">
            <a:spLocks noChangeArrowheads="1"/>
          </p:cNvSpPr>
          <p:nvPr/>
        </p:nvSpPr>
        <p:spPr bwMode="ltGray">
          <a:xfrm>
            <a:off x="3182706" y="4613656"/>
            <a:ext cx="2980350" cy="573405"/>
          </a:xfrm>
          <a:prstGeom prst="rect">
            <a:avLst/>
          </a:prstGeom>
          <a:noFill/>
          <a:ln>
            <a:noFill/>
          </a:ln>
          <a:effectLst/>
        </p:spPr>
        <p:txBody>
          <a:bodyPr wrap="square" lIns="81667" tIns="40833" rIns="81667" bIns="40833">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a:spcBef>
                <a:spcPct val="0"/>
              </a:spcBef>
              <a:spcAft>
                <a:spcPct val="0"/>
              </a:spcAft>
            </a:pPr>
            <a:r>
              <a:rPr lang="zh-CN" altLang="en-US" sz="3200" spc="300" dirty="0">
                <a:solidFill>
                  <a:schemeClr val="bg1"/>
                </a:solidFill>
                <a:latin typeface="微软雅黑" panose="020B0503020204020204" charset="-122"/>
                <a:ea typeface="微软雅黑" panose="020B0503020204020204" charset="-122"/>
                <a:cs typeface="+mn-ea"/>
                <a:sym typeface="+mn-lt"/>
              </a:rPr>
              <a:t>主讲：刘生建</a:t>
            </a:r>
            <a:endParaRPr lang="zh-CN" altLang="en-US" sz="3200" spc="300" dirty="0">
              <a:solidFill>
                <a:schemeClr val="bg1"/>
              </a:solidFill>
              <a:latin typeface="微软雅黑" panose="020B0503020204020204" charset="-122"/>
              <a:ea typeface="微软雅黑" panose="020B0503020204020204" charset="-122"/>
              <a:cs typeface="+mn-ea"/>
              <a:sym typeface="+mn-lt"/>
            </a:endParaRPr>
          </a:p>
        </p:txBody>
      </p:sp>
      <p:sp>
        <p:nvSpPr>
          <p:cNvPr id="3" name="标题 2"/>
          <p:cNvSpPr>
            <a:spLocks noGrp="1"/>
          </p:cNvSpPr>
          <p:nvPr>
            <p:ph type="title"/>
          </p:nvPr>
        </p:nvSpPr>
        <p:spPr>
          <a:xfrm>
            <a:off x="27940" y="3336925"/>
            <a:ext cx="9066530" cy="861695"/>
          </a:xfrm>
          <a:prstGeom prst="rect">
            <a:avLst/>
          </a:prstGeom>
        </p:spPr>
        <p:txBody>
          <a:bodyPr/>
          <a:lstStyle/>
          <a:p>
            <a:r>
              <a:rPr lang="zh-CN" altLang="en-US" kern="10" spc="300" dirty="0" smtClean="0">
                <a:solidFill>
                  <a:schemeClr val="bg1"/>
                </a:solidFill>
                <a:latin typeface="微软雅黑" panose="020B0503020204020204" charset="-122"/>
                <a:ea typeface="微软雅黑" panose="020B0503020204020204" charset="-122"/>
                <a:cs typeface="微软雅黑" panose="020B0503020204020204" charset="-122"/>
                <a:sym typeface="+mn-lt"/>
              </a:rPr>
              <a:t>第</a:t>
            </a:r>
            <a:r>
              <a:rPr lang="en-US" altLang="zh-CN" kern="10" spc="300" dirty="0" smtClean="0">
                <a:solidFill>
                  <a:schemeClr val="bg1"/>
                </a:solidFill>
                <a:latin typeface="微软雅黑" panose="020B0503020204020204" charset="-122"/>
                <a:ea typeface="微软雅黑" panose="020B0503020204020204" charset="-122"/>
                <a:cs typeface="微软雅黑" panose="020B0503020204020204" charset="-122"/>
                <a:sym typeface="+mn-lt"/>
              </a:rPr>
              <a:t>5</a:t>
            </a:r>
            <a:r>
              <a:rPr lang="zh-CN" altLang="en-US" kern="10" spc="300" dirty="0" smtClean="0">
                <a:solidFill>
                  <a:schemeClr val="bg1"/>
                </a:solidFill>
                <a:latin typeface="微软雅黑" panose="020B0503020204020204" charset="-122"/>
                <a:ea typeface="微软雅黑" panose="020B0503020204020204" charset="-122"/>
                <a:cs typeface="微软雅黑" panose="020B0503020204020204" charset="-122"/>
                <a:sym typeface="+mn-lt"/>
              </a:rPr>
              <a:t>讲 </a:t>
            </a:r>
            <a:r>
              <a:rPr lang="en-US" altLang="zh-CN" kern="10" spc="300" dirty="0" smtClean="0">
                <a:solidFill>
                  <a:schemeClr val="bg1"/>
                </a:solidFill>
                <a:latin typeface="微软雅黑" panose="020B0503020204020204" charset="-122"/>
                <a:ea typeface="微软雅黑" panose="020B0503020204020204" charset="-122"/>
                <a:cs typeface="微软雅黑" panose="020B0503020204020204" charset="-122"/>
                <a:sym typeface="+mn-lt"/>
              </a:rPr>
              <a:t>Phaser3</a:t>
            </a:r>
            <a:r>
              <a:rPr lang="zh-CN" altLang="en-US" kern="10" spc="300" dirty="0" smtClean="0">
                <a:solidFill>
                  <a:schemeClr val="bg1"/>
                </a:solidFill>
                <a:latin typeface="微软雅黑" panose="020B0503020204020204" charset="-122"/>
                <a:ea typeface="微软雅黑" panose="020B0503020204020204" charset="-122"/>
                <a:cs typeface="微软雅黑" panose="020B0503020204020204" charset="-122"/>
                <a:sym typeface="+mn-lt"/>
              </a:rPr>
              <a:t>游戏结构</a:t>
            </a:r>
            <a:r>
              <a:rPr lang="zh-CN" altLang="en-US" kern="10" spc="300" dirty="0" smtClean="0">
                <a:solidFill>
                  <a:schemeClr val="bg1"/>
                </a:solidFill>
                <a:latin typeface="微软雅黑" panose="020B0503020204020204" charset="-122"/>
                <a:ea typeface="微软雅黑" panose="020B0503020204020204" charset="-122"/>
                <a:cs typeface="微软雅黑" panose="020B0503020204020204" charset="-122"/>
                <a:sym typeface="+mn-lt"/>
              </a:rPr>
              <a:t>设计</a:t>
            </a:r>
            <a:endParaRPr lang="zh-CN" altLang="en-US" kern="10" spc="300" dirty="0" smtClean="0">
              <a:solidFill>
                <a:schemeClr val="bg1"/>
              </a:solidFill>
              <a:latin typeface="微软雅黑" panose="020B0503020204020204" charset="-122"/>
              <a:ea typeface="微软雅黑" panose="020B0503020204020204" charset="-122"/>
              <a:cs typeface="微软雅黑" panose="020B0503020204020204" charset="-122"/>
              <a:sym typeface="+mn-lt"/>
            </a:endParaRPr>
          </a:p>
        </p:txBody>
      </p:sp>
      <p:sp>
        <p:nvSpPr>
          <p:cNvPr id="4" name="标题 1"/>
          <p:cNvSpPr txBox="1"/>
          <p:nvPr/>
        </p:nvSpPr>
        <p:spPr>
          <a:xfrm>
            <a:off x="477023" y="1649063"/>
            <a:ext cx="8229600" cy="861928"/>
          </a:xfrm>
          <a:prstGeom prst="rect">
            <a:avLst/>
          </a:prstGeom>
        </p:spPr>
        <p:txBody>
          <a:bodyPr/>
          <a:lstStyle>
            <a:lvl1pPr algn="ctr" defTabSz="914400" rtl="0" eaLnBrk="1" fontAlgn="base" latinLnBrk="0" hangingPunct="1">
              <a:lnSpc>
                <a:spcPct val="90000"/>
              </a:lnSpc>
              <a:spcBef>
                <a:spcPct val="0"/>
              </a:spcBef>
              <a:spcAft>
                <a:spcPct val="0"/>
              </a:spcAft>
              <a:buNone/>
              <a:defRPr sz="4400" kern="1200">
                <a:solidFill>
                  <a:schemeClr val="tx1"/>
                </a:solidFill>
                <a:latin typeface="+mj-lt"/>
                <a:ea typeface="+mj-ea"/>
                <a:cs typeface="+mj-cs"/>
              </a:defRPr>
            </a:lvl1pPr>
          </a:lstStyle>
          <a:p>
            <a:r>
              <a:rPr lang="en-US" altLang="zh-CN" sz="5400" b="1" kern="10" spc="300" dirty="0" smtClean="0">
                <a:solidFill>
                  <a:srgbClr val="0066B3"/>
                </a:solidFill>
                <a:cs typeface="+mn-ea"/>
                <a:sym typeface="+mn-lt"/>
              </a:rPr>
              <a:t>2D</a:t>
            </a:r>
            <a:r>
              <a:rPr lang="zh-CN" altLang="en-US" sz="5400" b="1" kern="10" spc="300" dirty="0" smtClean="0">
                <a:solidFill>
                  <a:srgbClr val="0066B3"/>
                </a:solidFill>
                <a:cs typeface="+mn-ea"/>
                <a:sym typeface="+mn-lt"/>
              </a:rPr>
              <a:t>游戏引擎应用与开发</a:t>
            </a:r>
            <a:endParaRPr lang="zh-CN" altLang="en-US" sz="5400" b="1" kern="10" spc="300" dirty="0" smtClean="0">
              <a:solidFill>
                <a:srgbClr val="0066B3"/>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5325110" cy="571500"/>
          </a:xfrm>
        </p:spPr>
        <p:txBody>
          <a:bodyPr/>
          <a:p>
            <a:r>
              <a:rPr lang="en-US" altLang="zh-CN"/>
              <a:t>1.3 </a:t>
            </a:r>
            <a:r>
              <a:rPr lang="zh-CN" altLang="en-US"/>
              <a:t>松散</a:t>
            </a:r>
            <a:r>
              <a:rPr lang="zh-CN" altLang="en-US"/>
              <a:t>型</a:t>
            </a:r>
            <a:endParaRPr lang="zh-CN" altLang="en-US"/>
          </a:p>
        </p:txBody>
      </p:sp>
      <p:sp>
        <p:nvSpPr>
          <p:cNvPr id="5" name="文本框 4"/>
          <p:cNvSpPr txBox="1"/>
          <p:nvPr/>
        </p:nvSpPr>
        <p:spPr>
          <a:xfrm>
            <a:off x="285750" y="1991995"/>
            <a:ext cx="8573135" cy="1476375"/>
          </a:xfrm>
          <a:prstGeom prst="rect">
            <a:avLst/>
          </a:prstGeom>
          <a:noFill/>
        </p:spPr>
        <p:txBody>
          <a:bodyPr wrap="square" rtlCol="0" anchor="t">
            <a:spAutoFit/>
          </a:bodyPr>
          <a:p>
            <a:r>
              <a:t>import eventsCenter from "./EventsCenter.js";</a:t>
            </a:r>
          </a:p>
          <a:p/>
          <a:p>
            <a:r>
              <a:rPr lang="en-US" altLang="zh-CN"/>
              <a:t>......</a:t>
            </a:r>
            <a:endParaRPr lang="en-US" altLang="zh-CN"/>
          </a:p>
          <a:p>
            <a:endParaRPr lang="en-US" altLang="zh-CN"/>
          </a:p>
          <a:p>
            <a:r>
              <a:rPr lang="en-US" altLang="zh-CN"/>
              <a:t>eventsCenter.emit("update-count", </a:t>
            </a:r>
            <a:r>
              <a:rPr lang="en-US" altLang="zh-CN">
                <a:solidFill>
                  <a:srgbClr val="FF0000"/>
                </a:solidFill>
              </a:rPr>
              <a:t>this.count</a:t>
            </a:r>
            <a:r>
              <a:rPr lang="en-US" altLang="zh-CN"/>
              <a:t>);</a:t>
            </a:r>
            <a:endParaRPr lang="en-US" altLang="zh-CN"/>
          </a:p>
        </p:txBody>
      </p:sp>
      <p:sp>
        <p:nvSpPr>
          <p:cNvPr id="6" name="内容占位符 5"/>
          <p:cNvSpPr>
            <a:spLocks noGrp="1"/>
          </p:cNvSpPr>
          <p:nvPr>
            <p:ph idx="1"/>
          </p:nvPr>
        </p:nvSpPr>
        <p:spPr>
          <a:xfrm>
            <a:off x="520065" y="1004570"/>
            <a:ext cx="8289290" cy="987425"/>
          </a:xfrm>
        </p:spPr>
        <p:txBody>
          <a:bodyPr>
            <a:noAutofit/>
          </a:bodyPr>
          <a:p>
            <a:pPr marL="0" indent="0">
              <a:buNone/>
              <a:defRPr/>
            </a:pPr>
            <a:r>
              <a:rPr lang="zh-CN" dirty="0">
                <a:solidFill>
                  <a:schemeClr val="tx1"/>
                </a:solidFill>
                <a:latin typeface="微软雅黑" panose="020B0503020204020204" charset="-122"/>
                <a:ea typeface="微软雅黑" panose="020B0503020204020204" charset="-122"/>
                <a:cs typeface="微软雅黑" panose="020B0503020204020204" charset="-122"/>
              </a:rPr>
              <a:t>触发</a:t>
            </a:r>
            <a:r>
              <a:rPr lang="zh-CN" dirty="0">
                <a:solidFill>
                  <a:schemeClr val="tx1"/>
                </a:solidFill>
                <a:latin typeface="微软雅黑" panose="020B0503020204020204" charset="-122"/>
                <a:ea typeface="微软雅黑" panose="020B0503020204020204" charset="-122"/>
                <a:cs typeface="微软雅黑" panose="020B0503020204020204" charset="-122"/>
              </a:rPr>
              <a:t>事件</a:t>
            </a:r>
            <a:endParaRPr 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endParaRPr>
          </a:p>
          <a:p>
            <a:pPr marL="0" indent="0">
              <a:buNone/>
              <a:defRPr/>
            </a:pPr>
            <a:endParaRPr 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0" y="2544568"/>
            <a:ext cx="9144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6" name="文本框 17"/>
          <p:cNvSpPr txBox="1"/>
          <p:nvPr/>
        </p:nvSpPr>
        <p:spPr>
          <a:xfrm>
            <a:off x="3185160" y="2738755"/>
            <a:ext cx="5314315" cy="829945"/>
          </a:xfrm>
          <a:prstGeom prst="rect">
            <a:avLst/>
          </a:prstGeom>
          <a:noFill/>
        </p:spPr>
        <p:txBody>
          <a:bodyPr wrap="square" rtlCol="0">
            <a:spAutoFit/>
          </a:bodyPr>
          <a:lstStyle/>
          <a:p>
            <a:r>
              <a:rPr lang="zh-CN" altLang="en-US" sz="4800" dirty="0">
                <a:solidFill>
                  <a:schemeClr val="bg1"/>
                </a:solidFill>
                <a:cs typeface="+mn-ea"/>
                <a:sym typeface="+mn-lt"/>
              </a:rPr>
              <a:t>有限状态机的概念</a:t>
            </a:r>
            <a:endParaRPr lang="zh-CN" altLang="en-US" sz="4800" dirty="0">
              <a:solidFill>
                <a:schemeClr val="bg1"/>
              </a:solidFill>
              <a:cs typeface="+mn-ea"/>
              <a:sym typeface="+mn-lt"/>
            </a:endParaRPr>
          </a:p>
        </p:txBody>
      </p:sp>
      <p:grpSp>
        <p:nvGrpSpPr>
          <p:cNvPr id="10" name="组合 9"/>
          <p:cNvGrpSpPr/>
          <p:nvPr/>
        </p:nvGrpSpPr>
        <p:grpSpPr>
          <a:xfrm>
            <a:off x="1481329" y="2632179"/>
            <a:ext cx="1199104" cy="1137105"/>
            <a:chOff x="1041891" y="2887277"/>
            <a:chExt cx="1036261" cy="1036518"/>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2" name="Text Box 58"/>
            <p:cNvSpPr txBox="1">
              <a:spLocks noChangeArrowheads="1"/>
            </p:cNvSpPr>
            <p:nvPr/>
          </p:nvSpPr>
          <p:spPr bwMode="auto">
            <a:xfrm>
              <a:off x="1168618" y="3051118"/>
              <a:ext cx="782802" cy="644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cs typeface="+mn-ea"/>
                  <a:sym typeface="+mn-lt"/>
                </a:rPr>
                <a:t>02</a:t>
              </a:r>
              <a:endParaRPr lang="en-US" altLang="zh-CN" sz="4000" b="1" dirty="0">
                <a:solidFill>
                  <a:schemeClr val="bg1"/>
                </a:solidFill>
                <a:cs typeface="+mn-ea"/>
                <a:sym typeface="+mn-lt"/>
              </a:endParaRPr>
            </a:p>
          </p:txBody>
        </p:sp>
      </p:grpSp>
      <p:pic>
        <p:nvPicPr>
          <p:cNvPr id="9"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5675630" cy="571500"/>
          </a:xfrm>
        </p:spPr>
        <p:txBody>
          <a:bodyPr/>
          <a:p>
            <a:r>
              <a:rPr lang="en-US" altLang="zh-CN"/>
              <a:t>1.1 </a:t>
            </a:r>
            <a:r>
              <a:rPr lang="zh-CN" altLang="en-US"/>
              <a:t>有限状态机</a:t>
            </a:r>
            <a:r>
              <a:rPr lang="en-US" altLang="zh-CN"/>
              <a:t>(</a:t>
            </a:r>
            <a:r>
              <a:rPr lang="en-US" altLang="zh-CN"/>
              <a:t>FSM)</a:t>
            </a:r>
            <a:r>
              <a:rPr lang="zh-CN" altLang="en-US"/>
              <a:t>的引入</a:t>
            </a:r>
            <a:endParaRPr lang="zh-CN" altLang="en-US"/>
          </a:p>
        </p:txBody>
      </p:sp>
      <p:sp>
        <p:nvSpPr>
          <p:cNvPr id="45060" name="Rectangle 3"/>
          <p:cNvSpPr>
            <a:spLocks noGrp="1"/>
          </p:cNvSpPr>
          <p:nvPr>
            <p:ph idx="1"/>
          </p:nvPr>
        </p:nvSpPr>
        <p:spPr>
          <a:xfrm>
            <a:off x="457200" y="809625"/>
            <a:ext cx="8229600" cy="4530725"/>
          </a:xfrm>
        </p:spPr>
        <p:txBody>
          <a:bodyPr vert="horz" wrap="square" lIns="91440" tIns="45720" rIns="91440" bIns="45720" anchor="t"/>
          <a:p>
            <a:r>
              <a:rPr lang="zh-CN" altLang="en-US" sz="2400" dirty="0"/>
              <a:t>静态顺序结构</a:t>
            </a:r>
            <a:endParaRPr lang="zh-CN" altLang="en-US" sz="2400"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r>
              <a:rPr lang="zh-CN" altLang="en-US" sz="2400" dirty="0"/>
              <a:t>动态结构</a:t>
            </a:r>
            <a:endParaRPr lang="zh-CN" altLang="en-US" sz="2400" dirty="0"/>
          </a:p>
          <a:p>
            <a:endParaRPr lang="en-US" altLang="zh-CN" sz="2400" dirty="0"/>
          </a:p>
        </p:txBody>
      </p:sp>
      <p:pic>
        <p:nvPicPr>
          <p:cNvPr id="45061" name="Picture 4" descr="LOY8CGQALXYP6XD7VCE7SG2"/>
          <p:cNvPicPr>
            <a:picLocks noChangeAspect="1"/>
          </p:cNvPicPr>
          <p:nvPr/>
        </p:nvPicPr>
        <p:blipFill>
          <a:blip r:embed="rId1"/>
          <a:stretch>
            <a:fillRect/>
          </a:stretch>
        </p:blipFill>
        <p:spPr>
          <a:xfrm>
            <a:off x="2766695" y="3971290"/>
            <a:ext cx="5667375" cy="2228850"/>
          </a:xfrm>
          <a:prstGeom prst="rect">
            <a:avLst/>
          </a:prstGeom>
          <a:noFill/>
          <a:ln w="9525">
            <a:noFill/>
          </a:ln>
        </p:spPr>
      </p:pic>
      <p:pic>
        <p:nvPicPr>
          <p:cNvPr id="45062" name="Picture 5" descr="G~~4[8E1_RG%6LA1KX8MT~7"/>
          <p:cNvPicPr>
            <a:picLocks noChangeAspect="1"/>
          </p:cNvPicPr>
          <p:nvPr/>
        </p:nvPicPr>
        <p:blipFill>
          <a:blip r:embed="rId2"/>
          <a:stretch>
            <a:fillRect/>
          </a:stretch>
        </p:blipFill>
        <p:spPr>
          <a:xfrm>
            <a:off x="2747645" y="1048385"/>
            <a:ext cx="5429250" cy="21050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5325110" cy="571500"/>
          </a:xfrm>
        </p:spPr>
        <p:txBody>
          <a:bodyPr/>
          <a:p>
            <a:r>
              <a:rPr lang="en-US" altLang="zh-CN"/>
              <a:t>1.2 </a:t>
            </a:r>
            <a:r>
              <a:rPr lang="zh-CN" altLang="en-US"/>
              <a:t>有限状态机应用</a:t>
            </a:r>
            <a:endParaRPr lang="zh-CN" altLang="en-US"/>
          </a:p>
        </p:txBody>
      </p:sp>
      <p:sp>
        <p:nvSpPr>
          <p:cNvPr id="3" name="内容占位符 2"/>
          <p:cNvSpPr>
            <a:spLocks noGrp="1"/>
          </p:cNvSpPr>
          <p:nvPr>
            <p:ph idx="1"/>
          </p:nvPr>
        </p:nvSpPr>
        <p:spPr>
          <a:xfrm>
            <a:off x="520065" y="1004570"/>
            <a:ext cx="8289290" cy="987425"/>
          </a:xfrm>
        </p:spPr>
        <p:txBody>
          <a:bodyPr>
            <a:noAutofit/>
          </a:bodyPr>
          <a:p>
            <a:pPr marL="0" indent="0">
              <a:buNone/>
              <a:defRPr/>
            </a:pPr>
            <a:r>
              <a:rPr dirty="0">
                <a:solidFill>
                  <a:schemeClr val="tx1"/>
                </a:solidFill>
                <a:latin typeface="微软雅黑" panose="020B0503020204020204" charset="-122"/>
                <a:ea typeface="微软雅黑" panose="020B0503020204020204" charset="-122"/>
                <a:cs typeface="微软雅黑" panose="020B0503020204020204" charset="-122"/>
              </a:rPr>
              <a:t>有限状态机（Finite State Machine），是一种应用非常广泛的软件设计模式 </a:t>
            </a:r>
            <a:endParaRPr dirty="0">
              <a:solidFill>
                <a:schemeClr val="tx1"/>
              </a:solidFill>
              <a:latin typeface="微软雅黑" panose="020B0503020204020204" charset="-122"/>
              <a:ea typeface="微软雅黑" panose="020B0503020204020204" charset="-122"/>
              <a:cs typeface="微软雅黑" panose="020B0503020204020204" charset="-122"/>
            </a:endParaRPr>
          </a:p>
          <a:p>
            <a:pPr marL="0" indent="0">
              <a:buNone/>
              <a:defRPr/>
            </a:pPr>
            <a:endParaRPr 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endParaRPr>
          </a:p>
          <a:p>
            <a:pPr marL="0" indent="0">
              <a:buNone/>
              <a:defRPr/>
            </a:pPr>
            <a:r>
              <a:rPr lang="zh-CN" altLang="en-US" dirty="0">
                <a:solidFill>
                  <a:schemeClr val="tx1"/>
                </a:solidFill>
                <a:latin typeface="微软雅黑" panose="020B0503020204020204" charset="-122"/>
                <a:ea typeface="微软雅黑" panose="020B0503020204020204" charset="-122"/>
                <a:cs typeface="微软雅黑" panose="020B0503020204020204" charset="-122"/>
                <a:sym typeface="+mn-ea"/>
              </a:rPr>
              <a:t>有限状态机的作用主要是描述对象在它的生命周期内所经历的状态序列，以及如何响应来自外界的各种事件。</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a:p>
            <a:pPr marL="0" indent="0">
              <a:buNone/>
              <a:defRPr/>
            </a:pPr>
            <a:endParaRPr 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endParaRPr>
          </a:p>
          <a:p>
            <a:pPr marL="0" indent="0">
              <a:buNone/>
              <a:defRPr/>
            </a:pPr>
            <a:r>
              <a:rPr lang="zh-CN" altLang="en-US" dirty="0">
                <a:solidFill>
                  <a:schemeClr val="tx1"/>
                </a:solidFill>
                <a:latin typeface="微软雅黑" panose="020B0503020204020204" charset="-122"/>
                <a:ea typeface="微软雅黑" panose="020B0503020204020204" charset="-122"/>
                <a:cs typeface="微软雅黑" panose="020B0503020204020204" charset="-122"/>
                <a:sym typeface="+mn-ea"/>
              </a:rPr>
              <a:t>在现实中，有许多事情可以用有限个状态来表达，如</a:t>
            </a:r>
            <a:r>
              <a:rPr lang="en-US" altLang="zh-CN" dirty="0">
                <a:solidFill>
                  <a:schemeClr val="tx1"/>
                </a:solidFill>
                <a:latin typeface="微软雅黑" panose="020B0503020204020204" charset="-122"/>
                <a:ea typeface="微软雅黑" panose="020B0503020204020204" charset="-122"/>
                <a:cs typeface="微软雅黑" panose="020B0503020204020204" charset="-122"/>
                <a:sym typeface="+mn-ea"/>
              </a:rPr>
              <a:t>: </a:t>
            </a:r>
            <a:r>
              <a:rPr lang="zh-CN" altLang="en-US" dirty="0">
                <a:solidFill>
                  <a:schemeClr val="tx1"/>
                </a:solidFill>
                <a:latin typeface="微软雅黑" panose="020B0503020204020204" charset="-122"/>
                <a:ea typeface="微软雅黑" panose="020B0503020204020204" charset="-122"/>
                <a:cs typeface="微软雅黑" panose="020B0503020204020204" charset="-122"/>
                <a:sym typeface="+mn-ea"/>
              </a:rPr>
              <a:t>红绿灯、电话机等等。</a:t>
            </a:r>
            <a:endParaRPr 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endParaRPr>
          </a:p>
          <a:p>
            <a:pPr marL="0" indent="0">
              <a:buNone/>
              <a:defRPr/>
            </a:pPr>
            <a:endParaRPr 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5325110" cy="571500"/>
          </a:xfrm>
        </p:spPr>
        <p:txBody>
          <a:bodyPr/>
          <a:p>
            <a:r>
              <a:rPr lang="en-US" altLang="zh-CN"/>
              <a:t>1.3 </a:t>
            </a:r>
            <a:r>
              <a:rPr lang="zh-CN" altLang="en-US"/>
              <a:t>有限状态机简单表述</a:t>
            </a:r>
            <a:endParaRPr lang="zh-CN" altLang="en-US"/>
          </a:p>
        </p:txBody>
      </p:sp>
      <p:pic>
        <p:nvPicPr>
          <p:cNvPr id="48134" name="Picture 4" descr="3LM@~%CM}{@KJK(HB(J9X]6"/>
          <p:cNvPicPr>
            <a:picLocks noChangeAspect="1"/>
          </p:cNvPicPr>
          <p:nvPr/>
        </p:nvPicPr>
        <p:blipFill>
          <a:blip r:embed="rId1"/>
          <a:stretch>
            <a:fillRect/>
          </a:stretch>
        </p:blipFill>
        <p:spPr>
          <a:xfrm>
            <a:off x="1649095" y="1820545"/>
            <a:ext cx="5462905" cy="39039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5325110" cy="571500"/>
          </a:xfrm>
        </p:spPr>
        <p:txBody>
          <a:bodyPr/>
          <a:p>
            <a:r>
              <a:rPr lang="en-US" altLang="zh-CN"/>
              <a:t>1.4 </a:t>
            </a:r>
            <a:r>
              <a:rPr lang="zh-CN" altLang="en-US"/>
              <a:t>有限</a:t>
            </a:r>
            <a:r>
              <a:rPr lang="zh-CN" altLang="en-US"/>
              <a:t>状态机</a:t>
            </a:r>
            <a:r>
              <a:rPr lang="zh-CN" altLang="en-US"/>
              <a:t>基本概念</a:t>
            </a:r>
            <a:endParaRPr lang="zh-CN" altLang="en-US"/>
          </a:p>
        </p:txBody>
      </p:sp>
      <p:sp>
        <p:nvSpPr>
          <p:cNvPr id="50181" name="Rectangle 3"/>
          <p:cNvSpPr>
            <a:spLocks noGrp="1"/>
          </p:cNvSpPr>
          <p:nvPr>
            <p:ph idx="1"/>
          </p:nvPr>
        </p:nvSpPr>
        <p:spPr>
          <a:xfrm>
            <a:off x="125730" y="1183005"/>
            <a:ext cx="8401050" cy="5099050"/>
          </a:xfrm>
        </p:spPr>
        <p:txBody>
          <a:bodyPr vert="horz" wrap="square" lIns="91440" tIns="45720" rIns="91440" bIns="45720" anchor="t">
            <a:normAutofit fontScale="90000" lnSpcReduction="10000"/>
          </a:bodyPr>
          <a:p>
            <a:pPr lvl="1">
              <a:lnSpc>
                <a:spcPct val="120000"/>
              </a:lnSpc>
            </a:pPr>
            <a:r>
              <a:rPr lang="zh-CN" altLang="en-US" dirty="0">
                <a:solidFill>
                  <a:schemeClr val="tx2"/>
                </a:solidFill>
                <a:latin typeface="微软雅黑" panose="020B0503020204020204" charset="-122"/>
                <a:ea typeface="微软雅黑" panose="020B0503020204020204" charset="-122"/>
                <a:cs typeface="微软雅黑" panose="020B0503020204020204" charset="-122"/>
              </a:rPr>
              <a:t>状态（</a:t>
            </a:r>
            <a:r>
              <a:rPr lang="en-US" altLang="zh-CN" dirty="0">
                <a:solidFill>
                  <a:schemeClr val="tx2"/>
                </a:solidFill>
                <a:latin typeface="微软雅黑" panose="020B0503020204020204" charset="-122"/>
                <a:ea typeface="微软雅黑" panose="020B0503020204020204" charset="-122"/>
                <a:cs typeface="微软雅黑" panose="020B0503020204020204" charset="-122"/>
              </a:rPr>
              <a:t>State</a:t>
            </a:r>
            <a:r>
              <a:rPr lang="zh-CN" altLang="en-US" dirty="0">
                <a:solidFill>
                  <a:schemeClr val="tx2"/>
                </a:solidFill>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　指的是对象在其生命周期中的一种状况，处于某个特定状态中的对象必然会满足某些条件、执行某些动作或者是等待某些事件。 </a:t>
            </a:r>
            <a:endParaRPr lang="zh-CN" altLang="en-US" dirty="0">
              <a:latin typeface="微软雅黑" panose="020B0503020204020204" charset="-122"/>
              <a:ea typeface="微软雅黑" panose="020B0503020204020204" charset="-122"/>
              <a:cs typeface="微软雅黑" panose="020B0503020204020204" charset="-122"/>
            </a:endParaRPr>
          </a:p>
          <a:p>
            <a:pPr lvl="1">
              <a:lnSpc>
                <a:spcPct val="120000"/>
              </a:lnSpc>
            </a:pPr>
            <a:r>
              <a:rPr lang="zh-CN" altLang="en-US" dirty="0">
                <a:solidFill>
                  <a:schemeClr val="tx2"/>
                </a:solidFill>
                <a:latin typeface="微软雅黑" panose="020B0503020204020204" charset="-122"/>
                <a:ea typeface="微软雅黑" panose="020B0503020204020204" charset="-122"/>
                <a:cs typeface="微软雅黑" panose="020B0503020204020204" charset="-122"/>
              </a:rPr>
              <a:t>事件（</a:t>
            </a:r>
            <a:r>
              <a:rPr lang="en-US" altLang="zh-CN" dirty="0">
                <a:solidFill>
                  <a:schemeClr val="tx2"/>
                </a:solidFill>
                <a:latin typeface="微软雅黑" panose="020B0503020204020204" charset="-122"/>
                <a:ea typeface="微软雅黑" panose="020B0503020204020204" charset="-122"/>
                <a:cs typeface="微软雅黑" panose="020B0503020204020204" charset="-122"/>
              </a:rPr>
              <a:t>Event</a:t>
            </a:r>
            <a:r>
              <a:rPr lang="zh-CN" altLang="en-US" dirty="0">
                <a:solidFill>
                  <a:schemeClr val="tx2"/>
                </a:solidFill>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指的是在时间和空间上占有一定位置，并且对状态机来讲是有意义的那些事情。事件通常会引起状态的变迁，促使状态机从一种状态切换到另一种状态。 </a:t>
            </a:r>
            <a:endParaRPr lang="zh-CN" altLang="en-US" dirty="0">
              <a:latin typeface="微软雅黑" panose="020B0503020204020204" charset="-122"/>
              <a:ea typeface="微软雅黑" panose="020B0503020204020204" charset="-122"/>
              <a:cs typeface="微软雅黑" panose="020B0503020204020204" charset="-122"/>
            </a:endParaRPr>
          </a:p>
          <a:p>
            <a:pPr lvl="1">
              <a:lnSpc>
                <a:spcPct val="120000"/>
              </a:lnSpc>
            </a:pPr>
            <a:r>
              <a:rPr lang="zh-CN" altLang="en-US" dirty="0">
                <a:solidFill>
                  <a:schemeClr val="tx2"/>
                </a:solidFill>
                <a:latin typeface="微软雅黑" panose="020B0503020204020204" charset="-122"/>
                <a:ea typeface="微软雅黑" panose="020B0503020204020204" charset="-122"/>
                <a:cs typeface="微软雅黑" panose="020B0503020204020204" charset="-122"/>
              </a:rPr>
              <a:t>转换（</a:t>
            </a:r>
            <a:r>
              <a:rPr lang="en-US" altLang="zh-CN" dirty="0">
                <a:solidFill>
                  <a:schemeClr val="tx2"/>
                </a:solidFill>
                <a:latin typeface="微软雅黑" panose="020B0503020204020204" charset="-122"/>
                <a:ea typeface="微软雅黑" panose="020B0503020204020204" charset="-122"/>
                <a:cs typeface="微软雅黑" panose="020B0503020204020204" charset="-122"/>
              </a:rPr>
              <a:t>Transition</a:t>
            </a:r>
            <a:r>
              <a:rPr lang="zh-CN" altLang="en-US" dirty="0">
                <a:solidFill>
                  <a:schemeClr val="tx2"/>
                </a:solidFill>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　指的是两个状态之间的一种关系，表明对象将在第一个状态中执行一定的动作，并将在某个事件发生同时某个特定条件满足时进入第二个状态。 </a:t>
            </a:r>
            <a:endParaRPr lang="zh-CN" altLang="en-US" dirty="0">
              <a:latin typeface="微软雅黑" panose="020B0503020204020204" charset="-122"/>
              <a:ea typeface="微软雅黑" panose="020B0503020204020204" charset="-122"/>
              <a:cs typeface="微软雅黑" panose="020B0503020204020204" charset="-122"/>
            </a:endParaRPr>
          </a:p>
          <a:p>
            <a:pPr lvl="1">
              <a:lnSpc>
                <a:spcPct val="120000"/>
              </a:lnSpc>
            </a:pPr>
            <a:r>
              <a:rPr lang="zh-CN" altLang="en-US" dirty="0">
                <a:solidFill>
                  <a:schemeClr val="tx2"/>
                </a:solidFill>
                <a:latin typeface="微软雅黑" panose="020B0503020204020204" charset="-122"/>
                <a:ea typeface="微软雅黑" panose="020B0503020204020204" charset="-122"/>
                <a:cs typeface="微软雅黑" panose="020B0503020204020204" charset="-122"/>
              </a:rPr>
              <a:t>动作（</a:t>
            </a:r>
            <a:r>
              <a:rPr lang="en-US" altLang="zh-CN" dirty="0">
                <a:solidFill>
                  <a:schemeClr val="tx2"/>
                </a:solidFill>
                <a:latin typeface="微软雅黑" panose="020B0503020204020204" charset="-122"/>
                <a:ea typeface="微软雅黑" panose="020B0503020204020204" charset="-122"/>
                <a:cs typeface="微软雅黑" panose="020B0503020204020204" charset="-122"/>
              </a:rPr>
              <a:t>Action</a:t>
            </a:r>
            <a:r>
              <a:rPr lang="zh-CN" altLang="en-US" dirty="0">
                <a:solidFill>
                  <a:schemeClr val="tx2"/>
                </a:solidFill>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　指的是状态机中可以执行的那些原子操作，所谓原子操作指的是它们在运行的过程中不能被其他消息所中断，必须一直执行下去。</a:t>
            </a:r>
            <a:r>
              <a:rPr lang="zh-CN" altLang="en-US" sz="1200" dirty="0"/>
              <a:t> </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0" y="2544568"/>
            <a:ext cx="9144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6" name="文本框 17"/>
          <p:cNvSpPr txBox="1"/>
          <p:nvPr/>
        </p:nvSpPr>
        <p:spPr>
          <a:xfrm>
            <a:off x="3185160" y="2738755"/>
            <a:ext cx="5314315" cy="829945"/>
          </a:xfrm>
          <a:prstGeom prst="rect">
            <a:avLst/>
          </a:prstGeom>
          <a:noFill/>
        </p:spPr>
        <p:txBody>
          <a:bodyPr wrap="square" rtlCol="0">
            <a:spAutoFit/>
          </a:bodyPr>
          <a:lstStyle/>
          <a:p>
            <a:r>
              <a:rPr lang="en-US" altLang="zh-CN" sz="4800" dirty="0">
                <a:solidFill>
                  <a:schemeClr val="bg1"/>
                </a:solidFill>
                <a:cs typeface="+mn-ea"/>
                <a:sym typeface="+mn-lt"/>
              </a:rPr>
              <a:t>FSM</a:t>
            </a:r>
            <a:r>
              <a:rPr lang="zh-CN" altLang="en-US" sz="4800" dirty="0">
                <a:solidFill>
                  <a:schemeClr val="bg1"/>
                </a:solidFill>
                <a:cs typeface="+mn-ea"/>
                <a:sym typeface="+mn-lt"/>
              </a:rPr>
              <a:t>的</a:t>
            </a:r>
            <a:r>
              <a:rPr lang="en-US" altLang="zh-CN" sz="4800" dirty="0">
                <a:solidFill>
                  <a:schemeClr val="bg1"/>
                </a:solidFill>
                <a:cs typeface="+mn-ea"/>
                <a:sym typeface="+mn-lt"/>
              </a:rPr>
              <a:t>UML</a:t>
            </a:r>
            <a:r>
              <a:rPr lang="zh-CN" altLang="en-US" sz="4800" dirty="0">
                <a:solidFill>
                  <a:schemeClr val="bg1"/>
                </a:solidFill>
                <a:cs typeface="+mn-ea"/>
                <a:sym typeface="+mn-lt"/>
              </a:rPr>
              <a:t>表述</a:t>
            </a:r>
            <a:endParaRPr lang="zh-CN" altLang="en-US" sz="4800" dirty="0">
              <a:solidFill>
                <a:schemeClr val="bg1"/>
              </a:solidFill>
              <a:cs typeface="+mn-ea"/>
              <a:sym typeface="+mn-lt"/>
            </a:endParaRPr>
          </a:p>
        </p:txBody>
      </p:sp>
      <p:grpSp>
        <p:nvGrpSpPr>
          <p:cNvPr id="10" name="组合 9"/>
          <p:cNvGrpSpPr/>
          <p:nvPr/>
        </p:nvGrpSpPr>
        <p:grpSpPr>
          <a:xfrm>
            <a:off x="1481329" y="2632179"/>
            <a:ext cx="1199104" cy="1137105"/>
            <a:chOff x="1041891" y="2887277"/>
            <a:chExt cx="1036261" cy="1036518"/>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2" name="Text Box 58"/>
            <p:cNvSpPr txBox="1">
              <a:spLocks noChangeArrowheads="1"/>
            </p:cNvSpPr>
            <p:nvPr/>
          </p:nvSpPr>
          <p:spPr bwMode="auto">
            <a:xfrm>
              <a:off x="1168618" y="3051118"/>
              <a:ext cx="782802" cy="644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cs typeface="+mn-ea"/>
                  <a:sym typeface="+mn-lt"/>
                </a:rPr>
                <a:t>03</a:t>
              </a:r>
              <a:endParaRPr lang="en-US" altLang="zh-CN" sz="4000" b="1" dirty="0">
                <a:solidFill>
                  <a:schemeClr val="bg1"/>
                </a:solidFill>
                <a:cs typeface="+mn-ea"/>
                <a:sym typeface="+mn-lt"/>
              </a:endParaRPr>
            </a:p>
          </p:txBody>
        </p:sp>
      </p:grpSp>
      <p:pic>
        <p:nvPicPr>
          <p:cNvPr id="9"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ldLvl="0" animBg="1"/>
      <p:bldP spid="10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5325110" cy="571500"/>
          </a:xfrm>
        </p:spPr>
        <p:txBody>
          <a:bodyPr/>
          <a:p>
            <a:r>
              <a:rPr lang="en-US" altLang="zh-CN"/>
              <a:t>1.2 FSM</a:t>
            </a:r>
            <a:r>
              <a:rPr lang="zh-CN" altLang="en-US"/>
              <a:t>的</a:t>
            </a:r>
            <a:r>
              <a:rPr lang="en-US" altLang="zh-CN"/>
              <a:t>UML</a:t>
            </a:r>
            <a:r>
              <a:rPr lang="zh-CN" altLang="en-US"/>
              <a:t>表述</a:t>
            </a:r>
            <a:endParaRPr lang="zh-CN" altLang="en-US"/>
          </a:p>
        </p:txBody>
      </p:sp>
      <p:pic>
        <p:nvPicPr>
          <p:cNvPr id="5125" name="Picture 6"/>
          <p:cNvPicPr>
            <a:picLocks noChangeAspect="1"/>
          </p:cNvPicPr>
          <p:nvPr/>
        </p:nvPicPr>
        <p:blipFill>
          <a:blip r:embed="rId1"/>
          <a:stretch>
            <a:fillRect/>
          </a:stretch>
        </p:blipFill>
        <p:spPr>
          <a:xfrm>
            <a:off x="229235" y="1588770"/>
            <a:ext cx="8534400" cy="3935413"/>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p:txBody>
          <a:bodyPr/>
          <a:p>
            <a:r>
              <a:rPr lang="en-US" altLang="zh-CN"/>
              <a:t>1.2 </a:t>
            </a:r>
            <a:r>
              <a:rPr lang="zh-CN" altLang="en-US"/>
              <a:t>状态迁移图</a:t>
            </a:r>
            <a:br>
              <a:rPr lang="en-US" altLang="zh-CN"/>
            </a:br>
            <a:endParaRPr lang="zh-CN" altLang="en-US"/>
          </a:p>
        </p:txBody>
      </p:sp>
      <p:sp>
        <p:nvSpPr>
          <p:cNvPr id="6" name="文本框 5"/>
          <p:cNvSpPr txBox="1"/>
          <p:nvPr/>
        </p:nvSpPr>
        <p:spPr>
          <a:xfrm>
            <a:off x="114300" y="6517640"/>
            <a:ext cx="8698865" cy="368300"/>
          </a:xfrm>
          <a:prstGeom prst="rect">
            <a:avLst/>
          </a:prstGeom>
          <a:noFill/>
        </p:spPr>
        <p:txBody>
          <a:bodyPr wrap="square" rtlCol="0" anchor="t">
            <a:spAutoFit/>
          </a:bodyPr>
          <a:p>
            <a:r>
              <a:rPr lang="zh-CN" altLang="en-US"/>
              <a:t>https://www.mkelly.me/blog/phaser-finite-state-machine/</a:t>
            </a:r>
            <a:endParaRPr lang="zh-CN" altLang="en-US"/>
          </a:p>
        </p:txBody>
      </p:sp>
      <p:pic>
        <p:nvPicPr>
          <p:cNvPr id="3" name="图片 2"/>
          <p:cNvPicPr>
            <a:picLocks noChangeAspect="1"/>
          </p:cNvPicPr>
          <p:nvPr/>
        </p:nvPicPr>
        <p:blipFill>
          <a:blip r:embed="rId1"/>
          <a:stretch>
            <a:fillRect/>
          </a:stretch>
        </p:blipFill>
        <p:spPr>
          <a:xfrm>
            <a:off x="1411605" y="1419860"/>
            <a:ext cx="6104890" cy="40176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0" y="2544568"/>
            <a:ext cx="9144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6" name="文本框 17"/>
          <p:cNvSpPr txBox="1"/>
          <p:nvPr/>
        </p:nvSpPr>
        <p:spPr>
          <a:xfrm>
            <a:off x="3185160" y="2738755"/>
            <a:ext cx="5314315" cy="829945"/>
          </a:xfrm>
          <a:prstGeom prst="rect">
            <a:avLst/>
          </a:prstGeom>
          <a:noFill/>
        </p:spPr>
        <p:txBody>
          <a:bodyPr wrap="square" rtlCol="0">
            <a:spAutoFit/>
          </a:bodyPr>
          <a:lstStyle/>
          <a:p>
            <a:r>
              <a:rPr lang="zh-CN" altLang="en-US" sz="4800" dirty="0">
                <a:solidFill>
                  <a:schemeClr val="bg1"/>
                </a:solidFill>
                <a:cs typeface="+mn-ea"/>
                <a:sym typeface="+mn-lt"/>
              </a:rPr>
              <a:t>通用</a:t>
            </a:r>
            <a:r>
              <a:rPr lang="en-US" altLang="zh-CN" sz="4800" dirty="0">
                <a:solidFill>
                  <a:schemeClr val="bg1"/>
                </a:solidFill>
                <a:cs typeface="+mn-ea"/>
                <a:sym typeface="+mn-lt"/>
              </a:rPr>
              <a:t>FSM</a:t>
            </a:r>
            <a:r>
              <a:rPr lang="zh-CN" altLang="en-US" sz="4800" dirty="0">
                <a:solidFill>
                  <a:schemeClr val="bg1"/>
                </a:solidFill>
                <a:cs typeface="+mn-ea"/>
                <a:sym typeface="+mn-lt"/>
              </a:rPr>
              <a:t>的</a:t>
            </a:r>
            <a:r>
              <a:rPr lang="en-US" altLang="zh-CN" sz="4800" dirty="0">
                <a:solidFill>
                  <a:schemeClr val="bg1"/>
                </a:solidFill>
                <a:cs typeface="+mn-ea"/>
                <a:sym typeface="+mn-lt"/>
              </a:rPr>
              <a:t>js</a:t>
            </a:r>
            <a:r>
              <a:rPr lang="zh-CN" altLang="en-US" sz="4800" dirty="0">
                <a:solidFill>
                  <a:schemeClr val="bg1"/>
                </a:solidFill>
                <a:cs typeface="+mn-ea"/>
                <a:sym typeface="+mn-lt"/>
              </a:rPr>
              <a:t>实现</a:t>
            </a:r>
            <a:endParaRPr lang="zh-CN" altLang="en-US" sz="4800" dirty="0">
              <a:solidFill>
                <a:schemeClr val="bg1"/>
              </a:solidFill>
              <a:cs typeface="+mn-ea"/>
              <a:sym typeface="+mn-lt"/>
            </a:endParaRPr>
          </a:p>
        </p:txBody>
      </p:sp>
      <p:grpSp>
        <p:nvGrpSpPr>
          <p:cNvPr id="10" name="组合 9"/>
          <p:cNvGrpSpPr/>
          <p:nvPr/>
        </p:nvGrpSpPr>
        <p:grpSpPr>
          <a:xfrm>
            <a:off x="1481329" y="2632179"/>
            <a:ext cx="1199104" cy="1137105"/>
            <a:chOff x="1041891" y="2887277"/>
            <a:chExt cx="1036261" cy="1036518"/>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2" name="Text Box 58"/>
            <p:cNvSpPr txBox="1">
              <a:spLocks noChangeArrowheads="1"/>
            </p:cNvSpPr>
            <p:nvPr/>
          </p:nvSpPr>
          <p:spPr bwMode="auto">
            <a:xfrm>
              <a:off x="1168618" y="3051118"/>
              <a:ext cx="782802" cy="644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cs typeface="+mn-ea"/>
                  <a:sym typeface="+mn-lt"/>
                </a:rPr>
                <a:t>04</a:t>
              </a:r>
              <a:endParaRPr lang="en-US" altLang="zh-CN" sz="4000" b="1" dirty="0">
                <a:solidFill>
                  <a:schemeClr val="bg1"/>
                </a:solidFill>
                <a:cs typeface="+mn-ea"/>
                <a:sym typeface="+mn-lt"/>
              </a:endParaRPr>
            </a:p>
          </p:txBody>
        </p:sp>
      </p:grpSp>
      <p:pic>
        <p:nvPicPr>
          <p:cNvPr id="9"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ldLvl="0" animBg="1"/>
      <p:bldP spid="10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148"/>
          <p:cNvSpPr txBox="1"/>
          <p:nvPr/>
        </p:nvSpPr>
        <p:spPr>
          <a:xfrm>
            <a:off x="26885" y="1517"/>
            <a:ext cx="954749" cy="2243395"/>
          </a:xfrm>
          <a:prstGeom prst="rect">
            <a:avLst/>
          </a:prstGeom>
          <a:noFill/>
        </p:spPr>
        <p:txBody>
          <a:bodyPr vert="eaVert" wrap="square" rtlCol="0">
            <a:spAutoFit/>
          </a:bodyPr>
          <a:lstStyle/>
          <a:p>
            <a:pPr algn="ctr">
              <a:lnSpc>
                <a:spcPct val="120000"/>
              </a:lnSpc>
            </a:pPr>
            <a:r>
              <a:rPr lang="zh-CN" altLang="en-US" sz="4170" b="1" cap="all" spc="569" dirty="0">
                <a:solidFill>
                  <a:srgbClr val="0066B3"/>
                </a:solidFill>
                <a:cs typeface="+mn-ea"/>
                <a:sym typeface="+mn-lt"/>
              </a:rPr>
              <a:t>目录</a:t>
            </a:r>
            <a:endParaRPr lang="en-US" altLang="zh-CN" sz="4170" b="1" cap="all" spc="569" dirty="0">
              <a:solidFill>
                <a:srgbClr val="0066B3"/>
              </a:solidFill>
              <a:cs typeface="+mn-ea"/>
              <a:sym typeface="+mn-lt"/>
            </a:endParaRPr>
          </a:p>
        </p:txBody>
      </p:sp>
      <p:sp>
        <p:nvSpPr>
          <p:cNvPr id="46" name="TextBox 148"/>
          <p:cNvSpPr txBox="1"/>
          <p:nvPr/>
        </p:nvSpPr>
        <p:spPr>
          <a:xfrm>
            <a:off x="153656" y="1381009"/>
            <a:ext cx="674928" cy="2439419"/>
          </a:xfrm>
          <a:prstGeom prst="rect">
            <a:avLst/>
          </a:prstGeom>
          <a:noFill/>
        </p:spPr>
        <p:txBody>
          <a:bodyPr vert="eaVert" wrap="square" rtlCol="0">
            <a:spAutoFit/>
          </a:bodyPr>
          <a:lstStyle/>
          <a:p>
            <a:pPr algn="ctr">
              <a:lnSpc>
                <a:spcPct val="120000"/>
              </a:lnSpc>
            </a:pPr>
            <a:r>
              <a:rPr lang="en-US" altLang="zh-CN" sz="2655" b="1" cap="all" dirty="0">
                <a:solidFill>
                  <a:schemeClr val="bg1">
                    <a:lumMod val="85000"/>
                  </a:schemeClr>
                </a:solidFill>
                <a:cs typeface="+mn-ea"/>
                <a:sym typeface="+mn-lt"/>
              </a:rPr>
              <a:t>contents</a:t>
            </a:r>
            <a:endParaRPr lang="zh-CN" altLang="en-US" sz="2655" b="1" cap="all" dirty="0">
              <a:solidFill>
                <a:schemeClr val="bg1">
                  <a:lumMod val="85000"/>
                </a:schemeClr>
              </a:solidFill>
              <a:cs typeface="+mn-ea"/>
              <a:sym typeface="+mn-lt"/>
            </a:endParaRPr>
          </a:p>
        </p:txBody>
      </p:sp>
      <p:grpSp>
        <p:nvGrpSpPr>
          <p:cNvPr id="3" name="组合 2"/>
          <p:cNvGrpSpPr/>
          <p:nvPr/>
        </p:nvGrpSpPr>
        <p:grpSpPr>
          <a:xfrm>
            <a:off x="-7144" y="-8512"/>
            <a:ext cx="200026" cy="6882350"/>
            <a:chOff x="-9526" y="378"/>
            <a:chExt cx="266701" cy="6882350"/>
          </a:xfrm>
        </p:grpSpPr>
        <p:sp>
          <p:nvSpPr>
            <p:cNvPr id="44" name="矩形 43"/>
            <p:cNvSpPr/>
            <p:nvPr/>
          </p:nvSpPr>
          <p:spPr>
            <a:xfrm>
              <a:off x="-9526" y="378"/>
              <a:ext cx="266701" cy="2333269"/>
            </a:xfrm>
            <a:custGeom>
              <a:avLst/>
              <a:gdLst>
                <a:gd name="connsiteX0" fmla="*/ 0 w 266700"/>
                <a:gd name="connsiteY0" fmla="*/ 0 h 1990348"/>
                <a:gd name="connsiteX1" fmla="*/ 266700 w 266700"/>
                <a:gd name="connsiteY1" fmla="*/ 0 h 1990348"/>
                <a:gd name="connsiteX2" fmla="*/ 266700 w 266700"/>
                <a:gd name="connsiteY2" fmla="*/ 1990348 h 1990348"/>
                <a:gd name="connsiteX3" fmla="*/ 0 w 266700"/>
                <a:gd name="connsiteY3" fmla="*/ 1990348 h 1990348"/>
                <a:gd name="connsiteX4" fmla="*/ 0 w 266700"/>
                <a:gd name="connsiteY4" fmla="*/ 0 h 1990348"/>
                <a:gd name="connsiteX0-1" fmla="*/ 1 w 266701"/>
                <a:gd name="connsiteY0-2" fmla="*/ 0 h 1990348"/>
                <a:gd name="connsiteX1-3" fmla="*/ 266701 w 266701"/>
                <a:gd name="connsiteY1-4" fmla="*/ 0 h 1990348"/>
                <a:gd name="connsiteX2-5" fmla="*/ 266701 w 266701"/>
                <a:gd name="connsiteY2-6" fmla="*/ 1990348 h 1990348"/>
                <a:gd name="connsiteX3-7" fmla="*/ 1 w 266701"/>
                <a:gd name="connsiteY3-8" fmla="*/ 1990348 h 1990348"/>
                <a:gd name="connsiteX4-9" fmla="*/ 0 w 266701"/>
                <a:gd name="connsiteY4-10" fmla="*/ 1980823 h 1990348"/>
                <a:gd name="connsiteX5" fmla="*/ 1 w 266701"/>
                <a:gd name="connsiteY5" fmla="*/ 0 h 1990348"/>
                <a:gd name="connsiteX0-11" fmla="*/ 1 w 266701"/>
                <a:gd name="connsiteY0-12" fmla="*/ 0 h 2228503"/>
                <a:gd name="connsiteX1-13" fmla="*/ 266701 w 266701"/>
                <a:gd name="connsiteY1-14" fmla="*/ 0 h 2228503"/>
                <a:gd name="connsiteX2-15" fmla="*/ 266701 w 266701"/>
                <a:gd name="connsiteY2-16" fmla="*/ 1990348 h 2228503"/>
                <a:gd name="connsiteX3-17" fmla="*/ 1 w 266701"/>
                <a:gd name="connsiteY3-18" fmla="*/ 1990348 h 2228503"/>
                <a:gd name="connsiteX4-19" fmla="*/ 0 w 266701"/>
                <a:gd name="connsiteY4-20" fmla="*/ 2228473 h 2228503"/>
                <a:gd name="connsiteX5-21" fmla="*/ 1 w 266701"/>
                <a:gd name="connsiteY5-22" fmla="*/ 0 h 2228503"/>
                <a:gd name="connsiteX0-23" fmla="*/ 1 w 266701"/>
                <a:gd name="connsiteY0-24" fmla="*/ 0 h 2228503"/>
                <a:gd name="connsiteX1-25" fmla="*/ 266701 w 266701"/>
                <a:gd name="connsiteY1-26" fmla="*/ 0 h 2228503"/>
                <a:gd name="connsiteX2-27" fmla="*/ 266701 w 266701"/>
                <a:gd name="connsiteY2-28" fmla="*/ 1990348 h 2228503"/>
                <a:gd name="connsiteX3-29" fmla="*/ 247651 w 266701"/>
                <a:gd name="connsiteY3-30" fmla="*/ 1990348 h 2228503"/>
                <a:gd name="connsiteX4-31" fmla="*/ 1 w 266701"/>
                <a:gd name="connsiteY4-32" fmla="*/ 1990348 h 2228503"/>
                <a:gd name="connsiteX5-33" fmla="*/ 0 w 266701"/>
                <a:gd name="connsiteY5-34" fmla="*/ 2228473 h 2228503"/>
                <a:gd name="connsiteX6" fmla="*/ 1 w 266701"/>
                <a:gd name="connsiteY6" fmla="*/ 0 h 2228503"/>
                <a:gd name="connsiteX0-35" fmla="*/ 1 w 266701"/>
                <a:gd name="connsiteY0-36" fmla="*/ 0 h 2228503"/>
                <a:gd name="connsiteX1-37" fmla="*/ 266701 w 266701"/>
                <a:gd name="connsiteY1-38" fmla="*/ 0 h 2228503"/>
                <a:gd name="connsiteX2-39" fmla="*/ 266701 w 266701"/>
                <a:gd name="connsiteY2-40" fmla="*/ 1990348 h 2228503"/>
                <a:gd name="connsiteX3-41" fmla="*/ 247651 w 266701"/>
                <a:gd name="connsiteY3-42" fmla="*/ 2018923 h 2228503"/>
                <a:gd name="connsiteX4-43" fmla="*/ 1 w 266701"/>
                <a:gd name="connsiteY4-44" fmla="*/ 1990348 h 2228503"/>
                <a:gd name="connsiteX5-45" fmla="*/ 0 w 266701"/>
                <a:gd name="connsiteY5-46" fmla="*/ 2228473 h 2228503"/>
                <a:gd name="connsiteX6-47" fmla="*/ 1 w 266701"/>
                <a:gd name="connsiteY6-48" fmla="*/ 0 h 2228503"/>
                <a:gd name="connsiteX0-49" fmla="*/ 1 w 266701"/>
                <a:gd name="connsiteY0-50" fmla="*/ 0 h 2276098"/>
                <a:gd name="connsiteX1-51" fmla="*/ 266701 w 266701"/>
                <a:gd name="connsiteY1-52" fmla="*/ 0 h 2276098"/>
                <a:gd name="connsiteX2-53" fmla="*/ 266701 w 266701"/>
                <a:gd name="connsiteY2-54" fmla="*/ 1990348 h 2276098"/>
                <a:gd name="connsiteX3-55" fmla="*/ 19051 w 266701"/>
                <a:gd name="connsiteY3-56" fmla="*/ 2276098 h 2276098"/>
                <a:gd name="connsiteX4-57" fmla="*/ 1 w 266701"/>
                <a:gd name="connsiteY4-58" fmla="*/ 1990348 h 2276098"/>
                <a:gd name="connsiteX5-59" fmla="*/ 0 w 266701"/>
                <a:gd name="connsiteY5-60" fmla="*/ 2228473 h 2276098"/>
                <a:gd name="connsiteX6-61" fmla="*/ 1 w 266701"/>
                <a:gd name="connsiteY6-62" fmla="*/ 0 h 2276098"/>
                <a:gd name="connsiteX0-63" fmla="*/ 1 w 266701"/>
                <a:gd name="connsiteY0-64" fmla="*/ 0 h 2333269"/>
                <a:gd name="connsiteX1-65" fmla="*/ 266701 w 266701"/>
                <a:gd name="connsiteY1-66" fmla="*/ 0 h 2333269"/>
                <a:gd name="connsiteX2-67" fmla="*/ 266701 w 266701"/>
                <a:gd name="connsiteY2-68" fmla="*/ 1990348 h 2333269"/>
                <a:gd name="connsiteX3-69" fmla="*/ 19051 w 266701"/>
                <a:gd name="connsiteY3-70" fmla="*/ 2276098 h 2333269"/>
                <a:gd name="connsiteX4-71" fmla="*/ 1 w 266701"/>
                <a:gd name="connsiteY4-72" fmla="*/ 1990348 h 2333269"/>
                <a:gd name="connsiteX5-73" fmla="*/ 0 w 266701"/>
                <a:gd name="connsiteY5-74" fmla="*/ 2333248 h 2333269"/>
                <a:gd name="connsiteX6-75" fmla="*/ 1 w 266701"/>
                <a:gd name="connsiteY6-76" fmla="*/ 0 h 233326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47" y="connsiteY6-48"/>
                </a:cxn>
              </a:cxnLst>
              <a:rect l="l" t="t" r="r" b="b"/>
              <a:pathLst>
                <a:path w="266701" h="2333269">
                  <a:moveTo>
                    <a:pt x="1" y="0"/>
                  </a:moveTo>
                  <a:lnTo>
                    <a:pt x="266701" y="0"/>
                  </a:lnTo>
                  <a:lnTo>
                    <a:pt x="266701" y="1990348"/>
                  </a:lnTo>
                  <a:lnTo>
                    <a:pt x="19051" y="2276098"/>
                  </a:lnTo>
                  <a:lnTo>
                    <a:pt x="1" y="1990348"/>
                  </a:lnTo>
                  <a:cubicBezTo>
                    <a:pt x="1" y="1987173"/>
                    <a:pt x="0" y="2336423"/>
                    <a:pt x="0" y="2333248"/>
                  </a:cubicBezTo>
                  <a:cubicBezTo>
                    <a:pt x="0" y="1672974"/>
                    <a:pt x="1" y="660274"/>
                    <a:pt x="1" y="0"/>
                  </a:cubicBez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1800" dirty="0">
                <a:cs typeface="+mn-ea"/>
                <a:sym typeface="+mn-lt"/>
              </a:endParaRPr>
            </a:p>
          </p:txBody>
        </p:sp>
        <p:sp>
          <p:nvSpPr>
            <p:cNvPr id="2" name="矩形 1"/>
            <p:cNvSpPr/>
            <p:nvPr/>
          </p:nvSpPr>
          <p:spPr>
            <a:xfrm>
              <a:off x="-9525" y="1996403"/>
              <a:ext cx="45719" cy="4886325"/>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929509" y="2543732"/>
            <a:ext cx="5265008" cy="632788"/>
            <a:chOff x="2582203" y="2399714"/>
            <a:chExt cx="7020011" cy="632788"/>
          </a:xfrm>
        </p:grpSpPr>
        <p:sp>
          <p:nvSpPr>
            <p:cNvPr id="34" name="矩形 33"/>
            <p:cNvSpPr/>
            <p:nvPr/>
          </p:nvSpPr>
          <p:spPr>
            <a:xfrm>
              <a:off x="3611105" y="2399715"/>
              <a:ext cx="5991109" cy="632787"/>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55" dirty="0">
                  <a:solidFill>
                    <a:schemeClr val="bg1"/>
                  </a:solidFill>
                  <a:cs typeface="+mn-ea"/>
                  <a:sym typeface="+mn-lt"/>
                </a:rPr>
                <a:t> 有限状态机的概念</a:t>
              </a:r>
              <a:endParaRPr lang="zh-CN" altLang="en-US" sz="2655" dirty="0">
                <a:solidFill>
                  <a:schemeClr val="bg1"/>
                </a:solidFill>
                <a:cs typeface="+mn-ea"/>
                <a:sym typeface="+mn-lt"/>
              </a:endParaRPr>
            </a:p>
          </p:txBody>
        </p:sp>
        <p:sp>
          <p:nvSpPr>
            <p:cNvPr id="7" name="TextBox 6"/>
            <p:cNvSpPr txBox="1"/>
            <p:nvPr/>
          </p:nvSpPr>
          <p:spPr>
            <a:xfrm>
              <a:off x="2582203" y="2399714"/>
              <a:ext cx="936001" cy="630942"/>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en-US" altLang="zh-CN" sz="3500" dirty="0">
                  <a:solidFill>
                    <a:schemeClr val="bg1"/>
                  </a:solidFill>
                </a:rPr>
                <a:t>2</a:t>
              </a:r>
              <a:endParaRPr lang="zh-CN" altLang="en-US" sz="3500" dirty="0">
                <a:solidFill>
                  <a:schemeClr val="bg1"/>
                </a:solidFill>
              </a:endParaRPr>
            </a:p>
          </p:txBody>
        </p:sp>
      </p:grpSp>
      <p:grpSp>
        <p:nvGrpSpPr>
          <p:cNvPr id="25" name="组合 24"/>
          <p:cNvGrpSpPr/>
          <p:nvPr/>
        </p:nvGrpSpPr>
        <p:grpSpPr>
          <a:xfrm>
            <a:off x="1929509" y="1734107"/>
            <a:ext cx="5265008" cy="632788"/>
            <a:chOff x="2582203" y="2399714"/>
            <a:chExt cx="7020011" cy="632788"/>
          </a:xfrm>
        </p:grpSpPr>
        <p:sp>
          <p:nvSpPr>
            <p:cNvPr id="26" name="矩形 33"/>
            <p:cNvSpPr/>
            <p:nvPr/>
          </p:nvSpPr>
          <p:spPr>
            <a:xfrm>
              <a:off x="3611105" y="2399715"/>
              <a:ext cx="5991109" cy="632787"/>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55" dirty="0">
                  <a:solidFill>
                    <a:schemeClr val="bg1"/>
                  </a:solidFill>
                  <a:cs typeface="+mn-ea"/>
                  <a:sym typeface="+mn-lt"/>
                </a:rPr>
                <a:t> 场景间通讯</a:t>
              </a:r>
              <a:endParaRPr lang="zh-CN" altLang="en-US" sz="2655" dirty="0">
                <a:solidFill>
                  <a:schemeClr val="bg1"/>
                </a:solidFill>
                <a:cs typeface="+mn-ea"/>
                <a:sym typeface="+mn-lt"/>
              </a:endParaRPr>
            </a:p>
          </p:txBody>
        </p:sp>
        <p:sp>
          <p:nvSpPr>
            <p:cNvPr id="27" name="TextBox 26"/>
            <p:cNvSpPr txBox="1"/>
            <p:nvPr/>
          </p:nvSpPr>
          <p:spPr>
            <a:xfrm>
              <a:off x="2582203" y="2399714"/>
              <a:ext cx="936001" cy="630942"/>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en-US" altLang="zh-CN" sz="3500" dirty="0">
                  <a:solidFill>
                    <a:schemeClr val="bg1"/>
                  </a:solidFill>
                </a:rPr>
                <a:t>1</a:t>
              </a:r>
              <a:endParaRPr lang="zh-CN" altLang="en-US" sz="3500" dirty="0">
                <a:solidFill>
                  <a:schemeClr val="bg1"/>
                </a:solidFill>
              </a:endParaRPr>
            </a:p>
          </p:txBody>
        </p:sp>
      </p:grpSp>
      <p:grpSp>
        <p:nvGrpSpPr>
          <p:cNvPr id="28" name="组合 27"/>
          <p:cNvGrpSpPr/>
          <p:nvPr/>
        </p:nvGrpSpPr>
        <p:grpSpPr>
          <a:xfrm>
            <a:off x="1939496" y="3357494"/>
            <a:ext cx="5265008" cy="632788"/>
            <a:chOff x="2489302" y="3032501"/>
            <a:chExt cx="7020011" cy="632788"/>
          </a:xfrm>
        </p:grpSpPr>
        <p:sp>
          <p:nvSpPr>
            <p:cNvPr id="30" name="矩形 33"/>
            <p:cNvSpPr/>
            <p:nvPr/>
          </p:nvSpPr>
          <p:spPr>
            <a:xfrm>
              <a:off x="3518204" y="3032502"/>
              <a:ext cx="5991109" cy="632787"/>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55" dirty="0">
                  <a:solidFill>
                    <a:schemeClr val="bg1"/>
                  </a:solidFill>
                  <a:cs typeface="+mn-ea"/>
                  <a:sym typeface="+mn-lt"/>
                </a:rPr>
                <a:t>有限状态机的</a:t>
              </a:r>
              <a:r>
                <a:rPr lang="en-US" altLang="zh-CN" sz="2655" dirty="0">
                  <a:solidFill>
                    <a:schemeClr val="bg1"/>
                  </a:solidFill>
                  <a:cs typeface="+mn-ea"/>
                  <a:sym typeface="+mn-lt"/>
                </a:rPr>
                <a:t>UML</a:t>
              </a:r>
              <a:r>
                <a:rPr lang="zh-CN" altLang="en-US" sz="2655" dirty="0">
                  <a:solidFill>
                    <a:schemeClr val="bg1"/>
                  </a:solidFill>
                  <a:cs typeface="+mn-ea"/>
                  <a:sym typeface="+mn-lt"/>
                </a:rPr>
                <a:t>表述</a:t>
              </a:r>
              <a:endParaRPr lang="zh-CN" altLang="en-US" sz="2655" dirty="0">
                <a:solidFill>
                  <a:schemeClr val="bg1"/>
                </a:solidFill>
                <a:cs typeface="+mn-ea"/>
                <a:sym typeface="+mn-lt"/>
              </a:endParaRPr>
            </a:p>
          </p:txBody>
        </p:sp>
        <p:sp>
          <p:nvSpPr>
            <p:cNvPr id="31" name="TextBox 30"/>
            <p:cNvSpPr txBox="1"/>
            <p:nvPr/>
          </p:nvSpPr>
          <p:spPr>
            <a:xfrm>
              <a:off x="2489302" y="3032501"/>
              <a:ext cx="936001" cy="630942"/>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en-US" altLang="zh-CN" sz="3500" dirty="0">
                  <a:solidFill>
                    <a:schemeClr val="bg1"/>
                  </a:solidFill>
                </a:rPr>
                <a:t>3</a:t>
              </a:r>
              <a:endParaRPr lang="zh-CN" altLang="en-US" sz="3500" dirty="0">
                <a:solidFill>
                  <a:schemeClr val="bg1"/>
                </a:solidFill>
              </a:endParaRPr>
            </a:p>
          </p:txBody>
        </p:sp>
      </p:grpSp>
      <p:grpSp>
        <p:nvGrpSpPr>
          <p:cNvPr id="32" name="组合 31"/>
          <p:cNvGrpSpPr/>
          <p:nvPr/>
        </p:nvGrpSpPr>
        <p:grpSpPr>
          <a:xfrm>
            <a:off x="1936653" y="4214744"/>
            <a:ext cx="5265008" cy="632788"/>
            <a:chOff x="2489302" y="3032501"/>
            <a:chExt cx="7020011" cy="632788"/>
          </a:xfrm>
        </p:grpSpPr>
        <p:sp>
          <p:nvSpPr>
            <p:cNvPr id="33" name="矩形 33"/>
            <p:cNvSpPr/>
            <p:nvPr/>
          </p:nvSpPr>
          <p:spPr>
            <a:xfrm>
              <a:off x="3518204" y="3032502"/>
              <a:ext cx="5991109" cy="632787"/>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55" dirty="0">
                  <a:solidFill>
                    <a:schemeClr val="bg1"/>
                  </a:solidFill>
                  <a:cs typeface="+mn-ea"/>
                  <a:sym typeface="+mn-lt"/>
                </a:rPr>
                <a:t>js</a:t>
              </a:r>
              <a:r>
                <a:rPr lang="zh-CN" altLang="en-US" sz="2655" dirty="0">
                  <a:solidFill>
                    <a:schemeClr val="bg1"/>
                  </a:solidFill>
                  <a:cs typeface="+mn-ea"/>
                  <a:sym typeface="+mn-lt"/>
                </a:rPr>
                <a:t>的通用</a:t>
              </a:r>
              <a:r>
                <a:rPr lang="en-US" altLang="zh-CN" sz="2655" dirty="0">
                  <a:solidFill>
                    <a:schemeClr val="bg1"/>
                  </a:solidFill>
                  <a:cs typeface="+mn-ea"/>
                  <a:sym typeface="+mn-lt"/>
                </a:rPr>
                <a:t>FSM</a:t>
              </a:r>
              <a:r>
                <a:rPr lang="zh-CN" altLang="en-US" sz="2655" dirty="0">
                  <a:solidFill>
                    <a:schemeClr val="bg1"/>
                  </a:solidFill>
                  <a:cs typeface="+mn-ea"/>
                  <a:sym typeface="+mn-lt"/>
                </a:rPr>
                <a:t>库</a:t>
              </a:r>
              <a:endParaRPr lang="zh-CN" altLang="en-US" sz="2655" dirty="0">
                <a:solidFill>
                  <a:schemeClr val="bg1"/>
                </a:solidFill>
                <a:cs typeface="+mn-ea"/>
                <a:sym typeface="+mn-lt"/>
              </a:endParaRPr>
            </a:p>
          </p:txBody>
        </p:sp>
        <p:sp>
          <p:nvSpPr>
            <p:cNvPr id="37" name="TextBox 36"/>
            <p:cNvSpPr txBox="1"/>
            <p:nvPr/>
          </p:nvSpPr>
          <p:spPr>
            <a:xfrm>
              <a:off x="2489302" y="3032501"/>
              <a:ext cx="936001" cy="630942"/>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en-US" altLang="zh-CN" sz="3500" dirty="0">
                  <a:solidFill>
                    <a:schemeClr val="bg1"/>
                  </a:solidFill>
                </a:rPr>
                <a:t>4</a:t>
              </a:r>
              <a:endParaRPr lang="zh-CN" altLang="en-US" sz="3500" dirty="0">
                <a:solidFill>
                  <a:schemeClr val="bg1"/>
                </a:solidFill>
              </a:endParaRPr>
            </a:p>
          </p:txBody>
        </p:sp>
      </p:grpSp>
      <p:grpSp>
        <p:nvGrpSpPr>
          <p:cNvPr id="4" name="组合 3"/>
          <p:cNvGrpSpPr/>
          <p:nvPr/>
        </p:nvGrpSpPr>
        <p:grpSpPr>
          <a:xfrm>
            <a:off x="1939510" y="5070724"/>
            <a:ext cx="5265008" cy="632788"/>
            <a:chOff x="2489302" y="3032501"/>
            <a:chExt cx="7020011" cy="632788"/>
          </a:xfrm>
        </p:grpSpPr>
        <p:sp>
          <p:nvSpPr>
            <p:cNvPr id="5" name="矩形 33"/>
            <p:cNvSpPr/>
            <p:nvPr/>
          </p:nvSpPr>
          <p:spPr>
            <a:xfrm>
              <a:off x="3518204" y="3032502"/>
              <a:ext cx="5991109" cy="632787"/>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55" dirty="0">
                  <a:solidFill>
                    <a:schemeClr val="bg1"/>
                  </a:solidFill>
                  <a:cs typeface="+mn-ea"/>
                  <a:sym typeface="+mn-lt"/>
                </a:rPr>
                <a:t> 简易</a:t>
              </a:r>
              <a:r>
                <a:rPr lang="en-US" altLang="zh-CN" sz="2655" dirty="0">
                  <a:solidFill>
                    <a:schemeClr val="bg1"/>
                  </a:solidFill>
                  <a:cs typeface="+mn-ea"/>
                  <a:sym typeface="+mn-lt"/>
                </a:rPr>
                <a:t>FSM</a:t>
              </a:r>
              <a:r>
                <a:rPr lang="zh-CN" altLang="en-US" sz="2655" dirty="0">
                  <a:solidFill>
                    <a:schemeClr val="bg1"/>
                  </a:solidFill>
                  <a:cs typeface="+mn-ea"/>
                  <a:sym typeface="+mn-lt"/>
                </a:rPr>
                <a:t>实现角色行为控制</a:t>
              </a:r>
              <a:endParaRPr lang="zh-CN" altLang="en-US" sz="2655" dirty="0">
                <a:solidFill>
                  <a:schemeClr val="bg1"/>
                </a:solidFill>
                <a:cs typeface="+mn-ea"/>
                <a:sym typeface="+mn-lt"/>
              </a:endParaRPr>
            </a:p>
          </p:txBody>
        </p:sp>
        <p:sp>
          <p:nvSpPr>
            <p:cNvPr id="6" name="TextBox 36"/>
            <p:cNvSpPr txBox="1"/>
            <p:nvPr/>
          </p:nvSpPr>
          <p:spPr>
            <a:xfrm>
              <a:off x="2489302" y="3032501"/>
              <a:ext cx="936001" cy="629920"/>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en-US" altLang="zh-CN" sz="3500" dirty="0">
                  <a:solidFill>
                    <a:schemeClr val="bg1"/>
                  </a:solidFill>
                </a:rPr>
                <a:t>5</a:t>
              </a:r>
              <a:endParaRPr lang="zh-CN" altLang="en-US" sz="3500" dirty="0">
                <a:solidFill>
                  <a:schemeClr val="bg1"/>
                </a:solidFill>
              </a:endParaRPr>
            </a:p>
          </p:txBody>
        </p:sp>
      </p:grpSp>
      <p:pic>
        <p:nvPicPr>
          <p:cNvPr id="23"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p:tgtEl>
                                          <p:spTgt spid="45"/>
                                        </p:tgtEl>
                                        <p:attrNameLst>
                                          <p:attrName>ppt_y</p:attrName>
                                        </p:attrNameLst>
                                      </p:cBhvr>
                                      <p:tavLst>
                                        <p:tav tm="0">
                                          <p:val>
                                            <p:strVal val="#ppt_y+#ppt_h*1.125000"/>
                                          </p:val>
                                        </p:tav>
                                        <p:tav tm="100000">
                                          <p:val>
                                            <p:strVal val="#ppt_y"/>
                                          </p:val>
                                        </p:tav>
                                      </p:tavLst>
                                    </p:anim>
                                    <p:animEffect transition="in" filter="wipe(up)">
                                      <p:cBhvr>
                                        <p:cTn id="12" dur="500"/>
                                        <p:tgtEl>
                                          <p:spTgt spid="45"/>
                                        </p:tgtEl>
                                      </p:cBhvr>
                                    </p:animEffect>
                                  </p:childTnLst>
                                </p:cTn>
                              </p:par>
                            </p:childTnLst>
                          </p:cTn>
                        </p:par>
                        <p:par>
                          <p:cTn id="13" fill="hold">
                            <p:stCondLst>
                              <p:cond delay="500"/>
                            </p:stCondLst>
                            <p:childTnLst>
                              <p:par>
                                <p:cTn id="14" presetID="23" presetClass="entr" presetSubtype="32"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500" fill="hold"/>
                                        <p:tgtEl>
                                          <p:spTgt spid="46"/>
                                        </p:tgtEl>
                                        <p:attrNameLst>
                                          <p:attrName>ppt_w</p:attrName>
                                        </p:attrNameLst>
                                      </p:cBhvr>
                                      <p:tavLst>
                                        <p:tav tm="0">
                                          <p:val>
                                            <p:strVal val="4*#ppt_w"/>
                                          </p:val>
                                        </p:tav>
                                        <p:tav tm="100000">
                                          <p:val>
                                            <p:strVal val="#ppt_w"/>
                                          </p:val>
                                        </p:tav>
                                      </p:tavLst>
                                    </p:anim>
                                    <p:anim calcmode="lin" valueType="num">
                                      <p:cBhvr>
                                        <p:cTn id="17" dur="500" fill="hold"/>
                                        <p:tgtEl>
                                          <p:spTgt spid="46"/>
                                        </p:tgtEl>
                                        <p:attrNameLst>
                                          <p:attrName>ppt_h</p:attrName>
                                        </p:attrNameLst>
                                      </p:cBhvr>
                                      <p:tavLst>
                                        <p:tav tm="0">
                                          <p:val>
                                            <p:strVal val="4*#ppt_h"/>
                                          </p:val>
                                        </p:tav>
                                        <p:tav tm="100000">
                                          <p:val>
                                            <p:strVal val="#ppt_h"/>
                                          </p:val>
                                        </p:tav>
                                      </p:tavLst>
                                    </p:anim>
                                  </p:childTnLst>
                                </p:cTn>
                              </p:par>
                              <p:par>
                                <p:cTn id="18" presetID="2" presetClass="entr" presetSubtype="2" fill="hold" nodeType="withEffect">
                                  <p:stCondLst>
                                    <p:cond delay="20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1000" fill="hold"/>
                                        <p:tgtEl>
                                          <p:spTgt spid="25"/>
                                        </p:tgtEl>
                                        <p:attrNameLst>
                                          <p:attrName>ppt_x</p:attrName>
                                        </p:attrNameLst>
                                      </p:cBhvr>
                                      <p:tavLst>
                                        <p:tav tm="0">
                                          <p:val>
                                            <p:strVal val="1+#ppt_w/2"/>
                                          </p:val>
                                        </p:tav>
                                        <p:tav tm="100000">
                                          <p:val>
                                            <p:strVal val="#ppt_x"/>
                                          </p:val>
                                        </p:tav>
                                      </p:tavLst>
                                    </p:anim>
                                    <p:anim calcmode="lin" valueType="num">
                                      <p:cBhvr additive="base">
                                        <p:cTn id="21" dur="10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40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1000" fill="hold"/>
                                        <p:tgtEl>
                                          <p:spTgt spid="8"/>
                                        </p:tgtEl>
                                        <p:attrNameLst>
                                          <p:attrName>ppt_x</p:attrName>
                                        </p:attrNameLst>
                                      </p:cBhvr>
                                      <p:tavLst>
                                        <p:tav tm="0">
                                          <p:val>
                                            <p:strVal val="1+#ppt_w/2"/>
                                          </p:val>
                                        </p:tav>
                                        <p:tav tm="100000">
                                          <p:val>
                                            <p:strVal val="#ppt_x"/>
                                          </p:val>
                                        </p:tav>
                                      </p:tavLst>
                                    </p:anim>
                                    <p:anim calcmode="lin" valueType="num">
                                      <p:cBhvr additive="base">
                                        <p:cTn id="25" dur="1000" fill="hold"/>
                                        <p:tgtEl>
                                          <p:spTgt spid="8"/>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60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1000" fill="hold"/>
                                        <p:tgtEl>
                                          <p:spTgt spid="28"/>
                                        </p:tgtEl>
                                        <p:attrNameLst>
                                          <p:attrName>ppt_x</p:attrName>
                                        </p:attrNameLst>
                                      </p:cBhvr>
                                      <p:tavLst>
                                        <p:tav tm="0">
                                          <p:val>
                                            <p:strVal val="1+#ppt_w/2"/>
                                          </p:val>
                                        </p:tav>
                                        <p:tav tm="100000">
                                          <p:val>
                                            <p:strVal val="#ppt_x"/>
                                          </p:val>
                                        </p:tav>
                                      </p:tavLst>
                                    </p:anim>
                                    <p:anim calcmode="lin" valueType="num">
                                      <p:cBhvr additive="base">
                                        <p:cTn id="29" dur="1000" fill="hold"/>
                                        <p:tgtEl>
                                          <p:spTgt spid="28"/>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70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1000" fill="hold"/>
                                        <p:tgtEl>
                                          <p:spTgt spid="32"/>
                                        </p:tgtEl>
                                        <p:attrNameLst>
                                          <p:attrName>ppt_x</p:attrName>
                                        </p:attrNameLst>
                                      </p:cBhvr>
                                      <p:tavLst>
                                        <p:tav tm="0">
                                          <p:val>
                                            <p:strVal val="1+#ppt_w/2"/>
                                          </p:val>
                                        </p:tav>
                                        <p:tav tm="100000">
                                          <p:val>
                                            <p:strVal val="#ppt_x"/>
                                          </p:val>
                                        </p:tav>
                                      </p:tavLst>
                                    </p:anim>
                                    <p:anim calcmode="lin" valueType="num">
                                      <p:cBhvr additive="base">
                                        <p:cTn id="33" dur="1000" fill="hold"/>
                                        <p:tgtEl>
                                          <p:spTgt spid="32"/>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70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1000" fill="hold"/>
                                        <p:tgtEl>
                                          <p:spTgt spid="4"/>
                                        </p:tgtEl>
                                        <p:attrNameLst>
                                          <p:attrName>ppt_x</p:attrName>
                                        </p:attrNameLst>
                                      </p:cBhvr>
                                      <p:tavLst>
                                        <p:tav tm="0">
                                          <p:val>
                                            <p:strVal val="1+#ppt_w/2"/>
                                          </p:val>
                                        </p:tav>
                                        <p:tav tm="100000">
                                          <p:val>
                                            <p:strVal val="#ppt_x"/>
                                          </p:val>
                                        </p:tav>
                                      </p:tavLst>
                                    </p:anim>
                                    <p:anim calcmode="lin" valueType="num">
                                      <p:cBhvr additive="base">
                                        <p:cTn id="37"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p:txBody>
          <a:bodyPr/>
          <a:p>
            <a:r>
              <a:rPr lang="en-US" altLang="zh-CN"/>
              <a:t>1.1 </a:t>
            </a:r>
            <a:r>
              <a:rPr lang="zh-CN" altLang="en-US"/>
              <a:t>直接构造</a:t>
            </a:r>
            <a:r>
              <a:rPr lang="zh-CN" altLang="en-US"/>
              <a:t>状态机</a:t>
            </a:r>
            <a:br>
              <a:rPr lang="en-US" altLang="zh-CN"/>
            </a:br>
            <a:endParaRPr lang="zh-CN" altLang="en-US"/>
          </a:p>
        </p:txBody>
      </p:sp>
      <p:sp>
        <p:nvSpPr>
          <p:cNvPr id="6" name="文本框 5"/>
          <p:cNvSpPr txBox="1"/>
          <p:nvPr/>
        </p:nvSpPr>
        <p:spPr>
          <a:xfrm>
            <a:off x="127000" y="6292850"/>
            <a:ext cx="8698865" cy="368300"/>
          </a:xfrm>
          <a:prstGeom prst="rect">
            <a:avLst/>
          </a:prstGeom>
          <a:noFill/>
        </p:spPr>
        <p:txBody>
          <a:bodyPr wrap="square" rtlCol="0" anchor="t">
            <a:spAutoFit/>
          </a:bodyPr>
          <a:p>
            <a:r>
              <a:rPr lang="zh-CN" altLang="en-US">
                <a:sym typeface="+mn-ea"/>
              </a:rPr>
              <a:t>https://github.com/jakesgordon/javascript-state-machine</a:t>
            </a:r>
            <a:endParaRPr lang="zh-CN" altLang="en-US"/>
          </a:p>
        </p:txBody>
      </p:sp>
      <p:sp>
        <p:nvSpPr>
          <p:cNvPr id="4" name="文本框 3"/>
          <p:cNvSpPr txBox="1"/>
          <p:nvPr/>
        </p:nvSpPr>
        <p:spPr>
          <a:xfrm>
            <a:off x="285750" y="1305560"/>
            <a:ext cx="8573135" cy="4246245"/>
          </a:xfrm>
          <a:prstGeom prst="rect">
            <a:avLst/>
          </a:prstGeom>
          <a:noFill/>
        </p:spPr>
        <p:txBody>
          <a:bodyPr wrap="square" rtlCol="0" anchor="t">
            <a:spAutoFit/>
          </a:bodyPr>
          <a:p>
            <a:r>
              <a:rPr lang="zh-CN" altLang="en-US"/>
              <a:t>var fsm = new StateMachine({</a:t>
            </a:r>
            <a:endParaRPr lang="zh-CN" altLang="en-US"/>
          </a:p>
          <a:p>
            <a:r>
              <a:rPr lang="zh-CN" altLang="en-US"/>
              <a:t>    init: 'solid',</a:t>
            </a:r>
            <a:endParaRPr lang="zh-CN" altLang="en-US"/>
          </a:p>
          <a:p>
            <a:r>
              <a:rPr lang="zh-CN" altLang="en-US"/>
              <a:t>    transitions: [</a:t>
            </a:r>
            <a:endParaRPr lang="zh-CN" altLang="en-US"/>
          </a:p>
          <a:p>
            <a:r>
              <a:rPr lang="zh-CN" altLang="en-US"/>
              <a:t>      { name: 'melt',     from: 'solid',  to: 'liquid' },</a:t>
            </a:r>
            <a:endParaRPr lang="zh-CN" altLang="en-US"/>
          </a:p>
          <a:p>
            <a:r>
              <a:rPr lang="zh-CN" altLang="en-US"/>
              <a:t>      { name: 'freeze',   from: 'liquid', to: 'solid'  },</a:t>
            </a:r>
            <a:endParaRPr lang="zh-CN" altLang="en-US"/>
          </a:p>
          <a:p>
            <a:r>
              <a:rPr lang="zh-CN" altLang="en-US"/>
              <a:t>      { name: 'vaporize', from: 'liquid', to: 'gas'    },</a:t>
            </a:r>
            <a:endParaRPr lang="zh-CN" altLang="en-US"/>
          </a:p>
          <a:p>
            <a:r>
              <a:rPr lang="zh-CN" altLang="en-US"/>
              <a:t>      { name: 'condense', from: 'gas',    to: 'liquid' }</a:t>
            </a:r>
            <a:endParaRPr lang="zh-CN" altLang="en-US"/>
          </a:p>
          <a:p>
            <a:r>
              <a:rPr lang="zh-CN" altLang="en-US"/>
              <a:t>    ],</a:t>
            </a:r>
            <a:endParaRPr lang="zh-CN" altLang="en-US"/>
          </a:p>
          <a:p>
            <a:r>
              <a:rPr lang="zh-CN" altLang="en-US"/>
              <a:t>    methods: {</a:t>
            </a:r>
            <a:endParaRPr lang="zh-CN" altLang="en-US"/>
          </a:p>
          <a:p>
            <a:r>
              <a:rPr lang="zh-CN" altLang="en-US"/>
              <a:t>      onMelt:     function() { console.log('I melted')    },</a:t>
            </a:r>
            <a:endParaRPr lang="zh-CN" altLang="en-US"/>
          </a:p>
          <a:p>
            <a:r>
              <a:rPr lang="zh-CN" altLang="en-US"/>
              <a:t>      onFreeze:   function() { console.log('I froze')     },</a:t>
            </a:r>
            <a:endParaRPr lang="zh-CN" altLang="en-US"/>
          </a:p>
          <a:p>
            <a:r>
              <a:rPr lang="zh-CN" altLang="en-US"/>
              <a:t>      onVaporize: function() { console.log('I vaporized') },</a:t>
            </a:r>
            <a:endParaRPr lang="zh-CN" altLang="en-US"/>
          </a:p>
          <a:p>
            <a:r>
              <a:rPr lang="zh-CN" altLang="en-US"/>
              <a:t>      onCondense: function() { console.log('I condensed') }</a:t>
            </a:r>
            <a:endParaRPr lang="zh-CN" altLang="en-US"/>
          </a:p>
          <a:p>
            <a:r>
              <a:rPr lang="zh-CN" altLang="en-US"/>
              <a:t>    }</a:t>
            </a:r>
            <a:endParaRPr lang="zh-CN" altLang="en-US"/>
          </a:p>
          <a:p>
            <a:r>
              <a:rPr lang="zh-CN" altLang="en-US"/>
              <a:t>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p:txBody>
          <a:bodyPr/>
          <a:p>
            <a:r>
              <a:rPr lang="en-US" altLang="zh-CN"/>
              <a:t>1.1 </a:t>
            </a:r>
            <a:r>
              <a:rPr lang="zh-CN" altLang="en-US"/>
              <a:t>使用</a:t>
            </a:r>
            <a:r>
              <a:rPr lang="zh-CN" altLang="en-US"/>
              <a:t>状态机</a:t>
            </a:r>
            <a:br>
              <a:rPr lang="en-US" altLang="zh-CN"/>
            </a:br>
            <a:endParaRPr lang="zh-CN" altLang="en-US"/>
          </a:p>
        </p:txBody>
      </p:sp>
      <p:sp>
        <p:nvSpPr>
          <p:cNvPr id="6" name="文本框 5"/>
          <p:cNvSpPr txBox="1"/>
          <p:nvPr/>
        </p:nvSpPr>
        <p:spPr>
          <a:xfrm>
            <a:off x="127000" y="6292850"/>
            <a:ext cx="8698865" cy="368300"/>
          </a:xfrm>
          <a:prstGeom prst="rect">
            <a:avLst/>
          </a:prstGeom>
          <a:noFill/>
        </p:spPr>
        <p:txBody>
          <a:bodyPr wrap="square" rtlCol="0" anchor="t">
            <a:spAutoFit/>
          </a:bodyPr>
          <a:p>
            <a:r>
              <a:rPr lang="zh-CN" altLang="en-US">
                <a:sym typeface="+mn-ea"/>
              </a:rPr>
              <a:t>https://github.com/jakesgordon/javascript-state-machine</a:t>
            </a:r>
            <a:endParaRPr lang="zh-CN" altLang="en-US"/>
          </a:p>
        </p:txBody>
      </p:sp>
      <p:sp>
        <p:nvSpPr>
          <p:cNvPr id="4" name="文本框 3"/>
          <p:cNvSpPr txBox="1"/>
          <p:nvPr/>
        </p:nvSpPr>
        <p:spPr>
          <a:xfrm>
            <a:off x="285750" y="1305560"/>
            <a:ext cx="8573135" cy="4246245"/>
          </a:xfrm>
          <a:prstGeom prst="rect">
            <a:avLst/>
          </a:prstGeom>
          <a:noFill/>
        </p:spPr>
        <p:txBody>
          <a:bodyPr wrap="square" rtlCol="0" anchor="t">
            <a:spAutoFit/>
          </a:bodyPr>
          <a:p>
            <a:r>
              <a:rPr lang="zh-CN" altLang="en-US"/>
              <a:t>... which creates an object with a current state property:</a:t>
            </a:r>
            <a:endParaRPr lang="zh-CN" altLang="en-US"/>
          </a:p>
          <a:p>
            <a:r>
              <a:rPr lang="zh-CN" altLang="en-US"/>
              <a:t>fsm.state</a:t>
            </a:r>
            <a:endParaRPr lang="zh-CN" altLang="en-US"/>
          </a:p>
          <a:p>
            <a:endParaRPr lang="zh-CN" altLang="en-US"/>
          </a:p>
          <a:p>
            <a:r>
              <a:rPr lang="zh-CN" altLang="en-US"/>
              <a:t>... methods to transition to a different state:</a:t>
            </a:r>
            <a:endParaRPr lang="zh-CN" altLang="en-US"/>
          </a:p>
          <a:p>
            <a:r>
              <a:rPr lang="zh-CN" altLang="en-US"/>
              <a:t>fsm.melt()</a:t>
            </a:r>
            <a:endParaRPr lang="zh-CN" altLang="en-US"/>
          </a:p>
          <a:p>
            <a:r>
              <a:rPr lang="zh-CN" altLang="en-US"/>
              <a:t>fsm.freeze()</a:t>
            </a:r>
            <a:endParaRPr lang="zh-CN" altLang="en-US"/>
          </a:p>
          <a:p>
            <a:r>
              <a:rPr lang="zh-CN" altLang="en-US"/>
              <a:t>fsm.vaporize()</a:t>
            </a:r>
            <a:endParaRPr lang="zh-CN" altLang="en-US"/>
          </a:p>
          <a:p>
            <a:r>
              <a:rPr lang="zh-CN" altLang="en-US"/>
              <a:t>fsm.condense()</a:t>
            </a:r>
            <a:endParaRPr lang="zh-CN" altLang="en-US"/>
          </a:p>
          <a:p>
            <a:endParaRPr lang="zh-CN" altLang="en-US"/>
          </a:p>
          <a:p>
            <a:r>
              <a:rPr lang="zh-CN" altLang="en-US"/>
              <a:t>... observer methods called automatically during the lifecycle of a transition:</a:t>
            </a:r>
            <a:endParaRPr lang="zh-CN" altLang="en-US"/>
          </a:p>
          <a:p>
            <a:r>
              <a:rPr lang="zh-CN" altLang="en-US"/>
              <a:t>onMelt()</a:t>
            </a:r>
            <a:endParaRPr lang="zh-CN" altLang="en-US"/>
          </a:p>
          <a:p>
            <a:r>
              <a:rPr lang="zh-CN" altLang="en-US"/>
              <a:t>onFreeze()</a:t>
            </a:r>
            <a:endParaRPr lang="zh-CN" altLang="en-US"/>
          </a:p>
          <a:p>
            <a:r>
              <a:rPr lang="zh-CN" altLang="en-US"/>
              <a:t>onVaporize()</a:t>
            </a:r>
            <a:endParaRPr lang="zh-CN" altLang="en-US"/>
          </a:p>
          <a:p>
            <a:r>
              <a:rPr lang="zh-CN" altLang="en-US"/>
              <a:t>onCondense()</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p:txBody>
          <a:bodyPr/>
          <a:p>
            <a:r>
              <a:rPr lang="en-US" altLang="zh-CN"/>
              <a:t>1.2 </a:t>
            </a:r>
            <a:r>
              <a:rPr lang="zh-CN" altLang="en-US"/>
              <a:t>注入现有类</a:t>
            </a:r>
            <a:br>
              <a:rPr lang="en-US" altLang="zh-CN"/>
            </a:br>
            <a:endParaRPr lang="zh-CN" altLang="en-US"/>
          </a:p>
        </p:txBody>
      </p:sp>
      <p:sp>
        <p:nvSpPr>
          <p:cNvPr id="6" name="文本框 5"/>
          <p:cNvSpPr txBox="1"/>
          <p:nvPr/>
        </p:nvSpPr>
        <p:spPr>
          <a:xfrm>
            <a:off x="114300" y="6517640"/>
            <a:ext cx="8698865" cy="368300"/>
          </a:xfrm>
          <a:prstGeom prst="rect">
            <a:avLst/>
          </a:prstGeom>
          <a:noFill/>
        </p:spPr>
        <p:txBody>
          <a:bodyPr wrap="square" rtlCol="0" anchor="t">
            <a:spAutoFit/>
          </a:bodyPr>
          <a:p>
            <a:r>
              <a:rPr lang="zh-CN" altLang="en-US">
                <a:sym typeface="+mn-ea"/>
              </a:rPr>
              <a:t>https://github.com/jakesgordon/javascript-state-machine</a:t>
            </a:r>
            <a:endParaRPr lang="zh-CN" altLang="en-US"/>
          </a:p>
        </p:txBody>
      </p:sp>
      <p:sp>
        <p:nvSpPr>
          <p:cNvPr id="4" name="文本框 3"/>
          <p:cNvSpPr txBox="1"/>
          <p:nvPr/>
        </p:nvSpPr>
        <p:spPr>
          <a:xfrm>
            <a:off x="177165" y="1386840"/>
            <a:ext cx="8573135" cy="4246245"/>
          </a:xfrm>
          <a:prstGeom prst="rect">
            <a:avLst/>
          </a:prstGeom>
          <a:noFill/>
        </p:spPr>
        <p:txBody>
          <a:bodyPr wrap="square" rtlCol="0" anchor="t">
            <a:spAutoFit/>
          </a:bodyPr>
          <a:p>
            <a:r>
              <a:rPr lang="zh-CN" altLang="en-US"/>
              <a:t> StateMachine.factory(Person, {</a:t>
            </a:r>
            <a:endParaRPr lang="zh-CN" altLang="en-US"/>
          </a:p>
          <a:p>
            <a:r>
              <a:rPr lang="zh-CN" altLang="en-US"/>
              <a:t>    init: 'idle',</a:t>
            </a:r>
            <a:endParaRPr lang="zh-CN" altLang="en-US"/>
          </a:p>
          <a:p>
            <a:r>
              <a:rPr lang="zh-CN" altLang="en-US"/>
              <a:t>    transitions: {</a:t>
            </a:r>
            <a:endParaRPr lang="zh-CN" altLang="en-US"/>
          </a:p>
          <a:p>
            <a:r>
              <a:rPr lang="zh-CN" altLang="en-US"/>
              <a:t>      { name: 'sleep', from: 'idle',     to: 'sleeping' },</a:t>
            </a:r>
            <a:endParaRPr lang="zh-CN" altLang="en-US"/>
          </a:p>
          <a:p>
            <a:r>
              <a:rPr lang="zh-CN" altLang="en-US"/>
              <a:t>      { name: 'wake',  from: 'sleeping', to: 'idle'     }</a:t>
            </a:r>
            <a:endParaRPr lang="zh-CN" altLang="en-US"/>
          </a:p>
          <a:p>
            <a:r>
              <a:rPr lang="zh-CN" altLang="en-US"/>
              <a:t>    }</a:t>
            </a:r>
            <a:endParaRPr lang="zh-CN" altLang="en-US"/>
          </a:p>
          <a:p>
            <a:r>
              <a:rPr lang="zh-CN" altLang="en-US"/>
              <a:t>  });</a:t>
            </a:r>
            <a:endParaRPr lang="zh-CN" altLang="en-US"/>
          </a:p>
          <a:p>
            <a:endParaRPr lang="zh-CN" altLang="en-US"/>
          </a:p>
          <a:p>
            <a:r>
              <a:rPr lang="zh-CN" altLang="en-US"/>
              <a:t>  var amy = new Person('amy'),</a:t>
            </a:r>
            <a:endParaRPr lang="zh-CN" altLang="en-US"/>
          </a:p>
          <a:p>
            <a:r>
              <a:rPr lang="zh-CN" altLang="en-US"/>
              <a:t>      bob = new Person('bob');</a:t>
            </a:r>
            <a:endParaRPr lang="zh-CN" altLang="en-US"/>
          </a:p>
          <a:p>
            <a:endParaRPr lang="zh-CN" altLang="en-US"/>
          </a:p>
          <a:p>
            <a:r>
              <a:rPr lang="zh-CN" altLang="en-US"/>
              <a:t>  bob.sleep();</a:t>
            </a:r>
            <a:endParaRPr lang="zh-CN" altLang="en-US"/>
          </a:p>
          <a:p>
            <a:endParaRPr lang="zh-CN" altLang="en-US"/>
          </a:p>
          <a:p>
            <a:r>
              <a:rPr lang="zh-CN" altLang="en-US"/>
              <a:t>  amy.state;   // 'idle'</a:t>
            </a:r>
            <a:endParaRPr lang="zh-CN" altLang="en-US"/>
          </a:p>
          <a:p>
            <a:r>
              <a:rPr lang="zh-CN" altLang="en-US"/>
              <a:t>  bob.state;   // 'sleeping'</a:t>
            </a:r>
            <a:endParaRPr lang="zh-CN" altLang="en-US"/>
          </a:p>
        </p:txBody>
      </p:sp>
      <p:sp>
        <p:nvSpPr>
          <p:cNvPr id="3" name="文本框 2"/>
          <p:cNvSpPr txBox="1"/>
          <p:nvPr/>
        </p:nvSpPr>
        <p:spPr>
          <a:xfrm>
            <a:off x="4927600" y="4164965"/>
            <a:ext cx="3989705" cy="1198880"/>
          </a:xfrm>
          <a:prstGeom prst="rect">
            <a:avLst/>
          </a:prstGeom>
          <a:noFill/>
        </p:spPr>
        <p:txBody>
          <a:bodyPr wrap="square" rtlCol="0" anchor="t">
            <a:spAutoFit/>
          </a:bodyPr>
          <a:p>
            <a:r>
              <a:rPr lang="zh-CN" altLang="en-US"/>
              <a:t>function Person(name) {</a:t>
            </a:r>
            <a:endParaRPr lang="zh-CN" altLang="en-US"/>
          </a:p>
          <a:p>
            <a:r>
              <a:rPr lang="zh-CN" altLang="en-US"/>
              <a:t>    this.name = name;</a:t>
            </a:r>
            <a:endParaRPr lang="zh-CN" altLang="en-US"/>
          </a:p>
          <a:p>
            <a:r>
              <a:rPr lang="zh-CN" altLang="en-US"/>
              <a:t>    </a:t>
            </a:r>
            <a:r>
              <a:rPr lang="zh-CN" altLang="en-US">
                <a:solidFill>
                  <a:srgbClr val="FF0000"/>
                </a:solidFill>
              </a:rPr>
              <a:t>this._fsm(); </a:t>
            </a:r>
            <a:r>
              <a:rPr lang="zh-CN" altLang="en-US"/>
              <a:t>// &lt;-- IMPORTANT</a:t>
            </a:r>
            <a:endParaRPr lang="zh-CN" altLang="en-US"/>
          </a:p>
          <a:p>
            <a:r>
              <a:rPr lang="zh-CN" altLang="en-US"/>
              <a:t>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0" y="2544568"/>
            <a:ext cx="9144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6" name="文本框 17"/>
          <p:cNvSpPr txBox="1"/>
          <p:nvPr/>
        </p:nvSpPr>
        <p:spPr>
          <a:xfrm>
            <a:off x="3185160" y="2738755"/>
            <a:ext cx="5314315" cy="829945"/>
          </a:xfrm>
          <a:prstGeom prst="rect">
            <a:avLst/>
          </a:prstGeom>
          <a:noFill/>
        </p:spPr>
        <p:txBody>
          <a:bodyPr wrap="square" rtlCol="0">
            <a:spAutoFit/>
          </a:bodyPr>
          <a:lstStyle/>
          <a:p>
            <a:r>
              <a:rPr lang="zh-CN" altLang="en-US" sz="4800" dirty="0">
                <a:solidFill>
                  <a:schemeClr val="bg1"/>
                </a:solidFill>
                <a:cs typeface="+mn-ea"/>
                <a:sym typeface="+mn-lt"/>
              </a:rPr>
              <a:t>利用</a:t>
            </a:r>
            <a:r>
              <a:rPr lang="en-US" altLang="zh-CN" sz="4800" dirty="0">
                <a:solidFill>
                  <a:schemeClr val="bg1"/>
                </a:solidFill>
                <a:cs typeface="+mn-ea"/>
                <a:sym typeface="+mn-lt"/>
              </a:rPr>
              <a:t>FSM</a:t>
            </a:r>
            <a:r>
              <a:rPr lang="zh-CN" altLang="en-US" sz="4800" dirty="0">
                <a:solidFill>
                  <a:schemeClr val="bg1"/>
                </a:solidFill>
                <a:cs typeface="+mn-ea"/>
                <a:sym typeface="+mn-lt"/>
              </a:rPr>
              <a:t>管理角色</a:t>
            </a:r>
            <a:endParaRPr lang="zh-CN" altLang="en-US" sz="4800" dirty="0">
              <a:solidFill>
                <a:schemeClr val="bg1"/>
              </a:solidFill>
              <a:cs typeface="+mn-ea"/>
              <a:sym typeface="+mn-lt"/>
            </a:endParaRPr>
          </a:p>
        </p:txBody>
      </p:sp>
      <p:grpSp>
        <p:nvGrpSpPr>
          <p:cNvPr id="10" name="组合 9"/>
          <p:cNvGrpSpPr/>
          <p:nvPr/>
        </p:nvGrpSpPr>
        <p:grpSpPr>
          <a:xfrm>
            <a:off x="1481329" y="2632179"/>
            <a:ext cx="1199104" cy="1137105"/>
            <a:chOff x="1041891" y="2887277"/>
            <a:chExt cx="1036261" cy="1036518"/>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2" name="Text Box 58"/>
            <p:cNvSpPr txBox="1">
              <a:spLocks noChangeArrowheads="1"/>
            </p:cNvSpPr>
            <p:nvPr/>
          </p:nvSpPr>
          <p:spPr bwMode="auto">
            <a:xfrm>
              <a:off x="1168618" y="3051118"/>
              <a:ext cx="782802" cy="644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cs typeface="+mn-ea"/>
                  <a:sym typeface="+mn-lt"/>
                </a:rPr>
                <a:t>05</a:t>
              </a:r>
              <a:endParaRPr lang="en-US" altLang="zh-CN" sz="4000" b="1" dirty="0">
                <a:solidFill>
                  <a:schemeClr val="bg1"/>
                </a:solidFill>
                <a:cs typeface="+mn-ea"/>
                <a:sym typeface="+mn-lt"/>
              </a:endParaRPr>
            </a:p>
          </p:txBody>
        </p:sp>
      </p:grpSp>
      <p:pic>
        <p:nvPicPr>
          <p:cNvPr id="9"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ldLvl="0" animBg="1"/>
      <p:bldP spid="10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p:txBody>
          <a:bodyPr/>
          <a:p>
            <a:r>
              <a:rPr lang="en-US" altLang="zh-CN"/>
              <a:t>1.2 </a:t>
            </a:r>
            <a:r>
              <a:rPr lang="zh-CN" altLang="en-US"/>
              <a:t>简易状态机</a:t>
            </a:r>
            <a:br>
              <a:rPr lang="en-US" altLang="zh-CN"/>
            </a:br>
            <a:endParaRPr lang="zh-CN" altLang="en-US"/>
          </a:p>
        </p:txBody>
      </p:sp>
      <p:sp>
        <p:nvSpPr>
          <p:cNvPr id="4" name="文本框 3"/>
          <p:cNvSpPr txBox="1"/>
          <p:nvPr/>
        </p:nvSpPr>
        <p:spPr>
          <a:xfrm>
            <a:off x="457200" y="1061720"/>
            <a:ext cx="7510145" cy="1198880"/>
          </a:xfrm>
          <a:prstGeom prst="rect">
            <a:avLst/>
          </a:prstGeom>
          <a:noFill/>
        </p:spPr>
        <p:txBody>
          <a:bodyPr wrap="square" rtlCol="0" anchor="t">
            <a:spAutoFit/>
          </a:bodyPr>
          <a:p>
            <a:r>
              <a:rPr lang="zh-CN" altLang="en-US"/>
              <a:t>export class State {</a:t>
            </a:r>
            <a:endParaRPr lang="zh-CN" altLang="en-US"/>
          </a:p>
          <a:p>
            <a:r>
              <a:rPr lang="zh-CN" altLang="en-US"/>
              <a:t>  enter() {}</a:t>
            </a:r>
            <a:endParaRPr lang="zh-CN" altLang="en-US"/>
          </a:p>
          <a:p>
            <a:r>
              <a:rPr lang="zh-CN" altLang="en-US"/>
              <a:t>  execute() {}</a:t>
            </a:r>
            <a:endParaRPr lang="zh-CN" altLang="en-US"/>
          </a:p>
          <a:p>
            <a:r>
              <a:rPr lang="zh-CN" altLang="en-US"/>
              <a:t>}</a:t>
            </a:r>
            <a:endParaRPr lang="zh-CN" altLang="en-US"/>
          </a:p>
        </p:txBody>
      </p:sp>
      <p:sp>
        <p:nvSpPr>
          <p:cNvPr id="3" name="文本框 2"/>
          <p:cNvSpPr txBox="1"/>
          <p:nvPr/>
        </p:nvSpPr>
        <p:spPr>
          <a:xfrm>
            <a:off x="526415" y="2388870"/>
            <a:ext cx="7510145" cy="3138170"/>
          </a:xfrm>
          <a:prstGeom prst="rect">
            <a:avLst/>
          </a:prstGeom>
          <a:noFill/>
        </p:spPr>
        <p:txBody>
          <a:bodyPr wrap="square" rtlCol="0" anchor="t">
            <a:spAutoFit/>
          </a:bodyPr>
          <a:p>
            <a:r>
              <a:rPr lang="zh-CN" altLang="en-US"/>
              <a:t>export default class StateMachine {</a:t>
            </a:r>
            <a:endParaRPr lang="zh-CN" altLang="en-US"/>
          </a:p>
          <a:p>
            <a:r>
              <a:rPr lang="zh-CN" altLang="en-US"/>
              <a:t>  constructor(initialState, possibleStates, stateArgs = []) {</a:t>
            </a:r>
            <a:endParaRPr lang="zh-CN" altLang="en-US"/>
          </a:p>
          <a:p>
            <a:r>
              <a:rPr lang="zh-CN" altLang="en-US"/>
              <a:t>    this.initialState = initialState;</a:t>
            </a:r>
            <a:endParaRPr lang="zh-CN" altLang="en-US"/>
          </a:p>
          <a:p>
            <a:r>
              <a:rPr lang="zh-CN" altLang="en-US"/>
              <a:t>    this.possibleStates = possibleStates;</a:t>
            </a:r>
            <a:endParaRPr lang="zh-CN" altLang="en-US"/>
          </a:p>
          <a:p>
            <a:r>
              <a:rPr lang="zh-CN" altLang="en-US"/>
              <a:t>    this.stateArgs = stateArgs;</a:t>
            </a:r>
            <a:endParaRPr lang="zh-CN" altLang="en-US"/>
          </a:p>
          <a:p>
            <a:r>
              <a:rPr lang="zh-CN" altLang="en-US"/>
              <a:t>    this.state = null;</a:t>
            </a:r>
            <a:endParaRPr lang="zh-CN" altLang="en-US"/>
          </a:p>
          <a:p>
            <a:endParaRPr lang="zh-CN" altLang="en-US"/>
          </a:p>
          <a:p>
            <a:r>
              <a:rPr lang="zh-CN" altLang="en-US"/>
              <a:t>    for (const state of Object.values(this.possibleStates)) {</a:t>
            </a:r>
            <a:endParaRPr lang="zh-CN" altLang="en-US"/>
          </a:p>
          <a:p>
            <a:r>
              <a:rPr lang="zh-CN" altLang="en-US"/>
              <a:t>      state.stateMachine = this;</a:t>
            </a:r>
            <a:endParaRPr lang="zh-CN" altLang="en-US"/>
          </a:p>
          <a:p>
            <a:r>
              <a:rPr lang="zh-CN" altLang="en-US"/>
              <a:t>    }</a:t>
            </a:r>
            <a:endParaRPr lang="zh-CN" altLang="en-US"/>
          </a:p>
          <a:p>
            <a:r>
              <a:rPr lang="zh-CN" altLang="en-US"/>
              <a:t>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p:txBody>
          <a:bodyPr/>
          <a:p>
            <a:r>
              <a:rPr lang="en-US" altLang="zh-CN"/>
              <a:t>1.2 </a:t>
            </a:r>
            <a:r>
              <a:rPr lang="zh-CN" altLang="en-US"/>
              <a:t>简易状态机</a:t>
            </a:r>
            <a:br>
              <a:rPr lang="en-US" altLang="zh-CN"/>
            </a:br>
            <a:endParaRPr lang="zh-CN" altLang="en-US"/>
          </a:p>
        </p:txBody>
      </p:sp>
      <p:sp>
        <p:nvSpPr>
          <p:cNvPr id="3" name="文本框 2"/>
          <p:cNvSpPr txBox="1"/>
          <p:nvPr/>
        </p:nvSpPr>
        <p:spPr>
          <a:xfrm>
            <a:off x="624205" y="1139190"/>
            <a:ext cx="7510145" cy="5077460"/>
          </a:xfrm>
          <a:prstGeom prst="rect">
            <a:avLst/>
          </a:prstGeom>
          <a:noFill/>
        </p:spPr>
        <p:txBody>
          <a:bodyPr wrap="square" rtlCol="0" anchor="t">
            <a:spAutoFit/>
          </a:bodyPr>
          <a:p>
            <a:r>
              <a:rPr lang="zh-CN" altLang="en-US"/>
              <a:t>step() {</a:t>
            </a:r>
            <a:endParaRPr lang="zh-CN" altLang="en-US"/>
          </a:p>
          <a:p>
            <a:r>
              <a:rPr lang="zh-CN" altLang="en-US"/>
              <a:t>    // 首次进行初始化</a:t>
            </a:r>
            <a:endParaRPr lang="zh-CN" altLang="en-US"/>
          </a:p>
          <a:p>
            <a:r>
              <a:rPr lang="zh-CN" altLang="en-US"/>
              <a:t>    if (this.state === null) {</a:t>
            </a:r>
            <a:endParaRPr lang="zh-CN" altLang="en-US"/>
          </a:p>
          <a:p>
            <a:r>
              <a:rPr lang="zh-CN" altLang="en-US"/>
              <a:t>      this.state = this.initialState;</a:t>
            </a:r>
            <a:endParaRPr lang="zh-CN" altLang="en-US"/>
          </a:p>
          <a:p>
            <a:r>
              <a:rPr lang="zh-CN" altLang="en-US"/>
              <a:t>      this.possibleStates[this.state].enter(</a:t>
            </a:r>
            <a:r>
              <a:rPr lang="zh-CN" altLang="en-US">
                <a:solidFill>
                  <a:srgbClr val="FF0000"/>
                </a:solidFill>
              </a:rPr>
              <a:t>...</a:t>
            </a:r>
            <a:r>
              <a:rPr lang="zh-CN" altLang="en-US"/>
              <a:t>this.stateArgs);</a:t>
            </a:r>
            <a:endParaRPr lang="zh-CN" altLang="en-US"/>
          </a:p>
          <a:p>
            <a:r>
              <a:rPr lang="zh-CN" altLang="en-US"/>
              <a:t>    }</a:t>
            </a:r>
            <a:endParaRPr lang="zh-CN" altLang="en-US"/>
          </a:p>
          <a:p>
            <a:endParaRPr lang="zh-CN" altLang="en-US"/>
          </a:p>
          <a:p>
            <a:r>
              <a:rPr lang="zh-CN" altLang="en-US"/>
              <a:t>    // Run the current state's execute</a:t>
            </a:r>
            <a:endParaRPr lang="zh-CN" altLang="en-US"/>
          </a:p>
          <a:p>
            <a:r>
              <a:rPr lang="zh-CN" altLang="en-US"/>
              <a:t>    this.possibleStates[this.state].execute(...this.stateArgs);</a:t>
            </a:r>
            <a:endParaRPr lang="zh-CN" altLang="en-US"/>
          </a:p>
          <a:p>
            <a:r>
              <a:rPr lang="zh-CN" altLang="en-US"/>
              <a:t>  }</a:t>
            </a:r>
            <a:endParaRPr lang="zh-CN" altLang="en-US"/>
          </a:p>
          <a:p>
            <a:endParaRPr lang="zh-CN" altLang="en-US"/>
          </a:p>
          <a:p>
            <a:r>
              <a:rPr lang="zh-CN" altLang="en-US"/>
              <a:t>  transition(newState, ...enterArgs) {</a:t>
            </a:r>
            <a:endParaRPr lang="zh-CN" altLang="en-US"/>
          </a:p>
          <a:p>
            <a:r>
              <a:rPr lang="zh-CN" altLang="en-US"/>
              <a:t>    this.state = newState;</a:t>
            </a:r>
            <a:endParaRPr lang="zh-CN" altLang="en-US"/>
          </a:p>
          <a:p>
            <a:r>
              <a:rPr lang="zh-CN" altLang="en-US"/>
              <a:t>    this.possibleStates[this.state].enter(...this.stateArgs, ...enterArgs);</a:t>
            </a:r>
            <a:endParaRPr lang="zh-CN" altLang="en-US"/>
          </a:p>
          <a:p>
            <a:r>
              <a:rPr lang="zh-CN" altLang="en-US"/>
              <a:t>  }</a:t>
            </a:r>
            <a:endParaRPr lang="zh-CN" altLang="en-US"/>
          </a:p>
          <a:p>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p:txBody>
          <a:bodyPr/>
          <a:p>
            <a:r>
              <a:rPr lang="en-US" altLang="zh-CN"/>
              <a:t>1.2 </a:t>
            </a:r>
            <a:r>
              <a:rPr lang="zh-CN" altLang="en-US"/>
              <a:t>扩展状态</a:t>
            </a:r>
            <a:br>
              <a:rPr lang="en-US" altLang="zh-CN"/>
            </a:br>
            <a:endParaRPr lang="zh-CN" altLang="en-US"/>
          </a:p>
        </p:txBody>
      </p:sp>
      <p:sp>
        <p:nvSpPr>
          <p:cNvPr id="3" name="文本框 2"/>
          <p:cNvSpPr txBox="1"/>
          <p:nvPr/>
        </p:nvSpPr>
        <p:spPr>
          <a:xfrm>
            <a:off x="457200" y="713105"/>
            <a:ext cx="7510145" cy="5908040"/>
          </a:xfrm>
          <a:prstGeom prst="rect">
            <a:avLst/>
          </a:prstGeom>
          <a:noFill/>
        </p:spPr>
        <p:txBody>
          <a:bodyPr wrap="square" rtlCol="0" anchor="t">
            <a:spAutoFit/>
          </a:bodyPr>
          <a:p>
            <a:r>
              <a:rPr lang="zh-CN" altLang="en-US"/>
              <a:t>import  {State} from "./StateMachine.js";</a:t>
            </a:r>
            <a:endParaRPr lang="zh-CN" altLang="en-US"/>
          </a:p>
          <a:p>
            <a:r>
              <a:rPr lang="zh-CN" altLang="en-US"/>
              <a:t>export default class IdleState extends State {</a:t>
            </a:r>
            <a:endParaRPr lang="zh-CN" altLang="en-US"/>
          </a:p>
          <a:p>
            <a:r>
              <a:rPr lang="zh-CN" altLang="en-US"/>
              <a:t>    enter(scene, hero) {</a:t>
            </a:r>
            <a:endParaRPr lang="zh-CN" altLang="en-US"/>
          </a:p>
          <a:p>
            <a:r>
              <a:rPr lang="zh-CN" altLang="en-US"/>
              <a:t>      hero.setVelocity(0);</a:t>
            </a:r>
            <a:endParaRPr lang="zh-CN" altLang="en-US"/>
          </a:p>
          <a:p>
            <a:r>
              <a:rPr lang="zh-CN" altLang="en-US"/>
              <a:t>      hero.anims.play(`walk-${hero.direction}`);</a:t>
            </a:r>
            <a:endParaRPr lang="zh-CN" altLang="en-US"/>
          </a:p>
          <a:p>
            <a:r>
              <a:rPr lang="zh-CN" altLang="en-US"/>
              <a:t>      hero.anims.stop();</a:t>
            </a:r>
            <a:endParaRPr lang="zh-CN" altLang="en-US"/>
          </a:p>
          <a:p>
            <a:r>
              <a:rPr lang="zh-CN" altLang="en-US"/>
              <a:t>    }</a:t>
            </a:r>
            <a:endParaRPr lang="zh-CN" altLang="en-US"/>
          </a:p>
          <a:p>
            <a:r>
              <a:rPr lang="zh-CN" altLang="en-US"/>
              <a:t>    execute(scene, hero) {</a:t>
            </a:r>
            <a:endParaRPr lang="zh-CN" altLang="en-US"/>
          </a:p>
          <a:p>
            <a:r>
              <a:rPr lang="zh-CN" altLang="en-US"/>
              <a:t>      const {left, right, up, down, space, shift} = scene.keys;</a:t>
            </a:r>
            <a:endParaRPr lang="zh-CN" altLang="en-US"/>
          </a:p>
          <a:p>
            <a:r>
              <a:rPr lang="zh-CN" altLang="en-US"/>
              <a:t>      if (space.isDown) {</a:t>
            </a:r>
            <a:endParaRPr lang="zh-CN" altLang="en-US"/>
          </a:p>
          <a:p>
            <a:r>
              <a:rPr lang="zh-CN" altLang="en-US"/>
              <a:t>        this.stateMachine.transition('swing');return;</a:t>
            </a:r>
            <a:endParaRPr lang="zh-CN" altLang="en-US"/>
          </a:p>
          <a:p>
            <a:r>
              <a:rPr lang="zh-CN" altLang="en-US"/>
              <a:t>      }</a:t>
            </a:r>
            <a:endParaRPr lang="zh-CN" altLang="en-US"/>
          </a:p>
          <a:p>
            <a:r>
              <a:rPr lang="zh-CN" altLang="en-US"/>
              <a:t>      if (shift.isDown) {</a:t>
            </a:r>
            <a:endParaRPr lang="zh-CN" altLang="en-US"/>
          </a:p>
          <a:p>
            <a:r>
              <a:rPr lang="zh-CN" altLang="en-US"/>
              <a:t>        this.stateMachine.transition('dash');return;</a:t>
            </a:r>
            <a:endParaRPr lang="zh-CN" altLang="en-US"/>
          </a:p>
          <a:p>
            <a:r>
              <a:rPr lang="zh-CN" altLang="en-US"/>
              <a:t>      }</a:t>
            </a:r>
            <a:endParaRPr lang="zh-CN" altLang="en-US"/>
          </a:p>
          <a:p>
            <a:r>
              <a:rPr lang="zh-CN" altLang="en-US"/>
              <a:t>      if (left.isDown || right.isDown || up.isDown || down.isDown) {</a:t>
            </a:r>
            <a:endParaRPr lang="zh-CN" altLang="en-US"/>
          </a:p>
          <a:p>
            <a:r>
              <a:rPr lang="zh-CN" altLang="en-US"/>
              <a:t>        this.stateMachine.transition('move');return;</a:t>
            </a:r>
            <a:endParaRPr lang="zh-CN" altLang="en-US"/>
          </a:p>
          <a:p>
            <a:r>
              <a:rPr lang="zh-CN" altLang="en-US"/>
              <a:t>      }</a:t>
            </a:r>
            <a:endParaRPr lang="zh-CN" altLang="en-US"/>
          </a:p>
          <a:p>
            <a:r>
              <a:rPr lang="zh-CN" altLang="en-US"/>
              <a:t>    }</a:t>
            </a:r>
            <a:endParaRPr lang="zh-CN" altLang="en-US"/>
          </a:p>
          <a:p>
            <a:r>
              <a:rPr lang="zh-CN" altLang="en-US"/>
              <a:t>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p:txBody>
          <a:bodyPr/>
          <a:p>
            <a:r>
              <a:rPr lang="en-US" altLang="zh-CN"/>
              <a:t>1.2 </a:t>
            </a:r>
            <a:r>
              <a:rPr lang="zh-CN" altLang="en-US"/>
              <a:t>运行状态机</a:t>
            </a:r>
            <a:br>
              <a:rPr lang="en-US" altLang="zh-CN"/>
            </a:br>
            <a:endParaRPr lang="zh-CN" altLang="en-US"/>
          </a:p>
        </p:txBody>
      </p:sp>
      <p:sp>
        <p:nvSpPr>
          <p:cNvPr id="3" name="文本框 2"/>
          <p:cNvSpPr txBox="1"/>
          <p:nvPr/>
        </p:nvSpPr>
        <p:spPr>
          <a:xfrm>
            <a:off x="457200" y="1372235"/>
            <a:ext cx="7510145" cy="2861310"/>
          </a:xfrm>
          <a:prstGeom prst="rect">
            <a:avLst/>
          </a:prstGeom>
          <a:noFill/>
        </p:spPr>
        <p:txBody>
          <a:bodyPr wrap="square" rtlCol="0" anchor="t">
            <a:spAutoFit/>
          </a:bodyPr>
          <a:p>
            <a:r>
              <a:rPr lang="zh-CN" altLang="en-US"/>
              <a:t>      this.hero = this.physics.add.sprite(200, 150, 'hero', 0);</a:t>
            </a:r>
            <a:endParaRPr lang="zh-CN" altLang="en-US"/>
          </a:p>
          <a:p>
            <a:r>
              <a:rPr lang="zh-CN" altLang="en-US"/>
              <a:t>      this.hero.direction = 'down';</a:t>
            </a:r>
            <a:endParaRPr lang="zh-CN" altLang="en-US"/>
          </a:p>
          <a:p>
            <a:r>
              <a:rPr lang="zh-CN" altLang="en-US"/>
              <a:t>      </a:t>
            </a:r>
            <a:endParaRPr lang="zh-CN" altLang="en-US"/>
          </a:p>
          <a:p>
            <a:r>
              <a:rPr lang="zh-CN" altLang="en-US"/>
              <a:t>      // The state machine managing the hero</a:t>
            </a:r>
            <a:endParaRPr lang="zh-CN" altLang="en-US"/>
          </a:p>
          <a:p>
            <a:r>
              <a:rPr lang="zh-CN" altLang="en-US"/>
              <a:t>      this.stateMachine = new StateMachine('idle', {</a:t>
            </a:r>
            <a:endParaRPr lang="zh-CN" altLang="en-US"/>
          </a:p>
          <a:p>
            <a:r>
              <a:rPr lang="zh-CN" altLang="en-US"/>
              <a:t>        idle: new IdleState(),</a:t>
            </a:r>
            <a:endParaRPr lang="zh-CN" altLang="en-US"/>
          </a:p>
          <a:p>
            <a:r>
              <a:rPr lang="zh-CN" altLang="en-US"/>
              <a:t>        move: new MoveState(),</a:t>
            </a:r>
            <a:endParaRPr lang="zh-CN" altLang="en-US"/>
          </a:p>
          <a:p>
            <a:r>
              <a:rPr lang="zh-CN" altLang="en-US"/>
              <a:t>        swing: new SwingState(),</a:t>
            </a:r>
            <a:endParaRPr lang="zh-CN" altLang="en-US"/>
          </a:p>
          <a:p>
            <a:r>
              <a:rPr lang="zh-CN" altLang="en-US"/>
              <a:t>        dash: new DashState(),</a:t>
            </a:r>
            <a:endParaRPr lang="zh-CN" altLang="en-US"/>
          </a:p>
          <a:p>
            <a:r>
              <a:rPr lang="zh-CN" altLang="en-US"/>
              <a:t>      }, [this, this.hero]);</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632528"/>
            <a:ext cx="8229600" cy="861928"/>
          </a:xfrm>
          <a:prstGeom prst="rect">
            <a:avLst/>
          </a:prstGeom>
        </p:spPr>
        <p:txBody>
          <a:bodyPr/>
          <a:lstStyle/>
          <a:p>
            <a:r>
              <a:rPr lang="zh-CN" altLang="en-US" sz="5400" b="1" kern="10" spc="300" dirty="0" smtClean="0">
                <a:solidFill>
                  <a:schemeClr val="bg1"/>
                </a:solidFill>
                <a:cs typeface="+mn-ea"/>
                <a:sym typeface="+mn-lt"/>
              </a:rPr>
              <a:t>谢谢</a:t>
            </a:r>
            <a:endParaRPr lang="zh-CN" altLang="en-US" sz="5400" dirty="0"/>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02494" y="1265682"/>
            <a:ext cx="7283291" cy="5253989"/>
            <a:chOff x="902494" y="1265682"/>
            <a:chExt cx="7283291" cy="5253989"/>
          </a:xfrm>
        </p:grpSpPr>
        <p:sp>
          <p:nvSpPr>
            <p:cNvPr id="26" name="矩形 33"/>
            <p:cNvSpPr/>
            <p:nvPr/>
          </p:nvSpPr>
          <p:spPr>
            <a:xfrm>
              <a:off x="1965731" y="1265682"/>
              <a:ext cx="6220054" cy="5253989"/>
            </a:xfrm>
            <a:custGeom>
              <a:avLst/>
              <a:gdLst>
                <a:gd name="connsiteX0" fmla="*/ 20 w 10729"/>
                <a:gd name="connsiteY0" fmla="*/ 0 h 6158"/>
                <a:gd name="connsiteX1" fmla="*/ 10729 w 10729"/>
                <a:gd name="connsiteY1" fmla="*/ 0 h 6158"/>
                <a:gd name="connsiteX2" fmla="*/ 10729 w 10729"/>
                <a:gd name="connsiteY2" fmla="*/ 6140 h 6158"/>
                <a:gd name="connsiteX3" fmla="*/ 442 w 10729"/>
                <a:gd name="connsiteY3" fmla="*/ 6158 h 6158"/>
                <a:gd name="connsiteX4" fmla="*/ 446 w 10729"/>
                <a:gd name="connsiteY4" fmla="*/ 6140 h 6158"/>
                <a:gd name="connsiteX5" fmla="*/ 0 w 10729"/>
                <a:gd name="connsiteY5" fmla="*/ 5745 h 6158"/>
                <a:gd name="connsiteX6" fmla="*/ 20 w 10729"/>
                <a:gd name="connsiteY6" fmla="*/ 0 h 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29" h="6158">
                  <a:moveTo>
                    <a:pt x="20" y="0"/>
                  </a:moveTo>
                  <a:lnTo>
                    <a:pt x="10729" y="0"/>
                  </a:lnTo>
                  <a:lnTo>
                    <a:pt x="10729" y="6140"/>
                  </a:lnTo>
                  <a:lnTo>
                    <a:pt x="442" y="6158"/>
                  </a:lnTo>
                  <a:lnTo>
                    <a:pt x="446" y="6140"/>
                  </a:lnTo>
                  <a:lnTo>
                    <a:pt x="0" y="5745"/>
                  </a:lnTo>
                  <a:lnTo>
                    <a:pt x="2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55" dirty="0">
                <a:solidFill>
                  <a:schemeClr val="tx1"/>
                </a:solidFill>
                <a:cs typeface="+mn-ea"/>
                <a:sym typeface="+mn-lt"/>
              </a:endParaRPr>
            </a:p>
          </p:txBody>
        </p:sp>
        <p:sp>
          <p:nvSpPr>
            <p:cNvPr id="27" name="TextBox 26"/>
            <p:cNvSpPr txBox="1"/>
            <p:nvPr/>
          </p:nvSpPr>
          <p:spPr>
            <a:xfrm>
              <a:off x="902494" y="1265683"/>
              <a:ext cx="971118" cy="1169551"/>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zh-CN" altLang="en-US" sz="3500" dirty="0">
                  <a:solidFill>
                    <a:schemeClr val="bg1"/>
                  </a:solidFill>
                </a:rPr>
                <a:t>重点</a:t>
              </a:r>
              <a:r>
                <a:rPr lang="en-US" altLang="zh-CN" sz="3500" dirty="0">
                  <a:solidFill>
                    <a:schemeClr val="bg1"/>
                  </a:solidFill>
                </a:rPr>
                <a:t>  </a:t>
              </a:r>
              <a:endParaRPr lang="en-US" altLang="zh-CN" sz="3500" dirty="0">
                <a:solidFill>
                  <a:schemeClr val="bg1"/>
                </a:solidFill>
              </a:endParaRPr>
            </a:p>
          </p:txBody>
        </p:sp>
      </p:grpSp>
      <p:sp>
        <p:nvSpPr>
          <p:cNvPr id="9" name="文本框 8"/>
          <p:cNvSpPr txBox="1"/>
          <p:nvPr/>
        </p:nvSpPr>
        <p:spPr>
          <a:xfrm>
            <a:off x="2578735" y="1714500"/>
            <a:ext cx="5607050" cy="2676525"/>
          </a:xfrm>
          <a:prstGeom prst="rect">
            <a:avLst/>
          </a:prstGeom>
          <a:noFill/>
        </p:spPr>
        <p:txBody>
          <a:bodyPr wrap="square" rtlCol="0">
            <a:spAutoFit/>
          </a:bodyPr>
          <a:lstStyle/>
          <a:p>
            <a:pPr marL="514350" indent="-514350">
              <a:buFont typeface="+mj-lt"/>
              <a:buAutoNum type="arabicPeriod"/>
            </a:pPr>
            <a:r>
              <a:rPr lang="zh-CN" altLang="en-US" sz="2800" b="1" dirty="0">
                <a:latin typeface="宋体" panose="02010600030101010101" pitchFamily="2" charset="-122"/>
                <a:ea typeface="宋体" panose="02010600030101010101" pitchFamily="2" charset="-122"/>
                <a:cs typeface="+mn-ea"/>
                <a:sym typeface="+mn-lt"/>
              </a:rPr>
              <a:t>场景间通讯</a:t>
            </a:r>
            <a:endParaRPr lang="zh-CN" altLang="en-US" sz="2800" b="1" dirty="0">
              <a:latin typeface="宋体" panose="02010600030101010101" pitchFamily="2" charset="-122"/>
              <a:ea typeface="宋体" panose="02010600030101010101" pitchFamily="2" charset="-122"/>
              <a:cs typeface="+mn-ea"/>
              <a:sym typeface="+mn-lt"/>
            </a:endParaRPr>
          </a:p>
          <a:p>
            <a:pPr marL="514350" indent="-514350">
              <a:buFont typeface="+mj-lt"/>
              <a:buAutoNum type="arabicPeriod"/>
            </a:pPr>
            <a:endParaRPr lang="zh-CN" altLang="en-US" sz="2800" b="1" dirty="0">
              <a:latin typeface="宋体" panose="02010600030101010101" pitchFamily="2" charset="-122"/>
              <a:ea typeface="宋体" panose="02010600030101010101" pitchFamily="2" charset="-122"/>
              <a:cs typeface="+mn-ea"/>
              <a:sym typeface="+mn-lt"/>
            </a:endParaRPr>
          </a:p>
          <a:p>
            <a:pPr marL="514350" indent="-514350">
              <a:buFont typeface="+mj-lt"/>
              <a:buAutoNum type="arabicPeriod"/>
            </a:pPr>
            <a:r>
              <a:rPr lang="zh-CN" altLang="en-US" sz="2800" b="1" dirty="0">
                <a:latin typeface="宋体" panose="02010600030101010101" pitchFamily="2" charset="-122"/>
                <a:ea typeface="宋体" panose="02010600030101010101" pitchFamily="2" charset="-122"/>
                <a:cs typeface="+mn-ea"/>
                <a:sym typeface="+mn-lt"/>
              </a:rPr>
              <a:t>有限状态机的UML表述</a:t>
            </a:r>
            <a:endParaRPr lang="zh-CN" altLang="en-US" sz="2800" b="1" dirty="0">
              <a:latin typeface="宋体" panose="02010600030101010101" pitchFamily="2" charset="-122"/>
              <a:ea typeface="宋体" panose="02010600030101010101" pitchFamily="2" charset="-122"/>
              <a:cs typeface="+mn-ea"/>
              <a:sym typeface="+mn-lt"/>
            </a:endParaRPr>
          </a:p>
          <a:p>
            <a:pPr marL="514350" indent="-514350">
              <a:buFont typeface="+mj-lt"/>
              <a:buAutoNum type="arabicPeriod"/>
            </a:pPr>
            <a:endParaRPr lang="zh-CN" altLang="en-US" sz="2800" b="1" dirty="0">
              <a:latin typeface="宋体" panose="02010600030101010101" pitchFamily="2" charset="-122"/>
              <a:ea typeface="宋体" panose="02010600030101010101" pitchFamily="2" charset="-122"/>
              <a:cs typeface="+mn-ea"/>
              <a:sym typeface="+mn-lt"/>
            </a:endParaRPr>
          </a:p>
          <a:p>
            <a:pPr marL="514350" indent="-514350">
              <a:buFont typeface="+mj-lt"/>
              <a:buAutoNum type="arabicPeriod"/>
            </a:pPr>
            <a:r>
              <a:rPr lang="zh-CN" altLang="en-US" sz="2800" b="1" dirty="0">
                <a:latin typeface="宋体" panose="02010600030101010101" pitchFamily="2" charset="-122"/>
                <a:ea typeface="宋体" panose="02010600030101010101" pitchFamily="2" charset="-122"/>
                <a:cs typeface="+mn-ea"/>
                <a:sym typeface="+mn-lt"/>
              </a:rPr>
              <a:t>简易FSM实现角色行为控制</a:t>
            </a:r>
            <a:endParaRPr lang="zh-CN" altLang="en-US" sz="2800" b="1" dirty="0">
              <a:latin typeface="宋体" panose="02010600030101010101" pitchFamily="2" charset="-122"/>
              <a:ea typeface="宋体" panose="02010600030101010101" pitchFamily="2" charset="-122"/>
              <a:cs typeface="+mn-ea"/>
              <a:sym typeface="+mn-lt"/>
            </a:endParaRPr>
          </a:p>
          <a:p>
            <a:pPr marL="514350" indent="-514350">
              <a:buFont typeface="+mj-lt"/>
              <a:buAutoNum type="arabicPeriod"/>
            </a:pPr>
            <a:endParaRPr lang="en-US" altLang="zh-CN" sz="2800" b="1" dirty="0">
              <a:latin typeface="宋体" panose="02010600030101010101" pitchFamily="2" charset="-122"/>
              <a:ea typeface="宋体" panose="02010600030101010101" pitchFamily="2" charset="-122"/>
              <a:cs typeface="+mn-ea"/>
              <a:sym typeface="+mn-lt"/>
            </a:endParaRPr>
          </a:p>
        </p:txBody>
      </p:sp>
      <p:pic>
        <p:nvPicPr>
          <p:cNvPr id="12"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02494" y="1265683"/>
            <a:ext cx="7283291" cy="5141426"/>
            <a:chOff x="902494" y="1265683"/>
            <a:chExt cx="7283291" cy="5141426"/>
          </a:xfrm>
        </p:grpSpPr>
        <p:sp>
          <p:nvSpPr>
            <p:cNvPr id="26" name="矩形 33"/>
            <p:cNvSpPr/>
            <p:nvPr/>
          </p:nvSpPr>
          <p:spPr>
            <a:xfrm>
              <a:off x="1965731" y="1265683"/>
              <a:ext cx="6220054" cy="5141426"/>
            </a:xfrm>
            <a:custGeom>
              <a:avLst/>
              <a:gdLst>
                <a:gd name="connsiteX0" fmla="*/ 20 w 10729"/>
                <a:gd name="connsiteY0" fmla="*/ 0 h 6158"/>
                <a:gd name="connsiteX1" fmla="*/ 10729 w 10729"/>
                <a:gd name="connsiteY1" fmla="*/ 0 h 6158"/>
                <a:gd name="connsiteX2" fmla="*/ 10729 w 10729"/>
                <a:gd name="connsiteY2" fmla="*/ 6140 h 6158"/>
                <a:gd name="connsiteX3" fmla="*/ 442 w 10729"/>
                <a:gd name="connsiteY3" fmla="*/ 6158 h 6158"/>
                <a:gd name="connsiteX4" fmla="*/ 446 w 10729"/>
                <a:gd name="connsiteY4" fmla="*/ 6140 h 6158"/>
                <a:gd name="connsiteX5" fmla="*/ 0 w 10729"/>
                <a:gd name="connsiteY5" fmla="*/ 5745 h 6158"/>
                <a:gd name="connsiteX6" fmla="*/ 20 w 10729"/>
                <a:gd name="connsiteY6" fmla="*/ 0 h 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29" h="6158">
                  <a:moveTo>
                    <a:pt x="20" y="0"/>
                  </a:moveTo>
                  <a:lnTo>
                    <a:pt x="10729" y="0"/>
                  </a:lnTo>
                  <a:lnTo>
                    <a:pt x="10729" y="6140"/>
                  </a:lnTo>
                  <a:lnTo>
                    <a:pt x="442" y="6158"/>
                  </a:lnTo>
                  <a:lnTo>
                    <a:pt x="446" y="6140"/>
                  </a:lnTo>
                  <a:lnTo>
                    <a:pt x="0" y="5745"/>
                  </a:lnTo>
                  <a:lnTo>
                    <a:pt x="2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55" dirty="0">
                <a:solidFill>
                  <a:schemeClr val="tx1"/>
                </a:solidFill>
                <a:cs typeface="+mn-ea"/>
                <a:sym typeface="+mn-lt"/>
              </a:endParaRPr>
            </a:p>
          </p:txBody>
        </p:sp>
        <p:sp>
          <p:nvSpPr>
            <p:cNvPr id="27" name="TextBox 26"/>
            <p:cNvSpPr txBox="1"/>
            <p:nvPr/>
          </p:nvSpPr>
          <p:spPr>
            <a:xfrm>
              <a:off x="902494" y="1265683"/>
              <a:ext cx="971118" cy="1169551"/>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zh-CN" altLang="en-US" sz="3500" dirty="0">
                  <a:solidFill>
                    <a:schemeClr val="bg1"/>
                  </a:solidFill>
                </a:rPr>
                <a:t>难点</a:t>
              </a:r>
              <a:r>
                <a:rPr lang="en-US" altLang="zh-CN" sz="3500" dirty="0">
                  <a:solidFill>
                    <a:schemeClr val="bg1"/>
                  </a:solidFill>
                </a:rPr>
                <a:t>  </a:t>
              </a:r>
              <a:endParaRPr lang="en-US" altLang="zh-CN" sz="3500" dirty="0">
                <a:solidFill>
                  <a:schemeClr val="bg1"/>
                </a:solidFill>
              </a:endParaRPr>
            </a:p>
          </p:txBody>
        </p:sp>
      </p:grpSp>
      <p:pic>
        <p:nvPicPr>
          <p:cNvPr id="12"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2455545" y="2091055"/>
            <a:ext cx="5607050" cy="953135"/>
          </a:xfrm>
          <a:prstGeom prst="rect">
            <a:avLst/>
          </a:prstGeom>
          <a:noFill/>
        </p:spPr>
        <p:txBody>
          <a:bodyPr wrap="square" rtlCol="0">
            <a:spAutoFit/>
          </a:bodyPr>
          <a:p>
            <a:pPr marL="514350" indent="-514350">
              <a:buFont typeface="+mj-lt"/>
              <a:buAutoNum type="arabicPeriod"/>
            </a:pPr>
            <a:r>
              <a:rPr lang="zh-CN" altLang="en-US" sz="2800" b="1" dirty="0">
                <a:latin typeface="宋体" panose="02010600030101010101" pitchFamily="2" charset="-122"/>
                <a:ea typeface="宋体" panose="02010600030101010101" pitchFamily="2" charset="-122"/>
                <a:cs typeface="+mn-ea"/>
                <a:sym typeface="+mn-lt"/>
              </a:rPr>
              <a:t>js的通用FSM库</a:t>
            </a:r>
            <a:endParaRPr lang="zh-CN" altLang="en-US" sz="2800" b="1" dirty="0">
              <a:latin typeface="宋体" panose="02010600030101010101" pitchFamily="2" charset="-122"/>
              <a:ea typeface="宋体" panose="02010600030101010101" pitchFamily="2" charset="-122"/>
              <a:cs typeface="+mn-ea"/>
              <a:sym typeface="+mn-lt"/>
            </a:endParaRPr>
          </a:p>
          <a:p>
            <a:pPr marL="514350" indent="-514350">
              <a:buFont typeface="+mj-lt"/>
              <a:buAutoNum type="arabicPeriod"/>
            </a:pPr>
            <a:r>
              <a:rPr lang="zh-CN" altLang="en-US" sz="2800" b="1" dirty="0">
                <a:latin typeface="宋体" panose="02010600030101010101" pitchFamily="2" charset="-122"/>
                <a:ea typeface="宋体" panose="02010600030101010101" pitchFamily="2" charset="-122"/>
                <a:cs typeface="+mn-ea"/>
                <a:sym typeface="+mn-lt"/>
              </a:rPr>
              <a:t>简易FSM实现角色行为控制</a:t>
            </a:r>
            <a:endParaRPr lang="zh-CN" altLang="en-US" sz="2800" b="1" dirty="0">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0" y="2544568"/>
            <a:ext cx="9144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6" name="文本框 17"/>
          <p:cNvSpPr txBox="1"/>
          <p:nvPr/>
        </p:nvSpPr>
        <p:spPr>
          <a:xfrm>
            <a:off x="3185160" y="2738755"/>
            <a:ext cx="5314315" cy="829945"/>
          </a:xfrm>
          <a:prstGeom prst="rect">
            <a:avLst/>
          </a:prstGeom>
          <a:noFill/>
        </p:spPr>
        <p:txBody>
          <a:bodyPr wrap="square" rtlCol="0">
            <a:spAutoFit/>
          </a:bodyPr>
          <a:lstStyle/>
          <a:p>
            <a:r>
              <a:rPr lang="zh-CN" altLang="en-US" sz="4800" dirty="0">
                <a:solidFill>
                  <a:schemeClr val="bg1"/>
                </a:solidFill>
                <a:cs typeface="+mn-ea"/>
                <a:sym typeface="+mn-lt"/>
              </a:rPr>
              <a:t>场景间通讯</a:t>
            </a:r>
            <a:endParaRPr lang="zh-CN" altLang="en-US" sz="4800" dirty="0">
              <a:solidFill>
                <a:schemeClr val="bg1"/>
              </a:solidFill>
              <a:cs typeface="+mn-ea"/>
              <a:sym typeface="+mn-lt"/>
            </a:endParaRPr>
          </a:p>
        </p:txBody>
      </p:sp>
      <p:grpSp>
        <p:nvGrpSpPr>
          <p:cNvPr id="10" name="组合 9"/>
          <p:cNvGrpSpPr/>
          <p:nvPr/>
        </p:nvGrpSpPr>
        <p:grpSpPr>
          <a:xfrm>
            <a:off x="1481329" y="2632179"/>
            <a:ext cx="1199104" cy="1137105"/>
            <a:chOff x="1041891" y="2887277"/>
            <a:chExt cx="1036261" cy="1036518"/>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2" name="Text Box 58"/>
            <p:cNvSpPr txBox="1">
              <a:spLocks noChangeArrowheads="1"/>
            </p:cNvSpPr>
            <p:nvPr/>
          </p:nvSpPr>
          <p:spPr bwMode="auto">
            <a:xfrm>
              <a:off x="1168618" y="3051118"/>
              <a:ext cx="782802" cy="644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cs typeface="+mn-ea"/>
                  <a:sym typeface="+mn-lt"/>
                </a:rPr>
                <a:t>01</a:t>
              </a:r>
              <a:endParaRPr lang="en-US" altLang="zh-CN" sz="4000" b="1" dirty="0">
                <a:solidFill>
                  <a:schemeClr val="bg1"/>
                </a:solidFill>
                <a:cs typeface="+mn-ea"/>
                <a:sym typeface="+mn-lt"/>
              </a:endParaRPr>
            </a:p>
          </p:txBody>
        </p:sp>
      </p:grpSp>
      <p:pic>
        <p:nvPicPr>
          <p:cNvPr id="9"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ldLvl="0" animBg="1"/>
      <p:bldP spid="10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5325110" cy="571500"/>
          </a:xfrm>
        </p:spPr>
        <p:txBody>
          <a:bodyPr/>
          <a:p>
            <a:r>
              <a:rPr lang="en-US" altLang="zh-CN"/>
              <a:t>1.1 </a:t>
            </a:r>
            <a:r>
              <a:rPr lang="zh-CN" altLang="en-US"/>
              <a:t>耦合型</a:t>
            </a:r>
            <a:endParaRPr lang="zh-CN" altLang="en-US"/>
          </a:p>
        </p:txBody>
      </p:sp>
      <p:sp>
        <p:nvSpPr>
          <p:cNvPr id="5" name="文本框 4"/>
          <p:cNvSpPr txBox="1"/>
          <p:nvPr/>
        </p:nvSpPr>
        <p:spPr>
          <a:xfrm>
            <a:off x="285750" y="1991995"/>
            <a:ext cx="8573135" cy="3969385"/>
          </a:xfrm>
          <a:prstGeom prst="rect">
            <a:avLst/>
          </a:prstGeom>
          <a:noFill/>
        </p:spPr>
        <p:txBody>
          <a:bodyPr wrap="square" rtlCol="0" anchor="t">
            <a:spAutoFit/>
          </a:bodyPr>
          <a:p>
            <a:r>
              <a:rPr lang="en-US" altLang="zh-CN"/>
              <a:t>//UI</a:t>
            </a:r>
            <a:r>
              <a:rPr lang="zh-CN" altLang="en-US"/>
              <a:t>场景的</a:t>
            </a:r>
            <a:r>
              <a:rPr lang="en-US" altLang="zh-CN"/>
              <a:t>create</a:t>
            </a:r>
            <a:r>
              <a:rPr lang="zh-CN" altLang="en-US"/>
              <a:t>方法</a:t>
            </a:r>
            <a:r>
              <a:rPr lang="zh-CN" altLang="en-US"/>
              <a:t> </a:t>
            </a:r>
            <a:endParaRPr lang="zh-CN" altLang="en-US"/>
          </a:p>
          <a:p>
            <a:endParaRPr lang="zh-CN" altLang="en-US"/>
          </a:p>
          <a:p>
            <a:r>
              <a:rPr lang="zh-CN" altLang="en-US"/>
              <a:t>let ourGame = this.scene.get("GameScene");</a:t>
            </a:r>
            <a:endParaRPr lang="zh-CN" altLang="en-US"/>
          </a:p>
          <a:p>
            <a:endParaRPr lang="zh-CN" altLang="en-US"/>
          </a:p>
          <a:p>
            <a:r>
              <a:rPr lang="zh-CN" altLang="en-US"/>
              <a:t>    //  Listen for events from it</a:t>
            </a:r>
            <a:endParaRPr lang="zh-CN" altLang="en-US"/>
          </a:p>
          <a:p>
            <a:r>
              <a:rPr lang="zh-CN" altLang="en-US"/>
              <a:t>    ourGame.events.on(</a:t>
            </a:r>
            <a:endParaRPr lang="zh-CN" altLang="en-US"/>
          </a:p>
          <a:p>
            <a:r>
              <a:rPr lang="zh-CN" altLang="en-US"/>
              <a:t>      "addScore",</a:t>
            </a:r>
            <a:endParaRPr lang="zh-CN" altLang="en-US"/>
          </a:p>
          <a:p>
            <a:r>
              <a:rPr lang="zh-CN" altLang="en-US"/>
              <a:t>      function () {</a:t>
            </a:r>
            <a:endParaRPr lang="zh-CN" altLang="en-US"/>
          </a:p>
          <a:p>
            <a:r>
              <a:rPr lang="zh-CN" altLang="en-US"/>
              <a:t>        this.score += 10;</a:t>
            </a:r>
            <a:endParaRPr lang="zh-CN" altLang="en-US"/>
          </a:p>
          <a:p>
            <a:endParaRPr lang="zh-CN" altLang="en-US"/>
          </a:p>
          <a:p>
            <a:r>
              <a:rPr lang="zh-CN" altLang="en-US"/>
              <a:t>        info.setText("Score: " + this.score);</a:t>
            </a:r>
            <a:endParaRPr lang="zh-CN" altLang="en-US"/>
          </a:p>
          <a:p>
            <a:r>
              <a:rPr lang="zh-CN" altLang="en-US"/>
              <a:t>      },</a:t>
            </a:r>
            <a:endParaRPr lang="zh-CN" altLang="en-US"/>
          </a:p>
          <a:p>
            <a:r>
              <a:rPr lang="zh-CN" altLang="en-US"/>
              <a:t>      this</a:t>
            </a:r>
            <a:endParaRPr lang="zh-CN" altLang="en-US"/>
          </a:p>
          <a:p>
            <a:r>
              <a:rPr lang="zh-CN" altLang="en-US"/>
              <a:t>    );</a:t>
            </a:r>
            <a:endParaRPr lang="zh-CN" altLang="en-US"/>
          </a:p>
        </p:txBody>
      </p:sp>
      <p:sp>
        <p:nvSpPr>
          <p:cNvPr id="6" name="内容占位符 5"/>
          <p:cNvSpPr>
            <a:spLocks noGrp="1"/>
          </p:cNvSpPr>
          <p:nvPr>
            <p:ph idx="1"/>
          </p:nvPr>
        </p:nvSpPr>
        <p:spPr>
          <a:xfrm>
            <a:off x="520065" y="1004570"/>
            <a:ext cx="8289290" cy="987425"/>
          </a:xfrm>
        </p:spPr>
        <p:txBody>
          <a:bodyPr>
            <a:noAutofit/>
          </a:bodyPr>
          <a:p>
            <a:pPr marL="0" indent="0">
              <a:buNone/>
              <a:defRPr/>
            </a:pPr>
            <a:r>
              <a:rPr lang="zh-CN" dirty="0">
                <a:solidFill>
                  <a:schemeClr val="tx1"/>
                </a:solidFill>
                <a:latin typeface="微软雅黑" panose="020B0503020204020204" charset="-122"/>
                <a:ea typeface="微软雅黑" panose="020B0503020204020204" charset="-122"/>
                <a:cs typeface="微软雅黑" panose="020B0503020204020204" charset="-122"/>
              </a:rPr>
              <a:t>观察者直接到信息源进行事件回调</a:t>
            </a:r>
            <a:r>
              <a:rPr lang="zh-CN" dirty="0">
                <a:solidFill>
                  <a:schemeClr val="tx1"/>
                </a:solidFill>
                <a:latin typeface="微软雅黑" panose="020B0503020204020204" charset="-122"/>
                <a:ea typeface="微软雅黑" panose="020B0503020204020204" charset="-122"/>
                <a:cs typeface="微软雅黑" panose="020B0503020204020204" charset="-122"/>
              </a:rPr>
              <a:t>注册</a:t>
            </a:r>
            <a:r>
              <a:rPr lang="zh-CN" altLang="en-US" dirty="0">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endParaRPr>
          </a:p>
          <a:p>
            <a:pPr marL="0" indent="0">
              <a:buNone/>
              <a:defRPr/>
            </a:pPr>
            <a:endParaRPr 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5325110" cy="571500"/>
          </a:xfrm>
        </p:spPr>
        <p:txBody>
          <a:bodyPr/>
          <a:p>
            <a:r>
              <a:rPr lang="en-US" altLang="zh-CN"/>
              <a:t>1.1 </a:t>
            </a:r>
            <a:r>
              <a:rPr lang="zh-CN" altLang="en-US"/>
              <a:t>耦合型</a:t>
            </a:r>
            <a:endParaRPr lang="zh-CN" altLang="en-US"/>
          </a:p>
        </p:txBody>
      </p:sp>
      <p:sp>
        <p:nvSpPr>
          <p:cNvPr id="5" name="文本框 4"/>
          <p:cNvSpPr txBox="1"/>
          <p:nvPr/>
        </p:nvSpPr>
        <p:spPr>
          <a:xfrm>
            <a:off x="285750" y="1991995"/>
            <a:ext cx="8573135" cy="3138170"/>
          </a:xfrm>
          <a:prstGeom prst="rect">
            <a:avLst/>
          </a:prstGeom>
          <a:noFill/>
        </p:spPr>
        <p:txBody>
          <a:bodyPr wrap="square" rtlCol="0" anchor="t">
            <a:spAutoFit/>
          </a:bodyPr>
          <a:p>
            <a:r>
              <a:rPr lang="en-US" altLang="zh-CN"/>
              <a:t>//Play</a:t>
            </a:r>
            <a:r>
              <a:rPr lang="zh-CN" altLang="en-US"/>
              <a:t>场景的</a:t>
            </a:r>
            <a:r>
              <a:rPr lang="en-US" altLang="zh-CN"/>
              <a:t>create</a:t>
            </a:r>
            <a:r>
              <a:rPr lang="zh-CN" altLang="en-US"/>
              <a:t>方法</a:t>
            </a:r>
            <a:r>
              <a:rPr lang="zh-CN" altLang="en-US"/>
              <a:t> </a:t>
            </a:r>
            <a:endParaRPr lang="zh-CN" altLang="en-US"/>
          </a:p>
          <a:p>
            <a:r>
              <a:rPr lang="zh-CN" altLang="en-US"/>
              <a:t>this.input.on("gameobjectup", this.clickHandler, this);</a:t>
            </a:r>
            <a:endParaRPr lang="zh-CN" altLang="en-US"/>
          </a:p>
          <a:p>
            <a:r>
              <a:rPr lang="en-US" altLang="zh-CN"/>
              <a:t>......</a:t>
            </a:r>
            <a:endParaRPr lang="zh-CN" altLang="en-US"/>
          </a:p>
          <a:p>
            <a:r>
              <a:rPr lang="zh-CN" altLang="en-US"/>
              <a:t>  clickHandler(pointer, box) {</a:t>
            </a:r>
            <a:endParaRPr lang="zh-CN" altLang="en-US"/>
          </a:p>
          <a:p>
            <a:r>
              <a:rPr lang="zh-CN" altLang="en-US"/>
              <a:t>    //  Disable our box</a:t>
            </a:r>
            <a:endParaRPr lang="zh-CN" altLang="en-US"/>
          </a:p>
          <a:p>
            <a:r>
              <a:rPr lang="zh-CN" altLang="en-US"/>
              <a:t>    box.input.enabled = false;</a:t>
            </a:r>
            <a:endParaRPr lang="zh-CN" altLang="en-US"/>
          </a:p>
          <a:p>
            <a:r>
              <a:rPr lang="zh-CN" altLang="en-US"/>
              <a:t>    box.setVisible(false);</a:t>
            </a:r>
            <a:endParaRPr lang="zh-CN" altLang="en-US"/>
          </a:p>
          <a:p>
            <a:endParaRPr lang="zh-CN" altLang="en-US"/>
          </a:p>
          <a:p>
            <a:r>
              <a:rPr lang="zh-CN" altLang="en-US"/>
              <a:t>    //  Dispatch a Scene event</a:t>
            </a:r>
            <a:endParaRPr lang="zh-CN" altLang="en-US"/>
          </a:p>
          <a:p>
            <a:r>
              <a:rPr lang="zh-CN" altLang="en-US"/>
              <a:t>    this.events.emit("addScore");</a:t>
            </a:r>
            <a:endParaRPr lang="zh-CN" altLang="en-US"/>
          </a:p>
          <a:p>
            <a:r>
              <a:rPr lang="zh-CN" altLang="en-US"/>
              <a:t>  }</a:t>
            </a:r>
            <a:endParaRPr lang="zh-CN" altLang="en-US"/>
          </a:p>
        </p:txBody>
      </p:sp>
      <p:sp>
        <p:nvSpPr>
          <p:cNvPr id="6" name="内容占位符 5"/>
          <p:cNvSpPr>
            <a:spLocks noGrp="1"/>
          </p:cNvSpPr>
          <p:nvPr>
            <p:ph idx="1"/>
          </p:nvPr>
        </p:nvSpPr>
        <p:spPr>
          <a:xfrm>
            <a:off x="520065" y="1004570"/>
            <a:ext cx="8289290" cy="987425"/>
          </a:xfrm>
        </p:spPr>
        <p:txBody>
          <a:bodyPr>
            <a:noAutofit/>
          </a:bodyPr>
          <a:p>
            <a:pPr marL="0" indent="0">
              <a:buNone/>
              <a:defRPr/>
            </a:pPr>
            <a:r>
              <a:rPr lang="zh-CN" dirty="0">
                <a:solidFill>
                  <a:schemeClr val="tx1"/>
                </a:solidFill>
                <a:latin typeface="微软雅黑" panose="020B0503020204020204" charset="-122"/>
                <a:ea typeface="微软雅黑" panose="020B0503020204020204" charset="-122"/>
                <a:cs typeface="微软雅黑" panose="020B0503020204020204" charset="-122"/>
              </a:rPr>
              <a:t>信息源触发</a:t>
            </a:r>
            <a:r>
              <a:rPr lang="zh-CN" dirty="0">
                <a:solidFill>
                  <a:schemeClr val="tx1"/>
                </a:solidFill>
                <a:latin typeface="微软雅黑" panose="020B0503020204020204" charset="-122"/>
                <a:ea typeface="微软雅黑" panose="020B0503020204020204" charset="-122"/>
                <a:cs typeface="微软雅黑" panose="020B0503020204020204" charset="-122"/>
              </a:rPr>
              <a:t>事件</a:t>
            </a:r>
            <a:endParaRPr 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endParaRPr>
          </a:p>
          <a:p>
            <a:pPr marL="0" indent="0">
              <a:buNone/>
              <a:defRPr/>
            </a:pPr>
            <a:endParaRPr 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5325110" cy="571500"/>
          </a:xfrm>
        </p:spPr>
        <p:txBody>
          <a:bodyPr/>
          <a:p>
            <a:r>
              <a:rPr lang="en-US" altLang="zh-CN"/>
              <a:t>1.2 </a:t>
            </a:r>
            <a:r>
              <a:rPr lang="zh-CN" altLang="en-US"/>
              <a:t>松散</a:t>
            </a:r>
            <a:r>
              <a:rPr lang="zh-CN" altLang="en-US"/>
              <a:t>型</a:t>
            </a:r>
            <a:endParaRPr lang="zh-CN" altLang="en-US"/>
          </a:p>
        </p:txBody>
      </p:sp>
      <p:sp>
        <p:nvSpPr>
          <p:cNvPr id="5" name="文本框 4"/>
          <p:cNvSpPr txBox="1"/>
          <p:nvPr/>
        </p:nvSpPr>
        <p:spPr>
          <a:xfrm>
            <a:off x="285750" y="1991995"/>
            <a:ext cx="8573135" cy="922020"/>
          </a:xfrm>
          <a:prstGeom prst="rect">
            <a:avLst/>
          </a:prstGeom>
          <a:noFill/>
        </p:spPr>
        <p:txBody>
          <a:bodyPr wrap="square" rtlCol="0" anchor="t">
            <a:spAutoFit/>
          </a:bodyPr>
          <a:p>
            <a:r>
              <a:t>const eventsCenter = new Phaser.Events.EventEmitter()</a:t>
            </a:r>
          </a:p>
          <a:p/>
          <a:p>
            <a:r>
              <a:t>export default eventsCenter</a:t>
            </a:r>
          </a:p>
        </p:txBody>
      </p:sp>
      <p:sp>
        <p:nvSpPr>
          <p:cNvPr id="6" name="内容占位符 5"/>
          <p:cNvSpPr>
            <a:spLocks noGrp="1"/>
          </p:cNvSpPr>
          <p:nvPr>
            <p:ph idx="1"/>
          </p:nvPr>
        </p:nvSpPr>
        <p:spPr>
          <a:xfrm>
            <a:off x="520065" y="1004570"/>
            <a:ext cx="8289290" cy="987425"/>
          </a:xfrm>
        </p:spPr>
        <p:txBody>
          <a:bodyPr>
            <a:noAutofit/>
          </a:bodyPr>
          <a:p>
            <a:pPr marL="0" indent="0">
              <a:buNone/>
              <a:defRPr/>
            </a:pPr>
            <a:r>
              <a:rPr lang="zh-CN" dirty="0">
                <a:solidFill>
                  <a:schemeClr val="tx1"/>
                </a:solidFill>
                <a:latin typeface="微软雅黑" panose="020B0503020204020204" charset="-122"/>
                <a:ea typeface="微软雅黑" panose="020B0503020204020204" charset="-122"/>
                <a:cs typeface="微软雅黑" panose="020B0503020204020204" charset="-122"/>
              </a:rPr>
              <a:t>定义事件中心</a:t>
            </a:r>
            <a:endParaRPr 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endParaRPr>
          </a:p>
          <a:p>
            <a:pPr marL="0" indent="0">
              <a:buNone/>
              <a:defRPr/>
            </a:pPr>
            <a:endParaRPr 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5325110" cy="571500"/>
          </a:xfrm>
        </p:spPr>
        <p:txBody>
          <a:bodyPr/>
          <a:p>
            <a:r>
              <a:rPr lang="en-US" altLang="zh-CN"/>
              <a:t>1.2 </a:t>
            </a:r>
            <a:r>
              <a:rPr lang="zh-CN" altLang="en-US"/>
              <a:t>松散</a:t>
            </a:r>
            <a:r>
              <a:rPr lang="zh-CN" altLang="en-US"/>
              <a:t>型</a:t>
            </a:r>
            <a:endParaRPr lang="zh-CN" altLang="en-US"/>
          </a:p>
        </p:txBody>
      </p:sp>
      <p:sp>
        <p:nvSpPr>
          <p:cNvPr id="5" name="文本框 4"/>
          <p:cNvSpPr txBox="1"/>
          <p:nvPr/>
        </p:nvSpPr>
        <p:spPr>
          <a:xfrm>
            <a:off x="285750" y="1991995"/>
            <a:ext cx="8573135" cy="1476375"/>
          </a:xfrm>
          <a:prstGeom prst="rect">
            <a:avLst/>
          </a:prstGeom>
          <a:noFill/>
        </p:spPr>
        <p:txBody>
          <a:bodyPr wrap="square" rtlCol="0" anchor="t">
            <a:spAutoFit/>
          </a:bodyPr>
          <a:p>
            <a:r>
              <a:t>import eventsCenter from "./EventsCenter.js";</a:t>
            </a:r>
          </a:p>
          <a:p/>
          <a:p>
            <a:r>
              <a:rPr lang="en-US" altLang="zh-CN"/>
              <a:t>......</a:t>
            </a:r>
            <a:endParaRPr lang="en-US" altLang="zh-CN"/>
          </a:p>
          <a:p>
            <a:endParaRPr lang="en-US" altLang="zh-CN"/>
          </a:p>
          <a:p>
            <a:r>
              <a:rPr lang="en-US" altLang="zh-CN"/>
              <a:t>eventsCenter.on("update-count", this.updateCount, this);</a:t>
            </a:r>
            <a:endParaRPr lang="en-US" altLang="zh-CN"/>
          </a:p>
        </p:txBody>
      </p:sp>
      <p:sp>
        <p:nvSpPr>
          <p:cNvPr id="6" name="内容占位符 5"/>
          <p:cNvSpPr>
            <a:spLocks noGrp="1"/>
          </p:cNvSpPr>
          <p:nvPr>
            <p:ph idx="1"/>
          </p:nvPr>
        </p:nvSpPr>
        <p:spPr>
          <a:xfrm>
            <a:off x="520065" y="1004570"/>
            <a:ext cx="8289290" cy="987425"/>
          </a:xfrm>
        </p:spPr>
        <p:txBody>
          <a:bodyPr>
            <a:noAutofit/>
          </a:bodyPr>
          <a:p>
            <a:pPr marL="0" indent="0">
              <a:buNone/>
              <a:defRPr/>
            </a:pPr>
            <a:r>
              <a:rPr lang="zh-CN" dirty="0">
                <a:solidFill>
                  <a:schemeClr val="tx1"/>
                </a:solidFill>
                <a:latin typeface="微软雅黑" panose="020B0503020204020204" charset="-122"/>
                <a:ea typeface="微软雅黑" panose="020B0503020204020204" charset="-122"/>
                <a:cs typeface="微软雅黑" panose="020B0503020204020204" charset="-122"/>
              </a:rPr>
              <a:t>订阅</a:t>
            </a:r>
            <a:r>
              <a:rPr lang="zh-CN" dirty="0">
                <a:solidFill>
                  <a:schemeClr val="tx1"/>
                </a:solidFill>
                <a:latin typeface="微软雅黑" panose="020B0503020204020204" charset="-122"/>
                <a:ea typeface="微软雅黑" panose="020B0503020204020204" charset="-122"/>
                <a:cs typeface="微软雅黑" panose="020B0503020204020204" charset="-122"/>
              </a:rPr>
              <a:t>事件</a:t>
            </a:r>
            <a:endParaRPr 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endParaRPr>
          </a:p>
          <a:p>
            <a:pPr marL="0" indent="0">
              <a:buNone/>
              <a:defRPr/>
            </a:pPr>
            <a:endParaRPr 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ISPRING_FIRST_PUBLISH" val="1"/>
  <p:tag name="ISPRING_PRESENTATION_TITLE" val="建设银行年终总结通用PPT背景"/>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akvugzl">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4842</Words>
  <Application>WPS 演示</Application>
  <PresentationFormat>全屏显示(4:3)</PresentationFormat>
  <Paragraphs>308</Paragraphs>
  <Slides>28</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Arial</vt:lpstr>
      <vt:lpstr>宋体</vt:lpstr>
      <vt:lpstr>Wingdings</vt:lpstr>
      <vt:lpstr>Segoe UI</vt:lpstr>
      <vt:lpstr>Consolas</vt:lpstr>
      <vt:lpstr>微软雅黑</vt:lpstr>
      <vt:lpstr>字魂59号-创粗黑</vt:lpstr>
      <vt:lpstr>黑体</vt:lpstr>
      <vt:lpstr>Arial Unicode MS</vt:lpstr>
      <vt:lpstr>等线</vt:lpstr>
      <vt:lpstr>Office 主题​​</vt:lpstr>
      <vt:lpstr>第5讲 Phaser3游戏结构设计</vt:lpstr>
      <vt:lpstr>PowerPoint 演示文稿</vt:lpstr>
      <vt:lpstr>PowerPoint 演示文稿</vt:lpstr>
      <vt:lpstr>PowerPoint 演示文稿</vt:lpstr>
      <vt:lpstr>PowerPoint 演示文稿</vt:lpstr>
      <vt:lpstr>1.1 耦合型</vt:lpstr>
      <vt:lpstr>1.1 耦合型</vt:lpstr>
      <vt:lpstr>1.2 松散型</vt:lpstr>
      <vt:lpstr>1.2 松散型</vt:lpstr>
      <vt:lpstr>1.3 松散型</vt:lpstr>
      <vt:lpstr>PowerPoint 演示文稿</vt:lpstr>
      <vt:lpstr>1.1 有限状态机(FSM)的引入</vt:lpstr>
      <vt:lpstr>1.2 有限状态机应用</vt:lpstr>
      <vt:lpstr>1.3 有限状态机简单表述</vt:lpstr>
      <vt:lpstr>1.4 有限状态机基本概念</vt:lpstr>
      <vt:lpstr>PowerPoint 演示文稿</vt:lpstr>
      <vt:lpstr>1.2 FSM的UML表述</vt:lpstr>
      <vt:lpstr>1.2 状态迁移图 </vt:lpstr>
      <vt:lpstr>PowerPoint 演示文稿</vt:lpstr>
      <vt:lpstr>1.1 直接构造状态机 </vt:lpstr>
      <vt:lpstr>1.1 使用状态机 </vt:lpstr>
      <vt:lpstr>1.2 注入现有类 </vt:lpstr>
      <vt:lpstr>PowerPoint 演示文稿</vt:lpstr>
      <vt:lpstr>1.2 简易状态机 </vt:lpstr>
      <vt:lpstr>1.2 简易状态机 </vt:lpstr>
      <vt:lpstr>1.2 扩展状态 </vt:lpstr>
      <vt:lpstr>1.2 运行状态机 </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天蓝色</dc:title>
  <dc:creator>ljw</dc:creator>
  <cp:lastModifiedBy>阿牛哥</cp:lastModifiedBy>
  <cp:revision>185</cp:revision>
  <dcterms:created xsi:type="dcterms:W3CDTF">2016-10-26T12:21:00Z</dcterms:created>
  <dcterms:modified xsi:type="dcterms:W3CDTF">2021-09-27T01:30:33Z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y fmtid="{D5CDD505-2E9C-101B-9397-08002B2CF9AE}" pid="3" name="ICV">
    <vt:lpwstr>000D2C39DD1147198C7130698C8D6F9F</vt:lpwstr>
  </property>
</Properties>
</file>