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72" r:id="rId6"/>
    <p:sldId id="273" r:id="rId7"/>
    <p:sldId id="274" r:id="rId8"/>
    <p:sldId id="275" r:id="rId9"/>
    <p:sldId id="276" r:id="rId10"/>
    <p:sldId id="277" r:id="rId11"/>
    <p:sldId id="278" r:id="rId12"/>
    <p:sldId id="279" r:id="rId13"/>
    <p:sldId id="280" r:id="rId14"/>
    <p:sldId id="260" r:id="rId15"/>
    <p:sldId id="281" r:id="rId16"/>
    <p:sldId id="261" r:id="rId17"/>
    <p:sldId id="308" r:id="rId18"/>
    <p:sldId id="285" r:id="rId19"/>
    <p:sldId id="268" r:id="rId20"/>
    <p:sldId id="263" r:id="rId21"/>
    <p:sldId id="265" r:id="rId22"/>
    <p:sldId id="288" r:id="rId23"/>
    <p:sldId id="307" r:id="rId24"/>
    <p:sldId id="264" r:id="rId25"/>
    <p:sldId id="266" r:id="rId26"/>
    <p:sldId id="282" r:id="rId27"/>
    <p:sldId id="269" r:id="rId28"/>
    <p:sldId id="306" r:id="rId29"/>
    <p:sldId id="270" r:id="rId30"/>
    <p:sldId id="271" r:id="rId31"/>
    <p:sldId id="289" r:id="rId32"/>
    <p:sldId id="290" r:id="rId33"/>
    <p:sldId id="291" r:id="rId34"/>
    <p:sldId id="292" r:id="rId35"/>
    <p:sldId id="303" r:id="rId36"/>
    <p:sldId id="295" r:id="rId37"/>
    <p:sldId id="296" r:id="rId38"/>
    <p:sldId id="297" r:id="rId39"/>
    <p:sldId id="300" r:id="rId40"/>
    <p:sldId id="301" r:id="rId41"/>
    <p:sldId id="302" r:id="rId42"/>
    <p:sldId id="309" r:id="rId43"/>
    <p:sldId id="305" r:id="rId44"/>
    <p:sldId id="310" r:id="rId45"/>
    <p:sldId id="312" r:id="rId46"/>
    <p:sldId id="313" r:id="rId47"/>
    <p:sldId id="314" r:id="rId48"/>
    <p:sldId id="315" r:id="rId49"/>
    <p:sldId id="316" r:id="rId50"/>
    <p:sldId id="317" r:id="rId51"/>
    <p:sldId id="318" r:id="rId52"/>
    <p:sldId id="320" r:id="rId53"/>
    <p:sldId id="321" r:id="rId54"/>
    <p:sldId id="322" r:id="rId55"/>
    <p:sldId id="323" r:id="rId56"/>
    <p:sldId id="324" r:id="rId57"/>
    <p:sldId id="329" r:id="rId58"/>
    <p:sldId id="339" r:id="rId59"/>
    <p:sldId id="330" r:id="rId60"/>
    <p:sldId id="340" r:id="rId61"/>
    <p:sldId id="332" r:id="rId62"/>
    <p:sldId id="333" r:id="rId63"/>
    <p:sldId id="334" r:id="rId64"/>
    <p:sldId id="335" r:id="rId65"/>
    <p:sldId id="341" r:id="rId66"/>
    <p:sldId id="336" r:id="rId67"/>
    <p:sldId id="337" r:id="rId68"/>
    <p:sldId id="338" r:id="rId69"/>
    <p:sldId id="342" r:id="rId70"/>
    <p:sldId id="345" r:id="rId71"/>
    <p:sldId id="344" r:id="rId72"/>
    <p:sldId id="346" r:id="rId73"/>
    <p:sldId id="352" r:id="rId74"/>
    <p:sldId id="348" r:id="rId75"/>
    <p:sldId id="347" r:id="rId76"/>
    <p:sldId id="353" r:id="rId77"/>
    <p:sldId id="361" r:id="rId78"/>
    <p:sldId id="354" r:id="rId79"/>
    <p:sldId id="355" r:id="rId80"/>
    <p:sldId id="358" r:id="rId81"/>
    <p:sldId id="356" r:id="rId82"/>
    <p:sldId id="359" r:id="rId83"/>
    <p:sldId id="360" r:id="rId84"/>
    <p:sldId id="362" r:id="rId85"/>
    <p:sldId id="363" r:id="rId86"/>
    <p:sldId id="364" r:id="rId87"/>
    <p:sldId id="343" r:id="rId8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BE6CF47-D48D-45F2-BCF2-B798B5270906}" type="datetimeFigureOut">
              <a:rPr lang="en-US" smtClean="0"/>
              <a:t>2/21/2024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3434712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6CF47-D48D-45F2-BCF2-B798B5270906}"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1118632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BE6CF47-D48D-45F2-BCF2-B798B5270906}" type="datetimeFigureOut">
              <a:rPr lang="en-US" smtClean="0"/>
              <a:t>2/21/2024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45492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6CF47-D48D-45F2-BCF2-B798B5270906}"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1626653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BE6CF47-D48D-45F2-BCF2-B798B5270906}" type="datetimeFigureOut">
              <a:rPr lang="en-US" smtClean="0"/>
              <a:t>2/21/2024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3109058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E6CF47-D48D-45F2-BCF2-B798B5270906}"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4030685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E6CF47-D48D-45F2-BCF2-B798B5270906}" type="datetimeFigureOut">
              <a:rPr lang="en-US" smtClean="0"/>
              <a:t>2/21/2024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2560018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E6CF47-D48D-45F2-BCF2-B798B5270906}" type="datetimeFigureOut">
              <a:rPr lang="en-US" smtClean="0"/>
              <a:t>2/21/2024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2814524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6CF47-D48D-45F2-BCF2-B798B5270906}" type="datetimeFigureOut">
              <a:rPr lang="en-US" smtClean="0"/>
              <a:t>2/21/2024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362573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BE6CF47-D48D-45F2-BCF2-B798B5270906}" type="datetimeFigureOut">
              <a:rPr lang="en-US" smtClean="0"/>
              <a:t>2/21/2024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1604423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E6CF47-D48D-45F2-BCF2-B798B5270906}"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54814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BE6CF47-D48D-45F2-BCF2-B798B5270906}" type="datetimeFigureOut">
              <a:rPr lang="en-US" smtClean="0"/>
              <a:t>2/21/2024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F8A9006-4048-4FC6-A99C-6CFC47CFB54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3851807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57D6-41A1-E27F-D966-0C6D7B2685DD}"/>
              </a:ext>
            </a:extLst>
          </p:cNvPr>
          <p:cNvSpPr>
            <a:spLocks noGrp="1"/>
          </p:cNvSpPr>
          <p:nvPr>
            <p:ph type="ctrTitle"/>
          </p:nvPr>
        </p:nvSpPr>
        <p:spPr/>
        <p:txBody>
          <a:bodyPr/>
          <a:lstStyle/>
          <a:p>
            <a:r>
              <a:rPr lang="en-US" dirty="0"/>
              <a:t>Python 3</a:t>
            </a:r>
          </a:p>
        </p:txBody>
      </p:sp>
      <p:sp>
        <p:nvSpPr>
          <p:cNvPr id="3" name="Subtitle 2">
            <a:extLst>
              <a:ext uri="{FF2B5EF4-FFF2-40B4-BE49-F238E27FC236}">
                <a16:creationId xmlns:a16="http://schemas.microsoft.com/office/drawing/2014/main" id="{47FED241-EB17-8E53-1A98-C75EDA0DBE27}"/>
              </a:ext>
            </a:extLst>
          </p:cNvPr>
          <p:cNvSpPr>
            <a:spLocks noGrp="1"/>
          </p:cNvSpPr>
          <p:nvPr>
            <p:ph type="subTitle" idx="1"/>
          </p:nvPr>
        </p:nvSpPr>
        <p:spPr/>
        <p:txBody>
          <a:bodyPr/>
          <a:lstStyle/>
          <a:p>
            <a:r>
              <a:rPr lang="en-US" dirty="0"/>
              <a:t>Something Nice here</a:t>
            </a:r>
          </a:p>
        </p:txBody>
      </p:sp>
      <p:sp>
        <p:nvSpPr>
          <p:cNvPr id="4" name="TextBox 3">
            <a:extLst>
              <a:ext uri="{FF2B5EF4-FFF2-40B4-BE49-F238E27FC236}">
                <a16:creationId xmlns:a16="http://schemas.microsoft.com/office/drawing/2014/main" id="{72EF186A-9692-759A-5D56-277C6563ABBD}"/>
              </a:ext>
            </a:extLst>
          </p:cNvPr>
          <p:cNvSpPr txBox="1"/>
          <p:nvPr/>
        </p:nvSpPr>
        <p:spPr>
          <a:xfrm>
            <a:off x="436880" y="5476240"/>
            <a:ext cx="3025606" cy="646331"/>
          </a:xfrm>
          <a:prstGeom prst="rect">
            <a:avLst/>
          </a:prstGeom>
          <a:noFill/>
        </p:spPr>
        <p:txBody>
          <a:bodyPr wrap="square" rtlCol="0">
            <a:spAutoFit/>
          </a:bodyPr>
          <a:lstStyle/>
          <a:p>
            <a:pPr algn="just"/>
            <a:r>
              <a:rPr lang="en-US" dirty="0">
                <a:solidFill>
                  <a:schemeClr val="bg1"/>
                </a:solidFill>
              </a:rPr>
              <a:t>Joel Enrique Esparza Ramirez</a:t>
            </a:r>
          </a:p>
          <a:p>
            <a:pPr algn="just"/>
            <a:r>
              <a:rPr lang="en-US" dirty="0">
                <a:solidFill>
                  <a:schemeClr val="bg1"/>
                </a:solidFill>
              </a:rPr>
              <a:t>Internet of Things</a:t>
            </a:r>
          </a:p>
        </p:txBody>
      </p:sp>
    </p:spTree>
    <p:extLst>
      <p:ext uri="{BB962C8B-B14F-4D97-AF65-F5344CB8AC3E}">
        <p14:creationId xmlns:p14="http://schemas.microsoft.com/office/powerpoint/2010/main" val="1943920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D0E1E-BBC7-1CFD-EF3C-DB95AEEE1B51}"/>
              </a:ext>
            </a:extLst>
          </p:cNvPr>
          <p:cNvSpPr>
            <a:spLocks noGrp="1"/>
          </p:cNvSpPr>
          <p:nvPr>
            <p:ph type="title"/>
          </p:nvPr>
        </p:nvSpPr>
        <p:spPr/>
        <p:txBody>
          <a:bodyPr/>
          <a:lstStyle/>
          <a:p>
            <a:r>
              <a:rPr lang="en-US" dirty="0"/>
              <a:t>Indentation</a:t>
            </a:r>
          </a:p>
        </p:txBody>
      </p:sp>
      <p:sp>
        <p:nvSpPr>
          <p:cNvPr id="3" name="Content Placeholder 2">
            <a:extLst>
              <a:ext uri="{FF2B5EF4-FFF2-40B4-BE49-F238E27FC236}">
                <a16:creationId xmlns:a16="http://schemas.microsoft.com/office/drawing/2014/main" id="{95136091-9EEC-001C-1CA9-53133BD66735}"/>
              </a:ext>
            </a:extLst>
          </p:cNvPr>
          <p:cNvSpPr>
            <a:spLocks noGrp="1"/>
          </p:cNvSpPr>
          <p:nvPr>
            <p:ph idx="1"/>
          </p:nvPr>
        </p:nvSpPr>
        <p:spPr/>
        <p:txBody>
          <a:bodyPr>
            <a:normAutofit/>
          </a:bodyPr>
          <a:lstStyle/>
          <a:p>
            <a:r>
              <a:rPr lang="en-US" sz="2800" dirty="0"/>
              <a:t>Uses whitespace indentation to define code blocks, making the code visually structured and readable.</a:t>
            </a:r>
          </a:p>
        </p:txBody>
      </p:sp>
    </p:spTree>
    <p:extLst>
      <p:ext uri="{BB962C8B-B14F-4D97-AF65-F5344CB8AC3E}">
        <p14:creationId xmlns:p14="http://schemas.microsoft.com/office/powerpoint/2010/main" val="228575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0F3F-19FC-C3CD-6DDA-DA8EE5FF99E7}"/>
              </a:ext>
            </a:extLst>
          </p:cNvPr>
          <p:cNvSpPr>
            <a:spLocks noGrp="1"/>
          </p:cNvSpPr>
          <p:nvPr>
            <p:ph type="title"/>
          </p:nvPr>
        </p:nvSpPr>
        <p:spPr/>
        <p:txBody>
          <a:bodyPr/>
          <a:lstStyle/>
          <a:p>
            <a:r>
              <a:rPr lang="en-US" dirty="0"/>
              <a:t>Open Source</a:t>
            </a:r>
          </a:p>
        </p:txBody>
      </p:sp>
      <p:sp>
        <p:nvSpPr>
          <p:cNvPr id="3" name="Content Placeholder 2">
            <a:extLst>
              <a:ext uri="{FF2B5EF4-FFF2-40B4-BE49-F238E27FC236}">
                <a16:creationId xmlns:a16="http://schemas.microsoft.com/office/drawing/2014/main" id="{8F6C1C35-86E1-14A8-88D4-E023B2BFA10A}"/>
              </a:ext>
            </a:extLst>
          </p:cNvPr>
          <p:cNvSpPr>
            <a:spLocks noGrp="1"/>
          </p:cNvSpPr>
          <p:nvPr>
            <p:ph idx="1"/>
          </p:nvPr>
        </p:nvSpPr>
        <p:spPr/>
        <p:txBody>
          <a:bodyPr>
            <a:normAutofit/>
          </a:bodyPr>
          <a:lstStyle/>
          <a:p>
            <a:r>
              <a:rPr lang="en-US" sz="2800" dirty="0"/>
              <a:t>Python is developed under an OSI-approved open-source license, making it freely usable and distributable, even for commercial use.</a:t>
            </a:r>
          </a:p>
        </p:txBody>
      </p:sp>
    </p:spTree>
    <p:extLst>
      <p:ext uri="{BB962C8B-B14F-4D97-AF65-F5344CB8AC3E}">
        <p14:creationId xmlns:p14="http://schemas.microsoft.com/office/powerpoint/2010/main" val="3214809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5343-876A-6EA4-BD5C-51F8CAEFDF37}"/>
              </a:ext>
            </a:extLst>
          </p:cNvPr>
          <p:cNvSpPr>
            <a:spLocks noGrp="1"/>
          </p:cNvSpPr>
          <p:nvPr>
            <p:ph type="title"/>
          </p:nvPr>
        </p:nvSpPr>
        <p:spPr/>
        <p:txBody>
          <a:bodyPr/>
          <a:lstStyle/>
          <a:p>
            <a:r>
              <a:rPr lang="en-US" dirty="0"/>
              <a:t>Strong Community</a:t>
            </a:r>
          </a:p>
        </p:txBody>
      </p:sp>
      <p:sp>
        <p:nvSpPr>
          <p:cNvPr id="3" name="Content Placeholder 2">
            <a:extLst>
              <a:ext uri="{FF2B5EF4-FFF2-40B4-BE49-F238E27FC236}">
                <a16:creationId xmlns:a16="http://schemas.microsoft.com/office/drawing/2014/main" id="{12240F77-8C8C-B295-FEBB-E96EBB10BE73}"/>
              </a:ext>
            </a:extLst>
          </p:cNvPr>
          <p:cNvSpPr>
            <a:spLocks noGrp="1"/>
          </p:cNvSpPr>
          <p:nvPr>
            <p:ph idx="1"/>
          </p:nvPr>
        </p:nvSpPr>
        <p:spPr/>
        <p:txBody>
          <a:bodyPr>
            <a:normAutofit/>
          </a:bodyPr>
          <a:lstStyle/>
          <a:p>
            <a:r>
              <a:rPr lang="en-US" sz="2800" dirty="0"/>
              <a:t>Has a large and active community, providing extensive support, documentation, and a vast array of third-party tools, libraries, and frameworks.</a:t>
            </a:r>
          </a:p>
        </p:txBody>
      </p:sp>
    </p:spTree>
    <p:extLst>
      <p:ext uri="{BB962C8B-B14F-4D97-AF65-F5344CB8AC3E}">
        <p14:creationId xmlns:p14="http://schemas.microsoft.com/office/powerpoint/2010/main" val="3297993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F72BC-7D43-B5B7-DA40-5AB1311E089F}"/>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EE7CE236-A8EC-CD3B-2F40-77A32377809D}"/>
              </a:ext>
            </a:extLst>
          </p:cNvPr>
          <p:cNvSpPr>
            <a:spLocks noGrp="1"/>
          </p:cNvSpPr>
          <p:nvPr>
            <p:ph idx="1"/>
          </p:nvPr>
        </p:nvSpPr>
        <p:spPr/>
        <p:txBody>
          <a:bodyPr>
            <a:normAutofit/>
          </a:bodyPr>
          <a:lstStyle/>
          <a:p>
            <a:r>
              <a:rPr lang="en-US" sz="2800" dirty="0"/>
              <a:t>Widely used in web development, data science, artificial intelligence, scientific and numeric computing, software development, and system scripting.</a:t>
            </a:r>
          </a:p>
        </p:txBody>
      </p:sp>
    </p:spTree>
    <p:extLst>
      <p:ext uri="{BB962C8B-B14F-4D97-AF65-F5344CB8AC3E}">
        <p14:creationId xmlns:p14="http://schemas.microsoft.com/office/powerpoint/2010/main" val="1777407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9F8E-BAA6-EA0C-178E-F131870C22CA}"/>
              </a:ext>
            </a:extLst>
          </p:cNvPr>
          <p:cNvSpPr>
            <a:spLocks noGrp="1"/>
          </p:cNvSpPr>
          <p:nvPr>
            <p:ph type="title"/>
          </p:nvPr>
        </p:nvSpPr>
        <p:spPr/>
        <p:txBody>
          <a:bodyPr/>
          <a:lstStyle/>
          <a:p>
            <a:r>
              <a:rPr lang="en-US" dirty="0"/>
              <a:t>HOW TO INSTALL PYTHON</a:t>
            </a:r>
          </a:p>
        </p:txBody>
      </p:sp>
      <p:sp>
        <p:nvSpPr>
          <p:cNvPr id="3" name="Content Placeholder 2">
            <a:extLst>
              <a:ext uri="{FF2B5EF4-FFF2-40B4-BE49-F238E27FC236}">
                <a16:creationId xmlns:a16="http://schemas.microsoft.com/office/drawing/2014/main" id="{6274F098-6D18-0747-59D2-A53D62B9A594}"/>
              </a:ext>
            </a:extLst>
          </p:cNvPr>
          <p:cNvSpPr>
            <a:spLocks noGrp="1"/>
          </p:cNvSpPr>
          <p:nvPr>
            <p:ph idx="1"/>
          </p:nvPr>
        </p:nvSpPr>
        <p:spPr/>
        <p:txBody>
          <a:bodyPr>
            <a:normAutofit/>
          </a:bodyPr>
          <a:lstStyle/>
          <a:p>
            <a:r>
              <a:rPr lang="en-US" sz="2800" dirty="0"/>
              <a:t>https://www.python.org/downloads/</a:t>
            </a:r>
          </a:p>
        </p:txBody>
      </p:sp>
    </p:spTree>
    <p:extLst>
      <p:ext uri="{BB962C8B-B14F-4D97-AF65-F5344CB8AC3E}">
        <p14:creationId xmlns:p14="http://schemas.microsoft.com/office/powerpoint/2010/main" val="2093899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CEFC6B-3FB6-3427-A6B0-629AF70D7226}"/>
              </a:ext>
            </a:extLst>
          </p:cNvPr>
          <p:cNvPicPr>
            <a:picLocks noChangeAspect="1"/>
          </p:cNvPicPr>
          <p:nvPr/>
        </p:nvPicPr>
        <p:blipFill>
          <a:blip r:embed="rId2"/>
          <a:stretch>
            <a:fillRect/>
          </a:stretch>
        </p:blipFill>
        <p:spPr>
          <a:xfrm>
            <a:off x="2218784" y="1028365"/>
            <a:ext cx="7754432" cy="4801270"/>
          </a:xfrm>
          <a:prstGeom prst="rect">
            <a:avLst/>
          </a:prstGeom>
        </p:spPr>
      </p:pic>
      <p:sp>
        <p:nvSpPr>
          <p:cNvPr id="4" name="Rectangle 3">
            <a:extLst>
              <a:ext uri="{FF2B5EF4-FFF2-40B4-BE49-F238E27FC236}">
                <a16:creationId xmlns:a16="http://schemas.microsoft.com/office/drawing/2014/main" id="{24725D60-B399-ED0C-DA0E-AABA49D602D8}"/>
              </a:ext>
            </a:extLst>
          </p:cNvPr>
          <p:cNvSpPr/>
          <p:nvPr/>
        </p:nvSpPr>
        <p:spPr>
          <a:xfrm>
            <a:off x="4385388" y="5402424"/>
            <a:ext cx="2080726" cy="31724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1087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698F-A73D-70FA-B51C-AB63CBB4F2D3}"/>
              </a:ext>
            </a:extLst>
          </p:cNvPr>
          <p:cNvSpPr>
            <a:spLocks noGrp="1"/>
          </p:cNvSpPr>
          <p:nvPr>
            <p:ph type="title" idx="4294967295"/>
          </p:nvPr>
        </p:nvSpPr>
        <p:spPr>
          <a:xfrm>
            <a:off x="0" y="701675"/>
            <a:ext cx="11029950" cy="1014413"/>
          </a:xfrm>
        </p:spPr>
        <p:txBody>
          <a:bodyPr/>
          <a:lstStyle/>
          <a:p>
            <a:r>
              <a:rPr lang="en-US" dirty="0"/>
              <a:t>Install text editor</a:t>
            </a:r>
          </a:p>
        </p:txBody>
      </p:sp>
      <p:pic>
        <p:nvPicPr>
          <p:cNvPr id="5" name="Picture 4" descr="A screenshot of a computer program&#10;&#10;Description automatically generated">
            <a:extLst>
              <a:ext uri="{FF2B5EF4-FFF2-40B4-BE49-F238E27FC236}">
                <a16:creationId xmlns:a16="http://schemas.microsoft.com/office/drawing/2014/main" id="{55FC927F-1E22-9AC6-63BA-5B2D6DBCB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100" y="759279"/>
            <a:ext cx="8597344" cy="5526864"/>
          </a:xfrm>
          <a:prstGeom prst="rect">
            <a:avLst/>
          </a:prstGeom>
        </p:spPr>
      </p:pic>
    </p:spTree>
    <p:extLst>
      <p:ext uri="{BB962C8B-B14F-4D97-AF65-F5344CB8AC3E}">
        <p14:creationId xmlns:p14="http://schemas.microsoft.com/office/powerpoint/2010/main" val="1755281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CECE85-2573-E69A-E312-F28EEA338C8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23399FE-1173-3347-3F9A-C4BA06E8A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4CF133CF-0E11-7626-330F-FFB249449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8450E79-BB55-F473-E166-B27D1704B0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4BDAD9F7-69D4-AE92-891E-BDE1DE2C4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EDDD438F-37A6-17D9-1B39-EB0B451A8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6A3687CD-3497-7FA2-1252-F5287F3B1E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43E1E58-172E-A9D1-0CFB-608467078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AD48A4DA-6E62-DA11-B005-48E1BEB48A0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HELLO WORLD</a:t>
            </a:r>
          </a:p>
        </p:txBody>
      </p:sp>
      <p:sp>
        <p:nvSpPr>
          <p:cNvPr id="3" name="Content Placeholder 2">
            <a:extLst>
              <a:ext uri="{FF2B5EF4-FFF2-40B4-BE49-F238E27FC236}">
                <a16:creationId xmlns:a16="http://schemas.microsoft.com/office/drawing/2014/main" id="{9FF2BF8A-CFD2-7CC9-8DF3-A03FFAF78CAB}"/>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a:t>
            </a:r>
          </a:p>
        </p:txBody>
      </p:sp>
      <p:sp>
        <p:nvSpPr>
          <p:cNvPr id="22" name="Rectangle 21">
            <a:extLst>
              <a:ext uri="{FF2B5EF4-FFF2-40B4-BE49-F238E27FC236}">
                <a16:creationId xmlns:a16="http://schemas.microsoft.com/office/drawing/2014/main" id="{38E32971-48C9-5F63-00B9-65646056E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99147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5EF2F8-D965-5E75-020A-9724420A7BE8}"/>
              </a:ext>
            </a:extLst>
          </p:cNvPr>
          <p:cNvPicPr>
            <a:picLocks noChangeAspect="1"/>
          </p:cNvPicPr>
          <p:nvPr/>
        </p:nvPicPr>
        <p:blipFill>
          <a:blip r:embed="rId2"/>
          <a:stretch>
            <a:fillRect/>
          </a:stretch>
        </p:blipFill>
        <p:spPr>
          <a:xfrm>
            <a:off x="1352550" y="1161110"/>
            <a:ext cx="4938712" cy="4877740"/>
          </a:xfrm>
          <a:prstGeom prst="rect">
            <a:avLst/>
          </a:prstGeom>
        </p:spPr>
      </p:pic>
      <p:pic>
        <p:nvPicPr>
          <p:cNvPr id="7" name="Picture 6">
            <a:extLst>
              <a:ext uri="{FF2B5EF4-FFF2-40B4-BE49-F238E27FC236}">
                <a16:creationId xmlns:a16="http://schemas.microsoft.com/office/drawing/2014/main" id="{BB05285E-EFB6-0E0D-D118-41EB481BE339}"/>
              </a:ext>
            </a:extLst>
          </p:cNvPr>
          <p:cNvPicPr>
            <a:picLocks noChangeAspect="1"/>
          </p:cNvPicPr>
          <p:nvPr/>
        </p:nvPicPr>
        <p:blipFill>
          <a:blip r:embed="rId3"/>
          <a:stretch>
            <a:fillRect/>
          </a:stretch>
        </p:blipFill>
        <p:spPr>
          <a:xfrm>
            <a:off x="7643620" y="1662074"/>
            <a:ext cx="2753109" cy="543001"/>
          </a:xfrm>
          <a:prstGeom prst="rect">
            <a:avLst/>
          </a:prstGeom>
        </p:spPr>
      </p:pic>
      <p:pic>
        <p:nvPicPr>
          <p:cNvPr id="15" name="Picture 14">
            <a:extLst>
              <a:ext uri="{FF2B5EF4-FFF2-40B4-BE49-F238E27FC236}">
                <a16:creationId xmlns:a16="http://schemas.microsoft.com/office/drawing/2014/main" id="{20351BE0-BACA-1F89-E3DE-5F755DB62DC4}"/>
              </a:ext>
            </a:extLst>
          </p:cNvPr>
          <p:cNvPicPr>
            <a:picLocks noChangeAspect="1"/>
          </p:cNvPicPr>
          <p:nvPr/>
        </p:nvPicPr>
        <p:blipFill>
          <a:blip r:embed="rId4"/>
          <a:stretch>
            <a:fillRect/>
          </a:stretch>
        </p:blipFill>
        <p:spPr>
          <a:xfrm>
            <a:off x="7643620" y="4848188"/>
            <a:ext cx="2076740" cy="533474"/>
          </a:xfrm>
          <a:prstGeom prst="rect">
            <a:avLst/>
          </a:prstGeom>
        </p:spPr>
      </p:pic>
      <p:sp>
        <p:nvSpPr>
          <p:cNvPr id="16" name="TextBox 15">
            <a:extLst>
              <a:ext uri="{FF2B5EF4-FFF2-40B4-BE49-F238E27FC236}">
                <a16:creationId xmlns:a16="http://schemas.microsoft.com/office/drawing/2014/main" id="{2340A0C8-1C26-591E-0340-51FE767A06AF}"/>
              </a:ext>
            </a:extLst>
          </p:cNvPr>
          <p:cNvSpPr txBox="1"/>
          <p:nvPr/>
        </p:nvSpPr>
        <p:spPr>
          <a:xfrm>
            <a:off x="7672289" y="3260765"/>
            <a:ext cx="2753109" cy="369332"/>
          </a:xfrm>
          <a:prstGeom prst="rect">
            <a:avLst/>
          </a:prstGeom>
          <a:noFill/>
        </p:spPr>
        <p:txBody>
          <a:bodyPr wrap="square" rtlCol="0">
            <a:spAutoFit/>
          </a:bodyPr>
          <a:lstStyle/>
          <a:p>
            <a:r>
              <a:rPr lang="en-US" dirty="0"/>
              <a:t>BUILT-IN FUNCTIONS</a:t>
            </a:r>
          </a:p>
        </p:txBody>
      </p:sp>
    </p:spTree>
    <p:extLst>
      <p:ext uri="{BB962C8B-B14F-4D97-AF65-F5344CB8AC3E}">
        <p14:creationId xmlns:p14="http://schemas.microsoft.com/office/powerpoint/2010/main" val="2577617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7AA42-246D-E96B-877A-DBD8EC3A5401}"/>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2232DEF8-E239-72AB-DAED-2ABB4A3D098D}"/>
              </a:ext>
            </a:extLst>
          </p:cNvPr>
          <p:cNvSpPr>
            <a:spLocks noGrp="1"/>
          </p:cNvSpPr>
          <p:nvPr>
            <p:ph type="subTitle" idx="1"/>
          </p:nvPr>
        </p:nvSpPr>
        <p:spPr/>
        <p:txBody>
          <a:bodyPr/>
          <a:lstStyle/>
          <a:p>
            <a:r>
              <a:rPr lang="en-US" dirty="0"/>
              <a:t>Values and data types</a:t>
            </a:r>
          </a:p>
        </p:txBody>
      </p:sp>
    </p:spTree>
    <p:extLst>
      <p:ext uri="{BB962C8B-B14F-4D97-AF65-F5344CB8AC3E}">
        <p14:creationId xmlns:p14="http://schemas.microsoft.com/office/powerpoint/2010/main" val="2048675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1064C44D-91AF-4137-BC06-4F0B21DDC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and yellow snake logo&#10;&#10;Description automatically generated">
            <a:extLst>
              <a:ext uri="{FF2B5EF4-FFF2-40B4-BE49-F238E27FC236}">
                <a16:creationId xmlns:a16="http://schemas.microsoft.com/office/drawing/2014/main" id="{13517A63-A71B-DE09-D555-66E60937B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208" y="1208531"/>
            <a:ext cx="4320749" cy="4735069"/>
          </a:xfrm>
          <a:prstGeom prst="rect">
            <a:avLst/>
          </a:prstGeom>
        </p:spPr>
      </p:pic>
      <p:sp>
        <p:nvSpPr>
          <p:cNvPr id="19" name="Rectangle 18">
            <a:extLst>
              <a:ext uri="{FF2B5EF4-FFF2-40B4-BE49-F238E27FC236}">
                <a16:creationId xmlns:a16="http://schemas.microsoft.com/office/drawing/2014/main" id="{229A9569-B54F-4022-89FD-8D5585618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itle 3">
            <a:extLst>
              <a:ext uri="{FF2B5EF4-FFF2-40B4-BE49-F238E27FC236}">
                <a16:creationId xmlns:a16="http://schemas.microsoft.com/office/drawing/2014/main" id="{4224167B-B4E1-8AD4-A4D3-2E2249DE52BD}"/>
              </a:ext>
            </a:extLst>
          </p:cNvPr>
          <p:cNvSpPr>
            <a:spLocks noGrp="1"/>
          </p:cNvSpPr>
          <p:nvPr>
            <p:ph type="title"/>
          </p:nvPr>
        </p:nvSpPr>
        <p:spPr>
          <a:xfrm>
            <a:off x="7261934" y="1419225"/>
            <a:ext cx="4115917" cy="2085869"/>
          </a:xfrm>
        </p:spPr>
        <p:txBody>
          <a:bodyPr vert="horz" lIns="91440" tIns="45720" rIns="91440" bIns="45720" rtlCol="0" anchor="b">
            <a:normAutofit/>
          </a:bodyPr>
          <a:lstStyle/>
          <a:p>
            <a:r>
              <a:rPr lang="en-US" sz="3600">
                <a:solidFill>
                  <a:srgbClr val="FFFFFF"/>
                </a:solidFill>
              </a:rPr>
              <a:t>welcome</a:t>
            </a:r>
          </a:p>
        </p:txBody>
      </p:sp>
      <p:sp>
        <p:nvSpPr>
          <p:cNvPr id="21" name="Rectangle 20">
            <a:extLst>
              <a:ext uri="{FF2B5EF4-FFF2-40B4-BE49-F238E27FC236}">
                <a16:creationId xmlns:a16="http://schemas.microsoft.com/office/drawing/2014/main" id="{B3B4502C-7226-432B-827E-8454CB375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FC01E"/>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100679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3E709-C3A4-590E-DC0B-14BAD1376EC6}"/>
              </a:ext>
            </a:extLst>
          </p:cNvPr>
          <p:cNvSpPr>
            <a:spLocks noGrp="1"/>
          </p:cNvSpPr>
          <p:nvPr>
            <p:ph type="title"/>
          </p:nvPr>
        </p:nvSpPr>
        <p:spPr/>
        <p:txBody>
          <a:bodyPr/>
          <a:lstStyle/>
          <a:p>
            <a:r>
              <a:rPr lang="en-US" dirty="0"/>
              <a:t>Variables</a:t>
            </a:r>
          </a:p>
        </p:txBody>
      </p:sp>
      <p:sp>
        <p:nvSpPr>
          <p:cNvPr id="5" name="Content Placeholder 4">
            <a:extLst>
              <a:ext uri="{FF2B5EF4-FFF2-40B4-BE49-F238E27FC236}">
                <a16:creationId xmlns:a16="http://schemas.microsoft.com/office/drawing/2014/main" id="{2EA7EAA3-F433-C361-17C8-4EE9A3E6B44D}"/>
              </a:ext>
            </a:extLst>
          </p:cNvPr>
          <p:cNvSpPr>
            <a:spLocks noGrp="1"/>
          </p:cNvSpPr>
          <p:nvPr>
            <p:ph idx="1"/>
          </p:nvPr>
        </p:nvSpPr>
        <p:spPr/>
        <p:txBody>
          <a:bodyPr>
            <a:normAutofit/>
          </a:bodyPr>
          <a:lstStyle/>
          <a:p>
            <a:r>
              <a:rPr lang="en-US" sz="2800" dirty="0"/>
              <a:t>A variable in Python is a reserved memory location to store values. In other words, a variable in a Python program gives data to the computer for processing.</a:t>
            </a:r>
          </a:p>
        </p:txBody>
      </p:sp>
    </p:spTree>
    <p:extLst>
      <p:ext uri="{BB962C8B-B14F-4D97-AF65-F5344CB8AC3E}">
        <p14:creationId xmlns:p14="http://schemas.microsoft.com/office/powerpoint/2010/main" val="527321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690F-158D-7B19-2C15-A1133BEF9153}"/>
              </a:ext>
            </a:extLst>
          </p:cNvPr>
          <p:cNvSpPr>
            <a:spLocks noGrp="1"/>
          </p:cNvSpPr>
          <p:nvPr>
            <p:ph type="title"/>
          </p:nvPr>
        </p:nvSpPr>
        <p:spPr/>
        <p:txBody>
          <a:bodyPr/>
          <a:lstStyle/>
          <a:p>
            <a:r>
              <a:rPr lang="en-US" dirty="0"/>
              <a:t>Assignment</a:t>
            </a:r>
          </a:p>
        </p:txBody>
      </p:sp>
      <p:pic>
        <p:nvPicPr>
          <p:cNvPr id="5" name="Picture 4">
            <a:extLst>
              <a:ext uri="{FF2B5EF4-FFF2-40B4-BE49-F238E27FC236}">
                <a16:creationId xmlns:a16="http://schemas.microsoft.com/office/drawing/2014/main" id="{B0042625-BEF4-1AFF-50EE-1B7FCBDE303E}"/>
              </a:ext>
            </a:extLst>
          </p:cNvPr>
          <p:cNvPicPr>
            <a:picLocks noChangeAspect="1"/>
          </p:cNvPicPr>
          <p:nvPr/>
        </p:nvPicPr>
        <p:blipFill>
          <a:blip r:embed="rId2"/>
          <a:stretch>
            <a:fillRect/>
          </a:stretch>
        </p:blipFill>
        <p:spPr>
          <a:xfrm>
            <a:off x="3060180" y="2581566"/>
            <a:ext cx="4974756" cy="2558445"/>
          </a:xfrm>
          <a:prstGeom prst="rect">
            <a:avLst/>
          </a:prstGeom>
        </p:spPr>
      </p:pic>
      <p:sp>
        <p:nvSpPr>
          <p:cNvPr id="4" name="Rectangle 1">
            <a:extLst>
              <a:ext uri="{FF2B5EF4-FFF2-40B4-BE49-F238E27FC236}">
                <a16:creationId xmlns:a16="http://schemas.microsoft.com/office/drawing/2014/main" id="{12E69688-B61C-B0AD-B0A2-C7E2DE4CDAD8}"/>
              </a:ext>
            </a:extLst>
          </p:cNvPr>
          <p:cNvSpPr>
            <a:spLocks noChangeArrowheads="1"/>
          </p:cNvSpPr>
          <p:nvPr/>
        </p:nvSpPr>
        <p:spPr bwMode="auto">
          <a:xfrm>
            <a:off x="0" y="6416742"/>
            <a:ext cx="67042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Snake Case</a:t>
            </a:r>
            <a:r>
              <a:rPr kumimoji="0" lang="en-US" altLang="en-US" b="0" i="0" u="none" strike="noStrike" cap="none" normalizeH="0" baseline="0" dirty="0">
                <a:ln>
                  <a:noFill/>
                </a:ln>
                <a:solidFill>
                  <a:schemeClr val="tx1"/>
                </a:solidFill>
                <a:effectLst/>
              </a:rPr>
              <a:t>: Typically used for variable names. Example: </a:t>
            </a:r>
            <a:r>
              <a:rPr kumimoji="0" lang="en-US" altLang="en-US" b="0" i="0" u="none" strike="noStrike" cap="none" normalizeH="0" baseline="0" dirty="0" err="1">
                <a:ln>
                  <a:noFill/>
                </a:ln>
                <a:solidFill>
                  <a:schemeClr val="tx1"/>
                </a:solidFill>
                <a:effectLst/>
              </a:rPr>
              <a:t>my_variable</a:t>
            </a:r>
            <a:r>
              <a:rPr kumimoji="0" lang="en-US" altLang="en-US"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2988963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03B16C-D47C-F195-6C04-91C61101250B}"/>
              </a:ext>
            </a:extLst>
          </p:cNvPr>
          <p:cNvPicPr>
            <a:picLocks noChangeAspect="1"/>
          </p:cNvPicPr>
          <p:nvPr/>
        </p:nvPicPr>
        <p:blipFill>
          <a:blip r:embed="rId2"/>
          <a:stretch>
            <a:fillRect/>
          </a:stretch>
        </p:blipFill>
        <p:spPr>
          <a:xfrm>
            <a:off x="2808225" y="1766719"/>
            <a:ext cx="6575549" cy="3624431"/>
          </a:xfrm>
          <a:prstGeom prst="rect">
            <a:avLst/>
          </a:prstGeom>
        </p:spPr>
      </p:pic>
    </p:spTree>
    <p:extLst>
      <p:ext uri="{BB962C8B-B14F-4D97-AF65-F5344CB8AC3E}">
        <p14:creationId xmlns:p14="http://schemas.microsoft.com/office/powerpoint/2010/main" val="2071950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8285B2-885E-ABE3-B6B7-D69032BE8E64}"/>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3BE3B02-C65E-C952-33B1-0B35762F9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0162E3B-7C5B-282F-9914-7ACD460C3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A1AC575-0B93-31BA-42F4-07537A638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7AA3C2B7-2B46-3823-FE12-43249B9B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9A045E1C-A659-9A15-6214-6C9C61C00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4E19E93D-DC38-D8A8-C0E0-867C5F7D7F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BFED4854-0A91-9BEA-404A-6FA938347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7241A86-D26F-10D7-72C1-F9C4283E1A9C}"/>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VARIABLES</a:t>
            </a:r>
          </a:p>
        </p:txBody>
      </p:sp>
      <p:sp>
        <p:nvSpPr>
          <p:cNvPr id="3" name="Content Placeholder 2">
            <a:extLst>
              <a:ext uri="{FF2B5EF4-FFF2-40B4-BE49-F238E27FC236}">
                <a16:creationId xmlns:a16="http://schemas.microsoft.com/office/drawing/2014/main" id="{2B1D2285-26F4-DC48-3727-47F7402F4E3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a:t>
            </a:r>
          </a:p>
        </p:txBody>
      </p:sp>
      <p:sp>
        <p:nvSpPr>
          <p:cNvPr id="22" name="Rectangle 21">
            <a:extLst>
              <a:ext uri="{FF2B5EF4-FFF2-40B4-BE49-F238E27FC236}">
                <a16:creationId xmlns:a16="http://schemas.microsoft.com/office/drawing/2014/main" id="{39DC597A-D676-73FA-D262-6EE76C7375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332560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06EF18-78A9-D878-21F4-36B8DE03EE09}"/>
              </a:ext>
            </a:extLst>
          </p:cNvPr>
          <p:cNvPicPr>
            <a:picLocks noChangeAspect="1"/>
          </p:cNvPicPr>
          <p:nvPr/>
        </p:nvPicPr>
        <p:blipFill>
          <a:blip r:embed="rId2"/>
          <a:stretch>
            <a:fillRect/>
          </a:stretch>
        </p:blipFill>
        <p:spPr>
          <a:xfrm>
            <a:off x="1331375" y="2071396"/>
            <a:ext cx="9518654" cy="3957577"/>
          </a:xfrm>
          <a:prstGeom prst="rect">
            <a:avLst/>
          </a:prstGeom>
        </p:spPr>
      </p:pic>
      <p:sp>
        <p:nvSpPr>
          <p:cNvPr id="6" name="Title 5">
            <a:extLst>
              <a:ext uri="{FF2B5EF4-FFF2-40B4-BE49-F238E27FC236}">
                <a16:creationId xmlns:a16="http://schemas.microsoft.com/office/drawing/2014/main" id="{6CCCD1FF-098A-93A7-AC37-A83FACBBE9E8}"/>
              </a:ext>
            </a:extLst>
          </p:cNvPr>
          <p:cNvSpPr>
            <a:spLocks noGrp="1"/>
          </p:cNvSpPr>
          <p:nvPr>
            <p:ph type="title"/>
          </p:nvPr>
        </p:nvSpPr>
        <p:spPr/>
        <p:txBody>
          <a:bodyPr/>
          <a:lstStyle/>
          <a:p>
            <a:r>
              <a:rPr lang="en-US" dirty="0"/>
              <a:t>Exceptions</a:t>
            </a:r>
          </a:p>
        </p:txBody>
      </p:sp>
    </p:spTree>
    <p:extLst>
      <p:ext uri="{BB962C8B-B14F-4D97-AF65-F5344CB8AC3E}">
        <p14:creationId xmlns:p14="http://schemas.microsoft.com/office/powerpoint/2010/main" val="3124718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690B-0D10-2F00-CC45-E8C95C272A3D}"/>
              </a:ext>
            </a:extLst>
          </p:cNvPr>
          <p:cNvSpPr>
            <a:spLocks noGrp="1"/>
          </p:cNvSpPr>
          <p:nvPr>
            <p:ph type="title"/>
          </p:nvPr>
        </p:nvSpPr>
        <p:spPr/>
        <p:txBody>
          <a:bodyPr/>
          <a:lstStyle/>
          <a:p>
            <a:r>
              <a:rPr lang="en-US" dirty="0"/>
              <a:t>VALUES</a:t>
            </a:r>
          </a:p>
        </p:txBody>
      </p:sp>
      <p:sp>
        <p:nvSpPr>
          <p:cNvPr id="5" name="Content Placeholder 4">
            <a:extLst>
              <a:ext uri="{FF2B5EF4-FFF2-40B4-BE49-F238E27FC236}">
                <a16:creationId xmlns:a16="http://schemas.microsoft.com/office/drawing/2014/main" id="{23E4162C-8412-1268-65CD-84A327C0E7C8}"/>
              </a:ext>
            </a:extLst>
          </p:cNvPr>
          <p:cNvSpPr>
            <a:spLocks noGrp="1"/>
          </p:cNvSpPr>
          <p:nvPr>
            <p:ph idx="1"/>
          </p:nvPr>
        </p:nvSpPr>
        <p:spPr/>
        <p:txBody>
          <a:bodyPr/>
          <a:lstStyle/>
          <a:p>
            <a:r>
              <a:rPr lang="en-US" sz="2800" dirty="0"/>
              <a:t>INT</a:t>
            </a:r>
          </a:p>
          <a:p>
            <a:r>
              <a:rPr lang="en-US" sz="2800" dirty="0"/>
              <a:t>FLOAT</a:t>
            </a:r>
          </a:p>
          <a:p>
            <a:r>
              <a:rPr lang="en-US" sz="2800" dirty="0"/>
              <a:t>STRING</a:t>
            </a:r>
          </a:p>
          <a:p>
            <a:r>
              <a:rPr lang="en-US" sz="2800" dirty="0"/>
              <a:t>BOOLEAN</a:t>
            </a:r>
          </a:p>
          <a:p>
            <a:endParaRPr lang="en-US" dirty="0"/>
          </a:p>
        </p:txBody>
      </p:sp>
    </p:spTree>
    <p:extLst>
      <p:ext uri="{BB962C8B-B14F-4D97-AF65-F5344CB8AC3E}">
        <p14:creationId xmlns:p14="http://schemas.microsoft.com/office/powerpoint/2010/main" val="3681573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0EA18-77C7-6703-FC26-48854EFDAFCE}"/>
              </a:ext>
            </a:extLst>
          </p:cNvPr>
          <p:cNvSpPr>
            <a:spLocks noGrp="1"/>
          </p:cNvSpPr>
          <p:nvPr>
            <p:ph type="title"/>
          </p:nvPr>
        </p:nvSpPr>
        <p:spPr/>
        <p:txBody>
          <a:bodyPr/>
          <a:lstStyle/>
          <a:p>
            <a:r>
              <a:rPr lang="en-US" dirty="0"/>
              <a:t>Type()</a:t>
            </a:r>
          </a:p>
        </p:txBody>
      </p:sp>
      <p:sp>
        <p:nvSpPr>
          <p:cNvPr id="3" name="Content Placeholder 2">
            <a:extLst>
              <a:ext uri="{FF2B5EF4-FFF2-40B4-BE49-F238E27FC236}">
                <a16:creationId xmlns:a16="http://schemas.microsoft.com/office/drawing/2014/main" id="{736FA0FA-5368-35CE-F01B-170C174D79EB}"/>
              </a:ext>
            </a:extLst>
          </p:cNvPr>
          <p:cNvSpPr>
            <a:spLocks noGrp="1"/>
          </p:cNvSpPr>
          <p:nvPr>
            <p:ph idx="1"/>
          </p:nvPr>
        </p:nvSpPr>
        <p:spPr/>
        <p:txBody>
          <a:bodyPr>
            <a:normAutofit/>
          </a:bodyPr>
          <a:lstStyle/>
          <a:p>
            <a:r>
              <a:rPr lang="en-US" sz="2800" dirty="0"/>
              <a:t>The type() function in Python is a built-in function that returns the type of an object. This means it tells you what class a variable or a value belongs to. The type() function is commonly used for debugging and development purposes, allowing developers to check the data types of variables and understand how to work with them effectively.</a:t>
            </a:r>
          </a:p>
        </p:txBody>
      </p:sp>
    </p:spTree>
    <p:extLst>
      <p:ext uri="{BB962C8B-B14F-4D97-AF65-F5344CB8AC3E}">
        <p14:creationId xmlns:p14="http://schemas.microsoft.com/office/powerpoint/2010/main" val="3426764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57CD69-3899-8DBA-6FA1-0600B7E15398}"/>
              </a:ext>
            </a:extLst>
          </p:cNvPr>
          <p:cNvPicPr>
            <a:picLocks noChangeAspect="1"/>
          </p:cNvPicPr>
          <p:nvPr/>
        </p:nvPicPr>
        <p:blipFill>
          <a:blip r:embed="rId2"/>
          <a:stretch>
            <a:fillRect/>
          </a:stretch>
        </p:blipFill>
        <p:spPr>
          <a:xfrm>
            <a:off x="3979405" y="2612193"/>
            <a:ext cx="4233190" cy="1633614"/>
          </a:xfrm>
          <a:prstGeom prst="rect">
            <a:avLst/>
          </a:prstGeom>
        </p:spPr>
      </p:pic>
    </p:spTree>
    <p:extLst>
      <p:ext uri="{BB962C8B-B14F-4D97-AF65-F5344CB8AC3E}">
        <p14:creationId xmlns:p14="http://schemas.microsoft.com/office/powerpoint/2010/main" val="1664130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18F8CB-B8D7-62DA-4371-0A6BBC2FB2F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CF57BD9-24C9-002D-B3AD-FA4A50CF6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75D46EF-5EAA-7C4B-A745-8009C044B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1AE4411F-BDCC-A188-54DC-C254F493A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2391A90E-F1AB-68D2-154A-EF2FBFCDA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FE66F06-1A94-E75C-2E74-2DBBD3F44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455B3966-529A-3394-3C96-18315EC859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AC30B1B-B827-663B-C3FB-856F99078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F045453B-1332-EC82-B6C7-8143274942B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Values</a:t>
            </a:r>
          </a:p>
        </p:txBody>
      </p:sp>
      <p:sp>
        <p:nvSpPr>
          <p:cNvPr id="3" name="Content Placeholder 2">
            <a:extLst>
              <a:ext uri="{FF2B5EF4-FFF2-40B4-BE49-F238E27FC236}">
                <a16:creationId xmlns:a16="http://schemas.microsoft.com/office/drawing/2014/main" id="{E7363741-52A0-3BD5-F190-F206FE3945F3}"/>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3</a:t>
            </a:r>
          </a:p>
        </p:txBody>
      </p:sp>
      <p:sp>
        <p:nvSpPr>
          <p:cNvPr id="22" name="Rectangle 21">
            <a:extLst>
              <a:ext uri="{FF2B5EF4-FFF2-40B4-BE49-F238E27FC236}">
                <a16:creationId xmlns:a16="http://schemas.microsoft.com/office/drawing/2014/main" id="{B148DF1F-781E-B813-2EF4-E3A5EE70BF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820432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2EBC-F092-CD64-4930-1F52993A93DF}"/>
              </a:ext>
            </a:extLst>
          </p:cNvPr>
          <p:cNvSpPr>
            <a:spLocks noGrp="1"/>
          </p:cNvSpPr>
          <p:nvPr>
            <p:ph type="title"/>
          </p:nvPr>
        </p:nvSpPr>
        <p:spPr/>
        <p:txBody>
          <a:bodyPr/>
          <a:lstStyle/>
          <a:p>
            <a:r>
              <a:rPr lang="en-US" dirty="0"/>
              <a:t>expressions</a:t>
            </a:r>
          </a:p>
        </p:txBody>
      </p:sp>
      <p:pic>
        <p:nvPicPr>
          <p:cNvPr id="5" name="Picture 4">
            <a:extLst>
              <a:ext uri="{FF2B5EF4-FFF2-40B4-BE49-F238E27FC236}">
                <a16:creationId xmlns:a16="http://schemas.microsoft.com/office/drawing/2014/main" id="{450E3516-A954-0A11-D5C1-6D7D5583882A}"/>
              </a:ext>
            </a:extLst>
          </p:cNvPr>
          <p:cNvPicPr>
            <a:picLocks noChangeAspect="1"/>
          </p:cNvPicPr>
          <p:nvPr/>
        </p:nvPicPr>
        <p:blipFill>
          <a:blip r:embed="rId2"/>
          <a:stretch>
            <a:fillRect/>
          </a:stretch>
        </p:blipFill>
        <p:spPr>
          <a:xfrm>
            <a:off x="3083878" y="2691838"/>
            <a:ext cx="5662074" cy="2448173"/>
          </a:xfrm>
          <a:prstGeom prst="rect">
            <a:avLst/>
          </a:prstGeom>
        </p:spPr>
      </p:pic>
    </p:spTree>
    <p:extLst>
      <p:ext uri="{BB962C8B-B14F-4D97-AF65-F5344CB8AC3E}">
        <p14:creationId xmlns:p14="http://schemas.microsoft.com/office/powerpoint/2010/main" val="1606598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18A306-443B-4844-9884-D3E2C3B37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3F430D2A-93AA-410C-B1BB-98FEA2990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9A0EF52A-1A39-47D8-AA03-47A1C47BE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896DE2E2-8696-47C1-8B42-A04B409BC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3987CAC5-608C-4637-9F4D-19E879782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945C5B5-FCD5-0533-6BB6-ED96F7478036}"/>
              </a:ext>
            </a:extLst>
          </p:cNvPr>
          <p:cNvSpPr>
            <a:spLocks noGrp="1"/>
          </p:cNvSpPr>
          <p:nvPr>
            <p:ph type="title"/>
          </p:nvPr>
        </p:nvSpPr>
        <p:spPr>
          <a:xfrm>
            <a:off x="4319566" y="1005839"/>
            <a:ext cx="7420881" cy="4805025"/>
          </a:xfrm>
        </p:spPr>
        <p:txBody>
          <a:bodyPr vert="horz" lIns="91440" tIns="45720" rIns="91440" bIns="45720" rtlCol="0" anchor="ctr">
            <a:normAutofit/>
          </a:bodyPr>
          <a:lstStyle/>
          <a:p>
            <a:r>
              <a:rPr lang="en-US">
                <a:solidFill>
                  <a:schemeClr val="tx2"/>
                </a:solidFill>
              </a:rPr>
              <a:t>Introduction</a:t>
            </a:r>
          </a:p>
        </p:txBody>
      </p:sp>
      <p:sp>
        <p:nvSpPr>
          <p:cNvPr id="19" name="Rectangle 18">
            <a:extLst>
              <a:ext uri="{FF2B5EF4-FFF2-40B4-BE49-F238E27FC236}">
                <a16:creationId xmlns:a16="http://schemas.microsoft.com/office/drawing/2014/main" id="{FB5ABED4-61CA-4171-AF06-7F3D59612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7038AD67-DDAB-47CB-9177-5DE55ED1B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8BBC997F-3436-4A66-ABD7-075554AE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7534DA17-9FF4-41C4-9EB3-0116A286C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44729"/>
            <a:ext cx="3703320" cy="57458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 Placeholder 3">
            <a:extLst>
              <a:ext uri="{FF2B5EF4-FFF2-40B4-BE49-F238E27FC236}">
                <a16:creationId xmlns:a16="http://schemas.microsoft.com/office/drawing/2014/main" id="{55201A1A-54E2-D215-4D00-6D5198254E41}"/>
              </a:ext>
            </a:extLst>
          </p:cNvPr>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3200"/>
              <a:t>Part 1</a:t>
            </a:r>
          </a:p>
        </p:txBody>
      </p:sp>
    </p:spTree>
    <p:extLst>
      <p:ext uri="{BB962C8B-B14F-4D97-AF65-F5344CB8AC3E}">
        <p14:creationId xmlns:p14="http://schemas.microsoft.com/office/powerpoint/2010/main" val="3771434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DA969-526A-B216-CDD1-F9B2650B8C11}"/>
              </a:ext>
            </a:extLst>
          </p:cNvPr>
          <p:cNvSpPr>
            <a:spLocks noGrp="1"/>
          </p:cNvSpPr>
          <p:nvPr>
            <p:ph type="title"/>
          </p:nvPr>
        </p:nvSpPr>
        <p:spPr/>
        <p:txBody>
          <a:bodyPr/>
          <a:lstStyle/>
          <a:p>
            <a:r>
              <a:rPr lang="en-US" dirty="0"/>
              <a:t>Reassignment</a:t>
            </a:r>
          </a:p>
        </p:txBody>
      </p:sp>
      <p:pic>
        <p:nvPicPr>
          <p:cNvPr id="4" name="Picture 3">
            <a:extLst>
              <a:ext uri="{FF2B5EF4-FFF2-40B4-BE49-F238E27FC236}">
                <a16:creationId xmlns:a16="http://schemas.microsoft.com/office/drawing/2014/main" id="{BDE64610-5360-F5ED-625F-33A22C2DCC1A}"/>
              </a:ext>
            </a:extLst>
          </p:cNvPr>
          <p:cNvPicPr>
            <a:picLocks noChangeAspect="1"/>
          </p:cNvPicPr>
          <p:nvPr/>
        </p:nvPicPr>
        <p:blipFill>
          <a:blip r:embed="rId2"/>
          <a:stretch>
            <a:fillRect/>
          </a:stretch>
        </p:blipFill>
        <p:spPr>
          <a:xfrm>
            <a:off x="1446246" y="2538432"/>
            <a:ext cx="3258968" cy="2601579"/>
          </a:xfrm>
          <a:prstGeom prst="rect">
            <a:avLst/>
          </a:prstGeom>
        </p:spPr>
      </p:pic>
      <p:pic>
        <p:nvPicPr>
          <p:cNvPr id="6" name="Picture 5">
            <a:extLst>
              <a:ext uri="{FF2B5EF4-FFF2-40B4-BE49-F238E27FC236}">
                <a16:creationId xmlns:a16="http://schemas.microsoft.com/office/drawing/2014/main" id="{A89BC4CF-5261-F72A-C230-1955C07FC6AF}"/>
              </a:ext>
            </a:extLst>
          </p:cNvPr>
          <p:cNvPicPr>
            <a:picLocks noChangeAspect="1"/>
          </p:cNvPicPr>
          <p:nvPr/>
        </p:nvPicPr>
        <p:blipFill>
          <a:blip r:embed="rId3"/>
          <a:stretch>
            <a:fillRect/>
          </a:stretch>
        </p:blipFill>
        <p:spPr>
          <a:xfrm>
            <a:off x="6767279" y="2587969"/>
            <a:ext cx="3786658" cy="2552042"/>
          </a:xfrm>
          <a:prstGeom prst="rect">
            <a:avLst/>
          </a:prstGeom>
        </p:spPr>
      </p:pic>
    </p:spTree>
    <p:extLst>
      <p:ext uri="{BB962C8B-B14F-4D97-AF65-F5344CB8AC3E}">
        <p14:creationId xmlns:p14="http://schemas.microsoft.com/office/powerpoint/2010/main" val="1033739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C81FD-3642-5AD2-37BA-ED94FE60BC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3C3C89-1AB6-F104-4099-66A164A8C781}"/>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88D40807-F971-5372-5F6E-B5D821DB94CC}"/>
              </a:ext>
            </a:extLst>
          </p:cNvPr>
          <p:cNvSpPr>
            <a:spLocks noGrp="1"/>
          </p:cNvSpPr>
          <p:nvPr>
            <p:ph type="subTitle" idx="1"/>
          </p:nvPr>
        </p:nvSpPr>
        <p:spPr/>
        <p:txBody>
          <a:bodyPr/>
          <a:lstStyle/>
          <a:p>
            <a:r>
              <a:rPr lang="en-US" dirty="0"/>
              <a:t>Operators and Operands</a:t>
            </a:r>
          </a:p>
        </p:txBody>
      </p:sp>
    </p:spTree>
    <p:extLst>
      <p:ext uri="{BB962C8B-B14F-4D97-AF65-F5344CB8AC3E}">
        <p14:creationId xmlns:p14="http://schemas.microsoft.com/office/powerpoint/2010/main" val="329637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36831-2FD1-8A7D-C42D-153BF3C14419}"/>
              </a:ext>
            </a:extLst>
          </p:cNvPr>
          <p:cNvSpPr>
            <a:spLocks noGrp="1"/>
          </p:cNvSpPr>
          <p:nvPr>
            <p:ph type="title"/>
          </p:nvPr>
        </p:nvSpPr>
        <p:spPr/>
        <p:txBody>
          <a:bodyPr/>
          <a:lstStyle/>
          <a:p>
            <a:r>
              <a:rPr lang="en-US" dirty="0"/>
              <a:t>Operators and Operands</a:t>
            </a:r>
          </a:p>
        </p:txBody>
      </p:sp>
      <p:sp>
        <p:nvSpPr>
          <p:cNvPr id="3" name="Content Placeholder 2">
            <a:extLst>
              <a:ext uri="{FF2B5EF4-FFF2-40B4-BE49-F238E27FC236}">
                <a16:creationId xmlns:a16="http://schemas.microsoft.com/office/drawing/2014/main" id="{5A452A58-14C7-1718-81B0-1927B6BADDE7}"/>
              </a:ext>
            </a:extLst>
          </p:cNvPr>
          <p:cNvSpPr>
            <a:spLocks noGrp="1"/>
          </p:cNvSpPr>
          <p:nvPr>
            <p:ph idx="1"/>
          </p:nvPr>
        </p:nvSpPr>
        <p:spPr/>
        <p:txBody>
          <a:bodyPr>
            <a:normAutofit/>
          </a:bodyPr>
          <a:lstStyle/>
          <a:p>
            <a:r>
              <a:rPr lang="en-US" sz="2800" dirty="0"/>
              <a:t>In Python, operators are special symbols that carry out arithmetic or logical computation. The value(s) that the operator operates on are called operands.</a:t>
            </a:r>
          </a:p>
        </p:txBody>
      </p:sp>
    </p:spTree>
    <p:extLst>
      <p:ext uri="{BB962C8B-B14F-4D97-AF65-F5344CB8AC3E}">
        <p14:creationId xmlns:p14="http://schemas.microsoft.com/office/powerpoint/2010/main" val="1226326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D8C39-3BA7-E028-AD44-2F215A95DFD8}"/>
              </a:ext>
            </a:extLst>
          </p:cNvPr>
          <p:cNvSpPr>
            <a:spLocks noGrp="1"/>
          </p:cNvSpPr>
          <p:nvPr>
            <p:ph type="title"/>
          </p:nvPr>
        </p:nvSpPr>
        <p:spPr/>
        <p:txBody>
          <a:bodyPr/>
          <a:lstStyle/>
          <a:p>
            <a:r>
              <a:rPr lang="en-US" dirty="0"/>
              <a:t>Arithmetic Operators</a:t>
            </a:r>
          </a:p>
        </p:txBody>
      </p:sp>
      <p:sp>
        <p:nvSpPr>
          <p:cNvPr id="3" name="Content Placeholder 2">
            <a:extLst>
              <a:ext uri="{FF2B5EF4-FFF2-40B4-BE49-F238E27FC236}">
                <a16:creationId xmlns:a16="http://schemas.microsoft.com/office/drawing/2014/main" id="{15B7A7CB-7AD5-62B6-1154-3A730622DAA3}"/>
              </a:ext>
            </a:extLst>
          </p:cNvPr>
          <p:cNvSpPr>
            <a:spLocks noGrp="1"/>
          </p:cNvSpPr>
          <p:nvPr>
            <p:ph idx="1"/>
          </p:nvPr>
        </p:nvSpPr>
        <p:spPr/>
        <p:txBody>
          <a:bodyPr>
            <a:normAutofit/>
          </a:bodyPr>
          <a:lstStyle/>
          <a:p>
            <a:r>
              <a:rPr lang="en-US" sz="2800" dirty="0"/>
              <a:t>+ Addition: Adds two operands. Ex: x + y</a:t>
            </a:r>
          </a:p>
          <a:p>
            <a:r>
              <a:rPr lang="en-US" sz="2800" dirty="0"/>
              <a:t>- Subtraction: Subtracts two operands. Ex: x - y</a:t>
            </a:r>
          </a:p>
          <a:p>
            <a:r>
              <a:rPr lang="en-US" sz="2800" dirty="0"/>
              <a:t>* Multiplication: Multiplies two operands. Ex: x * y</a:t>
            </a:r>
          </a:p>
          <a:p>
            <a:r>
              <a:rPr lang="en-US" sz="2800" dirty="0"/>
              <a:t>/ Division: Divides the first operand by the second. Ex: x / y</a:t>
            </a:r>
          </a:p>
        </p:txBody>
      </p:sp>
    </p:spTree>
    <p:extLst>
      <p:ext uri="{BB962C8B-B14F-4D97-AF65-F5344CB8AC3E}">
        <p14:creationId xmlns:p14="http://schemas.microsoft.com/office/powerpoint/2010/main" val="3749673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62F40-AD0A-AADA-3760-6843642A07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8E4274-FE79-F682-F9DA-B9990497A47D}"/>
              </a:ext>
            </a:extLst>
          </p:cNvPr>
          <p:cNvSpPr>
            <a:spLocks noGrp="1"/>
          </p:cNvSpPr>
          <p:nvPr>
            <p:ph type="title"/>
          </p:nvPr>
        </p:nvSpPr>
        <p:spPr/>
        <p:txBody>
          <a:bodyPr/>
          <a:lstStyle/>
          <a:p>
            <a:r>
              <a:rPr lang="en-US" dirty="0"/>
              <a:t>Arithmetic Operators</a:t>
            </a:r>
          </a:p>
        </p:txBody>
      </p:sp>
      <p:sp>
        <p:nvSpPr>
          <p:cNvPr id="3" name="Content Placeholder 2">
            <a:extLst>
              <a:ext uri="{FF2B5EF4-FFF2-40B4-BE49-F238E27FC236}">
                <a16:creationId xmlns:a16="http://schemas.microsoft.com/office/drawing/2014/main" id="{5F92CA0F-9D10-621A-C853-06C5A0127383}"/>
              </a:ext>
            </a:extLst>
          </p:cNvPr>
          <p:cNvSpPr>
            <a:spLocks noGrp="1"/>
          </p:cNvSpPr>
          <p:nvPr>
            <p:ph idx="1"/>
          </p:nvPr>
        </p:nvSpPr>
        <p:spPr/>
        <p:txBody>
          <a:bodyPr>
            <a:normAutofit/>
          </a:bodyPr>
          <a:lstStyle/>
          <a:p>
            <a:pPr marL="301752" indent="-301752" algn="l" rtl="0" eaLnBrk="1" latinLnBrk="0" hangingPunct="1">
              <a:spcBef>
                <a:spcPts val="432"/>
              </a:spcBef>
              <a:spcAft>
                <a:spcPts val="600"/>
              </a:spcAft>
              <a:buClr>
                <a:schemeClr val="accent2"/>
              </a:buClr>
              <a:buSzPct val="92000"/>
              <a:buFont typeface="Wingdings 2" panose="05020102010507070707" pitchFamily="18" charset="2"/>
              <a:buChar char="¡"/>
            </a:pPr>
            <a:r>
              <a:rPr lang="en-US" sz="2800" kern="1200" dirty="0">
                <a:solidFill>
                  <a:srgbClr val="3D3D3D"/>
                </a:solidFill>
                <a:effectLst/>
                <a:latin typeface="Gill Sans MT (Body)"/>
              </a:rPr>
              <a:t>% Modulus: Returns the remainder when first operand is divided by the second. Ex: x % y</a:t>
            </a:r>
            <a:endParaRPr lang="en-US" sz="2800" dirty="0">
              <a:effectLst/>
              <a:latin typeface="Gill Sans MT (Body)"/>
            </a:endParaRPr>
          </a:p>
          <a:p>
            <a:pPr marL="301752" indent="-301752" algn="l" rtl="0" eaLnBrk="1" latinLnBrk="0" hangingPunct="1">
              <a:spcBef>
                <a:spcPts val="432"/>
              </a:spcBef>
              <a:spcAft>
                <a:spcPts val="600"/>
              </a:spcAft>
            </a:pPr>
            <a:r>
              <a:rPr lang="en-US" sz="2800" kern="1200" dirty="0">
                <a:solidFill>
                  <a:srgbClr val="3D3D3D"/>
                </a:solidFill>
                <a:effectLst/>
                <a:latin typeface="Gill Sans MT (Body)"/>
              </a:rPr>
              <a:t>** Exponentiation: Raises the first operand to the power of the second. Ex: x ** y</a:t>
            </a:r>
            <a:endParaRPr lang="en-US" sz="2800" dirty="0">
              <a:effectLst/>
              <a:latin typeface="Gill Sans MT (Body)"/>
            </a:endParaRPr>
          </a:p>
          <a:p>
            <a:pPr marL="301752" indent="-301752" algn="l" rtl="0" eaLnBrk="1" latinLnBrk="0" hangingPunct="1">
              <a:spcBef>
                <a:spcPts val="432"/>
              </a:spcBef>
              <a:spcAft>
                <a:spcPts val="600"/>
              </a:spcAft>
            </a:pPr>
            <a:r>
              <a:rPr lang="en-US" sz="2800" kern="1200" dirty="0">
                <a:solidFill>
                  <a:srgbClr val="3D3D3D"/>
                </a:solidFill>
                <a:effectLst/>
                <a:latin typeface="Gill Sans MT (Body)"/>
              </a:rPr>
              <a:t>// Floor division: Division that results into whole number adjusted to the left in the number line. Ex: x // y</a:t>
            </a:r>
            <a:endParaRPr lang="en-US" sz="2800" dirty="0">
              <a:latin typeface="Gill Sans MT (Body)"/>
            </a:endParaRPr>
          </a:p>
        </p:txBody>
      </p:sp>
    </p:spTree>
    <p:extLst>
      <p:ext uri="{BB962C8B-B14F-4D97-AF65-F5344CB8AC3E}">
        <p14:creationId xmlns:p14="http://schemas.microsoft.com/office/powerpoint/2010/main" val="1335782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F2D807-A4E5-E8CD-A070-D26A237153B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8" name="Rectangle 17">
            <a:extLst>
              <a:ext uri="{FF2B5EF4-FFF2-40B4-BE49-F238E27FC236}">
                <a16:creationId xmlns:a16="http://schemas.microsoft.com/office/drawing/2014/main" id="{85DD9E25-AB50-4F01-9CA6-96497CDE7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Teacher">
            <a:extLst>
              <a:ext uri="{FF2B5EF4-FFF2-40B4-BE49-F238E27FC236}">
                <a16:creationId xmlns:a16="http://schemas.microsoft.com/office/drawing/2014/main" id="{3C1078F9-A1FC-36EC-2409-D23302B97B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D88721B-5781-133A-0AA3-025FD5BE2923}"/>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Arithmetic Operators</a:t>
            </a:r>
          </a:p>
        </p:txBody>
      </p:sp>
      <p:sp>
        <p:nvSpPr>
          <p:cNvPr id="3" name="Content Placeholder 2">
            <a:extLst>
              <a:ext uri="{FF2B5EF4-FFF2-40B4-BE49-F238E27FC236}">
                <a16:creationId xmlns:a16="http://schemas.microsoft.com/office/drawing/2014/main" id="{F0202BC1-AC48-2838-86B7-0EFE8ECCFFD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a:solidFill>
                  <a:schemeClr val="bg2"/>
                </a:solidFill>
              </a:rPr>
              <a:t>Lecture 4</a:t>
            </a:r>
          </a:p>
        </p:txBody>
      </p:sp>
      <p:sp>
        <p:nvSpPr>
          <p:cNvPr id="22" name="Rectangle 21">
            <a:extLst>
              <a:ext uri="{FF2B5EF4-FFF2-40B4-BE49-F238E27FC236}">
                <a16:creationId xmlns:a16="http://schemas.microsoft.com/office/drawing/2014/main" id="{E12301D8-0106-4E04-A846-C29A66593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46519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701E01-8B77-7841-C7E7-26778A594021}"/>
              </a:ext>
            </a:extLst>
          </p:cNvPr>
          <p:cNvSpPr>
            <a:spLocks noGrp="1"/>
          </p:cNvSpPr>
          <p:nvPr>
            <p:ph type="title"/>
          </p:nvPr>
        </p:nvSpPr>
        <p:spPr/>
        <p:txBody>
          <a:bodyPr/>
          <a:lstStyle/>
          <a:p>
            <a:r>
              <a:rPr lang="en-US" dirty="0"/>
              <a:t>Exercise 1: Basic Arithmetic with Integers and Floats</a:t>
            </a:r>
          </a:p>
        </p:txBody>
      </p:sp>
      <p:sp>
        <p:nvSpPr>
          <p:cNvPr id="5" name="Content Placeholder 4">
            <a:extLst>
              <a:ext uri="{FF2B5EF4-FFF2-40B4-BE49-F238E27FC236}">
                <a16:creationId xmlns:a16="http://schemas.microsoft.com/office/drawing/2014/main" id="{FF910EDA-296A-7A21-5710-C741CE66A91C}"/>
              </a:ext>
            </a:extLst>
          </p:cNvPr>
          <p:cNvSpPr>
            <a:spLocks noGrp="1"/>
          </p:cNvSpPr>
          <p:nvPr>
            <p:ph idx="1"/>
          </p:nvPr>
        </p:nvSpPr>
        <p:spPr/>
        <p:txBody>
          <a:bodyPr>
            <a:normAutofit/>
          </a:bodyPr>
          <a:lstStyle/>
          <a:p>
            <a:r>
              <a:rPr lang="en-US" sz="2800" dirty="0"/>
              <a:t>Write a program that calculates the average of three numbers: an integer 15, a float 6.5, and another integer 22. Assign the result to a variable called average and print it out.</a:t>
            </a:r>
          </a:p>
        </p:txBody>
      </p:sp>
    </p:spTree>
    <p:extLst>
      <p:ext uri="{BB962C8B-B14F-4D97-AF65-F5344CB8AC3E}">
        <p14:creationId xmlns:p14="http://schemas.microsoft.com/office/powerpoint/2010/main" val="2156442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8CA6-3C8D-0B51-6823-B9B5E9BB003B}"/>
              </a:ext>
            </a:extLst>
          </p:cNvPr>
          <p:cNvSpPr>
            <a:spLocks noGrp="1"/>
          </p:cNvSpPr>
          <p:nvPr>
            <p:ph type="title"/>
          </p:nvPr>
        </p:nvSpPr>
        <p:spPr/>
        <p:txBody>
          <a:bodyPr/>
          <a:lstStyle/>
          <a:p>
            <a:r>
              <a:rPr lang="en-US" dirty="0"/>
              <a:t>Exercise 2: String Concatenation and Repetition</a:t>
            </a:r>
          </a:p>
        </p:txBody>
      </p:sp>
      <p:sp>
        <p:nvSpPr>
          <p:cNvPr id="3" name="Content Placeholder 2">
            <a:extLst>
              <a:ext uri="{FF2B5EF4-FFF2-40B4-BE49-F238E27FC236}">
                <a16:creationId xmlns:a16="http://schemas.microsoft.com/office/drawing/2014/main" id="{3337B029-B60B-3A22-28B1-6043408B07DC}"/>
              </a:ext>
            </a:extLst>
          </p:cNvPr>
          <p:cNvSpPr>
            <a:spLocks noGrp="1"/>
          </p:cNvSpPr>
          <p:nvPr>
            <p:ph idx="1"/>
          </p:nvPr>
        </p:nvSpPr>
        <p:spPr/>
        <p:txBody>
          <a:bodyPr>
            <a:normAutofit/>
          </a:bodyPr>
          <a:lstStyle/>
          <a:p>
            <a:endParaRPr lang="en-US" sz="2800" dirty="0"/>
          </a:p>
          <a:p>
            <a:r>
              <a:rPr lang="en-US" sz="2800" dirty="0"/>
              <a:t>Create a program that concatenates the following strings: "Python" and "3.8", separated by a space, and then repeat this concatenated string 3 times. Store the result in a variable called </a:t>
            </a:r>
            <a:r>
              <a:rPr lang="en-US" sz="2800" dirty="0" err="1"/>
              <a:t>repeated_string</a:t>
            </a:r>
            <a:r>
              <a:rPr lang="en-US" sz="2800" dirty="0"/>
              <a:t> and print it out.</a:t>
            </a:r>
          </a:p>
        </p:txBody>
      </p:sp>
    </p:spTree>
    <p:extLst>
      <p:ext uri="{BB962C8B-B14F-4D97-AF65-F5344CB8AC3E}">
        <p14:creationId xmlns:p14="http://schemas.microsoft.com/office/powerpoint/2010/main" val="2659211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8949-7ACF-C0C7-A663-B5B42B262668}"/>
              </a:ext>
            </a:extLst>
          </p:cNvPr>
          <p:cNvSpPr>
            <a:spLocks noGrp="1"/>
          </p:cNvSpPr>
          <p:nvPr>
            <p:ph type="title"/>
          </p:nvPr>
        </p:nvSpPr>
        <p:spPr/>
        <p:txBody>
          <a:bodyPr/>
          <a:lstStyle/>
          <a:p>
            <a:r>
              <a:rPr lang="en-US" dirty="0"/>
              <a:t>Exercise 3: Mixing Strings and Numbers</a:t>
            </a:r>
          </a:p>
        </p:txBody>
      </p:sp>
      <p:sp>
        <p:nvSpPr>
          <p:cNvPr id="3" name="Content Placeholder 2">
            <a:extLst>
              <a:ext uri="{FF2B5EF4-FFF2-40B4-BE49-F238E27FC236}">
                <a16:creationId xmlns:a16="http://schemas.microsoft.com/office/drawing/2014/main" id="{0929BB2A-69DE-A878-2006-C56229D380F0}"/>
              </a:ext>
            </a:extLst>
          </p:cNvPr>
          <p:cNvSpPr>
            <a:spLocks noGrp="1"/>
          </p:cNvSpPr>
          <p:nvPr>
            <p:ph idx="1"/>
          </p:nvPr>
        </p:nvSpPr>
        <p:spPr/>
        <p:txBody>
          <a:bodyPr>
            <a:normAutofit/>
          </a:bodyPr>
          <a:lstStyle/>
          <a:p>
            <a:r>
              <a:rPr lang="en-US" sz="2800" dirty="0"/>
              <a:t>Write a program that takes an integer variable age with a value of 30 and a string variable greeting with the value "Hello, I am ". Concatenate greeting with age to form a complete sentence. You will need to convert the integer to a string before concatenation. Print the result.</a:t>
            </a:r>
          </a:p>
        </p:txBody>
      </p:sp>
    </p:spTree>
    <p:extLst>
      <p:ext uri="{BB962C8B-B14F-4D97-AF65-F5344CB8AC3E}">
        <p14:creationId xmlns:p14="http://schemas.microsoft.com/office/powerpoint/2010/main" val="13879764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456487-7416-AC40-8B0D-600806DBD4B4}"/>
              </a:ext>
            </a:extLst>
          </p:cNvPr>
          <p:cNvSpPr>
            <a:spLocks noGrp="1"/>
          </p:cNvSpPr>
          <p:nvPr>
            <p:ph type="title"/>
          </p:nvPr>
        </p:nvSpPr>
        <p:spPr/>
        <p:txBody>
          <a:bodyPr/>
          <a:lstStyle/>
          <a:p>
            <a:r>
              <a:rPr lang="en-US" dirty="0"/>
              <a:t>Comparison Operators</a:t>
            </a:r>
          </a:p>
        </p:txBody>
      </p:sp>
      <p:sp>
        <p:nvSpPr>
          <p:cNvPr id="5" name="Content Placeholder 4">
            <a:extLst>
              <a:ext uri="{FF2B5EF4-FFF2-40B4-BE49-F238E27FC236}">
                <a16:creationId xmlns:a16="http://schemas.microsoft.com/office/drawing/2014/main" id="{EFB7C227-B996-1FB8-6087-E4A2A0C252D3}"/>
              </a:ext>
            </a:extLst>
          </p:cNvPr>
          <p:cNvSpPr>
            <a:spLocks noGrp="1"/>
          </p:cNvSpPr>
          <p:nvPr>
            <p:ph idx="1"/>
          </p:nvPr>
        </p:nvSpPr>
        <p:spPr/>
        <p:txBody>
          <a:bodyPr>
            <a:normAutofit/>
          </a:bodyPr>
          <a:lstStyle/>
          <a:p>
            <a:r>
              <a:rPr lang="en-US" sz="2800" dirty="0"/>
              <a:t>Compare the values on either sides of them and decide the relation among them. They are also called Relational operators.</a:t>
            </a:r>
          </a:p>
        </p:txBody>
      </p:sp>
    </p:spTree>
    <p:extLst>
      <p:ext uri="{BB962C8B-B14F-4D97-AF65-F5344CB8AC3E}">
        <p14:creationId xmlns:p14="http://schemas.microsoft.com/office/powerpoint/2010/main" val="3966307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C10C6A-BA75-F4CB-AA2F-C14B74C3C318}"/>
              </a:ext>
            </a:extLst>
          </p:cNvPr>
          <p:cNvSpPr>
            <a:spLocks noGrp="1"/>
          </p:cNvSpPr>
          <p:nvPr>
            <p:ph type="title"/>
          </p:nvPr>
        </p:nvSpPr>
        <p:spPr/>
        <p:txBody>
          <a:bodyPr/>
          <a:lstStyle/>
          <a:p>
            <a:r>
              <a:rPr lang="en-US" dirty="0"/>
              <a:t>Python </a:t>
            </a:r>
          </a:p>
        </p:txBody>
      </p:sp>
      <p:sp>
        <p:nvSpPr>
          <p:cNvPr id="5" name="Content Placeholder 4">
            <a:extLst>
              <a:ext uri="{FF2B5EF4-FFF2-40B4-BE49-F238E27FC236}">
                <a16:creationId xmlns:a16="http://schemas.microsoft.com/office/drawing/2014/main" id="{9F0AB24C-ABC4-F43E-F121-0761562B77CD}"/>
              </a:ext>
            </a:extLst>
          </p:cNvPr>
          <p:cNvSpPr>
            <a:spLocks noGrp="1"/>
          </p:cNvSpPr>
          <p:nvPr>
            <p:ph idx="1"/>
          </p:nvPr>
        </p:nvSpPr>
        <p:spPr/>
        <p:txBody>
          <a:bodyPr>
            <a:normAutofit/>
          </a:bodyPr>
          <a:lstStyle/>
          <a:p>
            <a:r>
              <a:rPr lang="en-US" sz="2800" dirty="0"/>
              <a:t>Python is a high-level, interpreted programming language known for its simplicity and readability. It was created by Guido van Rossum and first released in 1991. Python's design philosophy emphasizes code readability with its use of significant indentation. Its language constructs and object-oriented approach aim to help programmers write clear, logical code for small and large-scale projects.</a:t>
            </a:r>
          </a:p>
        </p:txBody>
      </p:sp>
    </p:spTree>
    <p:extLst>
      <p:ext uri="{BB962C8B-B14F-4D97-AF65-F5344CB8AC3E}">
        <p14:creationId xmlns:p14="http://schemas.microsoft.com/office/powerpoint/2010/main" val="29958875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41FA4-6C04-D250-5103-CFC4850FCD48}"/>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57EC7E8C-58FC-0B71-8E58-513174FF87FB}"/>
              </a:ext>
            </a:extLst>
          </p:cNvPr>
          <p:cNvSpPr>
            <a:spLocks noGrp="1"/>
          </p:cNvSpPr>
          <p:nvPr>
            <p:ph idx="1"/>
          </p:nvPr>
        </p:nvSpPr>
        <p:spPr/>
        <p:txBody>
          <a:bodyPr>
            <a:normAutofit/>
          </a:bodyPr>
          <a:lstStyle/>
          <a:p>
            <a:r>
              <a:rPr lang="en-US" sz="2800" dirty="0"/>
              <a:t>== Equal to: True if both operands are equal. Ex: x == y</a:t>
            </a:r>
          </a:p>
          <a:p>
            <a:r>
              <a:rPr lang="en-US" sz="2800" dirty="0"/>
              <a:t>!= Not equal to: True if operands are not equal. Ex: x != y</a:t>
            </a:r>
          </a:p>
          <a:p>
            <a:r>
              <a:rPr lang="en-US" sz="2800" dirty="0"/>
              <a:t>&gt; Greater than: True if left operand is greater than the right. Ex: x &gt; y</a:t>
            </a:r>
          </a:p>
          <a:p>
            <a:r>
              <a:rPr lang="en-US" sz="2800" dirty="0"/>
              <a:t>&lt; Less than: True if left operand is less than the right. Ex: x &lt; y</a:t>
            </a:r>
          </a:p>
        </p:txBody>
      </p:sp>
    </p:spTree>
    <p:extLst>
      <p:ext uri="{BB962C8B-B14F-4D97-AF65-F5344CB8AC3E}">
        <p14:creationId xmlns:p14="http://schemas.microsoft.com/office/powerpoint/2010/main" val="25935821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4D0DB-2932-26B4-F0B8-0BF12D8FEAFF}"/>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8ABA5D99-1336-F9DB-5521-314541451A61}"/>
              </a:ext>
            </a:extLst>
          </p:cNvPr>
          <p:cNvSpPr>
            <a:spLocks noGrp="1"/>
          </p:cNvSpPr>
          <p:nvPr>
            <p:ph idx="1"/>
          </p:nvPr>
        </p:nvSpPr>
        <p:spPr/>
        <p:txBody>
          <a:bodyPr>
            <a:normAutofit/>
          </a:bodyPr>
          <a:lstStyle/>
          <a:p>
            <a:r>
              <a:rPr lang="en-US" sz="2800" dirty="0"/>
              <a:t>&gt;= Greater than or equal to: True if left operand is greater than or equal to the right. Ex: x &gt;= y</a:t>
            </a:r>
          </a:p>
          <a:p>
            <a:r>
              <a:rPr lang="en-US" sz="2800" dirty="0"/>
              <a:t>&lt;= Less than or equal to: True if left operand is less than or equal to the right. Ex: x &lt;= y</a:t>
            </a:r>
            <a:endParaRPr lang="en-US" sz="2800" b="1" dirty="0"/>
          </a:p>
        </p:txBody>
      </p:sp>
    </p:spTree>
    <p:extLst>
      <p:ext uri="{BB962C8B-B14F-4D97-AF65-F5344CB8AC3E}">
        <p14:creationId xmlns:p14="http://schemas.microsoft.com/office/powerpoint/2010/main" val="3136124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DB04E-9E89-65D4-7433-1A1DD62F47B1}"/>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029A6284-BA22-5C16-D4D6-7E83AC1F7BD2}"/>
              </a:ext>
            </a:extLst>
          </p:cNvPr>
          <p:cNvSpPr>
            <a:spLocks noGrp="1"/>
          </p:cNvSpPr>
          <p:nvPr>
            <p:ph idx="1"/>
          </p:nvPr>
        </p:nvSpPr>
        <p:spPr/>
        <p:txBody>
          <a:bodyPr>
            <a:normAutofit/>
          </a:bodyPr>
          <a:lstStyle/>
          <a:p>
            <a:r>
              <a:rPr lang="en-US" sz="2800" dirty="0"/>
              <a:t>These operators are fundamental in making decisions (control flow) in your code, allowing you to execute different blocks of code based on certain conditions. For instance, they are commonly used in if statements, loops, and other control structures to direct the flow of a program based on comparisons.</a:t>
            </a:r>
          </a:p>
        </p:txBody>
      </p:sp>
    </p:spTree>
    <p:extLst>
      <p:ext uri="{BB962C8B-B14F-4D97-AF65-F5344CB8AC3E}">
        <p14:creationId xmlns:p14="http://schemas.microsoft.com/office/powerpoint/2010/main" val="15329978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672C683-ABCC-DA1E-B048-962FFB77C72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F656D6F-B6F9-E060-B40B-B820E89B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0296777E-FE64-9774-5A18-FC11B903B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EDFF3FD1-CB72-F0AD-BFB1-52F9927596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FFEAA55C-E741-6F4D-F428-4FBFD59F5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2555A5CE-DC7A-E7F9-06B5-9052A685F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1883A7EB-2674-4299-9C9D-5D522D138E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A11584E4-BA6A-2508-865E-C1F2344E91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5D088F45-4F37-7907-E679-CCC5930F9E73}"/>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Comparison Operators</a:t>
            </a:r>
          </a:p>
        </p:txBody>
      </p:sp>
      <p:sp>
        <p:nvSpPr>
          <p:cNvPr id="3" name="Content Placeholder 2">
            <a:extLst>
              <a:ext uri="{FF2B5EF4-FFF2-40B4-BE49-F238E27FC236}">
                <a16:creationId xmlns:a16="http://schemas.microsoft.com/office/drawing/2014/main" id="{7CD3D7AA-72D5-437B-FDF3-DFC449A9486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5</a:t>
            </a:r>
          </a:p>
        </p:txBody>
      </p:sp>
      <p:sp>
        <p:nvSpPr>
          <p:cNvPr id="22" name="Rectangle 21">
            <a:extLst>
              <a:ext uri="{FF2B5EF4-FFF2-40B4-BE49-F238E27FC236}">
                <a16:creationId xmlns:a16="http://schemas.microsoft.com/office/drawing/2014/main" id="{52574584-7178-5015-5583-98C0CB2EB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0392511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C93A88-F469-8E28-1F7D-F905F1F4F511}"/>
              </a:ext>
            </a:extLst>
          </p:cNvPr>
          <p:cNvSpPr>
            <a:spLocks noGrp="1"/>
          </p:cNvSpPr>
          <p:nvPr>
            <p:ph type="title"/>
          </p:nvPr>
        </p:nvSpPr>
        <p:spPr/>
        <p:txBody>
          <a:bodyPr/>
          <a:lstStyle/>
          <a:p>
            <a:r>
              <a:rPr lang="en-US" dirty="0"/>
              <a:t>Logical Operators</a:t>
            </a:r>
          </a:p>
        </p:txBody>
      </p:sp>
      <p:sp>
        <p:nvSpPr>
          <p:cNvPr id="5" name="Content Placeholder 4">
            <a:extLst>
              <a:ext uri="{FF2B5EF4-FFF2-40B4-BE49-F238E27FC236}">
                <a16:creationId xmlns:a16="http://schemas.microsoft.com/office/drawing/2014/main" id="{592D5DCE-B3A9-CC53-C2F6-57DFCB053566}"/>
              </a:ext>
            </a:extLst>
          </p:cNvPr>
          <p:cNvSpPr>
            <a:spLocks noGrp="1"/>
          </p:cNvSpPr>
          <p:nvPr>
            <p:ph idx="1"/>
          </p:nvPr>
        </p:nvSpPr>
        <p:spPr/>
        <p:txBody>
          <a:bodyPr>
            <a:normAutofit/>
          </a:bodyPr>
          <a:lstStyle/>
          <a:p>
            <a:pPr marL="0" indent="0">
              <a:buNone/>
            </a:pPr>
            <a:r>
              <a:rPr lang="en-US" sz="2800" dirty="0"/>
              <a:t>Used to combine conditional statements:</a:t>
            </a:r>
          </a:p>
          <a:p>
            <a:endParaRPr lang="en-US" sz="2800" dirty="0"/>
          </a:p>
          <a:p>
            <a:r>
              <a:rPr lang="en-US" sz="2800" dirty="0"/>
              <a:t>‘and’ Logical AND: True if both the operands are true. Ex: x and y</a:t>
            </a:r>
          </a:p>
          <a:p>
            <a:r>
              <a:rPr lang="en-US" sz="2800" dirty="0"/>
              <a:t>‘or’ Logical OR: True if either of the operands is true. Ex: x or y</a:t>
            </a:r>
          </a:p>
          <a:p>
            <a:r>
              <a:rPr lang="en-US" sz="2800" dirty="0"/>
              <a:t>‘not’ Logical NOT: True if operand is false (complements the operand). Ex: not x</a:t>
            </a:r>
          </a:p>
        </p:txBody>
      </p:sp>
    </p:spTree>
    <p:extLst>
      <p:ext uri="{BB962C8B-B14F-4D97-AF65-F5344CB8AC3E}">
        <p14:creationId xmlns:p14="http://schemas.microsoft.com/office/powerpoint/2010/main" val="16786429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8F7656-83D5-41C2-E1C0-8342A2FEDB0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EB08444-24F1-AC49-859F-651B1E156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B17A684-8709-92F5-9FB4-60F0CF0AE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F97F6D5D-CD74-986F-9A7A-E3AD4D34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D11327A7-0936-C3A8-A63A-519A6328A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1B950A7-8292-60BE-19F5-59FB93F63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D42892C8-546D-C2F1-A6AB-85E5BD62F9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E2D88FD9-01D6-A3CF-ECB6-27DD7855C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F57206C-0F38-EDC4-4951-77C2255E428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Logical Operators</a:t>
            </a:r>
          </a:p>
        </p:txBody>
      </p:sp>
      <p:sp>
        <p:nvSpPr>
          <p:cNvPr id="3" name="Content Placeholder 2">
            <a:extLst>
              <a:ext uri="{FF2B5EF4-FFF2-40B4-BE49-F238E27FC236}">
                <a16:creationId xmlns:a16="http://schemas.microsoft.com/office/drawing/2014/main" id="{11E58359-587E-A8A4-281D-087A3DE3CCEC}"/>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6</a:t>
            </a:r>
          </a:p>
        </p:txBody>
      </p:sp>
      <p:sp>
        <p:nvSpPr>
          <p:cNvPr id="22" name="Rectangle 21">
            <a:extLst>
              <a:ext uri="{FF2B5EF4-FFF2-40B4-BE49-F238E27FC236}">
                <a16:creationId xmlns:a16="http://schemas.microsoft.com/office/drawing/2014/main" id="{1EC49B58-C49F-F207-CC0B-D29CEEFF8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209058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061D29-7DA6-DF78-AB63-4B36FCBDCB68}"/>
              </a:ext>
            </a:extLst>
          </p:cNvPr>
          <p:cNvSpPr>
            <a:spLocks noGrp="1"/>
          </p:cNvSpPr>
          <p:nvPr>
            <p:ph type="title"/>
          </p:nvPr>
        </p:nvSpPr>
        <p:spPr/>
        <p:txBody>
          <a:bodyPr/>
          <a:lstStyle/>
          <a:p>
            <a:r>
              <a:rPr lang="en-US" dirty="0"/>
              <a:t>Assignment Operators</a:t>
            </a:r>
          </a:p>
        </p:txBody>
      </p:sp>
      <p:sp>
        <p:nvSpPr>
          <p:cNvPr id="5" name="Content Placeholder 4">
            <a:extLst>
              <a:ext uri="{FF2B5EF4-FFF2-40B4-BE49-F238E27FC236}">
                <a16:creationId xmlns:a16="http://schemas.microsoft.com/office/drawing/2014/main" id="{E85ECA96-DDDB-B141-116A-A2E5B36997DA}"/>
              </a:ext>
            </a:extLst>
          </p:cNvPr>
          <p:cNvSpPr>
            <a:spLocks noGrp="1"/>
          </p:cNvSpPr>
          <p:nvPr>
            <p:ph idx="1"/>
          </p:nvPr>
        </p:nvSpPr>
        <p:spPr/>
        <p:txBody>
          <a:bodyPr>
            <a:normAutofit/>
          </a:bodyPr>
          <a:lstStyle/>
          <a:p>
            <a:pPr marL="0" indent="0">
              <a:buNone/>
            </a:pPr>
            <a:r>
              <a:rPr lang="en-US" sz="2800" dirty="0"/>
              <a:t>Used to assign values to variables:</a:t>
            </a:r>
          </a:p>
          <a:p>
            <a:endParaRPr lang="en-US" sz="2800" dirty="0"/>
          </a:p>
          <a:p>
            <a:r>
              <a:rPr lang="en-US" sz="2800" dirty="0"/>
              <a:t>= Assign: Assigns value from right side operands to left side operand. Ex: x = y</a:t>
            </a:r>
          </a:p>
          <a:p>
            <a:r>
              <a:rPr lang="en-US" sz="2800" dirty="0"/>
              <a:t>+= Add AND: It adds right operand to the left operand and assign the result to left operand. Ex: x += y is equivalent to x = x + y</a:t>
            </a:r>
          </a:p>
        </p:txBody>
      </p:sp>
    </p:spTree>
    <p:extLst>
      <p:ext uri="{BB962C8B-B14F-4D97-AF65-F5344CB8AC3E}">
        <p14:creationId xmlns:p14="http://schemas.microsoft.com/office/powerpoint/2010/main" val="3649283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D7030E-F170-965F-ADFB-1D7AFD4CB57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5843088-FC42-711F-A312-7E4F32020B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1D8E43C-786C-9D8C-C126-0AF27CACB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FDBD9ED-C76D-D041-0FE7-C69FCDB500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4BB54AC-0A24-B931-E7EB-F6BE031DA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1C643CF4-FD87-3B6E-2831-51779E36A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E314CC10-FAB8-F444-97D2-3BF45C5D75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9575719-EB13-D574-08A5-1CDAF676C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AF82CD36-668A-0900-CC13-2715C9F40BC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Assignment Operators</a:t>
            </a:r>
          </a:p>
        </p:txBody>
      </p:sp>
      <p:sp>
        <p:nvSpPr>
          <p:cNvPr id="3" name="Content Placeholder 2">
            <a:extLst>
              <a:ext uri="{FF2B5EF4-FFF2-40B4-BE49-F238E27FC236}">
                <a16:creationId xmlns:a16="http://schemas.microsoft.com/office/drawing/2014/main" id="{BD12B683-C632-FB87-3714-2579DA180C4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7</a:t>
            </a:r>
          </a:p>
        </p:txBody>
      </p:sp>
      <p:sp>
        <p:nvSpPr>
          <p:cNvPr id="22" name="Rectangle 21">
            <a:extLst>
              <a:ext uri="{FF2B5EF4-FFF2-40B4-BE49-F238E27FC236}">
                <a16:creationId xmlns:a16="http://schemas.microsoft.com/office/drawing/2014/main" id="{291A30E6-8D46-C6E2-E43A-D32B6A4C2F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9200628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B03ED-1151-7C64-24D4-E0BA5EFD4E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871BFB-3C70-4DF1-5588-C44FC5A8DD9D}"/>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64E2F83F-6D49-E61B-A7C7-46086D1FB1AF}"/>
              </a:ext>
            </a:extLst>
          </p:cNvPr>
          <p:cNvSpPr>
            <a:spLocks noGrp="1"/>
          </p:cNvSpPr>
          <p:nvPr>
            <p:ph type="subTitle" idx="1"/>
          </p:nvPr>
        </p:nvSpPr>
        <p:spPr/>
        <p:txBody>
          <a:bodyPr/>
          <a:lstStyle/>
          <a:p>
            <a:r>
              <a:rPr lang="en-US" dirty="0"/>
              <a:t>Type conversion functions</a:t>
            </a:r>
          </a:p>
        </p:txBody>
      </p:sp>
    </p:spTree>
    <p:extLst>
      <p:ext uri="{BB962C8B-B14F-4D97-AF65-F5344CB8AC3E}">
        <p14:creationId xmlns:p14="http://schemas.microsoft.com/office/powerpoint/2010/main" val="7355095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BD4C-93A6-B3F9-4A60-35536706E2DA}"/>
              </a:ext>
            </a:extLst>
          </p:cNvPr>
          <p:cNvSpPr>
            <a:spLocks noGrp="1"/>
          </p:cNvSpPr>
          <p:nvPr>
            <p:ph type="title"/>
          </p:nvPr>
        </p:nvSpPr>
        <p:spPr/>
        <p:txBody>
          <a:bodyPr/>
          <a:lstStyle/>
          <a:p>
            <a:r>
              <a:rPr lang="en-US" dirty="0"/>
              <a:t>Type conversion functions</a:t>
            </a:r>
          </a:p>
        </p:txBody>
      </p:sp>
      <p:sp>
        <p:nvSpPr>
          <p:cNvPr id="3" name="Content Placeholder 2">
            <a:extLst>
              <a:ext uri="{FF2B5EF4-FFF2-40B4-BE49-F238E27FC236}">
                <a16:creationId xmlns:a16="http://schemas.microsoft.com/office/drawing/2014/main" id="{E28526A6-C0A9-9657-1AA7-3F907EABAC61}"/>
              </a:ext>
            </a:extLst>
          </p:cNvPr>
          <p:cNvSpPr>
            <a:spLocks noGrp="1"/>
          </p:cNvSpPr>
          <p:nvPr>
            <p:ph idx="1"/>
          </p:nvPr>
        </p:nvSpPr>
        <p:spPr/>
        <p:txBody>
          <a:bodyPr>
            <a:normAutofit/>
          </a:bodyPr>
          <a:lstStyle/>
          <a:p>
            <a:r>
              <a:rPr lang="en-US" sz="2800" dirty="0"/>
              <a:t>In Python, type conversion functions are used to convert one data type into another. </a:t>
            </a:r>
          </a:p>
          <a:p>
            <a:r>
              <a:rPr lang="en-US" sz="2800" dirty="0"/>
              <a:t>int() - Converts a value to an integer.</a:t>
            </a:r>
          </a:p>
          <a:p>
            <a:r>
              <a:rPr lang="en-US" sz="2800" dirty="0"/>
              <a:t>float() - Converts a value to a floating-point number.</a:t>
            </a:r>
          </a:p>
          <a:p>
            <a:r>
              <a:rPr lang="en-US" sz="2800" dirty="0"/>
              <a:t>str() - Converts a value to a string.</a:t>
            </a:r>
          </a:p>
          <a:p>
            <a:endParaRPr lang="en-US" sz="2800" dirty="0"/>
          </a:p>
        </p:txBody>
      </p:sp>
    </p:spTree>
    <p:extLst>
      <p:ext uri="{BB962C8B-B14F-4D97-AF65-F5344CB8AC3E}">
        <p14:creationId xmlns:p14="http://schemas.microsoft.com/office/powerpoint/2010/main" val="284324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59746-BC00-8956-0C2D-847966B894E2}"/>
              </a:ext>
            </a:extLst>
          </p:cNvPr>
          <p:cNvSpPr>
            <a:spLocks noGrp="1"/>
          </p:cNvSpPr>
          <p:nvPr>
            <p:ph type="title"/>
          </p:nvPr>
        </p:nvSpPr>
        <p:spPr/>
        <p:txBody>
          <a:bodyPr/>
          <a:lstStyle/>
          <a:p>
            <a:r>
              <a:rPr lang="en-US" dirty="0"/>
              <a:t>Interpreted Language</a:t>
            </a:r>
          </a:p>
        </p:txBody>
      </p:sp>
      <p:sp>
        <p:nvSpPr>
          <p:cNvPr id="3" name="Content Placeholder 2">
            <a:extLst>
              <a:ext uri="{FF2B5EF4-FFF2-40B4-BE49-F238E27FC236}">
                <a16:creationId xmlns:a16="http://schemas.microsoft.com/office/drawing/2014/main" id="{D0F4EFC5-721D-3004-9ABD-05BA7284622C}"/>
              </a:ext>
            </a:extLst>
          </p:cNvPr>
          <p:cNvSpPr>
            <a:spLocks noGrp="1"/>
          </p:cNvSpPr>
          <p:nvPr>
            <p:ph idx="1"/>
          </p:nvPr>
        </p:nvSpPr>
        <p:spPr/>
        <p:txBody>
          <a:bodyPr>
            <a:normAutofit/>
          </a:bodyPr>
          <a:lstStyle/>
          <a:p>
            <a:r>
              <a:rPr lang="en-US" sz="2800" dirty="0"/>
              <a:t>Python code is executed line by line, which makes debugging easier but may result in slower execution compared to compiled languages.</a:t>
            </a:r>
          </a:p>
        </p:txBody>
      </p:sp>
    </p:spTree>
    <p:extLst>
      <p:ext uri="{BB962C8B-B14F-4D97-AF65-F5344CB8AC3E}">
        <p14:creationId xmlns:p14="http://schemas.microsoft.com/office/powerpoint/2010/main" val="12004478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7A523DB-1CF8-36EA-EE98-101E3E35129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54052DE-0D36-EC16-FE90-1B4D7885E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743D8811-D37F-2F2B-49BF-3B834655E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8285AD8B-56FA-8ECC-AE0B-B5EBAEF6E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F04EE02E-5529-5968-42A1-1445969AEC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998E6FDA-4B63-1341-3FD6-1B0B73765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B2CF0BE9-5F72-7A20-B1BD-B48EF6509D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93EAAB79-C515-04C4-2832-52319700A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91F8D3A-9C48-2292-E592-22B54E3644CC}"/>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Type conversion functions</a:t>
            </a:r>
          </a:p>
        </p:txBody>
      </p:sp>
      <p:sp>
        <p:nvSpPr>
          <p:cNvPr id="3" name="Content Placeholder 2">
            <a:extLst>
              <a:ext uri="{FF2B5EF4-FFF2-40B4-BE49-F238E27FC236}">
                <a16:creationId xmlns:a16="http://schemas.microsoft.com/office/drawing/2014/main" id="{FD41A2F3-355B-254B-57C1-C5C2168C85CF}"/>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8</a:t>
            </a:r>
          </a:p>
        </p:txBody>
      </p:sp>
      <p:sp>
        <p:nvSpPr>
          <p:cNvPr id="22" name="Rectangle 21">
            <a:extLst>
              <a:ext uri="{FF2B5EF4-FFF2-40B4-BE49-F238E27FC236}">
                <a16:creationId xmlns:a16="http://schemas.microsoft.com/office/drawing/2014/main" id="{884F8668-7A24-A53B-E722-DE5679098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27703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33601D-6BAB-BE0A-4D01-AE3F25ACCB43}"/>
              </a:ext>
            </a:extLst>
          </p:cNvPr>
          <p:cNvSpPr>
            <a:spLocks noGrp="1"/>
          </p:cNvSpPr>
          <p:nvPr>
            <p:ph type="title"/>
          </p:nvPr>
        </p:nvSpPr>
        <p:spPr/>
        <p:txBody>
          <a:bodyPr/>
          <a:lstStyle/>
          <a:p>
            <a:r>
              <a:rPr lang="en-US" dirty="0"/>
              <a:t>Exercise 1: Converting Strings to Numbers</a:t>
            </a:r>
          </a:p>
        </p:txBody>
      </p:sp>
      <p:sp>
        <p:nvSpPr>
          <p:cNvPr id="5" name="Content Placeholder 4">
            <a:extLst>
              <a:ext uri="{FF2B5EF4-FFF2-40B4-BE49-F238E27FC236}">
                <a16:creationId xmlns:a16="http://schemas.microsoft.com/office/drawing/2014/main" id="{34534B22-5ABE-5722-3211-2355FDDC10FA}"/>
              </a:ext>
            </a:extLst>
          </p:cNvPr>
          <p:cNvSpPr>
            <a:spLocks noGrp="1"/>
          </p:cNvSpPr>
          <p:nvPr>
            <p:ph idx="1"/>
          </p:nvPr>
        </p:nvSpPr>
        <p:spPr/>
        <p:txBody>
          <a:bodyPr>
            <a:normAutofit/>
          </a:bodyPr>
          <a:lstStyle/>
          <a:p>
            <a:endParaRPr lang="en-US" sz="2800" dirty="0"/>
          </a:p>
          <a:p>
            <a:r>
              <a:rPr lang="en-US" sz="2800" dirty="0"/>
              <a:t>Instruction: You have the following string variables: a = "123" and b = "456.789". Convert a to an integer and b to a float, then perform addition on these numeric values.</a:t>
            </a:r>
          </a:p>
          <a:p>
            <a:pPr marL="0" indent="0">
              <a:buNone/>
            </a:pPr>
            <a:endParaRPr lang="en-US" sz="2800" dirty="0"/>
          </a:p>
        </p:txBody>
      </p:sp>
      <p:sp>
        <p:nvSpPr>
          <p:cNvPr id="10" name="TextBox 9">
            <a:extLst>
              <a:ext uri="{FF2B5EF4-FFF2-40B4-BE49-F238E27FC236}">
                <a16:creationId xmlns:a16="http://schemas.microsoft.com/office/drawing/2014/main" id="{87FDF36E-FDEB-5D3A-865C-9B41A35C0673}"/>
              </a:ext>
            </a:extLst>
          </p:cNvPr>
          <p:cNvSpPr txBox="1"/>
          <p:nvPr/>
        </p:nvSpPr>
        <p:spPr>
          <a:xfrm>
            <a:off x="737119" y="5528188"/>
            <a:ext cx="2705877" cy="923330"/>
          </a:xfrm>
          <a:prstGeom prst="rect">
            <a:avLst/>
          </a:prstGeom>
          <a:noFill/>
        </p:spPr>
        <p:txBody>
          <a:bodyPr wrap="square" rtlCol="0">
            <a:spAutoFit/>
          </a:bodyPr>
          <a:lstStyle/>
          <a:p>
            <a:r>
              <a:rPr lang="en-US" dirty="0">
                <a:solidFill>
                  <a:schemeClr val="accent2"/>
                </a:solidFill>
              </a:rPr>
              <a:t>Expected Output:</a:t>
            </a:r>
          </a:p>
          <a:p>
            <a:r>
              <a:rPr lang="en-US" dirty="0">
                <a:solidFill>
                  <a:schemeClr val="accent2"/>
                </a:solidFill>
              </a:rPr>
              <a:t>579.789</a:t>
            </a:r>
          </a:p>
          <a:p>
            <a:endParaRPr lang="en-US" dirty="0">
              <a:solidFill>
                <a:schemeClr val="accent2"/>
              </a:solidFill>
            </a:endParaRPr>
          </a:p>
        </p:txBody>
      </p:sp>
    </p:spTree>
    <p:extLst>
      <p:ext uri="{BB962C8B-B14F-4D97-AF65-F5344CB8AC3E}">
        <p14:creationId xmlns:p14="http://schemas.microsoft.com/office/powerpoint/2010/main" val="21939701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6EE2E-742E-40DB-FEA0-5824C0F6F29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D0F1B83-DFC6-3BD7-2E5C-7E17CDCD1B76}"/>
              </a:ext>
            </a:extLst>
          </p:cNvPr>
          <p:cNvSpPr>
            <a:spLocks noGrp="1"/>
          </p:cNvSpPr>
          <p:nvPr>
            <p:ph type="title"/>
          </p:nvPr>
        </p:nvSpPr>
        <p:spPr/>
        <p:txBody>
          <a:bodyPr/>
          <a:lstStyle/>
          <a:p>
            <a:r>
              <a:rPr lang="en-US" dirty="0"/>
              <a:t>Exercise 2: Formatting Floats as Strings</a:t>
            </a:r>
          </a:p>
        </p:txBody>
      </p:sp>
      <p:sp>
        <p:nvSpPr>
          <p:cNvPr id="5" name="Content Placeholder 4">
            <a:extLst>
              <a:ext uri="{FF2B5EF4-FFF2-40B4-BE49-F238E27FC236}">
                <a16:creationId xmlns:a16="http://schemas.microsoft.com/office/drawing/2014/main" id="{52718F8A-E9D6-B494-8228-9A30A223FBFC}"/>
              </a:ext>
            </a:extLst>
          </p:cNvPr>
          <p:cNvSpPr>
            <a:spLocks noGrp="1"/>
          </p:cNvSpPr>
          <p:nvPr>
            <p:ph idx="1"/>
          </p:nvPr>
        </p:nvSpPr>
        <p:spPr/>
        <p:txBody>
          <a:bodyPr>
            <a:normAutofit/>
          </a:bodyPr>
          <a:lstStyle/>
          <a:p>
            <a:endParaRPr lang="en-US" sz="2800" dirty="0"/>
          </a:p>
          <a:p>
            <a:r>
              <a:rPr lang="en-US" sz="2800" dirty="0"/>
              <a:t>Instruction: You have a float variable c = 123.456789. Convert this float to a string and prepend the string with the text "The value is: ".</a:t>
            </a:r>
          </a:p>
        </p:txBody>
      </p:sp>
      <p:sp>
        <p:nvSpPr>
          <p:cNvPr id="10" name="TextBox 9">
            <a:extLst>
              <a:ext uri="{FF2B5EF4-FFF2-40B4-BE49-F238E27FC236}">
                <a16:creationId xmlns:a16="http://schemas.microsoft.com/office/drawing/2014/main" id="{27862966-2202-CAAC-9560-D655F10808A7}"/>
              </a:ext>
            </a:extLst>
          </p:cNvPr>
          <p:cNvSpPr txBox="1"/>
          <p:nvPr/>
        </p:nvSpPr>
        <p:spPr>
          <a:xfrm>
            <a:off x="737119" y="5528188"/>
            <a:ext cx="2705877" cy="923330"/>
          </a:xfrm>
          <a:prstGeom prst="rect">
            <a:avLst/>
          </a:prstGeom>
          <a:noFill/>
        </p:spPr>
        <p:txBody>
          <a:bodyPr wrap="square" rtlCol="0">
            <a:spAutoFit/>
          </a:bodyPr>
          <a:lstStyle/>
          <a:p>
            <a:r>
              <a:rPr lang="en-US" dirty="0">
                <a:solidFill>
                  <a:schemeClr val="accent2"/>
                </a:solidFill>
              </a:rPr>
              <a:t>Expected Output:</a:t>
            </a:r>
          </a:p>
          <a:p>
            <a:r>
              <a:rPr lang="en-US" dirty="0">
                <a:solidFill>
                  <a:schemeClr val="accent2"/>
                </a:solidFill>
              </a:rPr>
              <a:t>The value is: 123.456789</a:t>
            </a:r>
          </a:p>
          <a:p>
            <a:endParaRPr lang="en-US" dirty="0">
              <a:solidFill>
                <a:schemeClr val="accent2"/>
              </a:solidFill>
            </a:endParaRPr>
          </a:p>
        </p:txBody>
      </p:sp>
    </p:spTree>
    <p:extLst>
      <p:ext uri="{BB962C8B-B14F-4D97-AF65-F5344CB8AC3E}">
        <p14:creationId xmlns:p14="http://schemas.microsoft.com/office/powerpoint/2010/main" val="4235275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A5FA0-2484-D399-4136-31EC55F50C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8AC2EE-CE27-F595-5C93-36B2A9648AB2}"/>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2909314A-EF18-D0CD-AFBF-467EE917C121}"/>
              </a:ext>
            </a:extLst>
          </p:cNvPr>
          <p:cNvSpPr>
            <a:spLocks noGrp="1"/>
          </p:cNvSpPr>
          <p:nvPr>
            <p:ph type="subTitle" idx="1"/>
          </p:nvPr>
        </p:nvSpPr>
        <p:spPr/>
        <p:txBody>
          <a:bodyPr/>
          <a:lstStyle/>
          <a:p>
            <a:r>
              <a:rPr lang="en-US" dirty="0"/>
              <a:t>String methods</a:t>
            </a:r>
          </a:p>
        </p:txBody>
      </p:sp>
    </p:spTree>
    <p:extLst>
      <p:ext uri="{BB962C8B-B14F-4D97-AF65-F5344CB8AC3E}">
        <p14:creationId xmlns:p14="http://schemas.microsoft.com/office/powerpoint/2010/main" val="35771557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97DE6-7FC7-885F-D9DC-16859BED5990}"/>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D2416F34-7B17-436A-CD44-B49AF973AC68}"/>
              </a:ext>
            </a:extLst>
          </p:cNvPr>
          <p:cNvSpPr>
            <a:spLocks noGrp="1"/>
          </p:cNvSpPr>
          <p:nvPr>
            <p:ph idx="1"/>
          </p:nvPr>
        </p:nvSpPr>
        <p:spPr/>
        <p:txBody>
          <a:bodyPr>
            <a:normAutofit/>
          </a:bodyPr>
          <a:lstStyle/>
          <a:p>
            <a:r>
              <a:rPr lang="en-US" sz="2800" dirty="0"/>
              <a:t>In Python, a method refers to a function that is associated with an object. Within the context of object-oriented programming (OOP), methods are functions that are defined inside a class and are meant to be called on instances of that class. These methods can perform operations with the attributes of our objects or execute operations related to the object's purpose.</a:t>
            </a:r>
          </a:p>
        </p:txBody>
      </p:sp>
    </p:spTree>
    <p:extLst>
      <p:ext uri="{BB962C8B-B14F-4D97-AF65-F5344CB8AC3E}">
        <p14:creationId xmlns:p14="http://schemas.microsoft.com/office/powerpoint/2010/main" val="18589317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AEBDCC-A6F4-5ED5-4FF4-1200FFBE835E}"/>
              </a:ext>
            </a:extLst>
          </p:cNvPr>
          <p:cNvPicPr>
            <a:picLocks noChangeAspect="1"/>
          </p:cNvPicPr>
          <p:nvPr/>
        </p:nvPicPr>
        <p:blipFill>
          <a:blip r:embed="rId2"/>
          <a:stretch>
            <a:fillRect/>
          </a:stretch>
        </p:blipFill>
        <p:spPr>
          <a:xfrm>
            <a:off x="4922671" y="3241136"/>
            <a:ext cx="2346657" cy="856013"/>
          </a:xfrm>
          <a:prstGeom prst="rect">
            <a:avLst/>
          </a:prstGeom>
        </p:spPr>
      </p:pic>
      <p:cxnSp>
        <p:nvCxnSpPr>
          <p:cNvPr id="7" name="Straight Arrow Connector 6">
            <a:extLst>
              <a:ext uri="{FF2B5EF4-FFF2-40B4-BE49-F238E27FC236}">
                <a16:creationId xmlns:a16="http://schemas.microsoft.com/office/drawing/2014/main" id="{C0FB39F7-B610-1A6C-C74A-BFB4E496C565}"/>
              </a:ext>
            </a:extLst>
          </p:cNvPr>
          <p:cNvCxnSpPr/>
          <p:nvPr/>
        </p:nvCxnSpPr>
        <p:spPr>
          <a:xfrm>
            <a:off x="4525347" y="2444620"/>
            <a:ext cx="755780" cy="9843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AA3ECBC-EFE4-2F52-92F8-3FCEDA0976F3}"/>
              </a:ext>
            </a:extLst>
          </p:cNvPr>
          <p:cNvCxnSpPr>
            <a:cxnSpLocks/>
          </p:cNvCxnSpPr>
          <p:nvPr/>
        </p:nvCxnSpPr>
        <p:spPr>
          <a:xfrm flipH="1">
            <a:off x="6606852" y="2350688"/>
            <a:ext cx="662476" cy="10783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09FAA17-E737-AD5F-38BF-87F84C1B2171}"/>
              </a:ext>
            </a:extLst>
          </p:cNvPr>
          <p:cNvSpPr txBox="1"/>
          <p:nvPr/>
        </p:nvSpPr>
        <p:spPr>
          <a:xfrm>
            <a:off x="3938291" y="1955654"/>
            <a:ext cx="1968759" cy="369332"/>
          </a:xfrm>
          <a:prstGeom prst="rect">
            <a:avLst/>
          </a:prstGeom>
          <a:noFill/>
        </p:spPr>
        <p:txBody>
          <a:bodyPr wrap="square" rtlCol="0">
            <a:spAutoFit/>
          </a:bodyPr>
          <a:lstStyle/>
          <a:p>
            <a:r>
              <a:rPr lang="en-US" dirty="0"/>
              <a:t>String</a:t>
            </a:r>
          </a:p>
        </p:txBody>
      </p:sp>
      <p:sp>
        <p:nvSpPr>
          <p:cNvPr id="12" name="TextBox 11">
            <a:extLst>
              <a:ext uri="{FF2B5EF4-FFF2-40B4-BE49-F238E27FC236}">
                <a16:creationId xmlns:a16="http://schemas.microsoft.com/office/drawing/2014/main" id="{2627D0DC-4025-2A67-B4BA-4704B1F19E34}"/>
              </a:ext>
            </a:extLst>
          </p:cNvPr>
          <p:cNvSpPr txBox="1"/>
          <p:nvPr/>
        </p:nvSpPr>
        <p:spPr>
          <a:xfrm>
            <a:off x="6910875" y="1902628"/>
            <a:ext cx="1968759" cy="369332"/>
          </a:xfrm>
          <a:prstGeom prst="rect">
            <a:avLst/>
          </a:prstGeom>
          <a:noFill/>
        </p:spPr>
        <p:txBody>
          <a:bodyPr wrap="square" rtlCol="0">
            <a:spAutoFit/>
          </a:bodyPr>
          <a:lstStyle/>
          <a:p>
            <a:r>
              <a:rPr lang="en-US" dirty="0"/>
              <a:t>Method</a:t>
            </a:r>
          </a:p>
        </p:txBody>
      </p:sp>
    </p:spTree>
    <p:extLst>
      <p:ext uri="{BB962C8B-B14F-4D97-AF65-F5344CB8AC3E}">
        <p14:creationId xmlns:p14="http://schemas.microsoft.com/office/powerpoint/2010/main" val="20808254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93C0D-619E-9B55-2704-89B50614FDE4}"/>
              </a:ext>
            </a:extLst>
          </p:cNvPr>
          <p:cNvSpPr>
            <a:spLocks noGrp="1"/>
          </p:cNvSpPr>
          <p:nvPr>
            <p:ph type="title"/>
          </p:nvPr>
        </p:nvSpPr>
        <p:spPr/>
        <p:txBody>
          <a:bodyPr/>
          <a:lstStyle/>
          <a:p>
            <a:r>
              <a:rPr lang="en-US" dirty="0"/>
              <a:t>String methods</a:t>
            </a:r>
          </a:p>
        </p:txBody>
      </p:sp>
      <p:sp>
        <p:nvSpPr>
          <p:cNvPr id="3" name="Content Placeholder 2">
            <a:extLst>
              <a:ext uri="{FF2B5EF4-FFF2-40B4-BE49-F238E27FC236}">
                <a16:creationId xmlns:a16="http://schemas.microsoft.com/office/drawing/2014/main" id="{9EE010EF-92EF-9EBE-5EE5-C6FF3728ADFC}"/>
              </a:ext>
            </a:extLst>
          </p:cNvPr>
          <p:cNvSpPr>
            <a:spLocks noGrp="1"/>
          </p:cNvSpPr>
          <p:nvPr>
            <p:ph idx="1"/>
          </p:nvPr>
        </p:nvSpPr>
        <p:spPr/>
        <p:txBody>
          <a:bodyPr>
            <a:normAutofit/>
          </a:bodyPr>
          <a:lstStyle/>
          <a:p>
            <a:r>
              <a:rPr lang="en-US" sz="2800" dirty="0"/>
              <a:t>Python strings come with a variety of methods that allow you to perform operations on them. These methods can be used for transforming, searching, and modifying string data.</a:t>
            </a:r>
          </a:p>
        </p:txBody>
      </p:sp>
    </p:spTree>
    <p:extLst>
      <p:ext uri="{BB962C8B-B14F-4D97-AF65-F5344CB8AC3E}">
        <p14:creationId xmlns:p14="http://schemas.microsoft.com/office/powerpoint/2010/main" val="30517854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9D430-A812-A5C1-6754-6CDB2E4675A4}"/>
              </a:ext>
            </a:extLst>
          </p:cNvPr>
          <p:cNvSpPr>
            <a:spLocks noGrp="1"/>
          </p:cNvSpPr>
          <p:nvPr>
            <p:ph type="title"/>
          </p:nvPr>
        </p:nvSpPr>
        <p:spPr/>
        <p:txBody>
          <a:bodyPr/>
          <a:lstStyle/>
          <a:p>
            <a:r>
              <a:rPr lang="en-US" dirty="0"/>
              <a:t>Case Conversion</a:t>
            </a:r>
          </a:p>
        </p:txBody>
      </p:sp>
      <p:sp>
        <p:nvSpPr>
          <p:cNvPr id="3" name="Content Placeholder 2">
            <a:extLst>
              <a:ext uri="{FF2B5EF4-FFF2-40B4-BE49-F238E27FC236}">
                <a16:creationId xmlns:a16="http://schemas.microsoft.com/office/drawing/2014/main" id="{5ADB7615-4F9D-642F-FD14-346004F473A5}"/>
              </a:ext>
            </a:extLst>
          </p:cNvPr>
          <p:cNvSpPr>
            <a:spLocks noGrp="1"/>
          </p:cNvSpPr>
          <p:nvPr>
            <p:ph idx="1"/>
          </p:nvPr>
        </p:nvSpPr>
        <p:spPr/>
        <p:txBody>
          <a:bodyPr>
            <a:normAutofit lnSpcReduction="10000"/>
          </a:bodyPr>
          <a:lstStyle/>
          <a:p>
            <a:r>
              <a:rPr lang="en-US" sz="2800" dirty="0" err="1"/>
              <a:t>str.capitalize</a:t>
            </a:r>
            <a:r>
              <a:rPr lang="en-US" sz="2800" dirty="0"/>
              <a:t>(): Converts the first character to uppercase and the rest to lowercase.</a:t>
            </a:r>
          </a:p>
          <a:p>
            <a:r>
              <a:rPr lang="en-US" sz="2800" dirty="0" err="1"/>
              <a:t>str.upper</a:t>
            </a:r>
            <a:r>
              <a:rPr lang="en-US" sz="2800" dirty="0"/>
              <a:t>(): Converts all characters to uppercase.</a:t>
            </a:r>
          </a:p>
          <a:p>
            <a:r>
              <a:rPr lang="en-US" sz="2800" dirty="0" err="1"/>
              <a:t>str.lower</a:t>
            </a:r>
            <a:r>
              <a:rPr lang="en-US" sz="2800" dirty="0"/>
              <a:t>(): Converts all characters to lowercase.</a:t>
            </a:r>
          </a:p>
          <a:p>
            <a:r>
              <a:rPr lang="en-US" sz="2800" dirty="0" err="1"/>
              <a:t>str.title</a:t>
            </a:r>
            <a:r>
              <a:rPr lang="en-US" sz="2800" dirty="0"/>
              <a:t>(): Converts the first character of each word to uppercase and the rest to lowercase.</a:t>
            </a:r>
          </a:p>
          <a:p>
            <a:r>
              <a:rPr lang="en-US" sz="2800" dirty="0" err="1"/>
              <a:t>str.swapcase</a:t>
            </a:r>
            <a:r>
              <a:rPr lang="en-US" sz="2800" dirty="0"/>
              <a:t>(): Swaps the case of each character.</a:t>
            </a:r>
          </a:p>
        </p:txBody>
      </p:sp>
    </p:spTree>
    <p:extLst>
      <p:ext uri="{BB962C8B-B14F-4D97-AF65-F5344CB8AC3E}">
        <p14:creationId xmlns:p14="http://schemas.microsoft.com/office/powerpoint/2010/main" val="30006244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A7F1BA-11EB-FFB3-F461-83FADCBEC01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09FB0E3-B6DF-32E6-43B7-07ED5B03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6F8C97F1-1426-3E9D-4EE1-F5BAA513EF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1F24092-11CD-9437-B9FA-39DF3406C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959171D-048B-6A41-40DE-1C0BB6B749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67C26569-EE5A-E0E7-EBC5-CCC37B5197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C2A15FED-3E98-F1BD-38BB-2D3D29967C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83A4193D-B8AF-5CCE-1E2B-3F0C622EE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D6B9F694-4B2E-48E2-C04C-2FFDA3E9DCC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Case Conversion</a:t>
            </a:r>
          </a:p>
        </p:txBody>
      </p:sp>
      <p:sp>
        <p:nvSpPr>
          <p:cNvPr id="3" name="Content Placeholder 2">
            <a:extLst>
              <a:ext uri="{FF2B5EF4-FFF2-40B4-BE49-F238E27FC236}">
                <a16:creationId xmlns:a16="http://schemas.microsoft.com/office/drawing/2014/main" id="{A0780657-9121-1483-ACDD-FF8C1B9713C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9</a:t>
            </a:r>
          </a:p>
        </p:txBody>
      </p:sp>
      <p:sp>
        <p:nvSpPr>
          <p:cNvPr id="22" name="Rectangle 21">
            <a:extLst>
              <a:ext uri="{FF2B5EF4-FFF2-40B4-BE49-F238E27FC236}">
                <a16:creationId xmlns:a16="http://schemas.microsoft.com/office/drawing/2014/main" id="{4C29B370-FC57-AC9D-86E9-86FBA40E9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1776795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D9D5-BEA2-5B9A-AF6C-C6AD63FB4542}"/>
              </a:ext>
            </a:extLst>
          </p:cNvPr>
          <p:cNvSpPr>
            <a:spLocks noGrp="1"/>
          </p:cNvSpPr>
          <p:nvPr>
            <p:ph type="title"/>
          </p:nvPr>
        </p:nvSpPr>
        <p:spPr/>
        <p:txBody>
          <a:bodyPr/>
          <a:lstStyle/>
          <a:p>
            <a:r>
              <a:rPr lang="en-US" dirty="0"/>
              <a:t>Checking Content</a:t>
            </a:r>
          </a:p>
        </p:txBody>
      </p:sp>
      <p:sp>
        <p:nvSpPr>
          <p:cNvPr id="3" name="Content Placeholder 2">
            <a:extLst>
              <a:ext uri="{FF2B5EF4-FFF2-40B4-BE49-F238E27FC236}">
                <a16:creationId xmlns:a16="http://schemas.microsoft.com/office/drawing/2014/main" id="{BD9A375F-AABF-64C8-A720-8EF0481A4BF3}"/>
              </a:ext>
            </a:extLst>
          </p:cNvPr>
          <p:cNvSpPr>
            <a:spLocks noGrp="1"/>
          </p:cNvSpPr>
          <p:nvPr>
            <p:ph idx="1"/>
          </p:nvPr>
        </p:nvSpPr>
        <p:spPr/>
        <p:txBody>
          <a:bodyPr>
            <a:normAutofit fontScale="92500"/>
          </a:bodyPr>
          <a:lstStyle/>
          <a:p>
            <a:r>
              <a:rPr lang="en-US" sz="2800" dirty="0"/>
              <a:t>    </a:t>
            </a:r>
            <a:r>
              <a:rPr lang="en-US" sz="2800" dirty="0" err="1"/>
              <a:t>str.isdigit</a:t>
            </a:r>
            <a:r>
              <a:rPr lang="en-US" sz="2800" dirty="0"/>
              <a:t>(): Returns True if all characters in the string are digits.</a:t>
            </a:r>
          </a:p>
          <a:p>
            <a:r>
              <a:rPr lang="en-US" sz="2800" dirty="0"/>
              <a:t>    </a:t>
            </a:r>
            <a:r>
              <a:rPr lang="en-US" sz="2800" dirty="0" err="1"/>
              <a:t>str.isalpha</a:t>
            </a:r>
            <a:r>
              <a:rPr lang="en-US" sz="2800" dirty="0"/>
              <a:t>(): Returns True if all characters in the string are alphabetic.</a:t>
            </a:r>
          </a:p>
          <a:p>
            <a:r>
              <a:rPr lang="en-US" sz="2800" dirty="0"/>
              <a:t>    </a:t>
            </a:r>
            <a:r>
              <a:rPr lang="en-US" sz="2800" dirty="0" err="1"/>
              <a:t>str.isalnum</a:t>
            </a:r>
            <a:r>
              <a:rPr lang="en-US" sz="2800" dirty="0"/>
              <a:t>(): Returns True if all characters in the string are alphanumeric.</a:t>
            </a:r>
          </a:p>
          <a:p>
            <a:r>
              <a:rPr lang="en-US" sz="2800" dirty="0"/>
              <a:t>    </a:t>
            </a:r>
            <a:r>
              <a:rPr lang="en-US" sz="2800" dirty="0" err="1"/>
              <a:t>str.isspace</a:t>
            </a:r>
            <a:r>
              <a:rPr lang="en-US" sz="2800" dirty="0"/>
              <a:t>(): Returns True if all characters in the string are whitespace.</a:t>
            </a:r>
          </a:p>
          <a:p>
            <a:r>
              <a:rPr lang="en-US" sz="2800" dirty="0"/>
              <a:t>    </a:t>
            </a:r>
            <a:r>
              <a:rPr lang="en-US" sz="2800" dirty="0" err="1"/>
              <a:t>str.islower</a:t>
            </a:r>
            <a:r>
              <a:rPr lang="en-US" sz="2800" dirty="0"/>
              <a:t>(): Returns True if all cased characters in the string are lowercase.</a:t>
            </a:r>
          </a:p>
          <a:p>
            <a:r>
              <a:rPr lang="en-US" sz="2800" dirty="0"/>
              <a:t>    </a:t>
            </a:r>
            <a:r>
              <a:rPr lang="en-US" sz="2800" dirty="0" err="1"/>
              <a:t>str.isupper</a:t>
            </a:r>
            <a:r>
              <a:rPr lang="en-US" sz="2800" dirty="0"/>
              <a:t>(): Returns True if all cased characters in the string are uppercase.</a:t>
            </a:r>
          </a:p>
        </p:txBody>
      </p:sp>
    </p:spTree>
    <p:extLst>
      <p:ext uri="{BB962C8B-B14F-4D97-AF65-F5344CB8AC3E}">
        <p14:creationId xmlns:p14="http://schemas.microsoft.com/office/powerpoint/2010/main" val="2956151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CA82C-970B-F79D-B86F-613B4862143F}"/>
              </a:ext>
            </a:extLst>
          </p:cNvPr>
          <p:cNvSpPr>
            <a:spLocks noGrp="1"/>
          </p:cNvSpPr>
          <p:nvPr>
            <p:ph type="title"/>
          </p:nvPr>
        </p:nvSpPr>
        <p:spPr/>
        <p:txBody>
          <a:bodyPr/>
          <a:lstStyle/>
          <a:p>
            <a:r>
              <a:rPr lang="en-US" dirty="0"/>
              <a:t>Dynamically Typed</a:t>
            </a:r>
          </a:p>
        </p:txBody>
      </p:sp>
      <p:sp>
        <p:nvSpPr>
          <p:cNvPr id="3" name="Content Placeholder 2">
            <a:extLst>
              <a:ext uri="{FF2B5EF4-FFF2-40B4-BE49-F238E27FC236}">
                <a16:creationId xmlns:a16="http://schemas.microsoft.com/office/drawing/2014/main" id="{5B911984-6F20-2F49-6383-47455A692E54}"/>
              </a:ext>
            </a:extLst>
          </p:cNvPr>
          <p:cNvSpPr>
            <a:spLocks noGrp="1"/>
          </p:cNvSpPr>
          <p:nvPr>
            <p:ph idx="1"/>
          </p:nvPr>
        </p:nvSpPr>
        <p:spPr/>
        <p:txBody>
          <a:bodyPr>
            <a:normAutofit/>
          </a:bodyPr>
          <a:lstStyle/>
          <a:p>
            <a:r>
              <a:rPr lang="en-US" sz="2800" dirty="0"/>
              <a:t>Python does not require explicit declaration of variable types. The type is inferred at runtime, which adds flexibility but requires careful consideration to avoid type-related errors.</a:t>
            </a:r>
          </a:p>
        </p:txBody>
      </p:sp>
    </p:spTree>
    <p:extLst>
      <p:ext uri="{BB962C8B-B14F-4D97-AF65-F5344CB8AC3E}">
        <p14:creationId xmlns:p14="http://schemas.microsoft.com/office/powerpoint/2010/main" val="5969602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DC21189-D0DB-C7A3-148C-DBAA015FCF24}"/>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BF0CBB0-3871-F7FC-BD7D-7C9E9BFCD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1F79DE7-6428-8785-521E-A9050509A1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A1EAF62C-6E09-0E2D-5B15-4F94B0B17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408E5A6A-90DF-35E4-7C21-8C9B18891A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C5064386-BF16-2B89-1139-49F3BE5D3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7DD3C97B-6388-78A7-71A5-781C4B302C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9A425E29-CEB7-A48D-E490-CA13C23B0A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B37EA93-5085-81F3-44CB-4A6FBDA86660}"/>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Checking Content</a:t>
            </a:r>
          </a:p>
        </p:txBody>
      </p:sp>
      <p:sp>
        <p:nvSpPr>
          <p:cNvPr id="3" name="Content Placeholder 2">
            <a:extLst>
              <a:ext uri="{FF2B5EF4-FFF2-40B4-BE49-F238E27FC236}">
                <a16:creationId xmlns:a16="http://schemas.microsoft.com/office/drawing/2014/main" id="{595B3AED-1CC6-7DA6-6C9B-DDEA02C95C4F}"/>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10</a:t>
            </a:r>
          </a:p>
        </p:txBody>
      </p:sp>
      <p:sp>
        <p:nvSpPr>
          <p:cNvPr id="22" name="Rectangle 21">
            <a:extLst>
              <a:ext uri="{FF2B5EF4-FFF2-40B4-BE49-F238E27FC236}">
                <a16:creationId xmlns:a16="http://schemas.microsoft.com/office/drawing/2014/main" id="{155141EC-FD9A-18F5-7A86-47E945D5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1138055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5FF72-180E-BCCF-6CED-5AB8B1C753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59D058-E3E2-1B04-4CBD-22CA7897E5A3}"/>
              </a:ext>
            </a:extLst>
          </p:cNvPr>
          <p:cNvSpPr>
            <a:spLocks noGrp="1"/>
          </p:cNvSpPr>
          <p:nvPr>
            <p:ph type="ctrTitle"/>
          </p:nvPr>
        </p:nvSpPr>
        <p:spPr/>
        <p:txBody>
          <a:bodyPr/>
          <a:lstStyle/>
          <a:p>
            <a:r>
              <a:rPr lang="en-US" dirty="0"/>
              <a:t>indexing</a:t>
            </a:r>
          </a:p>
        </p:txBody>
      </p:sp>
      <p:sp>
        <p:nvSpPr>
          <p:cNvPr id="3" name="Text Placeholder 2">
            <a:extLst>
              <a:ext uri="{FF2B5EF4-FFF2-40B4-BE49-F238E27FC236}">
                <a16:creationId xmlns:a16="http://schemas.microsoft.com/office/drawing/2014/main" id="{E133272C-22F4-FBE5-968B-0518F0641304}"/>
              </a:ext>
            </a:extLst>
          </p:cNvPr>
          <p:cNvSpPr>
            <a:spLocks noGrp="1"/>
          </p:cNvSpPr>
          <p:nvPr>
            <p:ph type="subTitle" idx="1"/>
          </p:nvPr>
        </p:nvSpPr>
        <p:spPr/>
        <p:txBody>
          <a:bodyPr/>
          <a:lstStyle/>
          <a:p>
            <a:r>
              <a:rPr lang="en-US" dirty="0"/>
              <a:t>Introduction</a:t>
            </a:r>
          </a:p>
        </p:txBody>
      </p:sp>
    </p:spTree>
    <p:extLst>
      <p:ext uri="{BB962C8B-B14F-4D97-AF65-F5344CB8AC3E}">
        <p14:creationId xmlns:p14="http://schemas.microsoft.com/office/powerpoint/2010/main" val="16071599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3" name="Rectangle 3082">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5" name="Rectangle 3084">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074" name="Picture 2" descr="A grid of numbers with a square in the middle&#10;&#10;Description automatically generated">
            <a:extLst>
              <a:ext uri="{FF2B5EF4-FFF2-40B4-BE49-F238E27FC236}">
                <a16:creationId xmlns:a16="http://schemas.microsoft.com/office/drawing/2014/main" id="{5DE4D576-CD6C-A3C7-B4DF-D26025CE22F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6532" y="2098900"/>
            <a:ext cx="11292143" cy="2201968"/>
          </a:xfrm>
          <a:prstGeom prst="rect">
            <a:avLst/>
          </a:prstGeom>
          <a:noFill/>
          <a:extLst>
            <a:ext uri="{909E8E84-426E-40DD-AFC4-6F175D3DCCD1}">
              <a14:hiddenFill xmlns:a14="http://schemas.microsoft.com/office/drawing/2010/main">
                <a:solidFill>
                  <a:srgbClr val="FFFFFF"/>
                </a:solidFill>
              </a14:hiddenFill>
            </a:ext>
          </a:extLst>
        </p:spPr>
      </p:pic>
      <p:sp>
        <p:nvSpPr>
          <p:cNvPr id="3087" name="Rectangle 3086">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990077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99B9C-CAF8-B98E-458C-F47EE3EF1C6F}"/>
              </a:ext>
            </a:extLst>
          </p:cNvPr>
          <p:cNvSpPr>
            <a:spLocks noGrp="1"/>
          </p:cNvSpPr>
          <p:nvPr>
            <p:ph type="title"/>
          </p:nvPr>
        </p:nvSpPr>
        <p:spPr/>
        <p:txBody>
          <a:bodyPr/>
          <a:lstStyle/>
          <a:p>
            <a:r>
              <a:rPr lang="en-US" dirty="0"/>
              <a:t>Searching and Replacing</a:t>
            </a:r>
          </a:p>
        </p:txBody>
      </p:sp>
      <p:sp>
        <p:nvSpPr>
          <p:cNvPr id="3" name="Content Placeholder 2">
            <a:extLst>
              <a:ext uri="{FF2B5EF4-FFF2-40B4-BE49-F238E27FC236}">
                <a16:creationId xmlns:a16="http://schemas.microsoft.com/office/drawing/2014/main" id="{44EB66AE-CE65-EFD8-AC0A-5A8B3CD6524F}"/>
              </a:ext>
            </a:extLst>
          </p:cNvPr>
          <p:cNvSpPr>
            <a:spLocks noGrp="1"/>
          </p:cNvSpPr>
          <p:nvPr>
            <p:ph idx="1"/>
          </p:nvPr>
        </p:nvSpPr>
        <p:spPr/>
        <p:txBody>
          <a:bodyPr>
            <a:normAutofit/>
          </a:bodyPr>
          <a:lstStyle/>
          <a:p>
            <a:r>
              <a:rPr lang="en-US" sz="2800" dirty="0" err="1"/>
              <a:t>str.find</a:t>
            </a:r>
            <a:r>
              <a:rPr lang="en-US" sz="2800" dirty="0"/>
              <a:t>(sub[, start[, end]]): Returns the lowest index in the string where substring sub is found.</a:t>
            </a:r>
          </a:p>
          <a:p>
            <a:r>
              <a:rPr lang="en-US" sz="2800" dirty="0" err="1"/>
              <a:t>str.rfind</a:t>
            </a:r>
            <a:r>
              <a:rPr lang="en-US" sz="2800" dirty="0"/>
              <a:t>(sub[, start[, end]]): Returns the highest index in the string where substring sub is found.</a:t>
            </a:r>
          </a:p>
          <a:p>
            <a:r>
              <a:rPr lang="en-US" sz="2800" dirty="0" err="1"/>
              <a:t>str.replace</a:t>
            </a:r>
            <a:r>
              <a:rPr lang="en-US" sz="2800" dirty="0"/>
              <a:t>(old, new[, count]): Returns a string where all occurrences of old are replaced by new.</a:t>
            </a:r>
          </a:p>
        </p:txBody>
      </p:sp>
    </p:spTree>
    <p:extLst>
      <p:ext uri="{BB962C8B-B14F-4D97-AF65-F5344CB8AC3E}">
        <p14:creationId xmlns:p14="http://schemas.microsoft.com/office/powerpoint/2010/main" val="3218186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82535-A0D7-58FB-B213-45E7072778F7}"/>
              </a:ext>
            </a:extLst>
          </p:cNvPr>
          <p:cNvSpPr>
            <a:spLocks noGrp="1"/>
          </p:cNvSpPr>
          <p:nvPr>
            <p:ph type="title"/>
          </p:nvPr>
        </p:nvSpPr>
        <p:spPr/>
        <p:txBody>
          <a:bodyPr/>
          <a:lstStyle/>
          <a:p>
            <a:r>
              <a:rPr lang="en-US" dirty="0"/>
              <a:t>Searching and Replacing</a:t>
            </a:r>
          </a:p>
        </p:txBody>
      </p:sp>
      <p:sp>
        <p:nvSpPr>
          <p:cNvPr id="3" name="Content Placeholder 2">
            <a:extLst>
              <a:ext uri="{FF2B5EF4-FFF2-40B4-BE49-F238E27FC236}">
                <a16:creationId xmlns:a16="http://schemas.microsoft.com/office/drawing/2014/main" id="{FFA071D6-9A99-F7E6-C0C9-7DE6580EF359}"/>
              </a:ext>
            </a:extLst>
          </p:cNvPr>
          <p:cNvSpPr>
            <a:spLocks noGrp="1"/>
          </p:cNvSpPr>
          <p:nvPr>
            <p:ph idx="1"/>
          </p:nvPr>
        </p:nvSpPr>
        <p:spPr/>
        <p:txBody>
          <a:bodyPr>
            <a:normAutofit/>
          </a:bodyPr>
          <a:lstStyle/>
          <a:p>
            <a:r>
              <a:rPr lang="en-US" sz="2800" dirty="0" err="1"/>
              <a:t>str.rindex</a:t>
            </a:r>
            <a:r>
              <a:rPr lang="en-US" sz="2800" dirty="0"/>
              <a:t>(sub[, start[, end]]): Like </a:t>
            </a:r>
            <a:r>
              <a:rPr lang="en-US" sz="2800" dirty="0" err="1"/>
              <a:t>rfind</a:t>
            </a:r>
            <a:r>
              <a:rPr lang="en-US" sz="2800" dirty="0"/>
              <a:t>(), but raises </a:t>
            </a:r>
            <a:r>
              <a:rPr lang="en-US" sz="2800" dirty="0" err="1"/>
              <a:t>ValueError</a:t>
            </a:r>
            <a:r>
              <a:rPr lang="en-US" sz="2800" dirty="0"/>
              <a:t> when the substring is not found.</a:t>
            </a:r>
          </a:p>
          <a:p>
            <a:r>
              <a:rPr lang="en-US" sz="2800" dirty="0" err="1"/>
              <a:t>str.replace</a:t>
            </a:r>
            <a:r>
              <a:rPr lang="en-US" sz="2800" dirty="0"/>
              <a:t>(old, new[, count]): Returns a string where all occurrences of old are replaced by new.</a:t>
            </a:r>
          </a:p>
        </p:txBody>
      </p:sp>
    </p:spTree>
    <p:extLst>
      <p:ext uri="{BB962C8B-B14F-4D97-AF65-F5344CB8AC3E}">
        <p14:creationId xmlns:p14="http://schemas.microsoft.com/office/powerpoint/2010/main" val="37395668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AF7F58-9E52-23D2-AC9C-BF84424F67A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DC64E55-2ADD-082F-3237-56D34B6A3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323417B-68E1-B472-366F-0CA6375676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D717FFC-8A73-B63C-7DF9-4C18B05E1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E19032DF-DAF0-431E-64D0-1149C64A6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73975D53-B974-DF0B-CBA4-D6FE9A303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AAE459CF-2F66-4B8C-7221-F47E009550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28E22D48-D1AB-2528-9870-63F96F03E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0E9B6E8-9D1D-5934-4C1B-2409EE28F2F5}"/>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Searching and Replacing</a:t>
            </a:r>
          </a:p>
        </p:txBody>
      </p:sp>
      <p:sp>
        <p:nvSpPr>
          <p:cNvPr id="3" name="Content Placeholder 2">
            <a:extLst>
              <a:ext uri="{FF2B5EF4-FFF2-40B4-BE49-F238E27FC236}">
                <a16:creationId xmlns:a16="http://schemas.microsoft.com/office/drawing/2014/main" id="{82FCB696-59B9-0E05-66AA-8499B034D06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11</a:t>
            </a:r>
          </a:p>
        </p:txBody>
      </p:sp>
      <p:sp>
        <p:nvSpPr>
          <p:cNvPr id="22" name="Rectangle 21">
            <a:extLst>
              <a:ext uri="{FF2B5EF4-FFF2-40B4-BE49-F238E27FC236}">
                <a16:creationId xmlns:a16="http://schemas.microsoft.com/office/drawing/2014/main" id="{B52206C6-FBC2-4BFC-8B72-722D12FCE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388286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CCCF3-8C28-2E06-3420-A6A549C14F3D}"/>
              </a:ext>
            </a:extLst>
          </p:cNvPr>
          <p:cNvSpPr>
            <a:spLocks noGrp="1"/>
          </p:cNvSpPr>
          <p:nvPr>
            <p:ph type="title"/>
          </p:nvPr>
        </p:nvSpPr>
        <p:spPr/>
        <p:txBody>
          <a:bodyPr/>
          <a:lstStyle/>
          <a:p>
            <a:r>
              <a:rPr lang="en-US" dirty="0"/>
              <a:t>Formatting</a:t>
            </a:r>
          </a:p>
        </p:txBody>
      </p:sp>
      <p:sp>
        <p:nvSpPr>
          <p:cNvPr id="3" name="Content Placeholder 2">
            <a:extLst>
              <a:ext uri="{FF2B5EF4-FFF2-40B4-BE49-F238E27FC236}">
                <a16:creationId xmlns:a16="http://schemas.microsoft.com/office/drawing/2014/main" id="{FD9B4828-34A6-4CB2-C2E6-249DC2186943}"/>
              </a:ext>
            </a:extLst>
          </p:cNvPr>
          <p:cNvSpPr>
            <a:spLocks noGrp="1"/>
          </p:cNvSpPr>
          <p:nvPr>
            <p:ph idx="1"/>
          </p:nvPr>
        </p:nvSpPr>
        <p:spPr/>
        <p:txBody>
          <a:bodyPr>
            <a:normAutofit/>
          </a:bodyPr>
          <a:lstStyle/>
          <a:p>
            <a:r>
              <a:rPr lang="en-US" sz="2800" dirty="0"/>
              <a:t>Formatting in Python involves creating strings that include variables in a readable and customizable way. </a:t>
            </a:r>
          </a:p>
        </p:txBody>
      </p:sp>
    </p:spTree>
    <p:extLst>
      <p:ext uri="{BB962C8B-B14F-4D97-AF65-F5344CB8AC3E}">
        <p14:creationId xmlns:p14="http://schemas.microsoft.com/office/powerpoint/2010/main" val="6264818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7A07-6665-C5B7-9E56-B0ED154C7CF9}"/>
              </a:ext>
            </a:extLst>
          </p:cNvPr>
          <p:cNvSpPr>
            <a:spLocks noGrp="1"/>
          </p:cNvSpPr>
          <p:nvPr>
            <p:ph type="title"/>
          </p:nvPr>
        </p:nvSpPr>
        <p:spPr/>
        <p:txBody>
          <a:bodyPr/>
          <a:lstStyle/>
          <a:p>
            <a:r>
              <a:rPr lang="en-US" dirty="0"/>
              <a:t>.format() Method</a:t>
            </a:r>
          </a:p>
        </p:txBody>
      </p:sp>
      <p:sp>
        <p:nvSpPr>
          <p:cNvPr id="3" name="Content Placeholder 2">
            <a:extLst>
              <a:ext uri="{FF2B5EF4-FFF2-40B4-BE49-F238E27FC236}">
                <a16:creationId xmlns:a16="http://schemas.microsoft.com/office/drawing/2014/main" id="{76C846BB-54B4-0F51-80D6-8ED213128404}"/>
              </a:ext>
            </a:extLst>
          </p:cNvPr>
          <p:cNvSpPr>
            <a:spLocks noGrp="1"/>
          </p:cNvSpPr>
          <p:nvPr>
            <p:ph idx="1"/>
          </p:nvPr>
        </p:nvSpPr>
        <p:spPr/>
        <p:txBody>
          <a:bodyPr>
            <a:normAutofit/>
          </a:bodyPr>
          <a:lstStyle/>
          <a:p>
            <a:r>
              <a:rPr lang="en-US" sz="2800" dirty="0"/>
              <a:t>.format() Method: Introduced in Python 2.6, the .format() method offers more flexibility and functionality for string formatting. It supports positional and keyword arguments, alignment, width, and precision specifiers, and more.</a:t>
            </a:r>
          </a:p>
        </p:txBody>
      </p:sp>
    </p:spTree>
    <p:extLst>
      <p:ext uri="{BB962C8B-B14F-4D97-AF65-F5344CB8AC3E}">
        <p14:creationId xmlns:p14="http://schemas.microsoft.com/office/powerpoint/2010/main" val="25578775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B40A-C3A7-ADE9-6A84-705300761068}"/>
              </a:ext>
            </a:extLst>
          </p:cNvPr>
          <p:cNvSpPr>
            <a:spLocks noGrp="1"/>
          </p:cNvSpPr>
          <p:nvPr>
            <p:ph type="title"/>
          </p:nvPr>
        </p:nvSpPr>
        <p:spPr/>
        <p:txBody>
          <a:bodyPr/>
          <a:lstStyle/>
          <a:p>
            <a:r>
              <a:rPr lang="en-US" dirty="0"/>
              <a:t>F-strings</a:t>
            </a:r>
          </a:p>
        </p:txBody>
      </p:sp>
      <p:sp>
        <p:nvSpPr>
          <p:cNvPr id="3" name="Content Placeholder 2">
            <a:extLst>
              <a:ext uri="{FF2B5EF4-FFF2-40B4-BE49-F238E27FC236}">
                <a16:creationId xmlns:a16="http://schemas.microsoft.com/office/drawing/2014/main" id="{658D49E6-A41C-97ED-F17C-BCB83CBC4357}"/>
              </a:ext>
            </a:extLst>
          </p:cNvPr>
          <p:cNvSpPr>
            <a:spLocks noGrp="1"/>
          </p:cNvSpPr>
          <p:nvPr>
            <p:ph idx="1"/>
          </p:nvPr>
        </p:nvSpPr>
        <p:spPr/>
        <p:txBody>
          <a:bodyPr>
            <a:normAutofit/>
          </a:bodyPr>
          <a:lstStyle/>
          <a:p>
            <a:r>
              <a:rPr lang="en-US" sz="2800" dirty="0"/>
              <a:t>Introduced in Python 3.6, f-strings offer a concise and readable way to embed expressions inside string literals, using curly braces {}. The expressions inside the braces are evaluated at runtime, and then formatted using the format specifier (if provided).</a:t>
            </a:r>
          </a:p>
        </p:txBody>
      </p:sp>
    </p:spTree>
    <p:extLst>
      <p:ext uri="{BB962C8B-B14F-4D97-AF65-F5344CB8AC3E}">
        <p14:creationId xmlns:p14="http://schemas.microsoft.com/office/powerpoint/2010/main" val="7423475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A2C35F-3140-B1C2-27F2-589FF93F400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02F386F-C494-4F5B-05C8-BA960DD77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836B4D1-6F28-6070-3C85-B2135BC2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2744670-1167-1205-ABFA-7A430F7AF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CC1C75AA-BF8F-3675-52B9-0BDC4906E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527CA97C-D56F-1888-F954-7C6C2221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1D005D1F-F17F-4D4C-A144-AE79A97545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FC06CBEF-047D-E251-D9B5-58BA1BB26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41EF7E43-8510-1214-45A1-A56657A16D6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Formatting</a:t>
            </a:r>
          </a:p>
        </p:txBody>
      </p:sp>
      <p:sp>
        <p:nvSpPr>
          <p:cNvPr id="3" name="Content Placeholder 2">
            <a:extLst>
              <a:ext uri="{FF2B5EF4-FFF2-40B4-BE49-F238E27FC236}">
                <a16:creationId xmlns:a16="http://schemas.microsoft.com/office/drawing/2014/main" id="{9F8AD090-8AAB-6595-7F20-6D39159A2606}"/>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12</a:t>
            </a:r>
          </a:p>
        </p:txBody>
      </p:sp>
      <p:sp>
        <p:nvSpPr>
          <p:cNvPr id="22" name="Rectangle 21">
            <a:extLst>
              <a:ext uri="{FF2B5EF4-FFF2-40B4-BE49-F238E27FC236}">
                <a16:creationId xmlns:a16="http://schemas.microsoft.com/office/drawing/2014/main" id="{400B4596-42BD-5344-EDCD-C41B88BDB6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538358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3DE73-F132-0954-B744-559BBACB96E4}"/>
              </a:ext>
            </a:extLst>
          </p:cNvPr>
          <p:cNvSpPr>
            <a:spLocks noGrp="1"/>
          </p:cNvSpPr>
          <p:nvPr>
            <p:ph type="title"/>
          </p:nvPr>
        </p:nvSpPr>
        <p:spPr/>
        <p:txBody>
          <a:bodyPr/>
          <a:lstStyle/>
          <a:p>
            <a:r>
              <a:rPr lang="en-US" dirty="0"/>
              <a:t>Multi-Paradigm</a:t>
            </a:r>
          </a:p>
        </p:txBody>
      </p:sp>
      <p:sp>
        <p:nvSpPr>
          <p:cNvPr id="3" name="Content Placeholder 2">
            <a:extLst>
              <a:ext uri="{FF2B5EF4-FFF2-40B4-BE49-F238E27FC236}">
                <a16:creationId xmlns:a16="http://schemas.microsoft.com/office/drawing/2014/main" id="{B75BE5BD-DDB1-5566-B9BA-E2A48CE0FDFD}"/>
              </a:ext>
            </a:extLst>
          </p:cNvPr>
          <p:cNvSpPr>
            <a:spLocks noGrp="1"/>
          </p:cNvSpPr>
          <p:nvPr>
            <p:ph idx="1"/>
          </p:nvPr>
        </p:nvSpPr>
        <p:spPr/>
        <p:txBody>
          <a:bodyPr>
            <a:normAutofit/>
          </a:bodyPr>
          <a:lstStyle/>
          <a:p>
            <a:r>
              <a:rPr lang="en-US" sz="2800" dirty="0"/>
              <a:t>Supports different programming paradigms including procedural, object-oriented, and functional programming.</a:t>
            </a:r>
          </a:p>
        </p:txBody>
      </p:sp>
    </p:spTree>
    <p:extLst>
      <p:ext uri="{BB962C8B-B14F-4D97-AF65-F5344CB8AC3E}">
        <p14:creationId xmlns:p14="http://schemas.microsoft.com/office/powerpoint/2010/main" val="13806879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ACB57-F90F-9ED7-37CB-D7A8C17F1B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BA90F5-874A-4618-8095-2712ED00FD05}"/>
              </a:ext>
            </a:extLst>
          </p:cNvPr>
          <p:cNvSpPr>
            <a:spLocks noGrp="1"/>
          </p:cNvSpPr>
          <p:nvPr>
            <p:ph type="ctrTitle"/>
          </p:nvPr>
        </p:nvSpPr>
        <p:spPr/>
        <p:txBody>
          <a:bodyPr/>
          <a:lstStyle/>
          <a:p>
            <a:r>
              <a:rPr lang="en-US" dirty="0"/>
              <a:t>LIST</a:t>
            </a:r>
          </a:p>
        </p:txBody>
      </p:sp>
      <p:sp>
        <p:nvSpPr>
          <p:cNvPr id="3" name="Text Placeholder 2">
            <a:extLst>
              <a:ext uri="{FF2B5EF4-FFF2-40B4-BE49-F238E27FC236}">
                <a16:creationId xmlns:a16="http://schemas.microsoft.com/office/drawing/2014/main" id="{EE72C8FB-D63D-E32A-427F-032D9E0D27B5}"/>
              </a:ext>
            </a:extLst>
          </p:cNvPr>
          <p:cNvSpPr>
            <a:spLocks noGrp="1"/>
          </p:cNvSpPr>
          <p:nvPr>
            <p:ph type="subTitle" idx="1"/>
          </p:nvPr>
        </p:nvSpPr>
        <p:spPr/>
        <p:txBody>
          <a:bodyPr/>
          <a:lstStyle/>
          <a:p>
            <a:r>
              <a:rPr lang="en-US" dirty="0"/>
              <a:t>Introduction</a:t>
            </a:r>
          </a:p>
        </p:txBody>
      </p:sp>
    </p:spTree>
    <p:extLst>
      <p:ext uri="{BB962C8B-B14F-4D97-AF65-F5344CB8AC3E}">
        <p14:creationId xmlns:p14="http://schemas.microsoft.com/office/powerpoint/2010/main" val="15184160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91E822-3D79-D9E9-2114-604699F35037}"/>
              </a:ext>
            </a:extLst>
          </p:cNvPr>
          <p:cNvSpPr>
            <a:spLocks noGrp="1"/>
          </p:cNvSpPr>
          <p:nvPr>
            <p:ph type="title"/>
          </p:nvPr>
        </p:nvSpPr>
        <p:spPr/>
        <p:txBody>
          <a:bodyPr/>
          <a:lstStyle/>
          <a:p>
            <a:r>
              <a:rPr lang="en-US" dirty="0"/>
              <a:t>LIST</a:t>
            </a:r>
          </a:p>
        </p:txBody>
      </p:sp>
      <p:pic>
        <p:nvPicPr>
          <p:cNvPr id="3" name="Picture 2">
            <a:extLst>
              <a:ext uri="{FF2B5EF4-FFF2-40B4-BE49-F238E27FC236}">
                <a16:creationId xmlns:a16="http://schemas.microsoft.com/office/drawing/2014/main" id="{CB72FFC5-F4EE-04BA-F3E9-C2A7388C6638}"/>
              </a:ext>
            </a:extLst>
          </p:cNvPr>
          <p:cNvPicPr>
            <a:picLocks noChangeAspect="1"/>
          </p:cNvPicPr>
          <p:nvPr/>
        </p:nvPicPr>
        <p:blipFill>
          <a:blip r:embed="rId2"/>
          <a:stretch>
            <a:fillRect/>
          </a:stretch>
        </p:blipFill>
        <p:spPr>
          <a:xfrm>
            <a:off x="2406578" y="2302613"/>
            <a:ext cx="7378843" cy="2252773"/>
          </a:xfrm>
          <a:prstGeom prst="rect">
            <a:avLst/>
          </a:prstGeom>
        </p:spPr>
      </p:pic>
    </p:spTree>
    <p:extLst>
      <p:ext uri="{BB962C8B-B14F-4D97-AF65-F5344CB8AC3E}">
        <p14:creationId xmlns:p14="http://schemas.microsoft.com/office/powerpoint/2010/main" val="29358025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EDF0F-8EE9-6163-DEDE-0E30300B046B}"/>
              </a:ext>
            </a:extLst>
          </p:cNvPr>
          <p:cNvSpPr>
            <a:spLocks noGrp="1"/>
          </p:cNvSpPr>
          <p:nvPr>
            <p:ph type="title"/>
          </p:nvPr>
        </p:nvSpPr>
        <p:spPr/>
        <p:txBody>
          <a:bodyPr/>
          <a:lstStyle/>
          <a:p>
            <a:r>
              <a:rPr lang="en-US" dirty="0"/>
              <a:t>SPLIT METHOD</a:t>
            </a:r>
          </a:p>
        </p:txBody>
      </p:sp>
      <p:sp>
        <p:nvSpPr>
          <p:cNvPr id="3" name="Content Placeholder 2">
            <a:extLst>
              <a:ext uri="{FF2B5EF4-FFF2-40B4-BE49-F238E27FC236}">
                <a16:creationId xmlns:a16="http://schemas.microsoft.com/office/drawing/2014/main" id="{A8D5A954-55B5-DAD5-4AE1-5553B65807C7}"/>
              </a:ext>
            </a:extLst>
          </p:cNvPr>
          <p:cNvSpPr>
            <a:spLocks noGrp="1"/>
          </p:cNvSpPr>
          <p:nvPr>
            <p:ph idx="1"/>
          </p:nvPr>
        </p:nvSpPr>
        <p:spPr/>
        <p:txBody>
          <a:bodyPr>
            <a:normAutofit/>
          </a:bodyPr>
          <a:lstStyle/>
          <a:p>
            <a:r>
              <a:rPr lang="en-US" sz="2800" dirty="0"/>
              <a:t>The split() method in Python is used to split a string into a list of substrings based on a specified delimiter. By default, if no delimiter is specified, the method splits the string using whitespace as the delimiter.</a:t>
            </a:r>
          </a:p>
        </p:txBody>
      </p:sp>
    </p:spTree>
    <p:extLst>
      <p:ext uri="{BB962C8B-B14F-4D97-AF65-F5344CB8AC3E}">
        <p14:creationId xmlns:p14="http://schemas.microsoft.com/office/powerpoint/2010/main" val="24256508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F1B905-9BAC-75B9-50CF-4908DCC8423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6684F51-D7A8-8073-8F83-8D7C6758B8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5F7458A-90C5-07A1-500F-96ABC2F20B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A14D5412-BD79-6C7C-B73B-EDBD3F65E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BCD0AA27-494A-931E-FBFD-28EE1756D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03E42C6-83BC-3027-5EF4-898F6FF2E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25B07848-F017-3F24-D777-6814E94A1C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35760C76-1309-22B5-6613-3BAC71962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E4DF344C-8E2D-846A-DC77-B40A2309D89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SPLIT</a:t>
            </a:r>
          </a:p>
        </p:txBody>
      </p:sp>
      <p:sp>
        <p:nvSpPr>
          <p:cNvPr id="3" name="Content Placeholder 2">
            <a:extLst>
              <a:ext uri="{FF2B5EF4-FFF2-40B4-BE49-F238E27FC236}">
                <a16:creationId xmlns:a16="http://schemas.microsoft.com/office/drawing/2014/main" id="{D91A25F4-0709-4B18-B17F-8ACD3E557C6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13</a:t>
            </a:r>
          </a:p>
        </p:txBody>
      </p:sp>
      <p:sp>
        <p:nvSpPr>
          <p:cNvPr id="22" name="Rectangle 21">
            <a:extLst>
              <a:ext uri="{FF2B5EF4-FFF2-40B4-BE49-F238E27FC236}">
                <a16:creationId xmlns:a16="http://schemas.microsoft.com/office/drawing/2014/main" id="{7CA70F95-0583-B6B3-3DA9-2662B108F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6963342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6211A-E96C-44D2-35C1-98FAC2F805E0}"/>
              </a:ext>
            </a:extLst>
          </p:cNvPr>
          <p:cNvSpPr>
            <a:spLocks noGrp="1"/>
          </p:cNvSpPr>
          <p:nvPr>
            <p:ph type="title"/>
          </p:nvPr>
        </p:nvSpPr>
        <p:spPr/>
        <p:txBody>
          <a:bodyPr/>
          <a:lstStyle/>
          <a:p>
            <a:r>
              <a:rPr lang="en-US" dirty="0"/>
              <a:t>Len function</a:t>
            </a:r>
          </a:p>
        </p:txBody>
      </p:sp>
      <p:sp>
        <p:nvSpPr>
          <p:cNvPr id="3" name="Content Placeholder 2">
            <a:extLst>
              <a:ext uri="{FF2B5EF4-FFF2-40B4-BE49-F238E27FC236}">
                <a16:creationId xmlns:a16="http://schemas.microsoft.com/office/drawing/2014/main" id="{B19B77BB-41F3-71FA-BEF8-AADC810D4A20}"/>
              </a:ext>
            </a:extLst>
          </p:cNvPr>
          <p:cNvSpPr>
            <a:spLocks noGrp="1"/>
          </p:cNvSpPr>
          <p:nvPr>
            <p:ph idx="1"/>
          </p:nvPr>
        </p:nvSpPr>
        <p:spPr/>
        <p:txBody>
          <a:bodyPr>
            <a:normAutofit/>
          </a:bodyPr>
          <a:lstStyle/>
          <a:p>
            <a:r>
              <a:rPr lang="en-US" sz="3200" dirty="0"/>
              <a:t>The </a:t>
            </a:r>
            <a:r>
              <a:rPr lang="en-US" sz="3200" dirty="0" err="1"/>
              <a:t>len</a:t>
            </a:r>
            <a:r>
              <a:rPr lang="en-US" sz="3200" dirty="0"/>
              <a:t>() function in Python is used to find the length (the number of items) of an object. </a:t>
            </a:r>
            <a:r>
              <a:rPr lang="en-US" sz="3200" u="sng" dirty="0"/>
              <a:t>It can be applied to several object types</a:t>
            </a:r>
            <a:r>
              <a:rPr lang="en-US" sz="3200" dirty="0"/>
              <a:t>, including strings, lists, tuples, dictionaries, sets, and other collections. The function returns an integer representing the number of items in the object.</a:t>
            </a:r>
          </a:p>
        </p:txBody>
      </p:sp>
    </p:spTree>
    <p:extLst>
      <p:ext uri="{BB962C8B-B14F-4D97-AF65-F5344CB8AC3E}">
        <p14:creationId xmlns:p14="http://schemas.microsoft.com/office/powerpoint/2010/main" val="13144871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8BCB1-EC2D-456A-91BD-42C92BDAF862}"/>
              </a:ext>
            </a:extLst>
          </p:cNvPr>
          <p:cNvSpPr>
            <a:spLocks noGrp="1"/>
          </p:cNvSpPr>
          <p:nvPr>
            <p:ph type="title"/>
          </p:nvPr>
        </p:nvSpPr>
        <p:spPr/>
        <p:txBody>
          <a:bodyPr/>
          <a:lstStyle/>
          <a:p>
            <a:r>
              <a:rPr lang="en-US" dirty="0"/>
              <a:t>INPUT</a:t>
            </a:r>
          </a:p>
        </p:txBody>
      </p:sp>
      <p:sp>
        <p:nvSpPr>
          <p:cNvPr id="3" name="Content Placeholder 2">
            <a:extLst>
              <a:ext uri="{FF2B5EF4-FFF2-40B4-BE49-F238E27FC236}">
                <a16:creationId xmlns:a16="http://schemas.microsoft.com/office/drawing/2014/main" id="{27C5D71A-4C76-528B-4E1B-B46C194893B4}"/>
              </a:ext>
            </a:extLst>
          </p:cNvPr>
          <p:cNvSpPr>
            <a:spLocks noGrp="1"/>
          </p:cNvSpPr>
          <p:nvPr>
            <p:ph idx="1"/>
          </p:nvPr>
        </p:nvSpPr>
        <p:spPr/>
        <p:txBody>
          <a:bodyPr>
            <a:normAutofit/>
          </a:bodyPr>
          <a:lstStyle/>
          <a:p>
            <a:r>
              <a:rPr lang="en-US" sz="2800" dirty="0"/>
              <a:t>In Python, the input() function allows you to take user input from the keyboard as a string. It pauses the program's execution and waits for the user to type something, followed by pressing the Enter key. The function then reads the input as a string and can return it to the program.</a:t>
            </a:r>
          </a:p>
        </p:txBody>
      </p:sp>
    </p:spTree>
    <p:extLst>
      <p:ext uri="{BB962C8B-B14F-4D97-AF65-F5344CB8AC3E}">
        <p14:creationId xmlns:p14="http://schemas.microsoft.com/office/powerpoint/2010/main" val="32442281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9B3FA-A183-8DAE-580C-05B409334FD8}"/>
              </a:ext>
            </a:extLst>
          </p:cNvPr>
          <p:cNvSpPr>
            <a:spLocks noGrp="1"/>
          </p:cNvSpPr>
          <p:nvPr>
            <p:ph type="title"/>
          </p:nvPr>
        </p:nvSpPr>
        <p:spPr/>
        <p:txBody>
          <a:bodyPr/>
          <a:lstStyle/>
          <a:p>
            <a:r>
              <a:rPr lang="en-US" dirty="0"/>
              <a:t>INPUT</a:t>
            </a:r>
          </a:p>
        </p:txBody>
      </p:sp>
      <p:sp>
        <p:nvSpPr>
          <p:cNvPr id="3" name="Content Placeholder 2">
            <a:extLst>
              <a:ext uri="{FF2B5EF4-FFF2-40B4-BE49-F238E27FC236}">
                <a16:creationId xmlns:a16="http://schemas.microsoft.com/office/drawing/2014/main" id="{8AC9CBF5-75CC-F8B5-9184-21BDBAF2445E}"/>
              </a:ext>
            </a:extLst>
          </p:cNvPr>
          <p:cNvSpPr>
            <a:spLocks noGrp="1"/>
          </p:cNvSpPr>
          <p:nvPr>
            <p:ph idx="1"/>
          </p:nvPr>
        </p:nvSpPr>
        <p:spPr/>
        <p:txBody>
          <a:bodyPr>
            <a:normAutofit/>
          </a:bodyPr>
          <a:lstStyle/>
          <a:p>
            <a:r>
              <a:rPr lang="en-US" sz="2800" dirty="0"/>
              <a:t>The input() function always returns a string. If you expect a different type (like an integer or float), you need to explicitly convert the input using type conversion functions like int() or float().</a:t>
            </a:r>
          </a:p>
        </p:txBody>
      </p:sp>
    </p:spTree>
    <p:extLst>
      <p:ext uri="{BB962C8B-B14F-4D97-AF65-F5344CB8AC3E}">
        <p14:creationId xmlns:p14="http://schemas.microsoft.com/office/powerpoint/2010/main" val="8638874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DC1F06-2620-8EF4-3DFB-BB0771C424B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20C76CDB-1C83-21C1-6EBB-8D3B4569B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D9022B0-CEF0-34C9-584E-024DC0388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3D4FE8B5-96F3-A2B6-B5EC-9B99F12C5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3B10C526-2763-5822-9600-9C92413A5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01DBE9D6-9A3B-B8A5-C830-927C71190E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7D11C938-8E7F-8EF4-B5F3-D23360A78D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E88633C3-B47B-97CF-8B4B-737935526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66CA6039-03A5-B045-360E-DC31D4D971D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INPUT</a:t>
            </a:r>
          </a:p>
        </p:txBody>
      </p:sp>
      <p:sp>
        <p:nvSpPr>
          <p:cNvPr id="3" name="Content Placeholder 2">
            <a:extLst>
              <a:ext uri="{FF2B5EF4-FFF2-40B4-BE49-F238E27FC236}">
                <a16:creationId xmlns:a16="http://schemas.microsoft.com/office/drawing/2014/main" id="{9DE6FB9F-DA79-F835-47E6-F9A175C773D8}"/>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14</a:t>
            </a:r>
          </a:p>
        </p:txBody>
      </p:sp>
      <p:sp>
        <p:nvSpPr>
          <p:cNvPr id="22" name="Rectangle 21">
            <a:extLst>
              <a:ext uri="{FF2B5EF4-FFF2-40B4-BE49-F238E27FC236}">
                <a16:creationId xmlns:a16="http://schemas.microsoft.com/office/drawing/2014/main" id="{47D9B075-F207-B436-17AD-279537658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1919196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3BB2-743B-8D2E-8A34-7D1D819ABE53}"/>
              </a:ext>
            </a:extLst>
          </p:cNvPr>
          <p:cNvSpPr>
            <a:spLocks noGrp="1"/>
          </p:cNvSpPr>
          <p:nvPr>
            <p:ph type="title"/>
          </p:nvPr>
        </p:nvSpPr>
        <p:spPr/>
        <p:txBody>
          <a:bodyPr/>
          <a:lstStyle/>
          <a:p>
            <a:r>
              <a:rPr lang="en-US" dirty="0"/>
              <a:t>IF STATEMENT</a:t>
            </a:r>
          </a:p>
        </p:txBody>
      </p:sp>
      <p:sp>
        <p:nvSpPr>
          <p:cNvPr id="3" name="Content Placeholder 2">
            <a:extLst>
              <a:ext uri="{FF2B5EF4-FFF2-40B4-BE49-F238E27FC236}">
                <a16:creationId xmlns:a16="http://schemas.microsoft.com/office/drawing/2014/main" id="{C00A0F83-4383-9D18-1B1B-E0C2BF0229FC}"/>
              </a:ext>
            </a:extLst>
          </p:cNvPr>
          <p:cNvSpPr>
            <a:spLocks noGrp="1"/>
          </p:cNvSpPr>
          <p:nvPr>
            <p:ph idx="1"/>
          </p:nvPr>
        </p:nvSpPr>
        <p:spPr/>
        <p:txBody>
          <a:bodyPr>
            <a:normAutofit/>
          </a:bodyPr>
          <a:lstStyle/>
          <a:p>
            <a:r>
              <a:rPr lang="en-US" sz="2800" dirty="0"/>
              <a:t>The if statement in Python is used for conditional execution. It allows you to execute a block of code only if a specified condition is true. If the condition is false, the block of code will be skipped. You can also extend the if statement with </a:t>
            </a:r>
            <a:r>
              <a:rPr lang="en-US" sz="2800" dirty="0" err="1"/>
              <a:t>elif</a:t>
            </a:r>
            <a:r>
              <a:rPr lang="en-US" sz="2800" dirty="0"/>
              <a:t> (short for "else if") and else blocks to handle multiple conditions and provide an alternative execution path when the initial condition is false.</a:t>
            </a:r>
          </a:p>
        </p:txBody>
      </p:sp>
    </p:spTree>
    <p:extLst>
      <p:ext uri="{BB962C8B-B14F-4D97-AF65-F5344CB8AC3E}">
        <p14:creationId xmlns:p14="http://schemas.microsoft.com/office/powerpoint/2010/main" val="29916670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8C127-E7DC-5ADA-B1FA-21F0BCE1FB14}"/>
              </a:ext>
            </a:extLst>
          </p:cNvPr>
          <p:cNvSpPr>
            <a:spLocks noGrp="1"/>
          </p:cNvSpPr>
          <p:nvPr>
            <p:ph type="title"/>
          </p:nvPr>
        </p:nvSpPr>
        <p:spPr/>
        <p:txBody>
          <a:bodyPr/>
          <a:lstStyle/>
          <a:p>
            <a:r>
              <a:rPr lang="en-US" dirty="0"/>
              <a:t>BASIC SYNTAX</a:t>
            </a:r>
          </a:p>
        </p:txBody>
      </p:sp>
      <p:pic>
        <p:nvPicPr>
          <p:cNvPr id="5" name="Picture 4">
            <a:extLst>
              <a:ext uri="{FF2B5EF4-FFF2-40B4-BE49-F238E27FC236}">
                <a16:creationId xmlns:a16="http://schemas.microsoft.com/office/drawing/2014/main" id="{EB2FC214-A7BC-9DC5-59EB-9F91431C6880}"/>
              </a:ext>
            </a:extLst>
          </p:cNvPr>
          <p:cNvPicPr>
            <a:picLocks noChangeAspect="1"/>
          </p:cNvPicPr>
          <p:nvPr/>
        </p:nvPicPr>
        <p:blipFill rotWithShape="1">
          <a:blip r:embed="rId2"/>
          <a:srcRect r="14501"/>
          <a:stretch/>
        </p:blipFill>
        <p:spPr>
          <a:xfrm>
            <a:off x="1290508" y="2452637"/>
            <a:ext cx="9610983" cy="1952726"/>
          </a:xfrm>
          <a:prstGeom prst="rect">
            <a:avLst/>
          </a:prstGeom>
        </p:spPr>
      </p:pic>
    </p:spTree>
    <p:extLst>
      <p:ext uri="{BB962C8B-B14F-4D97-AF65-F5344CB8AC3E}">
        <p14:creationId xmlns:p14="http://schemas.microsoft.com/office/powerpoint/2010/main" val="4187366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1DB5-2285-9773-B577-A3262C71EFA7}"/>
              </a:ext>
            </a:extLst>
          </p:cNvPr>
          <p:cNvSpPr>
            <a:spLocks noGrp="1"/>
          </p:cNvSpPr>
          <p:nvPr>
            <p:ph type="title"/>
          </p:nvPr>
        </p:nvSpPr>
        <p:spPr/>
        <p:txBody>
          <a:bodyPr/>
          <a:lstStyle/>
          <a:p>
            <a:r>
              <a:rPr lang="en-US" dirty="0"/>
              <a:t>Extensive Standard Library</a:t>
            </a:r>
          </a:p>
        </p:txBody>
      </p:sp>
      <p:sp>
        <p:nvSpPr>
          <p:cNvPr id="3" name="Content Placeholder 2">
            <a:extLst>
              <a:ext uri="{FF2B5EF4-FFF2-40B4-BE49-F238E27FC236}">
                <a16:creationId xmlns:a16="http://schemas.microsoft.com/office/drawing/2014/main" id="{64BC0F1C-8113-B3DE-4718-071DE76E293A}"/>
              </a:ext>
            </a:extLst>
          </p:cNvPr>
          <p:cNvSpPr>
            <a:spLocks noGrp="1"/>
          </p:cNvSpPr>
          <p:nvPr>
            <p:ph idx="1"/>
          </p:nvPr>
        </p:nvSpPr>
        <p:spPr/>
        <p:txBody>
          <a:bodyPr>
            <a:normAutofit/>
          </a:bodyPr>
          <a:lstStyle/>
          <a:p>
            <a:r>
              <a:rPr lang="en-US" sz="2800" dirty="0"/>
              <a:t>Comes with a large standard library that includes modules and packages for various functionalities, reducing the need for external libraries.</a:t>
            </a:r>
          </a:p>
        </p:txBody>
      </p:sp>
    </p:spTree>
    <p:extLst>
      <p:ext uri="{BB962C8B-B14F-4D97-AF65-F5344CB8AC3E}">
        <p14:creationId xmlns:p14="http://schemas.microsoft.com/office/powerpoint/2010/main" val="33366522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A0395D-78CB-AC8E-01F8-FCBC2C620EA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ECBB5F7-A288-4AEF-4AD5-970904580A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BBC88B9-5D4C-351C-1138-35BBB9C1D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E60C8585-5584-7574-9F08-E198E0A20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7185D41B-01C3-DEFB-2C33-B2414D66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2C65F2D3-D4D5-0903-D03F-CE98E9013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18DD6DE6-2E88-3341-E993-AE4191E28E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D9BD641B-A223-0CE3-93F1-0E85CC6D84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F990A1C-A89C-E834-F996-8DF1503AEA5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IF</a:t>
            </a:r>
          </a:p>
        </p:txBody>
      </p:sp>
      <p:sp>
        <p:nvSpPr>
          <p:cNvPr id="3" name="Content Placeholder 2">
            <a:extLst>
              <a:ext uri="{FF2B5EF4-FFF2-40B4-BE49-F238E27FC236}">
                <a16:creationId xmlns:a16="http://schemas.microsoft.com/office/drawing/2014/main" id="{925F1B50-C120-720E-9C4A-17B4081F0B54}"/>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15</a:t>
            </a:r>
          </a:p>
        </p:txBody>
      </p:sp>
      <p:sp>
        <p:nvSpPr>
          <p:cNvPr id="22" name="Rectangle 21">
            <a:extLst>
              <a:ext uri="{FF2B5EF4-FFF2-40B4-BE49-F238E27FC236}">
                <a16:creationId xmlns:a16="http://schemas.microsoft.com/office/drawing/2014/main" id="{A58214F4-BE70-D713-D681-7155B9B4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7518022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D03D-230C-44E1-4883-CDA432F153BF}"/>
              </a:ext>
            </a:extLst>
          </p:cNvPr>
          <p:cNvSpPr>
            <a:spLocks noGrp="1"/>
          </p:cNvSpPr>
          <p:nvPr>
            <p:ph type="title"/>
          </p:nvPr>
        </p:nvSpPr>
        <p:spPr/>
        <p:txBody>
          <a:bodyPr/>
          <a:lstStyle/>
          <a:p>
            <a:r>
              <a:rPr lang="en-US" dirty="0"/>
              <a:t>FOR LOOP</a:t>
            </a:r>
          </a:p>
        </p:txBody>
      </p:sp>
      <p:sp>
        <p:nvSpPr>
          <p:cNvPr id="3" name="Content Placeholder 2">
            <a:extLst>
              <a:ext uri="{FF2B5EF4-FFF2-40B4-BE49-F238E27FC236}">
                <a16:creationId xmlns:a16="http://schemas.microsoft.com/office/drawing/2014/main" id="{57BAD43B-00D9-19A7-B21E-21AC57A0DA51}"/>
              </a:ext>
            </a:extLst>
          </p:cNvPr>
          <p:cNvSpPr>
            <a:spLocks noGrp="1"/>
          </p:cNvSpPr>
          <p:nvPr>
            <p:ph idx="1"/>
          </p:nvPr>
        </p:nvSpPr>
        <p:spPr/>
        <p:txBody>
          <a:bodyPr>
            <a:normAutofit/>
          </a:bodyPr>
          <a:lstStyle/>
          <a:p>
            <a:r>
              <a:rPr lang="en-US" sz="2800" dirty="0"/>
              <a:t>The for loop in Python is a control flow statement that is used to iterate over a sequence (such as a list, tuple, dictionary, set, or string) or other </a:t>
            </a:r>
            <a:r>
              <a:rPr lang="en-US" sz="2800" dirty="0" err="1"/>
              <a:t>iterable</a:t>
            </a:r>
            <a:r>
              <a:rPr lang="en-US" sz="2800" dirty="0"/>
              <a:t> objects. Iterating over a sequence is called traversal. The for loop is often used when you have a block of code which you want to repeat a fixed number of times.</a:t>
            </a:r>
          </a:p>
        </p:txBody>
      </p:sp>
    </p:spTree>
    <p:extLst>
      <p:ext uri="{BB962C8B-B14F-4D97-AF65-F5344CB8AC3E}">
        <p14:creationId xmlns:p14="http://schemas.microsoft.com/office/powerpoint/2010/main" val="38307617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90CE8-A141-C220-A960-CA60BDC77E5A}"/>
              </a:ext>
            </a:extLst>
          </p:cNvPr>
          <p:cNvSpPr>
            <a:spLocks noGrp="1"/>
          </p:cNvSpPr>
          <p:nvPr>
            <p:ph type="title"/>
          </p:nvPr>
        </p:nvSpPr>
        <p:spPr/>
        <p:txBody>
          <a:bodyPr/>
          <a:lstStyle/>
          <a:p>
            <a:r>
              <a:rPr lang="en-US" dirty="0"/>
              <a:t>Basic Syntax</a:t>
            </a:r>
          </a:p>
        </p:txBody>
      </p:sp>
      <p:sp>
        <p:nvSpPr>
          <p:cNvPr id="5" name="Content Placeholder 4">
            <a:extLst>
              <a:ext uri="{FF2B5EF4-FFF2-40B4-BE49-F238E27FC236}">
                <a16:creationId xmlns:a16="http://schemas.microsoft.com/office/drawing/2014/main" id="{1F60E978-487C-4BD0-D107-8D34421A18D9}"/>
              </a:ext>
            </a:extLst>
          </p:cNvPr>
          <p:cNvSpPr>
            <a:spLocks noGrp="1"/>
          </p:cNvSpPr>
          <p:nvPr>
            <p:ph sz="half" idx="2"/>
          </p:nvPr>
        </p:nvSpPr>
        <p:spPr/>
        <p:txBody>
          <a:bodyPr/>
          <a:lstStyle/>
          <a:p>
            <a:r>
              <a:rPr lang="en-US" dirty="0"/>
              <a:t>variable: This is the placeholder for each item in the sequence, taking on each value in it, one at a time.</a:t>
            </a:r>
          </a:p>
          <a:p>
            <a:r>
              <a:rPr lang="en-US" dirty="0"/>
              <a:t>sequence: This is the sequence you want to iterate over.</a:t>
            </a:r>
          </a:p>
        </p:txBody>
      </p:sp>
      <p:pic>
        <p:nvPicPr>
          <p:cNvPr id="8" name="Content Placeholder 7">
            <a:extLst>
              <a:ext uri="{FF2B5EF4-FFF2-40B4-BE49-F238E27FC236}">
                <a16:creationId xmlns:a16="http://schemas.microsoft.com/office/drawing/2014/main" id="{53D73954-786D-D284-20B1-2888757D312E}"/>
              </a:ext>
            </a:extLst>
          </p:cNvPr>
          <p:cNvPicPr>
            <a:picLocks noGrp="1" noChangeAspect="1"/>
          </p:cNvPicPr>
          <p:nvPr>
            <p:ph sz="half" idx="1"/>
          </p:nvPr>
        </p:nvPicPr>
        <p:blipFill>
          <a:blip r:embed="rId2"/>
          <a:stretch>
            <a:fillRect/>
          </a:stretch>
        </p:blipFill>
        <p:spPr>
          <a:xfrm>
            <a:off x="1096710" y="3086100"/>
            <a:ext cx="4601856" cy="1639183"/>
          </a:xfrm>
          <a:prstGeom prst="rect">
            <a:avLst/>
          </a:prstGeom>
        </p:spPr>
      </p:pic>
    </p:spTree>
    <p:extLst>
      <p:ext uri="{BB962C8B-B14F-4D97-AF65-F5344CB8AC3E}">
        <p14:creationId xmlns:p14="http://schemas.microsoft.com/office/powerpoint/2010/main" val="8159620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8783F9-36A3-3526-CF18-EB47CAD418D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EEA597C-AECC-77BE-64B0-2B08ECA4E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6A34799-8650-55ED-C777-B6874DC10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122CDF6-9B59-55EE-A743-76FD4171A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EA8E6CBD-63EC-738D-6256-2024D57F6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E81A8DBA-EC40-AC86-CFEB-6813DF668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BE8B0CAB-70A4-143E-3689-3007AE0B92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8A705EDC-0261-68E3-7E4E-96514F3A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60638AF-53EB-EFF4-0A45-850ABB7D23AD}"/>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FOR</a:t>
            </a:r>
          </a:p>
        </p:txBody>
      </p:sp>
      <p:sp>
        <p:nvSpPr>
          <p:cNvPr id="3" name="Content Placeholder 2">
            <a:extLst>
              <a:ext uri="{FF2B5EF4-FFF2-40B4-BE49-F238E27FC236}">
                <a16:creationId xmlns:a16="http://schemas.microsoft.com/office/drawing/2014/main" id="{29167810-74D4-99E4-E0BE-378563657EA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16</a:t>
            </a:r>
          </a:p>
        </p:txBody>
      </p:sp>
      <p:sp>
        <p:nvSpPr>
          <p:cNvPr id="22" name="Rectangle 21">
            <a:extLst>
              <a:ext uri="{FF2B5EF4-FFF2-40B4-BE49-F238E27FC236}">
                <a16:creationId xmlns:a16="http://schemas.microsoft.com/office/drawing/2014/main" id="{EA79E8BA-2578-CBA8-C474-C01F86FB7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3709673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15A4B4-9E13-19EC-8131-DE74FCA91ECF}"/>
              </a:ext>
            </a:extLst>
          </p:cNvPr>
          <p:cNvSpPr>
            <a:spLocks noGrp="1"/>
          </p:cNvSpPr>
          <p:nvPr>
            <p:ph type="title"/>
          </p:nvPr>
        </p:nvSpPr>
        <p:spPr/>
        <p:txBody>
          <a:bodyPr/>
          <a:lstStyle/>
          <a:p>
            <a:r>
              <a:rPr lang="en-US" dirty="0"/>
              <a:t>Accumulator Pattern</a:t>
            </a:r>
          </a:p>
        </p:txBody>
      </p:sp>
      <p:sp>
        <p:nvSpPr>
          <p:cNvPr id="5" name="Content Placeholder 4">
            <a:extLst>
              <a:ext uri="{FF2B5EF4-FFF2-40B4-BE49-F238E27FC236}">
                <a16:creationId xmlns:a16="http://schemas.microsoft.com/office/drawing/2014/main" id="{A3B70FE7-EC46-044B-E567-E1A0890440AE}"/>
              </a:ext>
            </a:extLst>
          </p:cNvPr>
          <p:cNvSpPr>
            <a:spLocks noGrp="1"/>
          </p:cNvSpPr>
          <p:nvPr>
            <p:ph idx="1"/>
          </p:nvPr>
        </p:nvSpPr>
        <p:spPr/>
        <p:txBody>
          <a:bodyPr>
            <a:normAutofit/>
          </a:bodyPr>
          <a:lstStyle/>
          <a:p>
            <a:r>
              <a:rPr lang="en-US" sz="2800" dirty="0"/>
              <a:t>One common programming “pattern” is to traverse a sequence, accumulating a value as we go, such as the sum-so-far or the maximum-so-far. That way, at the end of the traversal we have accumulated a single value, such as the total of all the items or the largest item.</a:t>
            </a:r>
          </a:p>
          <a:p>
            <a:pPr marL="0" indent="0">
              <a:buNone/>
            </a:pPr>
            <a:endParaRPr lang="en-US" sz="2800" dirty="0"/>
          </a:p>
        </p:txBody>
      </p:sp>
    </p:spTree>
    <p:extLst>
      <p:ext uri="{BB962C8B-B14F-4D97-AF65-F5344CB8AC3E}">
        <p14:creationId xmlns:p14="http://schemas.microsoft.com/office/powerpoint/2010/main" val="10571236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CA84A-88DC-9857-0E84-C70EBF20E60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9851BDB-6DA4-7F34-DB6C-AFD42C3C4306}"/>
              </a:ext>
            </a:extLst>
          </p:cNvPr>
          <p:cNvSpPr>
            <a:spLocks noGrp="1"/>
          </p:cNvSpPr>
          <p:nvPr>
            <p:ph type="title"/>
          </p:nvPr>
        </p:nvSpPr>
        <p:spPr/>
        <p:txBody>
          <a:bodyPr/>
          <a:lstStyle/>
          <a:p>
            <a:r>
              <a:rPr lang="en-US" dirty="0"/>
              <a:t>Accumulator Pattern</a:t>
            </a:r>
          </a:p>
        </p:txBody>
      </p:sp>
      <p:sp>
        <p:nvSpPr>
          <p:cNvPr id="5" name="Content Placeholder 4">
            <a:extLst>
              <a:ext uri="{FF2B5EF4-FFF2-40B4-BE49-F238E27FC236}">
                <a16:creationId xmlns:a16="http://schemas.microsoft.com/office/drawing/2014/main" id="{8F189266-FF54-0D1C-CEC5-49E20A03585B}"/>
              </a:ext>
            </a:extLst>
          </p:cNvPr>
          <p:cNvSpPr>
            <a:spLocks noGrp="1"/>
          </p:cNvSpPr>
          <p:nvPr>
            <p:ph idx="1"/>
          </p:nvPr>
        </p:nvSpPr>
        <p:spPr/>
        <p:txBody>
          <a:bodyPr/>
          <a:lstStyle/>
          <a:p>
            <a:pPr marL="0" indent="0">
              <a:buNone/>
            </a:pPr>
            <a:r>
              <a:rPr lang="en-US" dirty="0"/>
              <a:t>The anatomy of the accumulation pattern includes:</a:t>
            </a:r>
          </a:p>
          <a:p>
            <a:r>
              <a:rPr lang="en-US" dirty="0"/>
              <a:t>initializing an “accumulator” variable to an initial value (such as 0 if accumulating a sum)</a:t>
            </a:r>
          </a:p>
          <a:p>
            <a:r>
              <a:rPr lang="en-US" dirty="0"/>
              <a:t>iterating (e.g., traversing the items in a sequence)</a:t>
            </a:r>
          </a:p>
          <a:p>
            <a:r>
              <a:rPr lang="en-US" dirty="0"/>
              <a:t>updating the accumulator variable on each iteration (i.e., when processing each item in the sequence)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190306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2681DC-BEC5-E4B5-59CE-22E05E13BC5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2F5944E-BFE7-159B-711B-F2651F3E4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6291CE5D-3A3B-DD4C-E0BF-67CC13181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B07D748-703B-CF69-3C6A-077105BA2D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C0EC06D5-467E-FA29-F066-2B758AA71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3FBBDAEA-10C3-A589-56B2-4CB6A2A1F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8BD97E3-3357-A882-8456-BD9207649D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FC8C2275-F265-E387-6E84-4F2E12638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4B7DE8B3-B7A4-F20C-3E28-AC12E0690098}"/>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FOR 2</a:t>
            </a:r>
          </a:p>
        </p:txBody>
      </p:sp>
      <p:sp>
        <p:nvSpPr>
          <p:cNvPr id="3" name="Content Placeholder 2">
            <a:extLst>
              <a:ext uri="{FF2B5EF4-FFF2-40B4-BE49-F238E27FC236}">
                <a16:creationId xmlns:a16="http://schemas.microsoft.com/office/drawing/2014/main" id="{F5AF0084-DE36-A349-712C-E7D1D54FF73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17</a:t>
            </a:r>
          </a:p>
        </p:txBody>
      </p:sp>
      <p:sp>
        <p:nvSpPr>
          <p:cNvPr id="22" name="Rectangle 21">
            <a:extLst>
              <a:ext uri="{FF2B5EF4-FFF2-40B4-BE49-F238E27FC236}">
                <a16:creationId xmlns:a16="http://schemas.microsoft.com/office/drawing/2014/main" id="{80D498DD-3F5C-D2BF-8948-BD893AF1E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8103180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4F61E7B-0735-AC0C-8036-9B8C64646DF7}"/>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dirty="0">
                <a:solidFill>
                  <a:schemeClr val="bg1"/>
                </a:solidFill>
              </a:rPr>
              <a:t>TEST</a:t>
            </a:r>
          </a:p>
        </p:txBody>
      </p:sp>
      <p:sp>
        <p:nvSpPr>
          <p:cNvPr id="3" name="Text Placeholder 2">
            <a:extLst>
              <a:ext uri="{FF2B5EF4-FFF2-40B4-BE49-F238E27FC236}">
                <a16:creationId xmlns:a16="http://schemas.microsoft.com/office/drawing/2014/main" id="{8A5A7065-C8B8-C953-3E71-A8CD7AA91FC8}"/>
              </a:ext>
            </a:extLst>
          </p:cNvPr>
          <p:cNvSpPr>
            <a:spLocks noGrp="1"/>
          </p:cNvSpPr>
          <p:nvPr>
            <p:ph type="body" idx="1"/>
          </p:nvPr>
        </p:nvSpPr>
        <p:spPr>
          <a:xfrm>
            <a:off x="581194" y="5697215"/>
            <a:ext cx="10993546" cy="525565"/>
          </a:xfrm>
        </p:spPr>
        <p:txBody>
          <a:bodyPr vert="horz" lIns="91440" tIns="45720" rIns="91440" bIns="45720" rtlCol="0" anchor="t">
            <a:normAutofit/>
          </a:bodyPr>
          <a:lstStyle/>
          <a:p>
            <a:r>
              <a:rPr lang="en-US" sz="1600" dirty="0">
                <a:solidFill>
                  <a:schemeClr val="bg2"/>
                </a:solidFill>
              </a:rPr>
              <a:t>PART I</a:t>
            </a:r>
          </a:p>
        </p:txBody>
      </p:sp>
      <p:sp>
        <p:nvSpPr>
          <p:cNvPr id="18" name="Rectangle 17">
            <a:extLst>
              <a:ext uri="{FF2B5EF4-FFF2-40B4-BE49-F238E27FC236}">
                <a16:creationId xmlns:a16="http://schemas.microsoft.com/office/drawing/2014/main" id="{78930791-7D41-4CB3-8769-AA51FC9D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C02088CA-246D-446F-9AA8-73C982D66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ist">
            <a:extLst>
              <a:ext uri="{FF2B5EF4-FFF2-40B4-BE49-F238E27FC236}">
                <a16:creationId xmlns:a16="http://schemas.microsoft.com/office/drawing/2014/main" id="{E2D6B80F-9830-D892-365B-41FC1EEDEF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3883" y="723899"/>
            <a:ext cx="3566161" cy="3566161"/>
          </a:xfrm>
          <a:prstGeom prst="rect">
            <a:avLst/>
          </a:prstGeom>
        </p:spPr>
      </p:pic>
    </p:spTree>
    <p:extLst>
      <p:ext uri="{BB962C8B-B14F-4D97-AF65-F5344CB8AC3E}">
        <p14:creationId xmlns:p14="http://schemas.microsoft.com/office/powerpoint/2010/main" val="381802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52F5D-DB90-AA6E-1952-6DD1C0D4CD07}"/>
              </a:ext>
            </a:extLst>
          </p:cNvPr>
          <p:cNvSpPr>
            <a:spLocks noGrp="1"/>
          </p:cNvSpPr>
          <p:nvPr>
            <p:ph type="title"/>
          </p:nvPr>
        </p:nvSpPr>
        <p:spPr/>
        <p:txBody>
          <a:bodyPr/>
          <a:lstStyle/>
          <a:p>
            <a:r>
              <a:rPr lang="en-US" dirty="0"/>
              <a:t>Cross-Platform Compatibility</a:t>
            </a:r>
          </a:p>
        </p:txBody>
      </p:sp>
      <p:sp>
        <p:nvSpPr>
          <p:cNvPr id="3" name="Content Placeholder 2">
            <a:extLst>
              <a:ext uri="{FF2B5EF4-FFF2-40B4-BE49-F238E27FC236}">
                <a16:creationId xmlns:a16="http://schemas.microsoft.com/office/drawing/2014/main" id="{727E72E7-69DC-EA57-2E69-FB62663B5D09}"/>
              </a:ext>
            </a:extLst>
          </p:cNvPr>
          <p:cNvSpPr>
            <a:spLocks noGrp="1"/>
          </p:cNvSpPr>
          <p:nvPr>
            <p:ph idx="1"/>
          </p:nvPr>
        </p:nvSpPr>
        <p:spPr/>
        <p:txBody>
          <a:bodyPr>
            <a:normAutofit/>
          </a:bodyPr>
          <a:lstStyle/>
          <a:p>
            <a:r>
              <a:rPr lang="en-US" sz="3200" dirty="0"/>
              <a:t>Python programs can run on various operating systems without requiring changes to the code.</a:t>
            </a:r>
          </a:p>
        </p:txBody>
      </p:sp>
    </p:spTree>
    <p:extLst>
      <p:ext uri="{BB962C8B-B14F-4D97-AF65-F5344CB8AC3E}">
        <p14:creationId xmlns:p14="http://schemas.microsoft.com/office/powerpoint/2010/main" val="360578471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Dividend</Template>
  <TotalTime>3545</TotalTime>
  <Words>2326</Words>
  <Application>Microsoft Office PowerPoint</Application>
  <PresentationFormat>Widescreen</PresentationFormat>
  <Paragraphs>205</Paragraphs>
  <Slides>87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87</vt:i4>
      </vt:variant>
    </vt:vector>
  </HeadingPairs>
  <TitlesOfParts>
    <vt:vector size="92" baseType="lpstr">
      <vt:lpstr>Arial</vt:lpstr>
      <vt:lpstr>Gill Sans MT</vt:lpstr>
      <vt:lpstr>Gill Sans MT (Body)</vt:lpstr>
      <vt:lpstr>Wingdings 2</vt:lpstr>
      <vt:lpstr>Dividend</vt:lpstr>
      <vt:lpstr>Python 3</vt:lpstr>
      <vt:lpstr>welcome</vt:lpstr>
      <vt:lpstr>Introduction</vt:lpstr>
      <vt:lpstr>Python </vt:lpstr>
      <vt:lpstr>Interpreted Language</vt:lpstr>
      <vt:lpstr>Dynamically Typed</vt:lpstr>
      <vt:lpstr>Multi-Paradigm</vt:lpstr>
      <vt:lpstr>Extensive Standard Library</vt:lpstr>
      <vt:lpstr>Cross-Platform Compatibility</vt:lpstr>
      <vt:lpstr>Indentation</vt:lpstr>
      <vt:lpstr>Open Source</vt:lpstr>
      <vt:lpstr>Strong Community</vt:lpstr>
      <vt:lpstr>Applications</vt:lpstr>
      <vt:lpstr>HOW TO INSTALL PYTHON</vt:lpstr>
      <vt:lpstr>PowerPoint Presentation</vt:lpstr>
      <vt:lpstr>Install text editor</vt:lpstr>
      <vt:lpstr>HELLO WORLD</vt:lpstr>
      <vt:lpstr>PowerPoint Presentation</vt:lpstr>
      <vt:lpstr>PART 1</vt:lpstr>
      <vt:lpstr>Variables</vt:lpstr>
      <vt:lpstr>Assignment</vt:lpstr>
      <vt:lpstr>PowerPoint Presentation</vt:lpstr>
      <vt:lpstr>VARIABLES</vt:lpstr>
      <vt:lpstr>Exceptions</vt:lpstr>
      <vt:lpstr>VALUES</vt:lpstr>
      <vt:lpstr>Type()</vt:lpstr>
      <vt:lpstr>PowerPoint Presentation</vt:lpstr>
      <vt:lpstr>Values</vt:lpstr>
      <vt:lpstr>expressions</vt:lpstr>
      <vt:lpstr>Reassignment</vt:lpstr>
      <vt:lpstr>PART 1</vt:lpstr>
      <vt:lpstr>Operators and Operands</vt:lpstr>
      <vt:lpstr>Arithmetic Operators</vt:lpstr>
      <vt:lpstr>Arithmetic Operators</vt:lpstr>
      <vt:lpstr>Arithmetic Operators</vt:lpstr>
      <vt:lpstr>Exercise 1: Basic Arithmetic with Integers and Floats</vt:lpstr>
      <vt:lpstr>Exercise 2: String Concatenation and Repetition</vt:lpstr>
      <vt:lpstr>Exercise 3: Mixing Strings and Numbers</vt:lpstr>
      <vt:lpstr>Comparison Operators</vt:lpstr>
      <vt:lpstr>Comparison Operators</vt:lpstr>
      <vt:lpstr>Comparison Operators</vt:lpstr>
      <vt:lpstr>Comparison Operators</vt:lpstr>
      <vt:lpstr>Comparison Operators</vt:lpstr>
      <vt:lpstr>Logical Operators</vt:lpstr>
      <vt:lpstr>Logical Operators</vt:lpstr>
      <vt:lpstr>Assignment Operators</vt:lpstr>
      <vt:lpstr>Assignment Operators</vt:lpstr>
      <vt:lpstr>PART 1</vt:lpstr>
      <vt:lpstr>Type conversion functions</vt:lpstr>
      <vt:lpstr>Type conversion functions</vt:lpstr>
      <vt:lpstr>Exercise 1: Converting Strings to Numbers</vt:lpstr>
      <vt:lpstr>Exercise 2: Formatting Floats as Strings</vt:lpstr>
      <vt:lpstr>PART 1</vt:lpstr>
      <vt:lpstr>Method</vt:lpstr>
      <vt:lpstr>PowerPoint Presentation</vt:lpstr>
      <vt:lpstr>String methods</vt:lpstr>
      <vt:lpstr>Case Conversion</vt:lpstr>
      <vt:lpstr>Case Conversion</vt:lpstr>
      <vt:lpstr>Checking Content</vt:lpstr>
      <vt:lpstr>Checking Content</vt:lpstr>
      <vt:lpstr>indexing</vt:lpstr>
      <vt:lpstr>PowerPoint Presentation</vt:lpstr>
      <vt:lpstr>Searching and Replacing</vt:lpstr>
      <vt:lpstr>Searching and Replacing</vt:lpstr>
      <vt:lpstr>Searching and Replacing</vt:lpstr>
      <vt:lpstr>Formatting</vt:lpstr>
      <vt:lpstr>.format() Method</vt:lpstr>
      <vt:lpstr>F-strings</vt:lpstr>
      <vt:lpstr>Formatting</vt:lpstr>
      <vt:lpstr>LIST</vt:lpstr>
      <vt:lpstr>LIST</vt:lpstr>
      <vt:lpstr>SPLIT METHOD</vt:lpstr>
      <vt:lpstr>SPLIT</vt:lpstr>
      <vt:lpstr>Len function</vt:lpstr>
      <vt:lpstr>INPUT</vt:lpstr>
      <vt:lpstr>INPUT</vt:lpstr>
      <vt:lpstr>INPUT</vt:lpstr>
      <vt:lpstr>IF STATEMENT</vt:lpstr>
      <vt:lpstr>BASIC SYNTAX</vt:lpstr>
      <vt:lpstr>IF</vt:lpstr>
      <vt:lpstr>FOR LOOP</vt:lpstr>
      <vt:lpstr>Basic Syntax</vt:lpstr>
      <vt:lpstr>FOR</vt:lpstr>
      <vt:lpstr>Accumulator Pattern</vt:lpstr>
      <vt:lpstr>Accumulator Pattern</vt:lpstr>
      <vt:lpstr>FOR 2</vt:lpstr>
      <vt:lpstr>TEST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3</dc:title>
  <dc:creator>JOEL ENRIQUE ESPARZA  RAMIREZ</dc:creator>
  <cp:lastModifiedBy>JOEL ENRIQUE ESPARZA  RAMIREZ</cp:lastModifiedBy>
  <cp:revision>12</cp:revision>
  <dcterms:created xsi:type="dcterms:W3CDTF">2024-01-25T05:32:39Z</dcterms:created>
  <dcterms:modified xsi:type="dcterms:W3CDTF">2024-02-22T20:39:04Z</dcterms:modified>
</cp:coreProperties>
</file>