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65" r:id="rId88"/>
    <p:sldId id="366" r:id="rId89"/>
    <p:sldId id="343"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4" r:id="rId107"/>
    <p:sldId id="385" r:id="rId108"/>
    <p:sldId id="383" r:id="rId109"/>
    <p:sldId id="386" r:id="rId110"/>
    <p:sldId id="387" r:id="rId111"/>
    <p:sldId id="388" r:id="rId112"/>
    <p:sldId id="389" r:id="rId113"/>
    <p:sldId id="390" r:id="rId114"/>
    <p:sldId id="391" r:id="rId115"/>
    <p:sldId id="392" r:id="rId116"/>
    <p:sldId id="393" r:id="rId117"/>
    <p:sldId id="394" r:id="rId118"/>
    <p:sldId id="396" r:id="rId119"/>
    <p:sldId id="395" r:id="rId120"/>
    <p:sldId id="397" r:id="rId121"/>
    <p:sldId id="399" r:id="rId122"/>
    <p:sldId id="400" r:id="rId123"/>
    <p:sldId id="401" r:id="rId124"/>
    <p:sldId id="403" r:id="rId125"/>
    <p:sldId id="404" r:id="rId126"/>
    <p:sldId id="405" r:id="rId127"/>
    <p:sldId id="406" r:id="rId128"/>
    <p:sldId id="408" r:id="rId129"/>
    <p:sldId id="412" r:id="rId130"/>
    <p:sldId id="409" r:id="rId131"/>
    <p:sldId id="411" r:id="rId132"/>
    <p:sldId id="410" r:id="rId133"/>
    <p:sldId id="413" r:id="rId134"/>
    <p:sldId id="414" r:id="rId135"/>
    <p:sldId id="415" r:id="rId136"/>
    <p:sldId id="416" r:id="rId137"/>
    <p:sldId id="417" r:id="rId138"/>
    <p:sldId id="422" r:id="rId139"/>
    <p:sldId id="423" r:id="rId140"/>
    <p:sldId id="418" r:id="rId141"/>
    <p:sldId id="419" r:id="rId142"/>
    <p:sldId id="420" r:id="rId143"/>
    <p:sldId id="421" r:id="rId144"/>
    <p:sldId id="425" r:id="rId145"/>
    <p:sldId id="424" r:id="rId146"/>
    <p:sldId id="426" r:id="rId147"/>
    <p:sldId id="427" r:id="rId148"/>
    <p:sldId id="428" r:id="rId149"/>
    <p:sldId id="429" r:id="rId150"/>
    <p:sldId id="430" r:id="rId151"/>
    <p:sldId id="431" r:id="rId152"/>
    <p:sldId id="432" r:id="rId153"/>
    <p:sldId id="433" r:id="rId154"/>
    <p:sldId id="434" r:id="rId155"/>
    <p:sldId id="435" r:id="rId156"/>
    <p:sldId id="437" r:id="rId157"/>
    <p:sldId id="436" r:id="rId158"/>
    <p:sldId id="438" r:id="rId1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4/10/2024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4/10/2024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4/10/2024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4/10/2024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4/10/2024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1C4-1B3F-35DB-338A-C25725332F97}"/>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2DC46DC1-096D-6C44-4516-405BB34A2C43}"/>
              </a:ext>
            </a:extLst>
          </p:cNvPr>
          <p:cNvSpPr>
            <a:spLocks noGrp="1"/>
          </p:cNvSpPr>
          <p:nvPr>
            <p:ph idx="1"/>
          </p:nvPr>
        </p:nvSpPr>
        <p:spPr/>
        <p:txBody>
          <a:bodyPr>
            <a:normAutofit/>
          </a:bodyPr>
          <a:lstStyle/>
          <a:p>
            <a:r>
              <a:rPr lang="en-US" sz="2800" dirty="0"/>
              <a:t>Unlike lists, tuples cannot be modified after they are created. Attempts to add, remove, or modify elements in a tuple will result in a </a:t>
            </a:r>
            <a:r>
              <a:rPr lang="en-US" sz="2800" dirty="0" err="1"/>
              <a:t>TypeError</a:t>
            </a:r>
            <a:r>
              <a:rPr lang="en-US" sz="2800" dirty="0"/>
              <a:t>.</a:t>
            </a:r>
          </a:p>
        </p:txBody>
      </p:sp>
    </p:spTree>
    <p:extLst>
      <p:ext uri="{BB962C8B-B14F-4D97-AF65-F5344CB8AC3E}">
        <p14:creationId xmlns:p14="http://schemas.microsoft.com/office/powerpoint/2010/main" val="281593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DF1-A88D-07EE-E93F-655F3C5F10F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EB3C669-3B9A-5EA6-2881-84786BA6E857}"/>
              </a:ext>
            </a:extLst>
          </p:cNvPr>
          <p:cNvSpPr>
            <a:spLocks noGrp="1"/>
          </p:cNvSpPr>
          <p:nvPr>
            <p:ph idx="1"/>
          </p:nvPr>
        </p:nvSpPr>
        <p:spPr/>
        <p:txBody>
          <a:bodyPr>
            <a:normAutofit/>
          </a:bodyPr>
          <a:lstStyle/>
          <a:p>
            <a:r>
              <a:rPr lang="en-US" sz="2800" dirty="0"/>
              <a:t>Tuples in Python, being immutable, have a limited set of methods available compared to lists. However, there are two important methods that are commonly used with tuples:</a:t>
            </a:r>
          </a:p>
          <a:p>
            <a:pPr lvl="1"/>
            <a:r>
              <a:rPr lang="en-US" sz="2800" dirty="0"/>
              <a:t>count(x)</a:t>
            </a:r>
          </a:p>
          <a:p>
            <a:pPr lvl="1"/>
            <a:r>
              <a:rPr lang="en-US" sz="2800" dirty="0"/>
              <a:t>index(x, [start, [end]])</a:t>
            </a:r>
          </a:p>
        </p:txBody>
      </p:sp>
    </p:spTree>
    <p:extLst>
      <p:ext uri="{BB962C8B-B14F-4D97-AF65-F5344CB8AC3E}">
        <p14:creationId xmlns:p14="http://schemas.microsoft.com/office/powerpoint/2010/main" val="1111699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1F1CB4-6D01-2B23-B68A-1E33626F39B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A83E5C-EC59-4C77-B877-D346A9E4A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59C2296-A453-13DE-430A-7CD943CD7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DE700C8-DF0B-AD4E-DCC3-96443A92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D6EF370-8541-ABFB-3281-7E7ECAD77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80E14585-1BAC-235A-991C-FCAEF7F2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95F942D2-CAB5-1DB8-20F9-A32EB0AE6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F201F91-5337-68E2-0656-A9A75F48F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D066653-9AA8-7648-C21A-4FAFEF74931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TUPLES</a:t>
            </a:r>
          </a:p>
        </p:txBody>
      </p:sp>
      <p:sp>
        <p:nvSpPr>
          <p:cNvPr id="3" name="Content Placeholder 2">
            <a:extLst>
              <a:ext uri="{FF2B5EF4-FFF2-40B4-BE49-F238E27FC236}">
                <a16:creationId xmlns:a16="http://schemas.microsoft.com/office/drawing/2014/main" id="{A90CEE2D-040F-65D8-4779-AD33C20EA45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20</a:t>
            </a:r>
          </a:p>
        </p:txBody>
      </p:sp>
      <p:sp>
        <p:nvSpPr>
          <p:cNvPr id="22" name="Rectangle 21">
            <a:extLst>
              <a:ext uri="{FF2B5EF4-FFF2-40B4-BE49-F238E27FC236}">
                <a16:creationId xmlns:a16="http://schemas.microsoft.com/office/drawing/2014/main" id="{98A2FB21-8364-E9D1-0C1D-385E60AC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208069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4D2D0-304C-B810-FE2C-1022E9F74EAB}"/>
              </a:ext>
            </a:extLst>
          </p:cNvPr>
          <p:cNvSpPr>
            <a:spLocks noGrp="1"/>
          </p:cNvSpPr>
          <p:nvPr>
            <p:ph type="title"/>
          </p:nvPr>
        </p:nvSpPr>
        <p:spPr/>
        <p:txBody>
          <a:bodyPr/>
          <a:lstStyle/>
          <a:p>
            <a:r>
              <a:rPr lang="en-US" dirty="0"/>
              <a:t>dictionaries </a:t>
            </a:r>
          </a:p>
        </p:txBody>
      </p:sp>
      <p:sp>
        <p:nvSpPr>
          <p:cNvPr id="5" name="Content Placeholder 4">
            <a:extLst>
              <a:ext uri="{FF2B5EF4-FFF2-40B4-BE49-F238E27FC236}">
                <a16:creationId xmlns:a16="http://schemas.microsoft.com/office/drawing/2014/main" id="{AE7F383B-42F5-55B0-C091-ECDDB616319C}"/>
              </a:ext>
            </a:extLst>
          </p:cNvPr>
          <p:cNvSpPr>
            <a:spLocks noGrp="1"/>
          </p:cNvSpPr>
          <p:nvPr>
            <p:ph idx="1"/>
          </p:nvPr>
        </p:nvSpPr>
        <p:spPr/>
        <p:txBody>
          <a:bodyPr>
            <a:normAutofit/>
          </a:bodyPr>
          <a:lstStyle/>
          <a:p>
            <a:r>
              <a:rPr lang="en-US" sz="2800" dirty="0"/>
              <a:t>Dictionaries are collections of items that are stored in a pair of keys and values. Dictionaries are unordered, which means that the items do not have a defined order. They are mutable, allowing the modification of elements after the dictionary has been created. They are also dynamic, meaning they can grow or shrink as needed. </a:t>
            </a:r>
          </a:p>
        </p:txBody>
      </p:sp>
    </p:spTree>
    <p:extLst>
      <p:ext uri="{BB962C8B-B14F-4D97-AF65-F5344CB8AC3E}">
        <p14:creationId xmlns:p14="http://schemas.microsoft.com/office/powerpoint/2010/main" val="817367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17A1-512C-4A97-0093-FA227F56841F}"/>
              </a:ext>
            </a:extLst>
          </p:cNvPr>
          <p:cNvSpPr>
            <a:spLocks noGrp="1"/>
          </p:cNvSpPr>
          <p:nvPr>
            <p:ph type="title"/>
          </p:nvPr>
        </p:nvSpPr>
        <p:spPr/>
        <p:txBody>
          <a:bodyPr/>
          <a:lstStyle/>
          <a:p>
            <a:r>
              <a:rPr lang="en-US" dirty="0"/>
              <a:t>Creating a Dictionary</a:t>
            </a:r>
          </a:p>
        </p:txBody>
      </p:sp>
      <p:sp>
        <p:nvSpPr>
          <p:cNvPr id="3" name="Content Placeholder 2">
            <a:extLst>
              <a:ext uri="{FF2B5EF4-FFF2-40B4-BE49-F238E27FC236}">
                <a16:creationId xmlns:a16="http://schemas.microsoft.com/office/drawing/2014/main" id="{CBCAF864-B45F-6563-7ACC-35016FC3351C}"/>
              </a:ext>
            </a:extLst>
          </p:cNvPr>
          <p:cNvSpPr>
            <a:spLocks noGrp="1"/>
          </p:cNvSpPr>
          <p:nvPr>
            <p:ph idx="1"/>
          </p:nvPr>
        </p:nvSpPr>
        <p:spPr/>
        <p:txBody>
          <a:bodyPr>
            <a:normAutofit/>
          </a:bodyPr>
          <a:lstStyle/>
          <a:p>
            <a:r>
              <a:rPr lang="en-US" sz="2800" dirty="0"/>
              <a:t>You can create a dictionary by placing a comma-separated list of key-value pairs within curly braces {}, with a colon : separating the keys from the values.</a:t>
            </a:r>
          </a:p>
        </p:txBody>
      </p:sp>
      <p:pic>
        <p:nvPicPr>
          <p:cNvPr id="9" name="Picture 8">
            <a:extLst>
              <a:ext uri="{FF2B5EF4-FFF2-40B4-BE49-F238E27FC236}">
                <a16:creationId xmlns:a16="http://schemas.microsoft.com/office/drawing/2014/main" id="{D556ED44-0ECD-6AA9-D8E1-BE28082B18AD}"/>
              </a:ext>
            </a:extLst>
          </p:cNvPr>
          <p:cNvPicPr>
            <a:picLocks noChangeAspect="1"/>
          </p:cNvPicPr>
          <p:nvPr/>
        </p:nvPicPr>
        <p:blipFill>
          <a:blip r:embed="rId2"/>
          <a:stretch>
            <a:fillRect/>
          </a:stretch>
        </p:blipFill>
        <p:spPr>
          <a:xfrm>
            <a:off x="1191760" y="5234473"/>
            <a:ext cx="9808478" cy="624326"/>
          </a:xfrm>
          <a:prstGeom prst="rect">
            <a:avLst/>
          </a:prstGeom>
        </p:spPr>
      </p:pic>
    </p:spTree>
    <p:extLst>
      <p:ext uri="{BB962C8B-B14F-4D97-AF65-F5344CB8AC3E}">
        <p14:creationId xmlns:p14="http://schemas.microsoft.com/office/powerpoint/2010/main" val="3092849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0E8A-532E-7885-BD51-F3E07B8C32C7}"/>
              </a:ext>
            </a:extLst>
          </p:cNvPr>
          <p:cNvSpPr>
            <a:spLocks noGrp="1"/>
          </p:cNvSpPr>
          <p:nvPr>
            <p:ph type="title"/>
          </p:nvPr>
        </p:nvSpPr>
        <p:spPr/>
        <p:txBody>
          <a:bodyPr/>
          <a:lstStyle/>
          <a:p>
            <a:r>
              <a:rPr lang="en-US" dirty="0"/>
              <a:t>Accessing Dictionary Values</a:t>
            </a:r>
          </a:p>
        </p:txBody>
      </p:sp>
      <p:sp>
        <p:nvSpPr>
          <p:cNvPr id="3" name="Content Placeholder 2">
            <a:extLst>
              <a:ext uri="{FF2B5EF4-FFF2-40B4-BE49-F238E27FC236}">
                <a16:creationId xmlns:a16="http://schemas.microsoft.com/office/drawing/2014/main" id="{79D57A23-78F2-2FB3-3365-48C693E710C9}"/>
              </a:ext>
            </a:extLst>
          </p:cNvPr>
          <p:cNvSpPr>
            <a:spLocks noGrp="1"/>
          </p:cNvSpPr>
          <p:nvPr>
            <p:ph idx="1"/>
          </p:nvPr>
        </p:nvSpPr>
        <p:spPr/>
        <p:txBody>
          <a:bodyPr>
            <a:normAutofit/>
          </a:bodyPr>
          <a:lstStyle/>
          <a:p>
            <a:r>
              <a:rPr lang="en-US" sz="2800" dirty="0"/>
              <a:t>You access the values in a dictionary by using the keys as indexes.</a:t>
            </a:r>
          </a:p>
        </p:txBody>
      </p:sp>
      <p:pic>
        <p:nvPicPr>
          <p:cNvPr id="7" name="Picture 6">
            <a:extLst>
              <a:ext uri="{FF2B5EF4-FFF2-40B4-BE49-F238E27FC236}">
                <a16:creationId xmlns:a16="http://schemas.microsoft.com/office/drawing/2014/main" id="{3EC530A7-25C3-DE1F-AE31-61C257472BD9}"/>
              </a:ext>
            </a:extLst>
          </p:cNvPr>
          <p:cNvPicPr>
            <a:picLocks noChangeAspect="1"/>
          </p:cNvPicPr>
          <p:nvPr/>
        </p:nvPicPr>
        <p:blipFill>
          <a:blip r:embed="rId2"/>
          <a:stretch>
            <a:fillRect/>
          </a:stretch>
        </p:blipFill>
        <p:spPr>
          <a:xfrm>
            <a:off x="1312075" y="4736941"/>
            <a:ext cx="9567848" cy="1121858"/>
          </a:xfrm>
          <a:prstGeom prst="rect">
            <a:avLst/>
          </a:prstGeom>
        </p:spPr>
      </p:pic>
    </p:spTree>
    <p:extLst>
      <p:ext uri="{BB962C8B-B14F-4D97-AF65-F5344CB8AC3E}">
        <p14:creationId xmlns:p14="http://schemas.microsoft.com/office/powerpoint/2010/main" val="84350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E21-0F73-3BE3-6889-C3E63053C6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0C2DA29-55B5-AA06-2438-F4267D0B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33E32E9-5624-D295-448C-0BAA13997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D45A34DE-9C3A-248B-ABA4-9D298533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C887E6F-E3D0-710B-419C-24B9EAF5F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9712766-397E-5B1D-0607-4AE440101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F2E9A211-FCB5-F365-F7F0-B7B5D5545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CA8EC0A-F824-982E-AB47-EED60712F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03DD32-6C7D-E56C-EA3A-D52AC8669E4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Dict.</a:t>
            </a:r>
          </a:p>
        </p:txBody>
      </p:sp>
      <p:sp>
        <p:nvSpPr>
          <p:cNvPr id="3" name="Content Placeholder 2">
            <a:extLst>
              <a:ext uri="{FF2B5EF4-FFF2-40B4-BE49-F238E27FC236}">
                <a16:creationId xmlns:a16="http://schemas.microsoft.com/office/drawing/2014/main" id="{6CD4A33E-B86D-0F3B-967D-5256414741DE}"/>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21</a:t>
            </a:r>
          </a:p>
        </p:txBody>
      </p:sp>
      <p:sp>
        <p:nvSpPr>
          <p:cNvPr id="22" name="Rectangle 21">
            <a:extLst>
              <a:ext uri="{FF2B5EF4-FFF2-40B4-BE49-F238E27FC236}">
                <a16:creationId xmlns:a16="http://schemas.microsoft.com/office/drawing/2014/main" id="{85818AF5-D52F-788A-51A2-FAF74BA7A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4045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Functions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III</a:t>
            </a:r>
          </a:p>
        </p:txBody>
      </p:sp>
    </p:spTree>
    <p:extLst>
      <p:ext uri="{BB962C8B-B14F-4D97-AF65-F5344CB8AC3E}">
        <p14:creationId xmlns:p14="http://schemas.microsoft.com/office/powerpoint/2010/main" val="15425687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CA7A-64C3-07A5-724B-12B708E7D27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B30B02F-C76C-B6B5-CE77-E6E08027CF0B}"/>
              </a:ext>
            </a:extLst>
          </p:cNvPr>
          <p:cNvSpPr>
            <a:spLocks noGrp="1"/>
          </p:cNvSpPr>
          <p:nvPr>
            <p:ph idx="1"/>
          </p:nvPr>
        </p:nvSpPr>
        <p:spPr/>
        <p:txBody>
          <a:bodyPr>
            <a:normAutofit/>
          </a:bodyPr>
          <a:lstStyle/>
          <a:p>
            <a:r>
              <a:rPr lang="en-US" sz="2800" dirty="0"/>
              <a:t>Functions are blocks of organized, reusable code that is used to perform a single, related action. Functions provide better modularity for your application and a high degree of code reusing.</a:t>
            </a:r>
          </a:p>
        </p:txBody>
      </p:sp>
    </p:spTree>
    <p:extLst>
      <p:ext uri="{BB962C8B-B14F-4D97-AF65-F5344CB8AC3E}">
        <p14:creationId xmlns:p14="http://schemas.microsoft.com/office/powerpoint/2010/main" val="10182232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95AD-1760-74EA-46A9-4F3DEA2AE8F9}"/>
              </a:ext>
            </a:extLst>
          </p:cNvPr>
          <p:cNvSpPr>
            <a:spLocks noGrp="1"/>
          </p:cNvSpPr>
          <p:nvPr>
            <p:ph type="title"/>
          </p:nvPr>
        </p:nvSpPr>
        <p:spPr/>
        <p:txBody>
          <a:bodyPr/>
          <a:lstStyle/>
          <a:p>
            <a:r>
              <a:rPr lang="en-US" dirty="0"/>
              <a:t>Defining a Function</a:t>
            </a:r>
          </a:p>
        </p:txBody>
      </p:sp>
      <p:sp>
        <p:nvSpPr>
          <p:cNvPr id="3" name="Content Placeholder 2">
            <a:extLst>
              <a:ext uri="{FF2B5EF4-FFF2-40B4-BE49-F238E27FC236}">
                <a16:creationId xmlns:a16="http://schemas.microsoft.com/office/drawing/2014/main" id="{A0751D62-6EA2-0EE0-5DD6-2A23D5287E2D}"/>
              </a:ext>
            </a:extLst>
          </p:cNvPr>
          <p:cNvSpPr>
            <a:spLocks noGrp="1"/>
          </p:cNvSpPr>
          <p:nvPr>
            <p:ph idx="1"/>
          </p:nvPr>
        </p:nvSpPr>
        <p:spPr/>
        <p:txBody>
          <a:bodyPr>
            <a:normAutofit/>
          </a:bodyPr>
          <a:lstStyle/>
          <a:p>
            <a:r>
              <a:rPr lang="en-US" sz="2800" dirty="0"/>
              <a:t>You can define a function using the def keyword, followed by a function name, parentheses (), and a colon :. The statements that form the body of the function start at the next line and must be indented.</a:t>
            </a:r>
          </a:p>
        </p:txBody>
      </p:sp>
    </p:spTree>
    <p:extLst>
      <p:ext uri="{BB962C8B-B14F-4D97-AF65-F5344CB8AC3E}">
        <p14:creationId xmlns:p14="http://schemas.microsoft.com/office/powerpoint/2010/main" val="24095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D2-4A70-C088-C3F8-259801A64DC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FF8F87B1-4ED4-B528-16A4-6CF29EF98AAB}"/>
              </a:ext>
            </a:extLst>
          </p:cNvPr>
          <p:cNvPicPr>
            <a:picLocks noGrp="1" noChangeAspect="1"/>
          </p:cNvPicPr>
          <p:nvPr>
            <p:ph idx="1"/>
          </p:nvPr>
        </p:nvPicPr>
        <p:blipFill>
          <a:blip r:embed="rId2"/>
          <a:stretch>
            <a:fillRect/>
          </a:stretch>
        </p:blipFill>
        <p:spPr>
          <a:xfrm>
            <a:off x="1975791" y="3183456"/>
            <a:ext cx="8240418" cy="1648084"/>
          </a:xfrm>
          <a:prstGeom prst="rect">
            <a:avLst/>
          </a:prstGeom>
        </p:spPr>
      </p:pic>
    </p:spTree>
    <p:extLst>
      <p:ext uri="{BB962C8B-B14F-4D97-AF65-F5344CB8AC3E}">
        <p14:creationId xmlns:p14="http://schemas.microsoft.com/office/powerpoint/2010/main" val="23448777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D20-6F81-BF1B-4074-47A7D412A514}"/>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A95672B8-F483-8CC1-078E-1A7050A9280D}"/>
              </a:ext>
            </a:extLst>
          </p:cNvPr>
          <p:cNvSpPr>
            <a:spLocks noGrp="1"/>
          </p:cNvSpPr>
          <p:nvPr>
            <p:ph idx="1"/>
          </p:nvPr>
        </p:nvSpPr>
        <p:spPr/>
        <p:txBody>
          <a:bodyPr>
            <a:normAutofit/>
          </a:bodyPr>
          <a:lstStyle/>
          <a:p>
            <a:r>
              <a:rPr lang="en-US" sz="2800" dirty="0"/>
              <a:t>To call a function, use the function name followed by parentheses</a:t>
            </a:r>
          </a:p>
        </p:txBody>
      </p:sp>
      <p:pic>
        <p:nvPicPr>
          <p:cNvPr id="5" name="Picture 4">
            <a:extLst>
              <a:ext uri="{FF2B5EF4-FFF2-40B4-BE49-F238E27FC236}">
                <a16:creationId xmlns:a16="http://schemas.microsoft.com/office/drawing/2014/main" id="{C54C1CDA-A53F-6815-D696-7D9BED5CD1C4}"/>
              </a:ext>
            </a:extLst>
          </p:cNvPr>
          <p:cNvPicPr>
            <a:picLocks noChangeAspect="1"/>
          </p:cNvPicPr>
          <p:nvPr/>
        </p:nvPicPr>
        <p:blipFill>
          <a:blip r:embed="rId2"/>
          <a:stretch>
            <a:fillRect/>
          </a:stretch>
        </p:blipFill>
        <p:spPr>
          <a:xfrm>
            <a:off x="3994335" y="4800819"/>
            <a:ext cx="4203327" cy="1057980"/>
          </a:xfrm>
          <a:prstGeom prst="rect">
            <a:avLst/>
          </a:prstGeom>
        </p:spPr>
      </p:pic>
    </p:spTree>
    <p:extLst>
      <p:ext uri="{BB962C8B-B14F-4D97-AF65-F5344CB8AC3E}">
        <p14:creationId xmlns:p14="http://schemas.microsoft.com/office/powerpoint/2010/main" val="31353071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B1198-424E-6457-0EAA-946B51330E4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D964BE8-D403-9190-7A8D-D6872482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84EE0B-0602-5FEA-C948-361C9BBAC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48510BA8-FA37-0278-057E-0D1B4BCC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89643C7-38EC-1E00-0478-44936C2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D95F276-3002-6215-D8CF-6302C9905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38C9BC59-043B-8D8F-5C30-23F5FB84C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98DC87-CB7C-5B76-65C0-DDF3C6E0B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E019FB6-FBAC-5E1A-8BE7-3814A946C8E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p>
        </p:txBody>
      </p:sp>
      <p:sp>
        <p:nvSpPr>
          <p:cNvPr id="3" name="Content Placeholder 2">
            <a:extLst>
              <a:ext uri="{FF2B5EF4-FFF2-40B4-BE49-F238E27FC236}">
                <a16:creationId xmlns:a16="http://schemas.microsoft.com/office/drawing/2014/main" id="{42113E4D-ED4E-ADF8-344D-32A339D5815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22</a:t>
            </a:r>
          </a:p>
        </p:txBody>
      </p:sp>
      <p:sp>
        <p:nvSpPr>
          <p:cNvPr id="22" name="Rectangle 21">
            <a:extLst>
              <a:ext uri="{FF2B5EF4-FFF2-40B4-BE49-F238E27FC236}">
                <a16:creationId xmlns:a16="http://schemas.microsoft.com/office/drawing/2014/main" id="{C69C9B53-80FA-5BF1-1BF5-26E0B1C12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547203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3026D-7BE8-BFF7-B694-375F82E08E03}"/>
              </a:ext>
            </a:extLst>
          </p:cNvPr>
          <p:cNvSpPr>
            <a:spLocks noGrp="1"/>
          </p:cNvSpPr>
          <p:nvPr>
            <p:ph type="title"/>
          </p:nvPr>
        </p:nvSpPr>
        <p:spPr/>
        <p:txBody>
          <a:bodyPr/>
          <a:lstStyle/>
          <a:p>
            <a:r>
              <a:rPr lang="en-US" dirty="0"/>
              <a:t>Functions names</a:t>
            </a:r>
          </a:p>
        </p:txBody>
      </p:sp>
      <p:sp>
        <p:nvSpPr>
          <p:cNvPr id="5" name="Content Placeholder 4">
            <a:extLst>
              <a:ext uri="{FF2B5EF4-FFF2-40B4-BE49-F238E27FC236}">
                <a16:creationId xmlns:a16="http://schemas.microsoft.com/office/drawing/2014/main" id="{CC48520E-60DB-F25F-8208-4D259952B9E7}"/>
              </a:ext>
            </a:extLst>
          </p:cNvPr>
          <p:cNvSpPr>
            <a:spLocks noGrp="1"/>
          </p:cNvSpPr>
          <p:nvPr>
            <p:ph idx="1"/>
          </p:nvPr>
        </p:nvSpPr>
        <p:spPr/>
        <p:txBody>
          <a:bodyPr>
            <a:normAutofit/>
          </a:bodyPr>
          <a:lstStyle/>
          <a:p>
            <a:r>
              <a:rPr lang="en-US" sz="2800" u="sng" dirty="0"/>
              <a:t>Use Lowercase Letters</a:t>
            </a:r>
            <a:r>
              <a:rPr lang="en-US" sz="2800" dirty="0"/>
              <a:t>: Function names should be lowercase, with words separated by underscores as necessary to improve readability.</a:t>
            </a:r>
          </a:p>
          <a:p>
            <a:r>
              <a:rPr lang="en-US" sz="2800" u="sng" dirty="0"/>
              <a:t>Descriptive Names</a:t>
            </a:r>
            <a:r>
              <a:rPr lang="en-US" sz="2800" dirty="0"/>
              <a:t>: Choose a name that describes what the function does. For example, </a:t>
            </a:r>
            <a:r>
              <a:rPr lang="en-US" sz="2800" dirty="0" err="1"/>
              <a:t>calculate_area</a:t>
            </a:r>
            <a:r>
              <a:rPr lang="en-US" sz="2800" dirty="0"/>
              <a:t> is more descriptive than func1.</a:t>
            </a:r>
          </a:p>
        </p:txBody>
      </p:sp>
    </p:spTree>
    <p:extLst>
      <p:ext uri="{BB962C8B-B14F-4D97-AF65-F5344CB8AC3E}">
        <p14:creationId xmlns:p14="http://schemas.microsoft.com/office/powerpoint/2010/main" val="3131402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6788F-91B3-55C1-B574-360555E7AE93}"/>
              </a:ext>
            </a:extLst>
          </p:cNvPr>
          <p:cNvSpPr>
            <a:spLocks noGrp="1"/>
          </p:cNvSpPr>
          <p:nvPr>
            <p:ph idx="1"/>
          </p:nvPr>
        </p:nvSpPr>
        <p:spPr/>
        <p:txBody>
          <a:bodyPr>
            <a:normAutofit/>
          </a:bodyPr>
          <a:lstStyle/>
          <a:p>
            <a:r>
              <a:rPr lang="en-US" sz="2800" u="sng" dirty="0"/>
              <a:t>Avoid Conflicts</a:t>
            </a:r>
            <a:r>
              <a:rPr lang="en-US" sz="2800" dirty="0"/>
              <a:t>: Do not use names that are already taken by Python keywords or built-in functions unless you have a very good reason to do so.</a:t>
            </a:r>
          </a:p>
          <a:p>
            <a:r>
              <a:rPr lang="en-US" sz="2800" u="sng" dirty="0"/>
              <a:t>Short but Descriptive</a:t>
            </a:r>
            <a:r>
              <a:rPr lang="en-US" sz="2800" dirty="0"/>
              <a:t>: While names should be descriptive, they should also be as concise as possible without sacrificing clarity.</a:t>
            </a:r>
          </a:p>
          <a:p>
            <a:endParaRPr lang="en-US" sz="2800" dirty="0"/>
          </a:p>
        </p:txBody>
      </p:sp>
      <p:sp>
        <p:nvSpPr>
          <p:cNvPr id="4" name="Title 3">
            <a:extLst>
              <a:ext uri="{FF2B5EF4-FFF2-40B4-BE49-F238E27FC236}">
                <a16:creationId xmlns:a16="http://schemas.microsoft.com/office/drawing/2014/main" id="{E1838CE7-DF9B-6E54-20C8-8ED3EAA4D6A3}"/>
              </a:ext>
            </a:extLst>
          </p:cNvPr>
          <p:cNvSpPr>
            <a:spLocks noGrp="1"/>
          </p:cNvSpPr>
          <p:nvPr>
            <p:ph type="title"/>
          </p:nvPr>
        </p:nvSpPr>
        <p:spPr>
          <a:xfrm>
            <a:off x="581192" y="702156"/>
            <a:ext cx="11029616" cy="1013800"/>
          </a:xfrm>
        </p:spPr>
        <p:txBody>
          <a:bodyPr/>
          <a:lstStyle/>
          <a:p>
            <a:r>
              <a:rPr lang="en-US" dirty="0"/>
              <a:t>Functions names</a:t>
            </a:r>
          </a:p>
        </p:txBody>
      </p:sp>
    </p:spTree>
    <p:extLst>
      <p:ext uri="{BB962C8B-B14F-4D97-AF65-F5344CB8AC3E}">
        <p14:creationId xmlns:p14="http://schemas.microsoft.com/office/powerpoint/2010/main" val="27783463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17CB-47E9-8042-556C-4793B36166EB}"/>
              </a:ext>
            </a:extLst>
          </p:cNvPr>
          <p:cNvSpPr>
            <a:spLocks noGrp="1"/>
          </p:cNvSpPr>
          <p:nvPr>
            <p:ph type="title"/>
          </p:nvPr>
        </p:nvSpPr>
        <p:spPr/>
        <p:txBody>
          <a:bodyPr/>
          <a:lstStyle/>
          <a:p>
            <a:r>
              <a:rPr lang="en-US" dirty="0"/>
              <a:t>DOCSTRING</a:t>
            </a:r>
          </a:p>
        </p:txBody>
      </p:sp>
      <p:sp>
        <p:nvSpPr>
          <p:cNvPr id="3" name="Content Placeholder 2">
            <a:extLst>
              <a:ext uri="{FF2B5EF4-FFF2-40B4-BE49-F238E27FC236}">
                <a16:creationId xmlns:a16="http://schemas.microsoft.com/office/drawing/2014/main" id="{6B206991-FE2F-8BB4-E86F-B7703BDBA32E}"/>
              </a:ext>
            </a:extLst>
          </p:cNvPr>
          <p:cNvSpPr>
            <a:spLocks noGrp="1"/>
          </p:cNvSpPr>
          <p:nvPr>
            <p:ph idx="1"/>
          </p:nvPr>
        </p:nvSpPr>
        <p:spPr/>
        <p:txBody>
          <a:bodyPr>
            <a:normAutofit/>
          </a:bodyPr>
          <a:lstStyle/>
          <a:p>
            <a:r>
              <a:rPr lang="en-US" sz="2800" dirty="0"/>
              <a:t>Docstrings in Python are string literals that appear right after the definition of a function, method, class, or module. They are used to document the purpose and usage of the code block they describe. Docstrings are accessible through the __doc__ attribute of the object they document and can be viewed using the help() function.</a:t>
            </a:r>
          </a:p>
        </p:txBody>
      </p:sp>
    </p:spTree>
    <p:extLst>
      <p:ext uri="{BB962C8B-B14F-4D97-AF65-F5344CB8AC3E}">
        <p14:creationId xmlns:p14="http://schemas.microsoft.com/office/powerpoint/2010/main" val="20702279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FC9-7153-D5F4-07F9-5436A07D6148}"/>
              </a:ext>
            </a:extLst>
          </p:cNvPr>
          <p:cNvSpPr>
            <a:spLocks noGrp="1"/>
          </p:cNvSpPr>
          <p:nvPr>
            <p:ph type="title"/>
          </p:nvPr>
        </p:nvSpPr>
        <p:spPr/>
        <p:txBody>
          <a:bodyPr/>
          <a:lstStyle/>
          <a:p>
            <a:r>
              <a:rPr lang="en-US" dirty="0"/>
              <a:t>Syntax of Docstrings</a:t>
            </a:r>
          </a:p>
        </p:txBody>
      </p:sp>
      <p:sp>
        <p:nvSpPr>
          <p:cNvPr id="3" name="Content Placeholder 2">
            <a:extLst>
              <a:ext uri="{FF2B5EF4-FFF2-40B4-BE49-F238E27FC236}">
                <a16:creationId xmlns:a16="http://schemas.microsoft.com/office/drawing/2014/main" id="{A4D81122-9D19-C8F3-3ECF-63D7B44E1504}"/>
              </a:ext>
            </a:extLst>
          </p:cNvPr>
          <p:cNvSpPr>
            <a:spLocks noGrp="1"/>
          </p:cNvSpPr>
          <p:nvPr>
            <p:ph idx="1"/>
          </p:nvPr>
        </p:nvSpPr>
        <p:spPr/>
        <p:txBody>
          <a:bodyPr>
            <a:normAutofit/>
          </a:bodyPr>
          <a:lstStyle/>
          <a:p>
            <a:r>
              <a:rPr lang="en-US" sz="2800" dirty="0"/>
              <a:t>Docstrings are created using triple quotes (""" or ''') so that they can span multiple lines. For a function or method, the docstring should be placed immediately following the definition line, before the code block starts.</a:t>
            </a:r>
          </a:p>
        </p:txBody>
      </p:sp>
    </p:spTree>
    <p:extLst>
      <p:ext uri="{BB962C8B-B14F-4D97-AF65-F5344CB8AC3E}">
        <p14:creationId xmlns:p14="http://schemas.microsoft.com/office/powerpoint/2010/main" val="23125790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EC07-1E0C-D789-9303-45326E2E115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A0A3AC53-7029-BF6D-2EFF-7175E02E1DD2}"/>
              </a:ext>
            </a:extLst>
          </p:cNvPr>
          <p:cNvPicPr>
            <a:picLocks noGrp="1" noChangeAspect="1"/>
          </p:cNvPicPr>
          <p:nvPr>
            <p:ph idx="1"/>
          </p:nvPr>
        </p:nvPicPr>
        <p:blipFill>
          <a:blip r:embed="rId2"/>
          <a:stretch>
            <a:fillRect/>
          </a:stretch>
        </p:blipFill>
        <p:spPr>
          <a:xfrm>
            <a:off x="2348565" y="2707487"/>
            <a:ext cx="7494870" cy="2434558"/>
          </a:xfrm>
        </p:spPr>
      </p:pic>
    </p:spTree>
    <p:extLst>
      <p:ext uri="{BB962C8B-B14F-4D97-AF65-F5344CB8AC3E}">
        <p14:creationId xmlns:p14="http://schemas.microsoft.com/office/powerpoint/2010/main" val="2948069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9F74-4488-32C8-C6FD-B54A1A68F1AA}"/>
              </a:ext>
            </a:extLst>
          </p:cNvPr>
          <p:cNvSpPr>
            <a:spLocks noGrp="1"/>
          </p:cNvSpPr>
          <p:nvPr>
            <p:ph type="title"/>
          </p:nvPr>
        </p:nvSpPr>
        <p:spPr/>
        <p:txBody>
          <a:bodyPr/>
          <a:lstStyle/>
          <a:p>
            <a:r>
              <a:rPr lang="en-US" dirty="0"/>
              <a:t>Example 2</a:t>
            </a:r>
          </a:p>
        </p:txBody>
      </p:sp>
      <p:pic>
        <p:nvPicPr>
          <p:cNvPr id="5" name="Content Placeholder 4">
            <a:extLst>
              <a:ext uri="{FF2B5EF4-FFF2-40B4-BE49-F238E27FC236}">
                <a16:creationId xmlns:a16="http://schemas.microsoft.com/office/drawing/2014/main" id="{A4F0B138-BE77-A219-439D-C078D27802A5}"/>
              </a:ext>
            </a:extLst>
          </p:cNvPr>
          <p:cNvPicPr>
            <a:picLocks noGrp="1" noChangeAspect="1"/>
          </p:cNvPicPr>
          <p:nvPr>
            <p:ph idx="1"/>
          </p:nvPr>
        </p:nvPicPr>
        <p:blipFill>
          <a:blip r:embed="rId2"/>
          <a:stretch>
            <a:fillRect/>
          </a:stretch>
        </p:blipFill>
        <p:spPr>
          <a:xfrm>
            <a:off x="2562412" y="2181225"/>
            <a:ext cx="7067176" cy="3678238"/>
          </a:xfrm>
        </p:spPr>
      </p:pic>
    </p:spTree>
    <p:extLst>
      <p:ext uri="{BB962C8B-B14F-4D97-AF65-F5344CB8AC3E}">
        <p14:creationId xmlns:p14="http://schemas.microsoft.com/office/powerpoint/2010/main" val="3164091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BF1E-6725-8450-E453-81891700AE8C}"/>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84F54912-6491-01E3-09CB-7C64B713BD6A}"/>
              </a:ext>
            </a:extLst>
          </p:cNvPr>
          <p:cNvSpPr>
            <a:spLocks noGrp="1"/>
          </p:cNvSpPr>
          <p:nvPr>
            <p:ph idx="1"/>
          </p:nvPr>
        </p:nvSpPr>
        <p:spPr/>
        <p:txBody>
          <a:bodyPr>
            <a:normAutofit/>
          </a:bodyPr>
          <a:lstStyle/>
          <a:p>
            <a:r>
              <a:rPr lang="en-US" sz="2800" dirty="0"/>
              <a:t>Parameters in functions are a fundamental concept in Python, allowing functions to accept input values at the time they are called. These parameters act as placeholders within the function definition and become variables that hold the values passed to the function when it is executed.</a:t>
            </a:r>
          </a:p>
        </p:txBody>
      </p:sp>
    </p:spTree>
    <p:extLst>
      <p:ext uri="{BB962C8B-B14F-4D97-AF65-F5344CB8AC3E}">
        <p14:creationId xmlns:p14="http://schemas.microsoft.com/office/powerpoint/2010/main" val="37810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886E-9A10-23AB-7B29-6D676799BA92}"/>
              </a:ext>
            </a:extLst>
          </p:cNvPr>
          <p:cNvSpPr>
            <a:spLocks noGrp="1"/>
          </p:cNvSpPr>
          <p:nvPr>
            <p:ph type="title"/>
          </p:nvPr>
        </p:nvSpPr>
        <p:spPr/>
        <p:txBody>
          <a:bodyPr/>
          <a:lstStyle/>
          <a:p>
            <a:r>
              <a:rPr lang="en-US" dirty="0"/>
              <a:t>Defining Parameters</a:t>
            </a:r>
          </a:p>
        </p:txBody>
      </p:sp>
      <p:sp>
        <p:nvSpPr>
          <p:cNvPr id="3" name="Content Placeholder 2">
            <a:extLst>
              <a:ext uri="{FF2B5EF4-FFF2-40B4-BE49-F238E27FC236}">
                <a16:creationId xmlns:a16="http://schemas.microsoft.com/office/drawing/2014/main" id="{2F92E6A7-3ECA-94CD-7537-54E3445B7F70}"/>
              </a:ext>
            </a:extLst>
          </p:cNvPr>
          <p:cNvSpPr>
            <a:spLocks noGrp="1"/>
          </p:cNvSpPr>
          <p:nvPr>
            <p:ph idx="1"/>
          </p:nvPr>
        </p:nvSpPr>
        <p:spPr/>
        <p:txBody>
          <a:bodyPr>
            <a:normAutofit/>
          </a:bodyPr>
          <a:lstStyle/>
          <a:p>
            <a:r>
              <a:rPr lang="en-US" sz="2800" dirty="0"/>
              <a:t>When you define a function, you specify parameters in the parentheses following the function name. These parameters are essentially variables that the function can use internally.</a:t>
            </a:r>
          </a:p>
        </p:txBody>
      </p:sp>
    </p:spTree>
    <p:extLst>
      <p:ext uri="{BB962C8B-B14F-4D97-AF65-F5344CB8AC3E}">
        <p14:creationId xmlns:p14="http://schemas.microsoft.com/office/powerpoint/2010/main" val="27554988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23</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55839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51D364-AA5D-D43E-63E3-CEE5A5857603}"/>
              </a:ext>
            </a:extLst>
          </p:cNvPr>
          <p:cNvSpPr>
            <a:spLocks noGrp="1"/>
          </p:cNvSpPr>
          <p:nvPr>
            <p:ph type="title"/>
          </p:nvPr>
        </p:nvSpPr>
        <p:spPr/>
        <p:txBody>
          <a:bodyPr/>
          <a:lstStyle/>
          <a:p>
            <a:r>
              <a:rPr lang="en-US" dirty="0"/>
              <a:t>Return</a:t>
            </a:r>
          </a:p>
        </p:txBody>
      </p:sp>
      <p:sp>
        <p:nvSpPr>
          <p:cNvPr id="7" name="Content Placeholder 6">
            <a:extLst>
              <a:ext uri="{FF2B5EF4-FFF2-40B4-BE49-F238E27FC236}">
                <a16:creationId xmlns:a16="http://schemas.microsoft.com/office/drawing/2014/main" id="{AFF275AE-85B3-E906-CCA4-5BCF236E1EF5}"/>
              </a:ext>
            </a:extLst>
          </p:cNvPr>
          <p:cNvSpPr>
            <a:spLocks noGrp="1"/>
          </p:cNvSpPr>
          <p:nvPr>
            <p:ph idx="1"/>
          </p:nvPr>
        </p:nvSpPr>
        <p:spPr/>
        <p:txBody>
          <a:bodyPr>
            <a:normAutofit/>
          </a:bodyPr>
          <a:lstStyle/>
          <a:p>
            <a:r>
              <a:rPr lang="en-US" sz="2800" dirty="0"/>
              <a:t>The return statement in Python is used to exit a function and pass back a value to where the function was called. This feature is what makes functions powerful and versatile in programming, allowing for the output of a function to be used elsewhere in your code. When a function reaches a return statement, the function terminates and optionally returns a value to the caller.</a:t>
            </a:r>
          </a:p>
        </p:txBody>
      </p:sp>
    </p:spTree>
    <p:extLst>
      <p:ext uri="{BB962C8B-B14F-4D97-AF65-F5344CB8AC3E}">
        <p14:creationId xmlns:p14="http://schemas.microsoft.com/office/powerpoint/2010/main" val="34533271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F7FB6D-A9E6-0683-AF08-01BF9559C03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9006852-DF1F-E17D-5315-D49BFEC12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2C151F6-EB86-F3D5-2CB1-D574A1D05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06474F84-618C-EB88-AFC3-AC65ADE5E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213B84B-BDB4-608F-7E20-FB160EE55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D32E4BA-D9F6-3EB1-66D0-80A0562F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4287217-F137-7EC7-1D25-68B0AE7A9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01D985F-FF6D-8C1B-B771-10D4B1C6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DF929F5-541C-DCA5-2CAF-12CF667FFDC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Return</a:t>
            </a:r>
          </a:p>
        </p:txBody>
      </p:sp>
      <p:sp>
        <p:nvSpPr>
          <p:cNvPr id="3" name="Content Placeholder 2">
            <a:extLst>
              <a:ext uri="{FF2B5EF4-FFF2-40B4-BE49-F238E27FC236}">
                <a16:creationId xmlns:a16="http://schemas.microsoft.com/office/drawing/2014/main" id="{9FF245E9-69D1-9D40-E0C7-46315D531D6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24</a:t>
            </a:r>
          </a:p>
        </p:txBody>
      </p:sp>
      <p:sp>
        <p:nvSpPr>
          <p:cNvPr id="22" name="Rectangle 21">
            <a:extLst>
              <a:ext uri="{FF2B5EF4-FFF2-40B4-BE49-F238E27FC236}">
                <a16:creationId xmlns:a16="http://schemas.microsoft.com/office/drawing/2014/main" id="{D648C036-208F-CCEF-7137-E4E143C3A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955092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25</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611980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A229F3-2ECE-E59A-864A-71D6EC4AAB1F}"/>
              </a:ext>
            </a:extLst>
          </p:cNvPr>
          <p:cNvSpPr>
            <a:spLocks noGrp="1"/>
          </p:cNvSpPr>
          <p:nvPr>
            <p:ph type="title"/>
          </p:nvPr>
        </p:nvSpPr>
        <p:spPr/>
        <p:txBody>
          <a:bodyPr/>
          <a:lstStyle/>
          <a:p>
            <a:r>
              <a:rPr lang="en-US" dirty="0"/>
              <a:t>CSV</a:t>
            </a:r>
          </a:p>
        </p:txBody>
      </p:sp>
      <p:sp>
        <p:nvSpPr>
          <p:cNvPr id="5" name="Content Placeholder 4">
            <a:extLst>
              <a:ext uri="{FF2B5EF4-FFF2-40B4-BE49-F238E27FC236}">
                <a16:creationId xmlns:a16="http://schemas.microsoft.com/office/drawing/2014/main" id="{C011F87C-AFFF-5187-3AA1-FA1A0FECB071}"/>
              </a:ext>
            </a:extLst>
          </p:cNvPr>
          <p:cNvSpPr>
            <a:spLocks noGrp="1"/>
          </p:cNvSpPr>
          <p:nvPr>
            <p:ph idx="1"/>
          </p:nvPr>
        </p:nvSpPr>
        <p:spPr/>
        <p:txBody>
          <a:bodyPr>
            <a:normAutofit/>
          </a:bodyPr>
          <a:lstStyle/>
          <a:p>
            <a:r>
              <a:rPr lang="en-US" sz="2800" dirty="0"/>
              <a:t>CSV (Comma-Separated Values) files are a type of plain text file that uses specific structuring to arrange tabular data. Because it's a text format, it can be easily created, processed, and understood by humans and machines.</a:t>
            </a:r>
          </a:p>
        </p:txBody>
      </p:sp>
    </p:spTree>
    <p:extLst>
      <p:ext uri="{BB962C8B-B14F-4D97-AF65-F5344CB8AC3E}">
        <p14:creationId xmlns:p14="http://schemas.microsoft.com/office/powerpoint/2010/main" val="37967118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8DF8-7626-ED70-D311-63CAD6FCB367}"/>
              </a:ext>
            </a:extLst>
          </p:cNvPr>
          <p:cNvSpPr>
            <a:spLocks noGrp="1"/>
          </p:cNvSpPr>
          <p:nvPr>
            <p:ph type="title"/>
          </p:nvPr>
        </p:nvSpPr>
        <p:spPr/>
        <p:txBody>
          <a:bodyPr/>
          <a:lstStyle/>
          <a:p>
            <a:r>
              <a:rPr lang="en-US" dirty="0"/>
              <a:t>CSV</a:t>
            </a:r>
          </a:p>
        </p:txBody>
      </p:sp>
      <p:sp>
        <p:nvSpPr>
          <p:cNvPr id="3" name="Content Placeholder 2">
            <a:extLst>
              <a:ext uri="{FF2B5EF4-FFF2-40B4-BE49-F238E27FC236}">
                <a16:creationId xmlns:a16="http://schemas.microsoft.com/office/drawing/2014/main" id="{C74AC52F-D1FA-FD2F-536A-98DDC819DB44}"/>
              </a:ext>
            </a:extLst>
          </p:cNvPr>
          <p:cNvSpPr>
            <a:spLocks noGrp="1"/>
          </p:cNvSpPr>
          <p:nvPr>
            <p:ph idx="1"/>
          </p:nvPr>
        </p:nvSpPr>
        <p:spPr/>
        <p:txBody>
          <a:bodyPr>
            <a:normAutofit/>
          </a:bodyPr>
          <a:lstStyle/>
          <a:p>
            <a:r>
              <a:rPr lang="en-US" sz="2800" dirty="0"/>
              <a:t>CSV file format is defined by rows, with each row representing a record. Within each row, columns are separated by commas, defining the fields of the record. The simplicity of this format makes it highly versatile and widely used for transferring data between different programs and environments. For instance, you can export or import CSV files between spreadsheet programs (like Microsoft Excel, Google Sheets), databases, and various software applications.</a:t>
            </a:r>
          </a:p>
        </p:txBody>
      </p:sp>
    </p:spTree>
    <p:extLst>
      <p:ext uri="{BB962C8B-B14F-4D97-AF65-F5344CB8AC3E}">
        <p14:creationId xmlns:p14="http://schemas.microsoft.com/office/powerpoint/2010/main" val="24828077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DD10-E5F6-8772-941C-2F663FB5184A}"/>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C47B42C8-BD6F-3ECF-800F-7B2954B804DC}"/>
              </a:ext>
            </a:extLst>
          </p:cNvPr>
          <p:cNvPicPr>
            <a:picLocks noGrp="1" noChangeAspect="1"/>
          </p:cNvPicPr>
          <p:nvPr>
            <p:ph idx="1"/>
          </p:nvPr>
        </p:nvPicPr>
        <p:blipFill>
          <a:blip r:embed="rId2"/>
          <a:stretch>
            <a:fillRect/>
          </a:stretch>
        </p:blipFill>
        <p:spPr>
          <a:xfrm>
            <a:off x="3289882" y="2705101"/>
            <a:ext cx="5612235" cy="2305934"/>
          </a:xfrm>
          <a:prstGeom prst="rect">
            <a:avLst/>
          </a:prstGeom>
        </p:spPr>
      </p:pic>
    </p:spTree>
    <p:extLst>
      <p:ext uri="{BB962C8B-B14F-4D97-AF65-F5344CB8AC3E}">
        <p14:creationId xmlns:p14="http://schemas.microsoft.com/office/powerpoint/2010/main" val="42464942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READ</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26</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494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WRITE</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2y</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3422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5F1B8C-A5C1-D26D-739A-936EA1A6FB22}"/>
              </a:ext>
            </a:extLst>
          </p:cNvPr>
          <p:cNvSpPr>
            <a:spLocks noGrp="1"/>
          </p:cNvSpPr>
          <p:nvPr>
            <p:ph type="title"/>
          </p:nvPr>
        </p:nvSpPr>
        <p:spPr/>
        <p:txBody>
          <a:bodyPr/>
          <a:lstStyle/>
          <a:p>
            <a:r>
              <a:rPr lang="en-US" dirty="0"/>
              <a:t>Modules</a:t>
            </a:r>
          </a:p>
        </p:txBody>
      </p:sp>
      <p:sp>
        <p:nvSpPr>
          <p:cNvPr id="7" name="Content Placeholder 6">
            <a:extLst>
              <a:ext uri="{FF2B5EF4-FFF2-40B4-BE49-F238E27FC236}">
                <a16:creationId xmlns:a16="http://schemas.microsoft.com/office/drawing/2014/main" id="{FFC4744A-7899-E1C6-859E-56B3412E2A8F}"/>
              </a:ext>
            </a:extLst>
          </p:cNvPr>
          <p:cNvSpPr>
            <a:spLocks noGrp="1"/>
          </p:cNvSpPr>
          <p:nvPr>
            <p:ph idx="1"/>
          </p:nvPr>
        </p:nvSpPr>
        <p:spPr/>
        <p:txBody>
          <a:bodyPr>
            <a:normAutofit/>
          </a:bodyPr>
          <a:lstStyle/>
          <a:p>
            <a:r>
              <a:rPr lang="en-US" sz="2800" dirty="0"/>
              <a:t>Modules in Python are simply files containing Python code that define functions, classes, or variables, which you can include in your own Python programs. They serve as a way to organize code in a modular way, allowing you to reuse code across multiple projects without duplication. </a:t>
            </a:r>
          </a:p>
        </p:txBody>
      </p:sp>
    </p:spTree>
    <p:extLst>
      <p:ext uri="{BB962C8B-B14F-4D97-AF65-F5344CB8AC3E}">
        <p14:creationId xmlns:p14="http://schemas.microsoft.com/office/powerpoint/2010/main" val="26276634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MODULES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28</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70961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A3E0-93B2-4D23-F9A9-818C9EEC8AAA}"/>
              </a:ext>
            </a:extLst>
          </p:cNvPr>
          <p:cNvSpPr>
            <a:spLocks noGrp="1"/>
          </p:cNvSpPr>
          <p:nvPr>
            <p:ph type="title"/>
          </p:nvPr>
        </p:nvSpPr>
        <p:spPr/>
        <p:txBody>
          <a:bodyPr/>
          <a:lstStyle/>
          <a:p>
            <a:r>
              <a:rPr lang="en-US" dirty="0"/>
              <a:t>__init__.py</a:t>
            </a:r>
          </a:p>
        </p:txBody>
      </p:sp>
      <p:sp>
        <p:nvSpPr>
          <p:cNvPr id="3" name="Content Placeholder 2">
            <a:extLst>
              <a:ext uri="{FF2B5EF4-FFF2-40B4-BE49-F238E27FC236}">
                <a16:creationId xmlns:a16="http://schemas.microsoft.com/office/drawing/2014/main" id="{7F46206A-7CCB-E1F8-B77D-168C3ED5A885}"/>
              </a:ext>
            </a:extLst>
          </p:cNvPr>
          <p:cNvSpPr>
            <a:spLocks noGrp="1"/>
          </p:cNvSpPr>
          <p:nvPr>
            <p:ph idx="1"/>
          </p:nvPr>
        </p:nvSpPr>
        <p:spPr/>
        <p:txBody>
          <a:bodyPr>
            <a:normAutofit/>
          </a:bodyPr>
          <a:lstStyle/>
          <a:p>
            <a:r>
              <a:rPr lang="en-US" sz="2800" dirty="0"/>
              <a:t>The __init__.py file plays a crucial role in Python packages. Its presence in a directory indicates to Python that the directory should be treated as a package, making it possible to import modules from that directory into your scripts. This file can be empty or contain valid Python code that initializes the package</a:t>
            </a:r>
          </a:p>
        </p:txBody>
      </p:sp>
    </p:spTree>
    <p:extLst>
      <p:ext uri="{BB962C8B-B14F-4D97-AF65-F5344CB8AC3E}">
        <p14:creationId xmlns:p14="http://schemas.microsoft.com/office/powerpoint/2010/main" val="360094153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52B4-A87C-4D0F-9C24-67F1D0A31F94}"/>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70F3A146-FB31-924E-094B-3AD87AB576E3}"/>
              </a:ext>
            </a:extLst>
          </p:cNvPr>
          <p:cNvSpPr>
            <a:spLocks noGrp="1"/>
          </p:cNvSpPr>
          <p:nvPr>
            <p:ph idx="1"/>
          </p:nvPr>
        </p:nvSpPr>
        <p:spPr/>
        <p:txBody>
          <a:bodyPr>
            <a:normAutofit/>
          </a:bodyPr>
          <a:lstStyle/>
          <a:p>
            <a:r>
              <a:rPr lang="en-US" sz="2800" dirty="0"/>
              <a:t>Django: A high-level Python Web framework that encourages rapid development and clean, pragmatic design.</a:t>
            </a:r>
          </a:p>
          <a:p>
            <a:r>
              <a:rPr lang="en-US" sz="2800" dirty="0"/>
              <a:t>Flask: A lightweight WSGI web application framework designed to make getting started quick and easy, with the ability to scale up to complex applications.</a:t>
            </a:r>
          </a:p>
          <a:p>
            <a:r>
              <a:rPr lang="en-US" sz="2800" dirty="0"/>
              <a:t>Requests: An elegant and simple HTTP library for Python, built for human beings.</a:t>
            </a:r>
          </a:p>
        </p:txBody>
      </p:sp>
    </p:spTree>
    <p:extLst>
      <p:ext uri="{BB962C8B-B14F-4D97-AF65-F5344CB8AC3E}">
        <p14:creationId xmlns:p14="http://schemas.microsoft.com/office/powerpoint/2010/main" val="9662039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een and white logo&#10;&#10;Description automatically generated">
            <a:extLst>
              <a:ext uri="{FF2B5EF4-FFF2-40B4-BE49-F238E27FC236}">
                <a16:creationId xmlns:a16="http://schemas.microsoft.com/office/drawing/2014/main" id="{D7B2375B-973A-4AF7-045F-85D02C718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441134"/>
            <a:ext cx="3517119" cy="1969586"/>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white text on a blue and green background&#10;&#10;Description automatically generated">
            <a:extLst>
              <a:ext uri="{FF2B5EF4-FFF2-40B4-BE49-F238E27FC236}">
                <a16:creationId xmlns:a16="http://schemas.microsoft.com/office/drawing/2014/main" id="{C7F23EED-F230-7C67-C468-686BB1E9C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667924"/>
            <a:ext cx="3537345" cy="1516005"/>
          </a:xfrm>
          <a:prstGeom prst="rect">
            <a:avLst/>
          </a:prstGeom>
        </p:spPr>
      </p:pic>
      <p:cxnSp>
        <p:nvCxnSpPr>
          <p:cNvPr id="18" name="Straight Connector 1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logo with a snake&#10;&#10;Description automatically generated">
            <a:extLst>
              <a:ext uri="{FF2B5EF4-FFF2-40B4-BE49-F238E27FC236}">
                <a16:creationId xmlns:a16="http://schemas.microsoft.com/office/drawing/2014/main" id="{82C5ADC5-C078-2ED1-E08F-6AA41A310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546648"/>
            <a:ext cx="3517120" cy="1758560"/>
          </a:xfrm>
          <a:prstGeom prst="rect">
            <a:avLst/>
          </a:prstGeom>
        </p:spPr>
      </p:pic>
    </p:spTree>
    <p:extLst>
      <p:ext uri="{BB962C8B-B14F-4D97-AF65-F5344CB8AC3E}">
        <p14:creationId xmlns:p14="http://schemas.microsoft.com/office/powerpoint/2010/main" val="2092314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E477-4993-6BCC-A28D-F9871022F9BE}"/>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66B53D-2206-DA06-9E1F-2EE62B001A03}"/>
              </a:ext>
            </a:extLst>
          </p:cNvPr>
          <p:cNvSpPr>
            <a:spLocks noGrp="1"/>
          </p:cNvSpPr>
          <p:nvPr>
            <p:ph idx="1"/>
          </p:nvPr>
        </p:nvSpPr>
        <p:spPr/>
        <p:txBody>
          <a:bodyPr>
            <a:normAutofit/>
          </a:bodyPr>
          <a:lstStyle/>
          <a:p>
            <a:r>
              <a:rPr lang="en-US" sz="2800" dirty="0"/>
              <a:t>NumPy: A fundamental package for scientific computing with Python, providing support for large, multi-dimensional arrays and matrices, along with a collection of mathematical functions to operate on these arrays.</a:t>
            </a:r>
          </a:p>
          <a:p>
            <a:r>
              <a:rPr lang="en-US" sz="2800" dirty="0"/>
              <a:t>Pandas: A fast, powerful, flexible, and easy-to-use open-source data analysis and manipulation tool, built on top of the Python programming language.</a:t>
            </a:r>
          </a:p>
        </p:txBody>
      </p:sp>
    </p:spTree>
    <p:extLst>
      <p:ext uri="{BB962C8B-B14F-4D97-AF65-F5344CB8AC3E}">
        <p14:creationId xmlns:p14="http://schemas.microsoft.com/office/powerpoint/2010/main" val="40680509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C6C0-27A7-CB6E-EEBC-7F75E2AC348B}"/>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F4A226-6A53-EB69-6306-343DF36D84A8}"/>
              </a:ext>
            </a:extLst>
          </p:cNvPr>
          <p:cNvSpPr>
            <a:spLocks noGrp="1"/>
          </p:cNvSpPr>
          <p:nvPr>
            <p:ph idx="1"/>
          </p:nvPr>
        </p:nvSpPr>
        <p:spPr/>
        <p:txBody>
          <a:bodyPr>
            <a:normAutofit/>
          </a:bodyPr>
          <a:lstStyle/>
          <a:p>
            <a:r>
              <a:rPr lang="en-US" sz="2800" dirty="0"/>
              <a:t>SciPy: An open-source Python library used for scientific computing and technical computing, containing modules for optimization, integration, interpolation, eigenvalue problems, algebraic equations, differential equations, and others.</a:t>
            </a:r>
          </a:p>
          <a:p>
            <a:r>
              <a:rPr lang="en-US" sz="2800" dirty="0"/>
              <a:t>Matplotlib: A plotting library for the Python programming language and its numerical mathematics extension NumPy, providing an object-oriented API for embedding plots into applications.</a:t>
            </a:r>
          </a:p>
        </p:txBody>
      </p:sp>
    </p:spTree>
    <p:extLst>
      <p:ext uri="{BB962C8B-B14F-4D97-AF65-F5344CB8AC3E}">
        <p14:creationId xmlns:p14="http://schemas.microsoft.com/office/powerpoint/2010/main" val="31619732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black logo&#10;&#10;Description automatically generated">
            <a:extLst>
              <a:ext uri="{FF2B5EF4-FFF2-40B4-BE49-F238E27FC236}">
                <a16:creationId xmlns:a16="http://schemas.microsoft.com/office/drawing/2014/main" id="{8B6D0762-2366-727D-F5FE-D1779BB4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145767"/>
            <a:ext cx="2560320" cy="2560320"/>
          </a:xfrm>
          <a:prstGeom prst="rect">
            <a:avLst/>
          </a:prstGeom>
        </p:spPr>
      </p:pic>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A blue text with a circular chart&#10;&#10;Description automatically generated with medium confidence">
            <a:extLst>
              <a:ext uri="{FF2B5EF4-FFF2-40B4-BE49-F238E27FC236}">
                <a16:creationId xmlns:a16="http://schemas.microsoft.com/office/drawing/2014/main" id="{2AAB1C13-6474-22CA-FCAC-0F152DC92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631" y="2785847"/>
            <a:ext cx="2560320" cy="1280160"/>
          </a:xfrm>
          <a:prstGeom prst="rect">
            <a:avLst/>
          </a:prstGeom>
        </p:spPr>
      </p:pic>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blue circle with a snake in it&#10;&#10;Description automatically generated">
            <a:extLst>
              <a:ext uri="{FF2B5EF4-FFF2-40B4-BE49-F238E27FC236}">
                <a16:creationId xmlns:a16="http://schemas.microsoft.com/office/drawing/2014/main" id="{7E5B49DA-A3C5-2B5B-5265-BAD4E100F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726" y="2785847"/>
            <a:ext cx="2560320" cy="1280160"/>
          </a:xfrm>
          <a:prstGeom prst="rect">
            <a:avLst/>
          </a:prstGeom>
        </p:spPr>
      </p:pic>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blue and black text&#10;&#10;Description automatically generated">
            <a:extLst>
              <a:ext uri="{FF2B5EF4-FFF2-40B4-BE49-F238E27FC236}">
                <a16:creationId xmlns:a16="http://schemas.microsoft.com/office/drawing/2014/main" id="{866D6D04-1638-944B-3915-EB3CAFEFC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662" y="2907462"/>
            <a:ext cx="2560320" cy="1036929"/>
          </a:xfrm>
          <a:prstGeom prst="rect">
            <a:avLst/>
          </a:prstGeom>
        </p:spPr>
      </p:pic>
    </p:spTree>
    <p:extLst>
      <p:ext uri="{BB962C8B-B14F-4D97-AF65-F5344CB8AC3E}">
        <p14:creationId xmlns:p14="http://schemas.microsoft.com/office/powerpoint/2010/main" val="15601876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3A20-10DD-BBFA-3C7E-D932CE3AE196}"/>
              </a:ext>
            </a:extLst>
          </p:cNvPr>
          <p:cNvSpPr>
            <a:spLocks noGrp="1"/>
          </p:cNvSpPr>
          <p:nvPr>
            <p:ph type="title"/>
          </p:nvPr>
        </p:nvSpPr>
        <p:spPr/>
        <p:txBody>
          <a:bodyPr/>
          <a:lstStyle/>
          <a:p>
            <a:r>
              <a:rPr lang="en-US" dirty="0"/>
              <a:t>Machine Learning and Artificial Intelligence</a:t>
            </a:r>
          </a:p>
        </p:txBody>
      </p:sp>
      <p:sp>
        <p:nvSpPr>
          <p:cNvPr id="3" name="Content Placeholder 2">
            <a:extLst>
              <a:ext uri="{FF2B5EF4-FFF2-40B4-BE49-F238E27FC236}">
                <a16:creationId xmlns:a16="http://schemas.microsoft.com/office/drawing/2014/main" id="{FC55C8E6-563A-0396-BDD2-80BA64F222BC}"/>
              </a:ext>
            </a:extLst>
          </p:cNvPr>
          <p:cNvSpPr>
            <a:spLocks noGrp="1"/>
          </p:cNvSpPr>
          <p:nvPr>
            <p:ph idx="1"/>
          </p:nvPr>
        </p:nvSpPr>
        <p:spPr/>
        <p:txBody>
          <a:bodyPr>
            <a:normAutofit lnSpcReduction="10000"/>
          </a:bodyPr>
          <a:lstStyle/>
          <a:p>
            <a:r>
              <a:rPr lang="en-US" sz="2400" dirty="0"/>
              <a:t>Scikit-learn: A free software machine learning library for the Python programming language. It features various classification, regression, and clustering algorithms.</a:t>
            </a:r>
          </a:p>
          <a:p>
            <a:r>
              <a:rPr lang="en-US" sz="2400" dirty="0"/>
              <a:t>TensorFlow: An end-to-end open-source platform for machine learning designed by Google. It has a comprehensive, flexible ecosystem of tools, libraries, and community resources that lets researchers push the state-of-the-art in ML, and developers easily build and deploy ML-powered applications.</a:t>
            </a:r>
          </a:p>
          <a:p>
            <a:r>
              <a:rPr lang="en-US" sz="2400" dirty="0" err="1"/>
              <a:t>PyTorch</a:t>
            </a:r>
            <a:r>
              <a:rPr lang="en-US" sz="2400" dirty="0"/>
              <a:t>: An open-source machine learning library based on the Torch library, used for applications such as computer vision and natural language processing, primarily developed by Facebook's AI Research lab.</a:t>
            </a:r>
          </a:p>
        </p:txBody>
      </p:sp>
    </p:spTree>
    <p:extLst>
      <p:ext uri="{BB962C8B-B14F-4D97-AF65-F5344CB8AC3E}">
        <p14:creationId xmlns:p14="http://schemas.microsoft.com/office/powerpoint/2010/main" val="26960936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logo with blue and orange circles&#10;&#10;Description automatically generated">
            <a:extLst>
              <a:ext uri="{FF2B5EF4-FFF2-40B4-BE49-F238E27FC236}">
                <a16:creationId xmlns:a16="http://schemas.microsoft.com/office/drawing/2014/main" id="{40701260-C14C-BF58-63E4-3263B1CE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667367"/>
            <a:ext cx="3517119" cy="3517119"/>
          </a:xfrm>
          <a:prstGeom prst="rect">
            <a:avLst/>
          </a:prstGeom>
        </p:spPr>
      </p:pic>
      <p:cxnSp>
        <p:nvCxnSpPr>
          <p:cNvPr id="15" name="Straight Connector 14">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A logo on a black background&#10;&#10;Description automatically generated">
            <a:extLst>
              <a:ext uri="{FF2B5EF4-FFF2-40B4-BE49-F238E27FC236}">
                <a16:creationId xmlns:a16="http://schemas.microsoft.com/office/drawing/2014/main" id="{0D1836BD-E71F-BC15-A2EA-78589E153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541591"/>
            <a:ext cx="3537345" cy="1768672"/>
          </a:xfrm>
          <a:prstGeom prst="rect">
            <a:avLst/>
          </a:prstGeom>
        </p:spPr>
      </p:pic>
      <p:cxnSp>
        <p:nvCxnSpPr>
          <p:cNvPr id="17" name="Straight Connector 16">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logo with a black background&#10;&#10;Description automatically generated">
            <a:extLst>
              <a:ext uri="{FF2B5EF4-FFF2-40B4-BE49-F238E27FC236}">
                <a16:creationId xmlns:a16="http://schemas.microsoft.com/office/drawing/2014/main" id="{E98AE2E1-8E3B-EE20-CC9F-BA9E6C1DD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300450"/>
            <a:ext cx="3517120" cy="2250956"/>
          </a:xfrm>
          <a:prstGeom prst="rect">
            <a:avLst/>
          </a:prstGeom>
        </p:spPr>
      </p:pic>
    </p:spTree>
    <p:extLst>
      <p:ext uri="{BB962C8B-B14F-4D97-AF65-F5344CB8AC3E}">
        <p14:creationId xmlns:p14="http://schemas.microsoft.com/office/powerpoint/2010/main" val="196759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88B1-4C52-7E35-E2C2-68D7F1342C23}"/>
              </a:ext>
            </a:extLst>
          </p:cNvPr>
          <p:cNvSpPr>
            <a:spLocks noGrp="1"/>
          </p:cNvSpPr>
          <p:nvPr>
            <p:ph type="title"/>
          </p:nvPr>
        </p:nvSpPr>
        <p:spPr/>
        <p:txBody>
          <a:bodyPr/>
          <a:lstStyle/>
          <a:p>
            <a:r>
              <a:rPr lang="en-US" dirty="0"/>
              <a:t>Automation and Scripting</a:t>
            </a:r>
          </a:p>
        </p:txBody>
      </p:sp>
      <p:sp>
        <p:nvSpPr>
          <p:cNvPr id="3" name="Content Placeholder 2">
            <a:extLst>
              <a:ext uri="{FF2B5EF4-FFF2-40B4-BE49-F238E27FC236}">
                <a16:creationId xmlns:a16="http://schemas.microsoft.com/office/drawing/2014/main" id="{CE5AF41E-23FB-062C-695C-C21E7B8BF446}"/>
              </a:ext>
            </a:extLst>
          </p:cNvPr>
          <p:cNvSpPr>
            <a:spLocks noGrp="1"/>
          </p:cNvSpPr>
          <p:nvPr>
            <p:ph idx="1"/>
          </p:nvPr>
        </p:nvSpPr>
        <p:spPr/>
        <p:txBody>
          <a:bodyPr>
            <a:normAutofit/>
          </a:bodyPr>
          <a:lstStyle/>
          <a:p>
            <a:r>
              <a:rPr lang="en-US" sz="2800" dirty="0"/>
              <a:t>Selenium: A portable framework for testing web applications, providing a playback tool for authoring functional tests without the need to learn a test scripting language.</a:t>
            </a:r>
          </a:p>
          <a:p>
            <a:r>
              <a:rPr lang="en-US" sz="2800" dirty="0"/>
              <a:t>Beautiful Soup: A library for pulling data out of HTML and XML files. It provides idiomatic ways of navigating, searching, and modifying the parse tree.</a:t>
            </a:r>
          </a:p>
        </p:txBody>
      </p:sp>
    </p:spTree>
    <p:extLst>
      <p:ext uri="{BB962C8B-B14F-4D97-AF65-F5344CB8AC3E}">
        <p14:creationId xmlns:p14="http://schemas.microsoft.com/office/powerpoint/2010/main" val="2222722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and white logo&#10;&#10;Description automatically generated">
            <a:extLst>
              <a:ext uri="{FF2B5EF4-FFF2-40B4-BE49-F238E27FC236}">
                <a16:creationId xmlns:a16="http://schemas.microsoft.com/office/drawing/2014/main" id="{F97A0021-0C2C-0E65-8388-D5A88D438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868" y="2570291"/>
            <a:ext cx="2087296" cy="2181225"/>
          </a:xfrm>
          <a:prstGeom prst="rect">
            <a:avLst/>
          </a:prstGeom>
        </p:spPr>
      </p:pic>
      <p:pic>
        <p:nvPicPr>
          <p:cNvPr id="7" name="Picture 6" descr="A black and white logo&#10;&#10;Description automatically generated">
            <a:extLst>
              <a:ext uri="{FF2B5EF4-FFF2-40B4-BE49-F238E27FC236}">
                <a16:creationId xmlns:a16="http://schemas.microsoft.com/office/drawing/2014/main" id="{692A96E1-6FF5-4E48-77D5-567BB6961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25" y="3027492"/>
            <a:ext cx="3609975" cy="1266825"/>
          </a:xfrm>
          <a:prstGeom prst="rect">
            <a:avLst/>
          </a:prstGeom>
        </p:spPr>
      </p:pic>
    </p:spTree>
    <p:extLst>
      <p:ext uri="{BB962C8B-B14F-4D97-AF65-F5344CB8AC3E}">
        <p14:creationId xmlns:p14="http://schemas.microsoft.com/office/powerpoint/2010/main" val="6635459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549A-AC66-B33C-5A06-2341E09CDCD7}"/>
              </a:ext>
            </a:extLst>
          </p:cNvPr>
          <p:cNvSpPr>
            <a:spLocks noGrp="1"/>
          </p:cNvSpPr>
          <p:nvPr>
            <p:ph type="title"/>
          </p:nvPr>
        </p:nvSpPr>
        <p:spPr/>
        <p:txBody>
          <a:bodyPr/>
          <a:lstStyle/>
          <a:p>
            <a:r>
              <a:rPr lang="en-US" dirty="0"/>
              <a:t>GUI Development</a:t>
            </a:r>
          </a:p>
        </p:txBody>
      </p:sp>
      <p:sp>
        <p:nvSpPr>
          <p:cNvPr id="3" name="Content Placeholder 2">
            <a:extLst>
              <a:ext uri="{FF2B5EF4-FFF2-40B4-BE49-F238E27FC236}">
                <a16:creationId xmlns:a16="http://schemas.microsoft.com/office/drawing/2014/main" id="{B7FCD00F-9851-622B-7C23-F1B4262C7A9B}"/>
              </a:ext>
            </a:extLst>
          </p:cNvPr>
          <p:cNvSpPr>
            <a:spLocks noGrp="1"/>
          </p:cNvSpPr>
          <p:nvPr>
            <p:ph idx="1"/>
          </p:nvPr>
        </p:nvSpPr>
        <p:spPr/>
        <p:txBody>
          <a:bodyPr>
            <a:normAutofit/>
          </a:bodyPr>
          <a:lstStyle/>
          <a:p>
            <a:r>
              <a:rPr lang="en-US" sz="2800" dirty="0" err="1"/>
              <a:t>Tkinter</a:t>
            </a:r>
            <a:r>
              <a:rPr lang="en-US" sz="2800" dirty="0"/>
              <a:t>: The standard GUI library for Python, providing a fast and easy way to create GUI applications.</a:t>
            </a:r>
          </a:p>
          <a:p>
            <a:r>
              <a:rPr lang="en-US" sz="2800" dirty="0" err="1"/>
              <a:t>PyQt</a:t>
            </a:r>
            <a:r>
              <a:rPr lang="en-US" sz="2800" dirty="0"/>
              <a:t>: A set of Python bindings for The Qt Company’s Qt application framework, used to create graphical user interfaces as well as cross-platform applications that run on various software and hardware platforms.</a:t>
            </a:r>
          </a:p>
        </p:txBody>
      </p:sp>
    </p:spTree>
    <p:extLst>
      <p:ext uri="{BB962C8B-B14F-4D97-AF65-F5344CB8AC3E}">
        <p14:creationId xmlns:p14="http://schemas.microsoft.com/office/powerpoint/2010/main" val="5120763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feather and snake logo&#10;&#10;Description automatically generated">
            <a:extLst>
              <a:ext uri="{FF2B5EF4-FFF2-40B4-BE49-F238E27FC236}">
                <a16:creationId xmlns:a16="http://schemas.microsoft.com/office/drawing/2014/main" id="{941B2746-EEC1-B7DB-7646-67F8D0D55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33" y="1837338"/>
            <a:ext cx="5609384" cy="3183325"/>
          </a:xfrm>
          <a:prstGeom prst="rect">
            <a:avLst/>
          </a:prstGeom>
        </p:spPr>
      </p:pic>
      <p:pic>
        <p:nvPicPr>
          <p:cNvPr id="7" name="Picture 6" descr="A logo of a python&#10;&#10;Description automatically generated">
            <a:extLst>
              <a:ext uri="{FF2B5EF4-FFF2-40B4-BE49-F238E27FC236}">
                <a16:creationId xmlns:a16="http://schemas.microsoft.com/office/drawing/2014/main" id="{5E502D35-D8F6-F960-8D65-A9D11AF83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035" y="1566915"/>
            <a:ext cx="5596432" cy="3724171"/>
          </a:xfrm>
          <a:prstGeom prst="rect">
            <a:avLst/>
          </a:prstGeom>
        </p:spPr>
      </p:pic>
    </p:spTree>
    <p:extLst>
      <p:ext uri="{BB962C8B-B14F-4D97-AF65-F5344CB8AC3E}">
        <p14:creationId xmlns:p14="http://schemas.microsoft.com/office/powerpoint/2010/main" val="39782206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CLASSES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IV</a:t>
            </a:r>
          </a:p>
        </p:txBody>
      </p:sp>
    </p:spTree>
    <p:extLst>
      <p:ext uri="{BB962C8B-B14F-4D97-AF65-F5344CB8AC3E}">
        <p14:creationId xmlns:p14="http://schemas.microsoft.com/office/powerpoint/2010/main" val="7645398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6DA7-7520-4563-A5A7-39AD5CED0245}"/>
              </a:ext>
            </a:extLst>
          </p:cNvPr>
          <p:cNvSpPr>
            <a:spLocks noGrp="1"/>
          </p:cNvSpPr>
          <p:nvPr>
            <p:ph type="title"/>
          </p:nvPr>
        </p:nvSpPr>
        <p:spPr/>
        <p:txBody>
          <a:bodyPr/>
          <a:lstStyle/>
          <a:p>
            <a:r>
              <a:rPr lang="en-US" dirty="0"/>
              <a:t>object-oriented programming (OOP).</a:t>
            </a:r>
          </a:p>
        </p:txBody>
      </p:sp>
      <p:sp>
        <p:nvSpPr>
          <p:cNvPr id="3" name="Content Placeholder 2">
            <a:extLst>
              <a:ext uri="{FF2B5EF4-FFF2-40B4-BE49-F238E27FC236}">
                <a16:creationId xmlns:a16="http://schemas.microsoft.com/office/drawing/2014/main" id="{EA2617E5-489D-CC49-B653-D35BCD9D8FB8}"/>
              </a:ext>
            </a:extLst>
          </p:cNvPr>
          <p:cNvSpPr>
            <a:spLocks noGrp="1"/>
          </p:cNvSpPr>
          <p:nvPr>
            <p:ph idx="1"/>
          </p:nvPr>
        </p:nvSpPr>
        <p:spPr/>
        <p:txBody>
          <a:bodyPr>
            <a:normAutofit/>
          </a:bodyPr>
          <a:lstStyle/>
          <a:p>
            <a:r>
              <a:rPr lang="en-US" sz="2800" dirty="0"/>
              <a:t>A class in Python provides a means of bundling data and functionality together. Creating a class involves defining a new type that can have attributes (data) and methods (functions associated with the class). This allows for creating objects (instances of a class) that can hold their own data and use the methods defined in the class.</a:t>
            </a:r>
          </a:p>
        </p:txBody>
      </p:sp>
    </p:spTree>
    <p:extLst>
      <p:ext uri="{BB962C8B-B14F-4D97-AF65-F5344CB8AC3E}">
        <p14:creationId xmlns:p14="http://schemas.microsoft.com/office/powerpoint/2010/main" val="28781040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CLASES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29</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5677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4125DB-B3BD-DF14-4528-D6DCFBE1C2A3}"/>
              </a:ext>
            </a:extLst>
          </p:cNvPr>
          <p:cNvSpPr>
            <a:spLocks noGrp="1"/>
          </p:cNvSpPr>
          <p:nvPr>
            <p:ph type="title"/>
          </p:nvPr>
        </p:nvSpPr>
        <p:spPr/>
        <p:txBody>
          <a:bodyPr/>
          <a:lstStyle/>
          <a:p>
            <a:r>
              <a:rPr lang="en-US" dirty="0"/>
              <a:t>OOP</a:t>
            </a:r>
          </a:p>
        </p:txBody>
      </p:sp>
      <p:sp>
        <p:nvSpPr>
          <p:cNvPr id="5" name="Content Placeholder 4">
            <a:extLst>
              <a:ext uri="{FF2B5EF4-FFF2-40B4-BE49-F238E27FC236}">
                <a16:creationId xmlns:a16="http://schemas.microsoft.com/office/drawing/2014/main" id="{4212F154-F355-0515-6A24-20756C3234FB}"/>
              </a:ext>
            </a:extLst>
          </p:cNvPr>
          <p:cNvSpPr>
            <a:spLocks noGrp="1"/>
          </p:cNvSpPr>
          <p:nvPr>
            <p:ph idx="1"/>
          </p:nvPr>
        </p:nvSpPr>
        <p:spPr/>
        <p:txBody>
          <a:bodyPr>
            <a:normAutofit/>
          </a:bodyPr>
          <a:lstStyle/>
          <a:p>
            <a:r>
              <a:rPr lang="en-US" sz="2800" dirty="0"/>
              <a:t>Object-oriented programming has its roots in the 1960s, but it wasn’t until the mid 1980s that it became the main programming paradigm used in the creation of new software. It was developed as a way to handle the rapidly increasing size and complexity of software systems and to make it easier to modify these large and complex systems over time.</a:t>
            </a:r>
          </a:p>
        </p:txBody>
      </p:sp>
    </p:spTree>
    <p:extLst>
      <p:ext uri="{BB962C8B-B14F-4D97-AF65-F5344CB8AC3E}">
        <p14:creationId xmlns:p14="http://schemas.microsoft.com/office/powerpoint/2010/main" val="413413332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D7B-71C5-83B1-12B1-9D4E7F00F233}"/>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9AE11579-6B99-4E6F-5C8F-98EF13FA96E6}"/>
              </a:ext>
            </a:extLst>
          </p:cNvPr>
          <p:cNvSpPr>
            <a:spLocks noGrp="1"/>
          </p:cNvSpPr>
          <p:nvPr>
            <p:ph idx="1"/>
          </p:nvPr>
        </p:nvSpPr>
        <p:spPr/>
        <p:txBody>
          <a:bodyPr>
            <a:normAutofit/>
          </a:bodyPr>
          <a:lstStyle/>
          <a:p>
            <a:r>
              <a:rPr lang="en-US" sz="2800" dirty="0"/>
              <a:t>A class in Python is a blueprint for creating objects. Classes encapsulate data for the object and methods to manipulate that data. A class is defined using the class keyword.</a:t>
            </a:r>
          </a:p>
        </p:txBody>
      </p:sp>
    </p:spTree>
    <p:extLst>
      <p:ext uri="{BB962C8B-B14F-4D97-AF65-F5344CB8AC3E}">
        <p14:creationId xmlns:p14="http://schemas.microsoft.com/office/powerpoint/2010/main" val="34361356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71A3-B837-AEAB-CFDF-9719EBC7425B}"/>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EF207C3-AB1A-9982-BD3A-88F2D1B177A1}"/>
              </a:ext>
            </a:extLst>
          </p:cNvPr>
          <p:cNvSpPr>
            <a:spLocks noGrp="1"/>
          </p:cNvSpPr>
          <p:nvPr>
            <p:ph idx="1"/>
          </p:nvPr>
        </p:nvSpPr>
        <p:spPr/>
        <p:txBody>
          <a:bodyPr>
            <a:normAutofit/>
          </a:bodyPr>
          <a:lstStyle/>
          <a:p>
            <a:r>
              <a:rPr lang="en-US" sz="2800" dirty="0"/>
              <a:t>An object is an instance of a class. Once a class is defined, you can instantiate it to create an object. Each object can have unique attributes and behavior as defined by its class.</a:t>
            </a:r>
          </a:p>
        </p:txBody>
      </p:sp>
    </p:spTree>
    <p:extLst>
      <p:ext uri="{BB962C8B-B14F-4D97-AF65-F5344CB8AC3E}">
        <p14:creationId xmlns:p14="http://schemas.microsoft.com/office/powerpoint/2010/main" val="204070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7904-7DE3-D655-65A8-C5307FEBF171}"/>
              </a:ext>
            </a:extLst>
          </p:cNvPr>
          <p:cNvSpPr>
            <a:spLocks noGrp="1"/>
          </p:cNvSpPr>
          <p:nvPr>
            <p:ph type="title"/>
          </p:nvPr>
        </p:nvSpPr>
        <p:spPr/>
        <p:txBody>
          <a:bodyPr/>
          <a:lstStyle/>
          <a:p>
            <a:r>
              <a:rPr lang="en-US" dirty="0"/>
              <a:t>Attributes and Methods</a:t>
            </a:r>
          </a:p>
        </p:txBody>
      </p:sp>
      <p:sp>
        <p:nvSpPr>
          <p:cNvPr id="3" name="Content Placeholder 2">
            <a:extLst>
              <a:ext uri="{FF2B5EF4-FFF2-40B4-BE49-F238E27FC236}">
                <a16:creationId xmlns:a16="http://schemas.microsoft.com/office/drawing/2014/main" id="{CD16144B-7E5A-94A5-B782-FF4421564A51}"/>
              </a:ext>
            </a:extLst>
          </p:cNvPr>
          <p:cNvSpPr>
            <a:spLocks noGrp="1"/>
          </p:cNvSpPr>
          <p:nvPr>
            <p:ph idx="1"/>
          </p:nvPr>
        </p:nvSpPr>
        <p:spPr/>
        <p:txBody>
          <a:bodyPr>
            <a:normAutofit/>
          </a:bodyPr>
          <a:lstStyle/>
          <a:p>
            <a:r>
              <a:rPr lang="en-US" sz="2800" dirty="0"/>
              <a:t>Attributes are data stored inside an object or class, and methods are functions defined within a class that operate on its objects. Attributes represent the state of an object, while methods represent the behavior.</a:t>
            </a:r>
          </a:p>
        </p:txBody>
      </p:sp>
    </p:spTree>
    <p:extLst>
      <p:ext uri="{BB962C8B-B14F-4D97-AF65-F5344CB8AC3E}">
        <p14:creationId xmlns:p14="http://schemas.microsoft.com/office/powerpoint/2010/main" val="235405833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6EAE-0809-1D87-84DD-A8EFE7A8455A}"/>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85878800-F50D-C479-B4E8-11F4BB9C905E}"/>
              </a:ext>
            </a:extLst>
          </p:cNvPr>
          <p:cNvSpPr>
            <a:spLocks noGrp="1"/>
          </p:cNvSpPr>
          <p:nvPr>
            <p:ph idx="1"/>
          </p:nvPr>
        </p:nvSpPr>
        <p:spPr/>
        <p:txBody>
          <a:bodyPr>
            <a:normAutofit/>
          </a:bodyPr>
          <a:lstStyle/>
          <a:p>
            <a:r>
              <a:rPr lang="en-US" sz="2800" dirty="0"/>
              <a:t>Inheritance allows a class to inherit attributes and methods from another class, known as the parent class. This promotes code reusability and creates a relationship where the child class can override or extend the functionality of the parent class.</a:t>
            </a:r>
          </a:p>
        </p:txBody>
      </p:sp>
    </p:spTree>
    <p:extLst>
      <p:ext uri="{BB962C8B-B14F-4D97-AF65-F5344CB8AC3E}">
        <p14:creationId xmlns:p14="http://schemas.microsoft.com/office/powerpoint/2010/main" val="6182864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9E5F-457C-597E-0972-7937FE1FE63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03047A48-FE49-2E82-977C-0FA8C7594277}"/>
              </a:ext>
            </a:extLst>
          </p:cNvPr>
          <p:cNvSpPr>
            <a:spLocks noGrp="1"/>
          </p:cNvSpPr>
          <p:nvPr>
            <p:ph idx="1"/>
          </p:nvPr>
        </p:nvSpPr>
        <p:spPr/>
        <p:txBody>
          <a:bodyPr>
            <a:normAutofit/>
          </a:bodyPr>
          <a:lstStyle/>
          <a:p>
            <a:r>
              <a:rPr lang="en-US" sz="2800" dirty="0"/>
              <a:t>Polymorphism allows for the use of a single interface to represent different underlying forms (data types). In Python, this means that different classes can have methods with the same name, and those methods can be called in the same way even though they might perform different operations.</a:t>
            </a:r>
          </a:p>
        </p:txBody>
      </p:sp>
    </p:spTree>
    <p:extLst>
      <p:ext uri="{BB962C8B-B14F-4D97-AF65-F5344CB8AC3E}">
        <p14:creationId xmlns:p14="http://schemas.microsoft.com/office/powerpoint/2010/main" val="20452193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621B-A456-C769-4CF9-380A1518B896}"/>
              </a:ext>
            </a:extLst>
          </p:cNvPr>
          <p:cNvSpPr>
            <a:spLocks noGrp="1"/>
          </p:cNvSpPr>
          <p:nvPr>
            <p:ph type="title"/>
          </p:nvPr>
        </p:nvSpPr>
        <p:spPr/>
        <p:txBody>
          <a:bodyPr/>
          <a:lstStyle/>
          <a:p>
            <a:r>
              <a:rPr lang="en-US" dirty="0"/>
              <a:t>constructor </a:t>
            </a:r>
          </a:p>
        </p:txBody>
      </p:sp>
      <p:sp>
        <p:nvSpPr>
          <p:cNvPr id="3" name="Content Placeholder 2">
            <a:extLst>
              <a:ext uri="{FF2B5EF4-FFF2-40B4-BE49-F238E27FC236}">
                <a16:creationId xmlns:a16="http://schemas.microsoft.com/office/drawing/2014/main" id="{C8D2BB3F-C22D-D8B6-5733-E2080FD77E79}"/>
              </a:ext>
            </a:extLst>
          </p:cNvPr>
          <p:cNvSpPr>
            <a:spLocks noGrp="1"/>
          </p:cNvSpPr>
          <p:nvPr>
            <p:ph idx="1"/>
          </p:nvPr>
        </p:nvSpPr>
        <p:spPr/>
        <p:txBody>
          <a:bodyPr>
            <a:normAutofit/>
          </a:bodyPr>
          <a:lstStyle/>
          <a:p>
            <a:r>
              <a:rPr lang="en-US" sz="2800" dirty="0"/>
              <a:t>In object-oriented programming (OOP), a constructor is a special type of subroutine called to create an object. It prepares the new object for use, often accepting arguments that the constructor uses to set required member variables and allocate resources. </a:t>
            </a:r>
          </a:p>
        </p:txBody>
      </p:sp>
    </p:spTree>
    <p:extLst>
      <p:ext uri="{BB962C8B-B14F-4D97-AF65-F5344CB8AC3E}">
        <p14:creationId xmlns:p14="http://schemas.microsoft.com/office/powerpoint/2010/main" val="242433139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39CF-D072-4C0F-BB86-6E9E829A8AE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92D2BD-5A71-B386-53B5-371E651AAA46}"/>
              </a:ext>
            </a:extLst>
          </p:cNvPr>
          <p:cNvSpPr>
            <a:spLocks noGrp="1"/>
          </p:cNvSpPr>
          <p:nvPr>
            <p:ph idx="1"/>
          </p:nvPr>
        </p:nvSpPr>
        <p:spPr/>
        <p:txBody>
          <a:bodyPr>
            <a:normAutofit/>
          </a:bodyPr>
          <a:lstStyle/>
          <a:p>
            <a:r>
              <a:rPr lang="en-US" sz="2800" dirty="0"/>
              <a:t>Methods in Python are functions that are defined inside a class and are used to define the behaviors of an object. Unlike standalone functions, methods are called on objects and can access and modify the state of the object to which they belong. This is done through the self parameter, which is a reference to the current instance of the class.</a:t>
            </a:r>
          </a:p>
        </p:txBody>
      </p:sp>
    </p:spTree>
    <p:extLst>
      <p:ext uri="{BB962C8B-B14F-4D97-AF65-F5344CB8AC3E}">
        <p14:creationId xmlns:p14="http://schemas.microsoft.com/office/powerpoint/2010/main" val="34093950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B84-CAEF-6467-2C52-0CE4389B0FE5}"/>
              </a:ext>
            </a:extLst>
          </p:cNvPr>
          <p:cNvSpPr>
            <a:spLocks noGrp="1"/>
          </p:cNvSpPr>
          <p:nvPr>
            <p:ph type="title"/>
          </p:nvPr>
        </p:nvSpPr>
        <p:spPr/>
        <p:txBody>
          <a:bodyPr/>
          <a:lstStyle/>
          <a:p>
            <a:r>
              <a:rPr lang="en-US" dirty="0"/>
              <a:t>__str__</a:t>
            </a:r>
          </a:p>
        </p:txBody>
      </p:sp>
      <p:sp>
        <p:nvSpPr>
          <p:cNvPr id="3" name="Content Placeholder 2">
            <a:extLst>
              <a:ext uri="{FF2B5EF4-FFF2-40B4-BE49-F238E27FC236}">
                <a16:creationId xmlns:a16="http://schemas.microsoft.com/office/drawing/2014/main" id="{220421DF-0340-4C6A-E482-ADA4B516FF17}"/>
              </a:ext>
            </a:extLst>
          </p:cNvPr>
          <p:cNvSpPr>
            <a:spLocks noGrp="1"/>
          </p:cNvSpPr>
          <p:nvPr>
            <p:ph idx="1"/>
          </p:nvPr>
        </p:nvSpPr>
        <p:spPr/>
        <p:txBody>
          <a:bodyPr>
            <a:normAutofit/>
          </a:bodyPr>
          <a:lstStyle/>
          <a:p>
            <a:r>
              <a:rPr lang="en-US" sz="2800" dirty="0"/>
              <a:t>The __str__ method in Python is a special (dunder, for "double underscore") method that is meant to return a string representation of an object. When you define a __str__ method in a class, Python calls this method when you use the str() function on an instance of the class, or when you use the print() function to print an instance.</a:t>
            </a:r>
          </a:p>
        </p:txBody>
      </p:sp>
    </p:spTree>
    <p:extLst>
      <p:ext uri="{BB962C8B-B14F-4D97-AF65-F5344CB8AC3E}">
        <p14:creationId xmlns:p14="http://schemas.microsoft.com/office/powerpoint/2010/main" val="35958266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__str__</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31</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743445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CD99-65B6-A9D2-2BC9-DA2D523F34F9}"/>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104A6A4-D8CC-E16C-6F4D-D3B476620985}"/>
              </a:ext>
            </a:extLst>
          </p:cNvPr>
          <p:cNvSpPr>
            <a:spLocks noGrp="1"/>
          </p:cNvSpPr>
          <p:nvPr>
            <p:ph idx="1"/>
          </p:nvPr>
        </p:nvSpPr>
        <p:spPr/>
        <p:txBody>
          <a:bodyPr>
            <a:normAutofit/>
          </a:bodyPr>
          <a:lstStyle/>
          <a:p>
            <a:r>
              <a:rPr lang="en-US" sz="2800" dirty="0"/>
              <a:t>Inheritance is a fundamental concept in Object-Oriented Programming (OOP) that allows a class to inherit attributes and methods from another class. The class that inherits is called the subclass (or derived class), and the class from which it inherits is called the superclass (or base class). Inheritance facilitates code reusability, allows for the creation of a hierarchical class structure, and supports the concept of polymorphism.</a:t>
            </a:r>
          </a:p>
        </p:txBody>
      </p:sp>
    </p:spTree>
    <p:extLst>
      <p:ext uri="{BB962C8B-B14F-4D97-AF65-F5344CB8AC3E}">
        <p14:creationId xmlns:p14="http://schemas.microsoft.com/office/powerpoint/2010/main" val="32206509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Inheritance</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32</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70912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normAutofit/>
          </a:bodyPr>
          <a:lstStyle/>
          <a:p>
            <a:pPr marL="0" indent="0">
              <a:buNone/>
            </a:pPr>
            <a:r>
              <a:rPr lang="en-US" sz="2400" dirty="0"/>
              <a:t>The anatomy of the accumulation pattern includes:</a:t>
            </a:r>
          </a:p>
          <a:p>
            <a:r>
              <a:rPr lang="en-US" sz="2400" dirty="0"/>
              <a:t>initializing an “accumulator” variable to an initial value (such as 0 if accumulating a sum)</a:t>
            </a:r>
          </a:p>
          <a:p>
            <a:r>
              <a:rPr lang="en-US" sz="2400" dirty="0"/>
              <a:t>iterating (e.g., traversing the items in a sequence)</a:t>
            </a:r>
          </a:p>
          <a:p>
            <a:r>
              <a:rPr lang="en-US" sz="2400" dirty="0"/>
              <a:t>updating the accumulator variable on each iteration (i.e., when processing each item in the sequence)</a:t>
            </a:r>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6623C-30CF-6C6C-6151-1DB3B04BD88F}"/>
              </a:ext>
            </a:extLst>
          </p:cNvPr>
          <p:cNvSpPr>
            <a:spLocks noGrp="1"/>
          </p:cNvSpPr>
          <p:nvPr>
            <p:ph type="title"/>
          </p:nvPr>
        </p:nvSpPr>
        <p:spPr/>
        <p:txBody>
          <a:bodyPr/>
          <a:lstStyle/>
          <a:p>
            <a:r>
              <a:rPr lang="en-US" dirty="0"/>
              <a:t>Slicing</a:t>
            </a:r>
          </a:p>
        </p:txBody>
      </p:sp>
      <p:sp>
        <p:nvSpPr>
          <p:cNvPr id="5" name="Content Placeholder 4">
            <a:extLst>
              <a:ext uri="{FF2B5EF4-FFF2-40B4-BE49-F238E27FC236}">
                <a16:creationId xmlns:a16="http://schemas.microsoft.com/office/drawing/2014/main" id="{36FDE91F-14A5-324D-60D0-4CA10EB47E71}"/>
              </a:ext>
            </a:extLst>
          </p:cNvPr>
          <p:cNvSpPr>
            <a:spLocks noGrp="1"/>
          </p:cNvSpPr>
          <p:nvPr>
            <p:ph idx="1"/>
          </p:nvPr>
        </p:nvSpPr>
        <p:spPr/>
        <p:txBody>
          <a:bodyPr>
            <a:normAutofit/>
          </a:bodyPr>
          <a:lstStyle/>
          <a:p>
            <a:r>
              <a:rPr lang="en-US" sz="2800" dirty="0"/>
              <a:t>Slicing in Python is a method used to extract parts of sequences such as strings, lists, tuples, and other </a:t>
            </a:r>
            <a:r>
              <a:rPr lang="en-US" sz="2800" dirty="0" err="1"/>
              <a:t>iterable</a:t>
            </a:r>
            <a:r>
              <a:rPr lang="en-US" sz="2800" dirty="0"/>
              <a:t> objects. It's a very flexible and powerful feature that allows you to retrieve sub-parts of sequences using a very concise syntax.</a:t>
            </a:r>
          </a:p>
        </p:txBody>
      </p:sp>
    </p:spTree>
    <p:extLst>
      <p:ext uri="{BB962C8B-B14F-4D97-AF65-F5344CB8AC3E}">
        <p14:creationId xmlns:p14="http://schemas.microsoft.com/office/powerpoint/2010/main" val="2290083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C3BFC-0EF6-FAD6-5A36-828EE314F3A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C58872-67DC-6BE1-B52D-BE0C1C75C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29FA65E-0D5A-7C63-F153-39D3FA91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7E115E0-28A2-9E74-6771-996F580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8C18FB9F-4FDA-1113-5D07-A6E99F75A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E8C8570-764E-0B9D-CA63-9A175292F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A203E81-CF79-24A8-0BD4-CAEE04FC5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4505780-61CE-6D8B-92AE-B013C4F19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F16E555-D9E5-4C52-EA17-0D893B5D5EC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Slicing</a:t>
            </a:r>
          </a:p>
        </p:txBody>
      </p:sp>
      <p:sp>
        <p:nvSpPr>
          <p:cNvPr id="3" name="Content Placeholder 2">
            <a:extLst>
              <a:ext uri="{FF2B5EF4-FFF2-40B4-BE49-F238E27FC236}">
                <a16:creationId xmlns:a16="http://schemas.microsoft.com/office/drawing/2014/main" id="{7A5E2D2C-92F2-19B2-2F35-5F72A277D2A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18</a:t>
            </a:r>
          </a:p>
        </p:txBody>
      </p:sp>
      <p:sp>
        <p:nvSpPr>
          <p:cNvPr id="22" name="Rectangle 21">
            <a:extLst>
              <a:ext uri="{FF2B5EF4-FFF2-40B4-BE49-F238E27FC236}">
                <a16:creationId xmlns:a16="http://schemas.microsoft.com/office/drawing/2014/main" id="{71FD0494-90A9-9FF0-6DA4-62FF3172E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477765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6B1-0DA8-0A65-66AC-6B45814C6D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87C74C-84E2-F966-646C-172A2E38C06B}"/>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DATA STRUCTURES</a:t>
            </a:r>
          </a:p>
        </p:txBody>
      </p:sp>
      <p:sp>
        <p:nvSpPr>
          <p:cNvPr id="4" name="Text Placeholder 3">
            <a:extLst>
              <a:ext uri="{FF2B5EF4-FFF2-40B4-BE49-F238E27FC236}">
                <a16:creationId xmlns:a16="http://schemas.microsoft.com/office/drawing/2014/main" id="{F03635DF-6207-44B0-88D4-3E8C8A466C2F}"/>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1I</a:t>
            </a:r>
          </a:p>
        </p:txBody>
      </p:sp>
    </p:spTree>
    <p:extLst>
      <p:ext uri="{BB962C8B-B14F-4D97-AF65-F5344CB8AC3E}">
        <p14:creationId xmlns:p14="http://schemas.microsoft.com/office/powerpoint/2010/main" val="3307498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8255-9D56-E8ED-A6A4-10189EFF1AC1}"/>
              </a:ext>
            </a:extLst>
          </p:cNvPr>
          <p:cNvSpPr>
            <a:spLocks noGrp="1"/>
          </p:cNvSpPr>
          <p:nvPr>
            <p:ph type="title"/>
          </p:nvPr>
        </p:nvSpPr>
        <p:spPr/>
        <p:txBody>
          <a:bodyPr/>
          <a:lstStyle/>
          <a:p>
            <a:r>
              <a:rPr lang="en-US" dirty="0"/>
              <a:t>LISTS</a:t>
            </a:r>
          </a:p>
        </p:txBody>
      </p:sp>
      <p:sp>
        <p:nvSpPr>
          <p:cNvPr id="5" name="Content Placeholder 4">
            <a:extLst>
              <a:ext uri="{FF2B5EF4-FFF2-40B4-BE49-F238E27FC236}">
                <a16:creationId xmlns:a16="http://schemas.microsoft.com/office/drawing/2014/main" id="{38AC66AB-ECB7-DEB3-D807-F70874027279}"/>
              </a:ext>
            </a:extLst>
          </p:cNvPr>
          <p:cNvSpPr>
            <a:spLocks noGrp="1"/>
          </p:cNvSpPr>
          <p:nvPr>
            <p:ph idx="1"/>
          </p:nvPr>
        </p:nvSpPr>
        <p:spPr/>
        <p:txBody>
          <a:bodyPr>
            <a:normAutofit/>
          </a:bodyPr>
          <a:lstStyle/>
          <a:p>
            <a:r>
              <a:rPr lang="en-US" sz="2800" dirty="0"/>
              <a:t>Lists in Python are versatile, dynamic arrays that can store elements of different data types. They are one of the most used data structures in Python due to their flexibility and ease of use. Lists are defined by square brackets [], with elements separated by commas. </a:t>
            </a:r>
          </a:p>
        </p:txBody>
      </p:sp>
    </p:spTree>
    <p:extLst>
      <p:ext uri="{BB962C8B-B14F-4D97-AF65-F5344CB8AC3E}">
        <p14:creationId xmlns:p14="http://schemas.microsoft.com/office/powerpoint/2010/main" val="1096849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389-6B36-CDE9-9011-D5DD8704529E}"/>
              </a:ext>
            </a:extLst>
          </p:cNvPr>
          <p:cNvSpPr>
            <a:spLocks noGrp="1"/>
          </p:cNvSpPr>
          <p:nvPr>
            <p:ph type="title"/>
          </p:nvPr>
        </p:nvSpPr>
        <p:spPr/>
        <p:txBody>
          <a:bodyPr/>
          <a:lstStyle/>
          <a:p>
            <a:r>
              <a:rPr lang="en-US" dirty="0"/>
              <a:t>Accessing List Elements</a:t>
            </a:r>
          </a:p>
        </p:txBody>
      </p:sp>
      <p:sp>
        <p:nvSpPr>
          <p:cNvPr id="3" name="Content Placeholder 2">
            <a:extLst>
              <a:ext uri="{FF2B5EF4-FFF2-40B4-BE49-F238E27FC236}">
                <a16:creationId xmlns:a16="http://schemas.microsoft.com/office/drawing/2014/main" id="{554EC217-551E-59AA-20E5-4356695AD0A7}"/>
              </a:ext>
            </a:extLst>
          </p:cNvPr>
          <p:cNvSpPr>
            <a:spLocks noGrp="1"/>
          </p:cNvSpPr>
          <p:nvPr>
            <p:ph idx="1"/>
          </p:nvPr>
        </p:nvSpPr>
        <p:spPr/>
        <p:txBody>
          <a:bodyPr>
            <a:normAutofit/>
          </a:bodyPr>
          <a:lstStyle/>
          <a:p>
            <a:r>
              <a:rPr lang="en-US" sz="2800" dirty="0"/>
              <a:t>You access the elements of a list by referring to the index number. Indices in Python start at 0.</a:t>
            </a:r>
          </a:p>
        </p:txBody>
      </p:sp>
      <p:pic>
        <p:nvPicPr>
          <p:cNvPr id="5" name="Picture 4">
            <a:extLst>
              <a:ext uri="{FF2B5EF4-FFF2-40B4-BE49-F238E27FC236}">
                <a16:creationId xmlns:a16="http://schemas.microsoft.com/office/drawing/2014/main" id="{DF7AF39F-54A5-CD41-DA6B-DD9544B06148}"/>
              </a:ext>
            </a:extLst>
          </p:cNvPr>
          <p:cNvPicPr>
            <a:picLocks noChangeAspect="1"/>
          </p:cNvPicPr>
          <p:nvPr/>
        </p:nvPicPr>
        <p:blipFill>
          <a:blip r:embed="rId2"/>
          <a:stretch>
            <a:fillRect/>
          </a:stretch>
        </p:blipFill>
        <p:spPr>
          <a:xfrm>
            <a:off x="4505102" y="4984387"/>
            <a:ext cx="3181794" cy="838317"/>
          </a:xfrm>
          <a:prstGeom prst="rect">
            <a:avLst/>
          </a:prstGeom>
        </p:spPr>
      </p:pic>
    </p:spTree>
    <p:extLst>
      <p:ext uri="{BB962C8B-B14F-4D97-AF65-F5344CB8AC3E}">
        <p14:creationId xmlns:p14="http://schemas.microsoft.com/office/powerpoint/2010/main" val="1788724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4C3-7BA7-D419-1ADB-2DC98AFCDC4A}"/>
              </a:ext>
            </a:extLst>
          </p:cNvPr>
          <p:cNvSpPr>
            <a:spLocks noGrp="1"/>
          </p:cNvSpPr>
          <p:nvPr>
            <p:ph type="title"/>
          </p:nvPr>
        </p:nvSpPr>
        <p:spPr/>
        <p:txBody>
          <a:bodyPr/>
          <a:lstStyle/>
          <a:p>
            <a:r>
              <a:rPr lang="en-US" dirty="0"/>
              <a:t>Slicing Lists</a:t>
            </a:r>
          </a:p>
        </p:txBody>
      </p:sp>
      <p:sp>
        <p:nvSpPr>
          <p:cNvPr id="3" name="Content Placeholder 2">
            <a:extLst>
              <a:ext uri="{FF2B5EF4-FFF2-40B4-BE49-F238E27FC236}">
                <a16:creationId xmlns:a16="http://schemas.microsoft.com/office/drawing/2014/main" id="{28F64444-238E-E433-36CB-BF941234A0C1}"/>
              </a:ext>
            </a:extLst>
          </p:cNvPr>
          <p:cNvSpPr>
            <a:spLocks noGrp="1"/>
          </p:cNvSpPr>
          <p:nvPr>
            <p:ph idx="1"/>
          </p:nvPr>
        </p:nvSpPr>
        <p:spPr/>
        <p:txBody>
          <a:bodyPr>
            <a:normAutofit/>
          </a:bodyPr>
          <a:lstStyle/>
          <a:p>
            <a:r>
              <a:rPr lang="en-US" sz="2800" dirty="0"/>
              <a:t>Lists can be sliced to obtain </a:t>
            </a:r>
            <a:r>
              <a:rPr lang="en-US" sz="2800" dirty="0" err="1"/>
              <a:t>sublists</a:t>
            </a:r>
            <a:r>
              <a:rPr lang="en-US" sz="2800" dirty="0"/>
              <a:t>, using the colon : operator.</a:t>
            </a:r>
          </a:p>
        </p:txBody>
      </p:sp>
      <p:pic>
        <p:nvPicPr>
          <p:cNvPr id="6" name="Picture 5">
            <a:extLst>
              <a:ext uri="{FF2B5EF4-FFF2-40B4-BE49-F238E27FC236}">
                <a16:creationId xmlns:a16="http://schemas.microsoft.com/office/drawing/2014/main" id="{F730E43B-DA42-E83B-B904-327F1AB303D9}"/>
              </a:ext>
            </a:extLst>
          </p:cNvPr>
          <p:cNvPicPr>
            <a:picLocks noChangeAspect="1"/>
          </p:cNvPicPr>
          <p:nvPr/>
        </p:nvPicPr>
        <p:blipFill>
          <a:blip r:embed="rId2"/>
          <a:stretch>
            <a:fillRect/>
          </a:stretch>
        </p:blipFill>
        <p:spPr>
          <a:xfrm>
            <a:off x="4219312" y="5106219"/>
            <a:ext cx="3753374" cy="752580"/>
          </a:xfrm>
          <a:prstGeom prst="rect">
            <a:avLst/>
          </a:prstGeom>
        </p:spPr>
      </p:pic>
    </p:spTree>
    <p:extLst>
      <p:ext uri="{BB962C8B-B14F-4D97-AF65-F5344CB8AC3E}">
        <p14:creationId xmlns:p14="http://schemas.microsoft.com/office/powerpoint/2010/main" val="2635144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AF2A-FB38-ECB8-251D-7C81738EC371}"/>
              </a:ext>
            </a:extLst>
          </p:cNvPr>
          <p:cNvSpPr>
            <a:spLocks noGrp="1"/>
          </p:cNvSpPr>
          <p:nvPr>
            <p:ph type="title"/>
          </p:nvPr>
        </p:nvSpPr>
        <p:spPr/>
        <p:txBody>
          <a:bodyPr/>
          <a:lstStyle/>
          <a:p>
            <a:r>
              <a:rPr lang="en-US" dirty="0"/>
              <a:t>Modifying Lists</a:t>
            </a:r>
          </a:p>
        </p:txBody>
      </p:sp>
      <p:sp>
        <p:nvSpPr>
          <p:cNvPr id="3" name="Content Placeholder 2">
            <a:extLst>
              <a:ext uri="{FF2B5EF4-FFF2-40B4-BE49-F238E27FC236}">
                <a16:creationId xmlns:a16="http://schemas.microsoft.com/office/drawing/2014/main" id="{37F1E00C-0473-2CA7-7FD2-78A44A1C0715}"/>
              </a:ext>
            </a:extLst>
          </p:cNvPr>
          <p:cNvSpPr>
            <a:spLocks noGrp="1"/>
          </p:cNvSpPr>
          <p:nvPr>
            <p:ph idx="1"/>
          </p:nvPr>
        </p:nvSpPr>
        <p:spPr/>
        <p:txBody>
          <a:bodyPr>
            <a:normAutofit/>
          </a:bodyPr>
          <a:lstStyle/>
          <a:p>
            <a:r>
              <a:rPr lang="en-US" sz="2800" dirty="0"/>
              <a:t>Lists are </a:t>
            </a:r>
            <a:r>
              <a:rPr lang="en-US" sz="2800" b="1" dirty="0"/>
              <a:t>mutable</a:t>
            </a:r>
            <a:r>
              <a:rPr lang="en-US" sz="2800" dirty="0"/>
              <a:t>, meaning their elements can be changed after the list has been created.</a:t>
            </a:r>
          </a:p>
        </p:txBody>
      </p:sp>
      <p:pic>
        <p:nvPicPr>
          <p:cNvPr id="6" name="Picture 5">
            <a:extLst>
              <a:ext uri="{FF2B5EF4-FFF2-40B4-BE49-F238E27FC236}">
                <a16:creationId xmlns:a16="http://schemas.microsoft.com/office/drawing/2014/main" id="{F40AE202-F1BF-1A51-A751-0865E7957D30}"/>
              </a:ext>
            </a:extLst>
          </p:cNvPr>
          <p:cNvPicPr>
            <a:picLocks noChangeAspect="1"/>
          </p:cNvPicPr>
          <p:nvPr/>
        </p:nvPicPr>
        <p:blipFill>
          <a:blip r:embed="rId2"/>
          <a:stretch>
            <a:fillRect/>
          </a:stretch>
        </p:blipFill>
        <p:spPr>
          <a:xfrm>
            <a:off x="3971627" y="4887113"/>
            <a:ext cx="4248743" cy="971686"/>
          </a:xfrm>
          <a:prstGeom prst="rect">
            <a:avLst/>
          </a:prstGeom>
        </p:spPr>
      </p:pic>
    </p:spTree>
    <p:extLst>
      <p:ext uri="{BB962C8B-B14F-4D97-AF65-F5344CB8AC3E}">
        <p14:creationId xmlns:p14="http://schemas.microsoft.com/office/powerpoint/2010/main" val="3062947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CC-0B20-7265-3D6C-B91CD125896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322EEFB-55BF-B998-23E6-A34152771B55}"/>
              </a:ext>
            </a:extLst>
          </p:cNvPr>
          <p:cNvSpPr>
            <a:spLocks noGrp="1"/>
          </p:cNvSpPr>
          <p:nvPr>
            <p:ph idx="1"/>
          </p:nvPr>
        </p:nvSpPr>
        <p:spPr/>
        <p:txBody>
          <a:bodyPr>
            <a:normAutofit/>
          </a:bodyPr>
          <a:lstStyle/>
          <a:p>
            <a:r>
              <a:rPr lang="en-US" sz="2800" dirty="0"/>
              <a:t>Python lists come with a variety of methods that allow for efficient and convenient manipulation of list data.</a:t>
            </a:r>
          </a:p>
        </p:txBody>
      </p:sp>
    </p:spTree>
    <p:extLst>
      <p:ext uri="{BB962C8B-B14F-4D97-AF65-F5344CB8AC3E}">
        <p14:creationId xmlns:p14="http://schemas.microsoft.com/office/powerpoint/2010/main" val="3685582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711A-97AF-493D-96B8-46F3475263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C27A9B-505D-A7C8-15F2-C96F71071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1E0B3FA-EA41-AEA1-C96C-66585EBA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4DFC707-89E4-7FE9-3E05-C425A88E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1AEEF4B-A3D1-E8CB-FA7F-5B74460E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2A965DC-78BC-F97D-3096-B7C7B95B3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144DF25-F838-2D34-E37C-DADF3EF7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61089A8-CE60-FC20-E3F0-8E6FCECB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5D1F031-5FA1-CA01-4F4F-5A8D902E347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METHODS</a:t>
            </a:r>
          </a:p>
        </p:txBody>
      </p:sp>
      <p:sp>
        <p:nvSpPr>
          <p:cNvPr id="3" name="Content Placeholder 2">
            <a:extLst>
              <a:ext uri="{FF2B5EF4-FFF2-40B4-BE49-F238E27FC236}">
                <a16:creationId xmlns:a16="http://schemas.microsoft.com/office/drawing/2014/main" id="{C21EF59A-67F2-650B-0AB8-53B2222A7EF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19</a:t>
            </a:r>
          </a:p>
        </p:txBody>
      </p:sp>
      <p:sp>
        <p:nvSpPr>
          <p:cNvPr id="22" name="Rectangle 21">
            <a:extLst>
              <a:ext uri="{FF2B5EF4-FFF2-40B4-BE49-F238E27FC236}">
                <a16:creationId xmlns:a16="http://schemas.microsoft.com/office/drawing/2014/main" id="{E1650AF7-E967-D4E0-7201-0326A8982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901887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9148-B32B-BC8D-71D4-A1F40753B5FF}"/>
              </a:ext>
            </a:extLst>
          </p:cNvPr>
          <p:cNvSpPr>
            <a:spLocks noGrp="1"/>
          </p:cNvSpPr>
          <p:nvPr>
            <p:ph type="title"/>
          </p:nvPr>
        </p:nvSpPr>
        <p:spPr/>
        <p:txBody>
          <a:bodyPr/>
          <a:lstStyle/>
          <a:p>
            <a:r>
              <a:rPr lang="en-US" dirty="0"/>
              <a:t>TUPLES</a:t>
            </a:r>
          </a:p>
        </p:txBody>
      </p:sp>
      <p:sp>
        <p:nvSpPr>
          <p:cNvPr id="5" name="Content Placeholder 4">
            <a:extLst>
              <a:ext uri="{FF2B5EF4-FFF2-40B4-BE49-F238E27FC236}">
                <a16:creationId xmlns:a16="http://schemas.microsoft.com/office/drawing/2014/main" id="{709BB96B-8DB2-59F8-546E-28DEA2E560B9}"/>
              </a:ext>
            </a:extLst>
          </p:cNvPr>
          <p:cNvSpPr>
            <a:spLocks noGrp="1"/>
          </p:cNvSpPr>
          <p:nvPr>
            <p:ph idx="1"/>
          </p:nvPr>
        </p:nvSpPr>
        <p:spPr/>
        <p:txBody>
          <a:bodyPr>
            <a:normAutofit/>
          </a:bodyPr>
          <a:lstStyle/>
          <a:p>
            <a:r>
              <a:rPr lang="en-US" sz="2800" dirty="0"/>
              <a:t>Tuples in Python are a type of data structure that can store a collection of items. They are like lists, but with a crucial difference: tuples are immutable. This means that once a tuple is created, its contents cannot be modified (you can't add, change, or remove elements from it).</a:t>
            </a:r>
          </a:p>
        </p:txBody>
      </p:sp>
    </p:spTree>
    <p:extLst>
      <p:ext uri="{BB962C8B-B14F-4D97-AF65-F5344CB8AC3E}">
        <p14:creationId xmlns:p14="http://schemas.microsoft.com/office/powerpoint/2010/main" val="786302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E7B-03C1-1DAB-DACF-E1EF5CB13AD6}"/>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E88B6020-E1F5-2A49-AA67-A31F054872B0}"/>
              </a:ext>
            </a:extLst>
          </p:cNvPr>
          <p:cNvSpPr>
            <a:spLocks noGrp="1"/>
          </p:cNvSpPr>
          <p:nvPr>
            <p:ph idx="1"/>
          </p:nvPr>
        </p:nvSpPr>
        <p:spPr/>
        <p:txBody>
          <a:bodyPr>
            <a:normAutofit/>
          </a:bodyPr>
          <a:lstStyle/>
          <a:p>
            <a:r>
              <a:rPr lang="en-US" sz="2800" dirty="0"/>
              <a:t>Tuples are created by placing a sequence of values separated by commas within parentheses (). For example, </a:t>
            </a:r>
            <a:r>
              <a:rPr lang="en-US" sz="2800" dirty="0" err="1"/>
              <a:t>my_tuple</a:t>
            </a:r>
            <a:r>
              <a:rPr lang="en-US" sz="2800" dirty="0"/>
              <a:t> = (1, 2, 3) creates a tuple containing three integers. A single-element tuple must include a comma after the item, like (4,), to be distinguished from a simple parenthesis expression.</a:t>
            </a:r>
          </a:p>
        </p:txBody>
      </p:sp>
    </p:spTree>
    <p:extLst>
      <p:ext uri="{BB962C8B-B14F-4D97-AF65-F5344CB8AC3E}">
        <p14:creationId xmlns:p14="http://schemas.microsoft.com/office/powerpoint/2010/main" val="1621790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8283-6CD2-B786-0DBE-4DD40AA35D85}"/>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105018DE-15AE-27C9-9FDE-0807C03E015E}"/>
              </a:ext>
            </a:extLst>
          </p:cNvPr>
          <p:cNvSpPr>
            <a:spLocks noGrp="1"/>
          </p:cNvSpPr>
          <p:nvPr>
            <p:ph idx="1"/>
          </p:nvPr>
        </p:nvSpPr>
        <p:spPr/>
        <p:txBody>
          <a:bodyPr>
            <a:normAutofit/>
          </a:bodyPr>
          <a:lstStyle/>
          <a:p>
            <a:r>
              <a:rPr lang="en-US" sz="2800" dirty="0"/>
              <a:t>Elements within a tuple can be accessed using indexing, similar to lists. </a:t>
            </a:r>
            <a:r>
              <a:rPr lang="en-US" sz="2800" dirty="0" err="1"/>
              <a:t>my_tuple</a:t>
            </a:r>
            <a:r>
              <a:rPr lang="en-US" sz="2800" dirty="0"/>
              <a:t>[0] would access the first element in </a:t>
            </a:r>
            <a:r>
              <a:rPr lang="en-US" sz="2800" dirty="0" err="1"/>
              <a:t>my_tuple</a:t>
            </a:r>
            <a:r>
              <a:rPr lang="en-US" sz="2800" dirty="0"/>
              <a:t>.</a:t>
            </a:r>
          </a:p>
        </p:txBody>
      </p:sp>
    </p:spTree>
    <p:extLst>
      <p:ext uri="{BB962C8B-B14F-4D97-AF65-F5344CB8AC3E}">
        <p14:creationId xmlns:p14="http://schemas.microsoft.com/office/powerpoint/2010/main" val="2699290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8173</TotalTime>
  <Words>4636</Words>
  <Application>Microsoft Office PowerPoint</Application>
  <PresentationFormat>Widescreen</PresentationFormat>
  <Paragraphs>345</Paragraphs>
  <Slides>158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158</vt:i4>
      </vt:variant>
    </vt:vector>
  </HeadingPairs>
  <TitlesOfParts>
    <vt:vector size="163"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Slicing</vt:lpstr>
      <vt:lpstr>Slicing</vt:lpstr>
      <vt:lpstr>TEST</vt:lpstr>
      <vt:lpstr>DATA STRUCTURES</vt:lpstr>
      <vt:lpstr>LISTS</vt:lpstr>
      <vt:lpstr>Accessing List Elements</vt:lpstr>
      <vt:lpstr>Slicing Lists</vt:lpstr>
      <vt:lpstr>Modifying Lists</vt:lpstr>
      <vt:lpstr>METHODS</vt:lpstr>
      <vt:lpstr>LIST METHODS</vt:lpstr>
      <vt:lpstr>TUPLES</vt:lpstr>
      <vt:lpstr>Creation</vt:lpstr>
      <vt:lpstr>Accessing Elements</vt:lpstr>
      <vt:lpstr>Immutability</vt:lpstr>
      <vt:lpstr>METHODS</vt:lpstr>
      <vt:lpstr>TUPLES</vt:lpstr>
      <vt:lpstr>dictionaries </vt:lpstr>
      <vt:lpstr>Creating a Dictionary</vt:lpstr>
      <vt:lpstr>Accessing Dictionary Values</vt:lpstr>
      <vt:lpstr>Dict.</vt:lpstr>
      <vt:lpstr>Functions</vt:lpstr>
      <vt:lpstr>functions</vt:lpstr>
      <vt:lpstr>Defining a Function</vt:lpstr>
      <vt:lpstr>EXAMPLE</vt:lpstr>
      <vt:lpstr>Calling a Function</vt:lpstr>
      <vt:lpstr>Function</vt:lpstr>
      <vt:lpstr>Functions names</vt:lpstr>
      <vt:lpstr>Functions names</vt:lpstr>
      <vt:lpstr>DOCSTRING</vt:lpstr>
      <vt:lpstr>Syntax of Docstrings</vt:lpstr>
      <vt:lpstr>EXAMPLE</vt:lpstr>
      <vt:lpstr>Example 2</vt:lpstr>
      <vt:lpstr>Parameters</vt:lpstr>
      <vt:lpstr>Defining Parameters</vt:lpstr>
      <vt:lpstr>Function parameters</vt:lpstr>
      <vt:lpstr>Return</vt:lpstr>
      <vt:lpstr>Function Return</vt:lpstr>
      <vt:lpstr>Function parameters</vt:lpstr>
      <vt:lpstr>CSV</vt:lpstr>
      <vt:lpstr>CSV</vt:lpstr>
      <vt:lpstr>EXAMPLE</vt:lpstr>
      <vt:lpstr>CSV READ</vt:lpstr>
      <vt:lpstr>CSV WRITE</vt:lpstr>
      <vt:lpstr>Modules</vt:lpstr>
      <vt:lpstr>MODULES</vt:lpstr>
      <vt:lpstr>__init__.py</vt:lpstr>
      <vt:lpstr>Web Development</vt:lpstr>
      <vt:lpstr>PowerPoint Presentation</vt:lpstr>
      <vt:lpstr>Data Analysis and Science</vt:lpstr>
      <vt:lpstr>Data Analysis and Science</vt:lpstr>
      <vt:lpstr>PowerPoint Presentation</vt:lpstr>
      <vt:lpstr>Machine Learning and Artificial Intelligence</vt:lpstr>
      <vt:lpstr>PowerPoint Presentation</vt:lpstr>
      <vt:lpstr>Automation and Scripting</vt:lpstr>
      <vt:lpstr>PowerPoint Presentation</vt:lpstr>
      <vt:lpstr>GUI Development</vt:lpstr>
      <vt:lpstr>PowerPoint Presentation</vt:lpstr>
      <vt:lpstr>CLASSES</vt:lpstr>
      <vt:lpstr>object-oriented programming (OOP).</vt:lpstr>
      <vt:lpstr>CLASES</vt:lpstr>
      <vt:lpstr>OOP</vt:lpstr>
      <vt:lpstr>CLASS</vt:lpstr>
      <vt:lpstr>Objects</vt:lpstr>
      <vt:lpstr>Attributes and Methods</vt:lpstr>
      <vt:lpstr>Inheritance</vt:lpstr>
      <vt:lpstr>Polymorphism</vt:lpstr>
      <vt:lpstr>constructor </vt:lpstr>
      <vt:lpstr>Methods</vt:lpstr>
      <vt:lpstr>__str__</vt:lpstr>
      <vt:lpstr>__str__</vt:lpstr>
      <vt:lpstr>Inheritance</vt:lpstr>
      <vt:lpstr>Inheritance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MELANIE SUSANA ESPARZA RAMIREZ</cp:lastModifiedBy>
  <cp:revision>21</cp:revision>
  <dcterms:created xsi:type="dcterms:W3CDTF">2024-01-25T05:32:39Z</dcterms:created>
  <dcterms:modified xsi:type="dcterms:W3CDTF">2024-04-12T00:58:13Z</dcterms:modified>
</cp:coreProperties>
</file>