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 id="404" r:id="rId126"/>
    <p:sldId id="405" r:id="rId127"/>
    <p:sldId id="406" r:id="rId128"/>
    <p:sldId id="408" r:id="rId129"/>
    <p:sldId id="412" r:id="rId130"/>
    <p:sldId id="409" r:id="rId131"/>
    <p:sldId id="411" r:id="rId132"/>
    <p:sldId id="410" r:id="rId133"/>
    <p:sldId id="413" r:id="rId134"/>
    <p:sldId id="414" r:id="rId135"/>
    <p:sldId id="415" r:id="rId136"/>
    <p:sldId id="416" r:id="rId137"/>
    <p:sldId id="417" r:id="rId138"/>
    <p:sldId id="422" r:id="rId139"/>
    <p:sldId id="423" r:id="rId140"/>
    <p:sldId id="418" r:id="rId141"/>
    <p:sldId id="419" r:id="rId142"/>
    <p:sldId id="420" r:id="rId143"/>
    <p:sldId id="421" r:id="rId144"/>
    <p:sldId id="424"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3/12/2024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3/12/2024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3/12/2024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3/12/2024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3/12/2024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A229F3-2ECE-E59A-864A-71D6EC4AAB1F}"/>
              </a:ext>
            </a:extLst>
          </p:cNvPr>
          <p:cNvSpPr>
            <a:spLocks noGrp="1"/>
          </p:cNvSpPr>
          <p:nvPr>
            <p:ph type="title"/>
          </p:nvPr>
        </p:nvSpPr>
        <p:spPr/>
        <p:txBody>
          <a:bodyPr/>
          <a:lstStyle/>
          <a:p>
            <a:r>
              <a:rPr lang="en-US" dirty="0"/>
              <a:t>CSV</a:t>
            </a:r>
          </a:p>
        </p:txBody>
      </p:sp>
      <p:sp>
        <p:nvSpPr>
          <p:cNvPr id="5" name="Content Placeholder 4">
            <a:extLst>
              <a:ext uri="{FF2B5EF4-FFF2-40B4-BE49-F238E27FC236}">
                <a16:creationId xmlns:a16="http://schemas.microsoft.com/office/drawing/2014/main" id="{C011F87C-AFFF-5187-3AA1-FA1A0FECB071}"/>
              </a:ext>
            </a:extLst>
          </p:cNvPr>
          <p:cNvSpPr>
            <a:spLocks noGrp="1"/>
          </p:cNvSpPr>
          <p:nvPr>
            <p:ph idx="1"/>
          </p:nvPr>
        </p:nvSpPr>
        <p:spPr/>
        <p:txBody>
          <a:bodyPr>
            <a:normAutofit/>
          </a:bodyPr>
          <a:lstStyle/>
          <a:p>
            <a:r>
              <a:rPr lang="en-US" sz="2800" dirty="0"/>
              <a:t>CSV (Comma-Separated Values) files are a type of plain text file that uses specific structuring to arrange tabular data. Because it's a text format, it can be easily created, processed, and understood by humans and machines.</a:t>
            </a:r>
          </a:p>
        </p:txBody>
      </p:sp>
    </p:spTree>
    <p:extLst>
      <p:ext uri="{BB962C8B-B14F-4D97-AF65-F5344CB8AC3E}">
        <p14:creationId xmlns:p14="http://schemas.microsoft.com/office/powerpoint/2010/main" val="3796711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8DF8-7626-ED70-D311-63CAD6FCB367}"/>
              </a:ext>
            </a:extLst>
          </p:cNvPr>
          <p:cNvSpPr>
            <a:spLocks noGrp="1"/>
          </p:cNvSpPr>
          <p:nvPr>
            <p:ph type="title"/>
          </p:nvPr>
        </p:nvSpPr>
        <p:spPr/>
        <p:txBody>
          <a:bodyPr/>
          <a:lstStyle/>
          <a:p>
            <a:r>
              <a:rPr lang="en-US" dirty="0"/>
              <a:t>CSV</a:t>
            </a:r>
          </a:p>
        </p:txBody>
      </p:sp>
      <p:sp>
        <p:nvSpPr>
          <p:cNvPr id="3" name="Content Placeholder 2">
            <a:extLst>
              <a:ext uri="{FF2B5EF4-FFF2-40B4-BE49-F238E27FC236}">
                <a16:creationId xmlns:a16="http://schemas.microsoft.com/office/drawing/2014/main" id="{C74AC52F-D1FA-FD2F-536A-98DDC819DB44}"/>
              </a:ext>
            </a:extLst>
          </p:cNvPr>
          <p:cNvSpPr>
            <a:spLocks noGrp="1"/>
          </p:cNvSpPr>
          <p:nvPr>
            <p:ph idx="1"/>
          </p:nvPr>
        </p:nvSpPr>
        <p:spPr/>
        <p:txBody>
          <a:bodyPr>
            <a:normAutofit/>
          </a:bodyPr>
          <a:lstStyle/>
          <a:p>
            <a:r>
              <a:rPr lang="en-US" sz="2800" dirty="0"/>
              <a:t>CSV file format is defined by rows, with each row representing a record. Within each row, columns are separated by commas, defining the fields of the record. The simplicity of this format makes it highly versatile and widely used for transferring data between different programs and environments. For instance, you can export or import CSV files between spreadsheet programs (like Microsoft Excel, Google Sheets), databases, and various software applications.</a:t>
            </a:r>
          </a:p>
        </p:txBody>
      </p:sp>
    </p:spTree>
    <p:extLst>
      <p:ext uri="{BB962C8B-B14F-4D97-AF65-F5344CB8AC3E}">
        <p14:creationId xmlns:p14="http://schemas.microsoft.com/office/powerpoint/2010/main" val="24828077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DD10-E5F6-8772-941C-2F663FB5184A}"/>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C47B42C8-BD6F-3ECF-800F-7B2954B804DC}"/>
              </a:ext>
            </a:extLst>
          </p:cNvPr>
          <p:cNvPicPr>
            <a:picLocks noGrp="1" noChangeAspect="1"/>
          </p:cNvPicPr>
          <p:nvPr>
            <p:ph idx="1"/>
          </p:nvPr>
        </p:nvPicPr>
        <p:blipFill>
          <a:blip r:embed="rId2"/>
          <a:stretch>
            <a:fillRect/>
          </a:stretch>
        </p:blipFill>
        <p:spPr>
          <a:xfrm>
            <a:off x="3289882" y="2705101"/>
            <a:ext cx="5612235" cy="2305934"/>
          </a:xfrm>
          <a:prstGeom prst="rect">
            <a:avLst/>
          </a:prstGeom>
        </p:spPr>
      </p:pic>
    </p:spTree>
    <p:extLst>
      <p:ext uri="{BB962C8B-B14F-4D97-AF65-F5344CB8AC3E}">
        <p14:creationId xmlns:p14="http://schemas.microsoft.com/office/powerpoint/2010/main" val="4246494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READ</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26</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494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WRITE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2y</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342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5F1B8C-A5C1-D26D-739A-936EA1A6FB22}"/>
              </a:ext>
            </a:extLst>
          </p:cNvPr>
          <p:cNvSpPr>
            <a:spLocks noGrp="1"/>
          </p:cNvSpPr>
          <p:nvPr>
            <p:ph type="title"/>
          </p:nvPr>
        </p:nvSpPr>
        <p:spPr/>
        <p:txBody>
          <a:bodyPr/>
          <a:lstStyle/>
          <a:p>
            <a:r>
              <a:rPr lang="en-US" dirty="0"/>
              <a:t>Modules</a:t>
            </a:r>
          </a:p>
        </p:txBody>
      </p:sp>
      <p:sp>
        <p:nvSpPr>
          <p:cNvPr id="7" name="Content Placeholder 6">
            <a:extLst>
              <a:ext uri="{FF2B5EF4-FFF2-40B4-BE49-F238E27FC236}">
                <a16:creationId xmlns:a16="http://schemas.microsoft.com/office/drawing/2014/main" id="{FFC4744A-7899-E1C6-859E-56B3412E2A8F}"/>
              </a:ext>
            </a:extLst>
          </p:cNvPr>
          <p:cNvSpPr>
            <a:spLocks noGrp="1"/>
          </p:cNvSpPr>
          <p:nvPr>
            <p:ph idx="1"/>
          </p:nvPr>
        </p:nvSpPr>
        <p:spPr/>
        <p:txBody>
          <a:bodyPr>
            <a:normAutofit/>
          </a:bodyPr>
          <a:lstStyle/>
          <a:p>
            <a:r>
              <a:rPr lang="en-US" sz="2800" dirty="0"/>
              <a:t>Modules in Python are simply files containing Python code that define functions, classes, or variables, which you can include in your own Python programs. They serve as a way to organize code in a modular way, allowing you to reuse code across multiple projects without duplication. </a:t>
            </a:r>
          </a:p>
        </p:txBody>
      </p:sp>
    </p:spTree>
    <p:extLst>
      <p:ext uri="{BB962C8B-B14F-4D97-AF65-F5344CB8AC3E}">
        <p14:creationId xmlns:p14="http://schemas.microsoft.com/office/powerpoint/2010/main" val="26276634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MODULES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28</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7096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3E0-93B2-4D23-F9A9-818C9EEC8AAA}"/>
              </a:ext>
            </a:extLst>
          </p:cNvPr>
          <p:cNvSpPr>
            <a:spLocks noGrp="1"/>
          </p:cNvSpPr>
          <p:nvPr>
            <p:ph type="title"/>
          </p:nvPr>
        </p:nvSpPr>
        <p:spPr/>
        <p:txBody>
          <a:bodyPr/>
          <a:lstStyle/>
          <a:p>
            <a:r>
              <a:rPr lang="en-US" dirty="0"/>
              <a:t>__init__.py</a:t>
            </a:r>
          </a:p>
        </p:txBody>
      </p:sp>
      <p:sp>
        <p:nvSpPr>
          <p:cNvPr id="3" name="Content Placeholder 2">
            <a:extLst>
              <a:ext uri="{FF2B5EF4-FFF2-40B4-BE49-F238E27FC236}">
                <a16:creationId xmlns:a16="http://schemas.microsoft.com/office/drawing/2014/main" id="{7F46206A-7CCB-E1F8-B77D-168C3ED5A885}"/>
              </a:ext>
            </a:extLst>
          </p:cNvPr>
          <p:cNvSpPr>
            <a:spLocks noGrp="1"/>
          </p:cNvSpPr>
          <p:nvPr>
            <p:ph idx="1"/>
          </p:nvPr>
        </p:nvSpPr>
        <p:spPr/>
        <p:txBody>
          <a:bodyPr>
            <a:normAutofit/>
          </a:bodyPr>
          <a:lstStyle/>
          <a:p>
            <a:r>
              <a:rPr lang="en-US" sz="2800" dirty="0"/>
              <a:t>The __init__.py file plays a crucial role in Python packages. Its presence in a directory indicates to Python that the directory should be treated as a package, making it possible to import modules from that directory into your scripts. This file can be empty or contain valid Python code that initializes the package</a:t>
            </a:r>
          </a:p>
        </p:txBody>
      </p:sp>
    </p:spTree>
    <p:extLst>
      <p:ext uri="{BB962C8B-B14F-4D97-AF65-F5344CB8AC3E}">
        <p14:creationId xmlns:p14="http://schemas.microsoft.com/office/powerpoint/2010/main" val="36009415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2B4-A87C-4D0F-9C24-67F1D0A31F94}"/>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70F3A146-FB31-924E-094B-3AD87AB576E3}"/>
              </a:ext>
            </a:extLst>
          </p:cNvPr>
          <p:cNvSpPr>
            <a:spLocks noGrp="1"/>
          </p:cNvSpPr>
          <p:nvPr>
            <p:ph idx="1"/>
          </p:nvPr>
        </p:nvSpPr>
        <p:spPr/>
        <p:txBody>
          <a:bodyPr>
            <a:normAutofit/>
          </a:bodyPr>
          <a:lstStyle/>
          <a:p>
            <a:r>
              <a:rPr lang="en-US" sz="2800" dirty="0"/>
              <a:t>Django: A high-level Python Web framework that encourages rapid development and clean, pragmatic design.</a:t>
            </a:r>
          </a:p>
          <a:p>
            <a:r>
              <a:rPr lang="en-US" sz="2800" dirty="0"/>
              <a:t>Flask: A lightweight WSGI web application framework designed to make getting started quick and easy, with the ability to scale up to complex applications.</a:t>
            </a:r>
          </a:p>
          <a:p>
            <a:r>
              <a:rPr lang="en-US" sz="2800" dirty="0"/>
              <a:t>Requests: An elegant and simple HTTP library for Python, built for human beings.</a:t>
            </a:r>
          </a:p>
        </p:txBody>
      </p:sp>
    </p:spTree>
    <p:extLst>
      <p:ext uri="{BB962C8B-B14F-4D97-AF65-F5344CB8AC3E}">
        <p14:creationId xmlns:p14="http://schemas.microsoft.com/office/powerpoint/2010/main" val="966203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een and white logo&#10;&#10;Description automatically generated">
            <a:extLst>
              <a:ext uri="{FF2B5EF4-FFF2-40B4-BE49-F238E27FC236}">
                <a16:creationId xmlns:a16="http://schemas.microsoft.com/office/drawing/2014/main" id="{D7B2375B-973A-4AF7-045F-85D02C71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441134"/>
            <a:ext cx="3517119" cy="1969586"/>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white text on a blue and green background&#10;&#10;Description automatically generated">
            <a:extLst>
              <a:ext uri="{FF2B5EF4-FFF2-40B4-BE49-F238E27FC236}">
                <a16:creationId xmlns:a16="http://schemas.microsoft.com/office/drawing/2014/main" id="{C7F23EED-F230-7C67-C468-686BB1E9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667924"/>
            <a:ext cx="3537345" cy="1516005"/>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logo with a snake&#10;&#10;Description automatically generated">
            <a:extLst>
              <a:ext uri="{FF2B5EF4-FFF2-40B4-BE49-F238E27FC236}">
                <a16:creationId xmlns:a16="http://schemas.microsoft.com/office/drawing/2014/main" id="{82C5ADC5-C078-2ED1-E08F-6AA41A310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546648"/>
            <a:ext cx="3517120" cy="1758560"/>
          </a:xfrm>
          <a:prstGeom prst="rect">
            <a:avLst/>
          </a:prstGeom>
        </p:spPr>
      </p:pic>
    </p:spTree>
    <p:extLst>
      <p:ext uri="{BB962C8B-B14F-4D97-AF65-F5344CB8AC3E}">
        <p14:creationId xmlns:p14="http://schemas.microsoft.com/office/powerpoint/2010/main" val="209231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E477-4993-6BCC-A28D-F9871022F9BE}"/>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66B53D-2206-DA06-9E1F-2EE62B001A03}"/>
              </a:ext>
            </a:extLst>
          </p:cNvPr>
          <p:cNvSpPr>
            <a:spLocks noGrp="1"/>
          </p:cNvSpPr>
          <p:nvPr>
            <p:ph idx="1"/>
          </p:nvPr>
        </p:nvSpPr>
        <p:spPr/>
        <p:txBody>
          <a:bodyPr>
            <a:normAutofit/>
          </a:bodyPr>
          <a:lstStyle/>
          <a:p>
            <a:r>
              <a:rPr lang="en-US" sz="2800" dirty="0"/>
              <a:t>NumPy: A fundamental package for scientific computing with Python, providing support for large, multi-dimensional arrays and matrices, along with a collection of mathematical functions to operate on these arrays.</a:t>
            </a:r>
          </a:p>
          <a:p>
            <a:r>
              <a:rPr lang="en-US" sz="2800" dirty="0"/>
              <a:t>Pandas: A fast, powerful, flexible, and easy-to-use open-source data analysis and manipulation tool, built on top of the Python programming language.</a:t>
            </a:r>
          </a:p>
        </p:txBody>
      </p:sp>
    </p:spTree>
    <p:extLst>
      <p:ext uri="{BB962C8B-B14F-4D97-AF65-F5344CB8AC3E}">
        <p14:creationId xmlns:p14="http://schemas.microsoft.com/office/powerpoint/2010/main" val="4068050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6C0-27A7-CB6E-EEBC-7F75E2AC348B}"/>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F4A226-6A53-EB69-6306-343DF36D84A8}"/>
              </a:ext>
            </a:extLst>
          </p:cNvPr>
          <p:cNvSpPr>
            <a:spLocks noGrp="1"/>
          </p:cNvSpPr>
          <p:nvPr>
            <p:ph idx="1"/>
          </p:nvPr>
        </p:nvSpPr>
        <p:spPr/>
        <p:txBody>
          <a:bodyPr>
            <a:normAutofit/>
          </a:bodyPr>
          <a:lstStyle/>
          <a:p>
            <a:r>
              <a:rPr lang="en-US" sz="2800" dirty="0"/>
              <a:t>SciPy: An open-source Python library used for scientific computing and technical computing, containing modules for optimization, integration, interpolation, eigenvalue problems, algebraic equations, differential equations, and others.</a:t>
            </a:r>
          </a:p>
          <a:p>
            <a:r>
              <a:rPr lang="en-US" sz="2800" dirty="0"/>
              <a:t>Matplotlib: A plotting library for the Python programming language and its numerical mathematics extension NumPy, providing an object-oriented API for embedding plots into applications.</a:t>
            </a:r>
          </a:p>
        </p:txBody>
      </p:sp>
    </p:spTree>
    <p:extLst>
      <p:ext uri="{BB962C8B-B14F-4D97-AF65-F5344CB8AC3E}">
        <p14:creationId xmlns:p14="http://schemas.microsoft.com/office/powerpoint/2010/main" val="3161973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B6D0762-2366-727D-F5FE-D1779BB4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45767"/>
            <a:ext cx="2560320" cy="2560320"/>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blue text with a circular chart&#10;&#10;Description automatically generated with medium confidence">
            <a:extLst>
              <a:ext uri="{FF2B5EF4-FFF2-40B4-BE49-F238E27FC236}">
                <a16:creationId xmlns:a16="http://schemas.microsoft.com/office/drawing/2014/main" id="{2AAB1C13-6474-22CA-FCAC-0F152DC92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31" y="2785847"/>
            <a:ext cx="2560320" cy="128016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blue circle with a snake in it&#10;&#10;Description automatically generated">
            <a:extLst>
              <a:ext uri="{FF2B5EF4-FFF2-40B4-BE49-F238E27FC236}">
                <a16:creationId xmlns:a16="http://schemas.microsoft.com/office/drawing/2014/main" id="{7E5B49DA-A3C5-2B5B-5265-BAD4E100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26" y="2785847"/>
            <a:ext cx="2560320" cy="128016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text&#10;&#10;Description automatically generated">
            <a:extLst>
              <a:ext uri="{FF2B5EF4-FFF2-40B4-BE49-F238E27FC236}">
                <a16:creationId xmlns:a16="http://schemas.microsoft.com/office/drawing/2014/main" id="{866D6D04-1638-944B-3915-EB3CAFEF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662" y="2907462"/>
            <a:ext cx="2560320" cy="1036929"/>
          </a:xfrm>
          <a:prstGeom prst="rect">
            <a:avLst/>
          </a:prstGeom>
        </p:spPr>
      </p:pic>
    </p:spTree>
    <p:extLst>
      <p:ext uri="{BB962C8B-B14F-4D97-AF65-F5344CB8AC3E}">
        <p14:creationId xmlns:p14="http://schemas.microsoft.com/office/powerpoint/2010/main" val="15601876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A20-10DD-BBFA-3C7E-D932CE3AE196}"/>
              </a:ext>
            </a:extLst>
          </p:cNvPr>
          <p:cNvSpPr>
            <a:spLocks noGrp="1"/>
          </p:cNvSpPr>
          <p:nvPr>
            <p:ph type="title"/>
          </p:nvPr>
        </p:nvSpPr>
        <p:spPr/>
        <p:txBody>
          <a:bodyPr/>
          <a:lstStyle/>
          <a:p>
            <a:r>
              <a:rPr lang="en-US" dirty="0"/>
              <a:t>Machine Learning and Artificial Intelligence</a:t>
            </a:r>
          </a:p>
        </p:txBody>
      </p:sp>
      <p:sp>
        <p:nvSpPr>
          <p:cNvPr id="3" name="Content Placeholder 2">
            <a:extLst>
              <a:ext uri="{FF2B5EF4-FFF2-40B4-BE49-F238E27FC236}">
                <a16:creationId xmlns:a16="http://schemas.microsoft.com/office/drawing/2014/main" id="{FC55C8E6-563A-0396-BDD2-80BA64F222BC}"/>
              </a:ext>
            </a:extLst>
          </p:cNvPr>
          <p:cNvSpPr>
            <a:spLocks noGrp="1"/>
          </p:cNvSpPr>
          <p:nvPr>
            <p:ph idx="1"/>
          </p:nvPr>
        </p:nvSpPr>
        <p:spPr/>
        <p:txBody>
          <a:bodyPr>
            <a:normAutofit lnSpcReduction="10000"/>
          </a:bodyPr>
          <a:lstStyle/>
          <a:p>
            <a:r>
              <a:rPr lang="en-US" sz="2400" dirty="0"/>
              <a:t>Scikit-learn: A free software machine learning library for the Python programming language. It features various classification, regression, and clustering algorithms.</a:t>
            </a:r>
          </a:p>
          <a:p>
            <a:r>
              <a:rPr lang="en-US" sz="2400" dirty="0"/>
              <a:t>TensorFlow: An end-to-end open-source platform for machine learning designed by Google. It has a comprehensive, flexible ecosystem of tools, libraries, and community resources that lets researchers push the state-of-the-art in ML, and developers easily build and deploy ML-powered applications.</a:t>
            </a:r>
          </a:p>
          <a:p>
            <a:r>
              <a:rPr lang="en-US" sz="2400" dirty="0" err="1"/>
              <a:t>PyTorch</a:t>
            </a:r>
            <a:r>
              <a:rPr lang="en-US" sz="2400" dirty="0"/>
              <a:t>: An open-source machine learning library based on the Torch library, used for applications such as computer vision and natural language processing, primarily developed by Facebook's AI Research lab.</a:t>
            </a:r>
          </a:p>
        </p:txBody>
      </p:sp>
    </p:spTree>
    <p:extLst>
      <p:ext uri="{BB962C8B-B14F-4D97-AF65-F5344CB8AC3E}">
        <p14:creationId xmlns:p14="http://schemas.microsoft.com/office/powerpoint/2010/main" val="2696093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ogo with blue and orange circles&#10;&#10;Description automatically generated">
            <a:extLst>
              <a:ext uri="{FF2B5EF4-FFF2-40B4-BE49-F238E27FC236}">
                <a16:creationId xmlns:a16="http://schemas.microsoft.com/office/drawing/2014/main" id="{40701260-C14C-BF58-63E4-3263B1CE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67367"/>
            <a:ext cx="3517119" cy="3517119"/>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logo on a black background&#10;&#10;Description automatically generated">
            <a:extLst>
              <a:ext uri="{FF2B5EF4-FFF2-40B4-BE49-F238E27FC236}">
                <a16:creationId xmlns:a16="http://schemas.microsoft.com/office/drawing/2014/main" id="{0D1836BD-E71F-BC15-A2EA-78589E15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541591"/>
            <a:ext cx="3537345" cy="1768672"/>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logo with a black background&#10;&#10;Description automatically generated">
            <a:extLst>
              <a:ext uri="{FF2B5EF4-FFF2-40B4-BE49-F238E27FC236}">
                <a16:creationId xmlns:a16="http://schemas.microsoft.com/office/drawing/2014/main" id="{E98AE2E1-8E3B-EE20-CC9F-BA9E6C1DD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300450"/>
            <a:ext cx="3517120" cy="2250956"/>
          </a:xfrm>
          <a:prstGeom prst="rect">
            <a:avLst/>
          </a:prstGeom>
        </p:spPr>
      </p:pic>
    </p:spTree>
    <p:extLst>
      <p:ext uri="{BB962C8B-B14F-4D97-AF65-F5344CB8AC3E}">
        <p14:creationId xmlns:p14="http://schemas.microsoft.com/office/powerpoint/2010/main" val="196759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88B1-4C52-7E35-E2C2-68D7F1342C23}"/>
              </a:ext>
            </a:extLst>
          </p:cNvPr>
          <p:cNvSpPr>
            <a:spLocks noGrp="1"/>
          </p:cNvSpPr>
          <p:nvPr>
            <p:ph type="title"/>
          </p:nvPr>
        </p:nvSpPr>
        <p:spPr/>
        <p:txBody>
          <a:bodyPr/>
          <a:lstStyle/>
          <a:p>
            <a:r>
              <a:rPr lang="en-US" dirty="0"/>
              <a:t>Automation and Scripting</a:t>
            </a:r>
          </a:p>
        </p:txBody>
      </p:sp>
      <p:sp>
        <p:nvSpPr>
          <p:cNvPr id="3" name="Content Placeholder 2">
            <a:extLst>
              <a:ext uri="{FF2B5EF4-FFF2-40B4-BE49-F238E27FC236}">
                <a16:creationId xmlns:a16="http://schemas.microsoft.com/office/drawing/2014/main" id="{CE5AF41E-23FB-062C-695C-C21E7B8BF446}"/>
              </a:ext>
            </a:extLst>
          </p:cNvPr>
          <p:cNvSpPr>
            <a:spLocks noGrp="1"/>
          </p:cNvSpPr>
          <p:nvPr>
            <p:ph idx="1"/>
          </p:nvPr>
        </p:nvSpPr>
        <p:spPr/>
        <p:txBody>
          <a:bodyPr>
            <a:normAutofit/>
          </a:bodyPr>
          <a:lstStyle/>
          <a:p>
            <a:r>
              <a:rPr lang="en-US" sz="2800" dirty="0"/>
              <a:t>Selenium: A portable framework for testing web applications, providing a playback tool for authoring functional tests without the need to learn a test scripting language.</a:t>
            </a:r>
          </a:p>
          <a:p>
            <a:r>
              <a:rPr lang="en-US" sz="2800" dirty="0"/>
              <a:t>Beautiful Soup: A library for pulling data out of HTML and XML files. It provides idiomatic ways of navigating, searching, and modifying the parse tree.</a:t>
            </a:r>
          </a:p>
        </p:txBody>
      </p:sp>
    </p:spTree>
    <p:extLst>
      <p:ext uri="{BB962C8B-B14F-4D97-AF65-F5344CB8AC3E}">
        <p14:creationId xmlns:p14="http://schemas.microsoft.com/office/powerpoint/2010/main" val="2222722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white logo&#10;&#10;Description automatically generated">
            <a:extLst>
              <a:ext uri="{FF2B5EF4-FFF2-40B4-BE49-F238E27FC236}">
                <a16:creationId xmlns:a16="http://schemas.microsoft.com/office/drawing/2014/main" id="{F97A0021-0C2C-0E65-8388-D5A88D43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68" y="2570291"/>
            <a:ext cx="2087296" cy="2181225"/>
          </a:xfrm>
          <a:prstGeom prst="rect">
            <a:avLst/>
          </a:prstGeom>
        </p:spPr>
      </p:pic>
      <p:pic>
        <p:nvPicPr>
          <p:cNvPr id="7" name="Picture 6" descr="A black and white logo&#10;&#10;Description automatically generated">
            <a:extLst>
              <a:ext uri="{FF2B5EF4-FFF2-40B4-BE49-F238E27FC236}">
                <a16:creationId xmlns:a16="http://schemas.microsoft.com/office/drawing/2014/main" id="{692A96E1-6FF5-4E48-77D5-567BB696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3027492"/>
            <a:ext cx="3609975" cy="1266825"/>
          </a:xfrm>
          <a:prstGeom prst="rect">
            <a:avLst/>
          </a:prstGeom>
        </p:spPr>
      </p:pic>
    </p:spTree>
    <p:extLst>
      <p:ext uri="{BB962C8B-B14F-4D97-AF65-F5344CB8AC3E}">
        <p14:creationId xmlns:p14="http://schemas.microsoft.com/office/powerpoint/2010/main" val="6635459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549A-AC66-B33C-5A06-2341E09CDCD7}"/>
              </a:ext>
            </a:extLst>
          </p:cNvPr>
          <p:cNvSpPr>
            <a:spLocks noGrp="1"/>
          </p:cNvSpPr>
          <p:nvPr>
            <p:ph type="title"/>
          </p:nvPr>
        </p:nvSpPr>
        <p:spPr/>
        <p:txBody>
          <a:bodyPr/>
          <a:lstStyle/>
          <a:p>
            <a:r>
              <a:rPr lang="en-US" dirty="0"/>
              <a:t>GUI Development</a:t>
            </a:r>
          </a:p>
        </p:txBody>
      </p:sp>
      <p:sp>
        <p:nvSpPr>
          <p:cNvPr id="3" name="Content Placeholder 2">
            <a:extLst>
              <a:ext uri="{FF2B5EF4-FFF2-40B4-BE49-F238E27FC236}">
                <a16:creationId xmlns:a16="http://schemas.microsoft.com/office/drawing/2014/main" id="{B7FCD00F-9851-622B-7C23-F1B4262C7A9B}"/>
              </a:ext>
            </a:extLst>
          </p:cNvPr>
          <p:cNvSpPr>
            <a:spLocks noGrp="1"/>
          </p:cNvSpPr>
          <p:nvPr>
            <p:ph idx="1"/>
          </p:nvPr>
        </p:nvSpPr>
        <p:spPr/>
        <p:txBody>
          <a:bodyPr>
            <a:normAutofit/>
          </a:bodyPr>
          <a:lstStyle/>
          <a:p>
            <a:r>
              <a:rPr lang="en-US" sz="2800" dirty="0" err="1"/>
              <a:t>Tkinter</a:t>
            </a:r>
            <a:r>
              <a:rPr lang="en-US" sz="2800" dirty="0"/>
              <a:t>: The standard GUI library for Python, providing a fast and easy way to create GUI applications.</a:t>
            </a:r>
          </a:p>
          <a:p>
            <a:r>
              <a:rPr lang="en-US" sz="2800" dirty="0" err="1"/>
              <a:t>PyQt</a:t>
            </a:r>
            <a:r>
              <a:rPr lang="en-US" sz="2800" dirty="0"/>
              <a:t>: A set of Python bindings for The Qt Company’s Qt application framework, used to create graphical user interfaces as well as cross-platform applications that run on various software and hardware platforms.</a:t>
            </a:r>
          </a:p>
        </p:txBody>
      </p:sp>
    </p:spTree>
    <p:extLst>
      <p:ext uri="{BB962C8B-B14F-4D97-AF65-F5344CB8AC3E}">
        <p14:creationId xmlns:p14="http://schemas.microsoft.com/office/powerpoint/2010/main" val="5120763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feather and snake logo&#10;&#10;Description automatically generated">
            <a:extLst>
              <a:ext uri="{FF2B5EF4-FFF2-40B4-BE49-F238E27FC236}">
                <a16:creationId xmlns:a16="http://schemas.microsoft.com/office/drawing/2014/main" id="{941B2746-EEC1-B7DB-7646-67F8D0D5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1837338"/>
            <a:ext cx="5609384" cy="3183325"/>
          </a:xfrm>
          <a:prstGeom prst="rect">
            <a:avLst/>
          </a:prstGeom>
        </p:spPr>
      </p:pic>
      <p:pic>
        <p:nvPicPr>
          <p:cNvPr id="7" name="Picture 6" descr="A logo of a python&#10;&#10;Description automatically generated">
            <a:extLst>
              <a:ext uri="{FF2B5EF4-FFF2-40B4-BE49-F238E27FC236}">
                <a16:creationId xmlns:a16="http://schemas.microsoft.com/office/drawing/2014/main" id="{5E502D35-D8F6-F960-8D65-A9D11AF8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035" y="1566915"/>
            <a:ext cx="5596432" cy="3724171"/>
          </a:xfrm>
          <a:prstGeom prst="rect">
            <a:avLst/>
          </a:prstGeom>
        </p:spPr>
      </p:pic>
    </p:spTree>
    <p:extLst>
      <p:ext uri="{BB962C8B-B14F-4D97-AF65-F5344CB8AC3E}">
        <p14:creationId xmlns:p14="http://schemas.microsoft.com/office/powerpoint/2010/main" val="3978220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DA7-7520-4563-A5A7-39AD5CED02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617E5-489D-CC49-B653-D35BCD9D8FB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810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6272</TotalTime>
  <Words>4014</Words>
  <Application>Microsoft Office PowerPoint</Application>
  <PresentationFormat>Widescreen</PresentationFormat>
  <Paragraphs>315</Paragraphs>
  <Slides>144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144</vt:i4>
      </vt:variant>
    </vt:vector>
  </HeadingPairs>
  <TitlesOfParts>
    <vt:vector size="149"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lpstr>CSV</vt:lpstr>
      <vt:lpstr>CSV</vt:lpstr>
      <vt:lpstr>EXAMPLE</vt:lpstr>
      <vt:lpstr>CSV READ</vt:lpstr>
      <vt:lpstr>CSV WRITE</vt:lpstr>
      <vt:lpstr>Modules</vt:lpstr>
      <vt:lpstr>MODULES</vt:lpstr>
      <vt:lpstr>__init__.py</vt:lpstr>
      <vt:lpstr>Web Development</vt:lpstr>
      <vt:lpstr>PowerPoint Presentation</vt:lpstr>
      <vt:lpstr>Data Analysis and Science</vt:lpstr>
      <vt:lpstr>Data Analysis and Science</vt:lpstr>
      <vt:lpstr>PowerPoint Presentation</vt:lpstr>
      <vt:lpstr>Machine Learning and Artificial Intelligence</vt:lpstr>
      <vt:lpstr>PowerPoint Presentation</vt:lpstr>
      <vt:lpstr>Automation and Scripting</vt:lpstr>
      <vt:lpstr>PowerPoint Presentation</vt:lpstr>
      <vt:lpstr>GUI Development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18</cp:revision>
  <dcterms:created xsi:type="dcterms:W3CDTF">2024-01-25T05:32:39Z</dcterms:created>
  <dcterms:modified xsi:type="dcterms:W3CDTF">2024-03-13T15:34:36Z</dcterms:modified>
</cp:coreProperties>
</file>