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466" r:id="rId4"/>
    <p:sldId id="467" r:id="rId5"/>
    <p:sldId id="469" r:id="rId6"/>
    <p:sldId id="470" r:id="rId7"/>
    <p:sldId id="468" r:id="rId8"/>
    <p:sldId id="471" r:id="rId9"/>
    <p:sldId id="472" r:id="rId10"/>
    <p:sldId id="473" r:id="rId11"/>
    <p:sldId id="474" r:id="rId12"/>
    <p:sldId id="475" r:id="rId13"/>
    <p:sldId id="268" r:id="rId14"/>
    <p:sldId id="476" r:id="rId15"/>
    <p:sldId id="477" r:id="rId16"/>
    <p:sldId id="479" r:id="rId17"/>
    <p:sldId id="478" r:id="rId18"/>
    <p:sldId id="30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E6CF47-D48D-45F2-BCF2-B798B527090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8A9006-4048-4FC6-A99C-6CFC47CFB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1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CF47-D48D-45F2-BCF2-B798B527090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9006-4048-4FC6-A99C-6CFC47CFB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3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E6CF47-D48D-45F2-BCF2-B798B527090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8A9006-4048-4FC6-A99C-6CFC47CFB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2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CF47-D48D-45F2-BCF2-B798B527090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F8A9006-4048-4FC6-A99C-6CFC47CFB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5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E6CF47-D48D-45F2-BCF2-B798B527090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8A9006-4048-4FC6-A99C-6CFC47CFB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5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CF47-D48D-45F2-BCF2-B798B527090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9006-4048-4FC6-A99C-6CFC47CFB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8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CF47-D48D-45F2-BCF2-B798B527090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9006-4048-4FC6-A99C-6CFC47CFB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1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CF47-D48D-45F2-BCF2-B798B527090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9006-4048-4FC6-A99C-6CFC47CFB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2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CF47-D48D-45F2-BCF2-B798B527090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9006-4048-4FC6-A99C-6CFC47CFB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E6CF47-D48D-45F2-BCF2-B798B527090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F8A9006-4048-4FC6-A99C-6CFC47CFB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2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CF47-D48D-45F2-BCF2-B798B527090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A9006-4048-4FC6-A99C-6CFC47CFB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4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BE6CF47-D48D-45F2-BCF2-B798B527090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F8A9006-4048-4FC6-A99C-6CFC47CFB54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851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57D6-41A1-E27F-D966-0C6D7B2685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ED241-EB17-8E53-1A98-C75EDA0DB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Something Nice 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F186A-9692-759A-5D56-277C6563ABBD}"/>
              </a:ext>
            </a:extLst>
          </p:cNvPr>
          <p:cNvSpPr txBox="1"/>
          <p:nvPr/>
        </p:nvSpPr>
        <p:spPr>
          <a:xfrm>
            <a:off x="436880" y="5476240"/>
            <a:ext cx="3025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Joel Enrique Esparza Ramirez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1943920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8337-BAB1-B588-0F06-507B498D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837ED-7D0F-635A-9197-ADDCCAEE4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Definition: A row, also known as a record, represents a single, implicitly structured data item in a table.</a:t>
            </a:r>
          </a:p>
          <a:p>
            <a:r>
              <a:rPr lang="en-US" sz="2800" dirty="0"/>
              <a:t>Use: Each row in a table holds individual records (or data entities), with each column of the row representing a data attribute of the record.</a:t>
            </a:r>
          </a:p>
        </p:txBody>
      </p:sp>
    </p:spTree>
    <p:extLst>
      <p:ext uri="{BB962C8B-B14F-4D97-AF65-F5344CB8AC3E}">
        <p14:creationId xmlns:p14="http://schemas.microsoft.com/office/powerpoint/2010/main" val="3052306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A38F4-DC1C-9547-8934-10967F59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EA69B-570B-7215-8857-47D40116B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Definition: A column in a database table is a vertical entity that contains all information associated with a specific field in a table.</a:t>
            </a:r>
          </a:p>
          <a:p>
            <a:r>
              <a:rPr lang="en-US" sz="2800" dirty="0"/>
              <a:t>Use: Columns hold the data of a specific type for each record, such as a customer’s name or their phone number.</a:t>
            </a:r>
          </a:p>
        </p:txBody>
      </p:sp>
    </p:spTree>
    <p:extLst>
      <p:ext uri="{BB962C8B-B14F-4D97-AF65-F5344CB8AC3E}">
        <p14:creationId xmlns:p14="http://schemas.microsoft.com/office/powerpoint/2010/main" val="1560035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307AA-702B-7D0E-2251-036FC4A1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D94A7-B11D-17A6-1E84-208D727D5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Definition: A primary key is a column (or a set of columns) in a table that uniquely identifies each row in that table.</a:t>
            </a:r>
          </a:p>
          <a:p>
            <a:r>
              <a:rPr lang="en-US" sz="2800" dirty="0"/>
              <a:t>Use: Primary keys ensure that each record in a table is unique and not duplicated. They are also critical for establishing relationships between tables (foreign keys point to primary keys in related tables).</a:t>
            </a:r>
          </a:p>
        </p:txBody>
      </p:sp>
    </p:spTree>
    <p:extLst>
      <p:ext uri="{BB962C8B-B14F-4D97-AF65-F5344CB8AC3E}">
        <p14:creationId xmlns:p14="http://schemas.microsoft.com/office/powerpoint/2010/main" val="1421085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AA42-246D-E96B-877A-DBD8EC3A5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2DEF8-E239-72AB-DAED-2ABB4A3D0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2048675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7DC8-E2F2-A09F-2A2C-83B5372BA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F619D-8CF3-849D-AD77-A991CA712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https://dev.mysql.com/downloads/installer/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A88D76-D1A6-250B-0E18-DFCBE573C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546" y="2707901"/>
            <a:ext cx="5298907" cy="39881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713D85-47DE-0083-566F-CB51A2391BCE}"/>
              </a:ext>
            </a:extLst>
          </p:cNvPr>
          <p:cNvSpPr/>
          <p:nvPr/>
        </p:nvSpPr>
        <p:spPr>
          <a:xfrm>
            <a:off x="7962900" y="5762625"/>
            <a:ext cx="621263" cy="2182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65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B7058-9DD1-1E09-BA3C-B573D7BD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WORKBENCH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E0E0-3DFB-71D1-6663-968904C69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https://dev.mysql.com/downloads/workbench/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9D57A5-8040-32D8-25B1-25111A3FC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300" y="2919429"/>
            <a:ext cx="4801400" cy="367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52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F319-E85E-4F31-E59A-0F9E8FF0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VENV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5E6AB-4D38-C8AE-AD4E-77C82C685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Creating a virtual environment (</a:t>
            </a:r>
            <a:r>
              <a:rPr lang="en-US" sz="2800" dirty="0" err="1"/>
              <a:t>venv</a:t>
            </a:r>
            <a:r>
              <a:rPr lang="en-US" sz="2800" dirty="0"/>
              <a:t>) in Python is a useful way to manage and isolate project dependencies. </a:t>
            </a:r>
          </a:p>
          <a:p>
            <a:r>
              <a:rPr lang="en-US" sz="2800" dirty="0"/>
              <a:t>python -m </a:t>
            </a:r>
            <a:r>
              <a:rPr lang="en-US" sz="2800" dirty="0" err="1"/>
              <a:t>venv</a:t>
            </a:r>
            <a:r>
              <a:rPr lang="en-US" sz="2800" dirty="0"/>
              <a:t> </a:t>
            </a:r>
            <a:r>
              <a:rPr lang="en-US" sz="2800" dirty="0" err="1"/>
              <a:t>venv_name</a:t>
            </a:r>
            <a:endParaRPr lang="en-US" sz="2800" dirty="0"/>
          </a:p>
          <a:p>
            <a:r>
              <a:rPr lang="en-US" sz="2800" dirty="0"/>
              <a:t>source </a:t>
            </a:r>
            <a:r>
              <a:rPr lang="en-US" sz="2800" dirty="0" err="1"/>
              <a:t>venv_name</a:t>
            </a:r>
            <a:r>
              <a:rPr lang="en-US" sz="2800" dirty="0"/>
              <a:t>/bin/activate</a:t>
            </a:r>
          </a:p>
        </p:txBody>
      </p:sp>
    </p:spTree>
    <p:extLst>
      <p:ext uri="{BB962C8B-B14F-4D97-AF65-F5344CB8AC3E}">
        <p14:creationId xmlns:p14="http://schemas.microsoft.com/office/powerpoint/2010/main" val="190046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0F1F-F657-D5EB-9358-F17F3700D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connector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83C00-D73C-C63F-9551-2C1836136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pip install </a:t>
            </a:r>
            <a:r>
              <a:rPr lang="en-US" sz="2800" dirty="0" err="1"/>
              <a:t>mysql</a:t>
            </a:r>
            <a:endParaRPr lang="en-US" sz="2800" dirty="0"/>
          </a:p>
          <a:p>
            <a:r>
              <a:rPr lang="en-US" sz="2800" dirty="0"/>
              <a:t>pip install </a:t>
            </a:r>
            <a:r>
              <a:rPr lang="en-US" sz="2800" dirty="0" err="1"/>
              <a:t>mysql</a:t>
            </a:r>
            <a:r>
              <a:rPr lang="en-US" sz="2800" dirty="0"/>
              <a:t>-connector</a:t>
            </a:r>
          </a:p>
          <a:p>
            <a:r>
              <a:rPr lang="en-US" sz="2800" dirty="0"/>
              <a:t>pip install </a:t>
            </a:r>
            <a:r>
              <a:rPr lang="en-US" sz="2800" dirty="0" err="1"/>
              <a:t>mysql</a:t>
            </a:r>
            <a:r>
              <a:rPr lang="en-US" sz="2800" dirty="0"/>
              <a:t>-connector-python</a:t>
            </a:r>
          </a:p>
        </p:txBody>
      </p:sp>
    </p:spTree>
    <p:extLst>
      <p:ext uri="{BB962C8B-B14F-4D97-AF65-F5344CB8AC3E}">
        <p14:creationId xmlns:p14="http://schemas.microsoft.com/office/powerpoint/2010/main" val="2625528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CECE85-2573-E69A-E312-F28EEA338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23399FE-1173-3347-3F9A-C4BA06E8A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F133CF-0E11-7626-330F-FFB249449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450E79-BB55-F473-E166-B27D1704B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AD9F7-69D4-AE92-891E-BDE1DE2C4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DDD438F-37A6-17D9-1B39-EB0B451A8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6A3687CD-3497-7FA2-1252-F5287F3B1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3031" y="1208531"/>
            <a:ext cx="4735069" cy="473506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43E1E58-172E-A9D1-0CFB-608467078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8A4DA-6E62-DA11-B005-48E1BEB48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CREATE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2BF8A-CFD2-7CC9-8DF3-A03FFAF78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96275" y="3505095"/>
            <a:ext cx="3081576" cy="17336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Lecture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E32971-48C9-5F63-00B9-65646056E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14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987CAC5-608C-4637-9F4D-19E879782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45C5B5-FCD5-0533-6BB6-ED96F747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66" y="1005839"/>
            <a:ext cx="7420881" cy="480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Introduction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5ABED4-61CA-4171-AF06-7F3D59612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38AD67-DDAB-47CB-9177-5DE55ED1B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BC997F-3436-4A66-ABD7-075554AE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34DA17-9FF4-41C4-9EB3-0116A286C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44729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3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723F-A3A1-1E48-A777-AC7CE664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8BD61-39DF-7B92-584E-47FC80046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database is an organized collection of data, generally stored and accessed electronically from a computer system. Databases make it easier to store, manage, and retrieve information efficiently and securely. </a:t>
            </a:r>
          </a:p>
        </p:txBody>
      </p:sp>
    </p:spTree>
    <p:extLst>
      <p:ext uri="{BB962C8B-B14F-4D97-AF65-F5344CB8AC3E}">
        <p14:creationId xmlns:p14="http://schemas.microsoft.com/office/powerpoint/2010/main" val="2696121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64F6-6B3B-993D-6D18-C8B11E1A9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9AB29-7CCD-BB5E-512B-FD44A2C4A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Structured: Data that adheres to a predefined model (e.g., relational databases) where it's organized into tables.</a:t>
            </a:r>
          </a:p>
          <a:p>
            <a:r>
              <a:rPr lang="en-US" sz="2800" dirty="0"/>
              <a:t>Unstructured: Data that doesn't fit neatly into a traditional table structure (e.g., multimedia files, documents).</a:t>
            </a:r>
          </a:p>
          <a:p>
            <a:r>
              <a:rPr lang="en-US" sz="2800" dirty="0"/>
              <a:t>Semi-structured: Data that does not reside in a relational database but that does have some organizational properties that make it easier to analyze (e.g., XML, JSON).</a:t>
            </a:r>
          </a:p>
        </p:txBody>
      </p:sp>
    </p:spTree>
    <p:extLst>
      <p:ext uri="{BB962C8B-B14F-4D97-AF65-F5344CB8AC3E}">
        <p14:creationId xmlns:p14="http://schemas.microsoft.com/office/powerpoint/2010/main" val="12476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74F4-A8E5-91DC-22A5-E57D32AB9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 (RDBMS)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14DB3-998F-0C3C-1387-0F29FE758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Structure: Data is structured in tables and rows, with relationships between tables defined by keys.</a:t>
            </a:r>
          </a:p>
          <a:p>
            <a:r>
              <a:rPr lang="en-US" sz="2400" dirty="0"/>
              <a:t>Query Language: SQL (Structured Query Language) is used for managing and querying data.</a:t>
            </a:r>
          </a:p>
          <a:p>
            <a:r>
              <a:rPr lang="en-US" sz="2400" dirty="0"/>
              <a:t>Examples: MySQL, PostgreSQL, Oracle Database, Microsoft SQL Server.</a:t>
            </a:r>
          </a:p>
          <a:p>
            <a:r>
              <a:rPr lang="en-US" sz="2400" dirty="0"/>
              <a:t>Use Cases: Suitable for applications requiring complex queries and high transaction integrity, such as banking systems and customer relationship management systems.</a:t>
            </a:r>
          </a:p>
        </p:txBody>
      </p:sp>
    </p:spTree>
    <p:extLst>
      <p:ext uri="{BB962C8B-B14F-4D97-AF65-F5344CB8AC3E}">
        <p14:creationId xmlns:p14="http://schemas.microsoft.com/office/powerpoint/2010/main" val="438217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BD0CE-6AED-7743-E45D-5D2CFDDB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74531-C7EB-71DD-71F3-AB1E51659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Structure: Designed to handle unstructured and semi-structured data with flexible schemas.</a:t>
            </a:r>
          </a:p>
          <a:p>
            <a:r>
              <a:rPr lang="en-US" sz="2400" dirty="0"/>
              <a:t>Types: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Document Stores: Data is stored in document formats (JSON, XML, etc.). Examples: MongoDB, CouchDB.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Key-Value Stores: Data is stored as a collection of key-value pairs. Examples: Redis, DynamoDB.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Wide-Column Stores: Store data in tables, rows, and dynamic columns. Examples: Cassandra, HBase.</a:t>
            </a:r>
          </a:p>
          <a:p>
            <a:r>
              <a:rPr lang="en-US" sz="2400" dirty="0"/>
              <a:t>Use Cases: Ideal for big data applications, real-time web apps, and when working with large volumes of distributed data.</a:t>
            </a:r>
          </a:p>
        </p:txBody>
      </p:sp>
    </p:spTree>
    <p:extLst>
      <p:ext uri="{BB962C8B-B14F-4D97-AF65-F5344CB8AC3E}">
        <p14:creationId xmlns:p14="http://schemas.microsoft.com/office/powerpoint/2010/main" val="1992354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9E91-9F53-D8E7-B8AC-6A0AEAD4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C5638-3D2E-B0D9-BC08-7641C5FE7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Databases are used in almost every kind of application and are vital for businesses and organizations as they provide a systematic way of managing data such as:</a:t>
            </a:r>
          </a:p>
          <a:p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  Customer information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  Inventory data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  Financial records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    Personal records</a:t>
            </a:r>
          </a:p>
        </p:txBody>
      </p:sp>
    </p:spTree>
    <p:extLst>
      <p:ext uri="{BB962C8B-B14F-4D97-AF65-F5344CB8AC3E}">
        <p14:creationId xmlns:p14="http://schemas.microsoft.com/office/powerpoint/2010/main" val="404063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B812-1C07-C276-50D1-47004AFA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8F854-2E1B-4623-D799-06A50E212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Tables</a:t>
            </a:r>
          </a:p>
          <a:p>
            <a:r>
              <a:rPr lang="en-US" sz="2800" dirty="0"/>
              <a:t>Rows</a:t>
            </a:r>
          </a:p>
          <a:p>
            <a:r>
              <a:rPr lang="en-US" sz="2800" dirty="0"/>
              <a:t>Columns</a:t>
            </a:r>
          </a:p>
          <a:p>
            <a:r>
              <a:rPr lang="en-US" sz="2800" dirty="0"/>
              <a:t>Primary keys</a:t>
            </a:r>
          </a:p>
        </p:txBody>
      </p:sp>
    </p:spTree>
    <p:extLst>
      <p:ext uri="{BB962C8B-B14F-4D97-AF65-F5344CB8AC3E}">
        <p14:creationId xmlns:p14="http://schemas.microsoft.com/office/powerpoint/2010/main" val="192225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64DD-AF65-BE16-538F-64DED8DC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C6920-543F-D5C7-B859-21F769D96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Definition: A table is a collection of related data entries, and it consists of columns and rows. Tables are similar to a spreadsheet and are a fundamental component of relational databases.</a:t>
            </a:r>
          </a:p>
          <a:p>
            <a:r>
              <a:rPr lang="en-US" sz="2800" dirty="0"/>
              <a:t>Use: Tables are used to organize information within a database, with each table usually representing a specific type of entity (e.g., customers, orders).</a:t>
            </a:r>
          </a:p>
        </p:txBody>
      </p:sp>
    </p:spTree>
    <p:extLst>
      <p:ext uri="{BB962C8B-B14F-4D97-AF65-F5344CB8AC3E}">
        <p14:creationId xmlns:p14="http://schemas.microsoft.com/office/powerpoint/2010/main" val="10328362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9140</TotalTime>
  <Words>673</Words>
  <Application>Microsoft Office PowerPoint</Application>
  <PresentationFormat>Widescreen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Courier New</vt:lpstr>
      <vt:lpstr>Gill Sans MT</vt:lpstr>
      <vt:lpstr>Wingdings 2</vt:lpstr>
      <vt:lpstr>Dividend</vt:lpstr>
      <vt:lpstr>DATABASES</vt:lpstr>
      <vt:lpstr>Introduction</vt:lpstr>
      <vt:lpstr>database</vt:lpstr>
      <vt:lpstr>Types of Data Storage</vt:lpstr>
      <vt:lpstr>Relational Databases (RDBMS)</vt:lpstr>
      <vt:lpstr>NoSQL Databases</vt:lpstr>
      <vt:lpstr>USES</vt:lpstr>
      <vt:lpstr>Basic Terminology</vt:lpstr>
      <vt:lpstr>Tables</vt:lpstr>
      <vt:lpstr>Rows</vt:lpstr>
      <vt:lpstr>COLUMNS</vt:lpstr>
      <vt:lpstr>Primary key</vt:lpstr>
      <vt:lpstr>PART 1</vt:lpstr>
      <vt:lpstr>DOWNLOAD</vt:lpstr>
      <vt:lpstr>WORKBENCH</vt:lpstr>
      <vt:lpstr>CREATE VENV</vt:lpstr>
      <vt:lpstr>Install connector</vt:lpstr>
      <vt:lpstr>CREATE DB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3</dc:title>
  <dc:creator>JOEL ENRIQUE ESPARZA  RAMIREZ</dc:creator>
  <cp:lastModifiedBy>MELANIE SUSANA ESPARZA RAMIREZ</cp:lastModifiedBy>
  <cp:revision>24</cp:revision>
  <dcterms:created xsi:type="dcterms:W3CDTF">2024-01-25T05:32:39Z</dcterms:created>
  <dcterms:modified xsi:type="dcterms:W3CDTF">2024-04-16T16:38:40Z</dcterms:modified>
</cp:coreProperties>
</file>