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60" r:id="rId15"/>
    <p:sldId id="281" r:id="rId16"/>
    <p:sldId id="261" r:id="rId17"/>
    <p:sldId id="308" r:id="rId18"/>
    <p:sldId id="285" r:id="rId19"/>
    <p:sldId id="268" r:id="rId20"/>
    <p:sldId id="263" r:id="rId21"/>
    <p:sldId id="265" r:id="rId22"/>
    <p:sldId id="288" r:id="rId23"/>
    <p:sldId id="307" r:id="rId24"/>
    <p:sldId id="264" r:id="rId25"/>
    <p:sldId id="266" r:id="rId26"/>
    <p:sldId id="282" r:id="rId27"/>
    <p:sldId id="269" r:id="rId28"/>
    <p:sldId id="306" r:id="rId29"/>
    <p:sldId id="270" r:id="rId30"/>
    <p:sldId id="271" r:id="rId31"/>
    <p:sldId id="289" r:id="rId32"/>
    <p:sldId id="290" r:id="rId33"/>
    <p:sldId id="291" r:id="rId34"/>
    <p:sldId id="292" r:id="rId35"/>
    <p:sldId id="303" r:id="rId36"/>
    <p:sldId id="295" r:id="rId37"/>
    <p:sldId id="296" r:id="rId38"/>
    <p:sldId id="297" r:id="rId39"/>
    <p:sldId id="300" r:id="rId40"/>
    <p:sldId id="301" r:id="rId41"/>
    <p:sldId id="302" r:id="rId42"/>
    <p:sldId id="309" r:id="rId43"/>
    <p:sldId id="305" r:id="rId44"/>
    <p:sldId id="310" r:id="rId45"/>
    <p:sldId id="312" r:id="rId46"/>
    <p:sldId id="313" r:id="rId47"/>
    <p:sldId id="314" r:id="rId48"/>
    <p:sldId id="315" r:id="rId49"/>
    <p:sldId id="316" r:id="rId50"/>
    <p:sldId id="317" r:id="rId51"/>
    <p:sldId id="318" r:id="rId52"/>
    <p:sldId id="320" r:id="rId53"/>
    <p:sldId id="321" r:id="rId54"/>
    <p:sldId id="322" r:id="rId55"/>
    <p:sldId id="323" r:id="rId56"/>
    <p:sldId id="324" r:id="rId57"/>
    <p:sldId id="329" r:id="rId58"/>
    <p:sldId id="339" r:id="rId59"/>
    <p:sldId id="330" r:id="rId60"/>
    <p:sldId id="340" r:id="rId61"/>
    <p:sldId id="332" r:id="rId62"/>
    <p:sldId id="333" r:id="rId63"/>
    <p:sldId id="334" r:id="rId64"/>
    <p:sldId id="335" r:id="rId65"/>
    <p:sldId id="341" r:id="rId66"/>
    <p:sldId id="336" r:id="rId67"/>
    <p:sldId id="337" r:id="rId68"/>
    <p:sldId id="338" r:id="rId69"/>
    <p:sldId id="342" r:id="rId70"/>
    <p:sldId id="345" r:id="rId71"/>
    <p:sldId id="344" r:id="rId72"/>
    <p:sldId id="346" r:id="rId73"/>
    <p:sldId id="352" r:id="rId74"/>
    <p:sldId id="348" r:id="rId75"/>
    <p:sldId id="347" r:id="rId76"/>
    <p:sldId id="353" r:id="rId77"/>
    <p:sldId id="361" r:id="rId78"/>
    <p:sldId id="354" r:id="rId79"/>
    <p:sldId id="355" r:id="rId80"/>
    <p:sldId id="358" r:id="rId81"/>
    <p:sldId id="356" r:id="rId82"/>
    <p:sldId id="359" r:id="rId83"/>
    <p:sldId id="360" r:id="rId84"/>
    <p:sldId id="362" r:id="rId85"/>
    <p:sldId id="363" r:id="rId86"/>
    <p:sldId id="364" r:id="rId87"/>
    <p:sldId id="365" r:id="rId88"/>
    <p:sldId id="366" r:id="rId89"/>
    <p:sldId id="343" r:id="rId90"/>
    <p:sldId id="367" r:id="rId91"/>
    <p:sldId id="368" r:id="rId92"/>
    <p:sldId id="369" r:id="rId93"/>
    <p:sldId id="370" r:id="rId94"/>
    <p:sldId id="371" r:id="rId95"/>
    <p:sldId id="372" r:id="rId96"/>
    <p:sldId id="373" r:id="rId97"/>
    <p:sldId id="374" r:id="rId98"/>
    <p:sldId id="375" r:id="rId99"/>
    <p:sldId id="376" r:id="rId100"/>
    <p:sldId id="377" r:id="rId101"/>
    <p:sldId id="378" r:id="rId102"/>
    <p:sldId id="379" r:id="rId103"/>
    <p:sldId id="380" r:id="rId104"/>
    <p:sldId id="381" r:id="rId105"/>
    <p:sldId id="382" r:id="rId106"/>
    <p:sldId id="384" r:id="rId107"/>
    <p:sldId id="385" r:id="rId108"/>
    <p:sldId id="383" r:id="rId109"/>
    <p:sldId id="386" r:id="rId110"/>
    <p:sldId id="387" r:id="rId111"/>
    <p:sldId id="388" r:id="rId112"/>
    <p:sldId id="389" r:id="rId113"/>
    <p:sldId id="390" r:id="rId114"/>
    <p:sldId id="391" r:id="rId115"/>
    <p:sldId id="392" r:id="rId116"/>
    <p:sldId id="393" r:id="rId117"/>
    <p:sldId id="394" r:id="rId118"/>
    <p:sldId id="396" r:id="rId119"/>
    <p:sldId id="395" r:id="rId120"/>
    <p:sldId id="397" r:id="rId121"/>
    <p:sldId id="399" r:id="rId122"/>
    <p:sldId id="400" r:id="rId123"/>
    <p:sldId id="401" r:id="rId124"/>
    <p:sldId id="403" r:id="rId125"/>
    <p:sldId id="404" r:id="rId126"/>
    <p:sldId id="405" r:id="rId127"/>
    <p:sldId id="406" r:id="rId128"/>
    <p:sldId id="408" r:id="rId129"/>
    <p:sldId id="412" r:id="rId130"/>
    <p:sldId id="409" r:id="rId131"/>
    <p:sldId id="411" r:id="rId132"/>
    <p:sldId id="410" r:id="rId133"/>
    <p:sldId id="413" r:id="rId134"/>
    <p:sldId id="414" r:id="rId135"/>
    <p:sldId id="415" r:id="rId136"/>
    <p:sldId id="416" r:id="rId137"/>
    <p:sldId id="417" r:id="rId138"/>
    <p:sldId id="422" r:id="rId139"/>
    <p:sldId id="423" r:id="rId140"/>
    <p:sldId id="418" r:id="rId141"/>
    <p:sldId id="419" r:id="rId142"/>
    <p:sldId id="420" r:id="rId143"/>
    <p:sldId id="421" r:id="rId144"/>
    <p:sldId id="425" r:id="rId145"/>
    <p:sldId id="424" r:id="rId146"/>
    <p:sldId id="426" r:id="rId147"/>
    <p:sldId id="427" r:id="rId148"/>
    <p:sldId id="428" r:id="rId149"/>
    <p:sldId id="429" r:id="rId150"/>
    <p:sldId id="430" r:id="rId151"/>
    <p:sldId id="431" r:id="rId152"/>
    <p:sldId id="432" r:id="rId153"/>
    <p:sldId id="433" r:id="rId154"/>
    <p:sldId id="434" r:id="rId155"/>
    <p:sldId id="435" r:id="rId156"/>
    <p:sldId id="437" r:id="rId157"/>
    <p:sldId id="436" r:id="rId158"/>
    <p:sldId id="438" r:id="rId159"/>
    <p:sldId id="440" r:id="rId160"/>
    <p:sldId id="441" r:id="rId161"/>
    <p:sldId id="442" r:id="rId162"/>
    <p:sldId id="443" r:id="rId163"/>
    <p:sldId id="444" r:id="rId164"/>
    <p:sldId id="445" r:id="rId165"/>
    <p:sldId id="447" r:id="rId166"/>
    <p:sldId id="448" r:id="rId167"/>
    <p:sldId id="449" r:id="rId168"/>
    <p:sldId id="451" r:id="rId169"/>
    <p:sldId id="450" r:id="rId170"/>
    <p:sldId id="452" r:id="rId171"/>
    <p:sldId id="453" r:id="rId172"/>
    <p:sldId id="456" r:id="rId173"/>
    <p:sldId id="457" r:id="rId174"/>
    <p:sldId id="458" r:id="rId175"/>
    <p:sldId id="454" r:id="rId176"/>
    <p:sldId id="459" r:id="rId177"/>
    <p:sldId id="460" r:id="rId178"/>
    <p:sldId id="461" r:id="rId1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theme" Target="theme/theme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E6CF47-D48D-45F2-BCF2-B798B5270906}" type="datetimeFigureOut">
              <a:rPr lang="en-US" smtClean="0"/>
              <a:t>4/15/2024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43471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11863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E6CF47-D48D-45F2-BCF2-B798B5270906}" type="datetimeFigureOut">
              <a:rPr lang="en-US" smtClean="0"/>
              <a:t>4/15/2024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45492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6CF47-D48D-45F2-BCF2-B798B5270906}"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162665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4/15/2024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310905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6CF47-D48D-45F2-BCF2-B798B527090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403068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6CF47-D48D-45F2-BCF2-B798B5270906}"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5600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6CF47-D48D-45F2-BCF2-B798B5270906}"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281452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6CF47-D48D-45F2-BCF2-B798B5270906}"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362573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E6CF47-D48D-45F2-BCF2-B798B5270906}" type="datetimeFigureOut">
              <a:rPr lang="en-US" smtClean="0"/>
              <a:t>4/15/2024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F8A9006-4048-4FC6-A99C-6CFC47CFB54D}" type="slidenum">
              <a:rPr lang="en-US" smtClean="0"/>
              <a:t>‹#›</a:t>
            </a:fld>
            <a:endParaRPr lang="en-US"/>
          </a:p>
        </p:txBody>
      </p:sp>
    </p:spTree>
    <p:extLst>
      <p:ext uri="{BB962C8B-B14F-4D97-AF65-F5344CB8AC3E}">
        <p14:creationId xmlns:p14="http://schemas.microsoft.com/office/powerpoint/2010/main" val="160442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6CF47-D48D-45F2-BCF2-B798B5270906}"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A9006-4048-4FC6-A99C-6CFC47CFB54D}" type="slidenum">
              <a:rPr lang="en-US" smtClean="0"/>
              <a:t>‹#›</a:t>
            </a:fld>
            <a:endParaRPr lang="en-US"/>
          </a:p>
        </p:txBody>
      </p:sp>
    </p:spTree>
    <p:extLst>
      <p:ext uri="{BB962C8B-B14F-4D97-AF65-F5344CB8AC3E}">
        <p14:creationId xmlns:p14="http://schemas.microsoft.com/office/powerpoint/2010/main" val="5481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E6CF47-D48D-45F2-BCF2-B798B5270906}" type="datetimeFigureOut">
              <a:rPr lang="en-US" smtClean="0"/>
              <a:t>4/15/2024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F8A9006-4048-4FC6-A99C-6CFC47CFB54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8518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57D6-41A1-E27F-D966-0C6D7B2685DD}"/>
              </a:ext>
            </a:extLst>
          </p:cNvPr>
          <p:cNvSpPr>
            <a:spLocks noGrp="1"/>
          </p:cNvSpPr>
          <p:nvPr>
            <p:ph type="ctrTitle"/>
          </p:nvPr>
        </p:nvSpPr>
        <p:spPr/>
        <p:txBody>
          <a:bodyPr/>
          <a:lstStyle/>
          <a:p>
            <a:r>
              <a:rPr lang="en-US" dirty="0"/>
              <a:t>Python 3</a:t>
            </a:r>
          </a:p>
        </p:txBody>
      </p:sp>
      <p:sp>
        <p:nvSpPr>
          <p:cNvPr id="3" name="Subtitle 2">
            <a:extLst>
              <a:ext uri="{FF2B5EF4-FFF2-40B4-BE49-F238E27FC236}">
                <a16:creationId xmlns:a16="http://schemas.microsoft.com/office/drawing/2014/main" id="{47FED241-EB17-8E53-1A98-C75EDA0DBE27}"/>
              </a:ext>
            </a:extLst>
          </p:cNvPr>
          <p:cNvSpPr>
            <a:spLocks noGrp="1"/>
          </p:cNvSpPr>
          <p:nvPr>
            <p:ph type="subTitle" idx="1"/>
          </p:nvPr>
        </p:nvSpPr>
        <p:spPr/>
        <p:txBody>
          <a:bodyPr/>
          <a:lstStyle/>
          <a:p>
            <a:r>
              <a:rPr lang="en-US" dirty="0"/>
              <a:t>Something Nice here</a:t>
            </a:r>
          </a:p>
        </p:txBody>
      </p:sp>
      <p:sp>
        <p:nvSpPr>
          <p:cNvPr id="4" name="TextBox 3">
            <a:extLst>
              <a:ext uri="{FF2B5EF4-FFF2-40B4-BE49-F238E27FC236}">
                <a16:creationId xmlns:a16="http://schemas.microsoft.com/office/drawing/2014/main" id="{72EF186A-9692-759A-5D56-277C6563ABBD}"/>
              </a:ext>
            </a:extLst>
          </p:cNvPr>
          <p:cNvSpPr txBox="1"/>
          <p:nvPr/>
        </p:nvSpPr>
        <p:spPr>
          <a:xfrm>
            <a:off x="436880" y="5476240"/>
            <a:ext cx="3025606" cy="646331"/>
          </a:xfrm>
          <a:prstGeom prst="rect">
            <a:avLst/>
          </a:prstGeom>
          <a:noFill/>
        </p:spPr>
        <p:txBody>
          <a:bodyPr wrap="square" rtlCol="0">
            <a:spAutoFit/>
          </a:bodyPr>
          <a:lstStyle/>
          <a:p>
            <a:pPr algn="just"/>
            <a:r>
              <a:rPr lang="en-US" dirty="0">
                <a:solidFill>
                  <a:schemeClr val="bg1"/>
                </a:solidFill>
              </a:rPr>
              <a:t>Joel Enrique Esparza Ramirez</a:t>
            </a:r>
          </a:p>
          <a:p>
            <a:pPr algn="just"/>
            <a:r>
              <a:rPr lang="en-US" dirty="0">
                <a:solidFill>
                  <a:schemeClr val="bg1"/>
                </a:solidFill>
              </a:rPr>
              <a:t>Internet of Things</a:t>
            </a:r>
          </a:p>
        </p:txBody>
      </p:sp>
    </p:spTree>
    <p:extLst>
      <p:ext uri="{BB962C8B-B14F-4D97-AF65-F5344CB8AC3E}">
        <p14:creationId xmlns:p14="http://schemas.microsoft.com/office/powerpoint/2010/main" val="194392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0E1E-BBC7-1CFD-EF3C-DB95AEEE1B51}"/>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95136091-9EEC-001C-1CA9-53133BD66735}"/>
              </a:ext>
            </a:extLst>
          </p:cNvPr>
          <p:cNvSpPr>
            <a:spLocks noGrp="1"/>
          </p:cNvSpPr>
          <p:nvPr>
            <p:ph idx="1"/>
          </p:nvPr>
        </p:nvSpPr>
        <p:spPr/>
        <p:txBody>
          <a:bodyPr>
            <a:normAutofit/>
          </a:bodyPr>
          <a:lstStyle/>
          <a:p>
            <a:r>
              <a:rPr lang="en-US" sz="2800" dirty="0"/>
              <a:t>Uses whitespace indentation to define code blocks, making the code visually structured and readable.</a:t>
            </a:r>
          </a:p>
        </p:txBody>
      </p:sp>
    </p:spTree>
    <p:extLst>
      <p:ext uri="{BB962C8B-B14F-4D97-AF65-F5344CB8AC3E}">
        <p14:creationId xmlns:p14="http://schemas.microsoft.com/office/powerpoint/2010/main" val="2285754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41C4-1B3F-35DB-338A-C25725332F97}"/>
              </a:ext>
            </a:extLst>
          </p:cNvPr>
          <p:cNvSpPr>
            <a:spLocks noGrp="1"/>
          </p:cNvSpPr>
          <p:nvPr>
            <p:ph type="title"/>
          </p:nvPr>
        </p:nvSpPr>
        <p:spPr/>
        <p:txBody>
          <a:bodyPr/>
          <a:lstStyle/>
          <a:p>
            <a:r>
              <a:rPr lang="en-US" dirty="0"/>
              <a:t>Immutability</a:t>
            </a:r>
          </a:p>
        </p:txBody>
      </p:sp>
      <p:sp>
        <p:nvSpPr>
          <p:cNvPr id="3" name="Content Placeholder 2">
            <a:extLst>
              <a:ext uri="{FF2B5EF4-FFF2-40B4-BE49-F238E27FC236}">
                <a16:creationId xmlns:a16="http://schemas.microsoft.com/office/drawing/2014/main" id="{2DC46DC1-096D-6C44-4516-405BB34A2C43}"/>
              </a:ext>
            </a:extLst>
          </p:cNvPr>
          <p:cNvSpPr>
            <a:spLocks noGrp="1"/>
          </p:cNvSpPr>
          <p:nvPr>
            <p:ph idx="1"/>
          </p:nvPr>
        </p:nvSpPr>
        <p:spPr/>
        <p:txBody>
          <a:bodyPr>
            <a:normAutofit/>
          </a:bodyPr>
          <a:lstStyle/>
          <a:p>
            <a:r>
              <a:rPr lang="en-US" sz="2800" dirty="0"/>
              <a:t>Unlike lists, tuples cannot be modified after they are created. Attempts to add, remove, or modify elements in a tuple will result in a </a:t>
            </a:r>
            <a:r>
              <a:rPr lang="en-US" sz="2800" dirty="0" err="1"/>
              <a:t>TypeError</a:t>
            </a:r>
            <a:r>
              <a:rPr lang="en-US" sz="2800" dirty="0"/>
              <a:t>.</a:t>
            </a:r>
          </a:p>
        </p:txBody>
      </p:sp>
    </p:spTree>
    <p:extLst>
      <p:ext uri="{BB962C8B-B14F-4D97-AF65-F5344CB8AC3E}">
        <p14:creationId xmlns:p14="http://schemas.microsoft.com/office/powerpoint/2010/main" val="28159385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ADF1-A88D-07EE-E93F-655F3C5F10F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7EB3C669-3B9A-5EA6-2881-84786BA6E857}"/>
              </a:ext>
            </a:extLst>
          </p:cNvPr>
          <p:cNvSpPr>
            <a:spLocks noGrp="1"/>
          </p:cNvSpPr>
          <p:nvPr>
            <p:ph idx="1"/>
          </p:nvPr>
        </p:nvSpPr>
        <p:spPr/>
        <p:txBody>
          <a:bodyPr>
            <a:normAutofit/>
          </a:bodyPr>
          <a:lstStyle/>
          <a:p>
            <a:r>
              <a:rPr lang="en-US" sz="2800" dirty="0"/>
              <a:t>Tuples in Python, being immutable, have a limited set of methods available compared to lists. However, there are two important methods that are commonly used with tuples:</a:t>
            </a:r>
          </a:p>
          <a:p>
            <a:pPr lvl="1"/>
            <a:r>
              <a:rPr lang="en-US" sz="2800" dirty="0"/>
              <a:t>count(x)</a:t>
            </a:r>
          </a:p>
          <a:p>
            <a:pPr lvl="1"/>
            <a:r>
              <a:rPr lang="en-US" sz="2800" dirty="0"/>
              <a:t>index(x, [start, [end]])</a:t>
            </a:r>
          </a:p>
        </p:txBody>
      </p:sp>
    </p:spTree>
    <p:extLst>
      <p:ext uri="{BB962C8B-B14F-4D97-AF65-F5344CB8AC3E}">
        <p14:creationId xmlns:p14="http://schemas.microsoft.com/office/powerpoint/2010/main" val="11116990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1F1CB4-6D01-2B23-B68A-1E33626F39B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A83E5C-EC59-4C77-B877-D346A9E4A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59C2296-A453-13DE-430A-7CD943CD7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DE700C8-DF0B-AD4E-DCC3-96443A92D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D6EF370-8541-ABFB-3281-7E7ECAD77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80E14585-1BAC-235A-991C-FCAEF7F2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95F942D2-CAB5-1DB8-20F9-A32EB0AE6C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F201F91-5337-68E2-0656-A9A75F48F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D066653-9AA8-7648-C21A-4FAFEF74931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TUPLES</a:t>
            </a:r>
          </a:p>
        </p:txBody>
      </p:sp>
      <p:sp>
        <p:nvSpPr>
          <p:cNvPr id="3" name="Content Placeholder 2">
            <a:extLst>
              <a:ext uri="{FF2B5EF4-FFF2-40B4-BE49-F238E27FC236}">
                <a16:creationId xmlns:a16="http://schemas.microsoft.com/office/drawing/2014/main" id="{A90CEE2D-040F-65D8-4779-AD33C20EA45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20</a:t>
            </a:r>
          </a:p>
        </p:txBody>
      </p:sp>
      <p:sp>
        <p:nvSpPr>
          <p:cNvPr id="22" name="Rectangle 21">
            <a:extLst>
              <a:ext uri="{FF2B5EF4-FFF2-40B4-BE49-F238E27FC236}">
                <a16:creationId xmlns:a16="http://schemas.microsoft.com/office/drawing/2014/main" id="{98A2FB21-8364-E9D1-0C1D-385E60ACB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2080697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4D2D0-304C-B810-FE2C-1022E9F74EAB}"/>
              </a:ext>
            </a:extLst>
          </p:cNvPr>
          <p:cNvSpPr>
            <a:spLocks noGrp="1"/>
          </p:cNvSpPr>
          <p:nvPr>
            <p:ph type="title"/>
          </p:nvPr>
        </p:nvSpPr>
        <p:spPr/>
        <p:txBody>
          <a:bodyPr/>
          <a:lstStyle/>
          <a:p>
            <a:r>
              <a:rPr lang="en-US" dirty="0"/>
              <a:t>dictionaries </a:t>
            </a:r>
          </a:p>
        </p:txBody>
      </p:sp>
      <p:sp>
        <p:nvSpPr>
          <p:cNvPr id="5" name="Content Placeholder 4">
            <a:extLst>
              <a:ext uri="{FF2B5EF4-FFF2-40B4-BE49-F238E27FC236}">
                <a16:creationId xmlns:a16="http://schemas.microsoft.com/office/drawing/2014/main" id="{AE7F383B-42F5-55B0-C091-ECDDB616319C}"/>
              </a:ext>
            </a:extLst>
          </p:cNvPr>
          <p:cNvSpPr>
            <a:spLocks noGrp="1"/>
          </p:cNvSpPr>
          <p:nvPr>
            <p:ph idx="1"/>
          </p:nvPr>
        </p:nvSpPr>
        <p:spPr/>
        <p:txBody>
          <a:bodyPr>
            <a:normAutofit/>
          </a:bodyPr>
          <a:lstStyle/>
          <a:p>
            <a:r>
              <a:rPr lang="en-US" sz="2800" dirty="0"/>
              <a:t>Dictionaries are collections of items that are stored in a pair of keys and values. Dictionaries are unordered, which means that the items do not have a defined order. They are mutable, allowing the modification of elements after the dictionary has been created. They are also dynamic, meaning they can grow or shrink as needed. </a:t>
            </a:r>
          </a:p>
        </p:txBody>
      </p:sp>
    </p:spTree>
    <p:extLst>
      <p:ext uri="{BB962C8B-B14F-4D97-AF65-F5344CB8AC3E}">
        <p14:creationId xmlns:p14="http://schemas.microsoft.com/office/powerpoint/2010/main" val="8173670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17A1-512C-4A97-0093-FA227F56841F}"/>
              </a:ext>
            </a:extLst>
          </p:cNvPr>
          <p:cNvSpPr>
            <a:spLocks noGrp="1"/>
          </p:cNvSpPr>
          <p:nvPr>
            <p:ph type="title"/>
          </p:nvPr>
        </p:nvSpPr>
        <p:spPr/>
        <p:txBody>
          <a:bodyPr/>
          <a:lstStyle/>
          <a:p>
            <a:r>
              <a:rPr lang="en-US" dirty="0"/>
              <a:t>Creating a Dictionary</a:t>
            </a:r>
          </a:p>
        </p:txBody>
      </p:sp>
      <p:sp>
        <p:nvSpPr>
          <p:cNvPr id="3" name="Content Placeholder 2">
            <a:extLst>
              <a:ext uri="{FF2B5EF4-FFF2-40B4-BE49-F238E27FC236}">
                <a16:creationId xmlns:a16="http://schemas.microsoft.com/office/drawing/2014/main" id="{CBCAF864-B45F-6563-7ACC-35016FC3351C}"/>
              </a:ext>
            </a:extLst>
          </p:cNvPr>
          <p:cNvSpPr>
            <a:spLocks noGrp="1"/>
          </p:cNvSpPr>
          <p:nvPr>
            <p:ph idx="1"/>
          </p:nvPr>
        </p:nvSpPr>
        <p:spPr/>
        <p:txBody>
          <a:bodyPr>
            <a:normAutofit/>
          </a:bodyPr>
          <a:lstStyle/>
          <a:p>
            <a:r>
              <a:rPr lang="en-US" sz="2800" dirty="0"/>
              <a:t>You can create a dictionary by placing a comma-separated list of key-value pairs within curly braces {}, with a colon : separating the keys from the values.</a:t>
            </a:r>
          </a:p>
        </p:txBody>
      </p:sp>
      <p:pic>
        <p:nvPicPr>
          <p:cNvPr id="9" name="Picture 8">
            <a:extLst>
              <a:ext uri="{FF2B5EF4-FFF2-40B4-BE49-F238E27FC236}">
                <a16:creationId xmlns:a16="http://schemas.microsoft.com/office/drawing/2014/main" id="{D556ED44-0ECD-6AA9-D8E1-BE28082B18AD}"/>
              </a:ext>
            </a:extLst>
          </p:cNvPr>
          <p:cNvPicPr>
            <a:picLocks noChangeAspect="1"/>
          </p:cNvPicPr>
          <p:nvPr/>
        </p:nvPicPr>
        <p:blipFill>
          <a:blip r:embed="rId2"/>
          <a:stretch>
            <a:fillRect/>
          </a:stretch>
        </p:blipFill>
        <p:spPr>
          <a:xfrm>
            <a:off x="1191760" y="5234473"/>
            <a:ext cx="9808478" cy="624326"/>
          </a:xfrm>
          <a:prstGeom prst="rect">
            <a:avLst/>
          </a:prstGeom>
        </p:spPr>
      </p:pic>
    </p:spTree>
    <p:extLst>
      <p:ext uri="{BB962C8B-B14F-4D97-AF65-F5344CB8AC3E}">
        <p14:creationId xmlns:p14="http://schemas.microsoft.com/office/powerpoint/2010/main" val="30928490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0E8A-532E-7885-BD51-F3E07B8C32C7}"/>
              </a:ext>
            </a:extLst>
          </p:cNvPr>
          <p:cNvSpPr>
            <a:spLocks noGrp="1"/>
          </p:cNvSpPr>
          <p:nvPr>
            <p:ph type="title"/>
          </p:nvPr>
        </p:nvSpPr>
        <p:spPr/>
        <p:txBody>
          <a:bodyPr/>
          <a:lstStyle/>
          <a:p>
            <a:r>
              <a:rPr lang="en-US" dirty="0"/>
              <a:t>Accessing Dictionary Values</a:t>
            </a:r>
          </a:p>
        </p:txBody>
      </p:sp>
      <p:sp>
        <p:nvSpPr>
          <p:cNvPr id="3" name="Content Placeholder 2">
            <a:extLst>
              <a:ext uri="{FF2B5EF4-FFF2-40B4-BE49-F238E27FC236}">
                <a16:creationId xmlns:a16="http://schemas.microsoft.com/office/drawing/2014/main" id="{79D57A23-78F2-2FB3-3365-48C693E710C9}"/>
              </a:ext>
            </a:extLst>
          </p:cNvPr>
          <p:cNvSpPr>
            <a:spLocks noGrp="1"/>
          </p:cNvSpPr>
          <p:nvPr>
            <p:ph idx="1"/>
          </p:nvPr>
        </p:nvSpPr>
        <p:spPr/>
        <p:txBody>
          <a:bodyPr>
            <a:normAutofit/>
          </a:bodyPr>
          <a:lstStyle/>
          <a:p>
            <a:r>
              <a:rPr lang="en-US" sz="2800" dirty="0"/>
              <a:t>You access the values in a dictionary by using the keys as indexes.</a:t>
            </a:r>
          </a:p>
        </p:txBody>
      </p:sp>
      <p:pic>
        <p:nvPicPr>
          <p:cNvPr id="7" name="Picture 6">
            <a:extLst>
              <a:ext uri="{FF2B5EF4-FFF2-40B4-BE49-F238E27FC236}">
                <a16:creationId xmlns:a16="http://schemas.microsoft.com/office/drawing/2014/main" id="{3EC530A7-25C3-DE1F-AE31-61C257472BD9}"/>
              </a:ext>
            </a:extLst>
          </p:cNvPr>
          <p:cNvPicPr>
            <a:picLocks noChangeAspect="1"/>
          </p:cNvPicPr>
          <p:nvPr/>
        </p:nvPicPr>
        <p:blipFill>
          <a:blip r:embed="rId2"/>
          <a:stretch>
            <a:fillRect/>
          </a:stretch>
        </p:blipFill>
        <p:spPr>
          <a:xfrm>
            <a:off x="1312075" y="4736941"/>
            <a:ext cx="9567848" cy="1121858"/>
          </a:xfrm>
          <a:prstGeom prst="rect">
            <a:avLst/>
          </a:prstGeom>
        </p:spPr>
      </p:pic>
    </p:spTree>
    <p:extLst>
      <p:ext uri="{BB962C8B-B14F-4D97-AF65-F5344CB8AC3E}">
        <p14:creationId xmlns:p14="http://schemas.microsoft.com/office/powerpoint/2010/main" val="84350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4E6E21-0F73-3BE3-6889-C3E63053C6F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0C2DA29-55B5-AA06-2438-F4267D0B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333E32E9-5624-D295-448C-0BAA13997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D45A34DE-9C3A-248B-ABA4-9D2985334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C887E6F-E3D0-710B-419C-24B9EAF5F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9712766-397E-5B1D-0607-4AE440101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F2E9A211-FCB5-F365-F7F0-B7B5D5545F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CA8EC0A-F824-982E-AB47-EED60712F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BA03DD32-6C7D-E56C-EA3A-D52AC8669E4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Dict.</a:t>
            </a:r>
          </a:p>
        </p:txBody>
      </p:sp>
      <p:sp>
        <p:nvSpPr>
          <p:cNvPr id="3" name="Content Placeholder 2">
            <a:extLst>
              <a:ext uri="{FF2B5EF4-FFF2-40B4-BE49-F238E27FC236}">
                <a16:creationId xmlns:a16="http://schemas.microsoft.com/office/drawing/2014/main" id="{6CD4A33E-B86D-0F3B-967D-5256414741DE}"/>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21</a:t>
            </a:r>
          </a:p>
        </p:txBody>
      </p:sp>
      <p:sp>
        <p:nvSpPr>
          <p:cNvPr id="22" name="Rectangle 21">
            <a:extLst>
              <a:ext uri="{FF2B5EF4-FFF2-40B4-BE49-F238E27FC236}">
                <a16:creationId xmlns:a16="http://schemas.microsoft.com/office/drawing/2014/main" id="{85818AF5-D52F-788A-51A2-FAF74BA7A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40456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FCF09-C316-5987-6001-3F4B51BE7A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6AFCBA-8DFA-E52C-A636-BC122FF9FA1A}"/>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Functions</a:t>
            </a:r>
          </a:p>
        </p:txBody>
      </p:sp>
      <p:sp>
        <p:nvSpPr>
          <p:cNvPr id="4" name="Text Placeholder 3">
            <a:extLst>
              <a:ext uri="{FF2B5EF4-FFF2-40B4-BE49-F238E27FC236}">
                <a16:creationId xmlns:a16="http://schemas.microsoft.com/office/drawing/2014/main" id="{C026CBF6-7EA2-88EC-42C6-DB2ECE8261D3}"/>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III</a:t>
            </a:r>
          </a:p>
        </p:txBody>
      </p:sp>
    </p:spTree>
    <p:extLst>
      <p:ext uri="{BB962C8B-B14F-4D97-AF65-F5344CB8AC3E}">
        <p14:creationId xmlns:p14="http://schemas.microsoft.com/office/powerpoint/2010/main" val="154256873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CA7A-64C3-07A5-724B-12B708E7D272}"/>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B30B02F-C76C-B6B5-CE77-E6E08027CF0B}"/>
              </a:ext>
            </a:extLst>
          </p:cNvPr>
          <p:cNvSpPr>
            <a:spLocks noGrp="1"/>
          </p:cNvSpPr>
          <p:nvPr>
            <p:ph idx="1"/>
          </p:nvPr>
        </p:nvSpPr>
        <p:spPr/>
        <p:txBody>
          <a:bodyPr>
            <a:normAutofit/>
          </a:bodyPr>
          <a:lstStyle/>
          <a:p>
            <a:r>
              <a:rPr lang="en-US" sz="2800" dirty="0"/>
              <a:t>Functions are blocks of organized, reusable code that is used to perform a single, related action. Functions provide better modularity for your application and a high degree of code reusing.</a:t>
            </a:r>
          </a:p>
        </p:txBody>
      </p:sp>
    </p:spTree>
    <p:extLst>
      <p:ext uri="{BB962C8B-B14F-4D97-AF65-F5344CB8AC3E}">
        <p14:creationId xmlns:p14="http://schemas.microsoft.com/office/powerpoint/2010/main" val="10182232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95AD-1760-74EA-46A9-4F3DEA2AE8F9}"/>
              </a:ext>
            </a:extLst>
          </p:cNvPr>
          <p:cNvSpPr>
            <a:spLocks noGrp="1"/>
          </p:cNvSpPr>
          <p:nvPr>
            <p:ph type="title"/>
          </p:nvPr>
        </p:nvSpPr>
        <p:spPr/>
        <p:txBody>
          <a:bodyPr/>
          <a:lstStyle/>
          <a:p>
            <a:r>
              <a:rPr lang="en-US" dirty="0"/>
              <a:t>Defining a Function</a:t>
            </a:r>
          </a:p>
        </p:txBody>
      </p:sp>
      <p:sp>
        <p:nvSpPr>
          <p:cNvPr id="3" name="Content Placeholder 2">
            <a:extLst>
              <a:ext uri="{FF2B5EF4-FFF2-40B4-BE49-F238E27FC236}">
                <a16:creationId xmlns:a16="http://schemas.microsoft.com/office/drawing/2014/main" id="{A0751D62-6EA2-0EE0-5DD6-2A23D5287E2D}"/>
              </a:ext>
            </a:extLst>
          </p:cNvPr>
          <p:cNvSpPr>
            <a:spLocks noGrp="1"/>
          </p:cNvSpPr>
          <p:nvPr>
            <p:ph idx="1"/>
          </p:nvPr>
        </p:nvSpPr>
        <p:spPr/>
        <p:txBody>
          <a:bodyPr>
            <a:normAutofit/>
          </a:bodyPr>
          <a:lstStyle/>
          <a:p>
            <a:r>
              <a:rPr lang="en-US" sz="2800" dirty="0"/>
              <a:t>You can define a function using the def keyword, followed by a function name, parentheses (), and a colon :. The statements that form the body of the function start at the next line and must be indented.</a:t>
            </a:r>
          </a:p>
        </p:txBody>
      </p:sp>
    </p:spTree>
    <p:extLst>
      <p:ext uri="{BB962C8B-B14F-4D97-AF65-F5344CB8AC3E}">
        <p14:creationId xmlns:p14="http://schemas.microsoft.com/office/powerpoint/2010/main" val="240956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0F3F-19FC-C3CD-6DDA-DA8EE5FF99E7}"/>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8F6C1C35-86E1-14A8-88D4-E023B2BFA10A}"/>
              </a:ext>
            </a:extLst>
          </p:cNvPr>
          <p:cNvSpPr>
            <a:spLocks noGrp="1"/>
          </p:cNvSpPr>
          <p:nvPr>
            <p:ph idx="1"/>
          </p:nvPr>
        </p:nvSpPr>
        <p:spPr/>
        <p:txBody>
          <a:bodyPr>
            <a:normAutofit/>
          </a:bodyPr>
          <a:lstStyle/>
          <a:p>
            <a:r>
              <a:rPr lang="en-US" sz="2800" dirty="0"/>
              <a:t>Python is developed under an OSI-approved open-source license, making it freely usable and distributable, even for commercial use.</a:t>
            </a:r>
          </a:p>
        </p:txBody>
      </p:sp>
    </p:spTree>
    <p:extLst>
      <p:ext uri="{BB962C8B-B14F-4D97-AF65-F5344CB8AC3E}">
        <p14:creationId xmlns:p14="http://schemas.microsoft.com/office/powerpoint/2010/main" val="32148090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4AD2-4A70-C088-C3F8-259801A64DC1}"/>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FF8F87B1-4ED4-B528-16A4-6CF29EF98AAB}"/>
              </a:ext>
            </a:extLst>
          </p:cNvPr>
          <p:cNvPicPr>
            <a:picLocks noGrp="1" noChangeAspect="1"/>
          </p:cNvPicPr>
          <p:nvPr>
            <p:ph idx="1"/>
          </p:nvPr>
        </p:nvPicPr>
        <p:blipFill>
          <a:blip r:embed="rId2"/>
          <a:stretch>
            <a:fillRect/>
          </a:stretch>
        </p:blipFill>
        <p:spPr>
          <a:xfrm>
            <a:off x="1975791" y="3183456"/>
            <a:ext cx="8240418" cy="1648084"/>
          </a:xfrm>
          <a:prstGeom prst="rect">
            <a:avLst/>
          </a:prstGeom>
        </p:spPr>
      </p:pic>
    </p:spTree>
    <p:extLst>
      <p:ext uri="{BB962C8B-B14F-4D97-AF65-F5344CB8AC3E}">
        <p14:creationId xmlns:p14="http://schemas.microsoft.com/office/powerpoint/2010/main" val="23448777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5D20-6F81-BF1B-4074-47A7D412A514}"/>
              </a:ext>
            </a:extLst>
          </p:cNvPr>
          <p:cNvSpPr>
            <a:spLocks noGrp="1"/>
          </p:cNvSpPr>
          <p:nvPr>
            <p:ph type="title"/>
          </p:nvPr>
        </p:nvSpPr>
        <p:spPr/>
        <p:txBody>
          <a:bodyPr/>
          <a:lstStyle/>
          <a:p>
            <a:r>
              <a:rPr lang="en-US" dirty="0"/>
              <a:t>Calling a Function</a:t>
            </a:r>
          </a:p>
        </p:txBody>
      </p:sp>
      <p:sp>
        <p:nvSpPr>
          <p:cNvPr id="3" name="Content Placeholder 2">
            <a:extLst>
              <a:ext uri="{FF2B5EF4-FFF2-40B4-BE49-F238E27FC236}">
                <a16:creationId xmlns:a16="http://schemas.microsoft.com/office/drawing/2014/main" id="{A95672B8-F483-8CC1-078E-1A7050A9280D}"/>
              </a:ext>
            </a:extLst>
          </p:cNvPr>
          <p:cNvSpPr>
            <a:spLocks noGrp="1"/>
          </p:cNvSpPr>
          <p:nvPr>
            <p:ph idx="1"/>
          </p:nvPr>
        </p:nvSpPr>
        <p:spPr/>
        <p:txBody>
          <a:bodyPr>
            <a:normAutofit/>
          </a:bodyPr>
          <a:lstStyle/>
          <a:p>
            <a:r>
              <a:rPr lang="en-US" sz="2800" dirty="0"/>
              <a:t>To call a function, use the function name followed by parentheses</a:t>
            </a:r>
          </a:p>
        </p:txBody>
      </p:sp>
      <p:pic>
        <p:nvPicPr>
          <p:cNvPr id="5" name="Picture 4">
            <a:extLst>
              <a:ext uri="{FF2B5EF4-FFF2-40B4-BE49-F238E27FC236}">
                <a16:creationId xmlns:a16="http://schemas.microsoft.com/office/drawing/2014/main" id="{C54C1CDA-A53F-6815-D696-7D9BED5CD1C4}"/>
              </a:ext>
            </a:extLst>
          </p:cNvPr>
          <p:cNvPicPr>
            <a:picLocks noChangeAspect="1"/>
          </p:cNvPicPr>
          <p:nvPr/>
        </p:nvPicPr>
        <p:blipFill>
          <a:blip r:embed="rId2"/>
          <a:stretch>
            <a:fillRect/>
          </a:stretch>
        </p:blipFill>
        <p:spPr>
          <a:xfrm>
            <a:off x="3994335" y="4800819"/>
            <a:ext cx="4203327" cy="1057980"/>
          </a:xfrm>
          <a:prstGeom prst="rect">
            <a:avLst/>
          </a:prstGeom>
        </p:spPr>
      </p:pic>
    </p:spTree>
    <p:extLst>
      <p:ext uri="{BB962C8B-B14F-4D97-AF65-F5344CB8AC3E}">
        <p14:creationId xmlns:p14="http://schemas.microsoft.com/office/powerpoint/2010/main" val="31353071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3B1198-424E-6457-0EAA-946B51330E4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D964BE8-D403-9190-7A8D-D68724828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F84EE0B-0602-5FEA-C948-361C9BBAC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48510BA8-FA37-0278-057E-0D1B4BCC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89643C7-38EC-1E00-0478-44936C2A3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D95F276-3002-6215-D8CF-6302C9905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38C9BC59-043B-8D8F-5C30-23F5FB84CD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98DC87-CB7C-5B76-65C0-DDF3C6E0B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E019FB6-FBAC-5E1A-8BE7-3814A946C8E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p>
        </p:txBody>
      </p:sp>
      <p:sp>
        <p:nvSpPr>
          <p:cNvPr id="3" name="Content Placeholder 2">
            <a:extLst>
              <a:ext uri="{FF2B5EF4-FFF2-40B4-BE49-F238E27FC236}">
                <a16:creationId xmlns:a16="http://schemas.microsoft.com/office/drawing/2014/main" id="{42113E4D-ED4E-ADF8-344D-32A339D5815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22</a:t>
            </a:r>
          </a:p>
        </p:txBody>
      </p:sp>
      <p:sp>
        <p:nvSpPr>
          <p:cNvPr id="22" name="Rectangle 21">
            <a:extLst>
              <a:ext uri="{FF2B5EF4-FFF2-40B4-BE49-F238E27FC236}">
                <a16:creationId xmlns:a16="http://schemas.microsoft.com/office/drawing/2014/main" id="{C69C9B53-80FA-5BF1-1BF5-26E0B1C12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547203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53026D-7BE8-BFF7-B694-375F82E08E03}"/>
              </a:ext>
            </a:extLst>
          </p:cNvPr>
          <p:cNvSpPr>
            <a:spLocks noGrp="1"/>
          </p:cNvSpPr>
          <p:nvPr>
            <p:ph type="title"/>
          </p:nvPr>
        </p:nvSpPr>
        <p:spPr/>
        <p:txBody>
          <a:bodyPr/>
          <a:lstStyle/>
          <a:p>
            <a:r>
              <a:rPr lang="en-US" dirty="0"/>
              <a:t>Functions names</a:t>
            </a:r>
          </a:p>
        </p:txBody>
      </p:sp>
      <p:sp>
        <p:nvSpPr>
          <p:cNvPr id="5" name="Content Placeholder 4">
            <a:extLst>
              <a:ext uri="{FF2B5EF4-FFF2-40B4-BE49-F238E27FC236}">
                <a16:creationId xmlns:a16="http://schemas.microsoft.com/office/drawing/2014/main" id="{CC48520E-60DB-F25F-8208-4D259952B9E7}"/>
              </a:ext>
            </a:extLst>
          </p:cNvPr>
          <p:cNvSpPr>
            <a:spLocks noGrp="1"/>
          </p:cNvSpPr>
          <p:nvPr>
            <p:ph idx="1"/>
          </p:nvPr>
        </p:nvSpPr>
        <p:spPr/>
        <p:txBody>
          <a:bodyPr>
            <a:normAutofit/>
          </a:bodyPr>
          <a:lstStyle/>
          <a:p>
            <a:r>
              <a:rPr lang="en-US" sz="2800" u="sng" dirty="0"/>
              <a:t>Use Lowercase Letters</a:t>
            </a:r>
            <a:r>
              <a:rPr lang="en-US" sz="2800" dirty="0"/>
              <a:t>: Function names should be lowercase, with words separated by underscores as necessary to improve readability.</a:t>
            </a:r>
          </a:p>
          <a:p>
            <a:r>
              <a:rPr lang="en-US" sz="2800" u="sng" dirty="0"/>
              <a:t>Descriptive Names</a:t>
            </a:r>
            <a:r>
              <a:rPr lang="en-US" sz="2800" dirty="0"/>
              <a:t>: Choose a name that describes what the function does. For example, </a:t>
            </a:r>
            <a:r>
              <a:rPr lang="en-US" sz="2800" dirty="0" err="1"/>
              <a:t>calculate_area</a:t>
            </a:r>
            <a:r>
              <a:rPr lang="en-US" sz="2800" dirty="0"/>
              <a:t> is more descriptive than func1.</a:t>
            </a:r>
          </a:p>
        </p:txBody>
      </p:sp>
    </p:spTree>
    <p:extLst>
      <p:ext uri="{BB962C8B-B14F-4D97-AF65-F5344CB8AC3E}">
        <p14:creationId xmlns:p14="http://schemas.microsoft.com/office/powerpoint/2010/main" val="31314025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36788F-91B3-55C1-B574-360555E7AE93}"/>
              </a:ext>
            </a:extLst>
          </p:cNvPr>
          <p:cNvSpPr>
            <a:spLocks noGrp="1"/>
          </p:cNvSpPr>
          <p:nvPr>
            <p:ph idx="1"/>
          </p:nvPr>
        </p:nvSpPr>
        <p:spPr/>
        <p:txBody>
          <a:bodyPr>
            <a:normAutofit/>
          </a:bodyPr>
          <a:lstStyle/>
          <a:p>
            <a:r>
              <a:rPr lang="en-US" sz="2800" u="sng" dirty="0"/>
              <a:t>Avoid Conflicts</a:t>
            </a:r>
            <a:r>
              <a:rPr lang="en-US" sz="2800" dirty="0"/>
              <a:t>: Do not use names that are already taken by Python keywords or built-in functions unless you have a very good reason to do so.</a:t>
            </a:r>
          </a:p>
          <a:p>
            <a:r>
              <a:rPr lang="en-US" sz="2800" u="sng" dirty="0"/>
              <a:t>Short but Descriptive</a:t>
            </a:r>
            <a:r>
              <a:rPr lang="en-US" sz="2800" dirty="0"/>
              <a:t>: While names should be descriptive, they should also be as concise as possible without sacrificing clarity.</a:t>
            </a:r>
          </a:p>
          <a:p>
            <a:endParaRPr lang="en-US" sz="2800" dirty="0"/>
          </a:p>
        </p:txBody>
      </p:sp>
      <p:sp>
        <p:nvSpPr>
          <p:cNvPr id="4" name="Title 3">
            <a:extLst>
              <a:ext uri="{FF2B5EF4-FFF2-40B4-BE49-F238E27FC236}">
                <a16:creationId xmlns:a16="http://schemas.microsoft.com/office/drawing/2014/main" id="{E1838CE7-DF9B-6E54-20C8-8ED3EAA4D6A3}"/>
              </a:ext>
            </a:extLst>
          </p:cNvPr>
          <p:cNvSpPr>
            <a:spLocks noGrp="1"/>
          </p:cNvSpPr>
          <p:nvPr>
            <p:ph type="title"/>
          </p:nvPr>
        </p:nvSpPr>
        <p:spPr>
          <a:xfrm>
            <a:off x="581192" y="702156"/>
            <a:ext cx="11029616" cy="1013800"/>
          </a:xfrm>
        </p:spPr>
        <p:txBody>
          <a:bodyPr/>
          <a:lstStyle/>
          <a:p>
            <a:r>
              <a:rPr lang="en-US" dirty="0"/>
              <a:t>Functions names</a:t>
            </a:r>
          </a:p>
        </p:txBody>
      </p:sp>
    </p:spTree>
    <p:extLst>
      <p:ext uri="{BB962C8B-B14F-4D97-AF65-F5344CB8AC3E}">
        <p14:creationId xmlns:p14="http://schemas.microsoft.com/office/powerpoint/2010/main" val="27783463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17CB-47E9-8042-556C-4793B36166EB}"/>
              </a:ext>
            </a:extLst>
          </p:cNvPr>
          <p:cNvSpPr>
            <a:spLocks noGrp="1"/>
          </p:cNvSpPr>
          <p:nvPr>
            <p:ph type="title"/>
          </p:nvPr>
        </p:nvSpPr>
        <p:spPr/>
        <p:txBody>
          <a:bodyPr/>
          <a:lstStyle/>
          <a:p>
            <a:r>
              <a:rPr lang="en-US" dirty="0"/>
              <a:t>DOCSTRING</a:t>
            </a:r>
          </a:p>
        </p:txBody>
      </p:sp>
      <p:sp>
        <p:nvSpPr>
          <p:cNvPr id="3" name="Content Placeholder 2">
            <a:extLst>
              <a:ext uri="{FF2B5EF4-FFF2-40B4-BE49-F238E27FC236}">
                <a16:creationId xmlns:a16="http://schemas.microsoft.com/office/drawing/2014/main" id="{6B206991-FE2F-8BB4-E86F-B7703BDBA32E}"/>
              </a:ext>
            </a:extLst>
          </p:cNvPr>
          <p:cNvSpPr>
            <a:spLocks noGrp="1"/>
          </p:cNvSpPr>
          <p:nvPr>
            <p:ph idx="1"/>
          </p:nvPr>
        </p:nvSpPr>
        <p:spPr/>
        <p:txBody>
          <a:bodyPr>
            <a:normAutofit/>
          </a:bodyPr>
          <a:lstStyle/>
          <a:p>
            <a:r>
              <a:rPr lang="en-US" sz="2800" dirty="0"/>
              <a:t>Docstrings in Python are string literals that appear right after the definition of a function, method, class, or module. They are used to document the purpose and usage of the code block they describe. Docstrings are accessible through the __doc__ attribute of the object they document and can be viewed using the help() function.</a:t>
            </a:r>
          </a:p>
        </p:txBody>
      </p:sp>
    </p:spTree>
    <p:extLst>
      <p:ext uri="{BB962C8B-B14F-4D97-AF65-F5344CB8AC3E}">
        <p14:creationId xmlns:p14="http://schemas.microsoft.com/office/powerpoint/2010/main" val="20702279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DFC9-7153-D5F4-07F9-5436A07D6148}"/>
              </a:ext>
            </a:extLst>
          </p:cNvPr>
          <p:cNvSpPr>
            <a:spLocks noGrp="1"/>
          </p:cNvSpPr>
          <p:nvPr>
            <p:ph type="title"/>
          </p:nvPr>
        </p:nvSpPr>
        <p:spPr/>
        <p:txBody>
          <a:bodyPr/>
          <a:lstStyle/>
          <a:p>
            <a:r>
              <a:rPr lang="en-US" dirty="0"/>
              <a:t>Syntax of Docstrings</a:t>
            </a:r>
          </a:p>
        </p:txBody>
      </p:sp>
      <p:sp>
        <p:nvSpPr>
          <p:cNvPr id="3" name="Content Placeholder 2">
            <a:extLst>
              <a:ext uri="{FF2B5EF4-FFF2-40B4-BE49-F238E27FC236}">
                <a16:creationId xmlns:a16="http://schemas.microsoft.com/office/drawing/2014/main" id="{A4D81122-9D19-C8F3-3ECF-63D7B44E1504}"/>
              </a:ext>
            </a:extLst>
          </p:cNvPr>
          <p:cNvSpPr>
            <a:spLocks noGrp="1"/>
          </p:cNvSpPr>
          <p:nvPr>
            <p:ph idx="1"/>
          </p:nvPr>
        </p:nvSpPr>
        <p:spPr/>
        <p:txBody>
          <a:bodyPr>
            <a:normAutofit/>
          </a:bodyPr>
          <a:lstStyle/>
          <a:p>
            <a:r>
              <a:rPr lang="en-US" sz="2800" dirty="0"/>
              <a:t>Docstrings are created using triple quotes (""" or ''') so that they can span multiple lines. For a function or method, the docstring should be placed immediately following the definition line, before the code block starts.</a:t>
            </a:r>
          </a:p>
        </p:txBody>
      </p:sp>
    </p:spTree>
    <p:extLst>
      <p:ext uri="{BB962C8B-B14F-4D97-AF65-F5344CB8AC3E}">
        <p14:creationId xmlns:p14="http://schemas.microsoft.com/office/powerpoint/2010/main" val="23125790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EC07-1E0C-D789-9303-45326E2E1151}"/>
              </a:ext>
            </a:extLst>
          </p:cNvPr>
          <p:cNvSpPr>
            <a:spLocks noGrp="1"/>
          </p:cNvSpPr>
          <p:nvPr>
            <p:ph type="title"/>
          </p:nvPr>
        </p:nvSpPr>
        <p:spPr/>
        <p:txBody>
          <a:bodyPr/>
          <a:lstStyle/>
          <a:p>
            <a:r>
              <a:rPr lang="en-US" dirty="0"/>
              <a:t>EXAMPLE</a:t>
            </a:r>
          </a:p>
        </p:txBody>
      </p:sp>
      <p:pic>
        <p:nvPicPr>
          <p:cNvPr id="8" name="Content Placeholder 7">
            <a:extLst>
              <a:ext uri="{FF2B5EF4-FFF2-40B4-BE49-F238E27FC236}">
                <a16:creationId xmlns:a16="http://schemas.microsoft.com/office/drawing/2014/main" id="{A0A3AC53-7029-BF6D-2EFF-7175E02E1DD2}"/>
              </a:ext>
            </a:extLst>
          </p:cNvPr>
          <p:cNvPicPr>
            <a:picLocks noGrp="1" noChangeAspect="1"/>
          </p:cNvPicPr>
          <p:nvPr>
            <p:ph idx="1"/>
          </p:nvPr>
        </p:nvPicPr>
        <p:blipFill>
          <a:blip r:embed="rId2"/>
          <a:stretch>
            <a:fillRect/>
          </a:stretch>
        </p:blipFill>
        <p:spPr>
          <a:xfrm>
            <a:off x="2348565" y="2707487"/>
            <a:ext cx="7494870" cy="2434558"/>
          </a:xfrm>
        </p:spPr>
      </p:pic>
    </p:spTree>
    <p:extLst>
      <p:ext uri="{BB962C8B-B14F-4D97-AF65-F5344CB8AC3E}">
        <p14:creationId xmlns:p14="http://schemas.microsoft.com/office/powerpoint/2010/main" val="29480692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9F74-4488-32C8-C6FD-B54A1A68F1AA}"/>
              </a:ext>
            </a:extLst>
          </p:cNvPr>
          <p:cNvSpPr>
            <a:spLocks noGrp="1"/>
          </p:cNvSpPr>
          <p:nvPr>
            <p:ph type="title"/>
          </p:nvPr>
        </p:nvSpPr>
        <p:spPr/>
        <p:txBody>
          <a:bodyPr/>
          <a:lstStyle/>
          <a:p>
            <a:r>
              <a:rPr lang="en-US" dirty="0"/>
              <a:t>Example 2</a:t>
            </a:r>
          </a:p>
        </p:txBody>
      </p:sp>
      <p:pic>
        <p:nvPicPr>
          <p:cNvPr id="5" name="Content Placeholder 4">
            <a:extLst>
              <a:ext uri="{FF2B5EF4-FFF2-40B4-BE49-F238E27FC236}">
                <a16:creationId xmlns:a16="http://schemas.microsoft.com/office/drawing/2014/main" id="{A4F0B138-BE77-A219-439D-C078D27802A5}"/>
              </a:ext>
            </a:extLst>
          </p:cNvPr>
          <p:cNvPicPr>
            <a:picLocks noGrp="1" noChangeAspect="1"/>
          </p:cNvPicPr>
          <p:nvPr>
            <p:ph idx="1"/>
          </p:nvPr>
        </p:nvPicPr>
        <p:blipFill>
          <a:blip r:embed="rId2"/>
          <a:stretch>
            <a:fillRect/>
          </a:stretch>
        </p:blipFill>
        <p:spPr>
          <a:xfrm>
            <a:off x="2562412" y="2181225"/>
            <a:ext cx="7067176" cy="3678238"/>
          </a:xfrm>
        </p:spPr>
      </p:pic>
    </p:spTree>
    <p:extLst>
      <p:ext uri="{BB962C8B-B14F-4D97-AF65-F5344CB8AC3E}">
        <p14:creationId xmlns:p14="http://schemas.microsoft.com/office/powerpoint/2010/main" val="31640916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BF1E-6725-8450-E453-81891700AE8C}"/>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84F54912-6491-01E3-09CB-7C64B713BD6A}"/>
              </a:ext>
            </a:extLst>
          </p:cNvPr>
          <p:cNvSpPr>
            <a:spLocks noGrp="1"/>
          </p:cNvSpPr>
          <p:nvPr>
            <p:ph idx="1"/>
          </p:nvPr>
        </p:nvSpPr>
        <p:spPr/>
        <p:txBody>
          <a:bodyPr>
            <a:normAutofit/>
          </a:bodyPr>
          <a:lstStyle/>
          <a:p>
            <a:r>
              <a:rPr lang="en-US" sz="2800" dirty="0"/>
              <a:t>Parameters in functions are a fundamental concept in Python, allowing functions to accept input values at the time they are called. These parameters act as placeholders within the function definition and become variables that hold the values passed to the function when it is executed.</a:t>
            </a:r>
          </a:p>
        </p:txBody>
      </p:sp>
    </p:spTree>
    <p:extLst>
      <p:ext uri="{BB962C8B-B14F-4D97-AF65-F5344CB8AC3E}">
        <p14:creationId xmlns:p14="http://schemas.microsoft.com/office/powerpoint/2010/main" val="378102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5343-876A-6EA4-BD5C-51F8CAEFDF37}"/>
              </a:ext>
            </a:extLst>
          </p:cNvPr>
          <p:cNvSpPr>
            <a:spLocks noGrp="1"/>
          </p:cNvSpPr>
          <p:nvPr>
            <p:ph type="title"/>
          </p:nvPr>
        </p:nvSpPr>
        <p:spPr/>
        <p:txBody>
          <a:bodyPr/>
          <a:lstStyle/>
          <a:p>
            <a:r>
              <a:rPr lang="en-US" dirty="0"/>
              <a:t>Strong Community</a:t>
            </a:r>
          </a:p>
        </p:txBody>
      </p:sp>
      <p:sp>
        <p:nvSpPr>
          <p:cNvPr id="3" name="Content Placeholder 2">
            <a:extLst>
              <a:ext uri="{FF2B5EF4-FFF2-40B4-BE49-F238E27FC236}">
                <a16:creationId xmlns:a16="http://schemas.microsoft.com/office/drawing/2014/main" id="{12240F77-8C8C-B295-FEBB-E96EBB10BE73}"/>
              </a:ext>
            </a:extLst>
          </p:cNvPr>
          <p:cNvSpPr>
            <a:spLocks noGrp="1"/>
          </p:cNvSpPr>
          <p:nvPr>
            <p:ph idx="1"/>
          </p:nvPr>
        </p:nvSpPr>
        <p:spPr/>
        <p:txBody>
          <a:bodyPr>
            <a:normAutofit/>
          </a:bodyPr>
          <a:lstStyle/>
          <a:p>
            <a:r>
              <a:rPr lang="en-US" sz="2800" dirty="0"/>
              <a:t>Has a large and active community, providing extensive support, documentation, and a vast array of third-party tools, libraries, and frameworks.</a:t>
            </a:r>
          </a:p>
        </p:txBody>
      </p:sp>
    </p:spTree>
    <p:extLst>
      <p:ext uri="{BB962C8B-B14F-4D97-AF65-F5344CB8AC3E}">
        <p14:creationId xmlns:p14="http://schemas.microsoft.com/office/powerpoint/2010/main" val="32979933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886E-9A10-23AB-7B29-6D676799BA92}"/>
              </a:ext>
            </a:extLst>
          </p:cNvPr>
          <p:cNvSpPr>
            <a:spLocks noGrp="1"/>
          </p:cNvSpPr>
          <p:nvPr>
            <p:ph type="title"/>
          </p:nvPr>
        </p:nvSpPr>
        <p:spPr/>
        <p:txBody>
          <a:bodyPr/>
          <a:lstStyle/>
          <a:p>
            <a:r>
              <a:rPr lang="en-US" dirty="0"/>
              <a:t>Defining Parameters</a:t>
            </a:r>
          </a:p>
        </p:txBody>
      </p:sp>
      <p:sp>
        <p:nvSpPr>
          <p:cNvPr id="3" name="Content Placeholder 2">
            <a:extLst>
              <a:ext uri="{FF2B5EF4-FFF2-40B4-BE49-F238E27FC236}">
                <a16:creationId xmlns:a16="http://schemas.microsoft.com/office/drawing/2014/main" id="{2F92E6A7-3ECA-94CD-7537-54E3445B7F70}"/>
              </a:ext>
            </a:extLst>
          </p:cNvPr>
          <p:cNvSpPr>
            <a:spLocks noGrp="1"/>
          </p:cNvSpPr>
          <p:nvPr>
            <p:ph idx="1"/>
          </p:nvPr>
        </p:nvSpPr>
        <p:spPr/>
        <p:txBody>
          <a:bodyPr>
            <a:normAutofit/>
          </a:bodyPr>
          <a:lstStyle/>
          <a:p>
            <a:r>
              <a:rPr lang="en-US" sz="2800" dirty="0"/>
              <a:t>When you define a function, you specify parameters in the parentheses following the function name. These parameters are essentially variables that the function can use internally.</a:t>
            </a:r>
          </a:p>
        </p:txBody>
      </p:sp>
    </p:spTree>
    <p:extLst>
      <p:ext uri="{BB962C8B-B14F-4D97-AF65-F5344CB8AC3E}">
        <p14:creationId xmlns:p14="http://schemas.microsoft.com/office/powerpoint/2010/main" val="275549887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parameters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23</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4558393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51D364-AA5D-D43E-63E3-CEE5A5857603}"/>
              </a:ext>
            </a:extLst>
          </p:cNvPr>
          <p:cNvSpPr>
            <a:spLocks noGrp="1"/>
          </p:cNvSpPr>
          <p:nvPr>
            <p:ph type="title"/>
          </p:nvPr>
        </p:nvSpPr>
        <p:spPr/>
        <p:txBody>
          <a:bodyPr/>
          <a:lstStyle/>
          <a:p>
            <a:r>
              <a:rPr lang="en-US" dirty="0"/>
              <a:t>Return</a:t>
            </a:r>
          </a:p>
        </p:txBody>
      </p:sp>
      <p:sp>
        <p:nvSpPr>
          <p:cNvPr id="7" name="Content Placeholder 6">
            <a:extLst>
              <a:ext uri="{FF2B5EF4-FFF2-40B4-BE49-F238E27FC236}">
                <a16:creationId xmlns:a16="http://schemas.microsoft.com/office/drawing/2014/main" id="{AFF275AE-85B3-E906-CCA4-5BCF236E1EF5}"/>
              </a:ext>
            </a:extLst>
          </p:cNvPr>
          <p:cNvSpPr>
            <a:spLocks noGrp="1"/>
          </p:cNvSpPr>
          <p:nvPr>
            <p:ph idx="1"/>
          </p:nvPr>
        </p:nvSpPr>
        <p:spPr/>
        <p:txBody>
          <a:bodyPr>
            <a:normAutofit/>
          </a:bodyPr>
          <a:lstStyle/>
          <a:p>
            <a:r>
              <a:rPr lang="en-US" sz="2800" dirty="0"/>
              <a:t>The return statement in Python is used to exit a function and pass back a value to where the function was called. This feature is what makes functions powerful and versatile in programming, allowing for the output of a function to be used elsewhere in your code. When a function reaches a return statement, the function terminates and optionally returns a value to the caller.</a:t>
            </a:r>
          </a:p>
        </p:txBody>
      </p:sp>
    </p:spTree>
    <p:extLst>
      <p:ext uri="{BB962C8B-B14F-4D97-AF65-F5344CB8AC3E}">
        <p14:creationId xmlns:p14="http://schemas.microsoft.com/office/powerpoint/2010/main" val="34533271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F7FB6D-A9E6-0683-AF08-01BF9559C03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9006852-DF1F-E17D-5315-D49BFEC12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2C151F6-EB86-F3D5-2CB1-D574A1D05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06474F84-618C-EB88-AFC3-AC65ADE5E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213B84B-BDB4-608F-7E20-FB160EE55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D32E4BA-D9F6-3EB1-66D0-80A0562FA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4287217-F137-7EC7-1D25-68B0AE7A9C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01D985F-FF6D-8C1B-B771-10D4B1C69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DF929F5-541C-DCA5-2CAF-12CF667FFDCF}"/>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Return</a:t>
            </a:r>
          </a:p>
        </p:txBody>
      </p:sp>
      <p:sp>
        <p:nvSpPr>
          <p:cNvPr id="3" name="Content Placeholder 2">
            <a:extLst>
              <a:ext uri="{FF2B5EF4-FFF2-40B4-BE49-F238E27FC236}">
                <a16:creationId xmlns:a16="http://schemas.microsoft.com/office/drawing/2014/main" id="{9FF245E9-69D1-9D40-E0C7-46315D531D6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24</a:t>
            </a:r>
          </a:p>
        </p:txBody>
      </p:sp>
      <p:sp>
        <p:nvSpPr>
          <p:cNvPr id="22" name="Rectangle 21">
            <a:extLst>
              <a:ext uri="{FF2B5EF4-FFF2-40B4-BE49-F238E27FC236}">
                <a16:creationId xmlns:a16="http://schemas.microsoft.com/office/drawing/2014/main" id="{D648C036-208F-CCEF-7137-E4E143C3A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0955092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Function</a:t>
            </a:r>
            <a:br>
              <a:rPr lang="en-US" dirty="0">
                <a:solidFill>
                  <a:srgbClr val="FFFFFF"/>
                </a:solidFill>
              </a:rPr>
            </a:br>
            <a:r>
              <a:rPr lang="en-US" dirty="0">
                <a:solidFill>
                  <a:srgbClr val="FFFFFF"/>
                </a:solidFill>
              </a:rPr>
              <a:t>parameters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25</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6119805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A229F3-2ECE-E59A-864A-71D6EC4AAB1F}"/>
              </a:ext>
            </a:extLst>
          </p:cNvPr>
          <p:cNvSpPr>
            <a:spLocks noGrp="1"/>
          </p:cNvSpPr>
          <p:nvPr>
            <p:ph type="title"/>
          </p:nvPr>
        </p:nvSpPr>
        <p:spPr/>
        <p:txBody>
          <a:bodyPr/>
          <a:lstStyle/>
          <a:p>
            <a:r>
              <a:rPr lang="en-US" dirty="0"/>
              <a:t>CSV</a:t>
            </a:r>
          </a:p>
        </p:txBody>
      </p:sp>
      <p:sp>
        <p:nvSpPr>
          <p:cNvPr id="5" name="Content Placeholder 4">
            <a:extLst>
              <a:ext uri="{FF2B5EF4-FFF2-40B4-BE49-F238E27FC236}">
                <a16:creationId xmlns:a16="http://schemas.microsoft.com/office/drawing/2014/main" id="{C011F87C-AFFF-5187-3AA1-FA1A0FECB071}"/>
              </a:ext>
            </a:extLst>
          </p:cNvPr>
          <p:cNvSpPr>
            <a:spLocks noGrp="1"/>
          </p:cNvSpPr>
          <p:nvPr>
            <p:ph idx="1"/>
          </p:nvPr>
        </p:nvSpPr>
        <p:spPr/>
        <p:txBody>
          <a:bodyPr>
            <a:normAutofit/>
          </a:bodyPr>
          <a:lstStyle/>
          <a:p>
            <a:r>
              <a:rPr lang="en-US" sz="2800" dirty="0"/>
              <a:t>CSV (Comma-Separated Values) files are a type of plain text file that uses specific structuring to arrange tabular data. Because it's a text format, it can be easily created, processed, and understood by humans and machines.</a:t>
            </a:r>
          </a:p>
        </p:txBody>
      </p:sp>
    </p:spTree>
    <p:extLst>
      <p:ext uri="{BB962C8B-B14F-4D97-AF65-F5344CB8AC3E}">
        <p14:creationId xmlns:p14="http://schemas.microsoft.com/office/powerpoint/2010/main" val="379671184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8DF8-7626-ED70-D311-63CAD6FCB367}"/>
              </a:ext>
            </a:extLst>
          </p:cNvPr>
          <p:cNvSpPr>
            <a:spLocks noGrp="1"/>
          </p:cNvSpPr>
          <p:nvPr>
            <p:ph type="title"/>
          </p:nvPr>
        </p:nvSpPr>
        <p:spPr/>
        <p:txBody>
          <a:bodyPr/>
          <a:lstStyle/>
          <a:p>
            <a:r>
              <a:rPr lang="en-US" dirty="0"/>
              <a:t>CSV</a:t>
            </a:r>
          </a:p>
        </p:txBody>
      </p:sp>
      <p:sp>
        <p:nvSpPr>
          <p:cNvPr id="3" name="Content Placeholder 2">
            <a:extLst>
              <a:ext uri="{FF2B5EF4-FFF2-40B4-BE49-F238E27FC236}">
                <a16:creationId xmlns:a16="http://schemas.microsoft.com/office/drawing/2014/main" id="{C74AC52F-D1FA-FD2F-536A-98DDC819DB44}"/>
              </a:ext>
            </a:extLst>
          </p:cNvPr>
          <p:cNvSpPr>
            <a:spLocks noGrp="1"/>
          </p:cNvSpPr>
          <p:nvPr>
            <p:ph idx="1"/>
          </p:nvPr>
        </p:nvSpPr>
        <p:spPr/>
        <p:txBody>
          <a:bodyPr>
            <a:normAutofit/>
          </a:bodyPr>
          <a:lstStyle/>
          <a:p>
            <a:r>
              <a:rPr lang="en-US" sz="2800" dirty="0"/>
              <a:t>CSV file format is defined by rows, with each row representing a record. Within each row, columns are separated by commas, defining the fields of the record. The simplicity of this format makes it highly versatile and widely used for transferring data between different programs and environments. For instance, you can export or import CSV files between spreadsheet programs (like Microsoft Excel, Google Sheets), databases, and various software applications.</a:t>
            </a:r>
          </a:p>
        </p:txBody>
      </p:sp>
    </p:spTree>
    <p:extLst>
      <p:ext uri="{BB962C8B-B14F-4D97-AF65-F5344CB8AC3E}">
        <p14:creationId xmlns:p14="http://schemas.microsoft.com/office/powerpoint/2010/main" val="248280778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DD10-E5F6-8772-941C-2F663FB5184A}"/>
              </a:ext>
            </a:extLst>
          </p:cNvPr>
          <p:cNvSpPr>
            <a:spLocks noGrp="1"/>
          </p:cNvSpPr>
          <p:nvPr>
            <p:ph type="title"/>
          </p:nvPr>
        </p:nvSpPr>
        <p:spPr/>
        <p:txBody>
          <a:bodyPr/>
          <a:lstStyle/>
          <a:p>
            <a:r>
              <a:rPr lang="en-US" dirty="0"/>
              <a:t>EXAMPLE</a:t>
            </a:r>
          </a:p>
        </p:txBody>
      </p:sp>
      <p:pic>
        <p:nvPicPr>
          <p:cNvPr id="6" name="Content Placeholder 5">
            <a:extLst>
              <a:ext uri="{FF2B5EF4-FFF2-40B4-BE49-F238E27FC236}">
                <a16:creationId xmlns:a16="http://schemas.microsoft.com/office/drawing/2014/main" id="{C47B42C8-BD6F-3ECF-800F-7B2954B804DC}"/>
              </a:ext>
            </a:extLst>
          </p:cNvPr>
          <p:cNvPicPr>
            <a:picLocks noGrp="1" noChangeAspect="1"/>
          </p:cNvPicPr>
          <p:nvPr>
            <p:ph idx="1"/>
          </p:nvPr>
        </p:nvPicPr>
        <p:blipFill>
          <a:blip r:embed="rId2"/>
          <a:stretch>
            <a:fillRect/>
          </a:stretch>
        </p:blipFill>
        <p:spPr>
          <a:xfrm>
            <a:off x="3289882" y="2705101"/>
            <a:ext cx="5612235" cy="2305934"/>
          </a:xfrm>
          <a:prstGeom prst="rect">
            <a:avLst/>
          </a:prstGeom>
        </p:spPr>
      </p:pic>
    </p:spTree>
    <p:extLst>
      <p:ext uri="{BB962C8B-B14F-4D97-AF65-F5344CB8AC3E}">
        <p14:creationId xmlns:p14="http://schemas.microsoft.com/office/powerpoint/2010/main" val="424649428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CSV READ</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26</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494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CSV WRITE</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2y</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3422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72BC-7D43-B5B7-DA40-5AB1311E089F}"/>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EE7CE236-A8EC-CD3B-2F40-77A32377809D}"/>
              </a:ext>
            </a:extLst>
          </p:cNvPr>
          <p:cNvSpPr>
            <a:spLocks noGrp="1"/>
          </p:cNvSpPr>
          <p:nvPr>
            <p:ph idx="1"/>
          </p:nvPr>
        </p:nvSpPr>
        <p:spPr/>
        <p:txBody>
          <a:bodyPr>
            <a:normAutofit/>
          </a:bodyPr>
          <a:lstStyle/>
          <a:p>
            <a:r>
              <a:rPr lang="en-US" sz="2800" dirty="0"/>
              <a:t>Widely used in web development, data science, artificial intelligence, scientific and numeric computing, software development, and system scripting.</a:t>
            </a:r>
          </a:p>
        </p:txBody>
      </p:sp>
    </p:spTree>
    <p:extLst>
      <p:ext uri="{BB962C8B-B14F-4D97-AF65-F5344CB8AC3E}">
        <p14:creationId xmlns:p14="http://schemas.microsoft.com/office/powerpoint/2010/main" val="177740710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5F1B8C-A5C1-D26D-739A-936EA1A6FB22}"/>
              </a:ext>
            </a:extLst>
          </p:cNvPr>
          <p:cNvSpPr>
            <a:spLocks noGrp="1"/>
          </p:cNvSpPr>
          <p:nvPr>
            <p:ph type="title"/>
          </p:nvPr>
        </p:nvSpPr>
        <p:spPr/>
        <p:txBody>
          <a:bodyPr/>
          <a:lstStyle/>
          <a:p>
            <a:r>
              <a:rPr lang="en-US" dirty="0"/>
              <a:t>Modules</a:t>
            </a:r>
          </a:p>
        </p:txBody>
      </p:sp>
      <p:sp>
        <p:nvSpPr>
          <p:cNvPr id="7" name="Content Placeholder 6">
            <a:extLst>
              <a:ext uri="{FF2B5EF4-FFF2-40B4-BE49-F238E27FC236}">
                <a16:creationId xmlns:a16="http://schemas.microsoft.com/office/drawing/2014/main" id="{FFC4744A-7899-E1C6-859E-56B3412E2A8F}"/>
              </a:ext>
            </a:extLst>
          </p:cNvPr>
          <p:cNvSpPr>
            <a:spLocks noGrp="1"/>
          </p:cNvSpPr>
          <p:nvPr>
            <p:ph idx="1"/>
          </p:nvPr>
        </p:nvSpPr>
        <p:spPr/>
        <p:txBody>
          <a:bodyPr>
            <a:normAutofit/>
          </a:bodyPr>
          <a:lstStyle/>
          <a:p>
            <a:r>
              <a:rPr lang="en-US" sz="2800" dirty="0"/>
              <a:t>Modules in Python are simply files containing Python code that define functions, classes, or variables, which you can include in your own Python programs. They serve as a way to organize code in a modular way, allowing you to reuse code across multiple projects without duplication. </a:t>
            </a:r>
          </a:p>
        </p:txBody>
      </p:sp>
    </p:spTree>
    <p:extLst>
      <p:ext uri="{BB962C8B-B14F-4D97-AF65-F5344CB8AC3E}">
        <p14:creationId xmlns:p14="http://schemas.microsoft.com/office/powerpoint/2010/main" val="262766346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MODULES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28</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709615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A3E0-93B2-4D23-F9A9-818C9EEC8AAA}"/>
              </a:ext>
            </a:extLst>
          </p:cNvPr>
          <p:cNvSpPr>
            <a:spLocks noGrp="1"/>
          </p:cNvSpPr>
          <p:nvPr>
            <p:ph type="title"/>
          </p:nvPr>
        </p:nvSpPr>
        <p:spPr/>
        <p:txBody>
          <a:bodyPr/>
          <a:lstStyle/>
          <a:p>
            <a:r>
              <a:rPr lang="en-US" dirty="0"/>
              <a:t>__init__.py</a:t>
            </a:r>
          </a:p>
        </p:txBody>
      </p:sp>
      <p:sp>
        <p:nvSpPr>
          <p:cNvPr id="3" name="Content Placeholder 2">
            <a:extLst>
              <a:ext uri="{FF2B5EF4-FFF2-40B4-BE49-F238E27FC236}">
                <a16:creationId xmlns:a16="http://schemas.microsoft.com/office/drawing/2014/main" id="{7F46206A-7CCB-E1F8-B77D-168C3ED5A885}"/>
              </a:ext>
            </a:extLst>
          </p:cNvPr>
          <p:cNvSpPr>
            <a:spLocks noGrp="1"/>
          </p:cNvSpPr>
          <p:nvPr>
            <p:ph idx="1"/>
          </p:nvPr>
        </p:nvSpPr>
        <p:spPr/>
        <p:txBody>
          <a:bodyPr>
            <a:normAutofit/>
          </a:bodyPr>
          <a:lstStyle/>
          <a:p>
            <a:r>
              <a:rPr lang="en-US" sz="2800" dirty="0"/>
              <a:t>The __init__.py file plays a crucial role in Python packages. Its presence in a directory indicates to Python that the directory should be treated as a package, making it possible to import modules from that directory into your scripts. This file can be empty or contain valid Python code that initializes the package</a:t>
            </a:r>
          </a:p>
        </p:txBody>
      </p:sp>
    </p:spTree>
    <p:extLst>
      <p:ext uri="{BB962C8B-B14F-4D97-AF65-F5344CB8AC3E}">
        <p14:creationId xmlns:p14="http://schemas.microsoft.com/office/powerpoint/2010/main" val="360094153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52B4-A87C-4D0F-9C24-67F1D0A31F94}"/>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70F3A146-FB31-924E-094B-3AD87AB576E3}"/>
              </a:ext>
            </a:extLst>
          </p:cNvPr>
          <p:cNvSpPr>
            <a:spLocks noGrp="1"/>
          </p:cNvSpPr>
          <p:nvPr>
            <p:ph idx="1"/>
          </p:nvPr>
        </p:nvSpPr>
        <p:spPr/>
        <p:txBody>
          <a:bodyPr>
            <a:normAutofit/>
          </a:bodyPr>
          <a:lstStyle/>
          <a:p>
            <a:r>
              <a:rPr lang="en-US" sz="2800" dirty="0"/>
              <a:t>Django: A high-level Python Web framework that encourages rapid development and clean, pragmatic design.</a:t>
            </a:r>
          </a:p>
          <a:p>
            <a:r>
              <a:rPr lang="en-US" sz="2800" dirty="0"/>
              <a:t>Flask: A lightweight WSGI web application framework designed to make getting started quick and easy, with the ability to scale up to complex applications.</a:t>
            </a:r>
          </a:p>
          <a:p>
            <a:r>
              <a:rPr lang="en-US" sz="2800" dirty="0"/>
              <a:t>Requests: An elegant and simple HTTP library for Python, built for human beings.</a:t>
            </a:r>
          </a:p>
        </p:txBody>
      </p:sp>
    </p:spTree>
    <p:extLst>
      <p:ext uri="{BB962C8B-B14F-4D97-AF65-F5344CB8AC3E}">
        <p14:creationId xmlns:p14="http://schemas.microsoft.com/office/powerpoint/2010/main" val="96620396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green and white logo&#10;&#10;Description automatically generated">
            <a:extLst>
              <a:ext uri="{FF2B5EF4-FFF2-40B4-BE49-F238E27FC236}">
                <a16:creationId xmlns:a16="http://schemas.microsoft.com/office/drawing/2014/main" id="{D7B2375B-973A-4AF7-045F-85D02C718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441134"/>
            <a:ext cx="3517119" cy="1969586"/>
          </a:xfrm>
          <a:prstGeom prst="rect">
            <a:avLst/>
          </a:prstGeom>
        </p:spPr>
      </p:pic>
      <p:cxnSp>
        <p:nvCxnSpPr>
          <p:cNvPr id="16" name="Straight Connector 15">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white text on a blue and green background&#10;&#10;Description automatically generated">
            <a:extLst>
              <a:ext uri="{FF2B5EF4-FFF2-40B4-BE49-F238E27FC236}">
                <a16:creationId xmlns:a16="http://schemas.microsoft.com/office/drawing/2014/main" id="{C7F23EED-F230-7C67-C468-686BB1E9C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667924"/>
            <a:ext cx="3537345" cy="1516005"/>
          </a:xfrm>
          <a:prstGeom prst="rect">
            <a:avLst/>
          </a:prstGeom>
        </p:spPr>
      </p:pic>
      <p:cxnSp>
        <p:nvCxnSpPr>
          <p:cNvPr id="18" name="Straight Connector 17">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logo with a snake&#10;&#10;Description automatically generated">
            <a:extLst>
              <a:ext uri="{FF2B5EF4-FFF2-40B4-BE49-F238E27FC236}">
                <a16:creationId xmlns:a16="http://schemas.microsoft.com/office/drawing/2014/main" id="{82C5ADC5-C078-2ED1-E08F-6AA41A310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546648"/>
            <a:ext cx="3517120" cy="1758560"/>
          </a:xfrm>
          <a:prstGeom prst="rect">
            <a:avLst/>
          </a:prstGeom>
        </p:spPr>
      </p:pic>
    </p:spTree>
    <p:extLst>
      <p:ext uri="{BB962C8B-B14F-4D97-AF65-F5344CB8AC3E}">
        <p14:creationId xmlns:p14="http://schemas.microsoft.com/office/powerpoint/2010/main" val="2092314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E477-4993-6BCC-A28D-F9871022F9BE}"/>
              </a:ext>
            </a:extLst>
          </p:cNvPr>
          <p:cNvSpPr>
            <a:spLocks noGrp="1"/>
          </p:cNvSpPr>
          <p:nvPr>
            <p:ph type="title"/>
          </p:nvPr>
        </p:nvSpPr>
        <p:spPr/>
        <p:txBody>
          <a:bodyPr/>
          <a:lstStyle/>
          <a:p>
            <a:r>
              <a:rPr lang="en-US" dirty="0"/>
              <a:t>Data Analysis and Science</a:t>
            </a:r>
          </a:p>
        </p:txBody>
      </p:sp>
      <p:sp>
        <p:nvSpPr>
          <p:cNvPr id="3" name="Content Placeholder 2">
            <a:extLst>
              <a:ext uri="{FF2B5EF4-FFF2-40B4-BE49-F238E27FC236}">
                <a16:creationId xmlns:a16="http://schemas.microsoft.com/office/drawing/2014/main" id="{3366B53D-2206-DA06-9E1F-2EE62B001A03}"/>
              </a:ext>
            </a:extLst>
          </p:cNvPr>
          <p:cNvSpPr>
            <a:spLocks noGrp="1"/>
          </p:cNvSpPr>
          <p:nvPr>
            <p:ph idx="1"/>
          </p:nvPr>
        </p:nvSpPr>
        <p:spPr/>
        <p:txBody>
          <a:bodyPr>
            <a:normAutofit/>
          </a:bodyPr>
          <a:lstStyle/>
          <a:p>
            <a:r>
              <a:rPr lang="en-US" sz="2800" dirty="0"/>
              <a:t>NumPy: A fundamental package for scientific computing with Python, providing support for large, multi-dimensional arrays and matrices, along with a collection of mathematical functions to operate on these arrays.</a:t>
            </a:r>
          </a:p>
          <a:p>
            <a:r>
              <a:rPr lang="en-US" sz="2800" dirty="0"/>
              <a:t>Pandas: A fast, powerful, flexible, and easy-to-use open-source data analysis and manipulation tool, built on top of the Python programming language.</a:t>
            </a:r>
          </a:p>
        </p:txBody>
      </p:sp>
    </p:spTree>
    <p:extLst>
      <p:ext uri="{BB962C8B-B14F-4D97-AF65-F5344CB8AC3E}">
        <p14:creationId xmlns:p14="http://schemas.microsoft.com/office/powerpoint/2010/main" val="40680509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C6C0-27A7-CB6E-EEBC-7F75E2AC348B}"/>
              </a:ext>
            </a:extLst>
          </p:cNvPr>
          <p:cNvSpPr>
            <a:spLocks noGrp="1"/>
          </p:cNvSpPr>
          <p:nvPr>
            <p:ph type="title"/>
          </p:nvPr>
        </p:nvSpPr>
        <p:spPr/>
        <p:txBody>
          <a:bodyPr/>
          <a:lstStyle/>
          <a:p>
            <a:r>
              <a:rPr lang="en-US" dirty="0"/>
              <a:t>Data Analysis and Science</a:t>
            </a:r>
          </a:p>
        </p:txBody>
      </p:sp>
      <p:sp>
        <p:nvSpPr>
          <p:cNvPr id="3" name="Content Placeholder 2">
            <a:extLst>
              <a:ext uri="{FF2B5EF4-FFF2-40B4-BE49-F238E27FC236}">
                <a16:creationId xmlns:a16="http://schemas.microsoft.com/office/drawing/2014/main" id="{33F4A226-6A53-EB69-6306-343DF36D84A8}"/>
              </a:ext>
            </a:extLst>
          </p:cNvPr>
          <p:cNvSpPr>
            <a:spLocks noGrp="1"/>
          </p:cNvSpPr>
          <p:nvPr>
            <p:ph idx="1"/>
          </p:nvPr>
        </p:nvSpPr>
        <p:spPr/>
        <p:txBody>
          <a:bodyPr>
            <a:normAutofit/>
          </a:bodyPr>
          <a:lstStyle/>
          <a:p>
            <a:r>
              <a:rPr lang="en-US" sz="2800" dirty="0"/>
              <a:t>SciPy: An open-source Python library used for scientific computing and technical computing, containing modules for optimization, integration, interpolation, eigenvalue problems, algebraic equations, differential equations, and others.</a:t>
            </a:r>
          </a:p>
          <a:p>
            <a:r>
              <a:rPr lang="en-US" sz="2800" dirty="0"/>
              <a:t>Matplotlib: A plotting library for the Python programming language and its numerical mathematics extension NumPy, providing an object-oriented API for embedding plots into applications.</a:t>
            </a:r>
          </a:p>
        </p:txBody>
      </p:sp>
    </p:spTree>
    <p:extLst>
      <p:ext uri="{BB962C8B-B14F-4D97-AF65-F5344CB8AC3E}">
        <p14:creationId xmlns:p14="http://schemas.microsoft.com/office/powerpoint/2010/main" val="31619732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ue and black logo&#10;&#10;Description automatically generated">
            <a:extLst>
              <a:ext uri="{FF2B5EF4-FFF2-40B4-BE49-F238E27FC236}">
                <a16:creationId xmlns:a16="http://schemas.microsoft.com/office/drawing/2014/main" id="{8B6D0762-2366-727D-F5FE-D1779BB4F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2145767"/>
            <a:ext cx="2560320" cy="2560320"/>
          </a:xfrm>
          <a:prstGeom prst="rect">
            <a:avLst/>
          </a:prstGeom>
        </p:spPr>
      </p:pic>
      <p:cxnSp>
        <p:nvCxnSpPr>
          <p:cNvPr id="16" name="Straight Connector 15">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Picture 10" descr="A blue text with a circular chart&#10;&#10;Description automatically generated with medium confidence">
            <a:extLst>
              <a:ext uri="{FF2B5EF4-FFF2-40B4-BE49-F238E27FC236}">
                <a16:creationId xmlns:a16="http://schemas.microsoft.com/office/drawing/2014/main" id="{2AAB1C13-6474-22CA-FCAC-0F152DC92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4631" y="2785847"/>
            <a:ext cx="2560320" cy="1280160"/>
          </a:xfrm>
          <a:prstGeom prst="rect">
            <a:avLst/>
          </a:prstGeom>
        </p:spPr>
      </p:pic>
      <p:cxnSp>
        <p:nvCxnSpPr>
          <p:cNvPr id="18" name="Straight Connector 17">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blue circle with a snake in it&#10;&#10;Description automatically generated">
            <a:extLst>
              <a:ext uri="{FF2B5EF4-FFF2-40B4-BE49-F238E27FC236}">
                <a16:creationId xmlns:a16="http://schemas.microsoft.com/office/drawing/2014/main" id="{7E5B49DA-A3C5-2B5B-5265-BAD4E100F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726" y="2785847"/>
            <a:ext cx="2560320" cy="1280160"/>
          </a:xfrm>
          <a:prstGeom prst="rect">
            <a:avLst/>
          </a:prstGeom>
        </p:spPr>
      </p:pic>
      <p:cxnSp>
        <p:nvCxnSpPr>
          <p:cNvPr id="20" name="Straight Connector 19">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blue and black text&#10;&#10;Description automatically generated">
            <a:extLst>
              <a:ext uri="{FF2B5EF4-FFF2-40B4-BE49-F238E27FC236}">
                <a16:creationId xmlns:a16="http://schemas.microsoft.com/office/drawing/2014/main" id="{866D6D04-1638-944B-3915-EB3CAFEFC4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662" y="2907462"/>
            <a:ext cx="2560320" cy="1036929"/>
          </a:xfrm>
          <a:prstGeom prst="rect">
            <a:avLst/>
          </a:prstGeom>
        </p:spPr>
      </p:pic>
    </p:spTree>
    <p:extLst>
      <p:ext uri="{BB962C8B-B14F-4D97-AF65-F5344CB8AC3E}">
        <p14:creationId xmlns:p14="http://schemas.microsoft.com/office/powerpoint/2010/main" val="15601876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3A20-10DD-BBFA-3C7E-D932CE3AE196}"/>
              </a:ext>
            </a:extLst>
          </p:cNvPr>
          <p:cNvSpPr>
            <a:spLocks noGrp="1"/>
          </p:cNvSpPr>
          <p:nvPr>
            <p:ph type="title"/>
          </p:nvPr>
        </p:nvSpPr>
        <p:spPr/>
        <p:txBody>
          <a:bodyPr/>
          <a:lstStyle/>
          <a:p>
            <a:r>
              <a:rPr lang="en-US" dirty="0"/>
              <a:t>Machine Learning and Artificial Intelligence</a:t>
            </a:r>
          </a:p>
        </p:txBody>
      </p:sp>
      <p:sp>
        <p:nvSpPr>
          <p:cNvPr id="3" name="Content Placeholder 2">
            <a:extLst>
              <a:ext uri="{FF2B5EF4-FFF2-40B4-BE49-F238E27FC236}">
                <a16:creationId xmlns:a16="http://schemas.microsoft.com/office/drawing/2014/main" id="{FC55C8E6-563A-0396-BDD2-80BA64F222BC}"/>
              </a:ext>
            </a:extLst>
          </p:cNvPr>
          <p:cNvSpPr>
            <a:spLocks noGrp="1"/>
          </p:cNvSpPr>
          <p:nvPr>
            <p:ph idx="1"/>
          </p:nvPr>
        </p:nvSpPr>
        <p:spPr/>
        <p:txBody>
          <a:bodyPr>
            <a:normAutofit lnSpcReduction="10000"/>
          </a:bodyPr>
          <a:lstStyle/>
          <a:p>
            <a:r>
              <a:rPr lang="en-US" sz="2400" dirty="0"/>
              <a:t>Scikit-learn: A free software machine learning library for the Python programming language. It features various classification, regression, and clustering algorithms.</a:t>
            </a:r>
          </a:p>
          <a:p>
            <a:r>
              <a:rPr lang="en-US" sz="2400" dirty="0"/>
              <a:t>TensorFlow: An end-to-end open-source platform for machine learning designed by Google. It has a comprehensive, flexible ecosystem of tools, libraries, and community resources that lets researchers push the state-of-the-art in ML, and developers easily build and deploy ML-powered applications.</a:t>
            </a:r>
          </a:p>
          <a:p>
            <a:r>
              <a:rPr lang="en-US" sz="2400" dirty="0" err="1"/>
              <a:t>PyTorch</a:t>
            </a:r>
            <a:r>
              <a:rPr lang="en-US" sz="2400" dirty="0"/>
              <a:t>: An open-source machine learning library based on the Torch library, used for applications such as computer vision and natural language processing, primarily developed by Facebook's AI Research lab.</a:t>
            </a:r>
          </a:p>
        </p:txBody>
      </p:sp>
    </p:spTree>
    <p:extLst>
      <p:ext uri="{BB962C8B-B14F-4D97-AF65-F5344CB8AC3E}">
        <p14:creationId xmlns:p14="http://schemas.microsoft.com/office/powerpoint/2010/main" val="26960936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logo with blue and orange circles&#10;&#10;Description automatically generated">
            <a:extLst>
              <a:ext uri="{FF2B5EF4-FFF2-40B4-BE49-F238E27FC236}">
                <a16:creationId xmlns:a16="http://schemas.microsoft.com/office/drawing/2014/main" id="{40701260-C14C-BF58-63E4-3263B1CE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667367"/>
            <a:ext cx="3517119" cy="3517119"/>
          </a:xfrm>
          <a:prstGeom prst="rect">
            <a:avLst/>
          </a:prstGeom>
        </p:spPr>
      </p:pic>
      <p:cxnSp>
        <p:nvCxnSpPr>
          <p:cNvPr id="15" name="Straight Connector 14">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 name="Picture 9" descr="A logo on a black background&#10;&#10;Description automatically generated">
            <a:extLst>
              <a:ext uri="{FF2B5EF4-FFF2-40B4-BE49-F238E27FC236}">
                <a16:creationId xmlns:a16="http://schemas.microsoft.com/office/drawing/2014/main" id="{0D1836BD-E71F-BC15-A2EA-78589E153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2541591"/>
            <a:ext cx="3537345" cy="1768672"/>
          </a:xfrm>
          <a:prstGeom prst="rect">
            <a:avLst/>
          </a:prstGeom>
        </p:spPr>
      </p:pic>
      <p:cxnSp>
        <p:nvCxnSpPr>
          <p:cNvPr id="17" name="Straight Connector 16">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descr="A logo with a black background&#10;&#10;Description automatically generated">
            <a:extLst>
              <a:ext uri="{FF2B5EF4-FFF2-40B4-BE49-F238E27FC236}">
                <a16:creationId xmlns:a16="http://schemas.microsoft.com/office/drawing/2014/main" id="{E98AE2E1-8E3B-EE20-CC9F-BA9E6C1DDF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2300450"/>
            <a:ext cx="3517120" cy="2250956"/>
          </a:xfrm>
          <a:prstGeom prst="rect">
            <a:avLst/>
          </a:prstGeom>
        </p:spPr>
      </p:pic>
    </p:spTree>
    <p:extLst>
      <p:ext uri="{BB962C8B-B14F-4D97-AF65-F5344CB8AC3E}">
        <p14:creationId xmlns:p14="http://schemas.microsoft.com/office/powerpoint/2010/main" val="196759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9F8E-BAA6-EA0C-178E-F131870C22CA}"/>
              </a:ext>
            </a:extLst>
          </p:cNvPr>
          <p:cNvSpPr>
            <a:spLocks noGrp="1"/>
          </p:cNvSpPr>
          <p:nvPr>
            <p:ph type="title"/>
          </p:nvPr>
        </p:nvSpPr>
        <p:spPr/>
        <p:txBody>
          <a:bodyPr/>
          <a:lstStyle/>
          <a:p>
            <a:r>
              <a:rPr lang="en-US" dirty="0"/>
              <a:t>HOW TO INSTALL PYTHON</a:t>
            </a:r>
          </a:p>
        </p:txBody>
      </p:sp>
      <p:sp>
        <p:nvSpPr>
          <p:cNvPr id="3" name="Content Placeholder 2">
            <a:extLst>
              <a:ext uri="{FF2B5EF4-FFF2-40B4-BE49-F238E27FC236}">
                <a16:creationId xmlns:a16="http://schemas.microsoft.com/office/drawing/2014/main" id="{6274F098-6D18-0747-59D2-A53D62B9A594}"/>
              </a:ext>
            </a:extLst>
          </p:cNvPr>
          <p:cNvSpPr>
            <a:spLocks noGrp="1"/>
          </p:cNvSpPr>
          <p:nvPr>
            <p:ph idx="1"/>
          </p:nvPr>
        </p:nvSpPr>
        <p:spPr/>
        <p:txBody>
          <a:bodyPr>
            <a:normAutofit/>
          </a:bodyPr>
          <a:lstStyle/>
          <a:p>
            <a:r>
              <a:rPr lang="en-US" sz="2800" dirty="0"/>
              <a:t>https://www.python.org/downloads/</a:t>
            </a:r>
          </a:p>
        </p:txBody>
      </p:sp>
    </p:spTree>
    <p:extLst>
      <p:ext uri="{BB962C8B-B14F-4D97-AF65-F5344CB8AC3E}">
        <p14:creationId xmlns:p14="http://schemas.microsoft.com/office/powerpoint/2010/main" val="209389949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88B1-4C52-7E35-E2C2-68D7F1342C23}"/>
              </a:ext>
            </a:extLst>
          </p:cNvPr>
          <p:cNvSpPr>
            <a:spLocks noGrp="1"/>
          </p:cNvSpPr>
          <p:nvPr>
            <p:ph type="title"/>
          </p:nvPr>
        </p:nvSpPr>
        <p:spPr/>
        <p:txBody>
          <a:bodyPr/>
          <a:lstStyle/>
          <a:p>
            <a:r>
              <a:rPr lang="en-US" dirty="0"/>
              <a:t>Automation and Scripting</a:t>
            </a:r>
          </a:p>
        </p:txBody>
      </p:sp>
      <p:sp>
        <p:nvSpPr>
          <p:cNvPr id="3" name="Content Placeholder 2">
            <a:extLst>
              <a:ext uri="{FF2B5EF4-FFF2-40B4-BE49-F238E27FC236}">
                <a16:creationId xmlns:a16="http://schemas.microsoft.com/office/drawing/2014/main" id="{CE5AF41E-23FB-062C-695C-C21E7B8BF446}"/>
              </a:ext>
            </a:extLst>
          </p:cNvPr>
          <p:cNvSpPr>
            <a:spLocks noGrp="1"/>
          </p:cNvSpPr>
          <p:nvPr>
            <p:ph idx="1"/>
          </p:nvPr>
        </p:nvSpPr>
        <p:spPr/>
        <p:txBody>
          <a:bodyPr>
            <a:normAutofit/>
          </a:bodyPr>
          <a:lstStyle/>
          <a:p>
            <a:r>
              <a:rPr lang="en-US" sz="2800" dirty="0"/>
              <a:t>Selenium: A portable framework for testing web applications, providing a playback tool for authoring functional tests without the need to learn a test scripting language.</a:t>
            </a:r>
          </a:p>
          <a:p>
            <a:r>
              <a:rPr lang="en-US" sz="2800" dirty="0"/>
              <a:t>Beautiful Soup: A library for pulling data out of HTML and XML files. It provides idiomatic ways of navigating, searching, and modifying the parse tree.</a:t>
            </a:r>
          </a:p>
        </p:txBody>
      </p:sp>
    </p:spTree>
    <p:extLst>
      <p:ext uri="{BB962C8B-B14F-4D97-AF65-F5344CB8AC3E}">
        <p14:creationId xmlns:p14="http://schemas.microsoft.com/office/powerpoint/2010/main" val="22227222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een and white logo&#10;&#10;Description automatically generated">
            <a:extLst>
              <a:ext uri="{FF2B5EF4-FFF2-40B4-BE49-F238E27FC236}">
                <a16:creationId xmlns:a16="http://schemas.microsoft.com/office/drawing/2014/main" id="{F97A0021-0C2C-0E65-8388-D5A88D438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868" y="2570291"/>
            <a:ext cx="2087296" cy="2181225"/>
          </a:xfrm>
          <a:prstGeom prst="rect">
            <a:avLst/>
          </a:prstGeom>
        </p:spPr>
      </p:pic>
      <p:pic>
        <p:nvPicPr>
          <p:cNvPr id="7" name="Picture 6" descr="A black and white logo&#10;&#10;Description automatically generated">
            <a:extLst>
              <a:ext uri="{FF2B5EF4-FFF2-40B4-BE49-F238E27FC236}">
                <a16:creationId xmlns:a16="http://schemas.microsoft.com/office/drawing/2014/main" id="{692A96E1-6FF5-4E48-77D5-567BB6961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825" y="3027492"/>
            <a:ext cx="3609975" cy="1266825"/>
          </a:xfrm>
          <a:prstGeom prst="rect">
            <a:avLst/>
          </a:prstGeom>
        </p:spPr>
      </p:pic>
    </p:spTree>
    <p:extLst>
      <p:ext uri="{BB962C8B-B14F-4D97-AF65-F5344CB8AC3E}">
        <p14:creationId xmlns:p14="http://schemas.microsoft.com/office/powerpoint/2010/main" val="66354593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2549A-AC66-B33C-5A06-2341E09CDCD7}"/>
              </a:ext>
            </a:extLst>
          </p:cNvPr>
          <p:cNvSpPr>
            <a:spLocks noGrp="1"/>
          </p:cNvSpPr>
          <p:nvPr>
            <p:ph type="title"/>
          </p:nvPr>
        </p:nvSpPr>
        <p:spPr/>
        <p:txBody>
          <a:bodyPr/>
          <a:lstStyle/>
          <a:p>
            <a:r>
              <a:rPr lang="en-US" dirty="0"/>
              <a:t>GUI Development</a:t>
            </a:r>
          </a:p>
        </p:txBody>
      </p:sp>
      <p:sp>
        <p:nvSpPr>
          <p:cNvPr id="3" name="Content Placeholder 2">
            <a:extLst>
              <a:ext uri="{FF2B5EF4-FFF2-40B4-BE49-F238E27FC236}">
                <a16:creationId xmlns:a16="http://schemas.microsoft.com/office/drawing/2014/main" id="{B7FCD00F-9851-622B-7C23-F1B4262C7A9B}"/>
              </a:ext>
            </a:extLst>
          </p:cNvPr>
          <p:cNvSpPr>
            <a:spLocks noGrp="1"/>
          </p:cNvSpPr>
          <p:nvPr>
            <p:ph idx="1"/>
          </p:nvPr>
        </p:nvSpPr>
        <p:spPr/>
        <p:txBody>
          <a:bodyPr>
            <a:normAutofit/>
          </a:bodyPr>
          <a:lstStyle/>
          <a:p>
            <a:r>
              <a:rPr lang="en-US" sz="2800" dirty="0" err="1"/>
              <a:t>Tkinter</a:t>
            </a:r>
            <a:r>
              <a:rPr lang="en-US" sz="2800" dirty="0"/>
              <a:t>: The standard GUI library for Python, providing a fast and easy way to create GUI applications.</a:t>
            </a:r>
          </a:p>
          <a:p>
            <a:r>
              <a:rPr lang="en-US" sz="2800" dirty="0" err="1"/>
              <a:t>PyQt</a:t>
            </a:r>
            <a:r>
              <a:rPr lang="en-US" sz="2800" dirty="0"/>
              <a:t>: A set of Python bindings for The Qt Company’s Qt application framework, used to create graphical user interfaces as well as cross-platform applications that run on various software and hardware platforms.</a:t>
            </a:r>
          </a:p>
        </p:txBody>
      </p:sp>
    </p:spTree>
    <p:extLst>
      <p:ext uri="{BB962C8B-B14F-4D97-AF65-F5344CB8AC3E}">
        <p14:creationId xmlns:p14="http://schemas.microsoft.com/office/powerpoint/2010/main" val="51207636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308965-434A-4011-8316-8ABEFFED0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C910B0D-8E24-46E7-93D7-329948C6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5609383" cy="952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FF215A71-CFAF-4964-A613-D07F75FC1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035" y="453825"/>
            <a:ext cx="5596432" cy="983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feather and snake logo&#10;&#10;Description automatically generated">
            <a:extLst>
              <a:ext uri="{FF2B5EF4-FFF2-40B4-BE49-F238E27FC236}">
                <a16:creationId xmlns:a16="http://schemas.microsoft.com/office/drawing/2014/main" id="{941B2746-EEC1-B7DB-7646-67F8D0D55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33" y="1837338"/>
            <a:ext cx="5609384" cy="3183325"/>
          </a:xfrm>
          <a:prstGeom prst="rect">
            <a:avLst/>
          </a:prstGeom>
        </p:spPr>
      </p:pic>
      <p:pic>
        <p:nvPicPr>
          <p:cNvPr id="7" name="Picture 6" descr="A logo of a python&#10;&#10;Description automatically generated">
            <a:extLst>
              <a:ext uri="{FF2B5EF4-FFF2-40B4-BE49-F238E27FC236}">
                <a16:creationId xmlns:a16="http://schemas.microsoft.com/office/drawing/2014/main" id="{5E502D35-D8F6-F960-8D65-A9D11AF83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9035" y="1566915"/>
            <a:ext cx="5596432" cy="3724171"/>
          </a:xfrm>
          <a:prstGeom prst="rect">
            <a:avLst/>
          </a:prstGeom>
        </p:spPr>
      </p:pic>
    </p:spTree>
    <p:extLst>
      <p:ext uri="{BB962C8B-B14F-4D97-AF65-F5344CB8AC3E}">
        <p14:creationId xmlns:p14="http://schemas.microsoft.com/office/powerpoint/2010/main" val="39782206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FCF09-C316-5987-6001-3F4B51BE7A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6AFCBA-8DFA-E52C-A636-BC122FF9FA1A}"/>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CLASSES</a:t>
            </a:r>
          </a:p>
        </p:txBody>
      </p:sp>
      <p:sp>
        <p:nvSpPr>
          <p:cNvPr id="4" name="Text Placeholder 3">
            <a:extLst>
              <a:ext uri="{FF2B5EF4-FFF2-40B4-BE49-F238E27FC236}">
                <a16:creationId xmlns:a16="http://schemas.microsoft.com/office/drawing/2014/main" id="{C026CBF6-7EA2-88EC-42C6-DB2ECE8261D3}"/>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IV</a:t>
            </a:r>
          </a:p>
        </p:txBody>
      </p:sp>
    </p:spTree>
    <p:extLst>
      <p:ext uri="{BB962C8B-B14F-4D97-AF65-F5344CB8AC3E}">
        <p14:creationId xmlns:p14="http://schemas.microsoft.com/office/powerpoint/2010/main" val="7645398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6DA7-7520-4563-A5A7-39AD5CED0245}"/>
              </a:ext>
            </a:extLst>
          </p:cNvPr>
          <p:cNvSpPr>
            <a:spLocks noGrp="1"/>
          </p:cNvSpPr>
          <p:nvPr>
            <p:ph type="title"/>
          </p:nvPr>
        </p:nvSpPr>
        <p:spPr/>
        <p:txBody>
          <a:bodyPr/>
          <a:lstStyle/>
          <a:p>
            <a:r>
              <a:rPr lang="en-US" dirty="0"/>
              <a:t>object-oriented programming (OOP).</a:t>
            </a:r>
          </a:p>
        </p:txBody>
      </p:sp>
      <p:sp>
        <p:nvSpPr>
          <p:cNvPr id="3" name="Content Placeholder 2">
            <a:extLst>
              <a:ext uri="{FF2B5EF4-FFF2-40B4-BE49-F238E27FC236}">
                <a16:creationId xmlns:a16="http://schemas.microsoft.com/office/drawing/2014/main" id="{EA2617E5-489D-CC49-B653-D35BCD9D8FB8}"/>
              </a:ext>
            </a:extLst>
          </p:cNvPr>
          <p:cNvSpPr>
            <a:spLocks noGrp="1"/>
          </p:cNvSpPr>
          <p:nvPr>
            <p:ph idx="1"/>
          </p:nvPr>
        </p:nvSpPr>
        <p:spPr/>
        <p:txBody>
          <a:bodyPr>
            <a:normAutofit/>
          </a:bodyPr>
          <a:lstStyle/>
          <a:p>
            <a:r>
              <a:rPr lang="en-US" sz="2800" dirty="0"/>
              <a:t>A class in Python provides a means of bundling data and functionality together. Creating a class involves defining a new type that can have attributes (data) and methods (functions associated with the class). This allows for creating objects (instances of a class) that can hold their own data and use the methods defined in the class.</a:t>
            </a:r>
          </a:p>
        </p:txBody>
      </p:sp>
    </p:spTree>
    <p:extLst>
      <p:ext uri="{BB962C8B-B14F-4D97-AF65-F5344CB8AC3E}">
        <p14:creationId xmlns:p14="http://schemas.microsoft.com/office/powerpoint/2010/main" val="287810407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CLASES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29</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5677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4125DB-B3BD-DF14-4528-D6DCFBE1C2A3}"/>
              </a:ext>
            </a:extLst>
          </p:cNvPr>
          <p:cNvSpPr>
            <a:spLocks noGrp="1"/>
          </p:cNvSpPr>
          <p:nvPr>
            <p:ph type="title"/>
          </p:nvPr>
        </p:nvSpPr>
        <p:spPr/>
        <p:txBody>
          <a:bodyPr/>
          <a:lstStyle/>
          <a:p>
            <a:r>
              <a:rPr lang="en-US" dirty="0"/>
              <a:t>OOP</a:t>
            </a:r>
          </a:p>
        </p:txBody>
      </p:sp>
      <p:sp>
        <p:nvSpPr>
          <p:cNvPr id="5" name="Content Placeholder 4">
            <a:extLst>
              <a:ext uri="{FF2B5EF4-FFF2-40B4-BE49-F238E27FC236}">
                <a16:creationId xmlns:a16="http://schemas.microsoft.com/office/drawing/2014/main" id="{4212F154-F355-0515-6A24-20756C3234FB}"/>
              </a:ext>
            </a:extLst>
          </p:cNvPr>
          <p:cNvSpPr>
            <a:spLocks noGrp="1"/>
          </p:cNvSpPr>
          <p:nvPr>
            <p:ph idx="1"/>
          </p:nvPr>
        </p:nvSpPr>
        <p:spPr/>
        <p:txBody>
          <a:bodyPr>
            <a:normAutofit/>
          </a:bodyPr>
          <a:lstStyle/>
          <a:p>
            <a:r>
              <a:rPr lang="en-US" sz="2800" dirty="0"/>
              <a:t>Object-oriented programming has its roots in the 1960s, but it wasn’t until the mid 1980s that it became the main programming paradigm used in the creation of new software. It was developed as a way to handle the rapidly increasing size and complexity of software systems and to make it easier to modify these large and complex systems over time.</a:t>
            </a:r>
          </a:p>
        </p:txBody>
      </p:sp>
    </p:spTree>
    <p:extLst>
      <p:ext uri="{BB962C8B-B14F-4D97-AF65-F5344CB8AC3E}">
        <p14:creationId xmlns:p14="http://schemas.microsoft.com/office/powerpoint/2010/main" val="413413332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D7B-71C5-83B1-12B1-9D4E7F00F233}"/>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9AE11579-6B99-4E6F-5C8F-98EF13FA96E6}"/>
              </a:ext>
            </a:extLst>
          </p:cNvPr>
          <p:cNvSpPr>
            <a:spLocks noGrp="1"/>
          </p:cNvSpPr>
          <p:nvPr>
            <p:ph idx="1"/>
          </p:nvPr>
        </p:nvSpPr>
        <p:spPr/>
        <p:txBody>
          <a:bodyPr>
            <a:normAutofit/>
          </a:bodyPr>
          <a:lstStyle/>
          <a:p>
            <a:r>
              <a:rPr lang="en-US" sz="2800" dirty="0"/>
              <a:t>A class in Python is a blueprint for creating objects. Classes encapsulate data for the object and methods to manipulate that data. A class is defined using the class keyword.</a:t>
            </a:r>
          </a:p>
        </p:txBody>
      </p:sp>
    </p:spTree>
    <p:extLst>
      <p:ext uri="{BB962C8B-B14F-4D97-AF65-F5344CB8AC3E}">
        <p14:creationId xmlns:p14="http://schemas.microsoft.com/office/powerpoint/2010/main" val="34361356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71A3-B837-AEAB-CFDF-9719EBC7425B}"/>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1EF207C3-AB1A-9982-BD3A-88F2D1B177A1}"/>
              </a:ext>
            </a:extLst>
          </p:cNvPr>
          <p:cNvSpPr>
            <a:spLocks noGrp="1"/>
          </p:cNvSpPr>
          <p:nvPr>
            <p:ph idx="1"/>
          </p:nvPr>
        </p:nvSpPr>
        <p:spPr/>
        <p:txBody>
          <a:bodyPr>
            <a:normAutofit/>
          </a:bodyPr>
          <a:lstStyle/>
          <a:p>
            <a:r>
              <a:rPr lang="en-US" sz="2800" dirty="0"/>
              <a:t>An object is an instance of a class. Once a class is defined, you can instantiate it to create an object. Each object can have unique attributes and behavior as defined by its class.</a:t>
            </a:r>
          </a:p>
        </p:txBody>
      </p:sp>
    </p:spTree>
    <p:extLst>
      <p:ext uri="{BB962C8B-B14F-4D97-AF65-F5344CB8AC3E}">
        <p14:creationId xmlns:p14="http://schemas.microsoft.com/office/powerpoint/2010/main" val="204070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EFC6B-3FB6-3427-A6B0-629AF70D7226}"/>
              </a:ext>
            </a:extLst>
          </p:cNvPr>
          <p:cNvPicPr>
            <a:picLocks noChangeAspect="1"/>
          </p:cNvPicPr>
          <p:nvPr/>
        </p:nvPicPr>
        <p:blipFill>
          <a:blip r:embed="rId2"/>
          <a:stretch>
            <a:fillRect/>
          </a:stretch>
        </p:blipFill>
        <p:spPr>
          <a:xfrm>
            <a:off x="2218784" y="1028365"/>
            <a:ext cx="7754432" cy="4801270"/>
          </a:xfrm>
          <a:prstGeom prst="rect">
            <a:avLst/>
          </a:prstGeom>
        </p:spPr>
      </p:pic>
      <p:sp>
        <p:nvSpPr>
          <p:cNvPr id="4" name="Rectangle 3">
            <a:extLst>
              <a:ext uri="{FF2B5EF4-FFF2-40B4-BE49-F238E27FC236}">
                <a16:creationId xmlns:a16="http://schemas.microsoft.com/office/drawing/2014/main" id="{24725D60-B399-ED0C-DA0E-AABA49D602D8}"/>
              </a:ext>
            </a:extLst>
          </p:cNvPr>
          <p:cNvSpPr/>
          <p:nvPr/>
        </p:nvSpPr>
        <p:spPr>
          <a:xfrm>
            <a:off x="4385388" y="5402424"/>
            <a:ext cx="2080726" cy="317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08743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7904-7DE3-D655-65A8-C5307FEBF171}"/>
              </a:ext>
            </a:extLst>
          </p:cNvPr>
          <p:cNvSpPr>
            <a:spLocks noGrp="1"/>
          </p:cNvSpPr>
          <p:nvPr>
            <p:ph type="title"/>
          </p:nvPr>
        </p:nvSpPr>
        <p:spPr/>
        <p:txBody>
          <a:bodyPr/>
          <a:lstStyle/>
          <a:p>
            <a:r>
              <a:rPr lang="en-US" dirty="0"/>
              <a:t>Attributes and Methods</a:t>
            </a:r>
          </a:p>
        </p:txBody>
      </p:sp>
      <p:sp>
        <p:nvSpPr>
          <p:cNvPr id="3" name="Content Placeholder 2">
            <a:extLst>
              <a:ext uri="{FF2B5EF4-FFF2-40B4-BE49-F238E27FC236}">
                <a16:creationId xmlns:a16="http://schemas.microsoft.com/office/drawing/2014/main" id="{CD16144B-7E5A-94A5-B782-FF4421564A51}"/>
              </a:ext>
            </a:extLst>
          </p:cNvPr>
          <p:cNvSpPr>
            <a:spLocks noGrp="1"/>
          </p:cNvSpPr>
          <p:nvPr>
            <p:ph idx="1"/>
          </p:nvPr>
        </p:nvSpPr>
        <p:spPr/>
        <p:txBody>
          <a:bodyPr>
            <a:normAutofit/>
          </a:bodyPr>
          <a:lstStyle/>
          <a:p>
            <a:r>
              <a:rPr lang="en-US" sz="2800" dirty="0"/>
              <a:t>Attributes are data stored inside an object or class, and methods are functions defined within a class that operate on its objects. Attributes represent the state of an object, while methods represent the behavior.</a:t>
            </a:r>
          </a:p>
        </p:txBody>
      </p:sp>
    </p:spTree>
    <p:extLst>
      <p:ext uri="{BB962C8B-B14F-4D97-AF65-F5344CB8AC3E}">
        <p14:creationId xmlns:p14="http://schemas.microsoft.com/office/powerpoint/2010/main" val="235405833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6EAE-0809-1D87-84DD-A8EFE7A8455A}"/>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85878800-F50D-C479-B4E8-11F4BB9C905E}"/>
              </a:ext>
            </a:extLst>
          </p:cNvPr>
          <p:cNvSpPr>
            <a:spLocks noGrp="1"/>
          </p:cNvSpPr>
          <p:nvPr>
            <p:ph idx="1"/>
          </p:nvPr>
        </p:nvSpPr>
        <p:spPr/>
        <p:txBody>
          <a:bodyPr>
            <a:normAutofit/>
          </a:bodyPr>
          <a:lstStyle/>
          <a:p>
            <a:r>
              <a:rPr lang="en-US" sz="2800" dirty="0"/>
              <a:t>Inheritance allows a class to inherit attributes and methods from another class, known as the parent class. This promotes code reusability and creates a relationship where the child class can override or extend the functionality of the parent class.</a:t>
            </a:r>
          </a:p>
        </p:txBody>
      </p:sp>
    </p:spTree>
    <p:extLst>
      <p:ext uri="{BB962C8B-B14F-4D97-AF65-F5344CB8AC3E}">
        <p14:creationId xmlns:p14="http://schemas.microsoft.com/office/powerpoint/2010/main" val="6182864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9E5F-457C-597E-0972-7937FE1FE63A}"/>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03047A48-FE49-2E82-977C-0FA8C7594277}"/>
              </a:ext>
            </a:extLst>
          </p:cNvPr>
          <p:cNvSpPr>
            <a:spLocks noGrp="1"/>
          </p:cNvSpPr>
          <p:nvPr>
            <p:ph idx="1"/>
          </p:nvPr>
        </p:nvSpPr>
        <p:spPr/>
        <p:txBody>
          <a:bodyPr>
            <a:normAutofit/>
          </a:bodyPr>
          <a:lstStyle/>
          <a:p>
            <a:r>
              <a:rPr lang="en-US" sz="2800" dirty="0"/>
              <a:t>Polymorphism allows for the use of a single interface to represent different underlying forms (data types). In Python, this means that different classes can have methods with the same name, and those methods can be called in the same way even though they might perform different operations.</a:t>
            </a:r>
          </a:p>
        </p:txBody>
      </p:sp>
    </p:spTree>
    <p:extLst>
      <p:ext uri="{BB962C8B-B14F-4D97-AF65-F5344CB8AC3E}">
        <p14:creationId xmlns:p14="http://schemas.microsoft.com/office/powerpoint/2010/main" val="204521932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621B-A456-C769-4CF9-380A1518B896}"/>
              </a:ext>
            </a:extLst>
          </p:cNvPr>
          <p:cNvSpPr>
            <a:spLocks noGrp="1"/>
          </p:cNvSpPr>
          <p:nvPr>
            <p:ph type="title"/>
          </p:nvPr>
        </p:nvSpPr>
        <p:spPr/>
        <p:txBody>
          <a:bodyPr/>
          <a:lstStyle/>
          <a:p>
            <a:r>
              <a:rPr lang="en-US" dirty="0"/>
              <a:t>constructor </a:t>
            </a:r>
          </a:p>
        </p:txBody>
      </p:sp>
      <p:sp>
        <p:nvSpPr>
          <p:cNvPr id="3" name="Content Placeholder 2">
            <a:extLst>
              <a:ext uri="{FF2B5EF4-FFF2-40B4-BE49-F238E27FC236}">
                <a16:creationId xmlns:a16="http://schemas.microsoft.com/office/drawing/2014/main" id="{C8D2BB3F-C22D-D8B6-5733-E2080FD77E79}"/>
              </a:ext>
            </a:extLst>
          </p:cNvPr>
          <p:cNvSpPr>
            <a:spLocks noGrp="1"/>
          </p:cNvSpPr>
          <p:nvPr>
            <p:ph idx="1"/>
          </p:nvPr>
        </p:nvSpPr>
        <p:spPr/>
        <p:txBody>
          <a:bodyPr>
            <a:normAutofit/>
          </a:bodyPr>
          <a:lstStyle/>
          <a:p>
            <a:r>
              <a:rPr lang="en-US" sz="2800" dirty="0"/>
              <a:t>In object-oriented programming (OOP), a constructor is a special type of subroutine called to create an object. It prepares the new object for use, often accepting arguments that the constructor uses to set required member variables and allocate resources. </a:t>
            </a:r>
          </a:p>
        </p:txBody>
      </p:sp>
    </p:spTree>
    <p:extLst>
      <p:ext uri="{BB962C8B-B14F-4D97-AF65-F5344CB8AC3E}">
        <p14:creationId xmlns:p14="http://schemas.microsoft.com/office/powerpoint/2010/main" val="242433139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B39CF-D072-4C0F-BB86-6E9E829A8AE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292D2BD-5A71-B386-53B5-371E651AAA46}"/>
              </a:ext>
            </a:extLst>
          </p:cNvPr>
          <p:cNvSpPr>
            <a:spLocks noGrp="1"/>
          </p:cNvSpPr>
          <p:nvPr>
            <p:ph idx="1"/>
          </p:nvPr>
        </p:nvSpPr>
        <p:spPr/>
        <p:txBody>
          <a:bodyPr>
            <a:normAutofit/>
          </a:bodyPr>
          <a:lstStyle/>
          <a:p>
            <a:r>
              <a:rPr lang="en-US" sz="2800" dirty="0"/>
              <a:t>Methods in Python are functions that are defined inside a class and are used to define the behaviors of an object. Unlike standalone functions, methods are called on objects and can access and modify the state of the object to which they belong. This is done through the self parameter, which is a reference to the current instance of the class.</a:t>
            </a:r>
          </a:p>
        </p:txBody>
      </p:sp>
    </p:spTree>
    <p:extLst>
      <p:ext uri="{BB962C8B-B14F-4D97-AF65-F5344CB8AC3E}">
        <p14:creationId xmlns:p14="http://schemas.microsoft.com/office/powerpoint/2010/main" val="340939504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7B84-CAEF-6467-2C52-0CE4389B0FE5}"/>
              </a:ext>
            </a:extLst>
          </p:cNvPr>
          <p:cNvSpPr>
            <a:spLocks noGrp="1"/>
          </p:cNvSpPr>
          <p:nvPr>
            <p:ph type="title"/>
          </p:nvPr>
        </p:nvSpPr>
        <p:spPr/>
        <p:txBody>
          <a:bodyPr/>
          <a:lstStyle/>
          <a:p>
            <a:r>
              <a:rPr lang="en-US" dirty="0"/>
              <a:t>__str__</a:t>
            </a:r>
          </a:p>
        </p:txBody>
      </p:sp>
      <p:sp>
        <p:nvSpPr>
          <p:cNvPr id="3" name="Content Placeholder 2">
            <a:extLst>
              <a:ext uri="{FF2B5EF4-FFF2-40B4-BE49-F238E27FC236}">
                <a16:creationId xmlns:a16="http://schemas.microsoft.com/office/drawing/2014/main" id="{220421DF-0340-4C6A-E482-ADA4B516FF17}"/>
              </a:ext>
            </a:extLst>
          </p:cNvPr>
          <p:cNvSpPr>
            <a:spLocks noGrp="1"/>
          </p:cNvSpPr>
          <p:nvPr>
            <p:ph idx="1"/>
          </p:nvPr>
        </p:nvSpPr>
        <p:spPr/>
        <p:txBody>
          <a:bodyPr>
            <a:normAutofit/>
          </a:bodyPr>
          <a:lstStyle/>
          <a:p>
            <a:r>
              <a:rPr lang="en-US" sz="2800" dirty="0"/>
              <a:t>The __str__ method in Python is a special (dunder, for "double underscore") method that is meant to return a string representation of an object. When you define a __str__ method in a class, Python calls this method when you use the str() function on an instance of the class, or when you use the print() function to print an instance.</a:t>
            </a:r>
          </a:p>
        </p:txBody>
      </p:sp>
    </p:spTree>
    <p:extLst>
      <p:ext uri="{BB962C8B-B14F-4D97-AF65-F5344CB8AC3E}">
        <p14:creationId xmlns:p14="http://schemas.microsoft.com/office/powerpoint/2010/main" val="35958266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__str__</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31</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7434451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CD99-65B6-A9D2-2BC9-DA2D523F34F9}"/>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F104A6A4-D8CC-E16C-6F4D-D3B476620985}"/>
              </a:ext>
            </a:extLst>
          </p:cNvPr>
          <p:cNvSpPr>
            <a:spLocks noGrp="1"/>
          </p:cNvSpPr>
          <p:nvPr>
            <p:ph idx="1"/>
          </p:nvPr>
        </p:nvSpPr>
        <p:spPr/>
        <p:txBody>
          <a:bodyPr>
            <a:normAutofit/>
          </a:bodyPr>
          <a:lstStyle/>
          <a:p>
            <a:r>
              <a:rPr lang="en-US" sz="2800" dirty="0"/>
              <a:t>Inheritance is a fundamental concept in Object-Oriented Programming (OOP) that allows a class to inherit attributes and methods from another class. The class that inherits is called the subclass (or derived class), and the class from which it inherits is called the superclass (or base class). Inheritance facilitates code reusability, allows for the creation of a hierarchical class structure, and supports the concept of polymorphism.</a:t>
            </a:r>
          </a:p>
        </p:txBody>
      </p:sp>
    </p:spTree>
    <p:extLst>
      <p:ext uri="{BB962C8B-B14F-4D97-AF65-F5344CB8AC3E}">
        <p14:creationId xmlns:p14="http://schemas.microsoft.com/office/powerpoint/2010/main" val="32206509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Inheritance</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32</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70912652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FCF09-C316-5987-6001-3F4B51BE7A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6AFCBA-8DFA-E52C-A636-BC122FF9FA1A}"/>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ADVANCED FUNCTIONS</a:t>
            </a:r>
          </a:p>
        </p:txBody>
      </p:sp>
      <p:sp>
        <p:nvSpPr>
          <p:cNvPr id="4" name="Text Placeholder 3">
            <a:extLst>
              <a:ext uri="{FF2B5EF4-FFF2-40B4-BE49-F238E27FC236}">
                <a16:creationId xmlns:a16="http://schemas.microsoft.com/office/drawing/2014/main" id="{C026CBF6-7EA2-88EC-42C6-DB2ECE8261D3}"/>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V</a:t>
            </a:r>
          </a:p>
        </p:txBody>
      </p:sp>
    </p:spTree>
    <p:extLst>
      <p:ext uri="{BB962C8B-B14F-4D97-AF65-F5344CB8AC3E}">
        <p14:creationId xmlns:p14="http://schemas.microsoft.com/office/powerpoint/2010/main" val="3571353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698F-A73D-70FA-B51C-AB63CBB4F2D3}"/>
              </a:ext>
            </a:extLst>
          </p:cNvPr>
          <p:cNvSpPr>
            <a:spLocks noGrp="1"/>
          </p:cNvSpPr>
          <p:nvPr>
            <p:ph type="title" idx="4294967295"/>
          </p:nvPr>
        </p:nvSpPr>
        <p:spPr>
          <a:xfrm>
            <a:off x="0" y="701675"/>
            <a:ext cx="11029950" cy="1014413"/>
          </a:xfrm>
        </p:spPr>
        <p:txBody>
          <a:bodyPr/>
          <a:lstStyle/>
          <a:p>
            <a:r>
              <a:rPr lang="en-US" dirty="0"/>
              <a:t>Install text editor</a:t>
            </a:r>
          </a:p>
        </p:txBody>
      </p:sp>
      <p:pic>
        <p:nvPicPr>
          <p:cNvPr id="5" name="Picture 4" descr="A screenshot of a computer program&#10;&#10;Description automatically generated">
            <a:extLst>
              <a:ext uri="{FF2B5EF4-FFF2-40B4-BE49-F238E27FC236}">
                <a16:creationId xmlns:a16="http://schemas.microsoft.com/office/drawing/2014/main" id="{55FC927F-1E22-9AC6-63BA-5B2D6DBCB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100" y="759279"/>
            <a:ext cx="8597344" cy="5526864"/>
          </a:xfrm>
          <a:prstGeom prst="rect">
            <a:avLst/>
          </a:prstGeom>
        </p:spPr>
      </p:pic>
    </p:spTree>
    <p:extLst>
      <p:ext uri="{BB962C8B-B14F-4D97-AF65-F5344CB8AC3E}">
        <p14:creationId xmlns:p14="http://schemas.microsoft.com/office/powerpoint/2010/main" val="175528101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810ED2-D136-6691-7687-34BFB9EABA6D}"/>
              </a:ext>
            </a:extLst>
          </p:cNvPr>
          <p:cNvSpPr>
            <a:spLocks noGrp="1"/>
          </p:cNvSpPr>
          <p:nvPr>
            <p:ph type="title"/>
          </p:nvPr>
        </p:nvSpPr>
        <p:spPr/>
        <p:txBody>
          <a:bodyPr/>
          <a:lstStyle/>
          <a:p>
            <a:r>
              <a:rPr lang="en-US" dirty="0"/>
              <a:t>exceptions</a:t>
            </a:r>
          </a:p>
        </p:txBody>
      </p:sp>
      <p:sp>
        <p:nvSpPr>
          <p:cNvPr id="5" name="Content Placeholder 4">
            <a:extLst>
              <a:ext uri="{FF2B5EF4-FFF2-40B4-BE49-F238E27FC236}">
                <a16:creationId xmlns:a16="http://schemas.microsoft.com/office/drawing/2014/main" id="{4D843932-3539-65D6-3EBD-0522049DB253}"/>
              </a:ext>
            </a:extLst>
          </p:cNvPr>
          <p:cNvSpPr>
            <a:spLocks noGrp="1"/>
          </p:cNvSpPr>
          <p:nvPr>
            <p:ph idx="1"/>
          </p:nvPr>
        </p:nvSpPr>
        <p:spPr/>
        <p:txBody>
          <a:bodyPr>
            <a:normAutofit/>
          </a:bodyPr>
          <a:lstStyle/>
          <a:p>
            <a:r>
              <a:rPr lang="en-US" sz="2800" dirty="0"/>
              <a:t>In Python, try and except are used to handle exceptions, which are errors that occur during the execution of a program. This exception handling mechanism helps a program to respond appropriately to errors, instead of crashing unexpectedly.</a:t>
            </a:r>
          </a:p>
        </p:txBody>
      </p:sp>
    </p:spTree>
    <p:extLst>
      <p:ext uri="{BB962C8B-B14F-4D97-AF65-F5344CB8AC3E}">
        <p14:creationId xmlns:p14="http://schemas.microsoft.com/office/powerpoint/2010/main" val="6232130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A71C5-E77F-5E50-7512-8D15BF366162}"/>
              </a:ext>
            </a:extLst>
          </p:cNvPr>
          <p:cNvSpPr>
            <a:spLocks noGrp="1"/>
          </p:cNvSpPr>
          <p:nvPr>
            <p:ph type="title"/>
          </p:nvPr>
        </p:nvSpPr>
        <p:spPr/>
        <p:txBody>
          <a:bodyPr/>
          <a:lstStyle/>
          <a:p>
            <a:r>
              <a:rPr lang="en-US" dirty="0"/>
              <a:t>EXPLAIN</a:t>
            </a:r>
          </a:p>
        </p:txBody>
      </p:sp>
      <p:sp>
        <p:nvSpPr>
          <p:cNvPr id="3" name="Content Placeholder 2">
            <a:extLst>
              <a:ext uri="{FF2B5EF4-FFF2-40B4-BE49-F238E27FC236}">
                <a16:creationId xmlns:a16="http://schemas.microsoft.com/office/drawing/2014/main" id="{AC564EBD-CB6B-A0C5-09CB-5062E8C6F361}"/>
              </a:ext>
            </a:extLst>
          </p:cNvPr>
          <p:cNvSpPr>
            <a:spLocks noGrp="1"/>
          </p:cNvSpPr>
          <p:nvPr>
            <p:ph idx="1"/>
          </p:nvPr>
        </p:nvSpPr>
        <p:spPr/>
        <p:txBody>
          <a:bodyPr>
            <a:normAutofit/>
          </a:bodyPr>
          <a:lstStyle/>
          <a:p>
            <a:r>
              <a:rPr lang="en-US" sz="2800" dirty="0"/>
              <a:t>try Block: You put the normal code that might cause an exception inside the try block.</a:t>
            </a:r>
          </a:p>
          <a:p>
            <a:r>
              <a:rPr lang="en-US" sz="2800" dirty="0"/>
              <a:t>except Block: If an exception occurs in the try block, the rest of the try block is skipped, and the code in the except block runs. If no exception occurs, the code in the except block doesn't run.</a:t>
            </a:r>
          </a:p>
        </p:txBody>
      </p:sp>
    </p:spTree>
    <p:extLst>
      <p:ext uri="{BB962C8B-B14F-4D97-AF65-F5344CB8AC3E}">
        <p14:creationId xmlns:p14="http://schemas.microsoft.com/office/powerpoint/2010/main" val="350856833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958D-8D9F-C615-44EA-4A848C832095}"/>
              </a:ext>
            </a:extLst>
          </p:cNvPr>
          <p:cNvSpPr>
            <a:spLocks noGrp="1"/>
          </p:cNvSpPr>
          <p:nvPr>
            <p:ph type="title"/>
          </p:nvPr>
        </p:nvSpPr>
        <p:spPr/>
        <p:txBody>
          <a:bodyPr/>
          <a:lstStyle/>
          <a:p>
            <a:r>
              <a:rPr lang="en-US" dirty="0"/>
              <a:t>types of errors</a:t>
            </a:r>
          </a:p>
        </p:txBody>
      </p:sp>
      <p:sp>
        <p:nvSpPr>
          <p:cNvPr id="3" name="Content Placeholder 2">
            <a:extLst>
              <a:ext uri="{FF2B5EF4-FFF2-40B4-BE49-F238E27FC236}">
                <a16:creationId xmlns:a16="http://schemas.microsoft.com/office/drawing/2014/main" id="{F36E55AF-B251-F285-7EBE-81867371A16F}"/>
              </a:ext>
            </a:extLst>
          </p:cNvPr>
          <p:cNvSpPr>
            <a:spLocks noGrp="1"/>
          </p:cNvSpPr>
          <p:nvPr>
            <p:ph idx="1"/>
          </p:nvPr>
        </p:nvSpPr>
        <p:spPr/>
        <p:txBody>
          <a:bodyPr>
            <a:normAutofit/>
          </a:bodyPr>
          <a:lstStyle/>
          <a:p>
            <a:r>
              <a:rPr lang="en-US" sz="2800" dirty="0"/>
              <a:t>In Python, there are several types of errors, broadly classified into two categories: syntax errors and exceptions.</a:t>
            </a:r>
          </a:p>
        </p:txBody>
      </p:sp>
    </p:spTree>
    <p:extLst>
      <p:ext uri="{BB962C8B-B14F-4D97-AF65-F5344CB8AC3E}">
        <p14:creationId xmlns:p14="http://schemas.microsoft.com/office/powerpoint/2010/main" val="208668370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B631-5A83-62FC-CE28-0FA5DE9119ED}"/>
              </a:ext>
            </a:extLst>
          </p:cNvPr>
          <p:cNvSpPr>
            <a:spLocks noGrp="1"/>
          </p:cNvSpPr>
          <p:nvPr>
            <p:ph type="title"/>
          </p:nvPr>
        </p:nvSpPr>
        <p:spPr/>
        <p:txBody>
          <a:bodyPr/>
          <a:lstStyle/>
          <a:p>
            <a:r>
              <a:rPr lang="en-US" dirty="0"/>
              <a:t>1. Syntax Errors</a:t>
            </a:r>
          </a:p>
        </p:txBody>
      </p:sp>
      <p:sp>
        <p:nvSpPr>
          <p:cNvPr id="3" name="Content Placeholder 2">
            <a:extLst>
              <a:ext uri="{FF2B5EF4-FFF2-40B4-BE49-F238E27FC236}">
                <a16:creationId xmlns:a16="http://schemas.microsoft.com/office/drawing/2014/main" id="{AC111E58-4CF0-9099-FC4D-7F577D35E024}"/>
              </a:ext>
            </a:extLst>
          </p:cNvPr>
          <p:cNvSpPr>
            <a:spLocks noGrp="1"/>
          </p:cNvSpPr>
          <p:nvPr>
            <p:ph idx="1"/>
          </p:nvPr>
        </p:nvSpPr>
        <p:spPr/>
        <p:txBody>
          <a:bodyPr>
            <a:normAutofit/>
          </a:bodyPr>
          <a:lstStyle/>
          <a:p>
            <a:r>
              <a:rPr lang="en-US" sz="2800" dirty="0"/>
              <a:t>Syntax errors occur when the parser detects an incorrect statement. These errors are also known as parsing errors. For example, missing a colon at the end of an if statement, or forgetting to close parentheses.</a:t>
            </a:r>
          </a:p>
        </p:txBody>
      </p:sp>
    </p:spTree>
    <p:extLst>
      <p:ext uri="{BB962C8B-B14F-4D97-AF65-F5344CB8AC3E}">
        <p14:creationId xmlns:p14="http://schemas.microsoft.com/office/powerpoint/2010/main" val="423572352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806B2D-A0BB-9F1A-4D90-3E5F33B2203A}"/>
              </a:ext>
            </a:extLst>
          </p:cNvPr>
          <p:cNvPicPr>
            <a:picLocks noChangeAspect="1"/>
          </p:cNvPicPr>
          <p:nvPr/>
        </p:nvPicPr>
        <p:blipFill rotWithShape="1">
          <a:blip r:embed="rId2"/>
          <a:srcRect r="11035" b="17008"/>
          <a:stretch/>
        </p:blipFill>
        <p:spPr>
          <a:xfrm>
            <a:off x="895350" y="3224140"/>
            <a:ext cx="3334056" cy="1138310"/>
          </a:xfrm>
          <a:prstGeom prst="rect">
            <a:avLst/>
          </a:prstGeom>
        </p:spPr>
      </p:pic>
      <p:pic>
        <p:nvPicPr>
          <p:cNvPr id="7" name="Picture 6">
            <a:extLst>
              <a:ext uri="{FF2B5EF4-FFF2-40B4-BE49-F238E27FC236}">
                <a16:creationId xmlns:a16="http://schemas.microsoft.com/office/drawing/2014/main" id="{AAEA842A-4206-45E2-E720-AC830B1BA846}"/>
              </a:ext>
            </a:extLst>
          </p:cNvPr>
          <p:cNvPicPr>
            <a:picLocks noChangeAspect="1"/>
          </p:cNvPicPr>
          <p:nvPr/>
        </p:nvPicPr>
        <p:blipFill rotWithShape="1">
          <a:blip r:embed="rId3"/>
          <a:srcRect r="7681" b="6592"/>
          <a:stretch/>
        </p:blipFill>
        <p:spPr>
          <a:xfrm>
            <a:off x="5952819" y="3147940"/>
            <a:ext cx="5343831" cy="1281185"/>
          </a:xfrm>
          <a:prstGeom prst="rect">
            <a:avLst/>
          </a:prstGeom>
        </p:spPr>
      </p:pic>
      <p:sp>
        <p:nvSpPr>
          <p:cNvPr id="8" name="TextBox 7">
            <a:extLst>
              <a:ext uri="{FF2B5EF4-FFF2-40B4-BE49-F238E27FC236}">
                <a16:creationId xmlns:a16="http://schemas.microsoft.com/office/drawing/2014/main" id="{51E48660-0918-4E11-0A7C-18BA16C27E71}"/>
              </a:ext>
            </a:extLst>
          </p:cNvPr>
          <p:cNvSpPr txBox="1"/>
          <p:nvPr/>
        </p:nvSpPr>
        <p:spPr>
          <a:xfrm>
            <a:off x="7599006" y="2265781"/>
            <a:ext cx="2416629" cy="369332"/>
          </a:xfrm>
          <a:prstGeom prst="rect">
            <a:avLst/>
          </a:prstGeom>
          <a:noFill/>
        </p:spPr>
        <p:txBody>
          <a:bodyPr wrap="square" rtlCol="0">
            <a:spAutoFit/>
          </a:bodyPr>
          <a:lstStyle/>
          <a:p>
            <a:r>
              <a:rPr lang="en-US" b="1" dirty="0"/>
              <a:t>RESULT</a:t>
            </a:r>
          </a:p>
        </p:txBody>
      </p:sp>
      <p:sp>
        <p:nvSpPr>
          <p:cNvPr id="9" name="TextBox 8">
            <a:extLst>
              <a:ext uri="{FF2B5EF4-FFF2-40B4-BE49-F238E27FC236}">
                <a16:creationId xmlns:a16="http://schemas.microsoft.com/office/drawing/2014/main" id="{065BED05-3491-928F-2CC5-F310AF48A4DE}"/>
              </a:ext>
            </a:extLst>
          </p:cNvPr>
          <p:cNvSpPr txBox="1"/>
          <p:nvPr/>
        </p:nvSpPr>
        <p:spPr>
          <a:xfrm>
            <a:off x="1812777" y="2176365"/>
            <a:ext cx="2416629" cy="369332"/>
          </a:xfrm>
          <a:prstGeom prst="rect">
            <a:avLst/>
          </a:prstGeom>
          <a:noFill/>
        </p:spPr>
        <p:txBody>
          <a:bodyPr wrap="square" rtlCol="0">
            <a:spAutoFit/>
          </a:bodyPr>
          <a:lstStyle/>
          <a:p>
            <a:r>
              <a:rPr lang="en-US" b="1" dirty="0"/>
              <a:t>CODE</a:t>
            </a:r>
          </a:p>
        </p:txBody>
      </p:sp>
    </p:spTree>
    <p:extLst>
      <p:ext uri="{BB962C8B-B14F-4D97-AF65-F5344CB8AC3E}">
        <p14:creationId xmlns:p14="http://schemas.microsoft.com/office/powerpoint/2010/main" val="111958591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D6BB-F121-A4AD-56B4-8EBDE0D0E875}"/>
              </a:ext>
            </a:extLst>
          </p:cNvPr>
          <p:cNvSpPr>
            <a:spLocks noGrp="1"/>
          </p:cNvSpPr>
          <p:nvPr>
            <p:ph type="title"/>
          </p:nvPr>
        </p:nvSpPr>
        <p:spPr/>
        <p:txBody>
          <a:bodyPr/>
          <a:lstStyle/>
          <a:p>
            <a:r>
              <a:rPr lang="en-US" dirty="0"/>
              <a:t>2. Exceptions</a:t>
            </a:r>
          </a:p>
        </p:txBody>
      </p:sp>
      <p:sp>
        <p:nvSpPr>
          <p:cNvPr id="3" name="Content Placeholder 2">
            <a:extLst>
              <a:ext uri="{FF2B5EF4-FFF2-40B4-BE49-F238E27FC236}">
                <a16:creationId xmlns:a16="http://schemas.microsoft.com/office/drawing/2014/main" id="{BD416085-D628-A395-46EB-8B18F8C04C70}"/>
              </a:ext>
            </a:extLst>
          </p:cNvPr>
          <p:cNvSpPr>
            <a:spLocks noGrp="1"/>
          </p:cNvSpPr>
          <p:nvPr>
            <p:ph idx="1"/>
          </p:nvPr>
        </p:nvSpPr>
        <p:spPr/>
        <p:txBody>
          <a:bodyPr>
            <a:normAutofit/>
          </a:bodyPr>
          <a:lstStyle/>
          <a:p>
            <a:r>
              <a:rPr lang="en-US" sz="2800" dirty="0"/>
              <a:t>Exceptions are errors that are detected during execution. They are not unconditionally fatal, which means they can be handled by the program. </a:t>
            </a:r>
          </a:p>
        </p:txBody>
      </p:sp>
    </p:spTree>
    <p:extLst>
      <p:ext uri="{BB962C8B-B14F-4D97-AF65-F5344CB8AC3E}">
        <p14:creationId xmlns:p14="http://schemas.microsoft.com/office/powerpoint/2010/main" val="112924247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1373-3AF6-2076-2FDD-20FA0BAB02DF}"/>
              </a:ext>
            </a:extLst>
          </p:cNvPr>
          <p:cNvSpPr>
            <a:spLocks noGrp="1"/>
          </p:cNvSpPr>
          <p:nvPr>
            <p:ph type="title"/>
          </p:nvPr>
        </p:nvSpPr>
        <p:spPr/>
        <p:txBody>
          <a:bodyPr/>
          <a:lstStyle/>
          <a:p>
            <a:r>
              <a:rPr lang="en-US" dirty="0"/>
              <a:t>Common Built-in Exceptions</a:t>
            </a:r>
          </a:p>
        </p:txBody>
      </p:sp>
      <p:sp>
        <p:nvSpPr>
          <p:cNvPr id="3" name="Content Placeholder 2">
            <a:extLst>
              <a:ext uri="{FF2B5EF4-FFF2-40B4-BE49-F238E27FC236}">
                <a16:creationId xmlns:a16="http://schemas.microsoft.com/office/drawing/2014/main" id="{495956C1-8D21-30AD-C593-5B98105DB2C1}"/>
              </a:ext>
            </a:extLst>
          </p:cNvPr>
          <p:cNvSpPr>
            <a:spLocks noGrp="1"/>
          </p:cNvSpPr>
          <p:nvPr>
            <p:ph idx="1"/>
          </p:nvPr>
        </p:nvSpPr>
        <p:spPr/>
        <p:txBody>
          <a:bodyPr>
            <a:normAutofit/>
          </a:bodyPr>
          <a:lstStyle/>
          <a:p>
            <a:r>
              <a:rPr lang="en-US" sz="2400" dirty="0" err="1"/>
              <a:t>ZeroDivisionError</a:t>
            </a:r>
            <a:r>
              <a:rPr lang="en-US" sz="2400" dirty="0"/>
              <a:t>: Occurs when division or modulo by zero takes place.</a:t>
            </a:r>
          </a:p>
          <a:p>
            <a:r>
              <a:rPr lang="en-US" sz="2400" dirty="0" err="1"/>
              <a:t>NameError</a:t>
            </a:r>
            <a:r>
              <a:rPr lang="en-US" sz="2400" dirty="0"/>
              <a:t>: Raised when a local or global name is not found.</a:t>
            </a:r>
          </a:p>
          <a:p>
            <a:r>
              <a:rPr lang="en-US" sz="2400" dirty="0" err="1"/>
              <a:t>TypeError</a:t>
            </a:r>
            <a:r>
              <a:rPr lang="en-US" sz="2400" dirty="0"/>
              <a:t>: Happens when an operation or function is applied to an object of inappropriate type.</a:t>
            </a:r>
          </a:p>
          <a:p>
            <a:r>
              <a:rPr lang="en-US" sz="2400" dirty="0" err="1"/>
              <a:t>IndexError</a:t>
            </a:r>
            <a:r>
              <a:rPr lang="en-US" sz="2400" dirty="0"/>
              <a:t>: Raised when a sequence subscript is out of range.</a:t>
            </a:r>
          </a:p>
          <a:p>
            <a:r>
              <a:rPr lang="en-US" sz="2400" dirty="0" err="1"/>
              <a:t>ValueError</a:t>
            </a:r>
            <a:r>
              <a:rPr lang="en-US" sz="2400" dirty="0"/>
              <a:t>: Occurs when a function receives an argument that has the right type but an inappropriate value.</a:t>
            </a:r>
          </a:p>
        </p:txBody>
      </p:sp>
    </p:spTree>
    <p:extLst>
      <p:ext uri="{BB962C8B-B14F-4D97-AF65-F5344CB8AC3E}">
        <p14:creationId xmlns:p14="http://schemas.microsoft.com/office/powerpoint/2010/main" val="37752607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E221D-C0E4-BB52-E25B-03E27D36C238}"/>
              </a:ext>
            </a:extLst>
          </p:cNvPr>
          <p:cNvSpPr>
            <a:spLocks noGrp="1"/>
          </p:cNvSpPr>
          <p:nvPr>
            <p:ph type="title"/>
          </p:nvPr>
        </p:nvSpPr>
        <p:spPr/>
        <p:txBody>
          <a:bodyPr/>
          <a:lstStyle/>
          <a:p>
            <a:r>
              <a:rPr lang="en-US" dirty="0"/>
              <a:t>Common Built-in Exceptions</a:t>
            </a:r>
          </a:p>
        </p:txBody>
      </p:sp>
      <p:sp>
        <p:nvSpPr>
          <p:cNvPr id="3" name="Content Placeholder 2">
            <a:extLst>
              <a:ext uri="{FF2B5EF4-FFF2-40B4-BE49-F238E27FC236}">
                <a16:creationId xmlns:a16="http://schemas.microsoft.com/office/drawing/2014/main" id="{89E7DB4F-934B-D75F-52B7-92B2619A4513}"/>
              </a:ext>
            </a:extLst>
          </p:cNvPr>
          <p:cNvSpPr>
            <a:spLocks noGrp="1"/>
          </p:cNvSpPr>
          <p:nvPr>
            <p:ph idx="1"/>
          </p:nvPr>
        </p:nvSpPr>
        <p:spPr/>
        <p:txBody>
          <a:bodyPr>
            <a:normAutofit/>
          </a:bodyPr>
          <a:lstStyle/>
          <a:p>
            <a:r>
              <a:rPr lang="en-US" sz="2400" dirty="0" err="1"/>
              <a:t>KeyError</a:t>
            </a:r>
            <a:r>
              <a:rPr lang="en-US" sz="2400" dirty="0"/>
              <a:t>: Raised when a dictionary key is not found.</a:t>
            </a:r>
          </a:p>
          <a:p>
            <a:r>
              <a:rPr lang="en-US" sz="2400" dirty="0" err="1"/>
              <a:t>AttributeError</a:t>
            </a:r>
            <a:r>
              <a:rPr lang="en-US" sz="2400" dirty="0"/>
              <a:t>: Occurs when an attribute reference or assignment fails.</a:t>
            </a:r>
          </a:p>
          <a:p>
            <a:r>
              <a:rPr lang="en-US" sz="2400" dirty="0" err="1"/>
              <a:t>FileNotFoundError</a:t>
            </a:r>
            <a:r>
              <a:rPr lang="en-US" sz="2400" dirty="0"/>
              <a:t>: Raised when a file or directory is requested but doesn’t exist.</a:t>
            </a:r>
          </a:p>
          <a:p>
            <a:r>
              <a:rPr lang="en-US" sz="2400" dirty="0" err="1"/>
              <a:t>ImportError</a:t>
            </a:r>
            <a:r>
              <a:rPr lang="en-US" sz="2400" dirty="0"/>
              <a:t>: Occurs when an import statement fails to find the module definition or when a from ... import fails to find a name that is to be imported.</a:t>
            </a:r>
          </a:p>
        </p:txBody>
      </p:sp>
    </p:spTree>
    <p:extLst>
      <p:ext uri="{BB962C8B-B14F-4D97-AF65-F5344CB8AC3E}">
        <p14:creationId xmlns:p14="http://schemas.microsoft.com/office/powerpoint/2010/main" val="233468732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EXCEPTIONS</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34</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348297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66D8-135A-BD6A-22A3-595366FEB4AD}"/>
              </a:ext>
            </a:extLst>
          </p:cNvPr>
          <p:cNvSpPr>
            <a:spLocks noGrp="1"/>
          </p:cNvSpPr>
          <p:nvPr>
            <p:ph type="title"/>
          </p:nvPr>
        </p:nvSpPr>
        <p:spPr/>
        <p:txBody>
          <a:bodyPr/>
          <a:lstStyle/>
          <a:p>
            <a:r>
              <a:rPr lang="en-US" dirty="0"/>
              <a:t>LAMBDA</a:t>
            </a:r>
          </a:p>
        </p:txBody>
      </p:sp>
      <p:sp>
        <p:nvSpPr>
          <p:cNvPr id="3" name="Content Placeholder 2">
            <a:extLst>
              <a:ext uri="{FF2B5EF4-FFF2-40B4-BE49-F238E27FC236}">
                <a16:creationId xmlns:a16="http://schemas.microsoft.com/office/drawing/2014/main" id="{14DCCBE8-38E2-6602-A9F3-E1F0596FB44D}"/>
              </a:ext>
            </a:extLst>
          </p:cNvPr>
          <p:cNvSpPr>
            <a:spLocks noGrp="1"/>
          </p:cNvSpPr>
          <p:nvPr>
            <p:ph idx="1"/>
          </p:nvPr>
        </p:nvSpPr>
        <p:spPr/>
        <p:txBody>
          <a:bodyPr>
            <a:normAutofit/>
          </a:bodyPr>
          <a:lstStyle/>
          <a:p>
            <a:r>
              <a:rPr lang="en-US" sz="2800" dirty="0"/>
              <a:t>Lambda functions in programming, particularly in Python, are small anonymous functions defined using the lambda keyword. They are often used for creating small, one-off functions without needing the formal definition of a regular function using def.</a:t>
            </a:r>
          </a:p>
        </p:txBody>
      </p:sp>
    </p:spTree>
    <p:extLst>
      <p:ext uri="{BB962C8B-B14F-4D97-AF65-F5344CB8AC3E}">
        <p14:creationId xmlns:p14="http://schemas.microsoft.com/office/powerpoint/2010/main" val="2953283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CECE85-2573-E69A-E312-F28EEA338C8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23399FE-1173-3347-3F9A-C4BA06E8A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4CF133CF-0E11-7626-330F-FFB249449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8450E79-BB55-F473-E166-B27D1704B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BDAD9F7-69D4-AE92-891E-BDE1DE2C4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DDD438F-37A6-17D9-1B39-EB0B451A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A3687CD-3497-7FA2-1252-F5287F3B1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43E1E58-172E-A9D1-0CFB-608467078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D48A4DA-6E62-DA11-B005-48E1BEB48A0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HELLO WORLD</a:t>
            </a:r>
          </a:p>
        </p:txBody>
      </p:sp>
      <p:sp>
        <p:nvSpPr>
          <p:cNvPr id="3" name="Content Placeholder 2">
            <a:extLst>
              <a:ext uri="{FF2B5EF4-FFF2-40B4-BE49-F238E27FC236}">
                <a16:creationId xmlns:a16="http://schemas.microsoft.com/office/drawing/2014/main" id="{9FF2BF8A-CFD2-7CC9-8DF3-A03FFAF78CAB}"/>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a:t>
            </a:r>
          </a:p>
        </p:txBody>
      </p:sp>
      <p:sp>
        <p:nvSpPr>
          <p:cNvPr id="22" name="Rectangle 21">
            <a:extLst>
              <a:ext uri="{FF2B5EF4-FFF2-40B4-BE49-F238E27FC236}">
                <a16:creationId xmlns:a16="http://schemas.microsoft.com/office/drawing/2014/main" id="{38E32971-48C9-5F63-00B9-65646056E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9914722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2FB537-2F4D-D42A-D02E-B01C5CCEE929}"/>
              </a:ext>
            </a:extLst>
          </p:cNvPr>
          <p:cNvPicPr>
            <a:picLocks noChangeAspect="1"/>
          </p:cNvPicPr>
          <p:nvPr/>
        </p:nvPicPr>
        <p:blipFill>
          <a:blip r:embed="rId2"/>
          <a:stretch>
            <a:fillRect/>
          </a:stretch>
        </p:blipFill>
        <p:spPr>
          <a:xfrm>
            <a:off x="2904813" y="2537926"/>
            <a:ext cx="6382374" cy="2233831"/>
          </a:xfrm>
          <a:prstGeom prst="rect">
            <a:avLst/>
          </a:prstGeom>
        </p:spPr>
      </p:pic>
    </p:spTree>
    <p:extLst>
      <p:ext uri="{BB962C8B-B14F-4D97-AF65-F5344CB8AC3E}">
        <p14:creationId xmlns:p14="http://schemas.microsoft.com/office/powerpoint/2010/main" val="249432686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F500-79A2-0B39-0692-E064B4D18F86}"/>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843BF934-DA71-CE28-1323-82712FAD4CF4}"/>
              </a:ext>
            </a:extLst>
          </p:cNvPr>
          <p:cNvSpPr>
            <a:spLocks noGrp="1"/>
          </p:cNvSpPr>
          <p:nvPr>
            <p:ph idx="1"/>
          </p:nvPr>
        </p:nvSpPr>
        <p:spPr/>
        <p:txBody>
          <a:bodyPr>
            <a:normAutofit/>
          </a:bodyPr>
          <a:lstStyle/>
          <a:p>
            <a:r>
              <a:rPr lang="en-US" sz="2800" dirty="0"/>
              <a:t>The map() function in Python is a built-in function used to apply a specific function to each item of an </a:t>
            </a:r>
            <a:r>
              <a:rPr lang="en-US" sz="2800" dirty="0" err="1"/>
              <a:t>iterable</a:t>
            </a:r>
            <a:r>
              <a:rPr lang="en-US" sz="2800" dirty="0"/>
              <a:t> (like a list or tuple) and returns a map object, which is an iterator.</a:t>
            </a:r>
          </a:p>
        </p:txBody>
      </p:sp>
    </p:spTree>
    <p:extLst>
      <p:ext uri="{BB962C8B-B14F-4D97-AF65-F5344CB8AC3E}">
        <p14:creationId xmlns:p14="http://schemas.microsoft.com/office/powerpoint/2010/main" val="186295579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F9D1-36A4-4BF1-1491-8D353FB24B70}"/>
              </a:ext>
            </a:extLst>
          </p:cNvPr>
          <p:cNvSpPr>
            <a:spLocks noGrp="1"/>
          </p:cNvSpPr>
          <p:nvPr>
            <p:ph type="title"/>
          </p:nvPr>
        </p:nvSpPr>
        <p:spPr/>
        <p:txBody>
          <a:bodyPr/>
          <a:lstStyle/>
          <a:p>
            <a:r>
              <a:rPr lang="en-US" dirty="0"/>
              <a:t>Example 1: Squaring Numbers</a:t>
            </a:r>
          </a:p>
        </p:txBody>
      </p:sp>
      <p:sp>
        <p:nvSpPr>
          <p:cNvPr id="3" name="Content Placeholder 2">
            <a:extLst>
              <a:ext uri="{FF2B5EF4-FFF2-40B4-BE49-F238E27FC236}">
                <a16:creationId xmlns:a16="http://schemas.microsoft.com/office/drawing/2014/main" id="{9D8D6B06-25D6-624E-0BB7-C207FE486429}"/>
              </a:ext>
            </a:extLst>
          </p:cNvPr>
          <p:cNvSpPr>
            <a:spLocks noGrp="1"/>
          </p:cNvSpPr>
          <p:nvPr>
            <p:ph idx="1"/>
          </p:nvPr>
        </p:nvSpPr>
        <p:spPr/>
        <p:txBody>
          <a:bodyPr>
            <a:normAutofit/>
          </a:bodyPr>
          <a:lstStyle/>
          <a:p>
            <a:r>
              <a:rPr lang="en-US" sz="2800" dirty="0"/>
              <a:t>Suppose you want to square each number in a list. </a:t>
            </a:r>
          </a:p>
          <a:p>
            <a:pPr marL="0" indent="0">
              <a:buNone/>
            </a:pPr>
            <a:r>
              <a:rPr lang="en-US" sz="2800" dirty="0"/>
              <a:t>		numbers = [1, 2, 3, 4, 5]</a:t>
            </a:r>
          </a:p>
        </p:txBody>
      </p:sp>
    </p:spTree>
    <p:extLst>
      <p:ext uri="{BB962C8B-B14F-4D97-AF65-F5344CB8AC3E}">
        <p14:creationId xmlns:p14="http://schemas.microsoft.com/office/powerpoint/2010/main" val="214678582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1C27-6ACF-F8E6-8BBA-EF5C18AFE5F9}"/>
              </a:ext>
            </a:extLst>
          </p:cNvPr>
          <p:cNvSpPr>
            <a:spLocks noGrp="1"/>
          </p:cNvSpPr>
          <p:nvPr>
            <p:ph type="title"/>
          </p:nvPr>
        </p:nvSpPr>
        <p:spPr/>
        <p:txBody>
          <a:bodyPr/>
          <a:lstStyle/>
          <a:p>
            <a:r>
              <a:rPr lang="en-US" dirty="0"/>
              <a:t>Example 2: Converting Strings to Upper Case</a:t>
            </a:r>
          </a:p>
        </p:txBody>
      </p:sp>
      <p:sp>
        <p:nvSpPr>
          <p:cNvPr id="3" name="Content Placeholder 2">
            <a:extLst>
              <a:ext uri="{FF2B5EF4-FFF2-40B4-BE49-F238E27FC236}">
                <a16:creationId xmlns:a16="http://schemas.microsoft.com/office/drawing/2014/main" id="{A10EB5B5-747E-A969-BD53-6A403D917877}"/>
              </a:ext>
            </a:extLst>
          </p:cNvPr>
          <p:cNvSpPr>
            <a:spLocks noGrp="1"/>
          </p:cNvSpPr>
          <p:nvPr>
            <p:ph idx="1"/>
          </p:nvPr>
        </p:nvSpPr>
        <p:spPr/>
        <p:txBody>
          <a:bodyPr>
            <a:normAutofit/>
          </a:bodyPr>
          <a:lstStyle/>
          <a:p>
            <a:r>
              <a:rPr lang="en-US" sz="2800" dirty="0"/>
              <a:t>If you have a list of strings and you want to convert each of them to uppercase</a:t>
            </a:r>
          </a:p>
          <a:p>
            <a:pPr marL="0" indent="0">
              <a:buNone/>
            </a:pPr>
            <a:r>
              <a:rPr lang="en-US" sz="2800" dirty="0"/>
              <a:t>		names = ["</a:t>
            </a:r>
            <a:r>
              <a:rPr lang="en-US" sz="2800" dirty="0" err="1"/>
              <a:t>alice</a:t>
            </a:r>
            <a:r>
              <a:rPr lang="en-US" sz="2800" dirty="0"/>
              <a:t>", "bob", "</a:t>
            </a:r>
            <a:r>
              <a:rPr lang="en-US" sz="2800" dirty="0" err="1"/>
              <a:t>charlie</a:t>
            </a:r>
            <a:r>
              <a:rPr lang="en-US" sz="2800" dirty="0"/>
              <a:t>"]</a:t>
            </a:r>
          </a:p>
        </p:txBody>
      </p:sp>
    </p:spTree>
    <p:extLst>
      <p:ext uri="{BB962C8B-B14F-4D97-AF65-F5344CB8AC3E}">
        <p14:creationId xmlns:p14="http://schemas.microsoft.com/office/powerpoint/2010/main" val="413895686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80847-6238-28E8-0927-A50E5385E849}"/>
              </a:ext>
            </a:extLst>
          </p:cNvPr>
          <p:cNvSpPr>
            <a:spLocks noGrp="1"/>
          </p:cNvSpPr>
          <p:nvPr>
            <p:ph type="title"/>
          </p:nvPr>
        </p:nvSpPr>
        <p:spPr/>
        <p:txBody>
          <a:bodyPr/>
          <a:lstStyle/>
          <a:p>
            <a:r>
              <a:rPr lang="en-US" dirty="0"/>
              <a:t>Example 3: Using Multiple </a:t>
            </a:r>
            <a:r>
              <a:rPr lang="en-US" dirty="0" err="1"/>
              <a:t>Iterables</a:t>
            </a:r>
            <a:endParaRPr lang="en-US" dirty="0"/>
          </a:p>
        </p:txBody>
      </p:sp>
      <p:sp>
        <p:nvSpPr>
          <p:cNvPr id="3" name="Content Placeholder 2">
            <a:extLst>
              <a:ext uri="{FF2B5EF4-FFF2-40B4-BE49-F238E27FC236}">
                <a16:creationId xmlns:a16="http://schemas.microsoft.com/office/drawing/2014/main" id="{7AD331D5-F4B6-CF65-ECD1-874660F99526}"/>
              </a:ext>
            </a:extLst>
          </p:cNvPr>
          <p:cNvSpPr>
            <a:spLocks noGrp="1"/>
          </p:cNvSpPr>
          <p:nvPr>
            <p:ph idx="1"/>
          </p:nvPr>
        </p:nvSpPr>
        <p:spPr/>
        <p:txBody>
          <a:bodyPr>
            <a:normAutofit/>
          </a:bodyPr>
          <a:lstStyle/>
          <a:p>
            <a:r>
              <a:rPr lang="pt-BR" sz="2800" dirty="0"/>
              <a:t>a = [1, 2, 3]</a:t>
            </a:r>
          </a:p>
          <a:p>
            <a:r>
              <a:rPr lang="pt-BR" sz="2800" dirty="0"/>
              <a:t>b = [4, 5, 6]</a:t>
            </a:r>
            <a:endParaRPr lang="en-US" sz="2800" dirty="0"/>
          </a:p>
        </p:txBody>
      </p:sp>
    </p:spTree>
    <p:extLst>
      <p:ext uri="{BB962C8B-B14F-4D97-AF65-F5344CB8AC3E}">
        <p14:creationId xmlns:p14="http://schemas.microsoft.com/office/powerpoint/2010/main" val="13612206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C6E92-0B9C-74F4-2209-81663E64090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6765ED1-E5B5-8452-557E-BD29F52E2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E5F3EB-D1F2-AEBC-02D3-D15750D92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C47BE8F-D501-3204-C1EC-4438C2EFF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9718E69A-CA0B-A488-2C68-18A63A88B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51A10FF-DCAA-5A1E-4572-D383EB27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7F999C7-8706-FF9F-D37A-56CC5BBC1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1162D9D8-3AE7-8CA4-A9D9-EA99A5B78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D2B847-6F97-FDC7-1C4A-936A645381A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MAP</a:t>
            </a:r>
          </a:p>
        </p:txBody>
      </p:sp>
      <p:sp>
        <p:nvSpPr>
          <p:cNvPr id="3" name="Content Placeholder 2">
            <a:extLst>
              <a:ext uri="{FF2B5EF4-FFF2-40B4-BE49-F238E27FC236}">
                <a16:creationId xmlns:a16="http://schemas.microsoft.com/office/drawing/2014/main" id="{21D8DE6A-668C-140E-D6C7-F9549480978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35</a:t>
            </a:r>
          </a:p>
        </p:txBody>
      </p:sp>
      <p:sp>
        <p:nvSpPr>
          <p:cNvPr id="22" name="Rectangle 21">
            <a:extLst>
              <a:ext uri="{FF2B5EF4-FFF2-40B4-BE49-F238E27FC236}">
                <a16:creationId xmlns:a16="http://schemas.microsoft.com/office/drawing/2014/main" id="{E655BEA3-83CF-C6E9-DA8B-FE838833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8201167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943D0E-C91B-A6F3-0AF9-B66563A777C3}"/>
              </a:ext>
            </a:extLst>
          </p:cNvPr>
          <p:cNvSpPr>
            <a:spLocks noGrp="1"/>
          </p:cNvSpPr>
          <p:nvPr>
            <p:ph type="title"/>
          </p:nvPr>
        </p:nvSpPr>
        <p:spPr/>
        <p:txBody>
          <a:bodyPr/>
          <a:lstStyle/>
          <a:p>
            <a:r>
              <a:rPr lang="en-US" dirty="0"/>
              <a:t>Filter</a:t>
            </a:r>
          </a:p>
        </p:txBody>
      </p:sp>
      <p:sp>
        <p:nvSpPr>
          <p:cNvPr id="5" name="Content Placeholder 4">
            <a:extLst>
              <a:ext uri="{FF2B5EF4-FFF2-40B4-BE49-F238E27FC236}">
                <a16:creationId xmlns:a16="http://schemas.microsoft.com/office/drawing/2014/main" id="{8E3FE060-D41D-19DA-4143-E01D4697AA32}"/>
              </a:ext>
            </a:extLst>
          </p:cNvPr>
          <p:cNvSpPr>
            <a:spLocks noGrp="1"/>
          </p:cNvSpPr>
          <p:nvPr>
            <p:ph idx="1"/>
          </p:nvPr>
        </p:nvSpPr>
        <p:spPr/>
        <p:txBody>
          <a:bodyPr>
            <a:normAutofit/>
          </a:bodyPr>
          <a:lstStyle/>
          <a:p>
            <a:r>
              <a:rPr lang="en-US" sz="2800" dirty="0"/>
              <a:t>The filter() function in Python is another built-in function that constructs an iterator from elements of an </a:t>
            </a:r>
            <a:r>
              <a:rPr lang="en-US" sz="2800" dirty="0" err="1"/>
              <a:t>iterable</a:t>
            </a:r>
            <a:r>
              <a:rPr lang="en-US" sz="2800" dirty="0"/>
              <a:t> for which a function returns true. In other words, filter() takes a function and an </a:t>
            </a:r>
            <a:r>
              <a:rPr lang="en-US" sz="2800" dirty="0" err="1"/>
              <a:t>iterable</a:t>
            </a:r>
            <a:r>
              <a:rPr lang="en-US" sz="2800" dirty="0"/>
              <a:t>, and produces a new iterator with the elements from the </a:t>
            </a:r>
            <a:r>
              <a:rPr lang="en-US" sz="2800" dirty="0" err="1"/>
              <a:t>iterable</a:t>
            </a:r>
            <a:r>
              <a:rPr lang="en-US" sz="2800" dirty="0"/>
              <a:t> for which the function evaluates to True.</a:t>
            </a:r>
          </a:p>
        </p:txBody>
      </p:sp>
    </p:spTree>
    <p:extLst>
      <p:ext uri="{BB962C8B-B14F-4D97-AF65-F5344CB8AC3E}">
        <p14:creationId xmlns:p14="http://schemas.microsoft.com/office/powerpoint/2010/main" val="18105488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3AEAD-0686-ADFB-714B-7782E9D3D8D0}"/>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1C0CC0A9-77B4-4406-4033-4BB581CC3873}"/>
              </a:ext>
            </a:extLst>
          </p:cNvPr>
          <p:cNvSpPr>
            <a:spLocks noGrp="1"/>
          </p:cNvSpPr>
          <p:nvPr>
            <p:ph idx="1"/>
          </p:nvPr>
        </p:nvSpPr>
        <p:spPr/>
        <p:txBody>
          <a:bodyPr>
            <a:normAutofit/>
          </a:bodyPr>
          <a:lstStyle/>
          <a:p>
            <a:r>
              <a:rPr lang="en-US" sz="2400" dirty="0"/>
              <a:t>Write code to assign to the variable </a:t>
            </a:r>
            <a:r>
              <a:rPr lang="en-US" sz="2400" dirty="0" err="1"/>
              <a:t>filter_testing</a:t>
            </a:r>
            <a:r>
              <a:rPr lang="en-US" sz="2400" dirty="0"/>
              <a:t> all the elements in </a:t>
            </a:r>
            <a:r>
              <a:rPr lang="en-US" sz="2400" dirty="0" err="1"/>
              <a:t>lst_check</a:t>
            </a:r>
            <a:r>
              <a:rPr lang="en-US" sz="2400" dirty="0"/>
              <a:t> that have a w in them using filter.</a:t>
            </a:r>
          </a:p>
          <a:p>
            <a:pPr marL="0" indent="0">
              <a:buNone/>
            </a:pPr>
            <a:r>
              <a:rPr lang="en-US" sz="2400" dirty="0"/>
              <a:t>	</a:t>
            </a:r>
            <a:r>
              <a:rPr lang="en-US" sz="2400" dirty="0" err="1"/>
              <a:t>lst_check</a:t>
            </a:r>
            <a:r>
              <a:rPr lang="en-US" sz="2400" dirty="0"/>
              <a:t> = ['plums', 'watermelon', 'kiwi', 'strawberries', 'blueberries', 'peaches', 'apples', 'mangos', 'papaya’]</a:t>
            </a:r>
          </a:p>
          <a:p>
            <a:pPr marL="0" indent="0">
              <a:buNone/>
            </a:pPr>
            <a:r>
              <a:rPr lang="en-US" sz="2400" dirty="0"/>
              <a:t>	Expected: ['watermelon', 'kiwi', 'strawberries']</a:t>
            </a:r>
          </a:p>
        </p:txBody>
      </p:sp>
    </p:spTree>
    <p:extLst>
      <p:ext uri="{BB962C8B-B14F-4D97-AF65-F5344CB8AC3E}">
        <p14:creationId xmlns:p14="http://schemas.microsoft.com/office/powerpoint/2010/main" val="31415430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E02B-C606-ED9A-25E2-81FCB6F3BB20}"/>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32A864DC-C0B8-C883-BBA1-335BA06EF7CF}"/>
              </a:ext>
            </a:extLst>
          </p:cNvPr>
          <p:cNvSpPr>
            <a:spLocks noGrp="1"/>
          </p:cNvSpPr>
          <p:nvPr>
            <p:ph idx="1"/>
          </p:nvPr>
        </p:nvSpPr>
        <p:spPr/>
        <p:txBody>
          <a:bodyPr>
            <a:normAutofit/>
          </a:bodyPr>
          <a:lstStyle/>
          <a:p>
            <a:r>
              <a:rPr lang="en-US" sz="2400" dirty="0"/>
              <a:t>Using filter, filter </a:t>
            </a:r>
            <a:r>
              <a:rPr lang="en-US" sz="2400" dirty="0" err="1"/>
              <a:t>lst</a:t>
            </a:r>
            <a:r>
              <a:rPr lang="en-US" sz="2400" dirty="0"/>
              <a:t> so that it only contains words containing the letter “o”. Assign to variable lst2. Do not hardcode this.</a:t>
            </a:r>
          </a:p>
          <a:p>
            <a:pPr marL="0" indent="0">
              <a:buNone/>
            </a:pPr>
            <a:endParaRPr lang="en-US" sz="2400" dirty="0"/>
          </a:p>
          <a:p>
            <a:pPr marL="324000" lvl="1" indent="0">
              <a:buNone/>
            </a:pPr>
            <a:r>
              <a:rPr lang="en-US" sz="2400" dirty="0" err="1"/>
              <a:t>lst</a:t>
            </a:r>
            <a:r>
              <a:rPr lang="en-US" sz="2400" dirty="0"/>
              <a:t> = ["witch", "</a:t>
            </a:r>
            <a:r>
              <a:rPr lang="en-US" sz="2400" dirty="0" err="1"/>
              <a:t>halloween</a:t>
            </a:r>
            <a:r>
              <a:rPr lang="en-US" sz="2400" dirty="0"/>
              <a:t>", "pumpkin", "cat", "candy", "wagon", "moon"]</a:t>
            </a:r>
          </a:p>
          <a:p>
            <a:pPr marL="324000" lvl="1" indent="0">
              <a:buNone/>
            </a:pPr>
            <a:r>
              <a:rPr lang="en-US" sz="2400" dirty="0"/>
              <a:t>Expected: ['</a:t>
            </a:r>
            <a:r>
              <a:rPr lang="en-US" sz="2400" dirty="0" err="1"/>
              <a:t>halloween</a:t>
            </a:r>
            <a:r>
              <a:rPr lang="en-US" sz="2400" dirty="0"/>
              <a:t>', 'wagon', 'moon'</a:t>
            </a:r>
          </a:p>
          <a:p>
            <a:endParaRPr lang="en-US" sz="2400" dirty="0"/>
          </a:p>
        </p:txBody>
      </p:sp>
    </p:spTree>
    <p:extLst>
      <p:ext uri="{BB962C8B-B14F-4D97-AF65-F5344CB8AC3E}">
        <p14:creationId xmlns:p14="http://schemas.microsoft.com/office/powerpoint/2010/main" val="3081996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EF2F8-D965-5E75-020A-9724420A7BE8}"/>
              </a:ext>
            </a:extLst>
          </p:cNvPr>
          <p:cNvPicPr>
            <a:picLocks noChangeAspect="1"/>
          </p:cNvPicPr>
          <p:nvPr/>
        </p:nvPicPr>
        <p:blipFill>
          <a:blip r:embed="rId2"/>
          <a:stretch>
            <a:fillRect/>
          </a:stretch>
        </p:blipFill>
        <p:spPr>
          <a:xfrm>
            <a:off x="1352550" y="1161110"/>
            <a:ext cx="4938712" cy="4877740"/>
          </a:xfrm>
          <a:prstGeom prst="rect">
            <a:avLst/>
          </a:prstGeom>
        </p:spPr>
      </p:pic>
      <p:pic>
        <p:nvPicPr>
          <p:cNvPr id="7" name="Picture 6">
            <a:extLst>
              <a:ext uri="{FF2B5EF4-FFF2-40B4-BE49-F238E27FC236}">
                <a16:creationId xmlns:a16="http://schemas.microsoft.com/office/drawing/2014/main" id="{BB05285E-EFB6-0E0D-D118-41EB481BE339}"/>
              </a:ext>
            </a:extLst>
          </p:cNvPr>
          <p:cNvPicPr>
            <a:picLocks noChangeAspect="1"/>
          </p:cNvPicPr>
          <p:nvPr/>
        </p:nvPicPr>
        <p:blipFill>
          <a:blip r:embed="rId3"/>
          <a:stretch>
            <a:fillRect/>
          </a:stretch>
        </p:blipFill>
        <p:spPr>
          <a:xfrm>
            <a:off x="7643620" y="1662074"/>
            <a:ext cx="2753109" cy="543001"/>
          </a:xfrm>
          <a:prstGeom prst="rect">
            <a:avLst/>
          </a:prstGeom>
        </p:spPr>
      </p:pic>
      <p:pic>
        <p:nvPicPr>
          <p:cNvPr id="15" name="Picture 14">
            <a:extLst>
              <a:ext uri="{FF2B5EF4-FFF2-40B4-BE49-F238E27FC236}">
                <a16:creationId xmlns:a16="http://schemas.microsoft.com/office/drawing/2014/main" id="{20351BE0-BACA-1F89-E3DE-5F755DB62DC4}"/>
              </a:ext>
            </a:extLst>
          </p:cNvPr>
          <p:cNvPicPr>
            <a:picLocks noChangeAspect="1"/>
          </p:cNvPicPr>
          <p:nvPr/>
        </p:nvPicPr>
        <p:blipFill>
          <a:blip r:embed="rId4"/>
          <a:stretch>
            <a:fillRect/>
          </a:stretch>
        </p:blipFill>
        <p:spPr>
          <a:xfrm>
            <a:off x="7643620" y="4848188"/>
            <a:ext cx="2076740" cy="533474"/>
          </a:xfrm>
          <a:prstGeom prst="rect">
            <a:avLst/>
          </a:prstGeom>
        </p:spPr>
      </p:pic>
      <p:sp>
        <p:nvSpPr>
          <p:cNvPr id="16" name="TextBox 15">
            <a:extLst>
              <a:ext uri="{FF2B5EF4-FFF2-40B4-BE49-F238E27FC236}">
                <a16:creationId xmlns:a16="http://schemas.microsoft.com/office/drawing/2014/main" id="{2340A0C8-1C26-591E-0340-51FE767A06AF}"/>
              </a:ext>
            </a:extLst>
          </p:cNvPr>
          <p:cNvSpPr txBox="1"/>
          <p:nvPr/>
        </p:nvSpPr>
        <p:spPr>
          <a:xfrm>
            <a:off x="7672289" y="3260765"/>
            <a:ext cx="2753109" cy="369332"/>
          </a:xfrm>
          <a:prstGeom prst="rect">
            <a:avLst/>
          </a:prstGeom>
          <a:noFill/>
        </p:spPr>
        <p:txBody>
          <a:bodyPr wrap="square" rtlCol="0">
            <a:spAutoFit/>
          </a:bodyPr>
          <a:lstStyle/>
          <a:p>
            <a:r>
              <a:rPr lang="en-US" dirty="0"/>
              <a:t>BUILT-IN FUNCTIONS</a:t>
            </a:r>
          </a:p>
        </p:txBody>
      </p:sp>
    </p:spTree>
    <p:extLst>
      <p:ext uri="{BB962C8B-B14F-4D97-AF65-F5344CB8AC3E}">
        <p14:creationId xmlns:p14="http://schemas.microsoft.com/office/powerpoint/2010/main" val="257761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AA42-246D-E96B-877A-DBD8EC3A540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232DEF8-E239-72AB-DAED-2ABB4A3D098D}"/>
              </a:ext>
            </a:extLst>
          </p:cNvPr>
          <p:cNvSpPr>
            <a:spLocks noGrp="1"/>
          </p:cNvSpPr>
          <p:nvPr>
            <p:ph type="subTitle" idx="1"/>
          </p:nvPr>
        </p:nvSpPr>
        <p:spPr/>
        <p:txBody>
          <a:bodyPr/>
          <a:lstStyle/>
          <a:p>
            <a:r>
              <a:rPr lang="en-US" dirty="0"/>
              <a:t>Values and data types</a:t>
            </a:r>
          </a:p>
        </p:txBody>
      </p:sp>
    </p:spTree>
    <p:extLst>
      <p:ext uri="{BB962C8B-B14F-4D97-AF65-F5344CB8AC3E}">
        <p14:creationId xmlns:p14="http://schemas.microsoft.com/office/powerpoint/2010/main" val="204867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1064C44D-91AF-4137-BC06-4F0B21DDC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nake logo&#10;&#10;Description automatically generated">
            <a:extLst>
              <a:ext uri="{FF2B5EF4-FFF2-40B4-BE49-F238E27FC236}">
                <a16:creationId xmlns:a16="http://schemas.microsoft.com/office/drawing/2014/main" id="{13517A63-A71B-DE09-D555-66E60937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208" y="1208531"/>
            <a:ext cx="4320749" cy="4735069"/>
          </a:xfrm>
          <a:prstGeom prst="rect">
            <a:avLst/>
          </a:prstGeom>
        </p:spPr>
      </p:pic>
      <p:sp>
        <p:nvSpPr>
          <p:cNvPr id="19" name="Rectangle 18">
            <a:extLst>
              <a:ext uri="{FF2B5EF4-FFF2-40B4-BE49-F238E27FC236}">
                <a16:creationId xmlns:a16="http://schemas.microsoft.com/office/drawing/2014/main" id="{229A9569-B54F-4022-89FD-8D558561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4224167B-B4E1-8AD4-A4D3-2E2249DE52BD}"/>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welcome</a:t>
            </a:r>
          </a:p>
        </p:txBody>
      </p:sp>
      <p:sp>
        <p:nvSpPr>
          <p:cNvPr id="21" name="Rectangle 20">
            <a:extLst>
              <a:ext uri="{FF2B5EF4-FFF2-40B4-BE49-F238E27FC236}">
                <a16:creationId xmlns:a16="http://schemas.microsoft.com/office/drawing/2014/main" id="{B3B4502C-7226-432B-827E-8454CB375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C01E"/>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06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53E709-C3A4-590E-DC0B-14BAD1376EC6}"/>
              </a:ext>
            </a:extLst>
          </p:cNvPr>
          <p:cNvSpPr>
            <a:spLocks noGrp="1"/>
          </p:cNvSpPr>
          <p:nvPr>
            <p:ph type="title"/>
          </p:nvPr>
        </p:nvSpPr>
        <p:spPr/>
        <p:txBody>
          <a:bodyPr/>
          <a:lstStyle/>
          <a:p>
            <a:r>
              <a:rPr lang="en-US" dirty="0"/>
              <a:t>Variables</a:t>
            </a:r>
          </a:p>
        </p:txBody>
      </p:sp>
      <p:sp>
        <p:nvSpPr>
          <p:cNvPr id="5" name="Content Placeholder 4">
            <a:extLst>
              <a:ext uri="{FF2B5EF4-FFF2-40B4-BE49-F238E27FC236}">
                <a16:creationId xmlns:a16="http://schemas.microsoft.com/office/drawing/2014/main" id="{2EA7EAA3-F433-C361-17C8-4EE9A3E6B44D}"/>
              </a:ext>
            </a:extLst>
          </p:cNvPr>
          <p:cNvSpPr>
            <a:spLocks noGrp="1"/>
          </p:cNvSpPr>
          <p:nvPr>
            <p:ph idx="1"/>
          </p:nvPr>
        </p:nvSpPr>
        <p:spPr/>
        <p:txBody>
          <a:bodyPr>
            <a:normAutofit/>
          </a:bodyPr>
          <a:lstStyle/>
          <a:p>
            <a:r>
              <a:rPr lang="en-US" sz="2800" dirty="0"/>
              <a:t>A variable in Python is a reserved memory location to store values. In other words, a variable in a Python program gives data to the computer for processing.</a:t>
            </a:r>
          </a:p>
        </p:txBody>
      </p:sp>
    </p:spTree>
    <p:extLst>
      <p:ext uri="{BB962C8B-B14F-4D97-AF65-F5344CB8AC3E}">
        <p14:creationId xmlns:p14="http://schemas.microsoft.com/office/powerpoint/2010/main" val="5273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690F-158D-7B19-2C15-A1133BEF9153}"/>
              </a:ext>
            </a:extLst>
          </p:cNvPr>
          <p:cNvSpPr>
            <a:spLocks noGrp="1"/>
          </p:cNvSpPr>
          <p:nvPr>
            <p:ph type="title"/>
          </p:nvPr>
        </p:nvSpPr>
        <p:spPr/>
        <p:txBody>
          <a:bodyPr/>
          <a:lstStyle/>
          <a:p>
            <a:r>
              <a:rPr lang="en-US" dirty="0"/>
              <a:t>Assignment</a:t>
            </a:r>
          </a:p>
        </p:txBody>
      </p:sp>
      <p:pic>
        <p:nvPicPr>
          <p:cNvPr id="5" name="Picture 4">
            <a:extLst>
              <a:ext uri="{FF2B5EF4-FFF2-40B4-BE49-F238E27FC236}">
                <a16:creationId xmlns:a16="http://schemas.microsoft.com/office/drawing/2014/main" id="{B0042625-BEF4-1AFF-50EE-1B7FCBDE303E}"/>
              </a:ext>
            </a:extLst>
          </p:cNvPr>
          <p:cNvPicPr>
            <a:picLocks noChangeAspect="1"/>
          </p:cNvPicPr>
          <p:nvPr/>
        </p:nvPicPr>
        <p:blipFill>
          <a:blip r:embed="rId2"/>
          <a:stretch>
            <a:fillRect/>
          </a:stretch>
        </p:blipFill>
        <p:spPr>
          <a:xfrm>
            <a:off x="3060180" y="2581566"/>
            <a:ext cx="4974756" cy="2558445"/>
          </a:xfrm>
          <a:prstGeom prst="rect">
            <a:avLst/>
          </a:prstGeom>
        </p:spPr>
      </p:pic>
      <p:sp>
        <p:nvSpPr>
          <p:cNvPr id="4" name="Rectangle 1">
            <a:extLst>
              <a:ext uri="{FF2B5EF4-FFF2-40B4-BE49-F238E27FC236}">
                <a16:creationId xmlns:a16="http://schemas.microsoft.com/office/drawing/2014/main" id="{12E69688-B61C-B0AD-B0A2-C7E2DE4CDAD8}"/>
              </a:ext>
            </a:extLst>
          </p:cNvPr>
          <p:cNvSpPr>
            <a:spLocks noChangeArrowheads="1"/>
          </p:cNvSpPr>
          <p:nvPr/>
        </p:nvSpPr>
        <p:spPr bwMode="auto">
          <a:xfrm>
            <a:off x="0" y="6416742"/>
            <a:ext cx="6704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Snake Case</a:t>
            </a:r>
            <a:r>
              <a:rPr kumimoji="0" lang="en-US" altLang="en-US" b="0" i="0" u="none" strike="noStrike" cap="none" normalizeH="0" baseline="0" dirty="0">
                <a:ln>
                  <a:noFill/>
                </a:ln>
                <a:solidFill>
                  <a:schemeClr val="tx1"/>
                </a:solidFill>
                <a:effectLst/>
              </a:rPr>
              <a:t>: Typically used for variable names. Example: </a:t>
            </a:r>
            <a:r>
              <a:rPr kumimoji="0" lang="en-US" altLang="en-US" b="0" i="0" u="none" strike="noStrike" cap="none" normalizeH="0" baseline="0" dirty="0" err="1">
                <a:ln>
                  <a:noFill/>
                </a:ln>
                <a:solidFill>
                  <a:schemeClr val="tx1"/>
                </a:solidFill>
                <a:effectLst/>
              </a:rPr>
              <a:t>my_variable</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8896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3B16C-D47C-F195-6C04-91C61101250B}"/>
              </a:ext>
            </a:extLst>
          </p:cNvPr>
          <p:cNvPicPr>
            <a:picLocks noChangeAspect="1"/>
          </p:cNvPicPr>
          <p:nvPr/>
        </p:nvPicPr>
        <p:blipFill>
          <a:blip r:embed="rId2"/>
          <a:stretch>
            <a:fillRect/>
          </a:stretch>
        </p:blipFill>
        <p:spPr>
          <a:xfrm>
            <a:off x="2808225" y="1766719"/>
            <a:ext cx="6575549" cy="3624431"/>
          </a:xfrm>
          <a:prstGeom prst="rect">
            <a:avLst/>
          </a:prstGeom>
        </p:spPr>
      </p:pic>
    </p:spTree>
    <p:extLst>
      <p:ext uri="{BB962C8B-B14F-4D97-AF65-F5344CB8AC3E}">
        <p14:creationId xmlns:p14="http://schemas.microsoft.com/office/powerpoint/2010/main" val="207195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285B2-885E-ABE3-B6B7-D69032BE8E6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3BE3B02-C65E-C952-33B1-0B35762F9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0162E3B-7C5B-282F-9914-7ACD460C3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A1AC575-0B93-31BA-42F4-07537A638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AA3C2B7-2B46-3823-FE12-43249B9B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A045E1C-A659-9A15-6214-6C9C61C00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E19E93D-DC38-D8A8-C0E0-867C5F7D7F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BFED4854-0A91-9BEA-404A-6FA938347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7241A86-D26F-10D7-72C1-F9C4283E1A9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VARIABLES</a:t>
            </a:r>
          </a:p>
        </p:txBody>
      </p:sp>
      <p:sp>
        <p:nvSpPr>
          <p:cNvPr id="3" name="Content Placeholder 2">
            <a:extLst>
              <a:ext uri="{FF2B5EF4-FFF2-40B4-BE49-F238E27FC236}">
                <a16:creationId xmlns:a16="http://schemas.microsoft.com/office/drawing/2014/main" id="{2B1D2285-26F4-DC48-3727-47F7402F4E3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2</a:t>
            </a:r>
          </a:p>
        </p:txBody>
      </p:sp>
      <p:sp>
        <p:nvSpPr>
          <p:cNvPr id="22" name="Rectangle 21">
            <a:extLst>
              <a:ext uri="{FF2B5EF4-FFF2-40B4-BE49-F238E27FC236}">
                <a16:creationId xmlns:a16="http://schemas.microsoft.com/office/drawing/2014/main" id="{39DC597A-D676-73FA-D262-6EE76C73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33256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06EF18-78A9-D878-21F4-36B8DE03EE09}"/>
              </a:ext>
            </a:extLst>
          </p:cNvPr>
          <p:cNvPicPr>
            <a:picLocks noChangeAspect="1"/>
          </p:cNvPicPr>
          <p:nvPr/>
        </p:nvPicPr>
        <p:blipFill>
          <a:blip r:embed="rId2"/>
          <a:stretch>
            <a:fillRect/>
          </a:stretch>
        </p:blipFill>
        <p:spPr>
          <a:xfrm>
            <a:off x="1331375" y="2071396"/>
            <a:ext cx="9518654" cy="3957577"/>
          </a:xfrm>
          <a:prstGeom prst="rect">
            <a:avLst/>
          </a:prstGeom>
        </p:spPr>
      </p:pic>
      <p:sp>
        <p:nvSpPr>
          <p:cNvPr id="6" name="Title 5">
            <a:extLst>
              <a:ext uri="{FF2B5EF4-FFF2-40B4-BE49-F238E27FC236}">
                <a16:creationId xmlns:a16="http://schemas.microsoft.com/office/drawing/2014/main" id="{6CCCD1FF-098A-93A7-AC37-A83FACBBE9E8}"/>
              </a:ext>
            </a:extLst>
          </p:cNvPr>
          <p:cNvSpPr>
            <a:spLocks noGrp="1"/>
          </p:cNvSpPr>
          <p:nvPr>
            <p:ph type="title"/>
          </p:nvPr>
        </p:nvSpPr>
        <p:spPr/>
        <p:txBody>
          <a:bodyPr/>
          <a:lstStyle/>
          <a:p>
            <a:r>
              <a:rPr lang="en-US" dirty="0"/>
              <a:t>Exceptions</a:t>
            </a:r>
          </a:p>
        </p:txBody>
      </p:sp>
    </p:spTree>
    <p:extLst>
      <p:ext uri="{BB962C8B-B14F-4D97-AF65-F5344CB8AC3E}">
        <p14:creationId xmlns:p14="http://schemas.microsoft.com/office/powerpoint/2010/main" val="312471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690B-0D10-2F00-CC45-E8C95C272A3D}"/>
              </a:ext>
            </a:extLst>
          </p:cNvPr>
          <p:cNvSpPr>
            <a:spLocks noGrp="1"/>
          </p:cNvSpPr>
          <p:nvPr>
            <p:ph type="title"/>
          </p:nvPr>
        </p:nvSpPr>
        <p:spPr/>
        <p:txBody>
          <a:bodyPr/>
          <a:lstStyle/>
          <a:p>
            <a:r>
              <a:rPr lang="en-US" dirty="0"/>
              <a:t>VALUES</a:t>
            </a:r>
          </a:p>
        </p:txBody>
      </p:sp>
      <p:sp>
        <p:nvSpPr>
          <p:cNvPr id="5" name="Content Placeholder 4">
            <a:extLst>
              <a:ext uri="{FF2B5EF4-FFF2-40B4-BE49-F238E27FC236}">
                <a16:creationId xmlns:a16="http://schemas.microsoft.com/office/drawing/2014/main" id="{23E4162C-8412-1268-65CD-84A327C0E7C8}"/>
              </a:ext>
            </a:extLst>
          </p:cNvPr>
          <p:cNvSpPr>
            <a:spLocks noGrp="1"/>
          </p:cNvSpPr>
          <p:nvPr>
            <p:ph idx="1"/>
          </p:nvPr>
        </p:nvSpPr>
        <p:spPr/>
        <p:txBody>
          <a:bodyPr/>
          <a:lstStyle/>
          <a:p>
            <a:r>
              <a:rPr lang="en-US" sz="2800" dirty="0"/>
              <a:t>INT</a:t>
            </a:r>
          </a:p>
          <a:p>
            <a:r>
              <a:rPr lang="en-US" sz="2800" dirty="0"/>
              <a:t>FLOAT</a:t>
            </a:r>
          </a:p>
          <a:p>
            <a:r>
              <a:rPr lang="en-US" sz="2800" dirty="0"/>
              <a:t>STRING</a:t>
            </a:r>
          </a:p>
          <a:p>
            <a:r>
              <a:rPr lang="en-US" sz="2800" dirty="0"/>
              <a:t>BOOLEAN</a:t>
            </a:r>
          </a:p>
          <a:p>
            <a:endParaRPr lang="en-US" dirty="0"/>
          </a:p>
        </p:txBody>
      </p:sp>
    </p:spTree>
    <p:extLst>
      <p:ext uri="{BB962C8B-B14F-4D97-AF65-F5344CB8AC3E}">
        <p14:creationId xmlns:p14="http://schemas.microsoft.com/office/powerpoint/2010/main" val="3681573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EA18-77C7-6703-FC26-48854EFDAFCE}"/>
              </a:ext>
            </a:extLst>
          </p:cNvPr>
          <p:cNvSpPr>
            <a:spLocks noGrp="1"/>
          </p:cNvSpPr>
          <p:nvPr>
            <p:ph type="title"/>
          </p:nvPr>
        </p:nvSpPr>
        <p:spPr/>
        <p:txBody>
          <a:bodyPr/>
          <a:lstStyle/>
          <a:p>
            <a:r>
              <a:rPr lang="en-US" dirty="0"/>
              <a:t>Type()</a:t>
            </a:r>
          </a:p>
        </p:txBody>
      </p:sp>
      <p:sp>
        <p:nvSpPr>
          <p:cNvPr id="3" name="Content Placeholder 2">
            <a:extLst>
              <a:ext uri="{FF2B5EF4-FFF2-40B4-BE49-F238E27FC236}">
                <a16:creationId xmlns:a16="http://schemas.microsoft.com/office/drawing/2014/main" id="{736FA0FA-5368-35CE-F01B-170C174D79EB}"/>
              </a:ext>
            </a:extLst>
          </p:cNvPr>
          <p:cNvSpPr>
            <a:spLocks noGrp="1"/>
          </p:cNvSpPr>
          <p:nvPr>
            <p:ph idx="1"/>
          </p:nvPr>
        </p:nvSpPr>
        <p:spPr/>
        <p:txBody>
          <a:bodyPr>
            <a:normAutofit/>
          </a:bodyPr>
          <a:lstStyle/>
          <a:p>
            <a:r>
              <a:rPr lang="en-US" sz="2800" dirty="0"/>
              <a:t>The type() function in Python is a built-in function that returns the type of an object. This means it tells you what class a variable or a value belongs to. The type() function is commonly used for debugging and development purposes, allowing developers to check the data types of variables and understand how to work with them effectively.</a:t>
            </a:r>
          </a:p>
        </p:txBody>
      </p:sp>
    </p:spTree>
    <p:extLst>
      <p:ext uri="{BB962C8B-B14F-4D97-AF65-F5344CB8AC3E}">
        <p14:creationId xmlns:p14="http://schemas.microsoft.com/office/powerpoint/2010/main" val="342676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7CD69-3899-8DBA-6FA1-0600B7E15398}"/>
              </a:ext>
            </a:extLst>
          </p:cNvPr>
          <p:cNvPicPr>
            <a:picLocks noChangeAspect="1"/>
          </p:cNvPicPr>
          <p:nvPr/>
        </p:nvPicPr>
        <p:blipFill>
          <a:blip r:embed="rId2"/>
          <a:stretch>
            <a:fillRect/>
          </a:stretch>
        </p:blipFill>
        <p:spPr>
          <a:xfrm>
            <a:off x="3979405" y="2612193"/>
            <a:ext cx="4233190" cy="1633614"/>
          </a:xfrm>
          <a:prstGeom prst="rect">
            <a:avLst/>
          </a:prstGeom>
        </p:spPr>
      </p:pic>
    </p:spTree>
    <p:extLst>
      <p:ext uri="{BB962C8B-B14F-4D97-AF65-F5344CB8AC3E}">
        <p14:creationId xmlns:p14="http://schemas.microsoft.com/office/powerpoint/2010/main" val="166413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18F8CB-B8D7-62DA-4371-0A6BBC2FB2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CF57BD9-24C9-002D-B3AD-FA4A50CF6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75D46EF-5EAA-7C4B-A745-8009C044B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1AE4411F-BDCC-A188-54DC-C254F493A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2391A90E-F1AB-68D2-154A-EF2FBFCDA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FE66F06-1A94-E75C-2E74-2DBBD3F44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455B3966-529A-3394-3C96-18315EC859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AC30B1B-B827-663B-C3FB-856F99078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045453B-1332-EC82-B6C7-8143274942B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Values</a:t>
            </a:r>
          </a:p>
        </p:txBody>
      </p:sp>
      <p:sp>
        <p:nvSpPr>
          <p:cNvPr id="3" name="Content Placeholder 2">
            <a:extLst>
              <a:ext uri="{FF2B5EF4-FFF2-40B4-BE49-F238E27FC236}">
                <a16:creationId xmlns:a16="http://schemas.microsoft.com/office/drawing/2014/main" id="{E7363741-52A0-3BD5-F190-F206FE3945F3}"/>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3</a:t>
            </a:r>
          </a:p>
        </p:txBody>
      </p:sp>
      <p:sp>
        <p:nvSpPr>
          <p:cNvPr id="22" name="Rectangle 21">
            <a:extLst>
              <a:ext uri="{FF2B5EF4-FFF2-40B4-BE49-F238E27FC236}">
                <a16:creationId xmlns:a16="http://schemas.microsoft.com/office/drawing/2014/main" id="{B148DF1F-781E-B813-2EF4-E3A5EE70B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82043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2EBC-F092-CD64-4930-1F52993A93DF}"/>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450E3516-A954-0A11-D5C1-6D7D5583882A}"/>
              </a:ext>
            </a:extLst>
          </p:cNvPr>
          <p:cNvPicPr>
            <a:picLocks noChangeAspect="1"/>
          </p:cNvPicPr>
          <p:nvPr/>
        </p:nvPicPr>
        <p:blipFill>
          <a:blip r:embed="rId2"/>
          <a:stretch>
            <a:fillRect/>
          </a:stretch>
        </p:blipFill>
        <p:spPr>
          <a:xfrm>
            <a:off x="3083878" y="2691838"/>
            <a:ext cx="5662074" cy="2448173"/>
          </a:xfrm>
          <a:prstGeom prst="rect">
            <a:avLst/>
          </a:prstGeom>
        </p:spPr>
      </p:pic>
    </p:spTree>
    <p:extLst>
      <p:ext uri="{BB962C8B-B14F-4D97-AF65-F5344CB8AC3E}">
        <p14:creationId xmlns:p14="http://schemas.microsoft.com/office/powerpoint/2010/main" val="16065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987CAC5-608C-4637-9F4D-19E87978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945C5B5-FCD5-0533-6BB6-ED96F7478036}"/>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a:solidFill>
                  <a:schemeClr val="tx2"/>
                </a:solidFill>
              </a:rPr>
              <a:t>Introduction</a:t>
            </a:r>
          </a:p>
        </p:txBody>
      </p:sp>
      <p:sp>
        <p:nvSpPr>
          <p:cNvPr id="19" name="Rectangle 18">
            <a:extLst>
              <a:ext uri="{FF2B5EF4-FFF2-40B4-BE49-F238E27FC236}">
                <a16:creationId xmlns:a16="http://schemas.microsoft.com/office/drawing/2014/main" id="{FB5ABED4-61CA-4171-AF06-7F3D5961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038AD67-DDAB-47CB-9177-5DE55ED1B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8BBC997F-3436-4A66-ABD7-075554AE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534DA17-9FF4-41C4-9EB3-0116A286C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44729"/>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55201A1A-54E2-D215-4D00-6D5198254E41}"/>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a:t>Part 1</a:t>
            </a:r>
          </a:p>
        </p:txBody>
      </p:sp>
    </p:spTree>
    <p:extLst>
      <p:ext uri="{BB962C8B-B14F-4D97-AF65-F5344CB8AC3E}">
        <p14:creationId xmlns:p14="http://schemas.microsoft.com/office/powerpoint/2010/main" val="3771434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A969-526A-B216-CDD1-F9B2650B8C11}"/>
              </a:ext>
            </a:extLst>
          </p:cNvPr>
          <p:cNvSpPr>
            <a:spLocks noGrp="1"/>
          </p:cNvSpPr>
          <p:nvPr>
            <p:ph type="title"/>
          </p:nvPr>
        </p:nvSpPr>
        <p:spPr/>
        <p:txBody>
          <a:bodyPr/>
          <a:lstStyle/>
          <a:p>
            <a:r>
              <a:rPr lang="en-US" dirty="0"/>
              <a:t>Reassignment</a:t>
            </a:r>
          </a:p>
        </p:txBody>
      </p:sp>
      <p:pic>
        <p:nvPicPr>
          <p:cNvPr id="4" name="Picture 3">
            <a:extLst>
              <a:ext uri="{FF2B5EF4-FFF2-40B4-BE49-F238E27FC236}">
                <a16:creationId xmlns:a16="http://schemas.microsoft.com/office/drawing/2014/main" id="{BDE64610-5360-F5ED-625F-33A22C2DCC1A}"/>
              </a:ext>
            </a:extLst>
          </p:cNvPr>
          <p:cNvPicPr>
            <a:picLocks noChangeAspect="1"/>
          </p:cNvPicPr>
          <p:nvPr/>
        </p:nvPicPr>
        <p:blipFill>
          <a:blip r:embed="rId2"/>
          <a:stretch>
            <a:fillRect/>
          </a:stretch>
        </p:blipFill>
        <p:spPr>
          <a:xfrm>
            <a:off x="1446246" y="2538432"/>
            <a:ext cx="3258968" cy="2601579"/>
          </a:xfrm>
          <a:prstGeom prst="rect">
            <a:avLst/>
          </a:prstGeom>
        </p:spPr>
      </p:pic>
      <p:pic>
        <p:nvPicPr>
          <p:cNvPr id="6" name="Picture 5">
            <a:extLst>
              <a:ext uri="{FF2B5EF4-FFF2-40B4-BE49-F238E27FC236}">
                <a16:creationId xmlns:a16="http://schemas.microsoft.com/office/drawing/2014/main" id="{A89BC4CF-5261-F72A-C230-1955C07FC6AF}"/>
              </a:ext>
            </a:extLst>
          </p:cNvPr>
          <p:cNvPicPr>
            <a:picLocks noChangeAspect="1"/>
          </p:cNvPicPr>
          <p:nvPr/>
        </p:nvPicPr>
        <p:blipFill>
          <a:blip r:embed="rId3"/>
          <a:stretch>
            <a:fillRect/>
          </a:stretch>
        </p:blipFill>
        <p:spPr>
          <a:xfrm>
            <a:off x="6767279" y="2587969"/>
            <a:ext cx="3786658" cy="2552042"/>
          </a:xfrm>
          <a:prstGeom prst="rect">
            <a:avLst/>
          </a:prstGeom>
        </p:spPr>
      </p:pic>
    </p:spTree>
    <p:extLst>
      <p:ext uri="{BB962C8B-B14F-4D97-AF65-F5344CB8AC3E}">
        <p14:creationId xmlns:p14="http://schemas.microsoft.com/office/powerpoint/2010/main" val="103373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C81FD-3642-5AD2-37BA-ED94FE60B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C3C89-1AB6-F104-4099-66A164A8C781}"/>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88D40807-F971-5372-5F6E-B5D821DB94CC}"/>
              </a:ext>
            </a:extLst>
          </p:cNvPr>
          <p:cNvSpPr>
            <a:spLocks noGrp="1"/>
          </p:cNvSpPr>
          <p:nvPr>
            <p:ph type="subTitle" idx="1"/>
          </p:nvPr>
        </p:nvSpPr>
        <p:spPr/>
        <p:txBody>
          <a:bodyPr/>
          <a:lstStyle/>
          <a:p>
            <a:r>
              <a:rPr lang="en-US" dirty="0"/>
              <a:t>Operators and Operands</a:t>
            </a:r>
          </a:p>
        </p:txBody>
      </p:sp>
    </p:spTree>
    <p:extLst>
      <p:ext uri="{BB962C8B-B14F-4D97-AF65-F5344CB8AC3E}">
        <p14:creationId xmlns:p14="http://schemas.microsoft.com/office/powerpoint/2010/main" val="32963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6831-2FD1-8A7D-C42D-153BF3C14419}"/>
              </a:ext>
            </a:extLst>
          </p:cNvPr>
          <p:cNvSpPr>
            <a:spLocks noGrp="1"/>
          </p:cNvSpPr>
          <p:nvPr>
            <p:ph type="title"/>
          </p:nvPr>
        </p:nvSpPr>
        <p:spPr/>
        <p:txBody>
          <a:bodyPr/>
          <a:lstStyle/>
          <a:p>
            <a:r>
              <a:rPr lang="en-US" dirty="0"/>
              <a:t>Operators and Operands</a:t>
            </a:r>
          </a:p>
        </p:txBody>
      </p:sp>
      <p:sp>
        <p:nvSpPr>
          <p:cNvPr id="3" name="Content Placeholder 2">
            <a:extLst>
              <a:ext uri="{FF2B5EF4-FFF2-40B4-BE49-F238E27FC236}">
                <a16:creationId xmlns:a16="http://schemas.microsoft.com/office/drawing/2014/main" id="{5A452A58-14C7-1718-81B0-1927B6BADDE7}"/>
              </a:ext>
            </a:extLst>
          </p:cNvPr>
          <p:cNvSpPr>
            <a:spLocks noGrp="1"/>
          </p:cNvSpPr>
          <p:nvPr>
            <p:ph idx="1"/>
          </p:nvPr>
        </p:nvSpPr>
        <p:spPr/>
        <p:txBody>
          <a:bodyPr>
            <a:normAutofit/>
          </a:bodyPr>
          <a:lstStyle/>
          <a:p>
            <a:r>
              <a:rPr lang="en-US" sz="2800" dirty="0"/>
              <a:t>In Python, operators are special symbols that carry out arithmetic or logical computation. The value(s) that the operator operates on are called operands.</a:t>
            </a:r>
          </a:p>
        </p:txBody>
      </p:sp>
    </p:spTree>
    <p:extLst>
      <p:ext uri="{BB962C8B-B14F-4D97-AF65-F5344CB8AC3E}">
        <p14:creationId xmlns:p14="http://schemas.microsoft.com/office/powerpoint/2010/main" val="1226326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8C39-3BA7-E028-AD44-2F215A95DFD8}"/>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15B7A7CB-7AD5-62B6-1154-3A730622DAA3}"/>
              </a:ext>
            </a:extLst>
          </p:cNvPr>
          <p:cNvSpPr>
            <a:spLocks noGrp="1"/>
          </p:cNvSpPr>
          <p:nvPr>
            <p:ph idx="1"/>
          </p:nvPr>
        </p:nvSpPr>
        <p:spPr/>
        <p:txBody>
          <a:bodyPr>
            <a:normAutofit/>
          </a:bodyPr>
          <a:lstStyle/>
          <a:p>
            <a:r>
              <a:rPr lang="en-US" sz="2800" dirty="0"/>
              <a:t>+ Addition: Adds two operands. Ex: x + y</a:t>
            </a:r>
          </a:p>
          <a:p>
            <a:r>
              <a:rPr lang="en-US" sz="2800" dirty="0"/>
              <a:t>- Subtraction: Subtracts two operands. Ex: x - y</a:t>
            </a:r>
          </a:p>
          <a:p>
            <a:r>
              <a:rPr lang="en-US" sz="2800" dirty="0"/>
              <a:t>* Multiplication: Multiplies two operands. Ex: x * y</a:t>
            </a:r>
          </a:p>
          <a:p>
            <a:r>
              <a:rPr lang="en-US" sz="2800" dirty="0"/>
              <a:t>/ Division: Divides the first operand by the second. Ex: x / y</a:t>
            </a:r>
          </a:p>
        </p:txBody>
      </p:sp>
    </p:spTree>
    <p:extLst>
      <p:ext uri="{BB962C8B-B14F-4D97-AF65-F5344CB8AC3E}">
        <p14:creationId xmlns:p14="http://schemas.microsoft.com/office/powerpoint/2010/main" val="374967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62F40-AD0A-AADA-3760-6843642A07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E4274-FE79-F682-F9DA-B9990497A47D}"/>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5F92CA0F-9D10-621A-C853-06C5A0127383}"/>
              </a:ext>
            </a:extLst>
          </p:cNvPr>
          <p:cNvSpPr>
            <a:spLocks noGrp="1"/>
          </p:cNvSpPr>
          <p:nvPr>
            <p:ph idx="1"/>
          </p:nvPr>
        </p:nvSpPr>
        <p:spPr/>
        <p:txBody>
          <a:bodyPr>
            <a:normAutofit/>
          </a:bodyPr>
          <a:lstStyle/>
          <a:p>
            <a:pPr marL="301752" indent="-301752" algn="l" rtl="0" eaLnBrk="1" latinLnBrk="0" hangingPunct="1">
              <a:spcBef>
                <a:spcPts val="432"/>
              </a:spcBef>
              <a:spcAft>
                <a:spcPts val="600"/>
              </a:spcAft>
              <a:buClr>
                <a:schemeClr val="accent2"/>
              </a:buClr>
              <a:buSzPct val="92000"/>
              <a:buFont typeface="Wingdings 2" panose="05020102010507070707" pitchFamily="18" charset="2"/>
              <a:buChar char="¡"/>
            </a:pPr>
            <a:r>
              <a:rPr lang="en-US" sz="2800" kern="1200" dirty="0">
                <a:solidFill>
                  <a:srgbClr val="3D3D3D"/>
                </a:solidFill>
                <a:effectLst/>
                <a:latin typeface="Gill Sans MT (Body)"/>
              </a:rPr>
              <a:t>% Modulus: Returns the remainder when first operand is divided by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Exponentiation: Raises the first operand to the power of the second. Ex: x ** y</a:t>
            </a:r>
            <a:endParaRPr lang="en-US" sz="2800" dirty="0">
              <a:effectLst/>
              <a:latin typeface="Gill Sans MT (Body)"/>
            </a:endParaRPr>
          </a:p>
          <a:p>
            <a:pPr marL="301752" indent="-301752" algn="l" rtl="0" eaLnBrk="1" latinLnBrk="0" hangingPunct="1">
              <a:spcBef>
                <a:spcPts val="432"/>
              </a:spcBef>
              <a:spcAft>
                <a:spcPts val="600"/>
              </a:spcAft>
            </a:pPr>
            <a:r>
              <a:rPr lang="en-US" sz="2800" kern="1200" dirty="0">
                <a:solidFill>
                  <a:srgbClr val="3D3D3D"/>
                </a:solidFill>
                <a:effectLst/>
                <a:latin typeface="Gill Sans MT (Body)"/>
              </a:rPr>
              <a:t>// Floor division: Division that results into whole number adjusted to the left in the number line. Ex: x // y</a:t>
            </a:r>
            <a:endParaRPr lang="en-US" sz="2800" dirty="0">
              <a:latin typeface="Gill Sans MT (Body)"/>
            </a:endParaRPr>
          </a:p>
        </p:txBody>
      </p:sp>
    </p:spTree>
    <p:extLst>
      <p:ext uri="{BB962C8B-B14F-4D97-AF65-F5344CB8AC3E}">
        <p14:creationId xmlns:p14="http://schemas.microsoft.com/office/powerpoint/2010/main" val="133578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F2D807-A4E5-E8CD-A070-D26A237153B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3C1078F9-A1FC-36EC-2409-D23302B97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88721B-5781-133A-0AA3-025FD5BE292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Arithmetic Operators</a:t>
            </a:r>
          </a:p>
        </p:txBody>
      </p:sp>
      <p:sp>
        <p:nvSpPr>
          <p:cNvPr id="3" name="Content Placeholder 2">
            <a:extLst>
              <a:ext uri="{FF2B5EF4-FFF2-40B4-BE49-F238E27FC236}">
                <a16:creationId xmlns:a16="http://schemas.microsoft.com/office/drawing/2014/main" id="{F0202BC1-AC48-2838-86B7-0EFE8ECCFFD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a:solidFill>
                  <a:schemeClr val="bg2"/>
                </a:solidFill>
              </a:rPr>
              <a:t>Lecture 4</a:t>
            </a:r>
          </a:p>
        </p:txBody>
      </p:sp>
      <p:sp>
        <p:nvSpPr>
          <p:cNvPr id="22" name="Rectangle 21">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4651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01E01-8B77-7841-C7E7-26778A594021}"/>
              </a:ext>
            </a:extLst>
          </p:cNvPr>
          <p:cNvSpPr>
            <a:spLocks noGrp="1"/>
          </p:cNvSpPr>
          <p:nvPr>
            <p:ph type="title"/>
          </p:nvPr>
        </p:nvSpPr>
        <p:spPr/>
        <p:txBody>
          <a:bodyPr/>
          <a:lstStyle/>
          <a:p>
            <a:r>
              <a:rPr lang="en-US" dirty="0"/>
              <a:t>Exercise 1: Basic Arithmetic with Integers and Floats</a:t>
            </a:r>
          </a:p>
        </p:txBody>
      </p:sp>
      <p:sp>
        <p:nvSpPr>
          <p:cNvPr id="5" name="Content Placeholder 4">
            <a:extLst>
              <a:ext uri="{FF2B5EF4-FFF2-40B4-BE49-F238E27FC236}">
                <a16:creationId xmlns:a16="http://schemas.microsoft.com/office/drawing/2014/main" id="{FF910EDA-296A-7A21-5710-C741CE66A91C}"/>
              </a:ext>
            </a:extLst>
          </p:cNvPr>
          <p:cNvSpPr>
            <a:spLocks noGrp="1"/>
          </p:cNvSpPr>
          <p:nvPr>
            <p:ph idx="1"/>
          </p:nvPr>
        </p:nvSpPr>
        <p:spPr/>
        <p:txBody>
          <a:bodyPr>
            <a:normAutofit/>
          </a:bodyPr>
          <a:lstStyle/>
          <a:p>
            <a:r>
              <a:rPr lang="en-US" sz="2800" dirty="0"/>
              <a:t>Write a program that calculates the average of three numbers: an integer 15, a float 6.5, and another integer 22. Assign the result to a variable called average and print it out.</a:t>
            </a:r>
          </a:p>
        </p:txBody>
      </p:sp>
    </p:spTree>
    <p:extLst>
      <p:ext uri="{BB962C8B-B14F-4D97-AF65-F5344CB8AC3E}">
        <p14:creationId xmlns:p14="http://schemas.microsoft.com/office/powerpoint/2010/main" val="215644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8CA6-3C8D-0B51-6823-B9B5E9BB003B}"/>
              </a:ext>
            </a:extLst>
          </p:cNvPr>
          <p:cNvSpPr>
            <a:spLocks noGrp="1"/>
          </p:cNvSpPr>
          <p:nvPr>
            <p:ph type="title"/>
          </p:nvPr>
        </p:nvSpPr>
        <p:spPr/>
        <p:txBody>
          <a:bodyPr/>
          <a:lstStyle/>
          <a:p>
            <a:r>
              <a:rPr lang="en-US" dirty="0"/>
              <a:t>Exercise 2: String Concatenation and Repetition</a:t>
            </a:r>
          </a:p>
        </p:txBody>
      </p:sp>
      <p:sp>
        <p:nvSpPr>
          <p:cNvPr id="3" name="Content Placeholder 2">
            <a:extLst>
              <a:ext uri="{FF2B5EF4-FFF2-40B4-BE49-F238E27FC236}">
                <a16:creationId xmlns:a16="http://schemas.microsoft.com/office/drawing/2014/main" id="{3337B029-B60B-3A22-28B1-6043408B07DC}"/>
              </a:ext>
            </a:extLst>
          </p:cNvPr>
          <p:cNvSpPr>
            <a:spLocks noGrp="1"/>
          </p:cNvSpPr>
          <p:nvPr>
            <p:ph idx="1"/>
          </p:nvPr>
        </p:nvSpPr>
        <p:spPr/>
        <p:txBody>
          <a:bodyPr>
            <a:normAutofit/>
          </a:bodyPr>
          <a:lstStyle/>
          <a:p>
            <a:endParaRPr lang="en-US" sz="2800" dirty="0"/>
          </a:p>
          <a:p>
            <a:r>
              <a:rPr lang="en-US" sz="2800" dirty="0"/>
              <a:t>Create a program that concatenates the following strings: "Python" and "3.8", separated by a space, and then repeat this concatenated string 3 times. Store the result in a variable called </a:t>
            </a:r>
            <a:r>
              <a:rPr lang="en-US" sz="2800" dirty="0" err="1"/>
              <a:t>repeated_string</a:t>
            </a:r>
            <a:r>
              <a:rPr lang="en-US" sz="2800" dirty="0"/>
              <a:t> and print it out.</a:t>
            </a:r>
          </a:p>
        </p:txBody>
      </p:sp>
    </p:spTree>
    <p:extLst>
      <p:ext uri="{BB962C8B-B14F-4D97-AF65-F5344CB8AC3E}">
        <p14:creationId xmlns:p14="http://schemas.microsoft.com/office/powerpoint/2010/main" val="265921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8949-7ACF-C0C7-A663-B5B42B262668}"/>
              </a:ext>
            </a:extLst>
          </p:cNvPr>
          <p:cNvSpPr>
            <a:spLocks noGrp="1"/>
          </p:cNvSpPr>
          <p:nvPr>
            <p:ph type="title"/>
          </p:nvPr>
        </p:nvSpPr>
        <p:spPr/>
        <p:txBody>
          <a:bodyPr/>
          <a:lstStyle/>
          <a:p>
            <a:r>
              <a:rPr lang="en-US" dirty="0"/>
              <a:t>Exercise 3: Mixing Strings and Numbers</a:t>
            </a:r>
          </a:p>
        </p:txBody>
      </p:sp>
      <p:sp>
        <p:nvSpPr>
          <p:cNvPr id="3" name="Content Placeholder 2">
            <a:extLst>
              <a:ext uri="{FF2B5EF4-FFF2-40B4-BE49-F238E27FC236}">
                <a16:creationId xmlns:a16="http://schemas.microsoft.com/office/drawing/2014/main" id="{0929BB2A-69DE-A878-2006-C56229D380F0}"/>
              </a:ext>
            </a:extLst>
          </p:cNvPr>
          <p:cNvSpPr>
            <a:spLocks noGrp="1"/>
          </p:cNvSpPr>
          <p:nvPr>
            <p:ph idx="1"/>
          </p:nvPr>
        </p:nvSpPr>
        <p:spPr/>
        <p:txBody>
          <a:bodyPr>
            <a:normAutofit/>
          </a:bodyPr>
          <a:lstStyle/>
          <a:p>
            <a:r>
              <a:rPr lang="en-US" sz="2800" dirty="0"/>
              <a:t>Write a program that takes an integer variable age with a value of 30 and a string variable greeting with the value "Hello, I am ". Concatenate greeting with age to form a complete sentence. You will need to convert the integer to a string before concatenation. Print the result.</a:t>
            </a:r>
          </a:p>
        </p:txBody>
      </p:sp>
    </p:spTree>
    <p:extLst>
      <p:ext uri="{BB962C8B-B14F-4D97-AF65-F5344CB8AC3E}">
        <p14:creationId xmlns:p14="http://schemas.microsoft.com/office/powerpoint/2010/main" val="1387976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56487-7416-AC40-8B0D-600806DBD4B4}"/>
              </a:ext>
            </a:extLst>
          </p:cNvPr>
          <p:cNvSpPr>
            <a:spLocks noGrp="1"/>
          </p:cNvSpPr>
          <p:nvPr>
            <p:ph type="title"/>
          </p:nvPr>
        </p:nvSpPr>
        <p:spPr/>
        <p:txBody>
          <a:bodyPr/>
          <a:lstStyle/>
          <a:p>
            <a:r>
              <a:rPr lang="en-US" dirty="0"/>
              <a:t>Comparison Operators</a:t>
            </a:r>
          </a:p>
        </p:txBody>
      </p:sp>
      <p:sp>
        <p:nvSpPr>
          <p:cNvPr id="5" name="Content Placeholder 4">
            <a:extLst>
              <a:ext uri="{FF2B5EF4-FFF2-40B4-BE49-F238E27FC236}">
                <a16:creationId xmlns:a16="http://schemas.microsoft.com/office/drawing/2014/main" id="{EFB7C227-B996-1FB8-6087-E4A2A0C252D3}"/>
              </a:ext>
            </a:extLst>
          </p:cNvPr>
          <p:cNvSpPr>
            <a:spLocks noGrp="1"/>
          </p:cNvSpPr>
          <p:nvPr>
            <p:ph idx="1"/>
          </p:nvPr>
        </p:nvSpPr>
        <p:spPr/>
        <p:txBody>
          <a:bodyPr>
            <a:normAutofit/>
          </a:bodyPr>
          <a:lstStyle/>
          <a:p>
            <a:r>
              <a:rPr lang="en-US" sz="2800" dirty="0"/>
              <a:t>Compare the values on either sides of them and decide the relation among them. They are also called Relational operators.</a:t>
            </a:r>
          </a:p>
        </p:txBody>
      </p:sp>
    </p:spTree>
    <p:extLst>
      <p:ext uri="{BB962C8B-B14F-4D97-AF65-F5344CB8AC3E}">
        <p14:creationId xmlns:p14="http://schemas.microsoft.com/office/powerpoint/2010/main" val="396630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C10C6A-BA75-F4CB-AA2F-C14B74C3C318}"/>
              </a:ext>
            </a:extLst>
          </p:cNvPr>
          <p:cNvSpPr>
            <a:spLocks noGrp="1"/>
          </p:cNvSpPr>
          <p:nvPr>
            <p:ph type="title"/>
          </p:nvPr>
        </p:nvSpPr>
        <p:spPr/>
        <p:txBody>
          <a:bodyPr/>
          <a:lstStyle/>
          <a:p>
            <a:r>
              <a:rPr lang="en-US" dirty="0"/>
              <a:t>Python </a:t>
            </a:r>
          </a:p>
        </p:txBody>
      </p:sp>
      <p:sp>
        <p:nvSpPr>
          <p:cNvPr id="5" name="Content Placeholder 4">
            <a:extLst>
              <a:ext uri="{FF2B5EF4-FFF2-40B4-BE49-F238E27FC236}">
                <a16:creationId xmlns:a16="http://schemas.microsoft.com/office/drawing/2014/main" id="{9F0AB24C-ABC4-F43E-F121-0761562B77CD}"/>
              </a:ext>
            </a:extLst>
          </p:cNvPr>
          <p:cNvSpPr>
            <a:spLocks noGrp="1"/>
          </p:cNvSpPr>
          <p:nvPr>
            <p:ph idx="1"/>
          </p:nvPr>
        </p:nvSpPr>
        <p:spPr/>
        <p:txBody>
          <a:bodyPr>
            <a:normAutofit/>
          </a:bodyPr>
          <a:lstStyle/>
          <a:p>
            <a:r>
              <a:rPr lang="en-US" sz="2800" dirty="0"/>
              <a:t>Python is a high-level, interpreted programming language known for its simplicity and readability. It was created by Guido van Rossum and first released in 1991. Python's design philosophy emphasizes code readability with its use of significant indentation. Its language constructs and object-oriented approach aim to help programmers write clear, logical code for small and large-scale projects.</a:t>
            </a:r>
          </a:p>
        </p:txBody>
      </p:sp>
    </p:spTree>
    <p:extLst>
      <p:ext uri="{BB962C8B-B14F-4D97-AF65-F5344CB8AC3E}">
        <p14:creationId xmlns:p14="http://schemas.microsoft.com/office/powerpoint/2010/main" val="2995887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FA4-6C04-D250-5103-CFC4850FCD48}"/>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57EC7E8C-58FC-0B71-8E58-513174FF87FB}"/>
              </a:ext>
            </a:extLst>
          </p:cNvPr>
          <p:cNvSpPr>
            <a:spLocks noGrp="1"/>
          </p:cNvSpPr>
          <p:nvPr>
            <p:ph idx="1"/>
          </p:nvPr>
        </p:nvSpPr>
        <p:spPr/>
        <p:txBody>
          <a:bodyPr>
            <a:normAutofit/>
          </a:bodyPr>
          <a:lstStyle/>
          <a:p>
            <a:r>
              <a:rPr lang="en-US" sz="2800" dirty="0"/>
              <a:t>== Equal to: True if both operands are equal. Ex: x == y</a:t>
            </a:r>
          </a:p>
          <a:p>
            <a:r>
              <a:rPr lang="en-US" sz="2800" dirty="0"/>
              <a:t>!= Not equal to: True if operands are not equal. Ex: x != y</a:t>
            </a:r>
          </a:p>
          <a:p>
            <a:r>
              <a:rPr lang="en-US" sz="2800" dirty="0"/>
              <a:t>&gt; Greater than: True if left operand is greater than the right. Ex: x &gt; y</a:t>
            </a:r>
          </a:p>
          <a:p>
            <a:r>
              <a:rPr lang="en-US" sz="2800" dirty="0"/>
              <a:t>&lt; Less than: True if left operand is less than the right. Ex: x &lt; y</a:t>
            </a:r>
          </a:p>
        </p:txBody>
      </p:sp>
    </p:spTree>
    <p:extLst>
      <p:ext uri="{BB962C8B-B14F-4D97-AF65-F5344CB8AC3E}">
        <p14:creationId xmlns:p14="http://schemas.microsoft.com/office/powerpoint/2010/main" val="2593582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D0DB-2932-26B4-F0B8-0BF12D8FEAFF}"/>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8ABA5D99-1336-F9DB-5521-314541451A61}"/>
              </a:ext>
            </a:extLst>
          </p:cNvPr>
          <p:cNvSpPr>
            <a:spLocks noGrp="1"/>
          </p:cNvSpPr>
          <p:nvPr>
            <p:ph idx="1"/>
          </p:nvPr>
        </p:nvSpPr>
        <p:spPr/>
        <p:txBody>
          <a:bodyPr>
            <a:normAutofit/>
          </a:bodyPr>
          <a:lstStyle/>
          <a:p>
            <a:r>
              <a:rPr lang="en-US" sz="2800" dirty="0"/>
              <a:t>&gt;= Greater than or equal to: True if left operand is greater than or equal to the right. Ex: x &gt;= y</a:t>
            </a:r>
          </a:p>
          <a:p>
            <a:r>
              <a:rPr lang="en-US" sz="2800" dirty="0"/>
              <a:t>&lt;= Less than or equal to: True if left operand is less than or equal to the right. Ex: x &lt;= y</a:t>
            </a:r>
            <a:endParaRPr lang="en-US" sz="2800" b="1" dirty="0"/>
          </a:p>
        </p:txBody>
      </p:sp>
    </p:spTree>
    <p:extLst>
      <p:ext uri="{BB962C8B-B14F-4D97-AF65-F5344CB8AC3E}">
        <p14:creationId xmlns:p14="http://schemas.microsoft.com/office/powerpoint/2010/main" val="3136124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B04E-9E89-65D4-7433-1A1DD62F47B1}"/>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029A6284-BA22-5C16-D4D6-7E83AC1F7BD2}"/>
              </a:ext>
            </a:extLst>
          </p:cNvPr>
          <p:cNvSpPr>
            <a:spLocks noGrp="1"/>
          </p:cNvSpPr>
          <p:nvPr>
            <p:ph idx="1"/>
          </p:nvPr>
        </p:nvSpPr>
        <p:spPr/>
        <p:txBody>
          <a:bodyPr>
            <a:normAutofit/>
          </a:bodyPr>
          <a:lstStyle/>
          <a:p>
            <a:r>
              <a:rPr lang="en-US" sz="2800" dirty="0"/>
              <a:t>These operators are fundamental in making decisions (control flow) in your code, allowing you to execute different blocks of code based on certain conditions. For instance, they are commonly used in if statements, loops, and other control structures to direct the flow of a program based on comparisons.</a:t>
            </a:r>
          </a:p>
        </p:txBody>
      </p:sp>
    </p:spTree>
    <p:extLst>
      <p:ext uri="{BB962C8B-B14F-4D97-AF65-F5344CB8AC3E}">
        <p14:creationId xmlns:p14="http://schemas.microsoft.com/office/powerpoint/2010/main" val="1532997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2C683-ABCC-DA1E-B048-962FFB77C72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F656D6F-B6F9-E060-B40B-B820E89B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296777E-FE64-9774-5A18-FC11B903B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DFF3FD1-CB72-F0AD-BFB1-52F992759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FEAA55C-E741-6F4D-F428-4FBFD59F5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555A5CE-DC7A-E7F9-06B5-9052A685F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83A7EB-2674-4299-9C9D-5D522D138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A11584E4-BA6A-2508-865E-C1F2344E9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D088F45-4F37-7907-E679-CCC5930F9E73}"/>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Comparison Operators</a:t>
            </a:r>
          </a:p>
        </p:txBody>
      </p:sp>
      <p:sp>
        <p:nvSpPr>
          <p:cNvPr id="3" name="Content Placeholder 2">
            <a:extLst>
              <a:ext uri="{FF2B5EF4-FFF2-40B4-BE49-F238E27FC236}">
                <a16:creationId xmlns:a16="http://schemas.microsoft.com/office/drawing/2014/main" id="{7CD3D7AA-72D5-437B-FDF3-DFC449A9486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5</a:t>
            </a:r>
          </a:p>
        </p:txBody>
      </p:sp>
      <p:sp>
        <p:nvSpPr>
          <p:cNvPr id="22" name="Rectangle 21">
            <a:extLst>
              <a:ext uri="{FF2B5EF4-FFF2-40B4-BE49-F238E27FC236}">
                <a16:creationId xmlns:a16="http://schemas.microsoft.com/office/drawing/2014/main" id="{52574584-7178-5015-5583-98C0CB2EB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039251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93A88-F469-8E28-1F7D-F905F1F4F511}"/>
              </a:ext>
            </a:extLst>
          </p:cNvPr>
          <p:cNvSpPr>
            <a:spLocks noGrp="1"/>
          </p:cNvSpPr>
          <p:nvPr>
            <p:ph type="title"/>
          </p:nvPr>
        </p:nvSpPr>
        <p:spPr/>
        <p:txBody>
          <a:bodyPr/>
          <a:lstStyle/>
          <a:p>
            <a:r>
              <a:rPr lang="en-US" dirty="0"/>
              <a:t>Logical Operators</a:t>
            </a:r>
          </a:p>
        </p:txBody>
      </p:sp>
      <p:sp>
        <p:nvSpPr>
          <p:cNvPr id="5" name="Content Placeholder 4">
            <a:extLst>
              <a:ext uri="{FF2B5EF4-FFF2-40B4-BE49-F238E27FC236}">
                <a16:creationId xmlns:a16="http://schemas.microsoft.com/office/drawing/2014/main" id="{592D5DCE-B3A9-CC53-C2F6-57DFCB053566}"/>
              </a:ext>
            </a:extLst>
          </p:cNvPr>
          <p:cNvSpPr>
            <a:spLocks noGrp="1"/>
          </p:cNvSpPr>
          <p:nvPr>
            <p:ph idx="1"/>
          </p:nvPr>
        </p:nvSpPr>
        <p:spPr/>
        <p:txBody>
          <a:bodyPr>
            <a:normAutofit/>
          </a:bodyPr>
          <a:lstStyle/>
          <a:p>
            <a:pPr marL="0" indent="0">
              <a:buNone/>
            </a:pPr>
            <a:r>
              <a:rPr lang="en-US" sz="2800" dirty="0"/>
              <a:t>Used to combine conditional statements:</a:t>
            </a:r>
          </a:p>
          <a:p>
            <a:endParaRPr lang="en-US" sz="2800" dirty="0"/>
          </a:p>
          <a:p>
            <a:r>
              <a:rPr lang="en-US" sz="2800" dirty="0"/>
              <a:t>‘and’ Logical AND: True if both the operands are true. Ex: x and y</a:t>
            </a:r>
          </a:p>
          <a:p>
            <a:r>
              <a:rPr lang="en-US" sz="2800" dirty="0"/>
              <a:t>‘or’ Logical OR: True if either of the operands is true. Ex: x or y</a:t>
            </a:r>
          </a:p>
          <a:p>
            <a:r>
              <a:rPr lang="en-US" sz="2800" dirty="0"/>
              <a:t>‘not’ Logical NOT: True if operand is false (complements the operand). Ex: not x</a:t>
            </a:r>
          </a:p>
        </p:txBody>
      </p:sp>
    </p:spTree>
    <p:extLst>
      <p:ext uri="{BB962C8B-B14F-4D97-AF65-F5344CB8AC3E}">
        <p14:creationId xmlns:p14="http://schemas.microsoft.com/office/powerpoint/2010/main" val="1678642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F7656-83D5-41C2-E1C0-8342A2FEDB0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EB08444-24F1-AC49-859F-651B1E156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B17A684-8709-92F5-9FB4-60F0CF0AE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F97F6D5D-CD74-986F-9A7A-E3AD4D34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D11327A7-0936-C3A8-A63A-519A6328A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41B950A7-8292-60BE-19F5-59FB93F63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D42892C8-546D-C2F1-A6AB-85E5BD62F9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2D88FD9-01D6-A3CF-ECB6-27DD7855C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F57206C-0F38-EDC4-4951-77C2255E428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Logical Operators</a:t>
            </a:r>
          </a:p>
        </p:txBody>
      </p:sp>
      <p:sp>
        <p:nvSpPr>
          <p:cNvPr id="3" name="Content Placeholder 2">
            <a:extLst>
              <a:ext uri="{FF2B5EF4-FFF2-40B4-BE49-F238E27FC236}">
                <a16:creationId xmlns:a16="http://schemas.microsoft.com/office/drawing/2014/main" id="{11E58359-587E-A8A4-281D-087A3DE3CCEC}"/>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6</a:t>
            </a:r>
          </a:p>
        </p:txBody>
      </p:sp>
      <p:sp>
        <p:nvSpPr>
          <p:cNvPr id="22" name="Rectangle 21">
            <a:extLst>
              <a:ext uri="{FF2B5EF4-FFF2-40B4-BE49-F238E27FC236}">
                <a16:creationId xmlns:a16="http://schemas.microsoft.com/office/drawing/2014/main" id="{1EC49B58-C49F-F207-CC0B-D29CEEFF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209058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61D29-7DA6-DF78-AB63-4B36FCBDCB68}"/>
              </a:ext>
            </a:extLst>
          </p:cNvPr>
          <p:cNvSpPr>
            <a:spLocks noGrp="1"/>
          </p:cNvSpPr>
          <p:nvPr>
            <p:ph type="title"/>
          </p:nvPr>
        </p:nvSpPr>
        <p:spPr/>
        <p:txBody>
          <a:bodyPr/>
          <a:lstStyle/>
          <a:p>
            <a:r>
              <a:rPr lang="en-US" dirty="0"/>
              <a:t>Assignment Operators</a:t>
            </a:r>
          </a:p>
        </p:txBody>
      </p:sp>
      <p:sp>
        <p:nvSpPr>
          <p:cNvPr id="5" name="Content Placeholder 4">
            <a:extLst>
              <a:ext uri="{FF2B5EF4-FFF2-40B4-BE49-F238E27FC236}">
                <a16:creationId xmlns:a16="http://schemas.microsoft.com/office/drawing/2014/main" id="{E85ECA96-DDDB-B141-116A-A2E5B36997DA}"/>
              </a:ext>
            </a:extLst>
          </p:cNvPr>
          <p:cNvSpPr>
            <a:spLocks noGrp="1"/>
          </p:cNvSpPr>
          <p:nvPr>
            <p:ph idx="1"/>
          </p:nvPr>
        </p:nvSpPr>
        <p:spPr/>
        <p:txBody>
          <a:bodyPr>
            <a:normAutofit/>
          </a:bodyPr>
          <a:lstStyle/>
          <a:p>
            <a:pPr marL="0" indent="0">
              <a:buNone/>
            </a:pPr>
            <a:r>
              <a:rPr lang="en-US" sz="2800" dirty="0"/>
              <a:t>Used to assign values to variables:</a:t>
            </a:r>
          </a:p>
          <a:p>
            <a:endParaRPr lang="en-US" sz="2800" dirty="0"/>
          </a:p>
          <a:p>
            <a:r>
              <a:rPr lang="en-US" sz="2800" dirty="0"/>
              <a:t>= Assign: Assigns value from right side operands to left side operand. Ex: x = y</a:t>
            </a:r>
          </a:p>
          <a:p>
            <a:r>
              <a:rPr lang="en-US" sz="2800" dirty="0"/>
              <a:t>+= Add AND: It adds right operand to the left operand and assign the result to left operand. Ex: x += y is equivalent to x = x + y</a:t>
            </a:r>
          </a:p>
        </p:txBody>
      </p:sp>
    </p:spTree>
    <p:extLst>
      <p:ext uri="{BB962C8B-B14F-4D97-AF65-F5344CB8AC3E}">
        <p14:creationId xmlns:p14="http://schemas.microsoft.com/office/powerpoint/2010/main" val="364928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7030E-F170-965F-ADFB-1D7AFD4CB57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5843088-FC42-711F-A312-7E4F32020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1D8E43C-786C-9D8C-C126-0AF27CACB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FDBD9ED-C76D-D041-0FE7-C69FCDB50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4BB54AC-0A24-B931-E7EB-F6BE031DA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C643CF4-FD87-3B6E-2831-51779E36A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E314CC10-FAB8-F444-97D2-3BF45C5D7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49575719-EB13-D574-08A5-1CDAF676C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AF82CD36-668A-0900-CC13-2715C9F40BC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Assignment Operators</a:t>
            </a:r>
          </a:p>
        </p:txBody>
      </p:sp>
      <p:sp>
        <p:nvSpPr>
          <p:cNvPr id="3" name="Content Placeholder 2">
            <a:extLst>
              <a:ext uri="{FF2B5EF4-FFF2-40B4-BE49-F238E27FC236}">
                <a16:creationId xmlns:a16="http://schemas.microsoft.com/office/drawing/2014/main" id="{BD12B683-C632-FB87-3714-2579DA180C4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7</a:t>
            </a:r>
          </a:p>
        </p:txBody>
      </p:sp>
      <p:sp>
        <p:nvSpPr>
          <p:cNvPr id="22" name="Rectangle 21">
            <a:extLst>
              <a:ext uri="{FF2B5EF4-FFF2-40B4-BE49-F238E27FC236}">
                <a16:creationId xmlns:a16="http://schemas.microsoft.com/office/drawing/2014/main" id="{291A30E6-8D46-C6E2-E43A-D32B6A4C2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920062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B03ED-1151-7C64-24D4-E0BA5EFD4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71BFB-3C70-4DF1-5588-C44FC5A8DD9D}"/>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64E2F83F-6D49-E61B-A7C7-46086D1FB1AF}"/>
              </a:ext>
            </a:extLst>
          </p:cNvPr>
          <p:cNvSpPr>
            <a:spLocks noGrp="1"/>
          </p:cNvSpPr>
          <p:nvPr>
            <p:ph type="subTitle" idx="1"/>
          </p:nvPr>
        </p:nvSpPr>
        <p:spPr/>
        <p:txBody>
          <a:bodyPr/>
          <a:lstStyle/>
          <a:p>
            <a:r>
              <a:rPr lang="en-US" dirty="0"/>
              <a:t>Type conversion functions</a:t>
            </a:r>
          </a:p>
        </p:txBody>
      </p:sp>
    </p:spTree>
    <p:extLst>
      <p:ext uri="{BB962C8B-B14F-4D97-AF65-F5344CB8AC3E}">
        <p14:creationId xmlns:p14="http://schemas.microsoft.com/office/powerpoint/2010/main" val="735509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BD4C-93A6-B3F9-4A60-35536706E2DA}"/>
              </a:ext>
            </a:extLst>
          </p:cNvPr>
          <p:cNvSpPr>
            <a:spLocks noGrp="1"/>
          </p:cNvSpPr>
          <p:nvPr>
            <p:ph type="title"/>
          </p:nvPr>
        </p:nvSpPr>
        <p:spPr/>
        <p:txBody>
          <a:bodyPr/>
          <a:lstStyle/>
          <a:p>
            <a:r>
              <a:rPr lang="en-US" dirty="0"/>
              <a:t>Type conversion functions</a:t>
            </a:r>
          </a:p>
        </p:txBody>
      </p:sp>
      <p:sp>
        <p:nvSpPr>
          <p:cNvPr id="3" name="Content Placeholder 2">
            <a:extLst>
              <a:ext uri="{FF2B5EF4-FFF2-40B4-BE49-F238E27FC236}">
                <a16:creationId xmlns:a16="http://schemas.microsoft.com/office/drawing/2014/main" id="{E28526A6-C0A9-9657-1AA7-3F907EABAC61}"/>
              </a:ext>
            </a:extLst>
          </p:cNvPr>
          <p:cNvSpPr>
            <a:spLocks noGrp="1"/>
          </p:cNvSpPr>
          <p:nvPr>
            <p:ph idx="1"/>
          </p:nvPr>
        </p:nvSpPr>
        <p:spPr/>
        <p:txBody>
          <a:bodyPr>
            <a:normAutofit/>
          </a:bodyPr>
          <a:lstStyle/>
          <a:p>
            <a:r>
              <a:rPr lang="en-US" sz="2800" dirty="0"/>
              <a:t>In Python, type conversion functions are used to convert one data type into another. </a:t>
            </a:r>
          </a:p>
          <a:p>
            <a:r>
              <a:rPr lang="en-US" sz="2800" dirty="0"/>
              <a:t>int() - Converts a value to an integer.</a:t>
            </a:r>
          </a:p>
          <a:p>
            <a:r>
              <a:rPr lang="en-US" sz="2800" dirty="0"/>
              <a:t>float() - Converts a value to a floating-point number.</a:t>
            </a:r>
          </a:p>
          <a:p>
            <a:r>
              <a:rPr lang="en-US" sz="2800" dirty="0"/>
              <a:t>str() - Converts a value to a string.</a:t>
            </a:r>
          </a:p>
          <a:p>
            <a:endParaRPr lang="en-US" sz="2800" dirty="0"/>
          </a:p>
        </p:txBody>
      </p:sp>
    </p:spTree>
    <p:extLst>
      <p:ext uri="{BB962C8B-B14F-4D97-AF65-F5344CB8AC3E}">
        <p14:creationId xmlns:p14="http://schemas.microsoft.com/office/powerpoint/2010/main" val="284324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9746-BC00-8956-0C2D-847966B894E2}"/>
              </a:ext>
            </a:extLst>
          </p:cNvPr>
          <p:cNvSpPr>
            <a:spLocks noGrp="1"/>
          </p:cNvSpPr>
          <p:nvPr>
            <p:ph type="title"/>
          </p:nvPr>
        </p:nvSpPr>
        <p:spPr/>
        <p:txBody>
          <a:bodyPr/>
          <a:lstStyle/>
          <a:p>
            <a:r>
              <a:rPr lang="en-US" dirty="0"/>
              <a:t>Interpreted Language</a:t>
            </a:r>
          </a:p>
        </p:txBody>
      </p:sp>
      <p:sp>
        <p:nvSpPr>
          <p:cNvPr id="3" name="Content Placeholder 2">
            <a:extLst>
              <a:ext uri="{FF2B5EF4-FFF2-40B4-BE49-F238E27FC236}">
                <a16:creationId xmlns:a16="http://schemas.microsoft.com/office/drawing/2014/main" id="{D0F4EFC5-721D-3004-9ABD-05BA7284622C}"/>
              </a:ext>
            </a:extLst>
          </p:cNvPr>
          <p:cNvSpPr>
            <a:spLocks noGrp="1"/>
          </p:cNvSpPr>
          <p:nvPr>
            <p:ph idx="1"/>
          </p:nvPr>
        </p:nvSpPr>
        <p:spPr/>
        <p:txBody>
          <a:bodyPr>
            <a:normAutofit/>
          </a:bodyPr>
          <a:lstStyle/>
          <a:p>
            <a:r>
              <a:rPr lang="en-US" sz="2800" dirty="0"/>
              <a:t>Python code is executed line by line, which makes debugging easier but may result in slower execution compared to compiled languages.</a:t>
            </a:r>
          </a:p>
        </p:txBody>
      </p:sp>
    </p:spTree>
    <p:extLst>
      <p:ext uri="{BB962C8B-B14F-4D97-AF65-F5344CB8AC3E}">
        <p14:creationId xmlns:p14="http://schemas.microsoft.com/office/powerpoint/2010/main" val="1200447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A523DB-1CF8-36EA-EE98-101E3E35129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54052DE-0D36-EC16-FE90-1B4D7885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743D8811-D37F-2F2B-49BF-3B834655E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8285AD8B-56FA-8ECC-AE0B-B5EBAEF6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F04EE02E-5529-5968-42A1-1445969AE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98E6FDA-4B63-1341-3FD6-1B0B73765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2CF0BE9-5F72-7A20-B1BD-B48EF6509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3EAAB79-C515-04C4-2832-52319700A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91F8D3A-9C48-2292-E592-22B54E3644CC}"/>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Type conversion functions</a:t>
            </a:r>
          </a:p>
        </p:txBody>
      </p:sp>
      <p:sp>
        <p:nvSpPr>
          <p:cNvPr id="3" name="Content Placeholder 2">
            <a:extLst>
              <a:ext uri="{FF2B5EF4-FFF2-40B4-BE49-F238E27FC236}">
                <a16:creationId xmlns:a16="http://schemas.microsoft.com/office/drawing/2014/main" id="{FD41A2F3-355B-254B-57C1-C5C2168C85C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8</a:t>
            </a:r>
          </a:p>
        </p:txBody>
      </p:sp>
      <p:sp>
        <p:nvSpPr>
          <p:cNvPr id="22" name="Rectangle 21">
            <a:extLst>
              <a:ext uri="{FF2B5EF4-FFF2-40B4-BE49-F238E27FC236}">
                <a16:creationId xmlns:a16="http://schemas.microsoft.com/office/drawing/2014/main" id="{884F8668-7A24-A53B-E722-DE5679098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27703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33601D-6BAB-BE0A-4D01-AE3F25ACCB43}"/>
              </a:ext>
            </a:extLst>
          </p:cNvPr>
          <p:cNvSpPr>
            <a:spLocks noGrp="1"/>
          </p:cNvSpPr>
          <p:nvPr>
            <p:ph type="title"/>
          </p:nvPr>
        </p:nvSpPr>
        <p:spPr/>
        <p:txBody>
          <a:bodyPr/>
          <a:lstStyle/>
          <a:p>
            <a:r>
              <a:rPr lang="en-US" dirty="0"/>
              <a:t>Exercise 1: Converting Strings to Numbers</a:t>
            </a:r>
          </a:p>
        </p:txBody>
      </p:sp>
      <p:sp>
        <p:nvSpPr>
          <p:cNvPr id="5" name="Content Placeholder 4">
            <a:extLst>
              <a:ext uri="{FF2B5EF4-FFF2-40B4-BE49-F238E27FC236}">
                <a16:creationId xmlns:a16="http://schemas.microsoft.com/office/drawing/2014/main" id="{34534B22-5ABE-5722-3211-2355FDDC10FA}"/>
              </a:ext>
            </a:extLst>
          </p:cNvPr>
          <p:cNvSpPr>
            <a:spLocks noGrp="1"/>
          </p:cNvSpPr>
          <p:nvPr>
            <p:ph idx="1"/>
          </p:nvPr>
        </p:nvSpPr>
        <p:spPr/>
        <p:txBody>
          <a:bodyPr>
            <a:normAutofit/>
          </a:bodyPr>
          <a:lstStyle/>
          <a:p>
            <a:endParaRPr lang="en-US" sz="2800" dirty="0"/>
          </a:p>
          <a:p>
            <a:r>
              <a:rPr lang="en-US" sz="2800" dirty="0"/>
              <a:t>Instruction: You have the following string variables: a = "123" and b = "456.789". Convert a to an integer and b to a float, then perform addition on these numeric values.</a:t>
            </a:r>
          </a:p>
          <a:p>
            <a:pPr marL="0" indent="0">
              <a:buNone/>
            </a:pPr>
            <a:endParaRPr lang="en-US" sz="2800" dirty="0"/>
          </a:p>
        </p:txBody>
      </p:sp>
      <p:sp>
        <p:nvSpPr>
          <p:cNvPr id="10" name="TextBox 9">
            <a:extLst>
              <a:ext uri="{FF2B5EF4-FFF2-40B4-BE49-F238E27FC236}">
                <a16:creationId xmlns:a16="http://schemas.microsoft.com/office/drawing/2014/main" id="{87FDF36E-FDEB-5D3A-865C-9B41A35C0673}"/>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579.789</a:t>
            </a:r>
          </a:p>
          <a:p>
            <a:endParaRPr lang="en-US" dirty="0">
              <a:solidFill>
                <a:schemeClr val="accent2"/>
              </a:solidFill>
            </a:endParaRPr>
          </a:p>
        </p:txBody>
      </p:sp>
    </p:spTree>
    <p:extLst>
      <p:ext uri="{BB962C8B-B14F-4D97-AF65-F5344CB8AC3E}">
        <p14:creationId xmlns:p14="http://schemas.microsoft.com/office/powerpoint/2010/main" val="2193970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EE2E-742E-40DB-FEA0-5824C0F6F2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0F1B83-DFC6-3BD7-2E5C-7E17CDCD1B76}"/>
              </a:ext>
            </a:extLst>
          </p:cNvPr>
          <p:cNvSpPr>
            <a:spLocks noGrp="1"/>
          </p:cNvSpPr>
          <p:nvPr>
            <p:ph type="title"/>
          </p:nvPr>
        </p:nvSpPr>
        <p:spPr/>
        <p:txBody>
          <a:bodyPr/>
          <a:lstStyle/>
          <a:p>
            <a:r>
              <a:rPr lang="en-US" dirty="0"/>
              <a:t>Exercise 2: Formatting Floats as Strings</a:t>
            </a:r>
          </a:p>
        </p:txBody>
      </p:sp>
      <p:sp>
        <p:nvSpPr>
          <p:cNvPr id="5" name="Content Placeholder 4">
            <a:extLst>
              <a:ext uri="{FF2B5EF4-FFF2-40B4-BE49-F238E27FC236}">
                <a16:creationId xmlns:a16="http://schemas.microsoft.com/office/drawing/2014/main" id="{52718F8A-E9D6-B494-8228-9A30A223FBFC}"/>
              </a:ext>
            </a:extLst>
          </p:cNvPr>
          <p:cNvSpPr>
            <a:spLocks noGrp="1"/>
          </p:cNvSpPr>
          <p:nvPr>
            <p:ph idx="1"/>
          </p:nvPr>
        </p:nvSpPr>
        <p:spPr/>
        <p:txBody>
          <a:bodyPr>
            <a:normAutofit/>
          </a:bodyPr>
          <a:lstStyle/>
          <a:p>
            <a:endParaRPr lang="en-US" sz="2800" dirty="0"/>
          </a:p>
          <a:p>
            <a:r>
              <a:rPr lang="en-US" sz="2800" dirty="0"/>
              <a:t>Instruction: You have a float variable c = 123.456789. Convert this float to a string and prepend the string with the text "The value is: ".</a:t>
            </a:r>
          </a:p>
        </p:txBody>
      </p:sp>
      <p:sp>
        <p:nvSpPr>
          <p:cNvPr id="10" name="TextBox 9">
            <a:extLst>
              <a:ext uri="{FF2B5EF4-FFF2-40B4-BE49-F238E27FC236}">
                <a16:creationId xmlns:a16="http://schemas.microsoft.com/office/drawing/2014/main" id="{27862966-2202-CAAC-9560-D655F10808A7}"/>
              </a:ext>
            </a:extLst>
          </p:cNvPr>
          <p:cNvSpPr txBox="1"/>
          <p:nvPr/>
        </p:nvSpPr>
        <p:spPr>
          <a:xfrm>
            <a:off x="737119" y="5528188"/>
            <a:ext cx="2705877" cy="923330"/>
          </a:xfrm>
          <a:prstGeom prst="rect">
            <a:avLst/>
          </a:prstGeom>
          <a:noFill/>
        </p:spPr>
        <p:txBody>
          <a:bodyPr wrap="square" rtlCol="0">
            <a:spAutoFit/>
          </a:bodyPr>
          <a:lstStyle/>
          <a:p>
            <a:r>
              <a:rPr lang="en-US" dirty="0">
                <a:solidFill>
                  <a:schemeClr val="accent2"/>
                </a:solidFill>
              </a:rPr>
              <a:t>Expected Output:</a:t>
            </a:r>
          </a:p>
          <a:p>
            <a:r>
              <a:rPr lang="en-US" dirty="0">
                <a:solidFill>
                  <a:schemeClr val="accent2"/>
                </a:solidFill>
              </a:rPr>
              <a:t>The value is: 123.456789</a:t>
            </a:r>
          </a:p>
          <a:p>
            <a:endParaRPr lang="en-US" dirty="0">
              <a:solidFill>
                <a:schemeClr val="accent2"/>
              </a:solidFill>
            </a:endParaRPr>
          </a:p>
        </p:txBody>
      </p:sp>
    </p:spTree>
    <p:extLst>
      <p:ext uri="{BB962C8B-B14F-4D97-AF65-F5344CB8AC3E}">
        <p14:creationId xmlns:p14="http://schemas.microsoft.com/office/powerpoint/2010/main" val="42352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5FA0-2484-D399-4136-31EC55F50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AC2EE-CE27-F595-5C93-36B2A9648AB2}"/>
              </a:ext>
            </a:extLst>
          </p:cNvPr>
          <p:cNvSpPr>
            <a:spLocks noGrp="1"/>
          </p:cNvSpPr>
          <p:nvPr>
            <p:ph type="ctrTitle"/>
          </p:nvPr>
        </p:nvSpPr>
        <p:spPr/>
        <p:txBody>
          <a:bodyPr/>
          <a:lstStyle/>
          <a:p>
            <a:r>
              <a:rPr lang="en-US" dirty="0"/>
              <a:t>PART 1</a:t>
            </a:r>
          </a:p>
        </p:txBody>
      </p:sp>
      <p:sp>
        <p:nvSpPr>
          <p:cNvPr id="3" name="Text Placeholder 2">
            <a:extLst>
              <a:ext uri="{FF2B5EF4-FFF2-40B4-BE49-F238E27FC236}">
                <a16:creationId xmlns:a16="http://schemas.microsoft.com/office/drawing/2014/main" id="{2909314A-EF18-D0CD-AFBF-467EE917C121}"/>
              </a:ext>
            </a:extLst>
          </p:cNvPr>
          <p:cNvSpPr>
            <a:spLocks noGrp="1"/>
          </p:cNvSpPr>
          <p:nvPr>
            <p:ph type="subTitle" idx="1"/>
          </p:nvPr>
        </p:nvSpPr>
        <p:spPr/>
        <p:txBody>
          <a:bodyPr/>
          <a:lstStyle/>
          <a:p>
            <a:r>
              <a:rPr lang="en-US" dirty="0"/>
              <a:t>String methods</a:t>
            </a:r>
          </a:p>
        </p:txBody>
      </p:sp>
    </p:spTree>
    <p:extLst>
      <p:ext uri="{BB962C8B-B14F-4D97-AF65-F5344CB8AC3E}">
        <p14:creationId xmlns:p14="http://schemas.microsoft.com/office/powerpoint/2010/main" val="3577155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7DE6-7FC7-885F-D9DC-16859BED5990}"/>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D2416F34-7B17-436A-CD44-B49AF973AC68}"/>
              </a:ext>
            </a:extLst>
          </p:cNvPr>
          <p:cNvSpPr>
            <a:spLocks noGrp="1"/>
          </p:cNvSpPr>
          <p:nvPr>
            <p:ph idx="1"/>
          </p:nvPr>
        </p:nvSpPr>
        <p:spPr/>
        <p:txBody>
          <a:bodyPr>
            <a:normAutofit/>
          </a:bodyPr>
          <a:lstStyle/>
          <a:p>
            <a:r>
              <a:rPr lang="en-US" sz="2800" dirty="0"/>
              <a:t>In Python, a method refers to a function that is associated with an object. Within the context of object-oriented programming (OOP), methods are functions that are defined inside a class and are meant to be called on instances of that class. These methods can perform operations with the attributes of our objects or execute operations related to the object's purpose.</a:t>
            </a:r>
          </a:p>
        </p:txBody>
      </p:sp>
    </p:spTree>
    <p:extLst>
      <p:ext uri="{BB962C8B-B14F-4D97-AF65-F5344CB8AC3E}">
        <p14:creationId xmlns:p14="http://schemas.microsoft.com/office/powerpoint/2010/main" val="1858931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AEBDCC-A6F4-5ED5-4FF4-1200FFBE835E}"/>
              </a:ext>
            </a:extLst>
          </p:cNvPr>
          <p:cNvPicPr>
            <a:picLocks noChangeAspect="1"/>
          </p:cNvPicPr>
          <p:nvPr/>
        </p:nvPicPr>
        <p:blipFill>
          <a:blip r:embed="rId2"/>
          <a:stretch>
            <a:fillRect/>
          </a:stretch>
        </p:blipFill>
        <p:spPr>
          <a:xfrm>
            <a:off x="4922671" y="3241136"/>
            <a:ext cx="2346657" cy="856013"/>
          </a:xfrm>
          <a:prstGeom prst="rect">
            <a:avLst/>
          </a:prstGeom>
        </p:spPr>
      </p:pic>
      <p:cxnSp>
        <p:nvCxnSpPr>
          <p:cNvPr id="7" name="Straight Arrow Connector 6">
            <a:extLst>
              <a:ext uri="{FF2B5EF4-FFF2-40B4-BE49-F238E27FC236}">
                <a16:creationId xmlns:a16="http://schemas.microsoft.com/office/drawing/2014/main" id="{C0FB39F7-B610-1A6C-C74A-BFB4E496C565}"/>
              </a:ext>
            </a:extLst>
          </p:cNvPr>
          <p:cNvCxnSpPr/>
          <p:nvPr/>
        </p:nvCxnSpPr>
        <p:spPr>
          <a:xfrm>
            <a:off x="4525347" y="2444620"/>
            <a:ext cx="755780" cy="9843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AA3ECBC-EFE4-2F52-92F8-3FCEDA0976F3}"/>
              </a:ext>
            </a:extLst>
          </p:cNvPr>
          <p:cNvCxnSpPr>
            <a:cxnSpLocks/>
          </p:cNvCxnSpPr>
          <p:nvPr/>
        </p:nvCxnSpPr>
        <p:spPr>
          <a:xfrm flipH="1">
            <a:off x="6606852" y="2350688"/>
            <a:ext cx="662476" cy="1078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09FAA17-E737-AD5F-38BF-87F84C1B2171}"/>
              </a:ext>
            </a:extLst>
          </p:cNvPr>
          <p:cNvSpPr txBox="1"/>
          <p:nvPr/>
        </p:nvSpPr>
        <p:spPr>
          <a:xfrm>
            <a:off x="3938291" y="1955654"/>
            <a:ext cx="1968759" cy="369332"/>
          </a:xfrm>
          <a:prstGeom prst="rect">
            <a:avLst/>
          </a:prstGeom>
          <a:noFill/>
        </p:spPr>
        <p:txBody>
          <a:bodyPr wrap="square" rtlCol="0">
            <a:spAutoFit/>
          </a:bodyPr>
          <a:lstStyle/>
          <a:p>
            <a:r>
              <a:rPr lang="en-US" dirty="0"/>
              <a:t>String</a:t>
            </a:r>
          </a:p>
        </p:txBody>
      </p:sp>
      <p:sp>
        <p:nvSpPr>
          <p:cNvPr id="12" name="TextBox 11">
            <a:extLst>
              <a:ext uri="{FF2B5EF4-FFF2-40B4-BE49-F238E27FC236}">
                <a16:creationId xmlns:a16="http://schemas.microsoft.com/office/drawing/2014/main" id="{2627D0DC-4025-2A67-B4BA-4704B1F19E34}"/>
              </a:ext>
            </a:extLst>
          </p:cNvPr>
          <p:cNvSpPr txBox="1"/>
          <p:nvPr/>
        </p:nvSpPr>
        <p:spPr>
          <a:xfrm>
            <a:off x="6910875" y="1902628"/>
            <a:ext cx="1968759" cy="369332"/>
          </a:xfrm>
          <a:prstGeom prst="rect">
            <a:avLst/>
          </a:prstGeom>
          <a:noFill/>
        </p:spPr>
        <p:txBody>
          <a:bodyPr wrap="square" rtlCol="0">
            <a:spAutoFit/>
          </a:bodyPr>
          <a:lstStyle/>
          <a:p>
            <a:r>
              <a:rPr lang="en-US" dirty="0"/>
              <a:t>Method</a:t>
            </a:r>
          </a:p>
        </p:txBody>
      </p:sp>
    </p:spTree>
    <p:extLst>
      <p:ext uri="{BB962C8B-B14F-4D97-AF65-F5344CB8AC3E}">
        <p14:creationId xmlns:p14="http://schemas.microsoft.com/office/powerpoint/2010/main" val="2080825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3C0D-619E-9B55-2704-89B50614FDE4}"/>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9EE010EF-92EF-9EBE-5EE5-C6FF3728ADFC}"/>
              </a:ext>
            </a:extLst>
          </p:cNvPr>
          <p:cNvSpPr>
            <a:spLocks noGrp="1"/>
          </p:cNvSpPr>
          <p:nvPr>
            <p:ph idx="1"/>
          </p:nvPr>
        </p:nvSpPr>
        <p:spPr/>
        <p:txBody>
          <a:bodyPr>
            <a:normAutofit/>
          </a:bodyPr>
          <a:lstStyle/>
          <a:p>
            <a:r>
              <a:rPr lang="en-US" sz="2800" dirty="0"/>
              <a:t>Python strings come with a variety of methods that allow you to perform operations on them. These methods can be used for transforming, searching, and modifying string data.</a:t>
            </a:r>
          </a:p>
        </p:txBody>
      </p:sp>
    </p:spTree>
    <p:extLst>
      <p:ext uri="{BB962C8B-B14F-4D97-AF65-F5344CB8AC3E}">
        <p14:creationId xmlns:p14="http://schemas.microsoft.com/office/powerpoint/2010/main" val="3051785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D430-A812-A5C1-6754-6CDB2E4675A4}"/>
              </a:ext>
            </a:extLst>
          </p:cNvPr>
          <p:cNvSpPr>
            <a:spLocks noGrp="1"/>
          </p:cNvSpPr>
          <p:nvPr>
            <p:ph type="title"/>
          </p:nvPr>
        </p:nvSpPr>
        <p:spPr/>
        <p:txBody>
          <a:bodyPr/>
          <a:lstStyle/>
          <a:p>
            <a:r>
              <a:rPr lang="en-US" dirty="0"/>
              <a:t>Case Conversion</a:t>
            </a:r>
          </a:p>
        </p:txBody>
      </p:sp>
      <p:sp>
        <p:nvSpPr>
          <p:cNvPr id="3" name="Content Placeholder 2">
            <a:extLst>
              <a:ext uri="{FF2B5EF4-FFF2-40B4-BE49-F238E27FC236}">
                <a16:creationId xmlns:a16="http://schemas.microsoft.com/office/drawing/2014/main" id="{5ADB7615-4F9D-642F-FD14-346004F473A5}"/>
              </a:ext>
            </a:extLst>
          </p:cNvPr>
          <p:cNvSpPr>
            <a:spLocks noGrp="1"/>
          </p:cNvSpPr>
          <p:nvPr>
            <p:ph idx="1"/>
          </p:nvPr>
        </p:nvSpPr>
        <p:spPr/>
        <p:txBody>
          <a:bodyPr>
            <a:normAutofit lnSpcReduction="10000"/>
          </a:bodyPr>
          <a:lstStyle/>
          <a:p>
            <a:r>
              <a:rPr lang="en-US" sz="2800" dirty="0" err="1"/>
              <a:t>str.capitalize</a:t>
            </a:r>
            <a:r>
              <a:rPr lang="en-US" sz="2800" dirty="0"/>
              <a:t>(): Converts the first character to uppercase and the rest to lowercase.</a:t>
            </a:r>
          </a:p>
          <a:p>
            <a:r>
              <a:rPr lang="en-US" sz="2800" dirty="0" err="1"/>
              <a:t>str.upper</a:t>
            </a:r>
            <a:r>
              <a:rPr lang="en-US" sz="2800" dirty="0"/>
              <a:t>(): Converts all characters to uppercase.</a:t>
            </a:r>
          </a:p>
          <a:p>
            <a:r>
              <a:rPr lang="en-US" sz="2800" dirty="0" err="1"/>
              <a:t>str.lower</a:t>
            </a:r>
            <a:r>
              <a:rPr lang="en-US" sz="2800" dirty="0"/>
              <a:t>(): Converts all characters to lowercase.</a:t>
            </a:r>
          </a:p>
          <a:p>
            <a:r>
              <a:rPr lang="en-US" sz="2800" dirty="0" err="1"/>
              <a:t>str.title</a:t>
            </a:r>
            <a:r>
              <a:rPr lang="en-US" sz="2800" dirty="0"/>
              <a:t>(): Converts the first character of each word to uppercase and the rest to lowercase.</a:t>
            </a:r>
          </a:p>
          <a:p>
            <a:r>
              <a:rPr lang="en-US" sz="2800" dirty="0" err="1"/>
              <a:t>str.swapcase</a:t>
            </a:r>
            <a:r>
              <a:rPr lang="en-US" sz="2800" dirty="0"/>
              <a:t>(): Swaps the case of each character.</a:t>
            </a:r>
          </a:p>
        </p:txBody>
      </p:sp>
    </p:spTree>
    <p:extLst>
      <p:ext uri="{BB962C8B-B14F-4D97-AF65-F5344CB8AC3E}">
        <p14:creationId xmlns:p14="http://schemas.microsoft.com/office/powerpoint/2010/main" val="3000624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7F1BA-11EB-FFB3-F461-83FADCBEC01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09FB0E3-B6DF-32E6-43B7-07ED5B03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F8C97F1-1426-3E9D-4EE1-F5BAA513E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21F24092-11CD-9437-B9FA-39DF3406C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0959171D-048B-6A41-40DE-1C0BB6B74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67C26569-EE5A-E0E7-EBC5-CCC37B519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C2A15FED-3E98-F1BD-38BB-2D3D29967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3A4193D-B8AF-5CCE-1E2B-3F0C622EE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D6B9F694-4B2E-48E2-C04C-2FFDA3E9DCC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Case Conversion</a:t>
            </a:r>
          </a:p>
        </p:txBody>
      </p:sp>
      <p:sp>
        <p:nvSpPr>
          <p:cNvPr id="3" name="Content Placeholder 2">
            <a:extLst>
              <a:ext uri="{FF2B5EF4-FFF2-40B4-BE49-F238E27FC236}">
                <a16:creationId xmlns:a16="http://schemas.microsoft.com/office/drawing/2014/main" id="{A0780657-9121-1483-ACDD-FF8C1B9713CA}"/>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9</a:t>
            </a:r>
          </a:p>
        </p:txBody>
      </p:sp>
      <p:sp>
        <p:nvSpPr>
          <p:cNvPr id="22" name="Rectangle 21">
            <a:extLst>
              <a:ext uri="{FF2B5EF4-FFF2-40B4-BE49-F238E27FC236}">
                <a16:creationId xmlns:a16="http://schemas.microsoft.com/office/drawing/2014/main" id="{4C29B370-FC57-AC9D-86E9-86FBA40E9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4177679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D9D5-BEA2-5B9A-AF6C-C6AD63FB4542}"/>
              </a:ext>
            </a:extLst>
          </p:cNvPr>
          <p:cNvSpPr>
            <a:spLocks noGrp="1"/>
          </p:cNvSpPr>
          <p:nvPr>
            <p:ph type="title"/>
          </p:nvPr>
        </p:nvSpPr>
        <p:spPr/>
        <p:txBody>
          <a:bodyPr/>
          <a:lstStyle/>
          <a:p>
            <a:r>
              <a:rPr lang="en-US" dirty="0"/>
              <a:t>Checking Content</a:t>
            </a:r>
          </a:p>
        </p:txBody>
      </p:sp>
      <p:sp>
        <p:nvSpPr>
          <p:cNvPr id="3" name="Content Placeholder 2">
            <a:extLst>
              <a:ext uri="{FF2B5EF4-FFF2-40B4-BE49-F238E27FC236}">
                <a16:creationId xmlns:a16="http://schemas.microsoft.com/office/drawing/2014/main" id="{BD9A375F-AABF-64C8-A720-8EF0481A4BF3}"/>
              </a:ext>
            </a:extLst>
          </p:cNvPr>
          <p:cNvSpPr>
            <a:spLocks noGrp="1"/>
          </p:cNvSpPr>
          <p:nvPr>
            <p:ph idx="1"/>
          </p:nvPr>
        </p:nvSpPr>
        <p:spPr/>
        <p:txBody>
          <a:bodyPr>
            <a:normAutofit fontScale="92500"/>
          </a:bodyPr>
          <a:lstStyle/>
          <a:p>
            <a:r>
              <a:rPr lang="en-US" sz="2800" dirty="0"/>
              <a:t>    </a:t>
            </a:r>
            <a:r>
              <a:rPr lang="en-US" sz="2800" dirty="0" err="1"/>
              <a:t>str.isdigit</a:t>
            </a:r>
            <a:r>
              <a:rPr lang="en-US" sz="2800" dirty="0"/>
              <a:t>(): Returns True if all characters in the string are digits.</a:t>
            </a:r>
          </a:p>
          <a:p>
            <a:r>
              <a:rPr lang="en-US" sz="2800" dirty="0"/>
              <a:t>    </a:t>
            </a:r>
            <a:r>
              <a:rPr lang="en-US" sz="2800" dirty="0" err="1"/>
              <a:t>str.isalpha</a:t>
            </a:r>
            <a:r>
              <a:rPr lang="en-US" sz="2800" dirty="0"/>
              <a:t>(): Returns True if all characters in the string are alphabetic.</a:t>
            </a:r>
          </a:p>
          <a:p>
            <a:r>
              <a:rPr lang="en-US" sz="2800" dirty="0"/>
              <a:t>    </a:t>
            </a:r>
            <a:r>
              <a:rPr lang="en-US" sz="2800" dirty="0" err="1"/>
              <a:t>str.isalnum</a:t>
            </a:r>
            <a:r>
              <a:rPr lang="en-US" sz="2800" dirty="0"/>
              <a:t>(): Returns True if all characters in the string are alphanumeric.</a:t>
            </a:r>
          </a:p>
          <a:p>
            <a:r>
              <a:rPr lang="en-US" sz="2800" dirty="0"/>
              <a:t>    </a:t>
            </a:r>
            <a:r>
              <a:rPr lang="en-US" sz="2800" dirty="0" err="1"/>
              <a:t>str.isspace</a:t>
            </a:r>
            <a:r>
              <a:rPr lang="en-US" sz="2800" dirty="0"/>
              <a:t>(): Returns True if all characters in the string are whitespace.</a:t>
            </a:r>
          </a:p>
          <a:p>
            <a:r>
              <a:rPr lang="en-US" sz="2800" dirty="0"/>
              <a:t>    </a:t>
            </a:r>
            <a:r>
              <a:rPr lang="en-US" sz="2800" dirty="0" err="1"/>
              <a:t>str.islower</a:t>
            </a:r>
            <a:r>
              <a:rPr lang="en-US" sz="2800" dirty="0"/>
              <a:t>(): Returns True if all cased characters in the string are lowercase.</a:t>
            </a:r>
          </a:p>
          <a:p>
            <a:r>
              <a:rPr lang="en-US" sz="2800" dirty="0"/>
              <a:t>    </a:t>
            </a:r>
            <a:r>
              <a:rPr lang="en-US" sz="2800" dirty="0" err="1"/>
              <a:t>str.isupper</a:t>
            </a:r>
            <a:r>
              <a:rPr lang="en-US" sz="2800" dirty="0"/>
              <a:t>(): Returns True if all cased characters in the string are uppercase.</a:t>
            </a:r>
          </a:p>
        </p:txBody>
      </p:sp>
    </p:spTree>
    <p:extLst>
      <p:ext uri="{BB962C8B-B14F-4D97-AF65-F5344CB8AC3E}">
        <p14:creationId xmlns:p14="http://schemas.microsoft.com/office/powerpoint/2010/main" val="2956151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82C-970B-F79D-B86F-613B4862143F}"/>
              </a:ext>
            </a:extLst>
          </p:cNvPr>
          <p:cNvSpPr>
            <a:spLocks noGrp="1"/>
          </p:cNvSpPr>
          <p:nvPr>
            <p:ph type="title"/>
          </p:nvPr>
        </p:nvSpPr>
        <p:spPr/>
        <p:txBody>
          <a:bodyPr/>
          <a:lstStyle/>
          <a:p>
            <a:r>
              <a:rPr lang="en-US" dirty="0"/>
              <a:t>Dynamically Typed</a:t>
            </a:r>
          </a:p>
        </p:txBody>
      </p:sp>
      <p:sp>
        <p:nvSpPr>
          <p:cNvPr id="3" name="Content Placeholder 2">
            <a:extLst>
              <a:ext uri="{FF2B5EF4-FFF2-40B4-BE49-F238E27FC236}">
                <a16:creationId xmlns:a16="http://schemas.microsoft.com/office/drawing/2014/main" id="{5B911984-6F20-2F49-6383-47455A692E54}"/>
              </a:ext>
            </a:extLst>
          </p:cNvPr>
          <p:cNvSpPr>
            <a:spLocks noGrp="1"/>
          </p:cNvSpPr>
          <p:nvPr>
            <p:ph idx="1"/>
          </p:nvPr>
        </p:nvSpPr>
        <p:spPr/>
        <p:txBody>
          <a:bodyPr>
            <a:normAutofit/>
          </a:bodyPr>
          <a:lstStyle/>
          <a:p>
            <a:r>
              <a:rPr lang="en-US" sz="2800" dirty="0"/>
              <a:t>Python does not require explicit declaration of variable types. The type is inferred at runtime, which adds flexibility but requires careful consideration to avoid type-related errors.</a:t>
            </a:r>
          </a:p>
        </p:txBody>
      </p:sp>
    </p:spTree>
    <p:extLst>
      <p:ext uri="{BB962C8B-B14F-4D97-AF65-F5344CB8AC3E}">
        <p14:creationId xmlns:p14="http://schemas.microsoft.com/office/powerpoint/2010/main" val="596960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C21189-D0DB-C7A3-148C-DBAA015FCF2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BF0CBB0-3871-F7FC-BD7D-7C9E9BFCD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1F79DE7-6428-8785-521E-A9050509A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EAF62C-6E09-0E2D-5B15-4F94B0B17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408E5A6A-90DF-35E4-7C21-8C9B18891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C5064386-BF16-2B89-1139-49F3BE5D3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D3C97B-6388-78A7-71A5-781C4B302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A425E29-CEB7-A48D-E490-CA13C23B0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B37EA93-5085-81F3-44CB-4A6FBDA86660}"/>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Checking Content</a:t>
            </a:r>
          </a:p>
        </p:txBody>
      </p:sp>
      <p:sp>
        <p:nvSpPr>
          <p:cNvPr id="3" name="Content Placeholder 2">
            <a:extLst>
              <a:ext uri="{FF2B5EF4-FFF2-40B4-BE49-F238E27FC236}">
                <a16:creationId xmlns:a16="http://schemas.microsoft.com/office/drawing/2014/main" id="{595B3AED-1CC6-7DA6-6C9B-DDEA02C95C4F}"/>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10</a:t>
            </a:r>
          </a:p>
        </p:txBody>
      </p:sp>
      <p:sp>
        <p:nvSpPr>
          <p:cNvPr id="22" name="Rectangle 21">
            <a:extLst>
              <a:ext uri="{FF2B5EF4-FFF2-40B4-BE49-F238E27FC236}">
                <a16:creationId xmlns:a16="http://schemas.microsoft.com/office/drawing/2014/main" id="{155141EC-FD9A-18F5-7A86-47E945D5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13805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5FF72-180E-BCCF-6CED-5AB8B1C75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9D058-E3E2-1B04-4CBD-22CA7897E5A3}"/>
              </a:ext>
            </a:extLst>
          </p:cNvPr>
          <p:cNvSpPr>
            <a:spLocks noGrp="1"/>
          </p:cNvSpPr>
          <p:nvPr>
            <p:ph type="ctrTitle"/>
          </p:nvPr>
        </p:nvSpPr>
        <p:spPr/>
        <p:txBody>
          <a:bodyPr/>
          <a:lstStyle/>
          <a:p>
            <a:r>
              <a:rPr lang="en-US" dirty="0"/>
              <a:t>indexing</a:t>
            </a:r>
          </a:p>
        </p:txBody>
      </p:sp>
      <p:sp>
        <p:nvSpPr>
          <p:cNvPr id="3" name="Text Placeholder 2">
            <a:extLst>
              <a:ext uri="{FF2B5EF4-FFF2-40B4-BE49-F238E27FC236}">
                <a16:creationId xmlns:a16="http://schemas.microsoft.com/office/drawing/2014/main" id="{E133272C-22F4-FBE5-968B-0518F0641304}"/>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607159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Rectangle 3082">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5" name="Rectangle 3084">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74" name="Picture 2" descr="A grid of numbers with a square in the middle&#10;&#10;Description automatically generated">
            <a:extLst>
              <a:ext uri="{FF2B5EF4-FFF2-40B4-BE49-F238E27FC236}">
                <a16:creationId xmlns:a16="http://schemas.microsoft.com/office/drawing/2014/main" id="{5DE4D576-CD6C-A3C7-B4DF-D26025CE22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6532" y="2098900"/>
            <a:ext cx="11292143" cy="2201968"/>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99007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99B9C-CAF8-B98E-458C-F47EE3EF1C6F}"/>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44EB66AE-CE65-EFD8-AC0A-5A8B3CD6524F}"/>
              </a:ext>
            </a:extLst>
          </p:cNvPr>
          <p:cNvSpPr>
            <a:spLocks noGrp="1"/>
          </p:cNvSpPr>
          <p:nvPr>
            <p:ph idx="1"/>
          </p:nvPr>
        </p:nvSpPr>
        <p:spPr/>
        <p:txBody>
          <a:bodyPr>
            <a:normAutofit/>
          </a:bodyPr>
          <a:lstStyle/>
          <a:p>
            <a:r>
              <a:rPr lang="en-US" sz="2800" dirty="0" err="1"/>
              <a:t>str.find</a:t>
            </a:r>
            <a:r>
              <a:rPr lang="en-US" sz="2800" dirty="0"/>
              <a:t>(sub[, start[, end]]): Returns the lowest index in the string where substring sub is found.</a:t>
            </a:r>
          </a:p>
          <a:p>
            <a:r>
              <a:rPr lang="en-US" sz="2800" dirty="0" err="1"/>
              <a:t>str.rfind</a:t>
            </a:r>
            <a:r>
              <a:rPr lang="en-US" sz="2800" dirty="0"/>
              <a:t>(sub[, start[, end]]): Returns the highest index in the string where substring sub is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21818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2535-A0D7-58FB-B213-45E7072778F7}"/>
              </a:ext>
            </a:extLst>
          </p:cNvPr>
          <p:cNvSpPr>
            <a:spLocks noGrp="1"/>
          </p:cNvSpPr>
          <p:nvPr>
            <p:ph type="title"/>
          </p:nvPr>
        </p:nvSpPr>
        <p:spPr/>
        <p:txBody>
          <a:bodyPr/>
          <a:lstStyle/>
          <a:p>
            <a:r>
              <a:rPr lang="en-US" dirty="0"/>
              <a:t>Searching and Replacing</a:t>
            </a:r>
          </a:p>
        </p:txBody>
      </p:sp>
      <p:sp>
        <p:nvSpPr>
          <p:cNvPr id="3" name="Content Placeholder 2">
            <a:extLst>
              <a:ext uri="{FF2B5EF4-FFF2-40B4-BE49-F238E27FC236}">
                <a16:creationId xmlns:a16="http://schemas.microsoft.com/office/drawing/2014/main" id="{FFA071D6-9A99-F7E6-C0C9-7DE6580EF359}"/>
              </a:ext>
            </a:extLst>
          </p:cNvPr>
          <p:cNvSpPr>
            <a:spLocks noGrp="1"/>
          </p:cNvSpPr>
          <p:nvPr>
            <p:ph idx="1"/>
          </p:nvPr>
        </p:nvSpPr>
        <p:spPr/>
        <p:txBody>
          <a:bodyPr>
            <a:normAutofit/>
          </a:bodyPr>
          <a:lstStyle/>
          <a:p>
            <a:r>
              <a:rPr lang="en-US" sz="2800" dirty="0" err="1"/>
              <a:t>str.rindex</a:t>
            </a:r>
            <a:r>
              <a:rPr lang="en-US" sz="2800" dirty="0"/>
              <a:t>(sub[, start[, end]]): Like </a:t>
            </a:r>
            <a:r>
              <a:rPr lang="en-US" sz="2800" dirty="0" err="1"/>
              <a:t>rfind</a:t>
            </a:r>
            <a:r>
              <a:rPr lang="en-US" sz="2800" dirty="0"/>
              <a:t>(), but raises </a:t>
            </a:r>
            <a:r>
              <a:rPr lang="en-US" sz="2800" dirty="0" err="1"/>
              <a:t>ValueError</a:t>
            </a:r>
            <a:r>
              <a:rPr lang="en-US" sz="2800" dirty="0"/>
              <a:t> when the substring is not found.</a:t>
            </a:r>
          </a:p>
          <a:p>
            <a:r>
              <a:rPr lang="en-US" sz="2800" dirty="0" err="1"/>
              <a:t>str.replace</a:t>
            </a:r>
            <a:r>
              <a:rPr lang="en-US" sz="2800" dirty="0"/>
              <a:t>(old, new[, count]): Returns a string where all occurrences of old are replaced by new.</a:t>
            </a:r>
          </a:p>
        </p:txBody>
      </p:sp>
    </p:spTree>
    <p:extLst>
      <p:ext uri="{BB962C8B-B14F-4D97-AF65-F5344CB8AC3E}">
        <p14:creationId xmlns:p14="http://schemas.microsoft.com/office/powerpoint/2010/main" val="37395668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F7F58-9E52-23D2-AC9C-BF84424F67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DC64E55-2ADD-082F-3237-56D34B6A3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323417B-68E1-B472-366F-0CA6375676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D717FFC-8A73-B63C-7DF9-4C18B05E1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19032DF-DAF0-431E-64D0-1149C64A6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73975D53-B974-DF0B-CBA4-D6FE9A303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AAE459CF-2F66-4B8C-7221-F47E009550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28E22D48-D1AB-2528-9870-63F96F03E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0E9B6E8-9D1D-5934-4C1B-2409EE28F2F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Searching and Replacing</a:t>
            </a:r>
          </a:p>
        </p:txBody>
      </p:sp>
      <p:sp>
        <p:nvSpPr>
          <p:cNvPr id="3" name="Content Placeholder 2">
            <a:extLst>
              <a:ext uri="{FF2B5EF4-FFF2-40B4-BE49-F238E27FC236}">
                <a16:creationId xmlns:a16="http://schemas.microsoft.com/office/drawing/2014/main" id="{82FCB696-59B9-0E05-66AA-8499B034D06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11</a:t>
            </a:r>
          </a:p>
        </p:txBody>
      </p:sp>
      <p:sp>
        <p:nvSpPr>
          <p:cNvPr id="22" name="Rectangle 21">
            <a:extLst>
              <a:ext uri="{FF2B5EF4-FFF2-40B4-BE49-F238E27FC236}">
                <a16:creationId xmlns:a16="http://schemas.microsoft.com/office/drawing/2014/main" id="{B52206C6-FBC2-4BFC-8B72-722D12FCE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34388286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CCF3-8C28-2E06-3420-A6A549C14F3D}"/>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FD9B4828-34A6-4CB2-C2E6-249DC2186943}"/>
              </a:ext>
            </a:extLst>
          </p:cNvPr>
          <p:cNvSpPr>
            <a:spLocks noGrp="1"/>
          </p:cNvSpPr>
          <p:nvPr>
            <p:ph idx="1"/>
          </p:nvPr>
        </p:nvSpPr>
        <p:spPr/>
        <p:txBody>
          <a:bodyPr>
            <a:normAutofit/>
          </a:bodyPr>
          <a:lstStyle/>
          <a:p>
            <a:r>
              <a:rPr lang="en-US" sz="2800" dirty="0"/>
              <a:t>Formatting in Python involves creating strings that include variables in a readable and customizable way. </a:t>
            </a:r>
          </a:p>
        </p:txBody>
      </p:sp>
    </p:spTree>
    <p:extLst>
      <p:ext uri="{BB962C8B-B14F-4D97-AF65-F5344CB8AC3E}">
        <p14:creationId xmlns:p14="http://schemas.microsoft.com/office/powerpoint/2010/main" val="626481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7A07-6665-C5B7-9E56-B0ED154C7CF9}"/>
              </a:ext>
            </a:extLst>
          </p:cNvPr>
          <p:cNvSpPr>
            <a:spLocks noGrp="1"/>
          </p:cNvSpPr>
          <p:nvPr>
            <p:ph type="title"/>
          </p:nvPr>
        </p:nvSpPr>
        <p:spPr/>
        <p:txBody>
          <a:bodyPr/>
          <a:lstStyle/>
          <a:p>
            <a:r>
              <a:rPr lang="en-US" dirty="0"/>
              <a:t>.format() Method</a:t>
            </a:r>
          </a:p>
        </p:txBody>
      </p:sp>
      <p:sp>
        <p:nvSpPr>
          <p:cNvPr id="3" name="Content Placeholder 2">
            <a:extLst>
              <a:ext uri="{FF2B5EF4-FFF2-40B4-BE49-F238E27FC236}">
                <a16:creationId xmlns:a16="http://schemas.microsoft.com/office/drawing/2014/main" id="{76C846BB-54B4-0F51-80D6-8ED213128404}"/>
              </a:ext>
            </a:extLst>
          </p:cNvPr>
          <p:cNvSpPr>
            <a:spLocks noGrp="1"/>
          </p:cNvSpPr>
          <p:nvPr>
            <p:ph idx="1"/>
          </p:nvPr>
        </p:nvSpPr>
        <p:spPr/>
        <p:txBody>
          <a:bodyPr>
            <a:normAutofit/>
          </a:bodyPr>
          <a:lstStyle/>
          <a:p>
            <a:r>
              <a:rPr lang="en-US" sz="2800" dirty="0"/>
              <a:t>.format() Method: Introduced in Python 2.6, the .format() method offers more flexibility and functionality for string formatting. It supports positional and keyword arguments, alignment, width, and precision specifiers, and more.</a:t>
            </a:r>
          </a:p>
        </p:txBody>
      </p:sp>
    </p:spTree>
    <p:extLst>
      <p:ext uri="{BB962C8B-B14F-4D97-AF65-F5344CB8AC3E}">
        <p14:creationId xmlns:p14="http://schemas.microsoft.com/office/powerpoint/2010/main" val="25578775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B40A-C3A7-ADE9-6A84-705300761068}"/>
              </a:ext>
            </a:extLst>
          </p:cNvPr>
          <p:cNvSpPr>
            <a:spLocks noGrp="1"/>
          </p:cNvSpPr>
          <p:nvPr>
            <p:ph type="title"/>
          </p:nvPr>
        </p:nvSpPr>
        <p:spPr/>
        <p:txBody>
          <a:bodyPr/>
          <a:lstStyle/>
          <a:p>
            <a:r>
              <a:rPr lang="en-US" dirty="0"/>
              <a:t>F-strings</a:t>
            </a:r>
          </a:p>
        </p:txBody>
      </p:sp>
      <p:sp>
        <p:nvSpPr>
          <p:cNvPr id="3" name="Content Placeholder 2">
            <a:extLst>
              <a:ext uri="{FF2B5EF4-FFF2-40B4-BE49-F238E27FC236}">
                <a16:creationId xmlns:a16="http://schemas.microsoft.com/office/drawing/2014/main" id="{658D49E6-A41C-97ED-F17C-BCB83CBC4357}"/>
              </a:ext>
            </a:extLst>
          </p:cNvPr>
          <p:cNvSpPr>
            <a:spLocks noGrp="1"/>
          </p:cNvSpPr>
          <p:nvPr>
            <p:ph idx="1"/>
          </p:nvPr>
        </p:nvSpPr>
        <p:spPr/>
        <p:txBody>
          <a:bodyPr>
            <a:normAutofit/>
          </a:bodyPr>
          <a:lstStyle/>
          <a:p>
            <a:r>
              <a:rPr lang="en-US" sz="2800" dirty="0"/>
              <a:t>Introduced in Python 3.6, f-strings offer a concise and readable way to embed expressions inside string literals, using curly braces {}. The expressions inside the braces are evaluated at runtime, and then formatted using the format specifier (if provided).</a:t>
            </a:r>
          </a:p>
        </p:txBody>
      </p:sp>
    </p:spTree>
    <p:extLst>
      <p:ext uri="{BB962C8B-B14F-4D97-AF65-F5344CB8AC3E}">
        <p14:creationId xmlns:p14="http://schemas.microsoft.com/office/powerpoint/2010/main" val="742347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A2C35F-3140-B1C2-27F2-589FF93F400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02F386F-C494-4F5B-05C8-BA960DD77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836B4D1-6F28-6070-3C85-B2135BC2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92744670-1167-1205-ABFA-7A430F7AF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C1C75AA-BF8F-3675-52B9-0BDC4906E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527CA97C-D56F-1888-F954-7C6C2221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D005D1F-F17F-4D4C-A144-AE79A97545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06CBEF-047D-E251-D9B5-58BA1BB26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1EF7E43-8510-1214-45A1-A56657A16D6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Formatting</a:t>
            </a:r>
          </a:p>
        </p:txBody>
      </p:sp>
      <p:sp>
        <p:nvSpPr>
          <p:cNvPr id="3" name="Content Placeholder 2">
            <a:extLst>
              <a:ext uri="{FF2B5EF4-FFF2-40B4-BE49-F238E27FC236}">
                <a16:creationId xmlns:a16="http://schemas.microsoft.com/office/drawing/2014/main" id="{9F8AD090-8AAB-6595-7F20-6D39159A2606}"/>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12</a:t>
            </a:r>
          </a:p>
        </p:txBody>
      </p:sp>
      <p:sp>
        <p:nvSpPr>
          <p:cNvPr id="22" name="Rectangle 21">
            <a:extLst>
              <a:ext uri="{FF2B5EF4-FFF2-40B4-BE49-F238E27FC236}">
                <a16:creationId xmlns:a16="http://schemas.microsoft.com/office/drawing/2014/main" id="{400B4596-42BD-5344-EDCD-C41B88BDB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53835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E73-F132-0954-B744-559BBACB96E4}"/>
              </a:ext>
            </a:extLst>
          </p:cNvPr>
          <p:cNvSpPr>
            <a:spLocks noGrp="1"/>
          </p:cNvSpPr>
          <p:nvPr>
            <p:ph type="title"/>
          </p:nvPr>
        </p:nvSpPr>
        <p:spPr/>
        <p:txBody>
          <a:bodyPr/>
          <a:lstStyle/>
          <a:p>
            <a:r>
              <a:rPr lang="en-US" dirty="0"/>
              <a:t>Multi-Paradigm</a:t>
            </a:r>
          </a:p>
        </p:txBody>
      </p:sp>
      <p:sp>
        <p:nvSpPr>
          <p:cNvPr id="3" name="Content Placeholder 2">
            <a:extLst>
              <a:ext uri="{FF2B5EF4-FFF2-40B4-BE49-F238E27FC236}">
                <a16:creationId xmlns:a16="http://schemas.microsoft.com/office/drawing/2014/main" id="{B75BE5BD-DDB1-5566-B9BA-E2A48CE0FDFD}"/>
              </a:ext>
            </a:extLst>
          </p:cNvPr>
          <p:cNvSpPr>
            <a:spLocks noGrp="1"/>
          </p:cNvSpPr>
          <p:nvPr>
            <p:ph idx="1"/>
          </p:nvPr>
        </p:nvSpPr>
        <p:spPr/>
        <p:txBody>
          <a:bodyPr>
            <a:normAutofit/>
          </a:bodyPr>
          <a:lstStyle/>
          <a:p>
            <a:r>
              <a:rPr lang="en-US" sz="2800" dirty="0"/>
              <a:t>Supports different programming paradigms including procedural, object-oriented, and functional programming.</a:t>
            </a:r>
          </a:p>
        </p:txBody>
      </p:sp>
    </p:spTree>
    <p:extLst>
      <p:ext uri="{BB962C8B-B14F-4D97-AF65-F5344CB8AC3E}">
        <p14:creationId xmlns:p14="http://schemas.microsoft.com/office/powerpoint/2010/main" val="1380687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ACB57-F90F-9ED7-37CB-D7A8C17F1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BA90F5-874A-4618-8095-2712ED00FD05}"/>
              </a:ext>
            </a:extLst>
          </p:cNvPr>
          <p:cNvSpPr>
            <a:spLocks noGrp="1"/>
          </p:cNvSpPr>
          <p:nvPr>
            <p:ph type="ctrTitle"/>
          </p:nvPr>
        </p:nvSpPr>
        <p:spPr/>
        <p:txBody>
          <a:bodyPr/>
          <a:lstStyle/>
          <a:p>
            <a:r>
              <a:rPr lang="en-US" dirty="0"/>
              <a:t>LIST</a:t>
            </a:r>
          </a:p>
        </p:txBody>
      </p:sp>
      <p:sp>
        <p:nvSpPr>
          <p:cNvPr id="3" name="Text Placeholder 2">
            <a:extLst>
              <a:ext uri="{FF2B5EF4-FFF2-40B4-BE49-F238E27FC236}">
                <a16:creationId xmlns:a16="http://schemas.microsoft.com/office/drawing/2014/main" id="{EE72C8FB-D63D-E32A-427F-032D9E0D27B5}"/>
              </a:ext>
            </a:extLst>
          </p:cNvPr>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15184160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1E822-3D79-D9E9-2114-604699F35037}"/>
              </a:ext>
            </a:extLst>
          </p:cNvPr>
          <p:cNvSpPr>
            <a:spLocks noGrp="1"/>
          </p:cNvSpPr>
          <p:nvPr>
            <p:ph type="title"/>
          </p:nvPr>
        </p:nvSpPr>
        <p:spPr/>
        <p:txBody>
          <a:bodyPr/>
          <a:lstStyle/>
          <a:p>
            <a:r>
              <a:rPr lang="en-US" dirty="0"/>
              <a:t>LIST</a:t>
            </a:r>
          </a:p>
        </p:txBody>
      </p:sp>
      <p:pic>
        <p:nvPicPr>
          <p:cNvPr id="3" name="Picture 2">
            <a:extLst>
              <a:ext uri="{FF2B5EF4-FFF2-40B4-BE49-F238E27FC236}">
                <a16:creationId xmlns:a16="http://schemas.microsoft.com/office/drawing/2014/main" id="{CB72FFC5-F4EE-04BA-F3E9-C2A7388C6638}"/>
              </a:ext>
            </a:extLst>
          </p:cNvPr>
          <p:cNvPicPr>
            <a:picLocks noChangeAspect="1"/>
          </p:cNvPicPr>
          <p:nvPr/>
        </p:nvPicPr>
        <p:blipFill>
          <a:blip r:embed="rId2"/>
          <a:stretch>
            <a:fillRect/>
          </a:stretch>
        </p:blipFill>
        <p:spPr>
          <a:xfrm>
            <a:off x="2406578" y="2302613"/>
            <a:ext cx="7378843" cy="2252773"/>
          </a:xfrm>
          <a:prstGeom prst="rect">
            <a:avLst/>
          </a:prstGeom>
        </p:spPr>
      </p:pic>
    </p:spTree>
    <p:extLst>
      <p:ext uri="{BB962C8B-B14F-4D97-AF65-F5344CB8AC3E}">
        <p14:creationId xmlns:p14="http://schemas.microsoft.com/office/powerpoint/2010/main" val="29358025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DF0F-8EE9-6163-DEDE-0E30300B046B}"/>
              </a:ext>
            </a:extLst>
          </p:cNvPr>
          <p:cNvSpPr>
            <a:spLocks noGrp="1"/>
          </p:cNvSpPr>
          <p:nvPr>
            <p:ph type="title"/>
          </p:nvPr>
        </p:nvSpPr>
        <p:spPr/>
        <p:txBody>
          <a:bodyPr/>
          <a:lstStyle/>
          <a:p>
            <a:r>
              <a:rPr lang="en-US" dirty="0"/>
              <a:t>SPLIT METHOD</a:t>
            </a:r>
          </a:p>
        </p:txBody>
      </p:sp>
      <p:sp>
        <p:nvSpPr>
          <p:cNvPr id="3" name="Content Placeholder 2">
            <a:extLst>
              <a:ext uri="{FF2B5EF4-FFF2-40B4-BE49-F238E27FC236}">
                <a16:creationId xmlns:a16="http://schemas.microsoft.com/office/drawing/2014/main" id="{A8D5A954-55B5-DAD5-4AE1-5553B65807C7}"/>
              </a:ext>
            </a:extLst>
          </p:cNvPr>
          <p:cNvSpPr>
            <a:spLocks noGrp="1"/>
          </p:cNvSpPr>
          <p:nvPr>
            <p:ph idx="1"/>
          </p:nvPr>
        </p:nvSpPr>
        <p:spPr/>
        <p:txBody>
          <a:bodyPr>
            <a:normAutofit/>
          </a:bodyPr>
          <a:lstStyle/>
          <a:p>
            <a:r>
              <a:rPr lang="en-US" sz="2800" dirty="0"/>
              <a:t>The split() method in Python is used to split a string into a list of substrings based on a specified delimiter. By default, if no delimiter is specified, the method splits the string using whitespace as the delimiter.</a:t>
            </a:r>
          </a:p>
        </p:txBody>
      </p:sp>
    </p:spTree>
    <p:extLst>
      <p:ext uri="{BB962C8B-B14F-4D97-AF65-F5344CB8AC3E}">
        <p14:creationId xmlns:p14="http://schemas.microsoft.com/office/powerpoint/2010/main" val="24256508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F1B905-9BAC-75B9-50CF-4908DCC8423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6684F51-D7A8-8073-8F83-8D7C6758B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5F7458A-90C5-07A1-500F-96ABC2F20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14D5412-BD79-6C7C-B73B-EDBD3F65E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BCD0AA27-494A-931E-FBFD-28EE1756D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A03E42C6-83BC-3027-5EF4-898F6FF2E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5B07848-F017-3F24-D777-6814E94A1C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35760C76-1309-22B5-6613-3BAC71962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4DF344C-8E2D-846A-DC77-B40A2309D89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SPLIT</a:t>
            </a:r>
          </a:p>
        </p:txBody>
      </p:sp>
      <p:sp>
        <p:nvSpPr>
          <p:cNvPr id="3" name="Content Placeholder 2">
            <a:extLst>
              <a:ext uri="{FF2B5EF4-FFF2-40B4-BE49-F238E27FC236}">
                <a16:creationId xmlns:a16="http://schemas.microsoft.com/office/drawing/2014/main" id="{D91A25F4-0709-4B18-B17F-8ACD3E557C6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13</a:t>
            </a:r>
          </a:p>
        </p:txBody>
      </p:sp>
      <p:sp>
        <p:nvSpPr>
          <p:cNvPr id="22" name="Rectangle 21">
            <a:extLst>
              <a:ext uri="{FF2B5EF4-FFF2-40B4-BE49-F238E27FC236}">
                <a16:creationId xmlns:a16="http://schemas.microsoft.com/office/drawing/2014/main" id="{7CA70F95-0583-B6B3-3DA9-2662B108F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6963342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211A-E96C-44D2-35C1-98FAC2F805E0}"/>
              </a:ext>
            </a:extLst>
          </p:cNvPr>
          <p:cNvSpPr>
            <a:spLocks noGrp="1"/>
          </p:cNvSpPr>
          <p:nvPr>
            <p:ph type="title"/>
          </p:nvPr>
        </p:nvSpPr>
        <p:spPr/>
        <p:txBody>
          <a:bodyPr/>
          <a:lstStyle/>
          <a:p>
            <a:r>
              <a:rPr lang="en-US" dirty="0"/>
              <a:t>Len function</a:t>
            </a:r>
          </a:p>
        </p:txBody>
      </p:sp>
      <p:sp>
        <p:nvSpPr>
          <p:cNvPr id="3" name="Content Placeholder 2">
            <a:extLst>
              <a:ext uri="{FF2B5EF4-FFF2-40B4-BE49-F238E27FC236}">
                <a16:creationId xmlns:a16="http://schemas.microsoft.com/office/drawing/2014/main" id="{B19B77BB-41F3-71FA-BEF8-AADC810D4A20}"/>
              </a:ext>
            </a:extLst>
          </p:cNvPr>
          <p:cNvSpPr>
            <a:spLocks noGrp="1"/>
          </p:cNvSpPr>
          <p:nvPr>
            <p:ph idx="1"/>
          </p:nvPr>
        </p:nvSpPr>
        <p:spPr/>
        <p:txBody>
          <a:bodyPr>
            <a:normAutofit/>
          </a:bodyPr>
          <a:lstStyle/>
          <a:p>
            <a:r>
              <a:rPr lang="en-US" sz="3200" dirty="0"/>
              <a:t>The </a:t>
            </a:r>
            <a:r>
              <a:rPr lang="en-US" sz="3200" dirty="0" err="1"/>
              <a:t>len</a:t>
            </a:r>
            <a:r>
              <a:rPr lang="en-US" sz="3200" dirty="0"/>
              <a:t>() function in Python is used to find the length (the number of items) of an object. </a:t>
            </a:r>
            <a:r>
              <a:rPr lang="en-US" sz="3200" u="sng" dirty="0"/>
              <a:t>It can be applied to several object types</a:t>
            </a:r>
            <a:r>
              <a:rPr lang="en-US" sz="3200" dirty="0"/>
              <a:t>, including strings, lists, tuples, dictionaries, sets, and other collections. The function returns an integer representing the number of items in the object.</a:t>
            </a:r>
          </a:p>
        </p:txBody>
      </p:sp>
    </p:spTree>
    <p:extLst>
      <p:ext uri="{BB962C8B-B14F-4D97-AF65-F5344CB8AC3E}">
        <p14:creationId xmlns:p14="http://schemas.microsoft.com/office/powerpoint/2010/main" val="13144871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BCB1-EC2D-456A-91BD-42C92BDAF862}"/>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27C5D71A-4C76-528B-4E1B-B46C194893B4}"/>
              </a:ext>
            </a:extLst>
          </p:cNvPr>
          <p:cNvSpPr>
            <a:spLocks noGrp="1"/>
          </p:cNvSpPr>
          <p:nvPr>
            <p:ph idx="1"/>
          </p:nvPr>
        </p:nvSpPr>
        <p:spPr/>
        <p:txBody>
          <a:bodyPr>
            <a:normAutofit/>
          </a:bodyPr>
          <a:lstStyle/>
          <a:p>
            <a:r>
              <a:rPr lang="en-US" sz="2800" dirty="0"/>
              <a:t>In Python, the input() function allows you to take user input from the keyboard as a string. It pauses the program's execution and waits for the user to type something, followed by pressing the Enter key. The function then reads the input as a string and can return it to the program.</a:t>
            </a:r>
          </a:p>
        </p:txBody>
      </p:sp>
    </p:spTree>
    <p:extLst>
      <p:ext uri="{BB962C8B-B14F-4D97-AF65-F5344CB8AC3E}">
        <p14:creationId xmlns:p14="http://schemas.microsoft.com/office/powerpoint/2010/main" val="32442281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9B3FA-A183-8DAE-580C-05B409334FD8}"/>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8AC9CBF5-75CC-F8B5-9184-21BDBAF2445E}"/>
              </a:ext>
            </a:extLst>
          </p:cNvPr>
          <p:cNvSpPr>
            <a:spLocks noGrp="1"/>
          </p:cNvSpPr>
          <p:nvPr>
            <p:ph idx="1"/>
          </p:nvPr>
        </p:nvSpPr>
        <p:spPr/>
        <p:txBody>
          <a:bodyPr>
            <a:normAutofit/>
          </a:bodyPr>
          <a:lstStyle/>
          <a:p>
            <a:r>
              <a:rPr lang="en-US" sz="2800" dirty="0"/>
              <a:t>The input() function always returns a string. If you expect a different type (like an integer or float), you need to explicitly convert the input using type conversion functions like int() or float().</a:t>
            </a:r>
          </a:p>
        </p:txBody>
      </p:sp>
    </p:spTree>
    <p:extLst>
      <p:ext uri="{BB962C8B-B14F-4D97-AF65-F5344CB8AC3E}">
        <p14:creationId xmlns:p14="http://schemas.microsoft.com/office/powerpoint/2010/main" val="8638874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DC1F06-2620-8EF4-3DFB-BB0771C424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0C76CDB-1C83-21C1-6EBB-8D3B4569B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2D9022B0-CEF0-34C9-584E-024DC038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3D4FE8B5-96F3-A2B6-B5EC-9B99F12C5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3B10C526-2763-5822-9600-9C92413A5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01DBE9D6-9A3B-B8A5-C830-927C71190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7D11C938-8E7F-8EF4-B5F3-D23360A78D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E88633C3-B47B-97CF-8B4B-737935526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66CA6039-03A5-B045-360E-DC31D4D971D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INPUT</a:t>
            </a:r>
          </a:p>
        </p:txBody>
      </p:sp>
      <p:sp>
        <p:nvSpPr>
          <p:cNvPr id="3" name="Content Placeholder 2">
            <a:extLst>
              <a:ext uri="{FF2B5EF4-FFF2-40B4-BE49-F238E27FC236}">
                <a16:creationId xmlns:a16="http://schemas.microsoft.com/office/drawing/2014/main" id="{9DE6FB9F-DA79-F835-47E6-F9A175C773D8}"/>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14</a:t>
            </a:r>
          </a:p>
        </p:txBody>
      </p:sp>
      <p:sp>
        <p:nvSpPr>
          <p:cNvPr id="22" name="Rectangle 21">
            <a:extLst>
              <a:ext uri="{FF2B5EF4-FFF2-40B4-BE49-F238E27FC236}">
                <a16:creationId xmlns:a16="http://schemas.microsoft.com/office/drawing/2014/main" id="{47D9B075-F207-B436-17AD-279537658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91919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3BB2-743B-8D2E-8A34-7D1D819ABE53}"/>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C00A0F83-4383-9D18-1B1B-E0C2BF0229FC}"/>
              </a:ext>
            </a:extLst>
          </p:cNvPr>
          <p:cNvSpPr>
            <a:spLocks noGrp="1"/>
          </p:cNvSpPr>
          <p:nvPr>
            <p:ph idx="1"/>
          </p:nvPr>
        </p:nvSpPr>
        <p:spPr/>
        <p:txBody>
          <a:bodyPr>
            <a:normAutofit/>
          </a:bodyPr>
          <a:lstStyle/>
          <a:p>
            <a:r>
              <a:rPr lang="en-US" sz="2800" dirty="0"/>
              <a:t>The if statement in Python is used for conditional execution. It allows you to execute a block of code only if a specified condition is true. If the condition is false, the block of code will be skipped. You can also extend the if statement with </a:t>
            </a:r>
            <a:r>
              <a:rPr lang="en-US" sz="2800" dirty="0" err="1"/>
              <a:t>elif</a:t>
            </a:r>
            <a:r>
              <a:rPr lang="en-US" sz="2800" dirty="0"/>
              <a:t> (short for "else if") and else blocks to handle multiple conditions and provide an alternative execution path when the initial condition is false.</a:t>
            </a:r>
          </a:p>
        </p:txBody>
      </p:sp>
    </p:spTree>
    <p:extLst>
      <p:ext uri="{BB962C8B-B14F-4D97-AF65-F5344CB8AC3E}">
        <p14:creationId xmlns:p14="http://schemas.microsoft.com/office/powerpoint/2010/main" val="2991667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C127-E7DC-5ADA-B1FA-21F0BCE1FB14}"/>
              </a:ext>
            </a:extLst>
          </p:cNvPr>
          <p:cNvSpPr>
            <a:spLocks noGrp="1"/>
          </p:cNvSpPr>
          <p:nvPr>
            <p:ph type="title"/>
          </p:nvPr>
        </p:nvSpPr>
        <p:spPr/>
        <p:txBody>
          <a:bodyPr/>
          <a:lstStyle/>
          <a:p>
            <a:r>
              <a:rPr lang="en-US" dirty="0"/>
              <a:t>BASIC SYNTAX</a:t>
            </a:r>
          </a:p>
        </p:txBody>
      </p:sp>
      <p:pic>
        <p:nvPicPr>
          <p:cNvPr id="5" name="Picture 4">
            <a:extLst>
              <a:ext uri="{FF2B5EF4-FFF2-40B4-BE49-F238E27FC236}">
                <a16:creationId xmlns:a16="http://schemas.microsoft.com/office/drawing/2014/main" id="{EB2FC214-A7BC-9DC5-59EB-9F91431C6880}"/>
              </a:ext>
            </a:extLst>
          </p:cNvPr>
          <p:cNvPicPr>
            <a:picLocks noChangeAspect="1"/>
          </p:cNvPicPr>
          <p:nvPr/>
        </p:nvPicPr>
        <p:blipFill rotWithShape="1">
          <a:blip r:embed="rId2"/>
          <a:srcRect r="14501"/>
          <a:stretch/>
        </p:blipFill>
        <p:spPr>
          <a:xfrm>
            <a:off x="1290508" y="2452637"/>
            <a:ext cx="9610983" cy="1952726"/>
          </a:xfrm>
          <a:prstGeom prst="rect">
            <a:avLst/>
          </a:prstGeom>
        </p:spPr>
      </p:pic>
    </p:spTree>
    <p:extLst>
      <p:ext uri="{BB962C8B-B14F-4D97-AF65-F5344CB8AC3E}">
        <p14:creationId xmlns:p14="http://schemas.microsoft.com/office/powerpoint/2010/main" val="418736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1DB5-2285-9773-B577-A3262C71EFA7}"/>
              </a:ext>
            </a:extLst>
          </p:cNvPr>
          <p:cNvSpPr>
            <a:spLocks noGrp="1"/>
          </p:cNvSpPr>
          <p:nvPr>
            <p:ph type="title"/>
          </p:nvPr>
        </p:nvSpPr>
        <p:spPr/>
        <p:txBody>
          <a:bodyPr/>
          <a:lstStyle/>
          <a:p>
            <a:r>
              <a:rPr lang="en-US" dirty="0"/>
              <a:t>Extensive Standard Library</a:t>
            </a:r>
          </a:p>
        </p:txBody>
      </p:sp>
      <p:sp>
        <p:nvSpPr>
          <p:cNvPr id="3" name="Content Placeholder 2">
            <a:extLst>
              <a:ext uri="{FF2B5EF4-FFF2-40B4-BE49-F238E27FC236}">
                <a16:creationId xmlns:a16="http://schemas.microsoft.com/office/drawing/2014/main" id="{64BC0F1C-8113-B3DE-4718-071DE76E293A}"/>
              </a:ext>
            </a:extLst>
          </p:cNvPr>
          <p:cNvSpPr>
            <a:spLocks noGrp="1"/>
          </p:cNvSpPr>
          <p:nvPr>
            <p:ph idx="1"/>
          </p:nvPr>
        </p:nvSpPr>
        <p:spPr/>
        <p:txBody>
          <a:bodyPr>
            <a:normAutofit/>
          </a:bodyPr>
          <a:lstStyle/>
          <a:p>
            <a:r>
              <a:rPr lang="en-US" sz="2800" dirty="0"/>
              <a:t>Comes with a large standard library that includes modules and packages for various functionalities, reducing the need for external libraries.</a:t>
            </a:r>
          </a:p>
        </p:txBody>
      </p:sp>
    </p:spTree>
    <p:extLst>
      <p:ext uri="{BB962C8B-B14F-4D97-AF65-F5344CB8AC3E}">
        <p14:creationId xmlns:p14="http://schemas.microsoft.com/office/powerpoint/2010/main" val="33366522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0395D-78CB-AC8E-01F8-FCBC2C620EA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ECBB5F7-A288-4AEF-4AD5-970904580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BBC88B9-5D4C-351C-1138-35BBB9C1D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E60C8585-5584-7574-9F08-E198E0A20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7185D41B-01C3-DEFB-2C33-B2414D66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2C65F2D3-D4D5-0903-D03F-CE98E9013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18DD6DE6-2E88-3341-E993-AE4191E28E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D9BD641B-A223-0CE3-93F1-0E85CC6D8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F990A1C-A89C-E834-F996-8DF1503AEA5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IF</a:t>
            </a:r>
          </a:p>
        </p:txBody>
      </p:sp>
      <p:sp>
        <p:nvSpPr>
          <p:cNvPr id="3" name="Content Placeholder 2">
            <a:extLst>
              <a:ext uri="{FF2B5EF4-FFF2-40B4-BE49-F238E27FC236}">
                <a16:creationId xmlns:a16="http://schemas.microsoft.com/office/drawing/2014/main" id="{925F1B50-C120-720E-9C4A-17B4081F0B5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15</a:t>
            </a:r>
          </a:p>
        </p:txBody>
      </p:sp>
      <p:sp>
        <p:nvSpPr>
          <p:cNvPr id="22" name="Rectangle 21">
            <a:extLst>
              <a:ext uri="{FF2B5EF4-FFF2-40B4-BE49-F238E27FC236}">
                <a16:creationId xmlns:a16="http://schemas.microsoft.com/office/drawing/2014/main" id="{A58214F4-BE70-D713-D681-7155B9B4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518022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D03D-230C-44E1-4883-CDA432F153BF}"/>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57BAD43B-00D9-19A7-B21E-21AC57A0DA51}"/>
              </a:ext>
            </a:extLst>
          </p:cNvPr>
          <p:cNvSpPr>
            <a:spLocks noGrp="1"/>
          </p:cNvSpPr>
          <p:nvPr>
            <p:ph idx="1"/>
          </p:nvPr>
        </p:nvSpPr>
        <p:spPr/>
        <p:txBody>
          <a:bodyPr>
            <a:normAutofit/>
          </a:bodyPr>
          <a:lstStyle/>
          <a:p>
            <a:r>
              <a:rPr lang="en-US" sz="2800" dirty="0"/>
              <a:t>The for loop in Python is a control flow statement that is used to iterate over a sequence (such as a list, tuple, dictionary, set, or string) or other </a:t>
            </a:r>
            <a:r>
              <a:rPr lang="en-US" sz="2800" dirty="0" err="1"/>
              <a:t>iterable</a:t>
            </a:r>
            <a:r>
              <a:rPr lang="en-US" sz="2800" dirty="0"/>
              <a:t> objects. Iterating over a sequence is called traversal. The for loop is often used when you have a block of code which you want to repeat a fixed number of times.</a:t>
            </a:r>
          </a:p>
        </p:txBody>
      </p:sp>
    </p:spTree>
    <p:extLst>
      <p:ext uri="{BB962C8B-B14F-4D97-AF65-F5344CB8AC3E}">
        <p14:creationId xmlns:p14="http://schemas.microsoft.com/office/powerpoint/2010/main" val="3830761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0CE8-A141-C220-A960-CA60BDC77E5A}"/>
              </a:ext>
            </a:extLst>
          </p:cNvPr>
          <p:cNvSpPr>
            <a:spLocks noGrp="1"/>
          </p:cNvSpPr>
          <p:nvPr>
            <p:ph type="title"/>
          </p:nvPr>
        </p:nvSpPr>
        <p:spPr/>
        <p:txBody>
          <a:bodyPr/>
          <a:lstStyle/>
          <a:p>
            <a:r>
              <a:rPr lang="en-US" dirty="0"/>
              <a:t>Basic Syntax</a:t>
            </a:r>
          </a:p>
        </p:txBody>
      </p:sp>
      <p:sp>
        <p:nvSpPr>
          <p:cNvPr id="5" name="Content Placeholder 4">
            <a:extLst>
              <a:ext uri="{FF2B5EF4-FFF2-40B4-BE49-F238E27FC236}">
                <a16:creationId xmlns:a16="http://schemas.microsoft.com/office/drawing/2014/main" id="{1F60E978-487C-4BD0-D107-8D34421A18D9}"/>
              </a:ext>
            </a:extLst>
          </p:cNvPr>
          <p:cNvSpPr>
            <a:spLocks noGrp="1"/>
          </p:cNvSpPr>
          <p:nvPr>
            <p:ph sz="half" idx="2"/>
          </p:nvPr>
        </p:nvSpPr>
        <p:spPr/>
        <p:txBody>
          <a:bodyPr/>
          <a:lstStyle/>
          <a:p>
            <a:r>
              <a:rPr lang="en-US" dirty="0"/>
              <a:t>variable: This is the placeholder for each item in the sequence, taking on each value in it, one at a time.</a:t>
            </a:r>
          </a:p>
          <a:p>
            <a:r>
              <a:rPr lang="en-US" dirty="0"/>
              <a:t>sequence: This is the sequence you want to iterate over.</a:t>
            </a:r>
          </a:p>
        </p:txBody>
      </p:sp>
      <p:pic>
        <p:nvPicPr>
          <p:cNvPr id="8" name="Content Placeholder 7">
            <a:extLst>
              <a:ext uri="{FF2B5EF4-FFF2-40B4-BE49-F238E27FC236}">
                <a16:creationId xmlns:a16="http://schemas.microsoft.com/office/drawing/2014/main" id="{53D73954-786D-D284-20B1-2888757D312E}"/>
              </a:ext>
            </a:extLst>
          </p:cNvPr>
          <p:cNvPicPr>
            <a:picLocks noGrp="1" noChangeAspect="1"/>
          </p:cNvPicPr>
          <p:nvPr>
            <p:ph sz="half" idx="1"/>
          </p:nvPr>
        </p:nvPicPr>
        <p:blipFill>
          <a:blip r:embed="rId2"/>
          <a:stretch>
            <a:fillRect/>
          </a:stretch>
        </p:blipFill>
        <p:spPr>
          <a:xfrm>
            <a:off x="1096710" y="3086100"/>
            <a:ext cx="4601856" cy="1639183"/>
          </a:xfrm>
          <a:prstGeom prst="rect">
            <a:avLst/>
          </a:prstGeom>
        </p:spPr>
      </p:pic>
    </p:spTree>
    <p:extLst>
      <p:ext uri="{BB962C8B-B14F-4D97-AF65-F5344CB8AC3E}">
        <p14:creationId xmlns:p14="http://schemas.microsoft.com/office/powerpoint/2010/main" val="815962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8783F9-36A3-3526-CF18-EB47CAD418D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EEA597C-AECC-77BE-64B0-2B08ECA4E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6A34799-8650-55ED-C777-B6874DC10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122CDF6-9B59-55EE-A743-76FD4171A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EA8E6CBD-63EC-738D-6256-2024D57F6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E81A8DBA-EC40-AC86-CFEB-6813DF668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BE8B0CAB-70A4-143E-3689-3007AE0B92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8A705EDC-0261-68E3-7E4E-96514F3A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60638AF-53EB-EFF4-0A45-850ABB7D23A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a:t>
            </a:r>
          </a:p>
        </p:txBody>
      </p:sp>
      <p:sp>
        <p:nvSpPr>
          <p:cNvPr id="3" name="Content Placeholder 2">
            <a:extLst>
              <a:ext uri="{FF2B5EF4-FFF2-40B4-BE49-F238E27FC236}">
                <a16:creationId xmlns:a16="http://schemas.microsoft.com/office/drawing/2014/main" id="{29167810-74D4-99E4-E0BE-378563657EA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16</a:t>
            </a:r>
          </a:p>
        </p:txBody>
      </p:sp>
      <p:sp>
        <p:nvSpPr>
          <p:cNvPr id="22" name="Rectangle 21">
            <a:extLst>
              <a:ext uri="{FF2B5EF4-FFF2-40B4-BE49-F238E27FC236}">
                <a16:creationId xmlns:a16="http://schemas.microsoft.com/office/drawing/2014/main" id="{EA79E8BA-2578-CBA8-C474-C01F86FB7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3709673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15A4B4-9E13-19EC-8131-DE74FCA91ECF}"/>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A3B70FE7-EC46-044B-E567-E1A0890440AE}"/>
              </a:ext>
            </a:extLst>
          </p:cNvPr>
          <p:cNvSpPr>
            <a:spLocks noGrp="1"/>
          </p:cNvSpPr>
          <p:nvPr>
            <p:ph idx="1"/>
          </p:nvPr>
        </p:nvSpPr>
        <p:spPr/>
        <p:txBody>
          <a:bodyPr>
            <a:normAutofit/>
          </a:bodyPr>
          <a:lstStyle/>
          <a:p>
            <a:r>
              <a:rPr lang="en-US" sz="2800" dirty="0"/>
              <a:t>One common programming “pattern” is to traverse a sequence, accumulating a value as we go, such as the sum-so-far or the maximum-so-far. That way, at the end of the traversal we have accumulated a single value, such as the total of all the items or the largest item.</a:t>
            </a:r>
          </a:p>
          <a:p>
            <a:pPr marL="0" indent="0">
              <a:buNone/>
            </a:pPr>
            <a:endParaRPr lang="en-US" sz="2800" dirty="0"/>
          </a:p>
        </p:txBody>
      </p:sp>
    </p:spTree>
    <p:extLst>
      <p:ext uri="{BB962C8B-B14F-4D97-AF65-F5344CB8AC3E}">
        <p14:creationId xmlns:p14="http://schemas.microsoft.com/office/powerpoint/2010/main" val="1057123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CA84A-88DC-9857-0E84-C70EBF20E60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9851BDB-6DA4-7F34-DB6C-AFD42C3C4306}"/>
              </a:ext>
            </a:extLst>
          </p:cNvPr>
          <p:cNvSpPr>
            <a:spLocks noGrp="1"/>
          </p:cNvSpPr>
          <p:nvPr>
            <p:ph type="title"/>
          </p:nvPr>
        </p:nvSpPr>
        <p:spPr/>
        <p:txBody>
          <a:bodyPr/>
          <a:lstStyle/>
          <a:p>
            <a:r>
              <a:rPr lang="en-US" dirty="0"/>
              <a:t>Accumulator Pattern</a:t>
            </a:r>
          </a:p>
        </p:txBody>
      </p:sp>
      <p:sp>
        <p:nvSpPr>
          <p:cNvPr id="5" name="Content Placeholder 4">
            <a:extLst>
              <a:ext uri="{FF2B5EF4-FFF2-40B4-BE49-F238E27FC236}">
                <a16:creationId xmlns:a16="http://schemas.microsoft.com/office/drawing/2014/main" id="{8F189266-FF54-0D1C-CEC5-49E20A03585B}"/>
              </a:ext>
            </a:extLst>
          </p:cNvPr>
          <p:cNvSpPr>
            <a:spLocks noGrp="1"/>
          </p:cNvSpPr>
          <p:nvPr>
            <p:ph idx="1"/>
          </p:nvPr>
        </p:nvSpPr>
        <p:spPr/>
        <p:txBody>
          <a:bodyPr>
            <a:normAutofit/>
          </a:bodyPr>
          <a:lstStyle/>
          <a:p>
            <a:pPr marL="0" indent="0">
              <a:buNone/>
            </a:pPr>
            <a:r>
              <a:rPr lang="en-US" sz="2400" dirty="0"/>
              <a:t>The anatomy of the accumulation pattern includes:</a:t>
            </a:r>
          </a:p>
          <a:p>
            <a:r>
              <a:rPr lang="en-US" sz="2400" dirty="0"/>
              <a:t>initializing an “accumulator” variable to an initial value (such as 0 if accumulating a sum)</a:t>
            </a:r>
          </a:p>
          <a:p>
            <a:r>
              <a:rPr lang="en-US" sz="2400" dirty="0"/>
              <a:t>iterating (e.g., traversing the items in a sequence)</a:t>
            </a:r>
          </a:p>
          <a:p>
            <a:r>
              <a:rPr lang="en-US" sz="2400" dirty="0"/>
              <a:t>updating the accumulator variable on each iteration (i.e., when processing each item in the sequence)</a:t>
            </a:r>
          </a:p>
        </p:txBody>
      </p:sp>
    </p:spTree>
    <p:extLst>
      <p:ext uri="{BB962C8B-B14F-4D97-AF65-F5344CB8AC3E}">
        <p14:creationId xmlns:p14="http://schemas.microsoft.com/office/powerpoint/2010/main" val="3319030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2681DC-BEC5-E4B5-59CE-22E05E13BC5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2F5944E-BFE7-159B-711B-F2651F3E4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6291CE5D-3A3B-DD4C-E0BF-67CC13181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B07D748-703B-CF69-3C6A-077105BA2D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C0EC06D5-467E-FA29-F066-2B758AA71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3FBBDAEA-10C3-A589-56B2-4CB6A2A1F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08BD97E3-3357-A882-8456-BD9207649D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C8C2275-F265-E387-6E84-4F2E1263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B7DE8B3-B7A4-F20C-3E28-AC12E0690098}"/>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FOR 2</a:t>
            </a:r>
          </a:p>
        </p:txBody>
      </p:sp>
      <p:sp>
        <p:nvSpPr>
          <p:cNvPr id="3" name="Content Placeholder 2">
            <a:extLst>
              <a:ext uri="{FF2B5EF4-FFF2-40B4-BE49-F238E27FC236}">
                <a16:creationId xmlns:a16="http://schemas.microsoft.com/office/drawing/2014/main" id="{F5AF0084-DE36-A349-712C-E7D1D54FF735}"/>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17</a:t>
            </a:r>
          </a:p>
        </p:txBody>
      </p:sp>
      <p:sp>
        <p:nvSpPr>
          <p:cNvPr id="22" name="Rectangle 21">
            <a:extLst>
              <a:ext uri="{FF2B5EF4-FFF2-40B4-BE49-F238E27FC236}">
                <a16:creationId xmlns:a16="http://schemas.microsoft.com/office/drawing/2014/main" id="{80D498DD-3F5C-D2BF-8948-BD893AF1E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103180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26623C-30CF-6C6C-6151-1DB3B04BD88F}"/>
              </a:ext>
            </a:extLst>
          </p:cNvPr>
          <p:cNvSpPr>
            <a:spLocks noGrp="1"/>
          </p:cNvSpPr>
          <p:nvPr>
            <p:ph type="title"/>
          </p:nvPr>
        </p:nvSpPr>
        <p:spPr/>
        <p:txBody>
          <a:bodyPr/>
          <a:lstStyle/>
          <a:p>
            <a:r>
              <a:rPr lang="en-US" dirty="0"/>
              <a:t>Slicing</a:t>
            </a:r>
          </a:p>
        </p:txBody>
      </p:sp>
      <p:sp>
        <p:nvSpPr>
          <p:cNvPr id="5" name="Content Placeholder 4">
            <a:extLst>
              <a:ext uri="{FF2B5EF4-FFF2-40B4-BE49-F238E27FC236}">
                <a16:creationId xmlns:a16="http://schemas.microsoft.com/office/drawing/2014/main" id="{36FDE91F-14A5-324D-60D0-4CA10EB47E71}"/>
              </a:ext>
            </a:extLst>
          </p:cNvPr>
          <p:cNvSpPr>
            <a:spLocks noGrp="1"/>
          </p:cNvSpPr>
          <p:nvPr>
            <p:ph idx="1"/>
          </p:nvPr>
        </p:nvSpPr>
        <p:spPr/>
        <p:txBody>
          <a:bodyPr>
            <a:normAutofit/>
          </a:bodyPr>
          <a:lstStyle/>
          <a:p>
            <a:r>
              <a:rPr lang="en-US" sz="2800" dirty="0"/>
              <a:t>Slicing in Python is a method used to extract parts of sequences such as strings, lists, tuples, and other </a:t>
            </a:r>
            <a:r>
              <a:rPr lang="en-US" sz="2800" dirty="0" err="1"/>
              <a:t>iterable</a:t>
            </a:r>
            <a:r>
              <a:rPr lang="en-US" sz="2800" dirty="0"/>
              <a:t> objects. It's a very flexible and powerful feature that allows you to retrieve sub-parts of sequences using a very concise syntax.</a:t>
            </a:r>
          </a:p>
        </p:txBody>
      </p:sp>
    </p:spTree>
    <p:extLst>
      <p:ext uri="{BB962C8B-B14F-4D97-AF65-F5344CB8AC3E}">
        <p14:creationId xmlns:p14="http://schemas.microsoft.com/office/powerpoint/2010/main" val="22900832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DC3BFC-0EF6-FAD6-5A36-828EE314F3A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C58872-67DC-6BE1-B52D-BE0C1C75C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29FA65E-0D5A-7C63-F153-39D3FA91D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A7E115E0-28A2-9E74-6771-996F580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8C18FB9F-4FDA-1113-5D07-A6E99F75A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1E8C8570-764E-0B9D-CA63-9A175292F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2A203E81-CF79-24A8-0BD4-CAEE04FC59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94505780-61CE-6D8B-92AE-B013C4F19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1F16E555-D9E5-4C52-EA17-0D893B5D5EC7}"/>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Slicing</a:t>
            </a:r>
          </a:p>
        </p:txBody>
      </p:sp>
      <p:sp>
        <p:nvSpPr>
          <p:cNvPr id="3" name="Content Placeholder 2">
            <a:extLst>
              <a:ext uri="{FF2B5EF4-FFF2-40B4-BE49-F238E27FC236}">
                <a16:creationId xmlns:a16="http://schemas.microsoft.com/office/drawing/2014/main" id="{7A5E2D2C-92F2-19B2-2F35-5F72A277D2A7}"/>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18</a:t>
            </a:r>
          </a:p>
        </p:txBody>
      </p:sp>
      <p:sp>
        <p:nvSpPr>
          <p:cNvPr id="22" name="Rectangle 21">
            <a:extLst>
              <a:ext uri="{FF2B5EF4-FFF2-40B4-BE49-F238E27FC236}">
                <a16:creationId xmlns:a16="http://schemas.microsoft.com/office/drawing/2014/main" id="{71FD0494-90A9-9FF0-6DA4-62FF3172E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1477765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4F61E7B-0735-AC0C-8036-9B8C64646DF7}"/>
              </a:ext>
            </a:extLst>
          </p:cNvPr>
          <p:cNvSpPr>
            <a:spLocks noGrp="1"/>
          </p:cNvSpPr>
          <p:nvPr>
            <p:ph type="title"/>
          </p:nvPr>
        </p:nvSpPr>
        <p:spPr>
          <a:xfrm>
            <a:off x="581191" y="4610099"/>
            <a:ext cx="10993549" cy="1066801"/>
          </a:xfrm>
        </p:spPr>
        <p:txBody>
          <a:bodyPr vert="horz" lIns="91440" tIns="45720" rIns="91440" bIns="45720" rtlCol="0" anchor="b">
            <a:normAutofit/>
          </a:bodyPr>
          <a:lstStyle/>
          <a:p>
            <a:r>
              <a:rPr lang="en-US" dirty="0">
                <a:solidFill>
                  <a:schemeClr val="bg1"/>
                </a:solidFill>
              </a:rPr>
              <a:t>TEST</a:t>
            </a:r>
          </a:p>
        </p:txBody>
      </p:sp>
      <p:sp>
        <p:nvSpPr>
          <p:cNvPr id="3" name="Text Placeholder 2">
            <a:extLst>
              <a:ext uri="{FF2B5EF4-FFF2-40B4-BE49-F238E27FC236}">
                <a16:creationId xmlns:a16="http://schemas.microsoft.com/office/drawing/2014/main" id="{8A5A7065-C8B8-C953-3E71-A8CD7AA91FC8}"/>
              </a:ext>
            </a:extLst>
          </p:cNvPr>
          <p:cNvSpPr>
            <a:spLocks noGrp="1"/>
          </p:cNvSpPr>
          <p:nvPr>
            <p:ph type="body" idx="1"/>
          </p:nvPr>
        </p:nvSpPr>
        <p:spPr>
          <a:xfrm>
            <a:off x="581194" y="5697215"/>
            <a:ext cx="10993546" cy="525565"/>
          </a:xfrm>
        </p:spPr>
        <p:txBody>
          <a:bodyPr vert="horz" lIns="91440" tIns="45720" rIns="91440" bIns="45720" rtlCol="0" anchor="t">
            <a:normAutofit/>
          </a:bodyPr>
          <a:lstStyle/>
          <a:p>
            <a:r>
              <a:rPr lang="en-US" sz="1600" dirty="0">
                <a:solidFill>
                  <a:schemeClr val="bg2"/>
                </a:solidFill>
              </a:rPr>
              <a:t>PART I</a:t>
            </a:r>
          </a:p>
        </p:txBody>
      </p:sp>
      <p:sp>
        <p:nvSpPr>
          <p:cNvPr id="18" name="Rectangle 17">
            <a:extLst>
              <a:ext uri="{FF2B5EF4-FFF2-40B4-BE49-F238E27FC236}">
                <a16:creationId xmlns:a16="http://schemas.microsoft.com/office/drawing/2014/main" id="{78930791-7D41-4CB3-8769-AA51FC9D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C02088CA-246D-446F-9AA8-73C982D66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st">
            <a:extLst>
              <a:ext uri="{FF2B5EF4-FFF2-40B4-BE49-F238E27FC236}">
                <a16:creationId xmlns:a16="http://schemas.microsoft.com/office/drawing/2014/main" id="{E2D6B80F-9830-D892-365B-41FC1EEDEF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883" y="723899"/>
            <a:ext cx="3566161" cy="3566161"/>
          </a:xfrm>
          <a:prstGeom prst="rect">
            <a:avLst/>
          </a:prstGeom>
        </p:spPr>
      </p:pic>
    </p:spTree>
    <p:extLst>
      <p:ext uri="{BB962C8B-B14F-4D97-AF65-F5344CB8AC3E}">
        <p14:creationId xmlns:p14="http://schemas.microsoft.com/office/powerpoint/2010/main" val="381802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F5D-DB90-AA6E-1952-6DD1C0D4CD07}"/>
              </a:ext>
            </a:extLst>
          </p:cNvPr>
          <p:cNvSpPr>
            <a:spLocks noGrp="1"/>
          </p:cNvSpPr>
          <p:nvPr>
            <p:ph type="title"/>
          </p:nvPr>
        </p:nvSpPr>
        <p:spPr/>
        <p:txBody>
          <a:bodyPr/>
          <a:lstStyle/>
          <a:p>
            <a:r>
              <a:rPr lang="en-US" dirty="0"/>
              <a:t>Cross-Platform Compatibility</a:t>
            </a:r>
          </a:p>
        </p:txBody>
      </p:sp>
      <p:sp>
        <p:nvSpPr>
          <p:cNvPr id="3" name="Content Placeholder 2">
            <a:extLst>
              <a:ext uri="{FF2B5EF4-FFF2-40B4-BE49-F238E27FC236}">
                <a16:creationId xmlns:a16="http://schemas.microsoft.com/office/drawing/2014/main" id="{727E72E7-69DC-EA57-2E69-FB62663B5D09}"/>
              </a:ext>
            </a:extLst>
          </p:cNvPr>
          <p:cNvSpPr>
            <a:spLocks noGrp="1"/>
          </p:cNvSpPr>
          <p:nvPr>
            <p:ph idx="1"/>
          </p:nvPr>
        </p:nvSpPr>
        <p:spPr/>
        <p:txBody>
          <a:bodyPr>
            <a:normAutofit/>
          </a:bodyPr>
          <a:lstStyle/>
          <a:p>
            <a:r>
              <a:rPr lang="en-US" sz="3200" dirty="0"/>
              <a:t>Python programs can run on various operating systems without requiring changes to the code.</a:t>
            </a:r>
          </a:p>
        </p:txBody>
      </p:sp>
    </p:spTree>
    <p:extLst>
      <p:ext uri="{BB962C8B-B14F-4D97-AF65-F5344CB8AC3E}">
        <p14:creationId xmlns:p14="http://schemas.microsoft.com/office/powerpoint/2010/main" val="3605784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196B1-0DA8-0A65-66AC-6B45814C6D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287C74C-84E2-F966-646C-172A2E38C06B}"/>
              </a:ext>
            </a:extLst>
          </p:cNvPr>
          <p:cNvSpPr>
            <a:spLocks noGrp="1"/>
          </p:cNvSpPr>
          <p:nvPr>
            <p:ph type="title"/>
          </p:nvPr>
        </p:nvSpPr>
        <p:spPr>
          <a:xfrm>
            <a:off x="4319566" y="1005839"/>
            <a:ext cx="7420881" cy="4805025"/>
          </a:xfrm>
        </p:spPr>
        <p:txBody>
          <a:bodyPr vert="horz" lIns="91440" tIns="45720" rIns="91440" bIns="45720" rtlCol="0" anchor="ctr">
            <a:normAutofit/>
          </a:bodyPr>
          <a:lstStyle/>
          <a:p>
            <a:r>
              <a:rPr lang="en-US" dirty="0">
                <a:solidFill>
                  <a:schemeClr val="tx2"/>
                </a:solidFill>
              </a:rPr>
              <a:t>DATA STRUCTURES</a:t>
            </a:r>
          </a:p>
        </p:txBody>
      </p:sp>
      <p:sp>
        <p:nvSpPr>
          <p:cNvPr id="4" name="Text Placeholder 3">
            <a:extLst>
              <a:ext uri="{FF2B5EF4-FFF2-40B4-BE49-F238E27FC236}">
                <a16:creationId xmlns:a16="http://schemas.microsoft.com/office/drawing/2014/main" id="{F03635DF-6207-44B0-88D4-3E8C8A466C2F}"/>
              </a:ext>
            </a:extLst>
          </p:cNvPr>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3200" dirty="0"/>
              <a:t>Part 1I</a:t>
            </a:r>
          </a:p>
        </p:txBody>
      </p:sp>
    </p:spTree>
    <p:extLst>
      <p:ext uri="{BB962C8B-B14F-4D97-AF65-F5344CB8AC3E}">
        <p14:creationId xmlns:p14="http://schemas.microsoft.com/office/powerpoint/2010/main" val="33074980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E68255-9D56-E8ED-A6A4-10189EFF1AC1}"/>
              </a:ext>
            </a:extLst>
          </p:cNvPr>
          <p:cNvSpPr>
            <a:spLocks noGrp="1"/>
          </p:cNvSpPr>
          <p:nvPr>
            <p:ph type="title"/>
          </p:nvPr>
        </p:nvSpPr>
        <p:spPr/>
        <p:txBody>
          <a:bodyPr/>
          <a:lstStyle/>
          <a:p>
            <a:r>
              <a:rPr lang="en-US" dirty="0"/>
              <a:t>LISTS</a:t>
            </a:r>
          </a:p>
        </p:txBody>
      </p:sp>
      <p:sp>
        <p:nvSpPr>
          <p:cNvPr id="5" name="Content Placeholder 4">
            <a:extLst>
              <a:ext uri="{FF2B5EF4-FFF2-40B4-BE49-F238E27FC236}">
                <a16:creationId xmlns:a16="http://schemas.microsoft.com/office/drawing/2014/main" id="{38AC66AB-ECB7-DEB3-D807-F70874027279}"/>
              </a:ext>
            </a:extLst>
          </p:cNvPr>
          <p:cNvSpPr>
            <a:spLocks noGrp="1"/>
          </p:cNvSpPr>
          <p:nvPr>
            <p:ph idx="1"/>
          </p:nvPr>
        </p:nvSpPr>
        <p:spPr/>
        <p:txBody>
          <a:bodyPr>
            <a:normAutofit/>
          </a:bodyPr>
          <a:lstStyle/>
          <a:p>
            <a:r>
              <a:rPr lang="en-US" sz="2800" dirty="0"/>
              <a:t>Lists in Python are versatile, dynamic arrays that can store elements of different data types. They are one of the most used data structures in Python due to their flexibility and ease of use. Lists are defined by square brackets [], with elements separated by commas. </a:t>
            </a:r>
          </a:p>
        </p:txBody>
      </p:sp>
    </p:spTree>
    <p:extLst>
      <p:ext uri="{BB962C8B-B14F-4D97-AF65-F5344CB8AC3E}">
        <p14:creationId xmlns:p14="http://schemas.microsoft.com/office/powerpoint/2010/main" val="10968493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4389-6B36-CDE9-9011-D5DD8704529E}"/>
              </a:ext>
            </a:extLst>
          </p:cNvPr>
          <p:cNvSpPr>
            <a:spLocks noGrp="1"/>
          </p:cNvSpPr>
          <p:nvPr>
            <p:ph type="title"/>
          </p:nvPr>
        </p:nvSpPr>
        <p:spPr/>
        <p:txBody>
          <a:bodyPr/>
          <a:lstStyle/>
          <a:p>
            <a:r>
              <a:rPr lang="en-US" dirty="0"/>
              <a:t>Accessing List Elements</a:t>
            </a:r>
          </a:p>
        </p:txBody>
      </p:sp>
      <p:sp>
        <p:nvSpPr>
          <p:cNvPr id="3" name="Content Placeholder 2">
            <a:extLst>
              <a:ext uri="{FF2B5EF4-FFF2-40B4-BE49-F238E27FC236}">
                <a16:creationId xmlns:a16="http://schemas.microsoft.com/office/drawing/2014/main" id="{554EC217-551E-59AA-20E5-4356695AD0A7}"/>
              </a:ext>
            </a:extLst>
          </p:cNvPr>
          <p:cNvSpPr>
            <a:spLocks noGrp="1"/>
          </p:cNvSpPr>
          <p:nvPr>
            <p:ph idx="1"/>
          </p:nvPr>
        </p:nvSpPr>
        <p:spPr/>
        <p:txBody>
          <a:bodyPr>
            <a:normAutofit/>
          </a:bodyPr>
          <a:lstStyle/>
          <a:p>
            <a:r>
              <a:rPr lang="en-US" sz="2800" dirty="0"/>
              <a:t>You access the elements of a list by referring to the index number. Indices in Python start at 0.</a:t>
            </a:r>
          </a:p>
        </p:txBody>
      </p:sp>
      <p:pic>
        <p:nvPicPr>
          <p:cNvPr id="5" name="Picture 4">
            <a:extLst>
              <a:ext uri="{FF2B5EF4-FFF2-40B4-BE49-F238E27FC236}">
                <a16:creationId xmlns:a16="http://schemas.microsoft.com/office/drawing/2014/main" id="{DF7AF39F-54A5-CD41-DA6B-DD9544B06148}"/>
              </a:ext>
            </a:extLst>
          </p:cNvPr>
          <p:cNvPicPr>
            <a:picLocks noChangeAspect="1"/>
          </p:cNvPicPr>
          <p:nvPr/>
        </p:nvPicPr>
        <p:blipFill>
          <a:blip r:embed="rId2"/>
          <a:stretch>
            <a:fillRect/>
          </a:stretch>
        </p:blipFill>
        <p:spPr>
          <a:xfrm>
            <a:off x="4505102" y="4984387"/>
            <a:ext cx="3181794" cy="838317"/>
          </a:xfrm>
          <a:prstGeom prst="rect">
            <a:avLst/>
          </a:prstGeom>
        </p:spPr>
      </p:pic>
    </p:spTree>
    <p:extLst>
      <p:ext uri="{BB962C8B-B14F-4D97-AF65-F5344CB8AC3E}">
        <p14:creationId xmlns:p14="http://schemas.microsoft.com/office/powerpoint/2010/main" val="1788724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34C3-7BA7-D419-1ADB-2DC98AFCDC4A}"/>
              </a:ext>
            </a:extLst>
          </p:cNvPr>
          <p:cNvSpPr>
            <a:spLocks noGrp="1"/>
          </p:cNvSpPr>
          <p:nvPr>
            <p:ph type="title"/>
          </p:nvPr>
        </p:nvSpPr>
        <p:spPr/>
        <p:txBody>
          <a:bodyPr/>
          <a:lstStyle/>
          <a:p>
            <a:r>
              <a:rPr lang="en-US" dirty="0"/>
              <a:t>Slicing Lists</a:t>
            </a:r>
          </a:p>
        </p:txBody>
      </p:sp>
      <p:sp>
        <p:nvSpPr>
          <p:cNvPr id="3" name="Content Placeholder 2">
            <a:extLst>
              <a:ext uri="{FF2B5EF4-FFF2-40B4-BE49-F238E27FC236}">
                <a16:creationId xmlns:a16="http://schemas.microsoft.com/office/drawing/2014/main" id="{28F64444-238E-E433-36CB-BF941234A0C1}"/>
              </a:ext>
            </a:extLst>
          </p:cNvPr>
          <p:cNvSpPr>
            <a:spLocks noGrp="1"/>
          </p:cNvSpPr>
          <p:nvPr>
            <p:ph idx="1"/>
          </p:nvPr>
        </p:nvSpPr>
        <p:spPr/>
        <p:txBody>
          <a:bodyPr>
            <a:normAutofit/>
          </a:bodyPr>
          <a:lstStyle/>
          <a:p>
            <a:r>
              <a:rPr lang="en-US" sz="2800" dirty="0"/>
              <a:t>Lists can be sliced to obtain </a:t>
            </a:r>
            <a:r>
              <a:rPr lang="en-US" sz="2800" dirty="0" err="1"/>
              <a:t>sublists</a:t>
            </a:r>
            <a:r>
              <a:rPr lang="en-US" sz="2800" dirty="0"/>
              <a:t>, using the colon : operator.</a:t>
            </a:r>
          </a:p>
        </p:txBody>
      </p:sp>
      <p:pic>
        <p:nvPicPr>
          <p:cNvPr id="6" name="Picture 5">
            <a:extLst>
              <a:ext uri="{FF2B5EF4-FFF2-40B4-BE49-F238E27FC236}">
                <a16:creationId xmlns:a16="http://schemas.microsoft.com/office/drawing/2014/main" id="{F730E43B-DA42-E83B-B904-327F1AB303D9}"/>
              </a:ext>
            </a:extLst>
          </p:cNvPr>
          <p:cNvPicPr>
            <a:picLocks noChangeAspect="1"/>
          </p:cNvPicPr>
          <p:nvPr/>
        </p:nvPicPr>
        <p:blipFill>
          <a:blip r:embed="rId2"/>
          <a:stretch>
            <a:fillRect/>
          </a:stretch>
        </p:blipFill>
        <p:spPr>
          <a:xfrm>
            <a:off x="4219312" y="5106219"/>
            <a:ext cx="3753374" cy="752580"/>
          </a:xfrm>
          <a:prstGeom prst="rect">
            <a:avLst/>
          </a:prstGeom>
        </p:spPr>
      </p:pic>
    </p:spTree>
    <p:extLst>
      <p:ext uri="{BB962C8B-B14F-4D97-AF65-F5344CB8AC3E}">
        <p14:creationId xmlns:p14="http://schemas.microsoft.com/office/powerpoint/2010/main" val="26351449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AF2A-FB38-ECB8-251D-7C81738EC371}"/>
              </a:ext>
            </a:extLst>
          </p:cNvPr>
          <p:cNvSpPr>
            <a:spLocks noGrp="1"/>
          </p:cNvSpPr>
          <p:nvPr>
            <p:ph type="title"/>
          </p:nvPr>
        </p:nvSpPr>
        <p:spPr/>
        <p:txBody>
          <a:bodyPr/>
          <a:lstStyle/>
          <a:p>
            <a:r>
              <a:rPr lang="en-US" dirty="0"/>
              <a:t>Modifying Lists</a:t>
            </a:r>
          </a:p>
        </p:txBody>
      </p:sp>
      <p:sp>
        <p:nvSpPr>
          <p:cNvPr id="3" name="Content Placeholder 2">
            <a:extLst>
              <a:ext uri="{FF2B5EF4-FFF2-40B4-BE49-F238E27FC236}">
                <a16:creationId xmlns:a16="http://schemas.microsoft.com/office/drawing/2014/main" id="{37F1E00C-0473-2CA7-7FD2-78A44A1C0715}"/>
              </a:ext>
            </a:extLst>
          </p:cNvPr>
          <p:cNvSpPr>
            <a:spLocks noGrp="1"/>
          </p:cNvSpPr>
          <p:nvPr>
            <p:ph idx="1"/>
          </p:nvPr>
        </p:nvSpPr>
        <p:spPr/>
        <p:txBody>
          <a:bodyPr>
            <a:normAutofit/>
          </a:bodyPr>
          <a:lstStyle/>
          <a:p>
            <a:r>
              <a:rPr lang="en-US" sz="2800" dirty="0"/>
              <a:t>Lists are </a:t>
            </a:r>
            <a:r>
              <a:rPr lang="en-US" sz="2800" b="1" dirty="0"/>
              <a:t>mutable</a:t>
            </a:r>
            <a:r>
              <a:rPr lang="en-US" sz="2800" dirty="0"/>
              <a:t>, meaning their elements can be changed after the list has been created.</a:t>
            </a:r>
          </a:p>
        </p:txBody>
      </p:sp>
      <p:pic>
        <p:nvPicPr>
          <p:cNvPr id="6" name="Picture 5">
            <a:extLst>
              <a:ext uri="{FF2B5EF4-FFF2-40B4-BE49-F238E27FC236}">
                <a16:creationId xmlns:a16="http://schemas.microsoft.com/office/drawing/2014/main" id="{F40AE202-F1BF-1A51-A751-0865E7957D30}"/>
              </a:ext>
            </a:extLst>
          </p:cNvPr>
          <p:cNvPicPr>
            <a:picLocks noChangeAspect="1"/>
          </p:cNvPicPr>
          <p:nvPr/>
        </p:nvPicPr>
        <p:blipFill>
          <a:blip r:embed="rId2"/>
          <a:stretch>
            <a:fillRect/>
          </a:stretch>
        </p:blipFill>
        <p:spPr>
          <a:xfrm>
            <a:off x="3971627" y="4887113"/>
            <a:ext cx="4248743" cy="971686"/>
          </a:xfrm>
          <a:prstGeom prst="rect">
            <a:avLst/>
          </a:prstGeom>
        </p:spPr>
      </p:pic>
    </p:spTree>
    <p:extLst>
      <p:ext uri="{BB962C8B-B14F-4D97-AF65-F5344CB8AC3E}">
        <p14:creationId xmlns:p14="http://schemas.microsoft.com/office/powerpoint/2010/main" val="30629472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29CC-0B20-7265-3D6C-B91CD1258963}"/>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C322EEFB-55BF-B998-23E6-A34152771B55}"/>
              </a:ext>
            </a:extLst>
          </p:cNvPr>
          <p:cNvSpPr>
            <a:spLocks noGrp="1"/>
          </p:cNvSpPr>
          <p:nvPr>
            <p:ph idx="1"/>
          </p:nvPr>
        </p:nvSpPr>
        <p:spPr/>
        <p:txBody>
          <a:bodyPr>
            <a:normAutofit/>
          </a:bodyPr>
          <a:lstStyle/>
          <a:p>
            <a:r>
              <a:rPr lang="en-US" sz="2800" dirty="0"/>
              <a:t>Python lists come with a variety of methods that allow for efficient and convenient manipulation of list data.</a:t>
            </a:r>
          </a:p>
        </p:txBody>
      </p:sp>
    </p:spTree>
    <p:extLst>
      <p:ext uri="{BB962C8B-B14F-4D97-AF65-F5344CB8AC3E}">
        <p14:creationId xmlns:p14="http://schemas.microsoft.com/office/powerpoint/2010/main" val="36855822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1B711A-97AF-493D-96B8-46F3475263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C27A9B-505D-A7C8-15F2-C96F71071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1E0B3FA-EA41-AEA1-C96C-66585EBAC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Rectangle 13">
            <a:extLst>
              <a:ext uri="{FF2B5EF4-FFF2-40B4-BE49-F238E27FC236}">
                <a16:creationId xmlns:a16="http://schemas.microsoft.com/office/drawing/2014/main" id="{74DFC707-89E4-7FE9-3E05-C425A88E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6" name="Rectangle 15">
            <a:extLst>
              <a:ext uri="{FF2B5EF4-FFF2-40B4-BE49-F238E27FC236}">
                <a16:creationId xmlns:a16="http://schemas.microsoft.com/office/drawing/2014/main" id="{61AEEF4B-A3D1-E8CB-FA7F-5B74460ED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92A965DC-78BC-F97D-3096-B7C7B95B3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7" name="Graphic 6" descr="Teacher">
            <a:extLst>
              <a:ext uri="{FF2B5EF4-FFF2-40B4-BE49-F238E27FC236}">
                <a16:creationId xmlns:a16="http://schemas.microsoft.com/office/drawing/2014/main" id="{6144DF25-F838-2D34-E37C-DADF3EF730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F61089A8-CE60-FC20-E3F0-8E6FCECBC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5D1F031-5FA1-CA01-4F4F-5A8D902E3472}"/>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LIST METHODS</a:t>
            </a:r>
          </a:p>
        </p:txBody>
      </p:sp>
      <p:sp>
        <p:nvSpPr>
          <p:cNvPr id="3" name="Content Placeholder 2">
            <a:extLst>
              <a:ext uri="{FF2B5EF4-FFF2-40B4-BE49-F238E27FC236}">
                <a16:creationId xmlns:a16="http://schemas.microsoft.com/office/drawing/2014/main" id="{C21EF59A-67F2-650B-0AB8-53B2222A7EF4}"/>
              </a:ext>
            </a:extLst>
          </p:cNvPr>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chemeClr val="bg2"/>
                </a:solidFill>
              </a:rPr>
              <a:t>Lecture 19</a:t>
            </a:r>
          </a:p>
        </p:txBody>
      </p:sp>
      <p:sp>
        <p:nvSpPr>
          <p:cNvPr id="22" name="Rectangle 21">
            <a:extLst>
              <a:ext uri="{FF2B5EF4-FFF2-40B4-BE49-F238E27FC236}">
                <a16:creationId xmlns:a16="http://schemas.microsoft.com/office/drawing/2014/main" id="{E1650AF7-E967-D4E0-7201-0326A8982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0901887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89148-B32B-BC8D-71D4-A1F40753B5FF}"/>
              </a:ext>
            </a:extLst>
          </p:cNvPr>
          <p:cNvSpPr>
            <a:spLocks noGrp="1"/>
          </p:cNvSpPr>
          <p:nvPr>
            <p:ph type="title"/>
          </p:nvPr>
        </p:nvSpPr>
        <p:spPr/>
        <p:txBody>
          <a:bodyPr/>
          <a:lstStyle/>
          <a:p>
            <a:r>
              <a:rPr lang="en-US" dirty="0"/>
              <a:t>TUPLES</a:t>
            </a:r>
          </a:p>
        </p:txBody>
      </p:sp>
      <p:sp>
        <p:nvSpPr>
          <p:cNvPr id="5" name="Content Placeholder 4">
            <a:extLst>
              <a:ext uri="{FF2B5EF4-FFF2-40B4-BE49-F238E27FC236}">
                <a16:creationId xmlns:a16="http://schemas.microsoft.com/office/drawing/2014/main" id="{709BB96B-8DB2-59F8-546E-28DEA2E560B9}"/>
              </a:ext>
            </a:extLst>
          </p:cNvPr>
          <p:cNvSpPr>
            <a:spLocks noGrp="1"/>
          </p:cNvSpPr>
          <p:nvPr>
            <p:ph idx="1"/>
          </p:nvPr>
        </p:nvSpPr>
        <p:spPr/>
        <p:txBody>
          <a:bodyPr>
            <a:normAutofit/>
          </a:bodyPr>
          <a:lstStyle/>
          <a:p>
            <a:r>
              <a:rPr lang="en-US" sz="2800" dirty="0"/>
              <a:t>Tuples in Python are a type of data structure that can store a collection of items. They are like lists, but with a crucial difference: tuples are immutable. This means that once a tuple is created, its contents cannot be modified (you can't add, change, or remove elements from it).</a:t>
            </a:r>
          </a:p>
        </p:txBody>
      </p:sp>
    </p:spTree>
    <p:extLst>
      <p:ext uri="{BB962C8B-B14F-4D97-AF65-F5344CB8AC3E}">
        <p14:creationId xmlns:p14="http://schemas.microsoft.com/office/powerpoint/2010/main" val="7863023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0E7B-03C1-1DAB-DACF-E1EF5CB13AD6}"/>
              </a:ext>
            </a:extLst>
          </p:cNvPr>
          <p:cNvSpPr>
            <a:spLocks noGrp="1"/>
          </p:cNvSpPr>
          <p:nvPr>
            <p:ph type="title"/>
          </p:nvPr>
        </p:nvSpPr>
        <p:spPr/>
        <p:txBody>
          <a:bodyPr/>
          <a:lstStyle/>
          <a:p>
            <a:r>
              <a:rPr lang="en-US" dirty="0"/>
              <a:t>Creation</a:t>
            </a:r>
          </a:p>
        </p:txBody>
      </p:sp>
      <p:sp>
        <p:nvSpPr>
          <p:cNvPr id="3" name="Content Placeholder 2">
            <a:extLst>
              <a:ext uri="{FF2B5EF4-FFF2-40B4-BE49-F238E27FC236}">
                <a16:creationId xmlns:a16="http://schemas.microsoft.com/office/drawing/2014/main" id="{E88B6020-E1F5-2A49-AA67-A31F054872B0}"/>
              </a:ext>
            </a:extLst>
          </p:cNvPr>
          <p:cNvSpPr>
            <a:spLocks noGrp="1"/>
          </p:cNvSpPr>
          <p:nvPr>
            <p:ph idx="1"/>
          </p:nvPr>
        </p:nvSpPr>
        <p:spPr/>
        <p:txBody>
          <a:bodyPr>
            <a:normAutofit/>
          </a:bodyPr>
          <a:lstStyle/>
          <a:p>
            <a:r>
              <a:rPr lang="en-US" sz="2800" dirty="0"/>
              <a:t>Tuples are created by placing a sequence of values separated by commas within parentheses (). For example, </a:t>
            </a:r>
            <a:r>
              <a:rPr lang="en-US" sz="2800" dirty="0" err="1"/>
              <a:t>my_tuple</a:t>
            </a:r>
            <a:r>
              <a:rPr lang="en-US" sz="2800" dirty="0"/>
              <a:t> = (1, 2, 3) creates a tuple containing three integers. A single-element tuple must include a comma after the item, like (4,), to be distinguished from a simple parenthesis expression.</a:t>
            </a:r>
          </a:p>
        </p:txBody>
      </p:sp>
    </p:spTree>
    <p:extLst>
      <p:ext uri="{BB962C8B-B14F-4D97-AF65-F5344CB8AC3E}">
        <p14:creationId xmlns:p14="http://schemas.microsoft.com/office/powerpoint/2010/main" val="16217905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8283-6CD2-B786-0DBE-4DD40AA35D85}"/>
              </a:ext>
            </a:extLst>
          </p:cNvPr>
          <p:cNvSpPr>
            <a:spLocks noGrp="1"/>
          </p:cNvSpPr>
          <p:nvPr>
            <p:ph type="title"/>
          </p:nvPr>
        </p:nvSpPr>
        <p:spPr/>
        <p:txBody>
          <a:bodyPr/>
          <a:lstStyle/>
          <a:p>
            <a:r>
              <a:rPr lang="en-US" dirty="0"/>
              <a:t>Accessing Elements</a:t>
            </a:r>
          </a:p>
        </p:txBody>
      </p:sp>
      <p:sp>
        <p:nvSpPr>
          <p:cNvPr id="3" name="Content Placeholder 2">
            <a:extLst>
              <a:ext uri="{FF2B5EF4-FFF2-40B4-BE49-F238E27FC236}">
                <a16:creationId xmlns:a16="http://schemas.microsoft.com/office/drawing/2014/main" id="{105018DE-15AE-27C9-9FDE-0807C03E015E}"/>
              </a:ext>
            </a:extLst>
          </p:cNvPr>
          <p:cNvSpPr>
            <a:spLocks noGrp="1"/>
          </p:cNvSpPr>
          <p:nvPr>
            <p:ph idx="1"/>
          </p:nvPr>
        </p:nvSpPr>
        <p:spPr/>
        <p:txBody>
          <a:bodyPr>
            <a:normAutofit/>
          </a:bodyPr>
          <a:lstStyle/>
          <a:p>
            <a:r>
              <a:rPr lang="en-US" sz="2800" dirty="0"/>
              <a:t>Elements within a tuple can be accessed using indexing, similar to lists. </a:t>
            </a:r>
            <a:r>
              <a:rPr lang="en-US" sz="2800" dirty="0" err="1"/>
              <a:t>my_tuple</a:t>
            </a:r>
            <a:r>
              <a:rPr lang="en-US" sz="2800" dirty="0"/>
              <a:t>[0] would access the first element in </a:t>
            </a:r>
            <a:r>
              <a:rPr lang="en-US" sz="2800" dirty="0" err="1"/>
              <a:t>my_tuple</a:t>
            </a:r>
            <a:r>
              <a:rPr lang="en-US" sz="2800" dirty="0"/>
              <a:t>.</a:t>
            </a:r>
          </a:p>
        </p:txBody>
      </p:sp>
    </p:spTree>
    <p:extLst>
      <p:ext uri="{BB962C8B-B14F-4D97-AF65-F5344CB8AC3E}">
        <p14:creationId xmlns:p14="http://schemas.microsoft.com/office/powerpoint/2010/main" val="2699290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Dividend</Template>
  <TotalTime>8212</TotalTime>
  <Words>5353</Words>
  <Application>Microsoft Office PowerPoint</Application>
  <PresentationFormat>Widescreen</PresentationFormat>
  <Paragraphs>399</Paragraphs>
  <Slides>178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178</vt:i4>
      </vt:variant>
    </vt:vector>
  </HeadingPairs>
  <TitlesOfParts>
    <vt:vector size="183" baseType="lpstr">
      <vt:lpstr>Arial</vt:lpstr>
      <vt:lpstr>Gill Sans MT</vt:lpstr>
      <vt:lpstr>Gill Sans MT (Body)</vt:lpstr>
      <vt:lpstr>Wingdings 2</vt:lpstr>
      <vt:lpstr>Dividend</vt:lpstr>
      <vt:lpstr>Python 3</vt:lpstr>
      <vt:lpstr>welcome</vt:lpstr>
      <vt:lpstr>Introduction</vt:lpstr>
      <vt:lpstr>Python </vt:lpstr>
      <vt:lpstr>Interpreted Language</vt:lpstr>
      <vt:lpstr>Dynamically Typed</vt:lpstr>
      <vt:lpstr>Multi-Paradigm</vt:lpstr>
      <vt:lpstr>Extensive Standard Library</vt:lpstr>
      <vt:lpstr>Cross-Platform Compatibility</vt:lpstr>
      <vt:lpstr>Indentation</vt:lpstr>
      <vt:lpstr>Open Source</vt:lpstr>
      <vt:lpstr>Strong Community</vt:lpstr>
      <vt:lpstr>Applications</vt:lpstr>
      <vt:lpstr>HOW TO INSTALL PYTHON</vt:lpstr>
      <vt:lpstr>PowerPoint Presentation</vt:lpstr>
      <vt:lpstr>Install text editor</vt:lpstr>
      <vt:lpstr>HELLO WORLD</vt:lpstr>
      <vt:lpstr>PowerPoint Presentation</vt:lpstr>
      <vt:lpstr>PART 1</vt:lpstr>
      <vt:lpstr>Variables</vt:lpstr>
      <vt:lpstr>Assignment</vt:lpstr>
      <vt:lpstr>PowerPoint Presentation</vt:lpstr>
      <vt:lpstr>VARIABLES</vt:lpstr>
      <vt:lpstr>Exceptions</vt:lpstr>
      <vt:lpstr>VALUES</vt:lpstr>
      <vt:lpstr>Type()</vt:lpstr>
      <vt:lpstr>PowerPoint Presentation</vt:lpstr>
      <vt:lpstr>Values</vt:lpstr>
      <vt:lpstr>expressions</vt:lpstr>
      <vt:lpstr>Reassignment</vt:lpstr>
      <vt:lpstr>PART 1</vt:lpstr>
      <vt:lpstr>Operators and Operands</vt:lpstr>
      <vt:lpstr>Arithmetic Operators</vt:lpstr>
      <vt:lpstr>Arithmetic Operators</vt:lpstr>
      <vt:lpstr>Arithmetic Operators</vt:lpstr>
      <vt:lpstr>Exercise 1: Basic Arithmetic with Integers and Floats</vt:lpstr>
      <vt:lpstr>Exercise 2: String Concatenation and Repetition</vt:lpstr>
      <vt:lpstr>Exercise 3: Mixing Strings and Numbers</vt:lpstr>
      <vt:lpstr>Comparison Operators</vt:lpstr>
      <vt:lpstr>Comparison Operators</vt:lpstr>
      <vt:lpstr>Comparison Operators</vt:lpstr>
      <vt:lpstr>Comparison Operators</vt:lpstr>
      <vt:lpstr>Comparison Operators</vt:lpstr>
      <vt:lpstr>Logical Operators</vt:lpstr>
      <vt:lpstr>Logical Operators</vt:lpstr>
      <vt:lpstr>Assignment Operators</vt:lpstr>
      <vt:lpstr>Assignment Operators</vt:lpstr>
      <vt:lpstr>PART 1</vt:lpstr>
      <vt:lpstr>Type conversion functions</vt:lpstr>
      <vt:lpstr>Type conversion functions</vt:lpstr>
      <vt:lpstr>Exercise 1: Converting Strings to Numbers</vt:lpstr>
      <vt:lpstr>Exercise 2: Formatting Floats as Strings</vt:lpstr>
      <vt:lpstr>PART 1</vt:lpstr>
      <vt:lpstr>Method</vt:lpstr>
      <vt:lpstr>PowerPoint Presentation</vt:lpstr>
      <vt:lpstr>String methods</vt:lpstr>
      <vt:lpstr>Case Conversion</vt:lpstr>
      <vt:lpstr>Case Conversion</vt:lpstr>
      <vt:lpstr>Checking Content</vt:lpstr>
      <vt:lpstr>Checking Content</vt:lpstr>
      <vt:lpstr>indexing</vt:lpstr>
      <vt:lpstr>PowerPoint Presentation</vt:lpstr>
      <vt:lpstr>Searching and Replacing</vt:lpstr>
      <vt:lpstr>Searching and Replacing</vt:lpstr>
      <vt:lpstr>Searching and Replacing</vt:lpstr>
      <vt:lpstr>Formatting</vt:lpstr>
      <vt:lpstr>.format() Method</vt:lpstr>
      <vt:lpstr>F-strings</vt:lpstr>
      <vt:lpstr>Formatting</vt:lpstr>
      <vt:lpstr>LIST</vt:lpstr>
      <vt:lpstr>LIST</vt:lpstr>
      <vt:lpstr>SPLIT METHOD</vt:lpstr>
      <vt:lpstr>SPLIT</vt:lpstr>
      <vt:lpstr>Len function</vt:lpstr>
      <vt:lpstr>INPUT</vt:lpstr>
      <vt:lpstr>INPUT</vt:lpstr>
      <vt:lpstr>INPUT</vt:lpstr>
      <vt:lpstr>IF STATEMENT</vt:lpstr>
      <vt:lpstr>BASIC SYNTAX</vt:lpstr>
      <vt:lpstr>IF</vt:lpstr>
      <vt:lpstr>FOR LOOP</vt:lpstr>
      <vt:lpstr>Basic Syntax</vt:lpstr>
      <vt:lpstr>FOR</vt:lpstr>
      <vt:lpstr>Accumulator Pattern</vt:lpstr>
      <vt:lpstr>Accumulator Pattern</vt:lpstr>
      <vt:lpstr>FOR 2</vt:lpstr>
      <vt:lpstr>Slicing</vt:lpstr>
      <vt:lpstr>Slicing</vt:lpstr>
      <vt:lpstr>TEST</vt:lpstr>
      <vt:lpstr>DATA STRUCTURES</vt:lpstr>
      <vt:lpstr>LISTS</vt:lpstr>
      <vt:lpstr>Accessing List Elements</vt:lpstr>
      <vt:lpstr>Slicing Lists</vt:lpstr>
      <vt:lpstr>Modifying Lists</vt:lpstr>
      <vt:lpstr>METHODS</vt:lpstr>
      <vt:lpstr>LIST METHODS</vt:lpstr>
      <vt:lpstr>TUPLES</vt:lpstr>
      <vt:lpstr>Creation</vt:lpstr>
      <vt:lpstr>Accessing Elements</vt:lpstr>
      <vt:lpstr>Immutability</vt:lpstr>
      <vt:lpstr>METHODS</vt:lpstr>
      <vt:lpstr>TUPLES</vt:lpstr>
      <vt:lpstr>dictionaries </vt:lpstr>
      <vt:lpstr>Creating a Dictionary</vt:lpstr>
      <vt:lpstr>Accessing Dictionary Values</vt:lpstr>
      <vt:lpstr>Dict.</vt:lpstr>
      <vt:lpstr>Functions</vt:lpstr>
      <vt:lpstr>functions</vt:lpstr>
      <vt:lpstr>Defining a Function</vt:lpstr>
      <vt:lpstr>EXAMPLE</vt:lpstr>
      <vt:lpstr>Calling a Function</vt:lpstr>
      <vt:lpstr>Function</vt:lpstr>
      <vt:lpstr>Functions names</vt:lpstr>
      <vt:lpstr>Functions names</vt:lpstr>
      <vt:lpstr>DOCSTRING</vt:lpstr>
      <vt:lpstr>Syntax of Docstrings</vt:lpstr>
      <vt:lpstr>EXAMPLE</vt:lpstr>
      <vt:lpstr>Example 2</vt:lpstr>
      <vt:lpstr>Parameters</vt:lpstr>
      <vt:lpstr>Defining Parameters</vt:lpstr>
      <vt:lpstr>Function parameters</vt:lpstr>
      <vt:lpstr>Return</vt:lpstr>
      <vt:lpstr>Function Return</vt:lpstr>
      <vt:lpstr>Function parameters</vt:lpstr>
      <vt:lpstr>CSV</vt:lpstr>
      <vt:lpstr>CSV</vt:lpstr>
      <vt:lpstr>EXAMPLE</vt:lpstr>
      <vt:lpstr>CSV READ</vt:lpstr>
      <vt:lpstr>CSV WRITE</vt:lpstr>
      <vt:lpstr>Modules</vt:lpstr>
      <vt:lpstr>MODULES</vt:lpstr>
      <vt:lpstr>__init__.py</vt:lpstr>
      <vt:lpstr>Web Development</vt:lpstr>
      <vt:lpstr>PowerPoint Presentation</vt:lpstr>
      <vt:lpstr>Data Analysis and Science</vt:lpstr>
      <vt:lpstr>Data Analysis and Science</vt:lpstr>
      <vt:lpstr>PowerPoint Presentation</vt:lpstr>
      <vt:lpstr>Machine Learning and Artificial Intelligence</vt:lpstr>
      <vt:lpstr>PowerPoint Presentation</vt:lpstr>
      <vt:lpstr>Automation and Scripting</vt:lpstr>
      <vt:lpstr>PowerPoint Presentation</vt:lpstr>
      <vt:lpstr>GUI Development</vt:lpstr>
      <vt:lpstr>PowerPoint Presentation</vt:lpstr>
      <vt:lpstr>CLASSES</vt:lpstr>
      <vt:lpstr>object-oriented programming (OOP).</vt:lpstr>
      <vt:lpstr>CLASES</vt:lpstr>
      <vt:lpstr>OOP</vt:lpstr>
      <vt:lpstr>CLASS</vt:lpstr>
      <vt:lpstr>Objects</vt:lpstr>
      <vt:lpstr>Attributes and Methods</vt:lpstr>
      <vt:lpstr>Inheritance</vt:lpstr>
      <vt:lpstr>Polymorphism</vt:lpstr>
      <vt:lpstr>constructor </vt:lpstr>
      <vt:lpstr>Methods</vt:lpstr>
      <vt:lpstr>__str__</vt:lpstr>
      <vt:lpstr>__str__</vt:lpstr>
      <vt:lpstr>Inheritance</vt:lpstr>
      <vt:lpstr>Inheritance</vt:lpstr>
      <vt:lpstr>ADVANCED FUNCTIONS</vt:lpstr>
      <vt:lpstr>exceptions</vt:lpstr>
      <vt:lpstr>EXPLAIN</vt:lpstr>
      <vt:lpstr>types of errors</vt:lpstr>
      <vt:lpstr>1. Syntax Errors</vt:lpstr>
      <vt:lpstr>PowerPoint Presentation</vt:lpstr>
      <vt:lpstr>2. Exceptions</vt:lpstr>
      <vt:lpstr>Common Built-in Exceptions</vt:lpstr>
      <vt:lpstr>Common Built-in Exceptions</vt:lpstr>
      <vt:lpstr>EXCEPTIONS</vt:lpstr>
      <vt:lpstr>LAMBDA</vt:lpstr>
      <vt:lpstr>PowerPoint Presentation</vt:lpstr>
      <vt:lpstr>MAP</vt:lpstr>
      <vt:lpstr>Example 1: Squaring Numbers</vt:lpstr>
      <vt:lpstr>Example 2: Converting Strings to Upper Case</vt:lpstr>
      <vt:lpstr>Example 3: Using Multiple Iterables</vt:lpstr>
      <vt:lpstr>MAP</vt:lpstr>
      <vt:lpstr>Filter</vt:lpstr>
      <vt:lpstr>EXAMPLE 1</vt:lpstr>
      <vt:lpstr>EXAMPLE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dc:title>
  <dc:creator>JOEL ENRIQUE ESPARZA  RAMIREZ</dc:creator>
  <cp:lastModifiedBy>MELANIE SUSANA ESPARZA RAMIREZ</cp:lastModifiedBy>
  <cp:revision>22</cp:revision>
  <dcterms:created xsi:type="dcterms:W3CDTF">2024-01-25T05:32:39Z</dcterms:created>
  <dcterms:modified xsi:type="dcterms:W3CDTF">2024-04-15T20:09:46Z</dcterms:modified>
</cp:coreProperties>
</file>