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5" r:id="rId145"/>
    <p:sldId id="424" r:id="rId146"/>
    <p:sldId id="426" r:id="rId147"/>
    <p:sldId id="427" r:id="rId148"/>
    <p:sldId id="428" r:id="rId149"/>
    <p:sldId id="429" r:id="rId150"/>
    <p:sldId id="430" r:id="rId151"/>
    <p:sldId id="431" r:id="rId152"/>
    <p:sldId id="432" r:id="rId153"/>
    <p:sldId id="433" r:id="rId154"/>
    <p:sldId id="434" r:id="rId155"/>
    <p:sldId id="435" r:id="rId156"/>
    <p:sldId id="437" r:id="rId157"/>
    <p:sldId id="436" r:id="rId158"/>
    <p:sldId id="438" r:id="rId159"/>
    <p:sldId id="440" r:id="rId160"/>
    <p:sldId id="441" r:id="rId161"/>
    <p:sldId id="442" r:id="rId162"/>
    <p:sldId id="443" r:id="rId163"/>
    <p:sldId id="444" r:id="rId164"/>
    <p:sldId id="445" r:id="rId165"/>
    <p:sldId id="447" r:id="rId166"/>
    <p:sldId id="448" r:id="rId167"/>
    <p:sldId id="449" r:id="rId168"/>
    <p:sldId id="451" r:id="rId169"/>
    <p:sldId id="450" r:id="rId170"/>
    <p:sldId id="452" r:id="rId171"/>
    <p:sldId id="453" r:id="rId172"/>
    <p:sldId id="456" r:id="rId173"/>
    <p:sldId id="457" r:id="rId174"/>
    <p:sldId id="458" r:id="rId175"/>
    <p:sldId id="454" r:id="rId176"/>
    <p:sldId id="459" r:id="rId177"/>
    <p:sldId id="460" r:id="rId178"/>
    <p:sldId id="461" r:id="rId179"/>
    <p:sldId id="462" r:id="rId180"/>
    <p:sldId id="464" r:id="rId181"/>
    <p:sldId id="463" r:id="rId182"/>
    <p:sldId id="465" r:id="rId1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14"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CLASSES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IV</a:t>
            </a:r>
          </a:p>
        </p:txBody>
      </p:sp>
    </p:spTree>
    <p:extLst>
      <p:ext uri="{BB962C8B-B14F-4D97-AF65-F5344CB8AC3E}">
        <p14:creationId xmlns:p14="http://schemas.microsoft.com/office/powerpoint/2010/main" val="7645398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r>
              <a:rPr lang="en-US" dirty="0"/>
              <a:t>object-oriented programming (OOP).</a:t>
            </a:r>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normAutofit/>
          </a:bodyPr>
          <a:lstStyle/>
          <a:p>
            <a:r>
              <a:rPr lang="en-US" sz="2800" dirty="0"/>
              <a:t>A class in Python provides a means of bundling data and functionality together. Creating a class involves defining a new type that can have attributes (data) and methods (functions associated with the class). This allows for creating objects (instances of a class) that can hold their own data and use the methods defined in the class.</a:t>
            </a:r>
          </a:p>
        </p:txBody>
      </p:sp>
    </p:spTree>
    <p:extLst>
      <p:ext uri="{BB962C8B-B14F-4D97-AF65-F5344CB8AC3E}">
        <p14:creationId xmlns:p14="http://schemas.microsoft.com/office/powerpoint/2010/main" val="2878104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CLASES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29</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5677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4125DB-B3BD-DF14-4528-D6DCFBE1C2A3}"/>
              </a:ext>
            </a:extLst>
          </p:cNvPr>
          <p:cNvSpPr>
            <a:spLocks noGrp="1"/>
          </p:cNvSpPr>
          <p:nvPr>
            <p:ph type="title"/>
          </p:nvPr>
        </p:nvSpPr>
        <p:spPr/>
        <p:txBody>
          <a:bodyPr/>
          <a:lstStyle/>
          <a:p>
            <a:r>
              <a:rPr lang="en-US" dirty="0"/>
              <a:t>OOP</a:t>
            </a:r>
          </a:p>
        </p:txBody>
      </p:sp>
      <p:sp>
        <p:nvSpPr>
          <p:cNvPr id="5" name="Content Placeholder 4">
            <a:extLst>
              <a:ext uri="{FF2B5EF4-FFF2-40B4-BE49-F238E27FC236}">
                <a16:creationId xmlns:a16="http://schemas.microsoft.com/office/drawing/2014/main" id="{4212F154-F355-0515-6A24-20756C3234FB}"/>
              </a:ext>
            </a:extLst>
          </p:cNvPr>
          <p:cNvSpPr>
            <a:spLocks noGrp="1"/>
          </p:cNvSpPr>
          <p:nvPr>
            <p:ph idx="1"/>
          </p:nvPr>
        </p:nvSpPr>
        <p:spPr/>
        <p:txBody>
          <a:bodyPr>
            <a:normAutofit/>
          </a:bodyPr>
          <a:lstStyle/>
          <a:p>
            <a:r>
              <a:rPr lang="en-US" sz="2800" dirty="0"/>
              <a:t>Object-oriented programming has its roots in the 1960s, but it wasn’t until the mid 1980s that it became the main programming paradigm used in the creation of new software. It was developed as a way to handle the rapidly increasing size and complexity of software systems and to make it easier to modify these large and complex systems over time.</a:t>
            </a:r>
          </a:p>
        </p:txBody>
      </p:sp>
    </p:spTree>
    <p:extLst>
      <p:ext uri="{BB962C8B-B14F-4D97-AF65-F5344CB8AC3E}">
        <p14:creationId xmlns:p14="http://schemas.microsoft.com/office/powerpoint/2010/main" val="41341333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D7B-71C5-83B1-12B1-9D4E7F00F233}"/>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AE11579-6B99-4E6F-5C8F-98EF13FA96E6}"/>
              </a:ext>
            </a:extLst>
          </p:cNvPr>
          <p:cNvSpPr>
            <a:spLocks noGrp="1"/>
          </p:cNvSpPr>
          <p:nvPr>
            <p:ph idx="1"/>
          </p:nvPr>
        </p:nvSpPr>
        <p:spPr/>
        <p:txBody>
          <a:bodyPr>
            <a:normAutofit/>
          </a:bodyPr>
          <a:lstStyle/>
          <a:p>
            <a:r>
              <a:rPr lang="en-US" sz="2800" dirty="0"/>
              <a:t>A class in Python is a blueprint for creating objects. Classes encapsulate data for the object and methods to manipulate that data. A class is defined using the class keyword.</a:t>
            </a:r>
          </a:p>
        </p:txBody>
      </p:sp>
    </p:spTree>
    <p:extLst>
      <p:ext uri="{BB962C8B-B14F-4D97-AF65-F5344CB8AC3E}">
        <p14:creationId xmlns:p14="http://schemas.microsoft.com/office/powerpoint/2010/main" val="3436135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71A3-B837-AEAB-CFDF-9719EBC7425B}"/>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EF207C3-AB1A-9982-BD3A-88F2D1B177A1}"/>
              </a:ext>
            </a:extLst>
          </p:cNvPr>
          <p:cNvSpPr>
            <a:spLocks noGrp="1"/>
          </p:cNvSpPr>
          <p:nvPr>
            <p:ph idx="1"/>
          </p:nvPr>
        </p:nvSpPr>
        <p:spPr/>
        <p:txBody>
          <a:bodyPr>
            <a:normAutofit/>
          </a:bodyPr>
          <a:lstStyle/>
          <a:p>
            <a:r>
              <a:rPr lang="en-US" sz="2800" dirty="0"/>
              <a:t>An object is an instance of a class. Once a class is defined, you can instantiate it to create an object. Each object can have unique attributes and behavior as defined by its class.</a:t>
            </a:r>
          </a:p>
        </p:txBody>
      </p:sp>
    </p:spTree>
    <p:extLst>
      <p:ext uri="{BB962C8B-B14F-4D97-AF65-F5344CB8AC3E}">
        <p14:creationId xmlns:p14="http://schemas.microsoft.com/office/powerpoint/2010/main" val="204070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904-7DE3-D655-65A8-C5307FEBF171}"/>
              </a:ext>
            </a:extLst>
          </p:cNvPr>
          <p:cNvSpPr>
            <a:spLocks noGrp="1"/>
          </p:cNvSpPr>
          <p:nvPr>
            <p:ph type="title"/>
          </p:nvPr>
        </p:nvSpPr>
        <p:spPr/>
        <p:txBody>
          <a:bodyPr/>
          <a:lstStyle/>
          <a:p>
            <a:r>
              <a:rPr lang="en-US" dirty="0"/>
              <a:t>Attributes and Methods</a:t>
            </a:r>
          </a:p>
        </p:txBody>
      </p:sp>
      <p:sp>
        <p:nvSpPr>
          <p:cNvPr id="3" name="Content Placeholder 2">
            <a:extLst>
              <a:ext uri="{FF2B5EF4-FFF2-40B4-BE49-F238E27FC236}">
                <a16:creationId xmlns:a16="http://schemas.microsoft.com/office/drawing/2014/main" id="{CD16144B-7E5A-94A5-B782-FF4421564A51}"/>
              </a:ext>
            </a:extLst>
          </p:cNvPr>
          <p:cNvSpPr>
            <a:spLocks noGrp="1"/>
          </p:cNvSpPr>
          <p:nvPr>
            <p:ph idx="1"/>
          </p:nvPr>
        </p:nvSpPr>
        <p:spPr/>
        <p:txBody>
          <a:bodyPr>
            <a:normAutofit/>
          </a:bodyPr>
          <a:lstStyle/>
          <a:p>
            <a:r>
              <a:rPr lang="en-US" sz="2800" dirty="0"/>
              <a:t>Attributes are data stored inside an object or class, and methods are functions defined within a class that operate on its objects. Attributes represent the state of an object, while methods represent the behavior.</a:t>
            </a:r>
          </a:p>
        </p:txBody>
      </p:sp>
    </p:spTree>
    <p:extLst>
      <p:ext uri="{BB962C8B-B14F-4D97-AF65-F5344CB8AC3E}">
        <p14:creationId xmlns:p14="http://schemas.microsoft.com/office/powerpoint/2010/main" val="23540583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6EAE-0809-1D87-84DD-A8EFE7A8455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5878800-F50D-C479-B4E8-11F4BB9C905E}"/>
              </a:ext>
            </a:extLst>
          </p:cNvPr>
          <p:cNvSpPr>
            <a:spLocks noGrp="1"/>
          </p:cNvSpPr>
          <p:nvPr>
            <p:ph idx="1"/>
          </p:nvPr>
        </p:nvSpPr>
        <p:spPr/>
        <p:txBody>
          <a:bodyPr>
            <a:normAutofit/>
          </a:bodyPr>
          <a:lstStyle/>
          <a:p>
            <a:r>
              <a:rPr lang="en-US" sz="2800" dirty="0"/>
              <a:t>Inheritance allows a class to inherit attributes and methods from another class, known as the parent class. This promotes code reusability and creates a relationship where the child class can override or extend the functionality of the parent class.</a:t>
            </a:r>
          </a:p>
        </p:txBody>
      </p:sp>
    </p:spTree>
    <p:extLst>
      <p:ext uri="{BB962C8B-B14F-4D97-AF65-F5344CB8AC3E}">
        <p14:creationId xmlns:p14="http://schemas.microsoft.com/office/powerpoint/2010/main" val="6182864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9E5F-457C-597E-0972-7937FE1FE63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3047A48-FE49-2E82-977C-0FA8C7594277}"/>
              </a:ext>
            </a:extLst>
          </p:cNvPr>
          <p:cNvSpPr>
            <a:spLocks noGrp="1"/>
          </p:cNvSpPr>
          <p:nvPr>
            <p:ph idx="1"/>
          </p:nvPr>
        </p:nvSpPr>
        <p:spPr/>
        <p:txBody>
          <a:bodyPr>
            <a:normAutofit/>
          </a:bodyPr>
          <a:lstStyle/>
          <a:p>
            <a:r>
              <a:rPr lang="en-US" sz="2800" dirty="0"/>
              <a:t>Polymorphism allows for the use of a single interface to represent different underlying forms (data types). In Python, this means that different classes can have methods with the same name, and those methods can be called in the same way even though they might perform different operations.</a:t>
            </a:r>
          </a:p>
        </p:txBody>
      </p:sp>
    </p:spTree>
    <p:extLst>
      <p:ext uri="{BB962C8B-B14F-4D97-AF65-F5344CB8AC3E}">
        <p14:creationId xmlns:p14="http://schemas.microsoft.com/office/powerpoint/2010/main" val="2045219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621B-A456-C769-4CF9-380A1518B896}"/>
              </a:ext>
            </a:extLst>
          </p:cNvPr>
          <p:cNvSpPr>
            <a:spLocks noGrp="1"/>
          </p:cNvSpPr>
          <p:nvPr>
            <p:ph type="title"/>
          </p:nvPr>
        </p:nvSpPr>
        <p:spPr/>
        <p:txBody>
          <a:bodyPr/>
          <a:lstStyle/>
          <a:p>
            <a:r>
              <a:rPr lang="en-US" dirty="0"/>
              <a:t>constructor </a:t>
            </a:r>
          </a:p>
        </p:txBody>
      </p:sp>
      <p:sp>
        <p:nvSpPr>
          <p:cNvPr id="3" name="Content Placeholder 2">
            <a:extLst>
              <a:ext uri="{FF2B5EF4-FFF2-40B4-BE49-F238E27FC236}">
                <a16:creationId xmlns:a16="http://schemas.microsoft.com/office/drawing/2014/main" id="{C8D2BB3F-C22D-D8B6-5733-E2080FD77E79}"/>
              </a:ext>
            </a:extLst>
          </p:cNvPr>
          <p:cNvSpPr>
            <a:spLocks noGrp="1"/>
          </p:cNvSpPr>
          <p:nvPr>
            <p:ph idx="1"/>
          </p:nvPr>
        </p:nvSpPr>
        <p:spPr/>
        <p:txBody>
          <a:bodyPr>
            <a:normAutofit/>
          </a:bodyPr>
          <a:lstStyle/>
          <a:p>
            <a:r>
              <a:rPr lang="en-US" sz="2800" dirty="0"/>
              <a:t>In object-oriented programming (OOP), a constructor is a special type of subroutine called to create an object. It prepares the new object for use, often accepting arguments that the constructor uses to set required member variables and allocate resources. </a:t>
            </a:r>
          </a:p>
        </p:txBody>
      </p:sp>
    </p:spTree>
    <p:extLst>
      <p:ext uri="{BB962C8B-B14F-4D97-AF65-F5344CB8AC3E}">
        <p14:creationId xmlns:p14="http://schemas.microsoft.com/office/powerpoint/2010/main" val="2424331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39CF-D072-4C0F-BB86-6E9E829A8A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92D2BD-5A71-B386-53B5-371E651AAA46}"/>
              </a:ext>
            </a:extLst>
          </p:cNvPr>
          <p:cNvSpPr>
            <a:spLocks noGrp="1"/>
          </p:cNvSpPr>
          <p:nvPr>
            <p:ph idx="1"/>
          </p:nvPr>
        </p:nvSpPr>
        <p:spPr/>
        <p:txBody>
          <a:bodyPr>
            <a:normAutofit/>
          </a:bodyPr>
          <a:lstStyle/>
          <a:p>
            <a:r>
              <a:rPr lang="en-US" sz="2800" dirty="0"/>
              <a:t>Methods in Python are functions that are defined inside a class and are used to define the behaviors of an object. Unlike standalone functions, methods are called on objects and can access and modify the state of the object to which they belong. This is done through the self parameter, which is a reference to the current instance of the class.</a:t>
            </a:r>
          </a:p>
        </p:txBody>
      </p:sp>
    </p:spTree>
    <p:extLst>
      <p:ext uri="{BB962C8B-B14F-4D97-AF65-F5344CB8AC3E}">
        <p14:creationId xmlns:p14="http://schemas.microsoft.com/office/powerpoint/2010/main" val="34093950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B84-CAEF-6467-2C52-0CE4389B0FE5}"/>
              </a:ext>
            </a:extLst>
          </p:cNvPr>
          <p:cNvSpPr>
            <a:spLocks noGrp="1"/>
          </p:cNvSpPr>
          <p:nvPr>
            <p:ph type="title"/>
          </p:nvPr>
        </p:nvSpPr>
        <p:spPr/>
        <p:txBody>
          <a:bodyPr/>
          <a:lstStyle/>
          <a:p>
            <a:r>
              <a:rPr lang="en-US" dirty="0"/>
              <a:t>__str__</a:t>
            </a:r>
          </a:p>
        </p:txBody>
      </p:sp>
      <p:sp>
        <p:nvSpPr>
          <p:cNvPr id="3" name="Content Placeholder 2">
            <a:extLst>
              <a:ext uri="{FF2B5EF4-FFF2-40B4-BE49-F238E27FC236}">
                <a16:creationId xmlns:a16="http://schemas.microsoft.com/office/drawing/2014/main" id="{220421DF-0340-4C6A-E482-ADA4B516FF17}"/>
              </a:ext>
            </a:extLst>
          </p:cNvPr>
          <p:cNvSpPr>
            <a:spLocks noGrp="1"/>
          </p:cNvSpPr>
          <p:nvPr>
            <p:ph idx="1"/>
          </p:nvPr>
        </p:nvSpPr>
        <p:spPr/>
        <p:txBody>
          <a:bodyPr>
            <a:normAutofit/>
          </a:bodyPr>
          <a:lstStyle/>
          <a:p>
            <a:r>
              <a:rPr lang="en-US" sz="2800" dirty="0"/>
              <a:t>The __str__ method in Python is a special (dunder, for "double underscore") method that is meant to return a string representation of an object. When you define a __str__ method in a class, Python calls this method when you use the str() function on an instance of the class, or when you use the print() function to print an instance.</a:t>
            </a:r>
          </a:p>
        </p:txBody>
      </p:sp>
    </p:spTree>
    <p:extLst>
      <p:ext uri="{BB962C8B-B14F-4D97-AF65-F5344CB8AC3E}">
        <p14:creationId xmlns:p14="http://schemas.microsoft.com/office/powerpoint/2010/main" val="35958266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__str__</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31</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43445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CD99-65B6-A9D2-2BC9-DA2D523F34F9}"/>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04A6A4-D8CC-E16C-6F4D-D3B476620985}"/>
              </a:ext>
            </a:extLst>
          </p:cNvPr>
          <p:cNvSpPr>
            <a:spLocks noGrp="1"/>
          </p:cNvSpPr>
          <p:nvPr>
            <p:ph idx="1"/>
          </p:nvPr>
        </p:nvSpPr>
        <p:spPr/>
        <p:txBody>
          <a:bodyPr>
            <a:normAutofit/>
          </a:bodyPr>
          <a:lstStyle/>
          <a:p>
            <a:r>
              <a:rPr lang="en-US" sz="2800" dirty="0"/>
              <a:t>Inheritance is a fundamental concept in Object-Oriented Programming (OOP) that allows a class to inherit attributes and methods from another class. The class that inherits is called the subclass (or derived class), and the class from which it inherits is called the superclass (or base class). Inheritance facilitates code reusability, allows for the creation of a hierarchical class structure, and supports the concept of polymorphism.</a:t>
            </a:r>
          </a:p>
        </p:txBody>
      </p:sp>
    </p:spTree>
    <p:extLst>
      <p:ext uri="{BB962C8B-B14F-4D97-AF65-F5344CB8AC3E}">
        <p14:creationId xmlns:p14="http://schemas.microsoft.com/office/powerpoint/2010/main" val="32206509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Inheritance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32</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091265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ADVANCED 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V</a:t>
            </a:r>
          </a:p>
        </p:txBody>
      </p:sp>
    </p:spTree>
    <p:extLst>
      <p:ext uri="{BB962C8B-B14F-4D97-AF65-F5344CB8AC3E}">
        <p14:creationId xmlns:p14="http://schemas.microsoft.com/office/powerpoint/2010/main" val="357135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810ED2-D136-6691-7687-34BFB9EABA6D}"/>
              </a:ext>
            </a:extLst>
          </p:cNvPr>
          <p:cNvSpPr>
            <a:spLocks noGrp="1"/>
          </p:cNvSpPr>
          <p:nvPr>
            <p:ph type="title"/>
          </p:nvPr>
        </p:nvSpPr>
        <p:spPr/>
        <p:txBody>
          <a:bodyPr/>
          <a:lstStyle/>
          <a:p>
            <a:r>
              <a:rPr lang="en-US" dirty="0"/>
              <a:t>exceptions</a:t>
            </a:r>
          </a:p>
        </p:txBody>
      </p:sp>
      <p:sp>
        <p:nvSpPr>
          <p:cNvPr id="5" name="Content Placeholder 4">
            <a:extLst>
              <a:ext uri="{FF2B5EF4-FFF2-40B4-BE49-F238E27FC236}">
                <a16:creationId xmlns:a16="http://schemas.microsoft.com/office/drawing/2014/main" id="{4D843932-3539-65D6-3EBD-0522049DB253}"/>
              </a:ext>
            </a:extLst>
          </p:cNvPr>
          <p:cNvSpPr>
            <a:spLocks noGrp="1"/>
          </p:cNvSpPr>
          <p:nvPr>
            <p:ph idx="1"/>
          </p:nvPr>
        </p:nvSpPr>
        <p:spPr/>
        <p:txBody>
          <a:bodyPr>
            <a:normAutofit/>
          </a:bodyPr>
          <a:lstStyle/>
          <a:p>
            <a:r>
              <a:rPr lang="en-US" sz="2800" dirty="0"/>
              <a:t>In Python, try and except are used to handle exceptions, which are errors that occur during the execution of a program. This exception handling mechanism helps a program to respond appropriately to errors, instead of crashing unexpectedly.</a:t>
            </a:r>
          </a:p>
        </p:txBody>
      </p:sp>
    </p:spTree>
    <p:extLst>
      <p:ext uri="{BB962C8B-B14F-4D97-AF65-F5344CB8AC3E}">
        <p14:creationId xmlns:p14="http://schemas.microsoft.com/office/powerpoint/2010/main" val="6232130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71C5-E77F-5E50-7512-8D15BF366162}"/>
              </a:ext>
            </a:extLst>
          </p:cNvPr>
          <p:cNvSpPr>
            <a:spLocks noGrp="1"/>
          </p:cNvSpPr>
          <p:nvPr>
            <p:ph type="title"/>
          </p:nvPr>
        </p:nvSpPr>
        <p:spPr/>
        <p:txBody>
          <a:bodyPr/>
          <a:lstStyle/>
          <a:p>
            <a:r>
              <a:rPr lang="en-US" dirty="0"/>
              <a:t>EXPLAIN</a:t>
            </a:r>
          </a:p>
        </p:txBody>
      </p:sp>
      <p:sp>
        <p:nvSpPr>
          <p:cNvPr id="3" name="Content Placeholder 2">
            <a:extLst>
              <a:ext uri="{FF2B5EF4-FFF2-40B4-BE49-F238E27FC236}">
                <a16:creationId xmlns:a16="http://schemas.microsoft.com/office/drawing/2014/main" id="{AC564EBD-CB6B-A0C5-09CB-5062E8C6F361}"/>
              </a:ext>
            </a:extLst>
          </p:cNvPr>
          <p:cNvSpPr>
            <a:spLocks noGrp="1"/>
          </p:cNvSpPr>
          <p:nvPr>
            <p:ph idx="1"/>
          </p:nvPr>
        </p:nvSpPr>
        <p:spPr/>
        <p:txBody>
          <a:bodyPr>
            <a:normAutofit/>
          </a:bodyPr>
          <a:lstStyle/>
          <a:p>
            <a:r>
              <a:rPr lang="en-US" sz="2800" dirty="0"/>
              <a:t>try Block: You put the normal code that might cause an exception inside the try block.</a:t>
            </a:r>
          </a:p>
          <a:p>
            <a:r>
              <a:rPr lang="en-US" sz="2800" dirty="0"/>
              <a:t>except Block: If an exception occurs in the try block, the rest of the try block is skipped, and the code in the except block runs. If no exception occurs, the code in the except block doesn't run.</a:t>
            </a:r>
          </a:p>
        </p:txBody>
      </p:sp>
    </p:spTree>
    <p:extLst>
      <p:ext uri="{BB962C8B-B14F-4D97-AF65-F5344CB8AC3E}">
        <p14:creationId xmlns:p14="http://schemas.microsoft.com/office/powerpoint/2010/main" val="350856833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58D-8D9F-C615-44EA-4A848C832095}"/>
              </a:ext>
            </a:extLst>
          </p:cNvPr>
          <p:cNvSpPr>
            <a:spLocks noGrp="1"/>
          </p:cNvSpPr>
          <p:nvPr>
            <p:ph type="title"/>
          </p:nvPr>
        </p:nvSpPr>
        <p:spPr/>
        <p:txBody>
          <a:bodyPr/>
          <a:lstStyle/>
          <a:p>
            <a:r>
              <a:rPr lang="en-US" dirty="0"/>
              <a:t>types of errors</a:t>
            </a:r>
          </a:p>
        </p:txBody>
      </p:sp>
      <p:sp>
        <p:nvSpPr>
          <p:cNvPr id="3" name="Content Placeholder 2">
            <a:extLst>
              <a:ext uri="{FF2B5EF4-FFF2-40B4-BE49-F238E27FC236}">
                <a16:creationId xmlns:a16="http://schemas.microsoft.com/office/drawing/2014/main" id="{F36E55AF-B251-F285-7EBE-81867371A16F}"/>
              </a:ext>
            </a:extLst>
          </p:cNvPr>
          <p:cNvSpPr>
            <a:spLocks noGrp="1"/>
          </p:cNvSpPr>
          <p:nvPr>
            <p:ph idx="1"/>
          </p:nvPr>
        </p:nvSpPr>
        <p:spPr/>
        <p:txBody>
          <a:bodyPr>
            <a:normAutofit/>
          </a:bodyPr>
          <a:lstStyle/>
          <a:p>
            <a:r>
              <a:rPr lang="en-US" sz="2800" dirty="0"/>
              <a:t>In Python, there are several types of errors, broadly classified into two categories: syntax errors and exceptions.</a:t>
            </a:r>
          </a:p>
        </p:txBody>
      </p:sp>
    </p:spTree>
    <p:extLst>
      <p:ext uri="{BB962C8B-B14F-4D97-AF65-F5344CB8AC3E}">
        <p14:creationId xmlns:p14="http://schemas.microsoft.com/office/powerpoint/2010/main" val="2086683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B631-5A83-62FC-CE28-0FA5DE9119ED}"/>
              </a:ext>
            </a:extLst>
          </p:cNvPr>
          <p:cNvSpPr>
            <a:spLocks noGrp="1"/>
          </p:cNvSpPr>
          <p:nvPr>
            <p:ph type="title"/>
          </p:nvPr>
        </p:nvSpPr>
        <p:spPr/>
        <p:txBody>
          <a:bodyPr/>
          <a:lstStyle/>
          <a:p>
            <a:r>
              <a:rPr lang="en-US" dirty="0"/>
              <a:t>1. Syntax Errors</a:t>
            </a:r>
          </a:p>
        </p:txBody>
      </p:sp>
      <p:sp>
        <p:nvSpPr>
          <p:cNvPr id="3" name="Content Placeholder 2">
            <a:extLst>
              <a:ext uri="{FF2B5EF4-FFF2-40B4-BE49-F238E27FC236}">
                <a16:creationId xmlns:a16="http://schemas.microsoft.com/office/drawing/2014/main" id="{AC111E58-4CF0-9099-FC4D-7F577D35E024}"/>
              </a:ext>
            </a:extLst>
          </p:cNvPr>
          <p:cNvSpPr>
            <a:spLocks noGrp="1"/>
          </p:cNvSpPr>
          <p:nvPr>
            <p:ph idx="1"/>
          </p:nvPr>
        </p:nvSpPr>
        <p:spPr/>
        <p:txBody>
          <a:bodyPr>
            <a:normAutofit/>
          </a:bodyPr>
          <a:lstStyle/>
          <a:p>
            <a:r>
              <a:rPr lang="en-US" sz="2800" dirty="0"/>
              <a:t>Syntax errors occur when the parser detects an incorrect statement. These errors are also known as parsing errors. For example, missing a colon at the end of an if statement, or forgetting to close parentheses.</a:t>
            </a:r>
          </a:p>
        </p:txBody>
      </p:sp>
    </p:spTree>
    <p:extLst>
      <p:ext uri="{BB962C8B-B14F-4D97-AF65-F5344CB8AC3E}">
        <p14:creationId xmlns:p14="http://schemas.microsoft.com/office/powerpoint/2010/main" val="42357235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06B2D-A0BB-9F1A-4D90-3E5F33B2203A}"/>
              </a:ext>
            </a:extLst>
          </p:cNvPr>
          <p:cNvPicPr>
            <a:picLocks noChangeAspect="1"/>
          </p:cNvPicPr>
          <p:nvPr/>
        </p:nvPicPr>
        <p:blipFill rotWithShape="1">
          <a:blip r:embed="rId2"/>
          <a:srcRect r="11035" b="17008"/>
          <a:stretch/>
        </p:blipFill>
        <p:spPr>
          <a:xfrm>
            <a:off x="895350" y="3224140"/>
            <a:ext cx="3334056" cy="1138310"/>
          </a:xfrm>
          <a:prstGeom prst="rect">
            <a:avLst/>
          </a:prstGeom>
        </p:spPr>
      </p:pic>
      <p:pic>
        <p:nvPicPr>
          <p:cNvPr id="7" name="Picture 6">
            <a:extLst>
              <a:ext uri="{FF2B5EF4-FFF2-40B4-BE49-F238E27FC236}">
                <a16:creationId xmlns:a16="http://schemas.microsoft.com/office/drawing/2014/main" id="{AAEA842A-4206-45E2-E720-AC830B1BA846}"/>
              </a:ext>
            </a:extLst>
          </p:cNvPr>
          <p:cNvPicPr>
            <a:picLocks noChangeAspect="1"/>
          </p:cNvPicPr>
          <p:nvPr/>
        </p:nvPicPr>
        <p:blipFill rotWithShape="1">
          <a:blip r:embed="rId3"/>
          <a:srcRect r="7681" b="6592"/>
          <a:stretch/>
        </p:blipFill>
        <p:spPr>
          <a:xfrm>
            <a:off x="5952819" y="3147940"/>
            <a:ext cx="5343831" cy="1281185"/>
          </a:xfrm>
          <a:prstGeom prst="rect">
            <a:avLst/>
          </a:prstGeom>
        </p:spPr>
      </p:pic>
      <p:sp>
        <p:nvSpPr>
          <p:cNvPr id="8" name="TextBox 7">
            <a:extLst>
              <a:ext uri="{FF2B5EF4-FFF2-40B4-BE49-F238E27FC236}">
                <a16:creationId xmlns:a16="http://schemas.microsoft.com/office/drawing/2014/main" id="{51E48660-0918-4E11-0A7C-18BA16C27E71}"/>
              </a:ext>
            </a:extLst>
          </p:cNvPr>
          <p:cNvSpPr txBox="1"/>
          <p:nvPr/>
        </p:nvSpPr>
        <p:spPr>
          <a:xfrm>
            <a:off x="7599006" y="2265781"/>
            <a:ext cx="2416629" cy="369332"/>
          </a:xfrm>
          <a:prstGeom prst="rect">
            <a:avLst/>
          </a:prstGeom>
          <a:noFill/>
        </p:spPr>
        <p:txBody>
          <a:bodyPr wrap="square" rtlCol="0">
            <a:spAutoFit/>
          </a:bodyPr>
          <a:lstStyle/>
          <a:p>
            <a:r>
              <a:rPr lang="en-US" b="1" dirty="0"/>
              <a:t>RESULT</a:t>
            </a:r>
          </a:p>
        </p:txBody>
      </p:sp>
      <p:sp>
        <p:nvSpPr>
          <p:cNvPr id="9" name="TextBox 8">
            <a:extLst>
              <a:ext uri="{FF2B5EF4-FFF2-40B4-BE49-F238E27FC236}">
                <a16:creationId xmlns:a16="http://schemas.microsoft.com/office/drawing/2014/main" id="{065BED05-3491-928F-2CC5-F310AF48A4DE}"/>
              </a:ext>
            </a:extLst>
          </p:cNvPr>
          <p:cNvSpPr txBox="1"/>
          <p:nvPr/>
        </p:nvSpPr>
        <p:spPr>
          <a:xfrm>
            <a:off x="1812777" y="2176365"/>
            <a:ext cx="2416629" cy="369332"/>
          </a:xfrm>
          <a:prstGeom prst="rect">
            <a:avLst/>
          </a:prstGeom>
          <a:noFill/>
        </p:spPr>
        <p:txBody>
          <a:bodyPr wrap="square" rtlCol="0">
            <a:spAutoFit/>
          </a:bodyPr>
          <a:lstStyle/>
          <a:p>
            <a:r>
              <a:rPr lang="en-US" b="1" dirty="0"/>
              <a:t>CODE</a:t>
            </a:r>
          </a:p>
        </p:txBody>
      </p:sp>
    </p:spTree>
    <p:extLst>
      <p:ext uri="{BB962C8B-B14F-4D97-AF65-F5344CB8AC3E}">
        <p14:creationId xmlns:p14="http://schemas.microsoft.com/office/powerpoint/2010/main" val="11195859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D6BB-F121-A4AD-56B4-8EBDE0D0E875}"/>
              </a:ext>
            </a:extLst>
          </p:cNvPr>
          <p:cNvSpPr>
            <a:spLocks noGrp="1"/>
          </p:cNvSpPr>
          <p:nvPr>
            <p:ph type="title"/>
          </p:nvPr>
        </p:nvSpPr>
        <p:spPr/>
        <p:txBody>
          <a:bodyPr/>
          <a:lstStyle/>
          <a:p>
            <a:r>
              <a:rPr lang="en-US" dirty="0"/>
              <a:t>2. Exceptions</a:t>
            </a:r>
          </a:p>
        </p:txBody>
      </p:sp>
      <p:sp>
        <p:nvSpPr>
          <p:cNvPr id="3" name="Content Placeholder 2">
            <a:extLst>
              <a:ext uri="{FF2B5EF4-FFF2-40B4-BE49-F238E27FC236}">
                <a16:creationId xmlns:a16="http://schemas.microsoft.com/office/drawing/2014/main" id="{BD416085-D628-A395-46EB-8B18F8C04C70}"/>
              </a:ext>
            </a:extLst>
          </p:cNvPr>
          <p:cNvSpPr>
            <a:spLocks noGrp="1"/>
          </p:cNvSpPr>
          <p:nvPr>
            <p:ph idx="1"/>
          </p:nvPr>
        </p:nvSpPr>
        <p:spPr/>
        <p:txBody>
          <a:bodyPr>
            <a:normAutofit/>
          </a:bodyPr>
          <a:lstStyle/>
          <a:p>
            <a:r>
              <a:rPr lang="en-US" sz="2800" dirty="0"/>
              <a:t>Exceptions are errors that are detected during execution. They are not unconditionally fatal, which means they can be handled by the program. </a:t>
            </a:r>
          </a:p>
        </p:txBody>
      </p:sp>
    </p:spTree>
    <p:extLst>
      <p:ext uri="{BB962C8B-B14F-4D97-AF65-F5344CB8AC3E}">
        <p14:creationId xmlns:p14="http://schemas.microsoft.com/office/powerpoint/2010/main" val="112924247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1373-3AF6-2076-2FDD-20FA0BAB02DF}"/>
              </a:ext>
            </a:extLst>
          </p:cNvPr>
          <p:cNvSpPr>
            <a:spLocks noGrp="1"/>
          </p:cNvSpPr>
          <p:nvPr>
            <p:ph type="title"/>
          </p:nvPr>
        </p:nvSpPr>
        <p:spPr/>
        <p:txBody>
          <a:bodyPr/>
          <a:lstStyle/>
          <a:p>
            <a:r>
              <a:rPr lang="en-US" dirty="0"/>
              <a:t>Common Built-in Exceptions</a:t>
            </a:r>
          </a:p>
        </p:txBody>
      </p:sp>
      <p:sp>
        <p:nvSpPr>
          <p:cNvPr id="3" name="Content Placeholder 2">
            <a:extLst>
              <a:ext uri="{FF2B5EF4-FFF2-40B4-BE49-F238E27FC236}">
                <a16:creationId xmlns:a16="http://schemas.microsoft.com/office/drawing/2014/main" id="{495956C1-8D21-30AD-C593-5B98105DB2C1}"/>
              </a:ext>
            </a:extLst>
          </p:cNvPr>
          <p:cNvSpPr>
            <a:spLocks noGrp="1"/>
          </p:cNvSpPr>
          <p:nvPr>
            <p:ph idx="1"/>
          </p:nvPr>
        </p:nvSpPr>
        <p:spPr/>
        <p:txBody>
          <a:bodyPr>
            <a:normAutofit/>
          </a:bodyPr>
          <a:lstStyle/>
          <a:p>
            <a:r>
              <a:rPr lang="en-US" sz="2400" dirty="0" err="1"/>
              <a:t>ZeroDivisionError</a:t>
            </a:r>
            <a:r>
              <a:rPr lang="en-US" sz="2400" dirty="0"/>
              <a:t>: Occurs when division or modulo by zero takes place.</a:t>
            </a:r>
          </a:p>
          <a:p>
            <a:r>
              <a:rPr lang="en-US" sz="2400" dirty="0" err="1"/>
              <a:t>NameError</a:t>
            </a:r>
            <a:r>
              <a:rPr lang="en-US" sz="2400" dirty="0"/>
              <a:t>: Raised when a local or global name is not found.</a:t>
            </a:r>
          </a:p>
          <a:p>
            <a:r>
              <a:rPr lang="en-US" sz="2400" dirty="0" err="1"/>
              <a:t>TypeError</a:t>
            </a:r>
            <a:r>
              <a:rPr lang="en-US" sz="2400" dirty="0"/>
              <a:t>: Happens when an operation or function is applied to an object of inappropriate type.</a:t>
            </a:r>
          </a:p>
          <a:p>
            <a:r>
              <a:rPr lang="en-US" sz="2400" dirty="0" err="1"/>
              <a:t>IndexError</a:t>
            </a:r>
            <a:r>
              <a:rPr lang="en-US" sz="2400" dirty="0"/>
              <a:t>: Raised when a sequence subscript is out of range.</a:t>
            </a:r>
          </a:p>
          <a:p>
            <a:r>
              <a:rPr lang="en-US" sz="2400" dirty="0" err="1"/>
              <a:t>ValueError</a:t>
            </a:r>
            <a:r>
              <a:rPr lang="en-US" sz="2400" dirty="0"/>
              <a:t>: Occurs when a function receives an argument that has the right type but an inappropriate value.</a:t>
            </a:r>
          </a:p>
        </p:txBody>
      </p:sp>
    </p:spTree>
    <p:extLst>
      <p:ext uri="{BB962C8B-B14F-4D97-AF65-F5344CB8AC3E}">
        <p14:creationId xmlns:p14="http://schemas.microsoft.com/office/powerpoint/2010/main" val="3775260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221D-C0E4-BB52-E25B-03E27D36C238}"/>
              </a:ext>
            </a:extLst>
          </p:cNvPr>
          <p:cNvSpPr>
            <a:spLocks noGrp="1"/>
          </p:cNvSpPr>
          <p:nvPr>
            <p:ph type="title"/>
          </p:nvPr>
        </p:nvSpPr>
        <p:spPr/>
        <p:txBody>
          <a:bodyPr/>
          <a:lstStyle/>
          <a:p>
            <a:r>
              <a:rPr lang="en-US" dirty="0"/>
              <a:t>Common Built-in Exceptions</a:t>
            </a:r>
          </a:p>
        </p:txBody>
      </p:sp>
      <p:sp>
        <p:nvSpPr>
          <p:cNvPr id="3" name="Content Placeholder 2">
            <a:extLst>
              <a:ext uri="{FF2B5EF4-FFF2-40B4-BE49-F238E27FC236}">
                <a16:creationId xmlns:a16="http://schemas.microsoft.com/office/drawing/2014/main" id="{89E7DB4F-934B-D75F-52B7-92B2619A4513}"/>
              </a:ext>
            </a:extLst>
          </p:cNvPr>
          <p:cNvSpPr>
            <a:spLocks noGrp="1"/>
          </p:cNvSpPr>
          <p:nvPr>
            <p:ph idx="1"/>
          </p:nvPr>
        </p:nvSpPr>
        <p:spPr/>
        <p:txBody>
          <a:bodyPr>
            <a:normAutofit/>
          </a:bodyPr>
          <a:lstStyle/>
          <a:p>
            <a:r>
              <a:rPr lang="en-US" sz="2400" dirty="0" err="1"/>
              <a:t>KeyError</a:t>
            </a:r>
            <a:r>
              <a:rPr lang="en-US" sz="2400" dirty="0"/>
              <a:t>: Raised when a dictionary key is not found.</a:t>
            </a:r>
          </a:p>
          <a:p>
            <a:r>
              <a:rPr lang="en-US" sz="2400" dirty="0" err="1"/>
              <a:t>AttributeError</a:t>
            </a:r>
            <a:r>
              <a:rPr lang="en-US" sz="2400" dirty="0"/>
              <a:t>: Occurs when an attribute reference or assignment fails.</a:t>
            </a:r>
          </a:p>
          <a:p>
            <a:r>
              <a:rPr lang="en-US" sz="2400" dirty="0" err="1"/>
              <a:t>FileNotFoundError</a:t>
            </a:r>
            <a:r>
              <a:rPr lang="en-US" sz="2400" dirty="0"/>
              <a:t>: Raised when a file or directory is requested but doesn’t exist.</a:t>
            </a:r>
          </a:p>
          <a:p>
            <a:r>
              <a:rPr lang="en-US" sz="2400" dirty="0" err="1"/>
              <a:t>ImportError</a:t>
            </a:r>
            <a:r>
              <a:rPr lang="en-US" sz="2400" dirty="0"/>
              <a:t>: Occurs when an import statement fails to find the module definition or when a from ... import fails to find a name that is to be imported.</a:t>
            </a:r>
          </a:p>
        </p:txBody>
      </p:sp>
    </p:spTree>
    <p:extLst>
      <p:ext uri="{BB962C8B-B14F-4D97-AF65-F5344CB8AC3E}">
        <p14:creationId xmlns:p14="http://schemas.microsoft.com/office/powerpoint/2010/main" val="2334687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EXCEPTIONS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34</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348297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66D8-135A-BD6A-22A3-595366FEB4AD}"/>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14DCCBE8-38E2-6602-A9F3-E1F0596FB44D}"/>
              </a:ext>
            </a:extLst>
          </p:cNvPr>
          <p:cNvSpPr>
            <a:spLocks noGrp="1"/>
          </p:cNvSpPr>
          <p:nvPr>
            <p:ph idx="1"/>
          </p:nvPr>
        </p:nvSpPr>
        <p:spPr/>
        <p:txBody>
          <a:bodyPr>
            <a:normAutofit/>
          </a:bodyPr>
          <a:lstStyle/>
          <a:p>
            <a:r>
              <a:rPr lang="en-US" sz="2800" dirty="0"/>
              <a:t>Lambda functions in programming, particularly in Python, are small anonymous functions defined using the lambda keyword. They are often used for creating small, one-off functions without needing the formal definition of a regular function using def.</a:t>
            </a:r>
          </a:p>
        </p:txBody>
      </p:sp>
    </p:spTree>
    <p:extLst>
      <p:ext uri="{BB962C8B-B14F-4D97-AF65-F5344CB8AC3E}">
        <p14:creationId xmlns:p14="http://schemas.microsoft.com/office/powerpoint/2010/main" val="295328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2FB537-2F4D-D42A-D02E-B01C5CCEE929}"/>
              </a:ext>
            </a:extLst>
          </p:cNvPr>
          <p:cNvPicPr>
            <a:picLocks noChangeAspect="1"/>
          </p:cNvPicPr>
          <p:nvPr/>
        </p:nvPicPr>
        <p:blipFill>
          <a:blip r:embed="rId2"/>
          <a:stretch>
            <a:fillRect/>
          </a:stretch>
        </p:blipFill>
        <p:spPr>
          <a:xfrm>
            <a:off x="2904813" y="2537926"/>
            <a:ext cx="6382374" cy="2233831"/>
          </a:xfrm>
          <a:prstGeom prst="rect">
            <a:avLst/>
          </a:prstGeom>
        </p:spPr>
      </p:pic>
    </p:spTree>
    <p:extLst>
      <p:ext uri="{BB962C8B-B14F-4D97-AF65-F5344CB8AC3E}">
        <p14:creationId xmlns:p14="http://schemas.microsoft.com/office/powerpoint/2010/main" val="2494326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500-79A2-0B39-0692-E064B4D18F86}"/>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843BF934-DA71-CE28-1323-82712FAD4CF4}"/>
              </a:ext>
            </a:extLst>
          </p:cNvPr>
          <p:cNvSpPr>
            <a:spLocks noGrp="1"/>
          </p:cNvSpPr>
          <p:nvPr>
            <p:ph idx="1"/>
          </p:nvPr>
        </p:nvSpPr>
        <p:spPr/>
        <p:txBody>
          <a:bodyPr>
            <a:normAutofit/>
          </a:bodyPr>
          <a:lstStyle/>
          <a:p>
            <a:r>
              <a:rPr lang="en-US" sz="2800" dirty="0"/>
              <a:t>The map() function in Python is a built-in function used to apply a specific function to each item of an </a:t>
            </a:r>
            <a:r>
              <a:rPr lang="en-US" sz="2800" dirty="0" err="1"/>
              <a:t>iterable</a:t>
            </a:r>
            <a:r>
              <a:rPr lang="en-US" sz="2800" dirty="0"/>
              <a:t> (like a list or tuple) and returns a map object, which is an iterator.</a:t>
            </a:r>
          </a:p>
        </p:txBody>
      </p:sp>
    </p:spTree>
    <p:extLst>
      <p:ext uri="{BB962C8B-B14F-4D97-AF65-F5344CB8AC3E}">
        <p14:creationId xmlns:p14="http://schemas.microsoft.com/office/powerpoint/2010/main" val="18629557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F9D1-36A4-4BF1-1491-8D353FB24B70}"/>
              </a:ext>
            </a:extLst>
          </p:cNvPr>
          <p:cNvSpPr>
            <a:spLocks noGrp="1"/>
          </p:cNvSpPr>
          <p:nvPr>
            <p:ph type="title"/>
          </p:nvPr>
        </p:nvSpPr>
        <p:spPr/>
        <p:txBody>
          <a:bodyPr/>
          <a:lstStyle/>
          <a:p>
            <a:r>
              <a:rPr lang="en-US" dirty="0"/>
              <a:t>Example 1: Squaring Numbers</a:t>
            </a:r>
          </a:p>
        </p:txBody>
      </p:sp>
      <p:sp>
        <p:nvSpPr>
          <p:cNvPr id="3" name="Content Placeholder 2">
            <a:extLst>
              <a:ext uri="{FF2B5EF4-FFF2-40B4-BE49-F238E27FC236}">
                <a16:creationId xmlns:a16="http://schemas.microsoft.com/office/drawing/2014/main" id="{9D8D6B06-25D6-624E-0BB7-C207FE486429}"/>
              </a:ext>
            </a:extLst>
          </p:cNvPr>
          <p:cNvSpPr>
            <a:spLocks noGrp="1"/>
          </p:cNvSpPr>
          <p:nvPr>
            <p:ph idx="1"/>
          </p:nvPr>
        </p:nvSpPr>
        <p:spPr/>
        <p:txBody>
          <a:bodyPr>
            <a:normAutofit/>
          </a:bodyPr>
          <a:lstStyle/>
          <a:p>
            <a:r>
              <a:rPr lang="en-US" sz="2800" dirty="0"/>
              <a:t>Suppose you want to square each number in a list. </a:t>
            </a:r>
          </a:p>
          <a:p>
            <a:pPr marL="0" indent="0">
              <a:buNone/>
            </a:pPr>
            <a:r>
              <a:rPr lang="en-US" sz="2800" dirty="0"/>
              <a:t>		numbers = [1, 2, 3, 4, 5]</a:t>
            </a:r>
          </a:p>
        </p:txBody>
      </p:sp>
    </p:spTree>
    <p:extLst>
      <p:ext uri="{BB962C8B-B14F-4D97-AF65-F5344CB8AC3E}">
        <p14:creationId xmlns:p14="http://schemas.microsoft.com/office/powerpoint/2010/main" val="214678582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1C27-6ACF-F8E6-8BBA-EF5C18AFE5F9}"/>
              </a:ext>
            </a:extLst>
          </p:cNvPr>
          <p:cNvSpPr>
            <a:spLocks noGrp="1"/>
          </p:cNvSpPr>
          <p:nvPr>
            <p:ph type="title"/>
          </p:nvPr>
        </p:nvSpPr>
        <p:spPr/>
        <p:txBody>
          <a:bodyPr/>
          <a:lstStyle/>
          <a:p>
            <a:r>
              <a:rPr lang="en-US" dirty="0"/>
              <a:t>Example 2: Converting Strings to Upper Case</a:t>
            </a:r>
          </a:p>
        </p:txBody>
      </p:sp>
      <p:sp>
        <p:nvSpPr>
          <p:cNvPr id="3" name="Content Placeholder 2">
            <a:extLst>
              <a:ext uri="{FF2B5EF4-FFF2-40B4-BE49-F238E27FC236}">
                <a16:creationId xmlns:a16="http://schemas.microsoft.com/office/drawing/2014/main" id="{A10EB5B5-747E-A969-BD53-6A403D917877}"/>
              </a:ext>
            </a:extLst>
          </p:cNvPr>
          <p:cNvSpPr>
            <a:spLocks noGrp="1"/>
          </p:cNvSpPr>
          <p:nvPr>
            <p:ph idx="1"/>
          </p:nvPr>
        </p:nvSpPr>
        <p:spPr/>
        <p:txBody>
          <a:bodyPr>
            <a:normAutofit/>
          </a:bodyPr>
          <a:lstStyle/>
          <a:p>
            <a:r>
              <a:rPr lang="en-US" sz="2800" dirty="0"/>
              <a:t>If you have a list of strings and you want to convert each of them to uppercase</a:t>
            </a:r>
          </a:p>
          <a:p>
            <a:pPr marL="0" indent="0">
              <a:buNone/>
            </a:pPr>
            <a:r>
              <a:rPr lang="en-US" sz="2800" dirty="0"/>
              <a:t>		names = ["</a:t>
            </a:r>
            <a:r>
              <a:rPr lang="en-US" sz="2800" dirty="0" err="1"/>
              <a:t>alice</a:t>
            </a:r>
            <a:r>
              <a:rPr lang="en-US" sz="2800" dirty="0"/>
              <a:t>", "bob", "</a:t>
            </a:r>
            <a:r>
              <a:rPr lang="en-US" sz="2800" dirty="0" err="1"/>
              <a:t>charlie</a:t>
            </a:r>
            <a:r>
              <a:rPr lang="en-US" sz="2800" dirty="0"/>
              <a:t>"]</a:t>
            </a:r>
          </a:p>
        </p:txBody>
      </p:sp>
    </p:spTree>
    <p:extLst>
      <p:ext uri="{BB962C8B-B14F-4D97-AF65-F5344CB8AC3E}">
        <p14:creationId xmlns:p14="http://schemas.microsoft.com/office/powerpoint/2010/main" val="41389568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0847-6238-28E8-0927-A50E5385E849}"/>
              </a:ext>
            </a:extLst>
          </p:cNvPr>
          <p:cNvSpPr>
            <a:spLocks noGrp="1"/>
          </p:cNvSpPr>
          <p:nvPr>
            <p:ph type="title"/>
          </p:nvPr>
        </p:nvSpPr>
        <p:spPr/>
        <p:txBody>
          <a:bodyPr/>
          <a:lstStyle/>
          <a:p>
            <a:r>
              <a:rPr lang="en-US" dirty="0"/>
              <a:t>Example 3: Using Multiple </a:t>
            </a:r>
            <a:r>
              <a:rPr lang="en-US" dirty="0" err="1"/>
              <a:t>Iterables</a:t>
            </a:r>
            <a:endParaRPr lang="en-US" dirty="0"/>
          </a:p>
        </p:txBody>
      </p:sp>
      <p:sp>
        <p:nvSpPr>
          <p:cNvPr id="3" name="Content Placeholder 2">
            <a:extLst>
              <a:ext uri="{FF2B5EF4-FFF2-40B4-BE49-F238E27FC236}">
                <a16:creationId xmlns:a16="http://schemas.microsoft.com/office/drawing/2014/main" id="{7AD331D5-F4B6-CF65-ECD1-874660F99526}"/>
              </a:ext>
            </a:extLst>
          </p:cNvPr>
          <p:cNvSpPr>
            <a:spLocks noGrp="1"/>
          </p:cNvSpPr>
          <p:nvPr>
            <p:ph idx="1"/>
          </p:nvPr>
        </p:nvSpPr>
        <p:spPr/>
        <p:txBody>
          <a:bodyPr>
            <a:normAutofit/>
          </a:bodyPr>
          <a:lstStyle/>
          <a:p>
            <a:r>
              <a:rPr lang="pt-BR" sz="2800" dirty="0"/>
              <a:t>a = [1, 2, 3]</a:t>
            </a:r>
          </a:p>
          <a:p>
            <a:r>
              <a:rPr lang="pt-BR" sz="2800" dirty="0"/>
              <a:t>b = [4, 5, 6]</a:t>
            </a:r>
            <a:endParaRPr lang="en-US" sz="2800" dirty="0"/>
          </a:p>
        </p:txBody>
      </p:sp>
    </p:spTree>
    <p:extLst>
      <p:ext uri="{BB962C8B-B14F-4D97-AF65-F5344CB8AC3E}">
        <p14:creationId xmlns:p14="http://schemas.microsoft.com/office/powerpoint/2010/main" val="13612206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MAP</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8201167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43D0E-C91B-A6F3-0AF9-B66563A777C3}"/>
              </a:ext>
            </a:extLst>
          </p:cNvPr>
          <p:cNvSpPr>
            <a:spLocks noGrp="1"/>
          </p:cNvSpPr>
          <p:nvPr>
            <p:ph type="title"/>
          </p:nvPr>
        </p:nvSpPr>
        <p:spPr/>
        <p:txBody>
          <a:bodyPr/>
          <a:lstStyle/>
          <a:p>
            <a:r>
              <a:rPr lang="en-US" dirty="0"/>
              <a:t>Filter</a:t>
            </a:r>
          </a:p>
        </p:txBody>
      </p:sp>
      <p:sp>
        <p:nvSpPr>
          <p:cNvPr id="5" name="Content Placeholder 4">
            <a:extLst>
              <a:ext uri="{FF2B5EF4-FFF2-40B4-BE49-F238E27FC236}">
                <a16:creationId xmlns:a16="http://schemas.microsoft.com/office/drawing/2014/main" id="{8E3FE060-D41D-19DA-4143-E01D4697AA32}"/>
              </a:ext>
            </a:extLst>
          </p:cNvPr>
          <p:cNvSpPr>
            <a:spLocks noGrp="1"/>
          </p:cNvSpPr>
          <p:nvPr>
            <p:ph idx="1"/>
          </p:nvPr>
        </p:nvSpPr>
        <p:spPr/>
        <p:txBody>
          <a:bodyPr>
            <a:normAutofit/>
          </a:bodyPr>
          <a:lstStyle/>
          <a:p>
            <a:r>
              <a:rPr lang="en-US" sz="2800" dirty="0"/>
              <a:t>The filter() function in Python is another built-in function that constructs an iterator from elements of an </a:t>
            </a:r>
            <a:r>
              <a:rPr lang="en-US" sz="2800" dirty="0" err="1"/>
              <a:t>iterable</a:t>
            </a:r>
            <a:r>
              <a:rPr lang="en-US" sz="2800" dirty="0"/>
              <a:t> for which a function returns true. In other words, filter() takes a function and an </a:t>
            </a:r>
            <a:r>
              <a:rPr lang="en-US" sz="2800" dirty="0" err="1"/>
              <a:t>iterable</a:t>
            </a:r>
            <a:r>
              <a:rPr lang="en-US" sz="2800" dirty="0"/>
              <a:t>, and produces a new iterator with the elements from the </a:t>
            </a:r>
            <a:r>
              <a:rPr lang="en-US" sz="2800" dirty="0" err="1"/>
              <a:t>iterable</a:t>
            </a:r>
            <a:r>
              <a:rPr lang="en-US" sz="2800" dirty="0"/>
              <a:t> for which the function evaluates to True.</a:t>
            </a:r>
          </a:p>
        </p:txBody>
      </p:sp>
    </p:spTree>
    <p:extLst>
      <p:ext uri="{BB962C8B-B14F-4D97-AF65-F5344CB8AC3E}">
        <p14:creationId xmlns:p14="http://schemas.microsoft.com/office/powerpoint/2010/main" val="18105488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AEAD-0686-ADFB-714B-7782E9D3D8D0}"/>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1C0CC0A9-77B4-4406-4033-4BB581CC3873}"/>
              </a:ext>
            </a:extLst>
          </p:cNvPr>
          <p:cNvSpPr>
            <a:spLocks noGrp="1"/>
          </p:cNvSpPr>
          <p:nvPr>
            <p:ph idx="1"/>
          </p:nvPr>
        </p:nvSpPr>
        <p:spPr/>
        <p:txBody>
          <a:bodyPr>
            <a:normAutofit/>
          </a:bodyPr>
          <a:lstStyle/>
          <a:p>
            <a:r>
              <a:rPr lang="en-US" sz="2400" dirty="0"/>
              <a:t>Write code to assign to the variable </a:t>
            </a:r>
            <a:r>
              <a:rPr lang="en-US" sz="2400" dirty="0" err="1"/>
              <a:t>filter_testing</a:t>
            </a:r>
            <a:r>
              <a:rPr lang="en-US" sz="2400" dirty="0"/>
              <a:t> all the elements in </a:t>
            </a:r>
            <a:r>
              <a:rPr lang="en-US" sz="2400" dirty="0" err="1"/>
              <a:t>lst_check</a:t>
            </a:r>
            <a:r>
              <a:rPr lang="en-US" sz="2400" dirty="0"/>
              <a:t> that have a w in them using filter.</a:t>
            </a:r>
          </a:p>
          <a:p>
            <a:pPr marL="0" indent="0">
              <a:buNone/>
            </a:pPr>
            <a:r>
              <a:rPr lang="en-US" sz="2400" dirty="0"/>
              <a:t>	</a:t>
            </a:r>
            <a:r>
              <a:rPr lang="en-US" sz="2400" dirty="0" err="1"/>
              <a:t>lst_check</a:t>
            </a:r>
            <a:r>
              <a:rPr lang="en-US" sz="2400" dirty="0"/>
              <a:t> = ['plums', 'watermelon', 'kiwi', 'strawberries', 'blueberries', 'peaches', 'apples', 'mangos', 'papaya’]</a:t>
            </a:r>
          </a:p>
          <a:p>
            <a:pPr marL="0" indent="0">
              <a:buNone/>
            </a:pPr>
            <a:r>
              <a:rPr lang="en-US" sz="2400" dirty="0"/>
              <a:t>	Expected: ['watermelon', 'kiwi', 'strawberries']</a:t>
            </a:r>
          </a:p>
        </p:txBody>
      </p:sp>
    </p:spTree>
    <p:extLst>
      <p:ext uri="{BB962C8B-B14F-4D97-AF65-F5344CB8AC3E}">
        <p14:creationId xmlns:p14="http://schemas.microsoft.com/office/powerpoint/2010/main" val="31415430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E02B-C606-ED9A-25E2-81FCB6F3BB2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32A864DC-C0B8-C883-BBA1-335BA06EF7CF}"/>
              </a:ext>
            </a:extLst>
          </p:cNvPr>
          <p:cNvSpPr>
            <a:spLocks noGrp="1"/>
          </p:cNvSpPr>
          <p:nvPr>
            <p:ph idx="1"/>
          </p:nvPr>
        </p:nvSpPr>
        <p:spPr/>
        <p:txBody>
          <a:bodyPr>
            <a:normAutofit/>
          </a:bodyPr>
          <a:lstStyle/>
          <a:p>
            <a:r>
              <a:rPr lang="en-US" sz="2400" dirty="0"/>
              <a:t>Using filter, filter </a:t>
            </a:r>
            <a:r>
              <a:rPr lang="en-US" sz="2400" dirty="0" err="1"/>
              <a:t>lst</a:t>
            </a:r>
            <a:r>
              <a:rPr lang="en-US" sz="2400" dirty="0"/>
              <a:t> so that it only contains words containing the letter “o”. Assign to variable lst2. Do not hardcode this.</a:t>
            </a:r>
          </a:p>
          <a:p>
            <a:pPr marL="0" indent="0">
              <a:buNone/>
            </a:pPr>
            <a:endParaRPr lang="en-US" sz="2400" dirty="0"/>
          </a:p>
          <a:p>
            <a:pPr marL="324000" lvl="1" indent="0">
              <a:buNone/>
            </a:pPr>
            <a:r>
              <a:rPr lang="en-US" sz="2400" dirty="0" err="1"/>
              <a:t>lst</a:t>
            </a:r>
            <a:r>
              <a:rPr lang="en-US" sz="2400" dirty="0"/>
              <a:t> = ["witch", "</a:t>
            </a:r>
            <a:r>
              <a:rPr lang="en-US" sz="2400" dirty="0" err="1"/>
              <a:t>halloween</a:t>
            </a:r>
            <a:r>
              <a:rPr lang="en-US" sz="2400" dirty="0"/>
              <a:t>", "pumpkin", "cat", "candy", "wagon", "moon"]</a:t>
            </a:r>
          </a:p>
          <a:p>
            <a:pPr marL="324000" lvl="1" indent="0">
              <a:buNone/>
            </a:pPr>
            <a:r>
              <a:rPr lang="en-US" sz="2400" dirty="0"/>
              <a:t>Expected: ['</a:t>
            </a:r>
            <a:r>
              <a:rPr lang="en-US" sz="2400" dirty="0" err="1"/>
              <a:t>halloween</a:t>
            </a:r>
            <a:r>
              <a:rPr lang="en-US" sz="2400" dirty="0"/>
              <a:t>', 'wagon', 'moon’]</a:t>
            </a:r>
          </a:p>
          <a:p>
            <a:endParaRPr lang="en-US" sz="2400" dirty="0"/>
          </a:p>
        </p:txBody>
      </p:sp>
    </p:spTree>
    <p:extLst>
      <p:ext uri="{BB962C8B-B14F-4D97-AF65-F5344CB8AC3E}">
        <p14:creationId xmlns:p14="http://schemas.microsoft.com/office/powerpoint/2010/main" val="30819960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0CCF-4BC8-1615-0350-1808CCC0BF6F}"/>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FB1206CC-7492-4FCF-3F3E-CD29C30D2428}"/>
              </a:ext>
            </a:extLst>
          </p:cNvPr>
          <p:cNvSpPr>
            <a:spLocks noGrp="1"/>
          </p:cNvSpPr>
          <p:nvPr>
            <p:ph idx="1"/>
          </p:nvPr>
        </p:nvSpPr>
        <p:spPr/>
        <p:txBody>
          <a:bodyPr>
            <a:normAutofit/>
          </a:bodyPr>
          <a:lstStyle/>
          <a:p>
            <a:r>
              <a:rPr lang="en-US" sz="2800" dirty="0"/>
              <a:t>Python provides an alternative way to do map and filter operations, called a list comprehension. Many programmers find them easier to understand and write. List comprehensions are concise ways to create lists from other lists. The general syntax is:</a:t>
            </a:r>
          </a:p>
          <a:p>
            <a:endParaRPr lang="en-US" sz="2800" dirty="0"/>
          </a:p>
        </p:txBody>
      </p:sp>
      <p:pic>
        <p:nvPicPr>
          <p:cNvPr id="1026" name="Picture 2">
            <a:extLst>
              <a:ext uri="{FF2B5EF4-FFF2-40B4-BE49-F238E27FC236}">
                <a16:creationId xmlns:a16="http://schemas.microsoft.com/office/drawing/2014/main" id="{DA035E78-4421-AA73-0E02-5AD0EBA56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4" y="4943243"/>
            <a:ext cx="809625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19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Comprehension</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220012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36B4-E04B-8004-A293-D2A812FE097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C41FE4-12DC-E849-5BBE-21737028B81E}"/>
              </a:ext>
            </a:extLst>
          </p:cNvPr>
          <p:cNvSpPr>
            <a:spLocks noGrp="1"/>
          </p:cNvSpPr>
          <p:nvPr>
            <p:ph idx="1"/>
          </p:nvPr>
        </p:nvSpPr>
        <p:spPr/>
        <p:txBody>
          <a:bodyPr>
            <a:normAutofit/>
          </a:bodyPr>
          <a:lstStyle/>
          <a:p>
            <a:r>
              <a:rPr lang="en-US" sz="2400" dirty="0"/>
              <a:t>Write code to assign to the variable </a:t>
            </a:r>
            <a:r>
              <a:rPr lang="en-US" sz="2400" dirty="0" err="1"/>
              <a:t>compri</a:t>
            </a:r>
            <a:r>
              <a:rPr lang="en-US" sz="2400" dirty="0"/>
              <a:t> all the values of the key name in any of the sub-dictionaries in the dictionary tester. Do this using a list comprehension.</a:t>
            </a:r>
          </a:p>
          <a:p>
            <a:r>
              <a:rPr lang="en-US" sz="2400" dirty="0"/>
              <a:t>tester = {'info': [{"name": "Lauren", 'class standing': 'Junior', 'major': "Information Science"},{'name': 'Ayo', 'class standing': "Bachelor's", 'major': 'Information Science'}, {'name': 'Kathryn', 'class standing': 'Senior', 'major': 'Sociology'}, {'name': 'Nick', 'class standing': 'Junior', 'major': 'Computer Science'}, {'name': 'Gladys', 'class standing': 'Sophomore', 'major': 'History'}, {'name': 'Adam', 'major': 'Violin Performance', 'class standing': 'Senior'}]}</a:t>
            </a:r>
          </a:p>
        </p:txBody>
      </p:sp>
    </p:spTree>
    <p:extLst>
      <p:ext uri="{BB962C8B-B14F-4D97-AF65-F5344CB8AC3E}">
        <p14:creationId xmlns:p14="http://schemas.microsoft.com/office/powerpoint/2010/main" val="126315947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0BB8-6BBB-550F-A5EA-827D9C203FB4}"/>
              </a:ext>
            </a:extLst>
          </p:cNvPr>
          <p:cNvSpPr>
            <a:spLocks noGrp="1"/>
          </p:cNvSpPr>
          <p:nvPr>
            <p:ph type="title"/>
          </p:nvPr>
        </p:nvSpPr>
        <p:spPr/>
        <p:txBody>
          <a:bodyPr/>
          <a:lstStyle/>
          <a:p>
            <a:r>
              <a:rPr lang="en-US" dirty="0"/>
              <a:t>ZIP</a:t>
            </a:r>
          </a:p>
        </p:txBody>
      </p:sp>
      <p:sp>
        <p:nvSpPr>
          <p:cNvPr id="3" name="Content Placeholder 2">
            <a:extLst>
              <a:ext uri="{FF2B5EF4-FFF2-40B4-BE49-F238E27FC236}">
                <a16:creationId xmlns:a16="http://schemas.microsoft.com/office/drawing/2014/main" id="{ADBBE543-F93C-D00B-D600-86841AEBF083}"/>
              </a:ext>
            </a:extLst>
          </p:cNvPr>
          <p:cNvSpPr>
            <a:spLocks noGrp="1"/>
          </p:cNvSpPr>
          <p:nvPr>
            <p:ph idx="1"/>
          </p:nvPr>
        </p:nvSpPr>
        <p:spPr/>
        <p:txBody>
          <a:bodyPr>
            <a:normAutofit/>
          </a:bodyPr>
          <a:lstStyle/>
          <a:p>
            <a:r>
              <a:rPr lang="en-US" sz="2800" dirty="0"/>
              <a:t>The zip() function in Python is a built-in function that allows you to iterate over multiple </a:t>
            </a:r>
            <a:r>
              <a:rPr lang="en-US" sz="2800" dirty="0" err="1"/>
              <a:t>iterables</a:t>
            </a:r>
            <a:r>
              <a:rPr lang="en-US" sz="2800" dirty="0"/>
              <a:t> (like lists, tuples, or dictionaries) in parallel. It takes multiple </a:t>
            </a:r>
            <a:r>
              <a:rPr lang="en-US" sz="2800" dirty="0" err="1"/>
              <a:t>iterables</a:t>
            </a:r>
            <a:r>
              <a:rPr lang="en-US" sz="2800" dirty="0"/>
              <a:t> as input and returns an iterator that aggregates elements from each of the </a:t>
            </a:r>
            <a:r>
              <a:rPr lang="en-US" sz="2800" dirty="0" err="1"/>
              <a:t>iterables</a:t>
            </a:r>
            <a:r>
              <a:rPr lang="en-US" sz="2800" dirty="0"/>
              <a:t>. Each item returned by zip() is a tuple containing one element from each of the </a:t>
            </a:r>
            <a:r>
              <a:rPr lang="en-US" sz="2800" dirty="0" err="1"/>
              <a:t>iterables</a:t>
            </a:r>
            <a:r>
              <a:rPr lang="en-US" sz="2800" dirty="0"/>
              <a:t>.</a:t>
            </a:r>
          </a:p>
        </p:txBody>
      </p:sp>
    </p:spTree>
    <p:extLst>
      <p:ext uri="{BB962C8B-B14F-4D97-AF65-F5344CB8AC3E}">
        <p14:creationId xmlns:p14="http://schemas.microsoft.com/office/powerpoint/2010/main" val="48604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9081</TotalTime>
  <Words>5599</Words>
  <Application>Microsoft Office PowerPoint</Application>
  <PresentationFormat>Widescreen</PresentationFormat>
  <Paragraphs>408</Paragraphs>
  <Slides>182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182</vt:i4>
      </vt:variant>
    </vt:vector>
  </HeadingPairs>
  <TitlesOfParts>
    <vt:vector size="187"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CLASSES</vt:lpstr>
      <vt:lpstr>object-oriented programming (OOP).</vt:lpstr>
      <vt:lpstr>CLASES</vt:lpstr>
      <vt:lpstr>OOP</vt:lpstr>
      <vt:lpstr>CLASS</vt:lpstr>
      <vt:lpstr>Objects</vt:lpstr>
      <vt:lpstr>Attributes and Methods</vt:lpstr>
      <vt:lpstr>Inheritance</vt:lpstr>
      <vt:lpstr>Polymorphism</vt:lpstr>
      <vt:lpstr>constructor </vt:lpstr>
      <vt:lpstr>Methods</vt:lpstr>
      <vt:lpstr>__str__</vt:lpstr>
      <vt:lpstr>__str__</vt:lpstr>
      <vt:lpstr>Inheritance</vt:lpstr>
      <vt:lpstr>Inheritance</vt:lpstr>
      <vt:lpstr>ADVANCED FUNCTIONS</vt:lpstr>
      <vt:lpstr>exceptions</vt:lpstr>
      <vt:lpstr>EXPLAIN</vt:lpstr>
      <vt:lpstr>types of errors</vt:lpstr>
      <vt:lpstr>1. Syntax Errors</vt:lpstr>
      <vt:lpstr>PowerPoint Presentation</vt:lpstr>
      <vt:lpstr>2. Exceptions</vt:lpstr>
      <vt:lpstr>Common Built-in Exceptions</vt:lpstr>
      <vt:lpstr>Common Built-in Exceptions</vt:lpstr>
      <vt:lpstr>EXCEPTIONS</vt:lpstr>
      <vt:lpstr>LAMBDA</vt:lpstr>
      <vt:lpstr>PowerPoint Presentation</vt:lpstr>
      <vt:lpstr>MAP</vt:lpstr>
      <vt:lpstr>Example 1: Squaring Numbers</vt:lpstr>
      <vt:lpstr>Example 2: Converting Strings to Upper Case</vt:lpstr>
      <vt:lpstr>Example 3: Using Multiple Iterables</vt:lpstr>
      <vt:lpstr>MAP</vt:lpstr>
      <vt:lpstr>Filter</vt:lpstr>
      <vt:lpstr>EXAMPLE 1</vt:lpstr>
      <vt:lpstr>EXAMPLE 2</vt:lpstr>
      <vt:lpstr>List Comprehension</vt:lpstr>
      <vt:lpstr>List Comprehension</vt:lpstr>
      <vt:lpstr>Example</vt:lpstr>
      <vt:lpstr>ZIP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MELANIE SUSANA ESPARZA RAMIREZ</cp:lastModifiedBy>
  <cp:revision>23</cp:revision>
  <dcterms:created xsi:type="dcterms:W3CDTF">2024-01-25T05:32:39Z</dcterms:created>
  <dcterms:modified xsi:type="dcterms:W3CDTF">2024-04-16T15:37:03Z</dcterms:modified>
</cp:coreProperties>
</file>