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11"/>
  </p:notesMasterIdLst>
  <p:sldIdLst>
    <p:sldId id="256"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varScale="1">
        <p:scale>
          <a:sx n="104" d="100"/>
          <a:sy n="104" d="100"/>
        </p:scale>
        <p:origin x="216"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358DD3-FD69-4280-87C1-05F8EA16CF73}" type="datetimeFigureOut">
              <a:rPr lang="fr-FR" smtClean="0"/>
              <a:t>17/06/2024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E625C8-2E0B-4091-A10E-692E0858369E}" type="slidenum">
              <a:rPr lang="fr-FR" smtClean="0"/>
              <a:t>‹N°›</a:t>
            </a:fld>
            <a:endParaRPr lang="fr-FR"/>
          </a:p>
        </p:txBody>
      </p:sp>
    </p:spTree>
    <p:extLst>
      <p:ext uri="{BB962C8B-B14F-4D97-AF65-F5344CB8AC3E}">
        <p14:creationId xmlns:p14="http://schemas.microsoft.com/office/powerpoint/2010/main" val="982999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C128FA71-3A18-48C0-980F-4B68F7F63042}" type="datetime1">
              <a:rPr lang="en-US" smtClean="0"/>
              <a:t>6/17/2024</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‹N°›</a:t>
            </a:fld>
            <a:endParaRPr lang="en-US"/>
          </a:p>
        </p:txBody>
      </p:sp>
    </p:spTree>
    <p:extLst>
      <p:ext uri="{BB962C8B-B14F-4D97-AF65-F5344CB8AC3E}">
        <p14:creationId xmlns:p14="http://schemas.microsoft.com/office/powerpoint/2010/main" val="46999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7104EDB3-C0E8-45F8-9E1D-1B6C8D1880C0}" type="datetime1">
              <a:rPr lang="en-US" smtClean="0"/>
              <a:t>6/17/2024</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smtClean="0"/>
              <a:t>‹N°›</a:t>
            </a:fld>
            <a:endParaRPr lang="en-US"/>
          </a:p>
        </p:txBody>
      </p:sp>
    </p:spTree>
    <p:extLst>
      <p:ext uri="{BB962C8B-B14F-4D97-AF65-F5344CB8AC3E}">
        <p14:creationId xmlns:p14="http://schemas.microsoft.com/office/powerpoint/2010/main" val="2372760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CF0EC4B-54ED-4041-B552-9BA760FA3DBA}" type="datetime1">
              <a:rPr lang="en-US" smtClean="0"/>
              <a:t>6/17/2024</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smtClean="0"/>
              <a:t>‹N°›</a:t>
            </a:fld>
            <a:endParaRPr lang="en-US"/>
          </a:p>
        </p:txBody>
      </p:sp>
    </p:spTree>
    <p:extLst>
      <p:ext uri="{BB962C8B-B14F-4D97-AF65-F5344CB8AC3E}">
        <p14:creationId xmlns:p14="http://schemas.microsoft.com/office/powerpoint/2010/main" val="2003106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1C1210E-201E-4473-82AC-2466F5386C38}" type="datetime1">
              <a:rPr lang="en-US" smtClean="0"/>
              <a:t>6/17/2024</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‹N°›</a:t>
            </a:fld>
            <a:endParaRPr lang="en-US"/>
          </a:p>
        </p:txBody>
      </p:sp>
    </p:spTree>
    <p:extLst>
      <p:ext uri="{BB962C8B-B14F-4D97-AF65-F5344CB8AC3E}">
        <p14:creationId xmlns:p14="http://schemas.microsoft.com/office/powerpoint/2010/main" val="3419249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B01EA198-6CAB-4B8F-B93F-1F9C8C4B6CE7}" type="datetime1">
              <a:rPr lang="en-US" smtClean="0"/>
              <a:t>6/17/2024</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smtClean="0"/>
              <a:t>‹N°›</a:t>
            </a:fld>
            <a:endParaRPr lang="en-US"/>
          </a:p>
        </p:txBody>
      </p:sp>
    </p:spTree>
    <p:extLst>
      <p:ext uri="{BB962C8B-B14F-4D97-AF65-F5344CB8AC3E}">
        <p14:creationId xmlns:p14="http://schemas.microsoft.com/office/powerpoint/2010/main" val="3059793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CA06041F-4525-44D5-AA4F-332294BF1F56}" type="datetime1">
              <a:rPr lang="en-US" smtClean="0"/>
              <a:t>6/17/2024</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‹N°›</a:t>
            </a:fld>
            <a:endParaRPr lang="en-US"/>
          </a:p>
        </p:txBody>
      </p:sp>
    </p:spTree>
    <p:extLst>
      <p:ext uri="{BB962C8B-B14F-4D97-AF65-F5344CB8AC3E}">
        <p14:creationId xmlns:p14="http://schemas.microsoft.com/office/powerpoint/2010/main" val="1158811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F9557091-BBDF-4EB9-BA6B-2BB67AC4FC0F}" type="datetime1">
              <a:rPr lang="en-US" smtClean="0"/>
              <a:t>6/17/2024</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‹N°›</a:t>
            </a:fld>
            <a:endParaRPr lang="en-US"/>
          </a:p>
        </p:txBody>
      </p:sp>
    </p:spTree>
    <p:extLst>
      <p:ext uri="{BB962C8B-B14F-4D97-AF65-F5344CB8AC3E}">
        <p14:creationId xmlns:p14="http://schemas.microsoft.com/office/powerpoint/2010/main" val="137126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2D6B226B-77A6-410C-9796-083F278E0125}" type="datetime1">
              <a:rPr lang="en-US" smtClean="0"/>
              <a:t>6/17/2024</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‹N°›</a:t>
            </a:fld>
            <a:endParaRPr lang="en-US"/>
          </a:p>
        </p:txBody>
      </p:sp>
    </p:spTree>
    <p:extLst>
      <p:ext uri="{BB962C8B-B14F-4D97-AF65-F5344CB8AC3E}">
        <p14:creationId xmlns:p14="http://schemas.microsoft.com/office/powerpoint/2010/main" val="4042312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A23A578B-D289-4C40-8593-3D356C49DA58}" type="datetime1">
              <a:rPr lang="en-US" smtClean="0"/>
              <a:t>6/17/2024</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‹N°›</a:t>
            </a:fld>
            <a:endParaRPr lang="en-US"/>
          </a:p>
        </p:txBody>
      </p:sp>
    </p:spTree>
    <p:extLst>
      <p:ext uri="{BB962C8B-B14F-4D97-AF65-F5344CB8AC3E}">
        <p14:creationId xmlns:p14="http://schemas.microsoft.com/office/powerpoint/2010/main" val="4139214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713DFAE3-14DB-48A7-A80F-80DDB072CE3D}" type="datetime1">
              <a:rPr lang="en-US" smtClean="0"/>
              <a:t>6/17/2024</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‹N°›</a:t>
            </a:fld>
            <a:endParaRPr lang="en-US"/>
          </a:p>
        </p:txBody>
      </p:sp>
    </p:spTree>
    <p:extLst>
      <p:ext uri="{BB962C8B-B14F-4D97-AF65-F5344CB8AC3E}">
        <p14:creationId xmlns:p14="http://schemas.microsoft.com/office/powerpoint/2010/main" val="4099116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2C5EAEF-6478-4102-8F5D-A5FE9FC97ACB}" type="datetime1">
              <a:rPr lang="en-US" smtClean="0"/>
              <a:t>6/17/2024</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‹N°›</a:t>
            </a:fld>
            <a:endParaRPr lang="en-US"/>
          </a:p>
        </p:txBody>
      </p:sp>
    </p:spTree>
    <p:extLst>
      <p:ext uri="{BB962C8B-B14F-4D97-AF65-F5344CB8AC3E}">
        <p14:creationId xmlns:p14="http://schemas.microsoft.com/office/powerpoint/2010/main" val="3023939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67F45AC6-C491-4585-A584-9CE2AF7D5500}" type="datetime1">
              <a:rPr lang="en-US" smtClean="0"/>
              <a:t>6/17/2024</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‹N°›</a:t>
            </a:fld>
            <a:endParaRPr lang="en-US"/>
          </a:p>
        </p:txBody>
      </p:sp>
    </p:spTree>
    <p:extLst>
      <p:ext uri="{BB962C8B-B14F-4D97-AF65-F5344CB8AC3E}">
        <p14:creationId xmlns:p14="http://schemas.microsoft.com/office/powerpoint/2010/main" val="2743919583"/>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hf sldNum="0"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E5473D2-DD46-DFAF-84EC-264D6CE58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Une image contenant peinture, barrière de corail, art&#10;&#10;Description générée automatiquement">
            <a:extLst>
              <a:ext uri="{FF2B5EF4-FFF2-40B4-BE49-F238E27FC236}">
                <a16:creationId xmlns:a16="http://schemas.microsoft.com/office/drawing/2014/main" id="{FE530CD8-070A-2990-15CB-04BB04FE38AA}"/>
              </a:ext>
            </a:extLst>
          </p:cNvPr>
          <p:cNvPicPr>
            <a:picLocks noChangeAspect="1"/>
          </p:cNvPicPr>
          <p:nvPr/>
        </p:nvPicPr>
        <p:blipFill rotWithShape="1">
          <a:blip r:embed="rId2"/>
          <a:srcRect l="9781" r="19312" b="-1"/>
          <a:stretch/>
        </p:blipFill>
        <p:spPr>
          <a:xfrm>
            <a:off x="2" y="10"/>
            <a:ext cx="7367752" cy="6857990"/>
          </a:xfrm>
          <a:prstGeom prst="rect">
            <a:avLst/>
          </a:prstGeom>
        </p:spPr>
      </p:pic>
      <p:sp>
        <p:nvSpPr>
          <p:cNvPr id="2" name="Titre 1">
            <a:extLst>
              <a:ext uri="{FF2B5EF4-FFF2-40B4-BE49-F238E27FC236}">
                <a16:creationId xmlns:a16="http://schemas.microsoft.com/office/drawing/2014/main" id="{CA25C310-0B38-20E2-E7DD-E464D599F966}"/>
              </a:ext>
            </a:extLst>
          </p:cNvPr>
          <p:cNvSpPr>
            <a:spLocks noGrp="1"/>
          </p:cNvSpPr>
          <p:nvPr>
            <p:ph type="ctrTitle"/>
          </p:nvPr>
        </p:nvSpPr>
        <p:spPr>
          <a:xfrm>
            <a:off x="7843394" y="1585762"/>
            <a:ext cx="3788767" cy="2811737"/>
          </a:xfrm>
        </p:spPr>
        <p:txBody>
          <a:bodyPr>
            <a:normAutofit/>
          </a:bodyPr>
          <a:lstStyle/>
          <a:p>
            <a:pPr algn="l"/>
            <a:r>
              <a:rPr lang="en-US" sz="4400" dirty="0"/>
              <a:t>PAVAGE</a:t>
            </a:r>
            <a:endParaRPr lang="fr-FR" sz="4400" dirty="0"/>
          </a:p>
        </p:txBody>
      </p:sp>
      <p:sp>
        <p:nvSpPr>
          <p:cNvPr id="3" name="Sous-titre 2">
            <a:extLst>
              <a:ext uri="{FF2B5EF4-FFF2-40B4-BE49-F238E27FC236}">
                <a16:creationId xmlns:a16="http://schemas.microsoft.com/office/drawing/2014/main" id="{18815150-A5EE-BE7C-2028-1A047EE34129}"/>
              </a:ext>
            </a:extLst>
          </p:cNvPr>
          <p:cNvSpPr>
            <a:spLocks noGrp="1"/>
          </p:cNvSpPr>
          <p:nvPr>
            <p:ph type="subTitle" idx="1"/>
          </p:nvPr>
        </p:nvSpPr>
        <p:spPr>
          <a:xfrm>
            <a:off x="7843395" y="4524046"/>
            <a:ext cx="3614857" cy="1319951"/>
          </a:xfrm>
        </p:spPr>
        <p:txBody>
          <a:bodyPr>
            <a:normAutofit/>
          </a:bodyPr>
          <a:lstStyle/>
          <a:p>
            <a:pPr algn="l"/>
            <a:r>
              <a:rPr lang="en-US" dirty="0"/>
              <a:t>Thomas Meyer &amp; Amber Guyenot-Cosio</a:t>
            </a:r>
          </a:p>
        </p:txBody>
      </p:sp>
    </p:spTree>
    <p:extLst>
      <p:ext uri="{BB962C8B-B14F-4D97-AF65-F5344CB8AC3E}">
        <p14:creationId xmlns:p14="http://schemas.microsoft.com/office/powerpoint/2010/main" val="685404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E5473D2-DD46-DFAF-84EC-264D6CE58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Une image contenant peinture, barrière de corail, art&#10;&#10;Description générée automatiquement">
            <a:extLst>
              <a:ext uri="{FF2B5EF4-FFF2-40B4-BE49-F238E27FC236}">
                <a16:creationId xmlns:a16="http://schemas.microsoft.com/office/drawing/2014/main" id="{FE530CD8-070A-2990-15CB-04BB04FE38AA}"/>
              </a:ext>
            </a:extLst>
          </p:cNvPr>
          <p:cNvPicPr>
            <a:picLocks noChangeAspect="1"/>
          </p:cNvPicPr>
          <p:nvPr/>
        </p:nvPicPr>
        <p:blipFill rotWithShape="1">
          <a:blip r:embed="rId2"/>
          <a:srcRect l="9781" r="19312" b="-1"/>
          <a:stretch/>
        </p:blipFill>
        <p:spPr>
          <a:xfrm>
            <a:off x="2" y="10"/>
            <a:ext cx="7367752" cy="6857990"/>
          </a:xfrm>
          <a:prstGeom prst="rect">
            <a:avLst/>
          </a:prstGeom>
        </p:spPr>
      </p:pic>
      <p:sp>
        <p:nvSpPr>
          <p:cNvPr id="10" name="Titre 1">
            <a:extLst>
              <a:ext uri="{FF2B5EF4-FFF2-40B4-BE49-F238E27FC236}">
                <a16:creationId xmlns:a16="http://schemas.microsoft.com/office/drawing/2014/main" id="{2F83F13D-2C37-9282-5B0D-29D3D8853B2F}"/>
              </a:ext>
            </a:extLst>
          </p:cNvPr>
          <p:cNvSpPr>
            <a:spLocks noGrp="1"/>
          </p:cNvSpPr>
          <p:nvPr>
            <p:ph type="ctrTitle"/>
          </p:nvPr>
        </p:nvSpPr>
        <p:spPr>
          <a:xfrm>
            <a:off x="8061763" y="1387929"/>
            <a:ext cx="3212502" cy="1942773"/>
          </a:xfrm>
        </p:spPr>
        <p:txBody>
          <a:bodyPr vert="horz" lIns="91440" tIns="45720" rIns="91440" bIns="45720" rtlCol="0" anchor="b">
            <a:normAutofit/>
          </a:bodyPr>
          <a:lstStyle/>
          <a:p>
            <a:pPr algn="l"/>
            <a:r>
              <a:rPr lang="en-US" sz="3600" b="1" kern="1200" dirty="0">
                <a:solidFill>
                  <a:schemeClr val="tx1"/>
                </a:solidFill>
                <a:latin typeface="+mj-lt"/>
                <a:ea typeface="+mj-ea"/>
                <a:cs typeface="+mj-cs"/>
              </a:rPr>
              <a:t>SOMMAIRE</a:t>
            </a:r>
          </a:p>
        </p:txBody>
      </p:sp>
      <p:sp>
        <p:nvSpPr>
          <p:cNvPr id="11" name="Sous-titre 2">
            <a:extLst>
              <a:ext uri="{FF2B5EF4-FFF2-40B4-BE49-F238E27FC236}">
                <a16:creationId xmlns:a16="http://schemas.microsoft.com/office/drawing/2014/main" id="{D85AAF87-74E9-B466-A6D1-4BE47A98BEF0}"/>
              </a:ext>
            </a:extLst>
          </p:cNvPr>
          <p:cNvSpPr>
            <a:spLocks noGrp="1"/>
          </p:cNvSpPr>
          <p:nvPr>
            <p:ph type="subTitle" idx="1"/>
          </p:nvPr>
        </p:nvSpPr>
        <p:spPr>
          <a:xfrm>
            <a:off x="8061763" y="3412998"/>
            <a:ext cx="3212502" cy="2767366"/>
          </a:xfrm>
        </p:spPr>
        <p:txBody>
          <a:bodyPr vert="horz" lIns="91440" tIns="45720" rIns="91440" bIns="45720" rtlCol="0">
            <a:normAutofit/>
          </a:bodyPr>
          <a:lstStyle/>
          <a:p>
            <a:pPr marL="285750" indent="-228600" algn="l">
              <a:buFont typeface="Arial" panose="020B0604020202020204" pitchFamily="34" charset="0"/>
              <a:buChar char="•"/>
            </a:pPr>
            <a:r>
              <a:rPr lang="en-US" dirty="0"/>
              <a:t>Structure du </a:t>
            </a:r>
            <a:r>
              <a:rPr lang="en-US" dirty="0" err="1"/>
              <a:t>projet</a:t>
            </a:r>
            <a:endParaRPr lang="en-US" dirty="0"/>
          </a:p>
          <a:p>
            <a:pPr marL="285750" indent="-228600" algn="l">
              <a:buFont typeface="Arial" panose="020B0604020202020204" pitchFamily="34" charset="0"/>
              <a:buChar char="•"/>
            </a:pPr>
            <a:r>
              <a:rPr lang="en-US" dirty="0"/>
              <a:t>Les </a:t>
            </a:r>
            <a:r>
              <a:rPr lang="en-US" dirty="0" err="1"/>
              <a:t>ancres</a:t>
            </a:r>
            <a:r>
              <a:rPr lang="en-US" dirty="0"/>
              <a:t> des </a:t>
            </a:r>
            <a:r>
              <a:rPr lang="en-US" dirty="0" err="1"/>
              <a:t>tuiles</a:t>
            </a:r>
            <a:endParaRPr lang="en-US" dirty="0"/>
          </a:p>
          <a:p>
            <a:pPr marL="285750" indent="-228600" algn="l">
              <a:buFont typeface="Arial" panose="020B0604020202020204" pitchFamily="34" charset="0"/>
              <a:buChar char="•"/>
            </a:pPr>
            <a:r>
              <a:rPr lang="en-US" dirty="0" err="1"/>
              <a:t>Fonction</a:t>
            </a:r>
            <a:r>
              <a:rPr lang="en-US" dirty="0"/>
              <a:t> </a:t>
            </a:r>
            <a:r>
              <a:rPr lang="en-US" dirty="0" err="1"/>
              <a:t>isTilePlacable</a:t>
            </a:r>
            <a:endParaRPr lang="en-US" dirty="0"/>
          </a:p>
          <a:p>
            <a:pPr marL="285750" indent="-228600" algn="l">
              <a:buFont typeface="Arial" panose="020B0604020202020204" pitchFamily="34" charset="0"/>
              <a:buChar char="•"/>
            </a:pPr>
            <a:r>
              <a:rPr lang="en-US" dirty="0" err="1"/>
              <a:t>Fonction</a:t>
            </a:r>
            <a:r>
              <a:rPr lang="en-US" dirty="0"/>
              <a:t> </a:t>
            </a:r>
            <a:r>
              <a:rPr lang="en-US" dirty="0" err="1"/>
              <a:t>playerTurn</a:t>
            </a:r>
            <a:endParaRPr lang="en-US" dirty="0"/>
          </a:p>
          <a:p>
            <a:pPr marL="285750" indent="-228600" algn="l">
              <a:buFont typeface="Arial" panose="020B0604020202020204" pitchFamily="34" charset="0"/>
              <a:buChar char="•"/>
            </a:pPr>
            <a:r>
              <a:rPr lang="en-US" dirty="0" err="1"/>
              <a:t>Bilan</a:t>
            </a:r>
            <a:endParaRPr lang="en-US" dirty="0"/>
          </a:p>
          <a:p>
            <a:pPr marL="285750" indent="-228600" algn="l">
              <a:buFont typeface="Arial" panose="020B0604020202020204" pitchFamily="34" charset="0"/>
              <a:buChar char="•"/>
            </a:pPr>
            <a:r>
              <a:rPr lang="en-US" dirty="0"/>
              <a:t>Ce qui </a:t>
            </a:r>
            <a:r>
              <a:rPr lang="en-US" dirty="0" err="1"/>
              <a:t>peut</a:t>
            </a:r>
            <a:r>
              <a:rPr lang="en-US" dirty="0"/>
              <a:t> </a:t>
            </a:r>
            <a:r>
              <a:rPr lang="en-US" dirty="0" err="1"/>
              <a:t>être</a:t>
            </a:r>
            <a:r>
              <a:rPr lang="en-US" dirty="0"/>
              <a:t> </a:t>
            </a:r>
            <a:r>
              <a:rPr lang="en-US" dirty="0" err="1"/>
              <a:t>ameliore</a:t>
            </a:r>
            <a:endParaRPr lang="en-US" dirty="0"/>
          </a:p>
          <a:p>
            <a:pPr marL="285750" indent="-228600" algn="l">
              <a:buFont typeface="Arial" panose="020B0604020202020204" pitchFamily="34" charset="0"/>
              <a:buChar char="•"/>
            </a:pPr>
            <a:endParaRPr lang="en-US" dirty="0"/>
          </a:p>
        </p:txBody>
      </p:sp>
    </p:spTree>
    <p:extLst>
      <p:ext uri="{BB962C8B-B14F-4D97-AF65-F5344CB8AC3E}">
        <p14:creationId xmlns:p14="http://schemas.microsoft.com/office/powerpoint/2010/main" val="27192008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E8D3B17-7638-DFD3-18E4-8A6D6117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Une image contenant peinture, barrière de corail, art&#10;&#10;Description générée automatiquement">
            <a:extLst>
              <a:ext uri="{FF2B5EF4-FFF2-40B4-BE49-F238E27FC236}">
                <a16:creationId xmlns:a16="http://schemas.microsoft.com/office/drawing/2014/main" id="{6AE26810-B595-7951-D846-0F930B88E8CC}"/>
              </a:ext>
            </a:extLst>
          </p:cNvPr>
          <p:cNvPicPr>
            <a:picLocks noChangeAspect="1"/>
          </p:cNvPicPr>
          <p:nvPr/>
        </p:nvPicPr>
        <p:blipFill rotWithShape="1">
          <a:blip r:embed="rId2"/>
          <a:srcRect l="21370" r="31373" b="-1"/>
          <a:stretch/>
        </p:blipFill>
        <p:spPr>
          <a:xfrm>
            <a:off x="20" y="10"/>
            <a:ext cx="4910308" cy="6857990"/>
          </a:xfrm>
          <a:prstGeom prst="rect">
            <a:avLst/>
          </a:prstGeom>
        </p:spPr>
      </p:pic>
      <p:sp>
        <p:nvSpPr>
          <p:cNvPr id="2" name="Titre 1">
            <a:extLst>
              <a:ext uri="{FF2B5EF4-FFF2-40B4-BE49-F238E27FC236}">
                <a16:creationId xmlns:a16="http://schemas.microsoft.com/office/drawing/2014/main" id="{D39DDF36-9559-5287-2146-DEBCD11F1C94}"/>
              </a:ext>
            </a:extLst>
          </p:cNvPr>
          <p:cNvSpPr>
            <a:spLocks noGrp="1"/>
          </p:cNvSpPr>
          <p:nvPr>
            <p:ph type="title"/>
          </p:nvPr>
        </p:nvSpPr>
        <p:spPr>
          <a:xfrm>
            <a:off x="5568537" y="603504"/>
            <a:ext cx="5916168" cy="1527048"/>
          </a:xfrm>
        </p:spPr>
        <p:txBody>
          <a:bodyPr anchor="b">
            <a:normAutofit/>
          </a:bodyPr>
          <a:lstStyle/>
          <a:p>
            <a:r>
              <a:rPr lang="en-US" dirty="0"/>
              <a:t>STRUCTURE DU PROJET</a:t>
            </a:r>
            <a:endParaRPr lang="fr-FR" dirty="0"/>
          </a:p>
        </p:txBody>
      </p:sp>
      <p:sp>
        <p:nvSpPr>
          <p:cNvPr id="3" name="Espace réservé du contenu 2">
            <a:extLst>
              <a:ext uri="{FF2B5EF4-FFF2-40B4-BE49-F238E27FC236}">
                <a16:creationId xmlns:a16="http://schemas.microsoft.com/office/drawing/2014/main" id="{EA67E39B-5294-9976-5551-F77CC9C7F3F3}"/>
              </a:ext>
            </a:extLst>
          </p:cNvPr>
          <p:cNvSpPr>
            <a:spLocks noGrp="1"/>
          </p:cNvSpPr>
          <p:nvPr>
            <p:ph idx="1"/>
          </p:nvPr>
        </p:nvSpPr>
        <p:spPr>
          <a:xfrm>
            <a:off x="5568537" y="2214282"/>
            <a:ext cx="5916168" cy="4095078"/>
          </a:xfrm>
        </p:spPr>
        <p:txBody>
          <a:bodyPr>
            <a:normAutofit/>
          </a:bodyPr>
          <a:lstStyle/>
          <a:p>
            <a:r>
              <a:rPr lang="en-US" sz="1800"/>
              <a:t>Fichier main : appels a fonctions principaux et menu principal</a:t>
            </a:r>
          </a:p>
          <a:p>
            <a:r>
              <a:rPr lang="en-US" sz="1800"/>
              <a:t>Singleplayergame/ Multiplayergame : contient les appels a fonctions permettant le jeu et les cycles de jeu principaux</a:t>
            </a:r>
          </a:p>
          <a:p>
            <a:r>
              <a:rPr lang="en-US" sz="1800"/>
              <a:t>Utilities : Le fichier le plus volumineux contient toutes les fonctions appeles dans plus d’un fichier</a:t>
            </a:r>
          </a:p>
          <a:p>
            <a:r>
              <a:rPr lang="en-US" sz="1800"/>
              <a:t>Save : permet l’ecriture de sauvegardes et la lecture d’une partie de celles-ci</a:t>
            </a:r>
            <a:endParaRPr lang="fr-FR" sz="1800"/>
          </a:p>
        </p:txBody>
      </p:sp>
    </p:spTree>
    <p:extLst>
      <p:ext uri="{BB962C8B-B14F-4D97-AF65-F5344CB8AC3E}">
        <p14:creationId xmlns:p14="http://schemas.microsoft.com/office/powerpoint/2010/main" val="26767539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E8D3B17-7638-DFD3-18E4-8A6D6117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Une image contenant peinture, barrière de corail, art&#10;&#10;Description générée automatiquement">
            <a:extLst>
              <a:ext uri="{FF2B5EF4-FFF2-40B4-BE49-F238E27FC236}">
                <a16:creationId xmlns:a16="http://schemas.microsoft.com/office/drawing/2014/main" id="{6AE26810-B595-7951-D846-0F930B88E8CC}"/>
              </a:ext>
            </a:extLst>
          </p:cNvPr>
          <p:cNvPicPr>
            <a:picLocks noChangeAspect="1"/>
          </p:cNvPicPr>
          <p:nvPr/>
        </p:nvPicPr>
        <p:blipFill rotWithShape="1">
          <a:blip r:embed="rId2"/>
          <a:srcRect l="21370" r="31373" b="-1"/>
          <a:stretch/>
        </p:blipFill>
        <p:spPr>
          <a:xfrm>
            <a:off x="20" y="10"/>
            <a:ext cx="4910308" cy="6857990"/>
          </a:xfrm>
          <a:prstGeom prst="rect">
            <a:avLst/>
          </a:prstGeom>
        </p:spPr>
      </p:pic>
      <p:sp>
        <p:nvSpPr>
          <p:cNvPr id="2" name="Titre 1">
            <a:extLst>
              <a:ext uri="{FF2B5EF4-FFF2-40B4-BE49-F238E27FC236}">
                <a16:creationId xmlns:a16="http://schemas.microsoft.com/office/drawing/2014/main" id="{D39DDF36-9559-5287-2146-DEBCD11F1C94}"/>
              </a:ext>
            </a:extLst>
          </p:cNvPr>
          <p:cNvSpPr>
            <a:spLocks noGrp="1"/>
          </p:cNvSpPr>
          <p:nvPr>
            <p:ph type="title"/>
          </p:nvPr>
        </p:nvSpPr>
        <p:spPr>
          <a:xfrm>
            <a:off x="5568537" y="603504"/>
            <a:ext cx="5916168" cy="1527048"/>
          </a:xfrm>
        </p:spPr>
        <p:txBody>
          <a:bodyPr anchor="b">
            <a:normAutofit/>
          </a:bodyPr>
          <a:lstStyle/>
          <a:p>
            <a:r>
              <a:rPr lang="en-US" dirty="0"/>
              <a:t>LES ANCRES DES TUILES</a:t>
            </a:r>
            <a:endParaRPr lang="fr-FR" dirty="0"/>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EA67E39B-5294-9976-5551-F77CC9C7F3F3}"/>
                  </a:ext>
                </a:extLst>
              </p:cNvPr>
              <p:cNvSpPr>
                <a:spLocks noGrp="1"/>
              </p:cNvSpPr>
              <p:nvPr>
                <p:ph idx="1"/>
              </p:nvPr>
            </p:nvSpPr>
            <p:spPr>
              <a:xfrm>
                <a:off x="5568537" y="2214282"/>
                <a:ext cx="5916168" cy="4095078"/>
              </a:xfrm>
            </p:spPr>
            <p:txBody>
              <a:bodyPr>
                <a:normAutofit fontScale="92500"/>
              </a:bodyPr>
              <a:lstStyle/>
              <a:p>
                <a:pPr marL="0" indent="0">
                  <a:buNone/>
                </a:pPr>
                <a:r>
                  <a:rPr lang="fr-FR" sz="1800" dirty="0"/>
                  <a:t>Pour gérer le placement des tuiles nous avons décidé de gérer leur placement depuis la première lettre afin de permettre le placement de cases vides ou de nombres hors des limites du plateau.</a:t>
                </a:r>
              </a:p>
              <a:p>
                <a:pPr marL="0" indent="0">
                  <a:buNone/>
                </a:pPr>
                <a:r>
                  <a:rPr lang="fr-FR" sz="1800" dirty="0"/>
                  <a:t>Exemple:</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sz="1800" b="1" i="1" smtClean="0">
                              <a:latin typeface="Cambria Math" panose="02040503050406030204" pitchFamily="18" charset="0"/>
                            </a:rPr>
                          </m:ctrlPr>
                        </m:dPr>
                        <m:e>
                          <m:m>
                            <m:mPr>
                              <m:mcs>
                                <m:mc>
                                  <m:mcPr>
                                    <m:count m:val="3"/>
                                    <m:mcJc m:val="center"/>
                                  </m:mcPr>
                                </m:mc>
                              </m:mcs>
                              <m:ctrlPr>
                                <a:rPr lang="en-US" sz="1800" b="1" i="1">
                                  <a:latin typeface="Cambria Math" panose="02040503050406030204" pitchFamily="18" charset="0"/>
                                </a:rPr>
                              </m:ctrlPr>
                            </m:mPr>
                            <m:mr>
                              <m:e/>
                              <m:e>
                                <m:r>
                                  <a:rPr lang="en-US" sz="1800" b="1">
                                    <a:latin typeface="Cambria Math" panose="02040503050406030204" pitchFamily="18" charset="0"/>
                                  </a:rPr>
                                  <m:t>𝟑</m:t>
                                </m:r>
                              </m:e>
                              <m:e>
                                <m:r>
                                  <a:rPr lang="en-US" sz="1800" b="1">
                                    <a:solidFill>
                                      <a:schemeClr val="accent6">
                                        <a:lumMod val="60000"/>
                                        <a:lumOff val="40000"/>
                                      </a:schemeClr>
                                    </a:solidFill>
                                    <a:latin typeface="Cambria Math" panose="02040503050406030204" pitchFamily="18" charset="0"/>
                                  </a:rPr>
                                  <m:t>𝐀</m:t>
                                </m:r>
                              </m:e>
                            </m:mr>
                            <m:mr>
                              <m:e>
                                <m:r>
                                  <a:rPr lang="en-US" sz="1800" b="1">
                                    <a:latin typeface="Cambria Math" panose="02040503050406030204" pitchFamily="18" charset="0"/>
                                  </a:rPr>
                                  <m:t>𝟐</m:t>
                                </m:r>
                              </m:e>
                              <m:e/>
                              <m:e/>
                            </m:mr>
                            <m:mr>
                              <m:e>
                                <m:r>
                                  <a:rPr lang="en-US" sz="1800" b="1">
                                    <a:latin typeface="Cambria Math" panose="02040503050406030204" pitchFamily="18" charset="0"/>
                                  </a:rPr>
                                  <m:t>𝟏</m:t>
                                </m:r>
                              </m:e>
                              <m:e/>
                              <m:e>
                                <m:r>
                                  <a:rPr lang="en-US" sz="1800" b="1">
                                    <a:latin typeface="Cambria Math" panose="02040503050406030204" pitchFamily="18" charset="0"/>
                                  </a:rPr>
                                  <m:t>𝐁</m:t>
                                </m:r>
                              </m:e>
                            </m:mr>
                          </m:m>
                          <m:r>
                            <m:rPr>
                              <m:nor/>
                            </m:rPr>
                            <a:rPr lang="fr-FR" sz="1800" b="1" dirty="0"/>
                            <m:t> </m:t>
                          </m:r>
                        </m:e>
                      </m:d>
                    </m:oMath>
                  </m:oMathPara>
                </a14:m>
                <a:endParaRPr lang="fr-FR" sz="1800" b="1" dirty="0"/>
              </a:p>
              <a:p>
                <a:pPr marL="0" indent="0">
                  <a:buNone/>
                </a:pPr>
                <a:r>
                  <a:rPr lang="fr-FR" sz="1800" dirty="0"/>
                  <a:t>Ici l’ancre est </a:t>
                </a:r>
                <a:r>
                  <a:rPr lang="fr-FR" sz="1800" b="1" dirty="0">
                    <a:solidFill>
                      <a:schemeClr val="accent6">
                        <a:lumMod val="60000"/>
                        <a:lumOff val="40000"/>
                      </a:schemeClr>
                    </a:solidFill>
                  </a:rPr>
                  <a:t>A</a:t>
                </a:r>
                <a:r>
                  <a:rPr lang="fr-FR" sz="1800" dirty="0"/>
                  <a:t>, l’utilisateur choisira donc l’emplacement de </a:t>
                </a:r>
                <a:r>
                  <a:rPr lang="fr-FR" sz="1800" b="1" dirty="0">
                    <a:solidFill>
                      <a:schemeClr val="accent6">
                        <a:lumMod val="60000"/>
                        <a:lumOff val="40000"/>
                      </a:schemeClr>
                    </a:solidFill>
                  </a:rPr>
                  <a:t>A</a:t>
                </a:r>
                <a:r>
                  <a:rPr lang="fr-FR" sz="1800" dirty="0"/>
                  <a:t> plutôt que l’emplacement absolu qui vaut:</a:t>
                </a:r>
              </a:p>
              <a:p>
                <a:pPr marL="0" indent="0">
                  <a:buNone/>
                </a:pPr>
                <a14:m>
                  <m:oMathPara xmlns:m="http://schemas.openxmlformats.org/officeDocument/2006/math">
                    <m:oMathParaPr>
                      <m:jc m:val="centerGroup"/>
                    </m:oMathParaPr>
                    <m:oMath xmlns:m="http://schemas.openxmlformats.org/officeDocument/2006/math">
                      <m:d>
                        <m:dPr>
                          <m:begChr m:val="{"/>
                          <m:endChr m:val=""/>
                          <m:ctrlPr>
                            <a:rPr lang="fr-FR" sz="1800" b="1" i="1">
                              <a:latin typeface="Cambria Math" panose="02040503050406030204" pitchFamily="18" charset="0"/>
                            </a:rPr>
                          </m:ctrlPr>
                        </m:dPr>
                        <m:e>
                          <m:m>
                            <m:mPr>
                              <m:mcs>
                                <m:mc>
                                  <m:mcPr>
                                    <m:count m:val="1"/>
                                    <m:mcJc m:val="center"/>
                                  </m:mcPr>
                                </m:mc>
                              </m:mcs>
                              <m:ctrlPr>
                                <a:rPr lang="fr-FR" sz="1800" b="1" i="1">
                                  <a:latin typeface="Cambria Math" panose="02040503050406030204" pitchFamily="18" charset="0"/>
                                </a:rPr>
                              </m:ctrlPr>
                            </m:mPr>
                            <m:mr>
                              <m:e>
                                <m:r>
                                  <a:rPr lang="en-US" sz="1800" b="1" i="1">
                                    <a:latin typeface="Cambria Math" panose="02040503050406030204" pitchFamily="18" charset="0"/>
                                  </a:rPr>
                                  <m:t>𝑨𝒃𝒔𝒐𝒍𝒖𝒕𝒆𝑿</m:t>
                                </m:r>
                                <m:r>
                                  <a:rPr lang="en-US" sz="1800" b="1">
                                    <a:latin typeface="Cambria Math" panose="02040503050406030204" pitchFamily="18" charset="0"/>
                                  </a:rPr>
                                  <m:t>=</m:t>
                                </m:r>
                                <m:r>
                                  <a:rPr lang="en-US" sz="1800" b="1" i="1">
                                    <a:latin typeface="Cambria Math" panose="02040503050406030204" pitchFamily="18" charset="0"/>
                                  </a:rPr>
                                  <m:t>𝑹𝒆𝒍𝒂𝒕𝒊𝒗𝒆𝑿</m:t>
                                </m:r>
                                <m:r>
                                  <a:rPr lang="en-US" sz="1800" b="1">
                                    <a:latin typeface="Cambria Math" panose="02040503050406030204" pitchFamily="18" charset="0"/>
                                  </a:rPr>
                                  <m:t> −</m:t>
                                </m:r>
                                <m:r>
                                  <a:rPr lang="en-US" sz="1800" b="1" i="1" smtClean="0">
                                    <a:solidFill>
                                      <a:schemeClr val="accent6">
                                        <a:lumMod val="60000"/>
                                        <a:lumOff val="40000"/>
                                      </a:schemeClr>
                                    </a:solidFill>
                                    <a:latin typeface="Cambria Math" panose="02040503050406030204" pitchFamily="18" charset="0"/>
                                  </a:rPr>
                                  <m:t>𝑨𝒏𝒄𝒉𝒐𝒓</m:t>
                                </m:r>
                                <m:r>
                                  <a:rPr lang="en-US" sz="1800" b="1" i="1">
                                    <a:solidFill>
                                      <a:schemeClr val="accent6">
                                        <a:lumMod val="60000"/>
                                        <a:lumOff val="40000"/>
                                      </a:schemeClr>
                                    </a:solidFill>
                                    <a:latin typeface="Cambria Math" panose="02040503050406030204" pitchFamily="18" charset="0"/>
                                  </a:rPr>
                                  <m:t>𝑰𝒏𝒕𝒆𝒓𝒏𝒂𝒍</m:t>
                                </m:r>
                                <m:r>
                                  <a:rPr lang="en-US" sz="1800" b="1" i="1" smtClean="0">
                                    <a:solidFill>
                                      <a:schemeClr val="accent6">
                                        <a:lumMod val="60000"/>
                                        <a:lumOff val="40000"/>
                                      </a:schemeClr>
                                    </a:solidFill>
                                    <a:latin typeface="Cambria Math" panose="02040503050406030204" pitchFamily="18" charset="0"/>
                                  </a:rPr>
                                  <m:t>𝑿</m:t>
                                </m:r>
                                <m:r>
                                  <m:rPr>
                                    <m:nor/>
                                  </m:rPr>
                                  <a:rPr lang="fr-FR" sz="1800" b="1" dirty="0">
                                    <a:latin typeface="Cambria Math" panose="02040503050406030204" pitchFamily="18" charset="0"/>
                                  </a:rPr>
                                  <m:t> </m:t>
                                </m:r>
                              </m:e>
                            </m:mr>
                            <m:mr>
                              <m:e>
                                <m:r>
                                  <a:rPr lang="en-US" sz="1800" b="1" i="1">
                                    <a:latin typeface="Cambria Math" panose="02040503050406030204" pitchFamily="18" charset="0"/>
                                  </a:rPr>
                                  <m:t>𝑨𝒃𝒔𝒐𝒍𝒖𝒕𝒆𝒀</m:t>
                                </m:r>
                                <m:r>
                                  <a:rPr lang="en-US" sz="1800" b="1">
                                    <a:latin typeface="Cambria Math" panose="02040503050406030204" pitchFamily="18" charset="0"/>
                                  </a:rPr>
                                  <m:t>=</m:t>
                                </m:r>
                                <m:r>
                                  <a:rPr lang="en-US" sz="1800" b="1" i="1">
                                    <a:latin typeface="Cambria Math" panose="02040503050406030204" pitchFamily="18" charset="0"/>
                                  </a:rPr>
                                  <m:t>𝑹𝒆𝒍𝒂𝒕𝒊𝒗𝒆𝒀</m:t>
                                </m:r>
                                <m:r>
                                  <a:rPr lang="en-US" sz="1800" b="1">
                                    <a:latin typeface="Cambria Math" panose="02040503050406030204" pitchFamily="18" charset="0"/>
                                  </a:rPr>
                                  <m:t> −</m:t>
                                </m:r>
                                <m:r>
                                  <a:rPr lang="en-US" sz="1800" b="1" i="1" smtClean="0">
                                    <a:solidFill>
                                      <a:schemeClr val="accent6">
                                        <a:lumMod val="60000"/>
                                        <a:lumOff val="40000"/>
                                      </a:schemeClr>
                                    </a:solidFill>
                                    <a:latin typeface="Cambria Math" panose="02040503050406030204" pitchFamily="18" charset="0"/>
                                  </a:rPr>
                                  <m:t>𝑨𝒏𝒄𝒉𝒐𝒓</m:t>
                                </m:r>
                                <m:r>
                                  <a:rPr lang="en-US" sz="1800" b="1" i="1">
                                    <a:solidFill>
                                      <a:schemeClr val="accent6">
                                        <a:lumMod val="60000"/>
                                        <a:lumOff val="40000"/>
                                      </a:schemeClr>
                                    </a:solidFill>
                                    <a:latin typeface="Cambria Math" panose="02040503050406030204" pitchFamily="18" charset="0"/>
                                  </a:rPr>
                                  <m:t>𝑰𝒏𝒕𝒆𝒓𝒏𝒂𝒍</m:t>
                                </m:r>
                                <m:r>
                                  <a:rPr lang="en-US" sz="1800" b="1" i="0" smtClean="0">
                                    <a:solidFill>
                                      <a:schemeClr val="accent6">
                                        <a:lumMod val="60000"/>
                                        <a:lumOff val="40000"/>
                                      </a:schemeClr>
                                    </a:solidFill>
                                    <a:latin typeface="Cambria Math" panose="02040503050406030204" pitchFamily="18" charset="0"/>
                                  </a:rPr>
                                  <m:t>𝐘</m:t>
                                </m:r>
                              </m:e>
                            </m:mr>
                          </m:m>
                        </m:e>
                      </m:d>
                    </m:oMath>
                  </m:oMathPara>
                </a14:m>
                <a:endParaRPr lang="fr-FR" sz="1800" b="1" dirty="0">
                  <a:latin typeface="Cambria Math" panose="02040503050406030204" pitchFamily="18" charset="0"/>
                </a:endParaRPr>
              </a:p>
            </p:txBody>
          </p:sp>
        </mc:Choice>
        <mc:Fallback xmlns="">
          <p:sp>
            <p:nvSpPr>
              <p:cNvPr id="3" name="Espace réservé du contenu 2">
                <a:extLst>
                  <a:ext uri="{FF2B5EF4-FFF2-40B4-BE49-F238E27FC236}">
                    <a16:creationId xmlns:a16="http://schemas.microsoft.com/office/drawing/2014/main" id="{EA67E39B-5294-9976-5551-F77CC9C7F3F3}"/>
                  </a:ext>
                </a:extLst>
              </p:cNvPr>
              <p:cNvSpPr>
                <a:spLocks noGrp="1" noRot="1" noChangeAspect="1" noMove="1" noResize="1" noEditPoints="1" noAdjustHandles="1" noChangeArrowheads="1" noChangeShapeType="1" noTextEdit="1"/>
              </p:cNvSpPr>
              <p:nvPr>
                <p:ph idx="1"/>
              </p:nvPr>
            </p:nvSpPr>
            <p:spPr>
              <a:xfrm>
                <a:off x="5568537" y="2214282"/>
                <a:ext cx="5916168" cy="4095078"/>
              </a:xfrm>
              <a:blipFill>
                <a:blip r:embed="rId3"/>
                <a:stretch>
                  <a:fillRect l="-618" r="-309"/>
                </a:stretch>
              </a:blipFill>
            </p:spPr>
            <p:txBody>
              <a:bodyPr/>
              <a:lstStyle/>
              <a:p>
                <a:r>
                  <a:rPr lang="fr-FR">
                    <a:noFill/>
                  </a:rPr>
                  <a:t> </a:t>
                </a:r>
              </a:p>
            </p:txBody>
          </p:sp>
        </mc:Fallback>
      </mc:AlternateContent>
    </p:spTree>
    <p:extLst>
      <p:ext uri="{BB962C8B-B14F-4D97-AF65-F5344CB8AC3E}">
        <p14:creationId xmlns:p14="http://schemas.microsoft.com/office/powerpoint/2010/main" val="17385666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E8D3B17-7638-DFD3-18E4-8A6D6117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Une image contenant peinture, barrière de corail, art&#10;&#10;Description générée automatiquement">
            <a:extLst>
              <a:ext uri="{FF2B5EF4-FFF2-40B4-BE49-F238E27FC236}">
                <a16:creationId xmlns:a16="http://schemas.microsoft.com/office/drawing/2014/main" id="{6AE26810-B595-7951-D846-0F930B88E8CC}"/>
              </a:ext>
            </a:extLst>
          </p:cNvPr>
          <p:cNvPicPr>
            <a:picLocks noChangeAspect="1"/>
          </p:cNvPicPr>
          <p:nvPr/>
        </p:nvPicPr>
        <p:blipFill rotWithShape="1">
          <a:blip r:embed="rId2"/>
          <a:srcRect l="21370" r="31373" b="-1"/>
          <a:stretch/>
        </p:blipFill>
        <p:spPr>
          <a:xfrm>
            <a:off x="20" y="10"/>
            <a:ext cx="4910308" cy="6857990"/>
          </a:xfrm>
          <a:prstGeom prst="rect">
            <a:avLst/>
          </a:prstGeom>
        </p:spPr>
      </p:pic>
      <p:sp>
        <p:nvSpPr>
          <p:cNvPr id="2" name="Titre 1">
            <a:extLst>
              <a:ext uri="{FF2B5EF4-FFF2-40B4-BE49-F238E27FC236}">
                <a16:creationId xmlns:a16="http://schemas.microsoft.com/office/drawing/2014/main" id="{D39DDF36-9559-5287-2146-DEBCD11F1C94}"/>
              </a:ext>
            </a:extLst>
          </p:cNvPr>
          <p:cNvSpPr>
            <a:spLocks noGrp="1"/>
          </p:cNvSpPr>
          <p:nvPr>
            <p:ph type="title"/>
          </p:nvPr>
        </p:nvSpPr>
        <p:spPr>
          <a:xfrm>
            <a:off x="5568537" y="380489"/>
            <a:ext cx="5916168" cy="731336"/>
          </a:xfrm>
        </p:spPr>
        <p:txBody>
          <a:bodyPr anchor="b">
            <a:normAutofit/>
          </a:bodyPr>
          <a:lstStyle/>
          <a:p>
            <a:r>
              <a:rPr lang="en-US" dirty="0"/>
              <a:t>FONCTION </a:t>
            </a:r>
            <a:r>
              <a:rPr lang="en-US" dirty="0" err="1"/>
              <a:t>isTilePlacable</a:t>
            </a:r>
            <a:endParaRPr lang="fr-FR" dirty="0"/>
          </a:p>
        </p:txBody>
      </p:sp>
      <p:sp>
        <p:nvSpPr>
          <p:cNvPr id="3" name="Espace réservé du contenu 2">
            <a:extLst>
              <a:ext uri="{FF2B5EF4-FFF2-40B4-BE49-F238E27FC236}">
                <a16:creationId xmlns:a16="http://schemas.microsoft.com/office/drawing/2014/main" id="{EA67E39B-5294-9976-5551-F77CC9C7F3F3}"/>
              </a:ext>
            </a:extLst>
          </p:cNvPr>
          <p:cNvSpPr>
            <a:spLocks noGrp="1"/>
          </p:cNvSpPr>
          <p:nvPr>
            <p:ph idx="1"/>
          </p:nvPr>
        </p:nvSpPr>
        <p:spPr>
          <a:xfrm>
            <a:off x="5568537" y="1393079"/>
            <a:ext cx="5916168" cy="1190561"/>
          </a:xfrm>
        </p:spPr>
        <p:txBody>
          <a:bodyPr>
            <a:normAutofit/>
          </a:bodyPr>
          <a:lstStyle/>
          <a:p>
            <a:pPr marL="0" indent="0">
              <a:buNone/>
            </a:pPr>
            <a:r>
              <a:rPr lang="fr-FR" sz="1800" dirty="0"/>
              <a:t>L’une des fonctions centrales du projet est la vérification de la validité du placement d’une tuile dans le plateau.</a:t>
            </a:r>
          </a:p>
          <a:p>
            <a:pPr marL="0" indent="0">
              <a:buNone/>
            </a:pPr>
            <a:endParaRPr lang="fr-FR" sz="1800" dirty="0"/>
          </a:p>
        </p:txBody>
      </p:sp>
      <p:sp>
        <p:nvSpPr>
          <p:cNvPr id="8" name="ZoneTexte 7">
            <a:extLst>
              <a:ext uri="{FF2B5EF4-FFF2-40B4-BE49-F238E27FC236}">
                <a16:creationId xmlns:a16="http://schemas.microsoft.com/office/drawing/2014/main" id="{A8D13FE9-3FF1-8AAC-A216-38B6600B2331}"/>
              </a:ext>
            </a:extLst>
          </p:cNvPr>
          <p:cNvSpPr txBox="1"/>
          <p:nvPr/>
        </p:nvSpPr>
        <p:spPr>
          <a:xfrm>
            <a:off x="5568537" y="2631610"/>
            <a:ext cx="6097022" cy="3908762"/>
          </a:xfrm>
          <a:prstGeom prst="rect">
            <a:avLst/>
          </a:prstGeom>
          <a:solidFill>
            <a:schemeClr val="tx1">
              <a:lumMod val="85000"/>
              <a:lumOff val="15000"/>
            </a:schemeClr>
          </a:solidFill>
          <a:ln w="38100">
            <a:solidFill>
              <a:schemeClr val="tx1"/>
            </a:solidFill>
          </a:ln>
        </p:spPr>
        <p:txBody>
          <a:bodyPr wrap="square">
            <a:spAutoFit/>
          </a:bodyPr>
          <a:lstStyle/>
          <a:p>
            <a:r>
              <a:rPr lang="fr-FR" sz="800" b="1" dirty="0">
                <a:solidFill>
                  <a:schemeClr val="bg1"/>
                </a:solidFill>
                <a:latin typeface="Consolas" panose="020B0609020204030204" pitchFamily="49" charset="0"/>
              </a:rPr>
              <a:t>Fonction </a:t>
            </a:r>
            <a:r>
              <a:rPr lang="fr-FR" sz="800" b="1" dirty="0" err="1">
                <a:solidFill>
                  <a:schemeClr val="bg1"/>
                </a:solidFill>
                <a:latin typeface="Consolas" panose="020B0609020204030204" pitchFamily="49" charset="0"/>
              </a:rPr>
              <a:t>estPlacable</a:t>
            </a:r>
            <a:r>
              <a:rPr lang="fr-FR" sz="800" b="1" dirty="0">
                <a:solidFill>
                  <a:schemeClr val="bg1"/>
                </a:solidFill>
                <a:latin typeface="Consolas" panose="020B0609020204030204" pitchFamily="49" charset="0"/>
              </a:rPr>
              <a:t>(</a:t>
            </a:r>
            <a:r>
              <a:rPr lang="fr-FR" sz="800" b="1" dirty="0" err="1">
                <a:solidFill>
                  <a:schemeClr val="bg1"/>
                </a:solidFill>
                <a:latin typeface="Consolas" panose="020B0609020204030204" pitchFamily="49" charset="0"/>
              </a:rPr>
              <a:t>level</a:t>
            </a:r>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levelX</a:t>
            </a:r>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levelY</a:t>
            </a:r>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tile</a:t>
            </a:r>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anchorLevelX</a:t>
            </a:r>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anchorLevelY</a:t>
            </a:r>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anchorTileX</a:t>
            </a:r>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anchorTileY</a:t>
            </a:r>
            <a:r>
              <a:rPr lang="fr-FR" sz="800" b="1" dirty="0">
                <a:solidFill>
                  <a:schemeClr val="bg1"/>
                </a:solidFill>
                <a:latin typeface="Consolas" panose="020B0609020204030204" pitchFamily="49" charset="0"/>
              </a:rPr>
              <a:t>)</a:t>
            </a:r>
          </a:p>
          <a:p>
            <a:r>
              <a:rPr lang="fr-FR" sz="800" b="1" dirty="0">
                <a:solidFill>
                  <a:schemeClr val="bg1"/>
                </a:solidFill>
                <a:latin typeface="Consolas" panose="020B0609020204030204" pitchFamily="49" charset="0"/>
              </a:rPr>
              <a:t>    Début        </a:t>
            </a:r>
          </a:p>
          <a:p>
            <a:r>
              <a:rPr lang="fr-FR" sz="800" b="1" dirty="0" err="1">
                <a:solidFill>
                  <a:schemeClr val="bg1"/>
                </a:solidFill>
                <a:latin typeface="Consolas" panose="020B0609020204030204" pitchFamily="49" charset="0"/>
              </a:rPr>
              <a:t>absoluteX</a:t>
            </a:r>
            <a:r>
              <a:rPr lang="fr-FR" sz="800" b="1" dirty="0">
                <a:solidFill>
                  <a:schemeClr val="bg1"/>
                </a:solidFill>
                <a:latin typeface="Consolas" panose="020B0609020204030204" pitchFamily="49" charset="0"/>
              </a:rPr>
              <a:t> &lt;- </a:t>
            </a:r>
            <a:r>
              <a:rPr lang="fr-FR" sz="800" b="1" dirty="0" err="1">
                <a:solidFill>
                  <a:schemeClr val="bg1"/>
                </a:solidFill>
                <a:latin typeface="Consolas" panose="020B0609020204030204" pitchFamily="49" charset="0"/>
              </a:rPr>
              <a:t>anchorLevelX</a:t>
            </a:r>
            <a:r>
              <a:rPr lang="fr-FR" sz="800" b="1" dirty="0">
                <a:solidFill>
                  <a:schemeClr val="bg1"/>
                </a:solidFill>
                <a:latin typeface="Consolas" panose="020B0609020204030204" pitchFamily="49" charset="0"/>
              </a:rPr>
              <a:t> - </a:t>
            </a:r>
            <a:r>
              <a:rPr lang="fr-FR" sz="800" b="1" dirty="0" err="1">
                <a:solidFill>
                  <a:schemeClr val="bg1"/>
                </a:solidFill>
                <a:latin typeface="Consolas" panose="020B0609020204030204" pitchFamily="49" charset="0"/>
              </a:rPr>
              <a:t>anchorTileX</a:t>
            </a:r>
            <a:r>
              <a:rPr lang="fr-FR" sz="800" b="1" dirty="0">
                <a:solidFill>
                  <a:schemeClr val="bg1"/>
                </a:solidFill>
                <a:latin typeface="Consolas" panose="020B0609020204030204" pitchFamily="49" charset="0"/>
              </a:rPr>
              <a:t>        </a:t>
            </a:r>
          </a:p>
          <a:p>
            <a:r>
              <a:rPr lang="fr-FR" sz="800" b="1" dirty="0" err="1">
                <a:solidFill>
                  <a:schemeClr val="bg1"/>
                </a:solidFill>
                <a:latin typeface="Consolas" panose="020B0609020204030204" pitchFamily="49" charset="0"/>
              </a:rPr>
              <a:t>absoluteY</a:t>
            </a:r>
            <a:r>
              <a:rPr lang="fr-FR" sz="800" b="1" dirty="0">
                <a:solidFill>
                  <a:schemeClr val="bg1"/>
                </a:solidFill>
                <a:latin typeface="Consolas" panose="020B0609020204030204" pitchFamily="49" charset="0"/>
              </a:rPr>
              <a:t> &lt;- </a:t>
            </a:r>
            <a:r>
              <a:rPr lang="fr-FR" sz="800" b="1" dirty="0" err="1">
                <a:solidFill>
                  <a:schemeClr val="bg1"/>
                </a:solidFill>
                <a:latin typeface="Consolas" panose="020B0609020204030204" pitchFamily="49" charset="0"/>
              </a:rPr>
              <a:t>anchorLevelY</a:t>
            </a:r>
            <a:r>
              <a:rPr lang="fr-FR" sz="800" b="1" dirty="0">
                <a:solidFill>
                  <a:schemeClr val="bg1"/>
                </a:solidFill>
                <a:latin typeface="Consolas" panose="020B0609020204030204" pitchFamily="49" charset="0"/>
              </a:rPr>
              <a:t> - </a:t>
            </a:r>
            <a:r>
              <a:rPr lang="fr-FR" sz="800" b="1" dirty="0" err="1">
                <a:solidFill>
                  <a:schemeClr val="bg1"/>
                </a:solidFill>
                <a:latin typeface="Consolas" panose="020B0609020204030204" pitchFamily="49" charset="0"/>
              </a:rPr>
              <a:t>anchorTileY</a:t>
            </a:r>
            <a:r>
              <a:rPr lang="fr-FR" sz="800" b="1" dirty="0">
                <a:solidFill>
                  <a:schemeClr val="bg1"/>
                </a:solidFill>
                <a:latin typeface="Consolas" panose="020B0609020204030204" pitchFamily="49" charset="0"/>
              </a:rPr>
              <a:t>        </a:t>
            </a:r>
          </a:p>
          <a:p>
            <a:r>
              <a:rPr lang="fr-FR" sz="800" b="1" dirty="0">
                <a:solidFill>
                  <a:schemeClr val="bg1"/>
                </a:solidFill>
                <a:latin typeface="Consolas" panose="020B0609020204030204" pitchFamily="49" charset="0"/>
              </a:rPr>
              <a:t>Pour x allant de 0 à 2            </a:t>
            </a:r>
          </a:p>
          <a:p>
            <a:r>
              <a:rPr lang="fr-FR" sz="800" b="1" dirty="0">
                <a:solidFill>
                  <a:schemeClr val="bg1"/>
                </a:solidFill>
                <a:latin typeface="Consolas" panose="020B0609020204030204" pitchFamily="49" charset="0"/>
              </a:rPr>
              <a:t>Pour y allant de 0 à 2                </a:t>
            </a:r>
          </a:p>
          <a:p>
            <a:r>
              <a:rPr lang="fr-FR" sz="800" b="1" dirty="0">
                <a:solidFill>
                  <a:schemeClr val="bg1"/>
                </a:solidFill>
                <a:latin typeface="Consolas" panose="020B0609020204030204" pitchFamily="49" charset="0"/>
              </a:rPr>
              <a:t>Si (</a:t>
            </a:r>
            <a:r>
              <a:rPr lang="fr-FR" sz="800" b="1" dirty="0" err="1">
                <a:solidFill>
                  <a:schemeClr val="bg1"/>
                </a:solidFill>
                <a:latin typeface="Consolas" panose="020B0609020204030204" pitchFamily="49" charset="0"/>
              </a:rPr>
              <a:t>tile</a:t>
            </a:r>
            <a:r>
              <a:rPr lang="fr-FR" sz="800" b="1" dirty="0">
                <a:solidFill>
                  <a:schemeClr val="bg1"/>
                </a:solidFill>
                <a:latin typeface="Consolas" panose="020B0609020204030204" pitchFamily="49" charset="0"/>
              </a:rPr>
              <a:t>[x][y] &gt;= 'A' et </a:t>
            </a:r>
            <a:r>
              <a:rPr lang="fr-FR" sz="800" b="1" dirty="0" err="1">
                <a:solidFill>
                  <a:schemeClr val="bg1"/>
                </a:solidFill>
                <a:latin typeface="Consolas" panose="020B0609020204030204" pitchFamily="49" charset="0"/>
              </a:rPr>
              <a:t>tile</a:t>
            </a:r>
            <a:r>
              <a:rPr lang="fr-FR" sz="800" b="1" dirty="0">
                <a:solidFill>
                  <a:schemeClr val="bg1"/>
                </a:solidFill>
                <a:latin typeface="Consolas" panose="020B0609020204030204" pitchFamily="49" charset="0"/>
              </a:rPr>
              <a:t>[x][y] &lt;= 'Z') et</a:t>
            </a:r>
          </a:p>
          <a:p>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absoluteX</a:t>
            </a:r>
            <a:r>
              <a:rPr lang="fr-FR" sz="800" b="1" dirty="0">
                <a:solidFill>
                  <a:schemeClr val="bg1"/>
                </a:solidFill>
                <a:latin typeface="Consolas" panose="020B0609020204030204" pitchFamily="49" charset="0"/>
              </a:rPr>
              <a:t> + x &lt; 0 ou </a:t>
            </a:r>
            <a:r>
              <a:rPr lang="fr-FR" sz="800" b="1" dirty="0" err="1">
                <a:solidFill>
                  <a:schemeClr val="bg1"/>
                </a:solidFill>
                <a:latin typeface="Consolas" panose="020B0609020204030204" pitchFamily="49" charset="0"/>
              </a:rPr>
              <a:t>absoluteX</a:t>
            </a:r>
            <a:r>
              <a:rPr lang="fr-FR" sz="800" b="1" dirty="0">
                <a:solidFill>
                  <a:schemeClr val="bg1"/>
                </a:solidFill>
                <a:latin typeface="Consolas" panose="020B0609020204030204" pitchFamily="49" charset="0"/>
              </a:rPr>
              <a:t> + x &gt;= </a:t>
            </a:r>
            <a:r>
              <a:rPr lang="fr-FR" sz="800" b="1" dirty="0" err="1">
                <a:solidFill>
                  <a:schemeClr val="bg1"/>
                </a:solidFill>
                <a:latin typeface="Consolas" panose="020B0609020204030204" pitchFamily="49" charset="0"/>
              </a:rPr>
              <a:t>levelX</a:t>
            </a:r>
            <a:r>
              <a:rPr lang="fr-FR" sz="800" b="1" dirty="0">
                <a:solidFill>
                  <a:schemeClr val="bg1"/>
                </a:solidFill>
                <a:latin typeface="Consolas" panose="020B0609020204030204" pitchFamily="49" charset="0"/>
              </a:rPr>
              <a:t>) ou</a:t>
            </a:r>
          </a:p>
          <a:p>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absoluteY</a:t>
            </a:r>
            <a:r>
              <a:rPr lang="fr-FR" sz="800" b="1" dirty="0">
                <a:solidFill>
                  <a:schemeClr val="bg1"/>
                </a:solidFill>
                <a:latin typeface="Consolas" panose="020B0609020204030204" pitchFamily="49" charset="0"/>
              </a:rPr>
              <a:t> + y &lt; 0 ou </a:t>
            </a:r>
            <a:r>
              <a:rPr lang="fr-FR" sz="800" b="1" dirty="0" err="1">
                <a:solidFill>
                  <a:schemeClr val="bg1"/>
                </a:solidFill>
                <a:latin typeface="Consolas" panose="020B0609020204030204" pitchFamily="49" charset="0"/>
              </a:rPr>
              <a:t>absoluteY</a:t>
            </a:r>
            <a:r>
              <a:rPr lang="fr-FR" sz="800" b="1" dirty="0">
                <a:solidFill>
                  <a:schemeClr val="bg1"/>
                </a:solidFill>
                <a:latin typeface="Consolas" panose="020B0609020204030204" pitchFamily="49" charset="0"/>
              </a:rPr>
              <a:t> + y &gt;= </a:t>
            </a:r>
            <a:r>
              <a:rPr lang="fr-FR" sz="800" b="1" dirty="0" err="1">
                <a:solidFill>
                  <a:schemeClr val="bg1"/>
                </a:solidFill>
                <a:latin typeface="Consolas" panose="020B0609020204030204" pitchFamily="49" charset="0"/>
              </a:rPr>
              <a:t>levelY</a:t>
            </a:r>
            <a:r>
              <a:rPr lang="fr-FR" sz="800" b="1" dirty="0">
                <a:solidFill>
                  <a:schemeClr val="bg1"/>
                </a:solidFill>
                <a:latin typeface="Consolas" panose="020B0609020204030204" pitchFamily="49" charset="0"/>
              </a:rPr>
              <a:t>)) </a:t>
            </a:r>
          </a:p>
          <a:p>
            <a:r>
              <a:rPr lang="fr-FR" sz="800" b="1" dirty="0">
                <a:solidFill>
                  <a:schemeClr val="bg1"/>
                </a:solidFill>
                <a:latin typeface="Consolas" panose="020B0609020204030204" pitchFamily="49" charset="0"/>
              </a:rPr>
              <a:t>Alors</a:t>
            </a:r>
          </a:p>
          <a:p>
            <a:r>
              <a:rPr lang="fr-FR" sz="800" b="1" dirty="0">
                <a:solidFill>
                  <a:schemeClr val="bg1"/>
                </a:solidFill>
                <a:latin typeface="Consolas" panose="020B0609020204030204" pitchFamily="49" charset="0"/>
              </a:rPr>
              <a:t>                    Retourner FAUX</a:t>
            </a:r>
          </a:p>
          <a:p>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FinSi</a:t>
            </a:r>
            <a:endParaRPr lang="fr-FR" sz="800" b="1" dirty="0">
              <a:solidFill>
                <a:schemeClr val="bg1"/>
              </a:solidFill>
              <a:latin typeface="Consolas" panose="020B0609020204030204" pitchFamily="49" charset="0"/>
            </a:endParaRPr>
          </a:p>
          <a:p>
            <a:r>
              <a:rPr lang="fr-FR" sz="800" b="1" dirty="0">
                <a:solidFill>
                  <a:schemeClr val="bg1"/>
                </a:solidFill>
                <a:latin typeface="Consolas" panose="020B0609020204030204" pitchFamily="49" charset="0"/>
              </a:rPr>
              <a:t>                Si (</a:t>
            </a:r>
            <a:r>
              <a:rPr lang="fr-FR" sz="800" b="1" dirty="0" err="1">
                <a:solidFill>
                  <a:schemeClr val="bg1"/>
                </a:solidFill>
                <a:latin typeface="Consolas" panose="020B0609020204030204" pitchFamily="49" charset="0"/>
              </a:rPr>
              <a:t>absoluteX</a:t>
            </a:r>
            <a:r>
              <a:rPr lang="fr-FR" sz="800" b="1" dirty="0">
                <a:solidFill>
                  <a:schemeClr val="bg1"/>
                </a:solidFill>
                <a:latin typeface="Consolas" panose="020B0609020204030204" pitchFamily="49" charset="0"/>
              </a:rPr>
              <a:t> + x &gt;= 0 et </a:t>
            </a:r>
            <a:r>
              <a:rPr lang="fr-FR" sz="800" b="1" dirty="0" err="1">
                <a:solidFill>
                  <a:schemeClr val="bg1"/>
                </a:solidFill>
                <a:latin typeface="Consolas" panose="020B0609020204030204" pitchFamily="49" charset="0"/>
              </a:rPr>
              <a:t>absoluteX</a:t>
            </a:r>
            <a:r>
              <a:rPr lang="fr-FR" sz="800" b="1" dirty="0">
                <a:solidFill>
                  <a:schemeClr val="bg1"/>
                </a:solidFill>
                <a:latin typeface="Consolas" panose="020B0609020204030204" pitchFamily="49" charset="0"/>
              </a:rPr>
              <a:t> + x &lt; </a:t>
            </a:r>
            <a:r>
              <a:rPr lang="fr-FR" sz="800" b="1" dirty="0" err="1">
                <a:solidFill>
                  <a:schemeClr val="bg1"/>
                </a:solidFill>
                <a:latin typeface="Consolas" panose="020B0609020204030204" pitchFamily="49" charset="0"/>
              </a:rPr>
              <a:t>levelX</a:t>
            </a:r>
            <a:r>
              <a:rPr lang="fr-FR" sz="800" b="1" dirty="0">
                <a:solidFill>
                  <a:schemeClr val="bg1"/>
                </a:solidFill>
                <a:latin typeface="Consolas" panose="020B0609020204030204" pitchFamily="49" charset="0"/>
              </a:rPr>
              <a:t> et</a:t>
            </a:r>
          </a:p>
          <a:p>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absoluteY</a:t>
            </a:r>
            <a:r>
              <a:rPr lang="fr-FR" sz="800" b="1" dirty="0">
                <a:solidFill>
                  <a:schemeClr val="bg1"/>
                </a:solidFill>
                <a:latin typeface="Consolas" panose="020B0609020204030204" pitchFamily="49" charset="0"/>
              </a:rPr>
              <a:t> + y &gt;= 0 et </a:t>
            </a:r>
            <a:r>
              <a:rPr lang="fr-FR" sz="800" b="1" dirty="0" err="1">
                <a:solidFill>
                  <a:schemeClr val="bg1"/>
                </a:solidFill>
                <a:latin typeface="Consolas" panose="020B0609020204030204" pitchFamily="49" charset="0"/>
              </a:rPr>
              <a:t>absoluteY</a:t>
            </a:r>
            <a:r>
              <a:rPr lang="fr-FR" sz="800" b="1" dirty="0">
                <a:solidFill>
                  <a:schemeClr val="bg1"/>
                </a:solidFill>
                <a:latin typeface="Consolas" panose="020B0609020204030204" pitchFamily="49" charset="0"/>
              </a:rPr>
              <a:t> + y &lt; </a:t>
            </a:r>
            <a:r>
              <a:rPr lang="fr-FR" sz="800" b="1" dirty="0" err="1">
                <a:solidFill>
                  <a:schemeClr val="bg1"/>
                </a:solidFill>
                <a:latin typeface="Consolas" panose="020B0609020204030204" pitchFamily="49" charset="0"/>
              </a:rPr>
              <a:t>levelY</a:t>
            </a:r>
            <a:r>
              <a:rPr lang="fr-FR" sz="800" b="1" dirty="0">
                <a:solidFill>
                  <a:schemeClr val="bg1"/>
                </a:solidFill>
                <a:latin typeface="Consolas" panose="020B0609020204030204" pitchFamily="49" charset="0"/>
              </a:rPr>
              <a:t>) et</a:t>
            </a:r>
          </a:p>
          <a:p>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tile</a:t>
            </a:r>
            <a:r>
              <a:rPr lang="fr-FR" sz="800" b="1" dirty="0">
                <a:solidFill>
                  <a:schemeClr val="bg1"/>
                </a:solidFill>
                <a:latin typeface="Consolas" panose="020B0609020204030204" pitchFamily="49" charset="0"/>
              </a:rPr>
              <a:t>[x][y] != '3’) </a:t>
            </a:r>
          </a:p>
          <a:p>
            <a:r>
              <a:rPr lang="fr-FR" sz="800" b="1" dirty="0">
                <a:solidFill>
                  <a:schemeClr val="bg1"/>
                </a:solidFill>
                <a:latin typeface="Consolas" panose="020B0609020204030204" pitchFamily="49" charset="0"/>
              </a:rPr>
              <a:t>Alors</a:t>
            </a:r>
          </a:p>
          <a:p>
            <a:r>
              <a:rPr lang="fr-FR" sz="800" b="1" dirty="0">
                <a:solidFill>
                  <a:schemeClr val="bg1"/>
                </a:solidFill>
                <a:latin typeface="Consolas" panose="020B0609020204030204" pitchFamily="49" charset="0"/>
              </a:rPr>
              <a:t>                    Si (</a:t>
            </a:r>
            <a:r>
              <a:rPr lang="fr-FR" sz="800" b="1" dirty="0" err="1">
                <a:solidFill>
                  <a:schemeClr val="bg1"/>
                </a:solidFill>
                <a:latin typeface="Consolas" panose="020B0609020204030204" pitchFamily="49" charset="0"/>
              </a:rPr>
              <a:t>level</a:t>
            </a:r>
            <a:r>
              <a:rPr lang="fr-FR" sz="800" b="1" dirty="0">
                <a:solidFill>
                  <a:schemeClr val="bg1"/>
                </a:solidFill>
                <a:latin typeface="Consolas" panose="020B0609020204030204" pitchFamily="49" charset="0"/>
              </a:rPr>
              <a:t>[</a:t>
            </a:r>
            <a:r>
              <a:rPr lang="fr-FR" sz="800" b="1" dirty="0" err="1">
                <a:solidFill>
                  <a:schemeClr val="bg1"/>
                </a:solidFill>
                <a:latin typeface="Consolas" panose="020B0609020204030204" pitchFamily="49" charset="0"/>
              </a:rPr>
              <a:t>absoluteX</a:t>
            </a:r>
            <a:r>
              <a:rPr lang="fr-FR" sz="800" b="1" dirty="0">
                <a:solidFill>
                  <a:schemeClr val="bg1"/>
                </a:solidFill>
                <a:latin typeface="Consolas" panose="020B0609020204030204" pitchFamily="49" charset="0"/>
              </a:rPr>
              <a:t> + x][</a:t>
            </a:r>
            <a:r>
              <a:rPr lang="fr-FR" sz="800" b="1" dirty="0" err="1">
                <a:solidFill>
                  <a:schemeClr val="bg1"/>
                </a:solidFill>
                <a:latin typeface="Consolas" panose="020B0609020204030204" pitchFamily="49" charset="0"/>
              </a:rPr>
              <a:t>absoluteY</a:t>
            </a:r>
            <a:r>
              <a:rPr lang="fr-FR" sz="800" b="1" dirty="0">
                <a:solidFill>
                  <a:schemeClr val="bg1"/>
                </a:solidFill>
                <a:latin typeface="Consolas" panose="020B0609020204030204" pitchFamily="49" charset="0"/>
              </a:rPr>
              <a:t> + y] &gt;= 'A’ et</a:t>
            </a:r>
          </a:p>
          <a:p>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level</a:t>
            </a:r>
            <a:r>
              <a:rPr lang="fr-FR" sz="800" b="1" dirty="0">
                <a:solidFill>
                  <a:schemeClr val="bg1"/>
                </a:solidFill>
                <a:latin typeface="Consolas" panose="020B0609020204030204" pitchFamily="49" charset="0"/>
              </a:rPr>
              <a:t>[</a:t>
            </a:r>
            <a:r>
              <a:rPr lang="fr-FR" sz="800" b="1" dirty="0" err="1">
                <a:solidFill>
                  <a:schemeClr val="bg1"/>
                </a:solidFill>
                <a:latin typeface="Consolas" panose="020B0609020204030204" pitchFamily="49" charset="0"/>
              </a:rPr>
              <a:t>absoluteX</a:t>
            </a:r>
            <a:r>
              <a:rPr lang="fr-FR" sz="800" b="1" dirty="0">
                <a:solidFill>
                  <a:schemeClr val="bg1"/>
                </a:solidFill>
                <a:latin typeface="Consolas" panose="020B0609020204030204" pitchFamily="49" charset="0"/>
              </a:rPr>
              <a:t> + x][</a:t>
            </a:r>
            <a:r>
              <a:rPr lang="fr-FR" sz="800" b="1" dirty="0" err="1">
                <a:solidFill>
                  <a:schemeClr val="bg1"/>
                </a:solidFill>
                <a:latin typeface="Consolas" panose="020B0609020204030204" pitchFamily="49" charset="0"/>
              </a:rPr>
              <a:t>absoluteY</a:t>
            </a:r>
            <a:r>
              <a:rPr lang="fr-FR" sz="800" b="1" dirty="0">
                <a:solidFill>
                  <a:schemeClr val="bg1"/>
                </a:solidFill>
                <a:latin typeface="Consolas" panose="020B0609020204030204" pitchFamily="49" charset="0"/>
              </a:rPr>
              <a:t> + y] &lt;= 'Z’) </a:t>
            </a:r>
          </a:p>
          <a:p>
            <a:r>
              <a:rPr lang="fr-FR" sz="800" b="1" dirty="0">
                <a:solidFill>
                  <a:schemeClr val="bg1"/>
                </a:solidFill>
                <a:latin typeface="Consolas" panose="020B0609020204030204" pitchFamily="49" charset="0"/>
              </a:rPr>
              <a:t>Alors</a:t>
            </a:r>
          </a:p>
          <a:p>
            <a:r>
              <a:rPr lang="fr-FR" sz="800" b="1" dirty="0">
                <a:solidFill>
                  <a:schemeClr val="bg1"/>
                </a:solidFill>
                <a:latin typeface="Consolas" panose="020B0609020204030204" pitchFamily="49" charset="0"/>
              </a:rPr>
              <a:t>                        Retourner FAUX</a:t>
            </a:r>
          </a:p>
          <a:p>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FinSi</a:t>
            </a:r>
            <a:endParaRPr lang="fr-FR" sz="800" b="1" dirty="0">
              <a:solidFill>
                <a:schemeClr val="bg1"/>
              </a:solidFill>
              <a:latin typeface="Consolas" panose="020B0609020204030204" pitchFamily="49" charset="0"/>
            </a:endParaRPr>
          </a:p>
          <a:p>
            <a:r>
              <a:rPr lang="fr-FR" sz="800" b="1" dirty="0">
                <a:solidFill>
                  <a:schemeClr val="bg1"/>
                </a:solidFill>
                <a:latin typeface="Consolas" panose="020B0609020204030204" pitchFamily="49" charset="0"/>
              </a:rPr>
              <a:t>                    Si (</a:t>
            </a:r>
            <a:r>
              <a:rPr lang="fr-FR" sz="800" b="1" dirty="0" err="1">
                <a:solidFill>
                  <a:schemeClr val="bg1"/>
                </a:solidFill>
                <a:latin typeface="Consolas" panose="020B0609020204030204" pitchFamily="49" charset="0"/>
              </a:rPr>
              <a:t>tile</a:t>
            </a:r>
            <a:r>
              <a:rPr lang="fr-FR" sz="800" b="1" dirty="0">
                <a:solidFill>
                  <a:schemeClr val="bg1"/>
                </a:solidFill>
                <a:latin typeface="Consolas" panose="020B0609020204030204" pitchFamily="49" charset="0"/>
              </a:rPr>
              <a:t>[x][y] &gt;= 'A' et </a:t>
            </a:r>
            <a:r>
              <a:rPr lang="fr-FR" sz="800" b="1" dirty="0" err="1">
                <a:solidFill>
                  <a:schemeClr val="bg1"/>
                </a:solidFill>
                <a:latin typeface="Consolas" panose="020B0609020204030204" pitchFamily="49" charset="0"/>
              </a:rPr>
              <a:t>tile</a:t>
            </a:r>
            <a:r>
              <a:rPr lang="fr-FR" sz="800" b="1" dirty="0">
                <a:solidFill>
                  <a:schemeClr val="bg1"/>
                </a:solidFill>
                <a:latin typeface="Consolas" panose="020B0609020204030204" pitchFamily="49" charset="0"/>
              </a:rPr>
              <a:t>[x][y] &lt;= 'Z') et</a:t>
            </a:r>
          </a:p>
          <a:p>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level</a:t>
            </a:r>
            <a:r>
              <a:rPr lang="fr-FR" sz="800" b="1" dirty="0">
                <a:solidFill>
                  <a:schemeClr val="bg1"/>
                </a:solidFill>
                <a:latin typeface="Consolas" panose="020B0609020204030204" pitchFamily="49" charset="0"/>
              </a:rPr>
              <a:t>[</a:t>
            </a:r>
            <a:r>
              <a:rPr lang="fr-FR" sz="800" b="1" dirty="0" err="1">
                <a:solidFill>
                  <a:schemeClr val="bg1"/>
                </a:solidFill>
                <a:latin typeface="Consolas" panose="020B0609020204030204" pitchFamily="49" charset="0"/>
              </a:rPr>
              <a:t>absoluteX</a:t>
            </a:r>
            <a:r>
              <a:rPr lang="fr-FR" sz="800" b="1" dirty="0">
                <a:solidFill>
                  <a:schemeClr val="bg1"/>
                </a:solidFill>
                <a:latin typeface="Consolas" panose="020B0609020204030204" pitchFamily="49" charset="0"/>
              </a:rPr>
              <a:t> + x][</a:t>
            </a:r>
            <a:r>
              <a:rPr lang="fr-FR" sz="800" b="1" dirty="0" err="1">
                <a:solidFill>
                  <a:schemeClr val="bg1"/>
                </a:solidFill>
                <a:latin typeface="Consolas" panose="020B0609020204030204" pitchFamily="49" charset="0"/>
              </a:rPr>
              <a:t>absoluteY</a:t>
            </a:r>
            <a:r>
              <a:rPr lang="fr-FR" sz="800" b="1" dirty="0">
                <a:solidFill>
                  <a:schemeClr val="bg1"/>
                </a:solidFill>
                <a:latin typeface="Consolas" panose="020B0609020204030204" pitchFamily="49" charset="0"/>
              </a:rPr>
              <a:t> + y] == '3’) </a:t>
            </a:r>
          </a:p>
          <a:p>
            <a:r>
              <a:rPr lang="fr-FR" sz="800" b="1" dirty="0">
                <a:solidFill>
                  <a:schemeClr val="bg1"/>
                </a:solidFill>
                <a:latin typeface="Consolas" panose="020B0609020204030204" pitchFamily="49" charset="0"/>
              </a:rPr>
              <a:t>Alors</a:t>
            </a:r>
          </a:p>
          <a:p>
            <a:r>
              <a:rPr lang="fr-FR" sz="800" b="1" dirty="0">
                <a:solidFill>
                  <a:schemeClr val="bg1"/>
                </a:solidFill>
                <a:latin typeface="Consolas" panose="020B0609020204030204" pitchFamily="49" charset="0"/>
              </a:rPr>
              <a:t>                        Retourner FAUX</a:t>
            </a:r>
          </a:p>
          <a:p>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FinSi</a:t>
            </a:r>
            <a:endParaRPr lang="fr-FR" sz="800" b="1" dirty="0">
              <a:solidFill>
                <a:schemeClr val="bg1"/>
              </a:solidFill>
              <a:latin typeface="Consolas" panose="020B0609020204030204" pitchFamily="49" charset="0"/>
            </a:endParaRPr>
          </a:p>
          <a:p>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FinSi</a:t>
            </a:r>
            <a:endParaRPr lang="fr-FR" sz="800" b="1" dirty="0">
              <a:solidFill>
                <a:schemeClr val="bg1"/>
              </a:solidFill>
              <a:latin typeface="Consolas" panose="020B0609020204030204" pitchFamily="49" charset="0"/>
            </a:endParaRPr>
          </a:p>
          <a:p>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FinPour</a:t>
            </a:r>
            <a:endParaRPr lang="fr-FR" sz="800" b="1" dirty="0">
              <a:solidFill>
                <a:schemeClr val="bg1"/>
              </a:solidFill>
              <a:latin typeface="Consolas" panose="020B0609020204030204" pitchFamily="49" charset="0"/>
            </a:endParaRPr>
          </a:p>
          <a:p>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FinPour</a:t>
            </a:r>
            <a:endParaRPr lang="fr-FR" sz="800" b="1" dirty="0">
              <a:solidFill>
                <a:schemeClr val="bg1"/>
              </a:solidFill>
              <a:latin typeface="Consolas" panose="020B0609020204030204" pitchFamily="49" charset="0"/>
            </a:endParaRPr>
          </a:p>
          <a:p>
            <a:r>
              <a:rPr lang="fr-FR" sz="800" b="1" dirty="0">
                <a:solidFill>
                  <a:schemeClr val="bg1"/>
                </a:solidFill>
                <a:latin typeface="Consolas" panose="020B0609020204030204" pitchFamily="49" charset="0"/>
              </a:rPr>
              <a:t>        Retourner VRAI</a:t>
            </a:r>
          </a:p>
          <a:p>
            <a:r>
              <a:rPr lang="fr-FR" sz="800" b="1" dirty="0">
                <a:solidFill>
                  <a:schemeClr val="bg1"/>
                </a:solidFill>
                <a:latin typeface="Consolas" panose="020B0609020204030204" pitchFamily="49" charset="0"/>
              </a:rPr>
              <a:t>    Fin</a:t>
            </a:r>
          </a:p>
        </p:txBody>
      </p:sp>
    </p:spTree>
    <p:extLst>
      <p:ext uri="{BB962C8B-B14F-4D97-AF65-F5344CB8AC3E}">
        <p14:creationId xmlns:p14="http://schemas.microsoft.com/office/powerpoint/2010/main" val="13463908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E8D3B17-7638-DFD3-18E4-8A6D6117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Une image contenant peinture, barrière de corail, art&#10;&#10;Description générée automatiquement">
            <a:extLst>
              <a:ext uri="{FF2B5EF4-FFF2-40B4-BE49-F238E27FC236}">
                <a16:creationId xmlns:a16="http://schemas.microsoft.com/office/drawing/2014/main" id="{6AE26810-B595-7951-D846-0F930B88E8CC}"/>
              </a:ext>
            </a:extLst>
          </p:cNvPr>
          <p:cNvPicPr>
            <a:picLocks noChangeAspect="1"/>
          </p:cNvPicPr>
          <p:nvPr/>
        </p:nvPicPr>
        <p:blipFill rotWithShape="1">
          <a:blip r:embed="rId2"/>
          <a:srcRect l="21370" r="31373" b="-1"/>
          <a:stretch/>
        </p:blipFill>
        <p:spPr>
          <a:xfrm>
            <a:off x="20" y="10"/>
            <a:ext cx="4910308" cy="6857990"/>
          </a:xfrm>
          <a:prstGeom prst="rect">
            <a:avLst/>
          </a:prstGeom>
        </p:spPr>
      </p:pic>
      <p:sp>
        <p:nvSpPr>
          <p:cNvPr id="2" name="Titre 1">
            <a:extLst>
              <a:ext uri="{FF2B5EF4-FFF2-40B4-BE49-F238E27FC236}">
                <a16:creationId xmlns:a16="http://schemas.microsoft.com/office/drawing/2014/main" id="{D39DDF36-9559-5287-2146-DEBCD11F1C94}"/>
              </a:ext>
            </a:extLst>
          </p:cNvPr>
          <p:cNvSpPr>
            <a:spLocks noGrp="1"/>
          </p:cNvSpPr>
          <p:nvPr>
            <p:ph type="title"/>
          </p:nvPr>
        </p:nvSpPr>
        <p:spPr>
          <a:xfrm>
            <a:off x="5568537" y="380489"/>
            <a:ext cx="5916168" cy="731336"/>
          </a:xfrm>
        </p:spPr>
        <p:txBody>
          <a:bodyPr anchor="b">
            <a:normAutofit/>
          </a:bodyPr>
          <a:lstStyle/>
          <a:p>
            <a:r>
              <a:rPr lang="en-US" dirty="0"/>
              <a:t>FONCTION </a:t>
            </a:r>
            <a:r>
              <a:rPr lang="en-US" dirty="0" err="1"/>
              <a:t>playerTurn</a:t>
            </a:r>
            <a:endParaRPr lang="fr-FR" dirty="0"/>
          </a:p>
        </p:txBody>
      </p:sp>
      <p:sp>
        <p:nvSpPr>
          <p:cNvPr id="3" name="Espace réservé du contenu 2">
            <a:extLst>
              <a:ext uri="{FF2B5EF4-FFF2-40B4-BE49-F238E27FC236}">
                <a16:creationId xmlns:a16="http://schemas.microsoft.com/office/drawing/2014/main" id="{EA67E39B-5294-9976-5551-F77CC9C7F3F3}"/>
              </a:ext>
            </a:extLst>
          </p:cNvPr>
          <p:cNvSpPr>
            <a:spLocks noGrp="1"/>
          </p:cNvSpPr>
          <p:nvPr>
            <p:ph idx="1"/>
          </p:nvPr>
        </p:nvSpPr>
        <p:spPr>
          <a:xfrm>
            <a:off x="5568537" y="1393080"/>
            <a:ext cx="5916168" cy="731336"/>
          </a:xfrm>
        </p:spPr>
        <p:txBody>
          <a:bodyPr>
            <a:normAutofit lnSpcReduction="10000"/>
          </a:bodyPr>
          <a:lstStyle/>
          <a:p>
            <a:pPr marL="0" indent="0">
              <a:buNone/>
            </a:pPr>
            <a:r>
              <a:rPr lang="fr-FR" sz="1800" dirty="0"/>
              <a:t>La fonction tour est celle qui permet la majorité du jeu.</a:t>
            </a:r>
          </a:p>
          <a:p>
            <a:pPr marL="0" indent="0">
              <a:buNone/>
            </a:pPr>
            <a:endParaRPr lang="fr-FR" sz="1800" dirty="0"/>
          </a:p>
        </p:txBody>
      </p:sp>
      <p:sp>
        <p:nvSpPr>
          <p:cNvPr id="8" name="ZoneTexte 7">
            <a:extLst>
              <a:ext uri="{FF2B5EF4-FFF2-40B4-BE49-F238E27FC236}">
                <a16:creationId xmlns:a16="http://schemas.microsoft.com/office/drawing/2014/main" id="{A8D13FE9-3FF1-8AAC-A216-38B6600B2331}"/>
              </a:ext>
            </a:extLst>
          </p:cNvPr>
          <p:cNvSpPr txBox="1"/>
          <p:nvPr/>
        </p:nvSpPr>
        <p:spPr>
          <a:xfrm>
            <a:off x="5568537" y="2214220"/>
            <a:ext cx="6097022" cy="15604272"/>
          </a:xfrm>
          <a:prstGeom prst="rect">
            <a:avLst/>
          </a:prstGeom>
          <a:solidFill>
            <a:schemeClr val="tx1">
              <a:lumMod val="85000"/>
              <a:lumOff val="15000"/>
            </a:schemeClr>
          </a:solidFill>
          <a:ln w="38100">
            <a:solidFill>
              <a:schemeClr val="tx1"/>
            </a:solidFill>
          </a:ln>
        </p:spPr>
        <p:txBody>
          <a:bodyPr wrap="square">
            <a:spAutoFit/>
          </a:bodyPr>
          <a:lstStyle/>
          <a:p>
            <a:r>
              <a:rPr lang="fr-FR" sz="800" b="1" dirty="0">
                <a:solidFill>
                  <a:schemeClr val="bg1"/>
                </a:solidFill>
                <a:latin typeface="Consolas" panose="020B0609020204030204" pitchFamily="49" charset="0"/>
              </a:rPr>
              <a:t>Fonction </a:t>
            </a:r>
            <a:r>
              <a:rPr lang="fr-FR" sz="800" b="1" dirty="0" err="1">
                <a:solidFill>
                  <a:schemeClr val="bg1"/>
                </a:solidFill>
                <a:latin typeface="Consolas" panose="020B0609020204030204" pitchFamily="49" charset="0"/>
              </a:rPr>
              <a:t>tourDeJoueur</a:t>
            </a:r>
            <a:r>
              <a:rPr lang="fr-FR" sz="800" b="1" dirty="0">
                <a:solidFill>
                  <a:schemeClr val="bg1"/>
                </a:solidFill>
                <a:latin typeface="Consolas" panose="020B0609020204030204" pitchFamily="49" charset="0"/>
              </a:rPr>
              <a:t>(niveau, </a:t>
            </a:r>
            <a:r>
              <a:rPr lang="fr-FR" sz="800" b="1" dirty="0" err="1">
                <a:solidFill>
                  <a:schemeClr val="bg1"/>
                </a:solidFill>
                <a:latin typeface="Consolas" panose="020B0609020204030204" pitchFamily="49" charset="0"/>
              </a:rPr>
              <a:t>tailleX</a:t>
            </a:r>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tailleY</a:t>
            </a:r>
            <a:r>
              <a:rPr lang="fr-FR" sz="800" b="1" dirty="0">
                <a:solidFill>
                  <a:schemeClr val="bg1"/>
                </a:solidFill>
                <a:latin typeface="Consolas" panose="020B0609020204030204" pitchFamily="49" charset="0"/>
              </a:rPr>
              <a:t>, main, score, </a:t>
            </a:r>
            <a:r>
              <a:rPr lang="fr-FR" sz="800" b="1" dirty="0" err="1">
                <a:solidFill>
                  <a:schemeClr val="bg1"/>
                </a:solidFill>
                <a:latin typeface="Consolas" panose="020B0609020204030204" pitchFamily="49" charset="0"/>
              </a:rPr>
              <a:t>estPremierTour</a:t>
            </a:r>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estModeDifficile</a:t>
            </a:r>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estMultijoueur</a:t>
            </a:r>
            <a:r>
              <a:rPr lang="fr-FR" sz="800" b="1" dirty="0">
                <a:solidFill>
                  <a:schemeClr val="bg1"/>
                </a:solidFill>
                <a:latin typeface="Consolas" panose="020B0609020204030204" pitchFamily="49" charset="0"/>
              </a:rPr>
              <a:t>, estJoueur1)</a:t>
            </a:r>
          </a:p>
          <a:p>
            <a:r>
              <a:rPr lang="fr-FR" sz="800" b="1" dirty="0">
                <a:solidFill>
                  <a:schemeClr val="bg1"/>
                </a:solidFill>
                <a:latin typeface="Consolas" panose="020B0609020204030204" pitchFamily="49" charset="0"/>
              </a:rPr>
              <a:t>    Début</a:t>
            </a:r>
          </a:p>
          <a:p>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finDuTour</a:t>
            </a:r>
            <a:r>
              <a:rPr lang="fr-FR" sz="800" b="1" dirty="0">
                <a:solidFill>
                  <a:schemeClr val="bg1"/>
                </a:solidFill>
                <a:latin typeface="Consolas" panose="020B0609020204030204" pitchFamily="49" charset="0"/>
              </a:rPr>
              <a:t> &lt;- FAUX</a:t>
            </a:r>
          </a:p>
          <a:p>
            <a:r>
              <a:rPr lang="fr-FR" sz="800" b="1" dirty="0">
                <a:solidFill>
                  <a:schemeClr val="bg1"/>
                </a:solidFill>
                <a:latin typeface="Consolas" panose="020B0609020204030204" pitchFamily="49" charset="0"/>
              </a:rPr>
              <a:t>        entrée &lt;- "« </a:t>
            </a:r>
          </a:p>
          <a:p>
            <a:r>
              <a:rPr lang="fr-FR" sz="800" b="1" dirty="0">
                <a:solidFill>
                  <a:schemeClr val="bg1"/>
                </a:solidFill>
                <a:latin typeface="Consolas" panose="020B0609020204030204" pitchFamily="49" charset="0"/>
              </a:rPr>
              <a:t>        Répéter</a:t>
            </a:r>
          </a:p>
          <a:p>
            <a:r>
              <a:rPr lang="fr-FR" sz="800" b="1" dirty="0">
                <a:solidFill>
                  <a:schemeClr val="bg1"/>
                </a:solidFill>
                <a:latin typeface="Consolas" panose="020B0609020204030204" pitchFamily="49" charset="0"/>
              </a:rPr>
              <a:t>            </a:t>
            </a:r>
            <a:r>
              <a:rPr lang="fr-FR" sz="800" b="1" dirty="0">
                <a:solidFill>
                  <a:srgbClr val="92D050"/>
                </a:solidFill>
                <a:latin typeface="Consolas" panose="020B0609020204030204" pitchFamily="49" charset="0"/>
              </a:rPr>
              <a:t>// Vérifier si le joueur peut jouer et s'il n'est pas au premier tour</a:t>
            </a:r>
          </a:p>
          <a:p>
            <a:r>
              <a:rPr lang="fr-FR" sz="800" b="1" dirty="0">
                <a:solidFill>
                  <a:schemeClr val="bg1"/>
                </a:solidFill>
                <a:latin typeface="Consolas" panose="020B0609020204030204" pitchFamily="49" charset="0"/>
              </a:rPr>
              <a:t>            Si non (</a:t>
            </a:r>
            <a:r>
              <a:rPr lang="fr-FR" sz="800" b="1" dirty="0" err="1">
                <a:solidFill>
                  <a:schemeClr val="bg1"/>
                </a:solidFill>
                <a:latin typeface="Consolas" panose="020B0609020204030204" pitchFamily="49" charset="0"/>
              </a:rPr>
              <a:t>peutJouer</a:t>
            </a:r>
            <a:r>
              <a:rPr lang="fr-FR" sz="800" b="1" dirty="0">
                <a:solidFill>
                  <a:schemeClr val="bg1"/>
                </a:solidFill>
                <a:latin typeface="Consolas" panose="020B0609020204030204" pitchFamily="49" charset="0"/>
              </a:rPr>
              <a:t>(niveau, </a:t>
            </a:r>
            <a:r>
              <a:rPr lang="fr-FR" sz="800" b="1" dirty="0" err="1">
                <a:solidFill>
                  <a:schemeClr val="bg1"/>
                </a:solidFill>
                <a:latin typeface="Consolas" panose="020B0609020204030204" pitchFamily="49" charset="0"/>
              </a:rPr>
              <a:t>tailleX</a:t>
            </a:r>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tailleY</a:t>
            </a:r>
            <a:r>
              <a:rPr lang="fr-FR" sz="800" b="1" dirty="0">
                <a:solidFill>
                  <a:schemeClr val="bg1"/>
                </a:solidFill>
                <a:latin typeface="Consolas" panose="020B0609020204030204" pitchFamily="49" charset="0"/>
              </a:rPr>
              <a:t>, main) et non </a:t>
            </a:r>
            <a:r>
              <a:rPr lang="fr-FR" sz="800" b="1" dirty="0" err="1">
                <a:solidFill>
                  <a:schemeClr val="bg1"/>
                </a:solidFill>
                <a:latin typeface="Consolas" panose="020B0609020204030204" pitchFamily="49" charset="0"/>
              </a:rPr>
              <a:t>estPremierTour</a:t>
            </a:r>
            <a:r>
              <a:rPr lang="fr-FR" sz="800" b="1" dirty="0">
                <a:solidFill>
                  <a:schemeClr val="bg1"/>
                </a:solidFill>
                <a:latin typeface="Consolas" panose="020B0609020204030204" pitchFamily="49" charset="0"/>
              </a:rPr>
              <a:t>)</a:t>
            </a:r>
          </a:p>
          <a:p>
            <a:r>
              <a:rPr lang="fr-FR" sz="800" b="1" dirty="0">
                <a:solidFill>
                  <a:schemeClr val="bg1"/>
                </a:solidFill>
                <a:latin typeface="Consolas" panose="020B0609020204030204" pitchFamily="49" charset="0"/>
              </a:rPr>
              <a:t> Alors</a:t>
            </a:r>
          </a:p>
          <a:p>
            <a:r>
              <a:rPr lang="fr-FR" sz="800" b="1" dirty="0">
                <a:solidFill>
                  <a:schemeClr val="bg1"/>
                </a:solidFill>
                <a:latin typeface="Consolas" panose="020B0609020204030204" pitchFamily="49" charset="0"/>
              </a:rPr>
              <a:t>                Afficher "Vous ne pouvez plus placer de tuiles, vous avez abandonné.« </a:t>
            </a:r>
          </a:p>
          <a:p>
            <a:r>
              <a:rPr lang="fr-FR" sz="800" b="1" dirty="0">
                <a:solidFill>
                  <a:schemeClr val="bg1"/>
                </a:solidFill>
                <a:latin typeface="Consolas" panose="020B0609020204030204" pitchFamily="49" charset="0"/>
              </a:rPr>
              <a:t>                Retourner score * -1</a:t>
            </a:r>
          </a:p>
          <a:p>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FinSi</a:t>
            </a:r>
            <a:endParaRPr lang="fr-FR" sz="800" b="1" dirty="0">
              <a:solidFill>
                <a:schemeClr val="bg1"/>
              </a:solidFill>
              <a:latin typeface="Consolas" panose="020B0609020204030204" pitchFamily="49" charset="0"/>
            </a:endParaRPr>
          </a:p>
          <a:p>
            <a:r>
              <a:rPr lang="fr-FR" sz="800" b="1" dirty="0">
                <a:solidFill>
                  <a:schemeClr val="bg1"/>
                </a:solidFill>
                <a:latin typeface="Consolas" panose="020B0609020204030204" pitchFamily="49" charset="0"/>
              </a:rPr>
              <a:t>            Afficher " 1 - Placer une tuile\n 2 - Abandonner\n 3 - Sauvegarder\n« </a:t>
            </a:r>
          </a:p>
          <a:p>
            <a:r>
              <a:rPr lang="fr-FR" sz="800" b="1" dirty="0">
                <a:solidFill>
                  <a:schemeClr val="bg1"/>
                </a:solidFill>
                <a:latin typeface="Consolas" panose="020B0609020204030204" pitchFamily="49" charset="0"/>
              </a:rPr>
              <a:t>            Lire entrée</a:t>
            </a:r>
          </a:p>
          <a:p>
            <a:r>
              <a:rPr lang="fr-FR" sz="800" b="1" dirty="0">
                <a:solidFill>
                  <a:schemeClr val="bg1"/>
                </a:solidFill>
                <a:latin typeface="Consolas" panose="020B0609020204030204" pitchFamily="49" charset="0"/>
              </a:rPr>
              <a:t>            Selon entrée[0]</a:t>
            </a:r>
          </a:p>
          <a:p>
            <a:r>
              <a:rPr lang="fr-FR" sz="800" b="1" dirty="0">
                <a:solidFill>
                  <a:schemeClr val="bg1"/>
                </a:solidFill>
                <a:latin typeface="Consolas" panose="020B0609020204030204" pitchFamily="49" charset="0"/>
              </a:rPr>
              <a:t>                Cas '1’:</a:t>
            </a:r>
          </a:p>
          <a:p>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indexTuile</a:t>
            </a:r>
            <a:r>
              <a:rPr lang="fr-FR" sz="800" b="1" dirty="0">
                <a:solidFill>
                  <a:schemeClr val="bg1"/>
                </a:solidFill>
                <a:latin typeface="Consolas" panose="020B0609020204030204" pitchFamily="49" charset="0"/>
              </a:rPr>
              <a:t> &lt;- -1</a:t>
            </a:r>
          </a:p>
          <a:p>
            <a:r>
              <a:rPr lang="fr-FR" sz="800" b="1" dirty="0">
                <a:solidFill>
                  <a:schemeClr val="bg1"/>
                </a:solidFill>
                <a:latin typeface="Consolas" panose="020B0609020204030204" pitchFamily="49" charset="0"/>
              </a:rPr>
              <a:t>                    Répéter</a:t>
            </a:r>
          </a:p>
          <a:p>
            <a:r>
              <a:rPr lang="fr-FR" sz="800" b="1" dirty="0">
                <a:solidFill>
                  <a:schemeClr val="bg1"/>
                </a:solidFill>
                <a:latin typeface="Consolas" panose="020B0609020204030204" pitchFamily="49" charset="0"/>
              </a:rPr>
              <a:t>                        Afficher "Quelle tuile souhaitez-vous placer (1-5) ?« </a:t>
            </a:r>
          </a:p>
          <a:p>
            <a:r>
              <a:rPr lang="fr-FR" sz="800" b="1" dirty="0">
                <a:solidFill>
                  <a:schemeClr val="bg1"/>
                </a:solidFill>
                <a:latin typeface="Consolas" panose="020B0609020204030204" pitchFamily="49" charset="0"/>
              </a:rPr>
              <a:t>                        Lire entrée</a:t>
            </a:r>
          </a:p>
          <a:p>
            <a:r>
              <a:rPr lang="fr-FR" sz="800" b="1" dirty="0">
                <a:solidFill>
                  <a:schemeClr val="bg1"/>
                </a:solidFill>
                <a:latin typeface="Consolas" panose="020B0609020204030204" pitchFamily="49" charset="0"/>
              </a:rPr>
              <a:t>                        Si entrée[0] &gt; '0' et entrée[0] &lt; '6’</a:t>
            </a:r>
          </a:p>
          <a:p>
            <a:r>
              <a:rPr lang="fr-FR" sz="800" b="1" dirty="0">
                <a:solidFill>
                  <a:schemeClr val="bg1"/>
                </a:solidFill>
                <a:latin typeface="Consolas" panose="020B0609020204030204" pitchFamily="49" charset="0"/>
              </a:rPr>
              <a:t> Alors</a:t>
            </a:r>
          </a:p>
          <a:p>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indexTuile</a:t>
            </a:r>
            <a:r>
              <a:rPr lang="fr-FR" sz="800" b="1" dirty="0">
                <a:solidFill>
                  <a:schemeClr val="bg1"/>
                </a:solidFill>
                <a:latin typeface="Consolas" panose="020B0609020204030204" pitchFamily="49" charset="0"/>
              </a:rPr>
              <a:t> &lt;- entrée[0] - '1’</a:t>
            </a:r>
          </a:p>
          <a:p>
            <a:r>
              <a:rPr lang="fr-FR" sz="800" b="1" dirty="0">
                <a:solidFill>
                  <a:schemeClr val="bg1"/>
                </a:solidFill>
                <a:latin typeface="Consolas" panose="020B0609020204030204" pitchFamily="49" charset="0"/>
              </a:rPr>
              <a:t>                        Sinon</a:t>
            </a:r>
          </a:p>
          <a:p>
            <a:r>
              <a:rPr lang="fr-FR" sz="800" b="1" dirty="0">
                <a:solidFill>
                  <a:schemeClr val="bg1"/>
                </a:solidFill>
                <a:latin typeface="Consolas" panose="020B0609020204030204" pitchFamily="49" charset="0"/>
              </a:rPr>
              <a:t>                            Afficher "ERREUR : Entrée invalide, veuillez utiliser l'index d'une tuile existante« </a:t>
            </a:r>
          </a:p>
          <a:p>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FinSi</a:t>
            </a:r>
            <a:endParaRPr lang="fr-FR" sz="800" b="1" dirty="0">
              <a:solidFill>
                <a:schemeClr val="bg1"/>
              </a:solidFill>
              <a:latin typeface="Consolas" panose="020B0609020204030204" pitchFamily="49" charset="0"/>
            </a:endParaRPr>
          </a:p>
          <a:p>
            <a:r>
              <a:rPr lang="fr-FR" sz="800" b="1" dirty="0">
                <a:solidFill>
                  <a:schemeClr val="bg1"/>
                </a:solidFill>
                <a:latin typeface="Consolas" panose="020B0609020204030204" pitchFamily="49" charset="0"/>
              </a:rPr>
              <a:t>                    Jusqu'à (</a:t>
            </a:r>
            <a:r>
              <a:rPr lang="fr-FR" sz="800" b="1" dirty="0" err="1">
                <a:solidFill>
                  <a:schemeClr val="bg1"/>
                </a:solidFill>
                <a:latin typeface="Consolas" panose="020B0609020204030204" pitchFamily="49" charset="0"/>
              </a:rPr>
              <a:t>indexTuile</a:t>
            </a:r>
            <a:r>
              <a:rPr lang="fr-FR" sz="800" b="1" dirty="0">
                <a:solidFill>
                  <a:schemeClr val="bg1"/>
                </a:solidFill>
                <a:latin typeface="Consolas" panose="020B0609020204030204" pitchFamily="49" charset="0"/>
              </a:rPr>
              <a:t> != -1)</a:t>
            </a:r>
          </a:p>
          <a:p>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localiserAncreTuile</a:t>
            </a:r>
            <a:r>
              <a:rPr lang="fr-FR" sz="800" b="1" dirty="0">
                <a:solidFill>
                  <a:schemeClr val="bg1"/>
                </a:solidFill>
                <a:latin typeface="Consolas" panose="020B0609020204030204" pitchFamily="49" charset="0"/>
              </a:rPr>
              <a:t>(main[</a:t>
            </a:r>
            <a:r>
              <a:rPr lang="fr-FR" sz="800" b="1" dirty="0" err="1">
                <a:solidFill>
                  <a:schemeClr val="bg1"/>
                </a:solidFill>
                <a:latin typeface="Consolas" panose="020B0609020204030204" pitchFamily="49" charset="0"/>
              </a:rPr>
              <a:t>indexTuile</a:t>
            </a:r>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ancreTuileX</a:t>
            </a:r>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ancreTuileY</a:t>
            </a:r>
            <a:r>
              <a:rPr lang="fr-FR" sz="800" b="1" dirty="0">
                <a:solidFill>
                  <a:schemeClr val="bg1"/>
                </a:solidFill>
                <a:latin typeface="Consolas" panose="020B0609020204030204" pitchFamily="49" charset="0"/>
              </a:rPr>
              <a:t>)</a:t>
            </a:r>
          </a:p>
          <a:p>
            <a:r>
              <a:rPr lang="fr-FR" sz="800" b="1" dirty="0">
                <a:solidFill>
                  <a:schemeClr val="bg1"/>
                </a:solidFill>
                <a:latin typeface="Consolas" panose="020B0609020204030204" pitchFamily="49" charset="0"/>
              </a:rPr>
              <a:t>                    </a:t>
            </a:r>
            <a:r>
              <a:rPr lang="fr-FR" sz="800" b="1" dirty="0">
                <a:solidFill>
                  <a:srgbClr val="92D050"/>
                </a:solidFill>
                <a:latin typeface="Consolas" panose="020B0609020204030204" pitchFamily="49" charset="0"/>
              </a:rPr>
              <a:t>// Demander la colonne de placement</a:t>
            </a:r>
          </a:p>
          <a:p>
            <a:r>
              <a:rPr lang="fr-FR" sz="800" b="1" dirty="0">
                <a:solidFill>
                  <a:schemeClr val="bg1"/>
                </a:solidFill>
                <a:latin typeface="Consolas" panose="020B0609020204030204" pitchFamily="49" charset="0"/>
              </a:rPr>
              <a:t>                    aller &lt;- FAUX</a:t>
            </a:r>
          </a:p>
          <a:p>
            <a:r>
              <a:rPr lang="fr-FR" sz="800" b="1" dirty="0">
                <a:solidFill>
                  <a:schemeClr val="bg1"/>
                </a:solidFill>
                <a:latin typeface="Consolas" panose="020B0609020204030204" pitchFamily="49" charset="0"/>
              </a:rPr>
              <a:t>                    Afficher "Dans quelle colonne souhaitez-vous placer la tuile (1-", </a:t>
            </a:r>
            <a:r>
              <a:rPr lang="fr-FR" sz="800" b="1" dirty="0" err="1">
                <a:solidFill>
                  <a:schemeClr val="bg1"/>
                </a:solidFill>
                <a:latin typeface="Consolas" panose="020B0609020204030204" pitchFamily="49" charset="0"/>
              </a:rPr>
              <a:t>tailleX</a:t>
            </a:r>
            <a:r>
              <a:rPr lang="fr-FR" sz="800" b="1" dirty="0">
                <a:solidFill>
                  <a:schemeClr val="bg1"/>
                </a:solidFill>
                <a:latin typeface="Consolas" panose="020B0609020204030204" pitchFamily="49" charset="0"/>
              </a:rPr>
              <a:t>, ") ?« </a:t>
            </a:r>
          </a:p>
          <a:p>
            <a:r>
              <a:rPr lang="fr-FR" sz="800" b="1" dirty="0">
                <a:solidFill>
                  <a:schemeClr val="bg1"/>
                </a:solidFill>
                <a:latin typeface="Consolas" panose="020B0609020204030204" pitchFamily="49" charset="0"/>
              </a:rPr>
              <a:t>                    Répéter</a:t>
            </a:r>
          </a:p>
          <a:p>
            <a:r>
              <a:rPr lang="fr-FR" sz="800" b="1" dirty="0">
                <a:solidFill>
                  <a:schemeClr val="bg1"/>
                </a:solidFill>
                <a:latin typeface="Consolas" panose="020B0609020204030204" pitchFamily="49" charset="0"/>
              </a:rPr>
              <a:t>                        Lire entrée</a:t>
            </a:r>
          </a:p>
          <a:p>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placementX</a:t>
            </a:r>
            <a:r>
              <a:rPr lang="fr-FR" sz="800" b="1" dirty="0">
                <a:solidFill>
                  <a:schemeClr val="bg1"/>
                </a:solidFill>
                <a:latin typeface="Consolas" panose="020B0609020204030204" pitchFamily="49" charset="0"/>
              </a:rPr>
              <a:t> &lt;- </a:t>
            </a:r>
            <a:r>
              <a:rPr lang="fr-FR" sz="800" b="1" dirty="0" err="1">
                <a:solidFill>
                  <a:schemeClr val="bg1"/>
                </a:solidFill>
                <a:latin typeface="Consolas" panose="020B0609020204030204" pitchFamily="49" charset="0"/>
              </a:rPr>
              <a:t>convertirEnEntier</a:t>
            </a:r>
            <a:r>
              <a:rPr lang="fr-FR" sz="800" b="1" dirty="0">
                <a:solidFill>
                  <a:schemeClr val="bg1"/>
                </a:solidFill>
                <a:latin typeface="Consolas" panose="020B0609020204030204" pitchFamily="49" charset="0"/>
              </a:rPr>
              <a:t>(entrée) – 1</a:t>
            </a:r>
          </a:p>
          <a:p>
            <a:r>
              <a:rPr lang="fr-FR" sz="800" b="1" dirty="0">
                <a:solidFill>
                  <a:schemeClr val="bg1"/>
                </a:solidFill>
                <a:latin typeface="Consolas" panose="020B0609020204030204" pitchFamily="49" charset="0"/>
              </a:rPr>
              <a:t>                        Si </a:t>
            </a:r>
            <a:r>
              <a:rPr lang="fr-FR" sz="800" b="1" dirty="0" err="1">
                <a:solidFill>
                  <a:schemeClr val="bg1"/>
                </a:solidFill>
                <a:latin typeface="Consolas" panose="020B0609020204030204" pitchFamily="49" charset="0"/>
              </a:rPr>
              <a:t>placementX</a:t>
            </a:r>
            <a:r>
              <a:rPr lang="fr-FR" sz="800" b="1" dirty="0">
                <a:solidFill>
                  <a:schemeClr val="bg1"/>
                </a:solidFill>
                <a:latin typeface="Consolas" panose="020B0609020204030204" pitchFamily="49" charset="0"/>
              </a:rPr>
              <a:t> &lt; 0 ou </a:t>
            </a:r>
            <a:r>
              <a:rPr lang="fr-FR" sz="800" b="1" dirty="0" err="1">
                <a:solidFill>
                  <a:schemeClr val="bg1"/>
                </a:solidFill>
                <a:latin typeface="Consolas" panose="020B0609020204030204" pitchFamily="49" charset="0"/>
              </a:rPr>
              <a:t>placementX</a:t>
            </a:r>
            <a:r>
              <a:rPr lang="fr-FR" sz="800" b="1" dirty="0">
                <a:solidFill>
                  <a:schemeClr val="bg1"/>
                </a:solidFill>
                <a:latin typeface="Consolas" panose="020B0609020204030204" pitchFamily="49" charset="0"/>
              </a:rPr>
              <a:t> &gt;= </a:t>
            </a:r>
            <a:r>
              <a:rPr lang="fr-FR" sz="800" b="1" dirty="0" err="1">
                <a:solidFill>
                  <a:schemeClr val="bg1"/>
                </a:solidFill>
                <a:latin typeface="Consolas" panose="020B0609020204030204" pitchFamily="49" charset="0"/>
              </a:rPr>
              <a:t>tailleX</a:t>
            </a:r>
            <a:endParaRPr lang="fr-FR" sz="800" b="1" dirty="0">
              <a:solidFill>
                <a:schemeClr val="bg1"/>
              </a:solidFill>
              <a:latin typeface="Consolas" panose="020B0609020204030204" pitchFamily="49" charset="0"/>
            </a:endParaRPr>
          </a:p>
          <a:p>
            <a:r>
              <a:rPr lang="fr-FR" sz="800" b="1" dirty="0">
                <a:solidFill>
                  <a:schemeClr val="bg1"/>
                </a:solidFill>
                <a:latin typeface="Consolas" panose="020B0609020204030204" pitchFamily="49" charset="0"/>
              </a:rPr>
              <a:t> Alors</a:t>
            </a:r>
          </a:p>
          <a:p>
            <a:r>
              <a:rPr lang="fr-FR" sz="800" b="1" dirty="0">
                <a:solidFill>
                  <a:schemeClr val="bg1"/>
                </a:solidFill>
                <a:latin typeface="Consolas" panose="020B0609020204030204" pitchFamily="49" charset="0"/>
              </a:rPr>
              <a:t>                            Afficher "ERREUR : Entrée invalide, veuillez utiliser un index existant (1-", </a:t>
            </a:r>
            <a:r>
              <a:rPr lang="fr-FR" sz="800" b="1" dirty="0" err="1">
                <a:solidFill>
                  <a:schemeClr val="bg1"/>
                </a:solidFill>
                <a:latin typeface="Consolas" panose="020B0609020204030204" pitchFamily="49" charset="0"/>
              </a:rPr>
              <a:t>tailleX</a:t>
            </a:r>
            <a:r>
              <a:rPr lang="fr-FR" sz="800" b="1" dirty="0">
                <a:solidFill>
                  <a:schemeClr val="bg1"/>
                </a:solidFill>
                <a:latin typeface="Consolas" panose="020B0609020204030204" pitchFamily="49" charset="0"/>
              </a:rPr>
              <a:t>, ")« </a:t>
            </a:r>
          </a:p>
          <a:p>
            <a:r>
              <a:rPr lang="fr-FR" sz="800" b="1" dirty="0">
                <a:solidFill>
                  <a:schemeClr val="bg1"/>
                </a:solidFill>
                <a:latin typeface="Consolas" panose="020B0609020204030204" pitchFamily="49" charset="0"/>
              </a:rPr>
              <a:t>                        Sinon</a:t>
            </a:r>
          </a:p>
          <a:p>
            <a:r>
              <a:rPr lang="fr-FR" sz="800" b="1" dirty="0">
                <a:solidFill>
                  <a:schemeClr val="bg1"/>
                </a:solidFill>
                <a:latin typeface="Consolas" panose="020B0609020204030204" pitchFamily="49" charset="0"/>
              </a:rPr>
              <a:t>                            aller &lt;- VRAI</a:t>
            </a:r>
          </a:p>
          <a:p>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FinSi</a:t>
            </a:r>
            <a:endParaRPr lang="fr-FR" sz="800" b="1" dirty="0">
              <a:solidFill>
                <a:schemeClr val="bg1"/>
              </a:solidFill>
              <a:latin typeface="Consolas" panose="020B0609020204030204" pitchFamily="49" charset="0"/>
            </a:endParaRPr>
          </a:p>
          <a:p>
            <a:r>
              <a:rPr lang="fr-FR" sz="800" b="1" dirty="0">
                <a:solidFill>
                  <a:schemeClr val="bg1"/>
                </a:solidFill>
                <a:latin typeface="Consolas" panose="020B0609020204030204" pitchFamily="49" charset="0"/>
              </a:rPr>
              <a:t>                    Jusqu'à (aller)</a:t>
            </a:r>
          </a:p>
          <a:p>
            <a:r>
              <a:rPr lang="fr-FR" sz="800" b="1" dirty="0">
                <a:solidFill>
                  <a:schemeClr val="bg1"/>
                </a:solidFill>
                <a:latin typeface="Consolas" panose="020B0609020204030204" pitchFamily="49" charset="0"/>
              </a:rPr>
              <a:t>                    </a:t>
            </a:r>
            <a:r>
              <a:rPr lang="fr-FR" sz="800" b="1" dirty="0">
                <a:solidFill>
                  <a:srgbClr val="92D050"/>
                </a:solidFill>
                <a:latin typeface="Consolas" panose="020B0609020204030204" pitchFamily="49" charset="0"/>
              </a:rPr>
              <a:t>// Demander la ligne de placement</a:t>
            </a:r>
          </a:p>
          <a:p>
            <a:r>
              <a:rPr lang="fr-FR" sz="800" b="1" dirty="0">
                <a:solidFill>
                  <a:schemeClr val="bg1"/>
                </a:solidFill>
                <a:latin typeface="Consolas" panose="020B0609020204030204" pitchFamily="49" charset="0"/>
              </a:rPr>
              <a:t>                    aller &lt;- FAUX</a:t>
            </a:r>
          </a:p>
          <a:p>
            <a:r>
              <a:rPr lang="fr-FR" sz="800" b="1" dirty="0">
                <a:solidFill>
                  <a:schemeClr val="bg1"/>
                </a:solidFill>
                <a:latin typeface="Consolas" panose="020B0609020204030204" pitchFamily="49" charset="0"/>
              </a:rPr>
              <a:t>                    Afficher "Dans quelle ligne souhaitez-vous placer la tuile (A-", char(</a:t>
            </a:r>
            <a:r>
              <a:rPr lang="fr-FR" sz="800" b="1" dirty="0" err="1">
                <a:solidFill>
                  <a:schemeClr val="bg1"/>
                </a:solidFill>
                <a:latin typeface="Consolas" panose="020B0609020204030204" pitchFamily="49" charset="0"/>
              </a:rPr>
              <a:t>tailleY</a:t>
            </a:r>
            <a:r>
              <a:rPr lang="fr-FR" sz="800" b="1" dirty="0">
                <a:solidFill>
                  <a:schemeClr val="bg1"/>
                </a:solidFill>
                <a:latin typeface="Consolas" panose="020B0609020204030204" pitchFamily="49" charset="0"/>
              </a:rPr>
              <a:t> + 'A' - 1), ") ?« </a:t>
            </a:r>
          </a:p>
          <a:p>
            <a:r>
              <a:rPr lang="fr-FR" sz="800" b="1" dirty="0">
                <a:solidFill>
                  <a:schemeClr val="bg1"/>
                </a:solidFill>
                <a:latin typeface="Consolas" panose="020B0609020204030204" pitchFamily="49" charset="0"/>
              </a:rPr>
              <a:t>                    Répéter</a:t>
            </a:r>
          </a:p>
          <a:p>
            <a:r>
              <a:rPr lang="fr-FR" sz="800" b="1" dirty="0">
                <a:solidFill>
                  <a:schemeClr val="bg1"/>
                </a:solidFill>
                <a:latin typeface="Consolas" panose="020B0609020204030204" pitchFamily="49" charset="0"/>
              </a:rPr>
              <a:t>                        Lire entrée</a:t>
            </a:r>
          </a:p>
          <a:p>
            <a:r>
              <a:rPr lang="fr-FR" sz="800" b="1" dirty="0">
                <a:solidFill>
                  <a:schemeClr val="bg1"/>
                </a:solidFill>
                <a:latin typeface="Consolas" panose="020B0609020204030204" pitchFamily="49" charset="0"/>
              </a:rPr>
              <a:t>                        entrée[0] &lt;- </a:t>
            </a:r>
            <a:r>
              <a:rPr lang="fr-FR" sz="800" b="1" dirty="0" err="1">
                <a:solidFill>
                  <a:schemeClr val="bg1"/>
                </a:solidFill>
                <a:latin typeface="Consolas" panose="020B0609020204030204" pitchFamily="49" charset="0"/>
              </a:rPr>
              <a:t>convertirEnMajuscule</a:t>
            </a:r>
            <a:r>
              <a:rPr lang="fr-FR" sz="800" b="1" dirty="0">
                <a:solidFill>
                  <a:schemeClr val="bg1"/>
                </a:solidFill>
                <a:latin typeface="Consolas" panose="020B0609020204030204" pitchFamily="49" charset="0"/>
              </a:rPr>
              <a:t>(entrée[0])</a:t>
            </a:r>
          </a:p>
          <a:p>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placementY</a:t>
            </a:r>
            <a:r>
              <a:rPr lang="fr-FR" sz="800" b="1" dirty="0">
                <a:solidFill>
                  <a:schemeClr val="bg1"/>
                </a:solidFill>
                <a:latin typeface="Consolas" panose="020B0609020204030204" pitchFamily="49" charset="0"/>
              </a:rPr>
              <a:t> &lt;- entrée[0] - 'A’</a:t>
            </a:r>
          </a:p>
          <a:p>
            <a:r>
              <a:rPr lang="fr-FR" sz="800" b="1" dirty="0">
                <a:solidFill>
                  <a:schemeClr val="bg1"/>
                </a:solidFill>
                <a:latin typeface="Consolas" panose="020B0609020204030204" pitchFamily="49" charset="0"/>
              </a:rPr>
              <a:t>                        Si </a:t>
            </a:r>
            <a:r>
              <a:rPr lang="fr-FR" sz="800" b="1" dirty="0" err="1">
                <a:solidFill>
                  <a:schemeClr val="bg1"/>
                </a:solidFill>
                <a:latin typeface="Consolas" panose="020B0609020204030204" pitchFamily="49" charset="0"/>
              </a:rPr>
              <a:t>placementY</a:t>
            </a:r>
            <a:r>
              <a:rPr lang="fr-FR" sz="800" b="1" dirty="0">
                <a:solidFill>
                  <a:schemeClr val="bg1"/>
                </a:solidFill>
                <a:latin typeface="Consolas" panose="020B0609020204030204" pitchFamily="49" charset="0"/>
              </a:rPr>
              <a:t> &lt; 0 ou </a:t>
            </a:r>
            <a:r>
              <a:rPr lang="fr-FR" sz="800" b="1" dirty="0" err="1">
                <a:solidFill>
                  <a:schemeClr val="bg1"/>
                </a:solidFill>
                <a:latin typeface="Consolas" panose="020B0609020204030204" pitchFamily="49" charset="0"/>
              </a:rPr>
              <a:t>placementY</a:t>
            </a:r>
            <a:r>
              <a:rPr lang="fr-FR" sz="800" b="1" dirty="0">
                <a:solidFill>
                  <a:schemeClr val="bg1"/>
                </a:solidFill>
                <a:latin typeface="Consolas" panose="020B0609020204030204" pitchFamily="49" charset="0"/>
              </a:rPr>
              <a:t> &gt;= </a:t>
            </a:r>
            <a:r>
              <a:rPr lang="fr-FR" sz="800" b="1" dirty="0" err="1">
                <a:solidFill>
                  <a:schemeClr val="bg1"/>
                </a:solidFill>
                <a:latin typeface="Consolas" panose="020B0609020204030204" pitchFamily="49" charset="0"/>
              </a:rPr>
              <a:t>tailleY</a:t>
            </a:r>
            <a:r>
              <a:rPr lang="fr-FR" sz="800" b="1" dirty="0">
                <a:solidFill>
                  <a:schemeClr val="bg1"/>
                </a:solidFill>
                <a:latin typeface="Consolas" panose="020B0609020204030204" pitchFamily="49" charset="0"/>
              </a:rPr>
              <a:t> Alors</a:t>
            </a:r>
          </a:p>
          <a:p>
            <a:r>
              <a:rPr lang="fr-FR" sz="800" b="1" dirty="0">
                <a:solidFill>
                  <a:schemeClr val="bg1"/>
                </a:solidFill>
                <a:latin typeface="Consolas" panose="020B0609020204030204" pitchFamily="49" charset="0"/>
              </a:rPr>
              <a:t>                            Afficher "ERREUR : Entrée invalide, veuillez utiliser un index existant (A-", char(</a:t>
            </a:r>
            <a:r>
              <a:rPr lang="fr-FR" sz="800" b="1" dirty="0" err="1">
                <a:solidFill>
                  <a:schemeClr val="bg1"/>
                </a:solidFill>
                <a:latin typeface="Consolas" panose="020B0609020204030204" pitchFamily="49" charset="0"/>
              </a:rPr>
              <a:t>tailleY</a:t>
            </a:r>
            <a:r>
              <a:rPr lang="fr-FR" sz="800" b="1" dirty="0">
                <a:solidFill>
                  <a:schemeClr val="bg1"/>
                </a:solidFill>
                <a:latin typeface="Consolas" panose="020B0609020204030204" pitchFamily="49" charset="0"/>
              </a:rPr>
              <a:t> + 'A' - 1), ")« </a:t>
            </a:r>
          </a:p>
          <a:p>
            <a:r>
              <a:rPr lang="fr-FR" sz="800" b="1" dirty="0">
                <a:solidFill>
                  <a:schemeClr val="bg1"/>
                </a:solidFill>
                <a:latin typeface="Consolas" panose="020B0609020204030204" pitchFamily="49" charset="0"/>
              </a:rPr>
              <a:t>                        Sinon</a:t>
            </a:r>
          </a:p>
          <a:p>
            <a:r>
              <a:rPr lang="fr-FR" sz="800" b="1" dirty="0">
                <a:solidFill>
                  <a:schemeClr val="bg1"/>
                </a:solidFill>
                <a:latin typeface="Consolas" panose="020B0609020204030204" pitchFamily="49" charset="0"/>
              </a:rPr>
              <a:t>                            aller &lt;- VRAI</a:t>
            </a:r>
          </a:p>
          <a:p>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FinSi</a:t>
            </a:r>
            <a:endParaRPr lang="fr-FR" sz="800" b="1" dirty="0">
              <a:solidFill>
                <a:schemeClr val="bg1"/>
              </a:solidFill>
              <a:latin typeface="Consolas" panose="020B0609020204030204" pitchFamily="49" charset="0"/>
            </a:endParaRPr>
          </a:p>
          <a:p>
            <a:r>
              <a:rPr lang="fr-FR" sz="800" b="1" dirty="0">
                <a:solidFill>
                  <a:schemeClr val="bg1"/>
                </a:solidFill>
                <a:latin typeface="Consolas" panose="020B0609020204030204" pitchFamily="49" charset="0"/>
              </a:rPr>
              <a:t>                    Jusqu'à (aller)</a:t>
            </a:r>
          </a:p>
          <a:p>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nePeutPasPlacer</a:t>
            </a:r>
            <a:r>
              <a:rPr lang="fr-FR" sz="800" b="1" dirty="0">
                <a:solidFill>
                  <a:schemeClr val="bg1"/>
                </a:solidFill>
                <a:latin typeface="Consolas" panose="020B0609020204030204" pitchFamily="49" charset="0"/>
              </a:rPr>
              <a:t> &lt;- FAUX</a:t>
            </a:r>
          </a:p>
          <a:p>
            <a:r>
              <a:rPr lang="fr-FR" sz="800" b="1" dirty="0">
                <a:solidFill>
                  <a:schemeClr val="bg1"/>
                </a:solidFill>
                <a:latin typeface="Consolas" panose="020B0609020204030204" pitchFamily="49" charset="0"/>
              </a:rPr>
              <a:t>                    Si non </a:t>
            </a:r>
            <a:r>
              <a:rPr lang="fr-FR" sz="800" b="1" dirty="0" err="1">
                <a:solidFill>
                  <a:schemeClr val="bg1"/>
                </a:solidFill>
                <a:latin typeface="Consolas" panose="020B0609020204030204" pitchFamily="49" charset="0"/>
              </a:rPr>
              <a:t>estPremierTour</a:t>
            </a:r>
            <a:r>
              <a:rPr lang="fr-FR" sz="800" b="1" dirty="0">
                <a:solidFill>
                  <a:schemeClr val="bg1"/>
                </a:solidFill>
                <a:latin typeface="Consolas" panose="020B0609020204030204" pitchFamily="49" charset="0"/>
              </a:rPr>
              <a:t> et non </a:t>
            </a:r>
            <a:r>
              <a:rPr lang="fr-FR" sz="800" b="1" dirty="0" err="1">
                <a:solidFill>
                  <a:schemeClr val="bg1"/>
                </a:solidFill>
                <a:latin typeface="Consolas" panose="020B0609020204030204" pitchFamily="49" charset="0"/>
              </a:rPr>
              <a:t>estPlacable</a:t>
            </a:r>
            <a:r>
              <a:rPr lang="fr-FR" sz="800" b="1" dirty="0">
                <a:solidFill>
                  <a:schemeClr val="bg1"/>
                </a:solidFill>
                <a:latin typeface="Consolas" panose="020B0609020204030204" pitchFamily="49" charset="0"/>
              </a:rPr>
              <a:t>(niveau, </a:t>
            </a:r>
            <a:r>
              <a:rPr lang="fr-FR" sz="800" b="1" dirty="0" err="1">
                <a:solidFill>
                  <a:schemeClr val="bg1"/>
                </a:solidFill>
                <a:latin typeface="Consolas" panose="020B0609020204030204" pitchFamily="49" charset="0"/>
              </a:rPr>
              <a:t>tailleX</a:t>
            </a:r>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tailleY</a:t>
            </a:r>
            <a:r>
              <a:rPr lang="fr-FR" sz="800" b="1" dirty="0">
                <a:solidFill>
                  <a:schemeClr val="bg1"/>
                </a:solidFill>
                <a:latin typeface="Consolas" panose="020B0609020204030204" pitchFamily="49" charset="0"/>
              </a:rPr>
              <a:t>, main[</a:t>
            </a:r>
            <a:r>
              <a:rPr lang="fr-FR" sz="800" b="1" dirty="0" err="1">
                <a:solidFill>
                  <a:schemeClr val="bg1"/>
                </a:solidFill>
                <a:latin typeface="Consolas" panose="020B0609020204030204" pitchFamily="49" charset="0"/>
              </a:rPr>
              <a:t>indexTuile</a:t>
            </a:r>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placementX</a:t>
            </a:r>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placementY</a:t>
            </a:r>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ancreTuileX</a:t>
            </a:r>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ancreTuileY</a:t>
            </a:r>
            <a:r>
              <a:rPr lang="fr-FR" sz="800" b="1" dirty="0">
                <a:solidFill>
                  <a:schemeClr val="bg1"/>
                </a:solidFill>
                <a:latin typeface="Consolas" panose="020B0609020204030204" pitchFamily="49" charset="0"/>
              </a:rPr>
              <a:t>)</a:t>
            </a:r>
          </a:p>
          <a:p>
            <a:r>
              <a:rPr lang="fr-FR" sz="800" b="1" dirty="0">
                <a:solidFill>
                  <a:schemeClr val="bg1"/>
                </a:solidFill>
                <a:latin typeface="Consolas" panose="020B0609020204030204" pitchFamily="49" charset="0"/>
              </a:rPr>
              <a:t> Alors</a:t>
            </a:r>
          </a:p>
          <a:p>
            <a:r>
              <a:rPr lang="fr-FR" sz="800" b="1" dirty="0">
                <a:solidFill>
                  <a:schemeClr val="bg1"/>
                </a:solidFill>
                <a:latin typeface="Consolas" panose="020B0609020204030204" pitchFamily="49" charset="0"/>
              </a:rPr>
              <a:t>                        Afficher "ERREUR : La tuile ne peut pas être placée ici« </a:t>
            </a:r>
          </a:p>
          <a:p>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nePeutPasPlacer</a:t>
            </a:r>
            <a:r>
              <a:rPr lang="fr-FR" sz="800" b="1" dirty="0">
                <a:solidFill>
                  <a:schemeClr val="bg1"/>
                </a:solidFill>
                <a:latin typeface="Consolas" panose="020B0609020204030204" pitchFamily="49" charset="0"/>
              </a:rPr>
              <a:t> &lt;- VRAI</a:t>
            </a:r>
          </a:p>
          <a:p>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FinSi</a:t>
            </a:r>
            <a:endParaRPr lang="fr-FR" sz="800" b="1" dirty="0">
              <a:solidFill>
                <a:schemeClr val="bg1"/>
              </a:solidFill>
              <a:latin typeface="Consolas" panose="020B0609020204030204" pitchFamily="49" charset="0"/>
            </a:endParaRPr>
          </a:p>
          <a:p>
            <a:r>
              <a:rPr lang="fr-FR" sz="800" b="1" dirty="0">
                <a:solidFill>
                  <a:schemeClr val="bg1"/>
                </a:solidFill>
                <a:latin typeface="Consolas" panose="020B0609020204030204" pitchFamily="49" charset="0"/>
              </a:rPr>
              <a:t>                    Si non </a:t>
            </a:r>
            <a:r>
              <a:rPr lang="fr-FR" sz="800" b="1" dirty="0" err="1">
                <a:solidFill>
                  <a:schemeClr val="bg1"/>
                </a:solidFill>
                <a:latin typeface="Consolas" panose="020B0609020204030204" pitchFamily="49" charset="0"/>
              </a:rPr>
              <a:t>nePeutPasPlacer</a:t>
            </a:r>
            <a:endParaRPr lang="fr-FR" sz="800" b="1" dirty="0">
              <a:solidFill>
                <a:schemeClr val="bg1"/>
              </a:solidFill>
              <a:latin typeface="Consolas" panose="020B0609020204030204" pitchFamily="49" charset="0"/>
            </a:endParaRPr>
          </a:p>
          <a:p>
            <a:r>
              <a:rPr lang="fr-FR" sz="800" b="1" dirty="0">
                <a:solidFill>
                  <a:schemeClr val="bg1"/>
                </a:solidFill>
                <a:latin typeface="Consolas" panose="020B0609020204030204" pitchFamily="49" charset="0"/>
              </a:rPr>
              <a:t> Alors</a:t>
            </a:r>
          </a:p>
          <a:p>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placerTuile</a:t>
            </a:r>
            <a:r>
              <a:rPr lang="fr-FR" sz="800" b="1" dirty="0">
                <a:solidFill>
                  <a:schemeClr val="bg1"/>
                </a:solidFill>
                <a:latin typeface="Consolas" panose="020B0609020204030204" pitchFamily="49" charset="0"/>
              </a:rPr>
              <a:t>(niveau, </a:t>
            </a:r>
            <a:r>
              <a:rPr lang="fr-FR" sz="800" b="1" dirty="0" err="1">
                <a:solidFill>
                  <a:schemeClr val="bg1"/>
                </a:solidFill>
                <a:latin typeface="Consolas" panose="020B0609020204030204" pitchFamily="49" charset="0"/>
              </a:rPr>
              <a:t>tailleX</a:t>
            </a:r>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tailleY</a:t>
            </a:r>
            <a:r>
              <a:rPr lang="fr-FR" sz="800" b="1" dirty="0">
                <a:solidFill>
                  <a:schemeClr val="bg1"/>
                </a:solidFill>
                <a:latin typeface="Consolas" panose="020B0609020204030204" pitchFamily="49" charset="0"/>
              </a:rPr>
              <a:t>, main[</a:t>
            </a:r>
            <a:r>
              <a:rPr lang="fr-FR" sz="800" b="1" dirty="0" err="1">
                <a:solidFill>
                  <a:schemeClr val="bg1"/>
                </a:solidFill>
                <a:latin typeface="Consolas" panose="020B0609020204030204" pitchFamily="49" charset="0"/>
              </a:rPr>
              <a:t>indexTuile</a:t>
            </a:r>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placementX</a:t>
            </a:r>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placementY</a:t>
            </a:r>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ancreTuileX</a:t>
            </a:r>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ancreTuileY</a:t>
            </a:r>
            <a:r>
              <a:rPr lang="fr-FR" sz="800" b="1" dirty="0">
                <a:solidFill>
                  <a:schemeClr val="bg1"/>
                </a:solidFill>
                <a:latin typeface="Consolas" panose="020B0609020204030204" pitchFamily="49" charset="0"/>
              </a:rPr>
              <a:t>)</a:t>
            </a:r>
          </a:p>
          <a:p>
            <a:r>
              <a:rPr lang="fr-FR" sz="800" b="1" dirty="0">
                <a:solidFill>
                  <a:schemeClr val="bg1"/>
                </a:solidFill>
                <a:latin typeface="Consolas" panose="020B0609020204030204" pitchFamily="49" charset="0"/>
              </a:rPr>
              <a:t>                        score &lt;- score + 1</a:t>
            </a:r>
          </a:p>
          <a:p>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initialiserTuile</a:t>
            </a:r>
            <a:r>
              <a:rPr lang="fr-FR" sz="800" b="1" dirty="0">
                <a:solidFill>
                  <a:schemeClr val="bg1"/>
                </a:solidFill>
                <a:latin typeface="Consolas" panose="020B0609020204030204" pitchFamily="49" charset="0"/>
              </a:rPr>
              <a:t>(main[</a:t>
            </a:r>
            <a:r>
              <a:rPr lang="fr-FR" sz="800" b="1" dirty="0" err="1">
                <a:solidFill>
                  <a:schemeClr val="bg1"/>
                </a:solidFill>
                <a:latin typeface="Consolas" panose="020B0609020204030204" pitchFamily="49" charset="0"/>
              </a:rPr>
              <a:t>indexTuile</a:t>
            </a:r>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estModeDifficile</a:t>
            </a:r>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estMultijoueur</a:t>
            </a:r>
            <a:r>
              <a:rPr lang="fr-FR" sz="800" b="1" dirty="0">
                <a:solidFill>
                  <a:schemeClr val="bg1"/>
                </a:solidFill>
                <a:latin typeface="Consolas" panose="020B0609020204030204" pitchFamily="49" charset="0"/>
              </a:rPr>
              <a:t>, estJoueur1)</a:t>
            </a:r>
          </a:p>
          <a:p>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finDuTour</a:t>
            </a:r>
            <a:r>
              <a:rPr lang="fr-FR" sz="800" b="1" dirty="0">
                <a:solidFill>
                  <a:schemeClr val="bg1"/>
                </a:solidFill>
                <a:latin typeface="Consolas" panose="020B0609020204030204" pitchFamily="49" charset="0"/>
              </a:rPr>
              <a:t> &lt;- VRAI</a:t>
            </a:r>
          </a:p>
          <a:p>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FinSi</a:t>
            </a:r>
            <a:endParaRPr lang="fr-FR" sz="800" b="1" dirty="0">
              <a:solidFill>
                <a:schemeClr val="bg1"/>
              </a:solidFill>
              <a:latin typeface="Consolas" panose="020B0609020204030204" pitchFamily="49" charset="0"/>
            </a:endParaRPr>
          </a:p>
          <a:p>
            <a:r>
              <a:rPr lang="fr-FR" sz="800" b="1" dirty="0">
                <a:solidFill>
                  <a:schemeClr val="bg1"/>
                </a:solidFill>
                <a:latin typeface="Consolas" panose="020B0609020204030204" pitchFamily="49" charset="0"/>
              </a:rPr>
              <a:t>                    Fin Cas</a:t>
            </a:r>
          </a:p>
          <a:p>
            <a:r>
              <a:rPr lang="fr-FR" sz="800" b="1" dirty="0">
                <a:solidFill>
                  <a:schemeClr val="bg1"/>
                </a:solidFill>
                <a:latin typeface="Consolas" panose="020B0609020204030204" pitchFamily="49" charset="0"/>
              </a:rPr>
              <a:t>                Cas '2’:</a:t>
            </a:r>
          </a:p>
          <a:p>
            <a:r>
              <a:rPr lang="fr-FR" sz="800" b="1" dirty="0">
                <a:solidFill>
                  <a:schemeClr val="bg1"/>
                </a:solidFill>
                <a:latin typeface="Consolas" panose="020B0609020204030204" pitchFamily="49" charset="0"/>
              </a:rPr>
              <a:t>                    Afficher "Êtes-vous sûr de vouloir abandonner (y/n) ?« </a:t>
            </a:r>
          </a:p>
          <a:p>
            <a:r>
              <a:rPr lang="fr-FR" sz="800" b="1" dirty="0">
                <a:solidFill>
                  <a:schemeClr val="bg1"/>
                </a:solidFill>
                <a:latin typeface="Consolas" panose="020B0609020204030204" pitchFamily="49" charset="0"/>
              </a:rPr>
              <a:t>                    Répéter</a:t>
            </a:r>
          </a:p>
          <a:p>
            <a:r>
              <a:rPr lang="fr-FR" sz="800" b="1" dirty="0">
                <a:solidFill>
                  <a:schemeClr val="bg1"/>
                </a:solidFill>
                <a:latin typeface="Consolas" panose="020B0609020204030204" pitchFamily="49" charset="0"/>
              </a:rPr>
              <a:t>                        aller &lt;- FAUX</a:t>
            </a:r>
          </a:p>
          <a:p>
            <a:r>
              <a:rPr lang="fr-FR" sz="800" b="1" dirty="0">
                <a:solidFill>
                  <a:schemeClr val="bg1"/>
                </a:solidFill>
                <a:latin typeface="Consolas" panose="020B0609020204030204" pitchFamily="49" charset="0"/>
              </a:rPr>
              <a:t>                        Lire entrée</a:t>
            </a:r>
          </a:p>
          <a:p>
            <a:r>
              <a:rPr lang="fr-FR" sz="800" b="1" dirty="0">
                <a:solidFill>
                  <a:schemeClr val="bg1"/>
                </a:solidFill>
                <a:latin typeface="Consolas" panose="020B0609020204030204" pitchFamily="49" charset="0"/>
              </a:rPr>
              <a:t>                        entrée[0] &lt;- </a:t>
            </a:r>
            <a:r>
              <a:rPr lang="fr-FR" sz="800" b="1" dirty="0" err="1">
                <a:solidFill>
                  <a:schemeClr val="bg1"/>
                </a:solidFill>
                <a:latin typeface="Consolas" panose="020B0609020204030204" pitchFamily="49" charset="0"/>
              </a:rPr>
              <a:t>convertirEnMajuscule</a:t>
            </a:r>
            <a:r>
              <a:rPr lang="fr-FR" sz="800" b="1" dirty="0">
                <a:solidFill>
                  <a:schemeClr val="bg1"/>
                </a:solidFill>
                <a:latin typeface="Consolas" panose="020B0609020204030204" pitchFamily="49" charset="0"/>
              </a:rPr>
              <a:t>(entrée[0])</a:t>
            </a:r>
          </a:p>
          <a:p>
            <a:r>
              <a:rPr lang="fr-FR" sz="800" b="1" dirty="0">
                <a:solidFill>
                  <a:schemeClr val="bg1"/>
                </a:solidFill>
                <a:latin typeface="Consolas" panose="020B0609020204030204" pitchFamily="49" charset="0"/>
              </a:rPr>
              <a:t>                        Selon entrée[0]</a:t>
            </a:r>
          </a:p>
          <a:p>
            <a:r>
              <a:rPr lang="fr-FR" sz="800" b="1" dirty="0">
                <a:solidFill>
                  <a:schemeClr val="bg1"/>
                </a:solidFill>
                <a:latin typeface="Consolas" panose="020B0609020204030204" pitchFamily="49" charset="0"/>
              </a:rPr>
              <a:t>                            Cas 'Y’:</a:t>
            </a:r>
          </a:p>
          <a:p>
            <a:r>
              <a:rPr lang="fr-FR" sz="800" b="1" dirty="0">
                <a:solidFill>
                  <a:schemeClr val="bg1"/>
                </a:solidFill>
                <a:latin typeface="Consolas" panose="020B0609020204030204" pitchFamily="49" charset="0"/>
              </a:rPr>
              <a:t>                                Afficher "Vous avez abandonné.« </a:t>
            </a:r>
          </a:p>
          <a:p>
            <a:r>
              <a:rPr lang="fr-FR" sz="800" b="1" dirty="0">
                <a:solidFill>
                  <a:schemeClr val="bg1"/>
                </a:solidFill>
                <a:latin typeface="Consolas" panose="020B0609020204030204" pitchFamily="49" charset="0"/>
              </a:rPr>
              <a:t>                                score &lt;- score * -1</a:t>
            </a:r>
          </a:p>
          <a:p>
            <a:r>
              <a:rPr lang="fr-FR" sz="800" b="1" dirty="0">
                <a:solidFill>
                  <a:schemeClr val="bg1"/>
                </a:solidFill>
                <a:latin typeface="Consolas" panose="020B0609020204030204" pitchFamily="49" charset="0"/>
              </a:rPr>
              <a:t>                                aller &lt;- VRAI</a:t>
            </a:r>
          </a:p>
          <a:p>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finDuTour</a:t>
            </a:r>
            <a:r>
              <a:rPr lang="fr-FR" sz="800" b="1" dirty="0">
                <a:solidFill>
                  <a:schemeClr val="bg1"/>
                </a:solidFill>
                <a:latin typeface="Consolas" panose="020B0609020204030204" pitchFamily="49" charset="0"/>
              </a:rPr>
              <a:t> &lt;- VRAI</a:t>
            </a:r>
          </a:p>
          <a:p>
            <a:r>
              <a:rPr lang="fr-FR" sz="800" b="1" dirty="0">
                <a:solidFill>
                  <a:schemeClr val="bg1"/>
                </a:solidFill>
                <a:latin typeface="Consolas" panose="020B0609020204030204" pitchFamily="49" charset="0"/>
              </a:rPr>
              <a:t>                                Fin Cas</a:t>
            </a:r>
          </a:p>
          <a:p>
            <a:r>
              <a:rPr lang="fr-FR" sz="800" b="1" dirty="0">
                <a:solidFill>
                  <a:schemeClr val="bg1"/>
                </a:solidFill>
                <a:latin typeface="Consolas" panose="020B0609020204030204" pitchFamily="49" charset="0"/>
              </a:rPr>
              <a:t>                            Cas 'N’:</a:t>
            </a:r>
          </a:p>
          <a:p>
            <a:r>
              <a:rPr lang="fr-FR" sz="800" b="1" dirty="0">
                <a:solidFill>
                  <a:schemeClr val="bg1"/>
                </a:solidFill>
                <a:latin typeface="Consolas" panose="020B0609020204030204" pitchFamily="49" charset="0"/>
              </a:rPr>
              <a:t>                                Afficher "Retour.« </a:t>
            </a:r>
          </a:p>
          <a:p>
            <a:r>
              <a:rPr lang="fr-FR" sz="800" b="1" dirty="0">
                <a:solidFill>
                  <a:schemeClr val="bg1"/>
                </a:solidFill>
                <a:latin typeface="Consolas" panose="020B0609020204030204" pitchFamily="49" charset="0"/>
              </a:rPr>
              <a:t>                                aller &lt;- VRAI</a:t>
            </a:r>
          </a:p>
          <a:p>
            <a:r>
              <a:rPr lang="fr-FR" sz="800" b="1" dirty="0">
                <a:solidFill>
                  <a:schemeClr val="bg1"/>
                </a:solidFill>
                <a:latin typeface="Consolas" panose="020B0609020204030204" pitchFamily="49" charset="0"/>
              </a:rPr>
              <a:t>                                Fin Cas</a:t>
            </a:r>
          </a:p>
          <a:p>
            <a:r>
              <a:rPr lang="fr-FR" sz="800" b="1" dirty="0">
                <a:solidFill>
                  <a:schemeClr val="bg1"/>
                </a:solidFill>
                <a:latin typeface="Consolas" panose="020B0609020204030204" pitchFamily="49" charset="0"/>
              </a:rPr>
              <a:t>                            Par défaut</a:t>
            </a:r>
          </a:p>
          <a:p>
            <a:r>
              <a:rPr lang="fr-FR" sz="800" b="1" dirty="0">
                <a:solidFill>
                  <a:schemeClr val="bg1"/>
                </a:solidFill>
                <a:latin typeface="Consolas" panose="020B0609020204030204" pitchFamily="49" charset="0"/>
              </a:rPr>
              <a:t>                                Afficher "ERREUR : Entrée invalide, veuillez utiliser 'y' pour oui et ‘n pour non« </a:t>
            </a:r>
          </a:p>
          <a:p>
            <a:r>
              <a:rPr lang="fr-FR" sz="800" b="1" dirty="0">
                <a:solidFill>
                  <a:schemeClr val="bg1"/>
                </a:solidFill>
                <a:latin typeface="Consolas" panose="020B0609020204030204" pitchFamily="49" charset="0"/>
              </a:rPr>
              <a:t>                        Fin Selon</a:t>
            </a:r>
          </a:p>
          <a:p>
            <a:r>
              <a:rPr lang="fr-FR" sz="800" b="1" dirty="0">
                <a:solidFill>
                  <a:schemeClr val="bg1"/>
                </a:solidFill>
                <a:latin typeface="Consolas" panose="020B0609020204030204" pitchFamily="49" charset="0"/>
              </a:rPr>
              <a:t>                    Jusqu'à (aller)</a:t>
            </a:r>
          </a:p>
          <a:p>
            <a:r>
              <a:rPr lang="fr-FR" sz="800" b="1" dirty="0">
                <a:solidFill>
                  <a:schemeClr val="bg1"/>
                </a:solidFill>
                <a:latin typeface="Consolas" panose="020B0609020204030204" pitchFamily="49" charset="0"/>
              </a:rPr>
              <a:t>                    Fin Cas</a:t>
            </a:r>
          </a:p>
          <a:p>
            <a:r>
              <a:rPr lang="fr-FR" sz="800" b="1" dirty="0">
                <a:solidFill>
                  <a:schemeClr val="bg1"/>
                </a:solidFill>
                <a:latin typeface="Consolas" panose="020B0609020204030204" pitchFamily="49" charset="0"/>
              </a:rPr>
              <a:t>                Cas '3’:</a:t>
            </a:r>
          </a:p>
          <a:p>
            <a:r>
              <a:rPr lang="fr-FR" sz="800" b="1" dirty="0">
                <a:solidFill>
                  <a:schemeClr val="bg1"/>
                </a:solidFill>
                <a:latin typeface="Consolas" panose="020B0609020204030204" pitchFamily="49" charset="0"/>
              </a:rPr>
              <a:t>                    Afficher "Êtes-vous sûr de vouloir sauvegarder (y/n) ?« </a:t>
            </a:r>
          </a:p>
          <a:p>
            <a:r>
              <a:rPr lang="fr-FR" sz="800" b="1" dirty="0">
                <a:solidFill>
                  <a:schemeClr val="bg1"/>
                </a:solidFill>
                <a:latin typeface="Consolas" panose="020B0609020204030204" pitchFamily="49" charset="0"/>
              </a:rPr>
              <a:t>                    Répéter</a:t>
            </a:r>
          </a:p>
          <a:p>
            <a:r>
              <a:rPr lang="fr-FR" sz="800" b="1" dirty="0">
                <a:solidFill>
                  <a:schemeClr val="bg1"/>
                </a:solidFill>
                <a:latin typeface="Consolas" panose="020B0609020204030204" pitchFamily="49" charset="0"/>
              </a:rPr>
              <a:t>                        aller &lt;- FAUX</a:t>
            </a:r>
          </a:p>
          <a:p>
            <a:r>
              <a:rPr lang="fr-FR" sz="800" b="1" dirty="0">
                <a:solidFill>
                  <a:schemeClr val="bg1"/>
                </a:solidFill>
                <a:latin typeface="Consolas" panose="020B0609020204030204" pitchFamily="49" charset="0"/>
              </a:rPr>
              <a:t>                        Lire entrée</a:t>
            </a:r>
          </a:p>
          <a:p>
            <a:r>
              <a:rPr lang="fr-FR" sz="800" b="1" dirty="0">
                <a:solidFill>
                  <a:schemeClr val="bg1"/>
                </a:solidFill>
                <a:latin typeface="Consolas" panose="020B0609020204030204" pitchFamily="49" charset="0"/>
              </a:rPr>
              <a:t>                        entrée[0] &lt;- </a:t>
            </a:r>
            <a:r>
              <a:rPr lang="fr-FR" sz="800" b="1" dirty="0" err="1">
                <a:solidFill>
                  <a:schemeClr val="bg1"/>
                </a:solidFill>
                <a:latin typeface="Consolas" panose="020B0609020204030204" pitchFamily="49" charset="0"/>
              </a:rPr>
              <a:t>convertirEnMajuscule</a:t>
            </a:r>
            <a:r>
              <a:rPr lang="fr-FR" sz="800" b="1" dirty="0">
                <a:solidFill>
                  <a:schemeClr val="bg1"/>
                </a:solidFill>
                <a:latin typeface="Consolas" panose="020B0609020204030204" pitchFamily="49" charset="0"/>
              </a:rPr>
              <a:t>(entrée[0])</a:t>
            </a:r>
          </a:p>
          <a:p>
            <a:r>
              <a:rPr lang="fr-FR" sz="800" b="1" dirty="0">
                <a:solidFill>
                  <a:schemeClr val="bg1"/>
                </a:solidFill>
                <a:latin typeface="Consolas" panose="020B0609020204030204" pitchFamily="49" charset="0"/>
              </a:rPr>
              <a:t>                        Selon entrée[0]</a:t>
            </a:r>
          </a:p>
          <a:p>
            <a:r>
              <a:rPr lang="fr-FR" sz="800" b="1" dirty="0">
                <a:solidFill>
                  <a:schemeClr val="bg1"/>
                </a:solidFill>
                <a:latin typeface="Consolas" panose="020B0609020204030204" pitchFamily="49" charset="0"/>
              </a:rPr>
              <a:t>                            Cas 'Y’:</a:t>
            </a:r>
          </a:p>
          <a:p>
            <a:r>
              <a:rPr lang="fr-FR" sz="800" b="1" dirty="0">
                <a:solidFill>
                  <a:schemeClr val="bg1"/>
                </a:solidFill>
                <a:latin typeface="Consolas" panose="020B0609020204030204" pitchFamily="49" charset="0"/>
              </a:rPr>
              <a:t>                                Afficher "Vous avez sauvegardé la partie.« </a:t>
            </a:r>
          </a:p>
          <a:p>
            <a:r>
              <a:rPr lang="fr-FR" sz="800" b="1" dirty="0">
                <a:solidFill>
                  <a:schemeClr val="bg1"/>
                </a:solidFill>
                <a:latin typeface="Consolas" panose="020B0609020204030204" pitchFamily="49" charset="0"/>
              </a:rPr>
              <a:t>                                score &lt;- score + 1000</a:t>
            </a:r>
          </a:p>
          <a:p>
            <a:r>
              <a:rPr lang="fr-FR" sz="800" b="1" dirty="0">
                <a:solidFill>
                  <a:schemeClr val="bg1"/>
                </a:solidFill>
                <a:latin typeface="Consolas" panose="020B0609020204030204" pitchFamily="49" charset="0"/>
              </a:rPr>
              <a:t>                                aller &lt;- VRAI</a:t>
            </a:r>
          </a:p>
          <a:p>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finDuTour</a:t>
            </a:r>
            <a:r>
              <a:rPr lang="fr-FR" sz="800" b="1" dirty="0">
                <a:solidFill>
                  <a:schemeClr val="bg1"/>
                </a:solidFill>
                <a:latin typeface="Consolas" panose="020B0609020204030204" pitchFamily="49" charset="0"/>
              </a:rPr>
              <a:t> &lt;- VRAI</a:t>
            </a:r>
          </a:p>
          <a:p>
            <a:r>
              <a:rPr lang="fr-FR" sz="800" b="1" dirty="0">
                <a:solidFill>
                  <a:schemeClr val="bg1"/>
                </a:solidFill>
                <a:latin typeface="Consolas" panose="020B0609020204030204" pitchFamily="49" charset="0"/>
              </a:rPr>
              <a:t>                                Fin Cas</a:t>
            </a:r>
          </a:p>
          <a:p>
            <a:r>
              <a:rPr lang="fr-FR" sz="800" b="1" dirty="0">
                <a:solidFill>
                  <a:schemeClr val="bg1"/>
                </a:solidFill>
                <a:latin typeface="Consolas" panose="020B0609020204030204" pitchFamily="49" charset="0"/>
              </a:rPr>
              <a:t>                            Cas 'N’:</a:t>
            </a:r>
          </a:p>
          <a:p>
            <a:r>
              <a:rPr lang="fr-FR" sz="800" b="1" dirty="0">
                <a:solidFill>
                  <a:schemeClr val="bg1"/>
                </a:solidFill>
                <a:latin typeface="Consolas" panose="020B0609020204030204" pitchFamily="49" charset="0"/>
              </a:rPr>
              <a:t>                                Afficher "Retour.« </a:t>
            </a:r>
          </a:p>
          <a:p>
            <a:r>
              <a:rPr lang="fr-FR" sz="800" b="1" dirty="0">
                <a:solidFill>
                  <a:schemeClr val="bg1"/>
                </a:solidFill>
                <a:latin typeface="Consolas" panose="020B0609020204030204" pitchFamily="49" charset="0"/>
              </a:rPr>
              <a:t>                                aller &lt;- VRAI</a:t>
            </a:r>
          </a:p>
          <a:p>
            <a:r>
              <a:rPr lang="fr-FR" sz="800" b="1" dirty="0">
                <a:solidFill>
                  <a:schemeClr val="bg1"/>
                </a:solidFill>
                <a:latin typeface="Consolas" panose="020B0609020204030204" pitchFamily="49" charset="0"/>
              </a:rPr>
              <a:t>                                Fin Cas</a:t>
            </a:r>
          </a:p>
          <a:p>
            <a:r>
              <a:rPr lang="fr-FR" sz="800" b="1" dirty="0">
                <a:solidFill>
                  <a:schemeClr val="bg1"/>
                </a:solidFill>
                <a:latin typeface="Consolas" panose="020B0609020204030204" pitchFamily="49" charset="0"/>
              </a:rPr>
              <a:t>                            Par défaut:</a:t>
            </a:r>
          </a:p>
          <a:p>
            <a:r>
              <a:rPr lang="fr-FR" sz="800" b="1" dirty="0">
                <a:solidFill>
                  <a:schemeClr val="bg1"/>
                </a:solidFill>
                <a:latin typeface="Consolas" panose="020B0609020204030204" pitchFamily="49" charset="0"/>
              </a:rPr>
              <a:t>                                Afficher "ERREUR : Entrée invalide, veuillez utiliser 'y' pour oui et 'n' pour non« </a:t>
            </a:r>
          </a:p>
          <a:p>
            <a:r>
              <a:rPr lang="fr-FR" sz="800" b="1" dirty="0">
                <a:solidFill>
                  <a:schemeClr val="bg1"/>
                </a:solidFill>
                <a:latin typeface="Consolas" panose="020B0609020204030204" pitchFamily="49" charset="0"/>
              </a:rPr>
              <a:t>                        Fin Selon</a:t>
            </a:r>
          </a:p>
          <a:p>
            <a:r>
              <a:rPr lang="fr-FR" sz="800" b="1" dirty="0">
                <a:solidFill>
                  <a:schemeClr val="bg1"/>
                </a:solidFill>
                <a:latin typeface="Consolas" panose="020B0609020204030204" pitchFamily="49" charset="0"/>
              </a:rPr>
              <a:t>                    Jusqu'à (aller)</a:t>
            </a:r>
          </a:p>
          <a:p>
            <a:r>
              <a:rPr lang="fr-FR" sz="800" b="1" dirty="0">
                <a:solidFill>
                  <a:schemeClr val="bg1"/>
                </a:solidFill>
                <a:latin typeface="Consolas" panose="020B0609020204030204" pitchFamily="49" charset="0"/>
              </a:rPr>
              <a:t>                    Fin Cas</a:t>
            </a:r>
          </a:p>
          <a:p>
            <a:r>
              <a:rPr lang="fr-FR" sz="800" b="1" dirty="0">
                <a:solidFill>
                  <a:schemeClr val="bg1"/>
                </a:solidFill>
                <a:latin typeface="Consolas" panose="020B0609020204030204" pitchFamily="49" charset="0"/>
              </a:rPr>
              <a:t>                Par défaut:</a:t>
            </a:r>
          </a:p>
          <a:p>
            <a:r>
              <a:rPr lang="fr-FR" sz="800" b="1" dirty="0">
                <a:solidFill>
                  <a:schemeClr val="bg1"/>
                </a:solidFill>
                <a:latin typeface="Consolas" panose="020B0609020204030204" pitchFamily="49" charset="0"/>
              </a:rPr>
              <a:t>                    Afficher "ERREUR : Entrée invalide, veuillez utiliser l'index d'une option existante"            Fin Selon</a:t>
            </a:r>
          </a:p>
          <a:p>
            <a:r>
              <a:rPr lang="fr-FR" sz="800" b="1" dirty="0">
                <a:solidFill>
                  <a:schemeClr val="bg1"/>
                </a:solidFill>
                <a:latin typeface="Consolas" panose="020B0609020204030204" pitchFamily="49" charset="0"/>
              </a:rPr>
              <a:t>        Jusqu'à (</a:t>
            </a:r>
            <a:r>
              <a:rPr lang="fr-FR" sz="800" b="1" dirty="0" err="1">
                <a:solidFill>
                  <a:schemeClr val="bg1"/>
                </a:solidFill>
                <a:latin typeface="Consolas" panose="020B0609020204030204" pitchFamily="49" charset="0"/>
              </a:rPr>
              <a:t>finDuTour</a:t>
            </a:r>
            <a:r>
              <a:rPr lang="fr-FR" sz="800" b="1" dirty="0">
                <a:solidFill>
                  <a:schemeClr val="bg1"/>
                </a:solidFill>
                <a:latin typeface="Consolas" panose="020B0609020204030204" pitchFamily="49" charset="0"/>
              </a:rPr>
              <a:t>)</a:t>
            </a:r>
          </a:p>
          <a:p>
            <a:r>
              <a:rPr lang="fr-FR" sz="800" b="1" dirty="0">
                <a:solidFill>
                  <a:schemeClr val="bg1"/>
                </a:solidFill>
                <a:latin typeface="Consolas" panose="020B0609020204030204" pitchFamily="49" charset="0"/>
              </a:rPr>
              <a:t>        Afficher "Fin du tour« </a:t>
            </a:r>
          </a:p>
          <a:p>
            <a:r>
              <a:rPr lang="fr-FR" sz="800" b="1" dirty="0">
                <a:solidFill>
                  <a:schemeClr val="bg1"/>
                </a:solidFill>
                <a:latin typeface="Consolas" panose="020B0609020204030204" pitchFamily="49" charset="0"/>
              </a:rPr>
              <a:t>        Retourner score</a:t>
            </a:r>
          </a:p>
          <a:p>
            <a:r>
              <a:rPr lang="fr-FR" sz="800" b="1" dirty="0">
                <a:solidFill>
                  <a:schemeClr val="bg1"/>
                </a:solidFill>
                <a:latin typeface="Consolas" panose="020B0609020204030204" pitchFamily="49" charset="0"/>
              </a:rPr>
              <a:t>    Fin</a:t>
            </a:r>
          </a:p>
        </p:txBody>
      </p:sp>
    </p:spTree>
    <p:extLst>
      <p:ext uri="{BB962C8B-B14F-4D97-AF65-F5344CB8AC3E}">
        <p14:creationId xmlns:p14="http://schemas.microsoft.com/office/powerpoint/2010/main" val="35638831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E8D3B17-7638-DFD3-18E4-8A6D6117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Une image contenant peinture, barrière de corail, art&#10;&#10;Description générée automatiquement">
            <a:extLst>
              <a:ext uri="{FF2B5EF4-FFF2-40B4-BE49-F238E27FC236}">
                <a16:creationId xmlns:a16="http://schemas.microsoft.com/office/drawing/2014/main" id="{6AE26810-B595-7951-D846-0F930B88E8CC}"/>
              </a:ext>
            </a:extLst>
          </p:cNvPr>
          <p:cNvPicPr>
            <a:picLocks noChangeAspect="1"/>
          </p:cNvPicPr>
          <p:nvPr/>
        </p:nvPicPr>
        <p:blipFill rotWithShape="1">
          <a:blip r:embed="rId2"/>
          <a:srcRect l="21370" r="31373" b="-1"/>
          <a:stretch/>
        </p:blipFill>
        <p:spPr>
          <a:xfrm>
            <a:off x="20" y="10"/>
            <a:ext cx="4910308" cy="6857990"/>
          </a:xfrm>
          <a:prstGeom prst="rect">
            <a:avLst/>
          </a:prstGeom>
        </p:spPr>
      </p:pic>
      <p:sp>
        <p:nvSpPr>
          <p:cNvPr id="8" name="ZoneTexte 7">
            <a:extLst>
              <a:ext uri="{FF2B5EF4-FFF2-40B4-BE49-F238E27FC236}">
                <a16:creationId xmlns:a16="http://schemas.microsoft.com/office/drawing/2014/main" id="{A8D13FE9-3FF1-8AAC-A216-38B6600B2331}"/>
              </a:ext>
            </a:extLst>
          </p:cNvPr>
          <p:cNvSpPr txBox="1"/>
          <p:nvPr/>
        </p:nvSpPr>
        <p:spPr>
          <a:xfrm>
            <a:off x="5568537" y="-4199092"/>
            <a:ext cx="6097022" cy="15604272"/>
          </a:xfrm>
          <a:prstGeom prst="rect">
            <a:avLst/>
          </a:prstGeom>
          <a:solidFill>
            <a:schemeClr val="tx1">
              <a:lumMod val="85000"/>
              <a:lumOff val="15000"/>
            </a:schemeClr>
          </a:solidFill>
          <a:ln w="38100">
            <a:solidFill>
              <a:schemeClr val="tx1"/>
            </a:solidFill>
          </a:ln>
        </p:spPr>
        <p:txBody>
          <a:bodyPr wrap="square">
            <a:spAutoFit/>
          </a:bodyPr>
          <a:lstStyle/>
          <a:p>
            <a:r>
              <a:rPr lang="fr-FR" sz="800" b="1" dirty="0">
                <a:solidFill>
                  <a:schemeClr val="bg1"/>
                </a:solidFill>
                <a:latin typeface="Consolas" panose="020B0609020204030204" pitchFamily="49" charset="0"/>
              </a:rPr>
              <a:t>Fonction </a:t>
            </a:r>
            <a:r>
              <a:rPr lang="fr-FR" sz="800" b="1" dirty="0" err="1">
                <a:solidFill>
                  <a:schemeClr val="bg1"/>
                </a:solidFill>
                <a:latin typeface="Consolas" panose="020B0609020204030204" pitchFamily="49" charset="0"/>
              </a:rPr>
              <a:t>tourDeJoueur</a:t>
            </a:r>
            <a:r>
              <a:rPr lang="fr-FR" sz="800" b="1" dirty="0">
                <a:solidFill>
                  <a:schemeClr val="bg1"/>
                </a:solidFill>
                <a:latin typeface="Consolas" panose="020B0609020204030204" pitchFamily="49" charset="0"/>
              </a:rPr>
              <a:t>(niveau, </a:t>
            </a:r>
            <a:r>
              <a:rPr lang="fr-FR" sz="800" b="1" dirty="0" err="1">
                <a:solidFill>
                  <a:schemeClr val="bg1"/>
                </a:solidFill>
                <a:latin typeface="Consolas" panose="020B0609020204030204" pitchFamily="49" charset="0"/>
              </a:rPr>
              <a:t>tailleX</a:t>
            </a:r>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tailleY</a:t>
            </a:r>
            <a:r>
              <a:rPr lang="fr-FR" sz="800" b="1" dirty="0">
                <a:solidFill>
                  <a:schemeClr val="bg1"/>
                </a:solidFill>
                <a:latin typeface="Consolas" panose="020B0609020204030204" pitchFamily="49" charset="0"/>
              </a:rPr>
              <a:t>, main, score, </a:t>
            </a:r>
            <a:r>
              <a:rPr lang="fr-FR" sz="800" b="1" dirty="0" err="1">
                <a:solidFill>
                  <a:schemeClr val="bg1"/>
                </a:solidFill>
                <a:latin typeface="Consolas" panose="020B0609020204030204" pitchFamily="49" charset="0"/>
              </a:rPr>
              <a:t>estPremierTour</a:t>
            </a:r>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estModeDifficile</a:t>
            </a:r>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estMultijoueur</a:t>
            </a:r>
            <a:r>
              <a:rPr lang="fr-FR" sz="800" b="1" dirty="0">
                <a:solidFill>
                  <a:schemeClr val="bg1"/>
                </a:solidFill>
                <a:latin typeface="Consolas" panose="020B0609020204030204" pitchFamily="49" charset="0"/>
              </a:rPr>
              <a:t>, estJoueur1)</a:t>
            </a:r>
          </a:p>
          <a:p>
            <a:r>
              <a:rPr lang="fr-FR" sz="800" b="1" dirty="0">
                <a:solidFill>
                  <a:schemeClr val="bg1"/>
                </a:solidFill>
                <a:latin typeface="Consolas" panose="020B0609020204030204" pitchFamily="49" charset="0"/>
              </a:rPr>
              <a:t>    Début</a:t>
            </a:r>
          </a:p>
          <a:p>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finDuTour</a:t>
            </a:r>
            <a:r>
              <a:rPr lang="fr-FR" sz="800" b="1" dirty="0">
                <a:solidFill>
                  <a:schemeClr val="bg1"/>
                </a:solidFill>
                <a:latin typeface="Consolas" panose="020B0609020204030204" pitchFamily="49" charset="0"/>
              </a:rPr>
              <a:t> &lt;- FAUX</a:t>
            </a:r>
          </a:p>
          <a:p>
            <a:r>
              <a:rPr lang="fr-FR" sz="800" b="1" dirty="0">
                <a:solidFill>
                  <a:schemeClr val="bg1"/>
                </a:solidFill>
                <a:latin typeface="Consolas" panose="020B0609020204030204" pitchFamily="49" charset="0"/>
              </a:rPr>
              <a:t>        entrée &lt;- "« </a:t>
            </a:r>
          </a:p>
          <a:p>
            <a:r>
              <a:rPr lang="fr-FR" sz="800" b="1" dirty="0">
                <a:solidFill>
                  <a:schemeClr val="bg1"/>
                </a:solidFill>
                <a:latin typeface="Consolas" panose="020B0609020204030204" pitchFamily="49" charset="0"/>
              </a:rPr>
              <a:t>        Répéter</a:t>
            </a:r>
          </a:p>
          <a:p>
            <a:r>
              <a:rPr lang="fr-FR" sz="800" b="1" dirty="0">
                <a:solidFill>
                  <a:schemeClr val="bg1"/>
                </a:solidFill>
                <a:latin typeface="Consolas" panose="020B0609020204030204" pitchFamily="49" charset="0"/>
              </a:rPr>
              <a:t>            </a:t>
            </a:r>
            <a:r>
              <a:rPr lang="fr-FR" sz="800" b="1" dirty="0">
                <a:solidFill>
                  <a:srgbClr val="92D050"/>
                </a:solidFill>
                <a:latin typeface="Consolas" panose="020B0609020204030204" pitchFamily="49" charset="0"/>
              </a:rPr>
              <a:t>// Vérifier si le joueur peut jouer et s'il n'est pas au premier tour</a:t>
            </a:r>
          </a:p>
          <a:p>
            <a:r>
              <a:rPr lang="fr-FR" sz="800" b="1" dirty="0">
                <a:solidFill>
                  <a:schemeClr val="bg1"/>
                </a:solidFill>
                <a:latin typeface="Consolas" panose="020B0609020204030204" pitchFamily="49" charset="0"/>
              </a:rPr>
              <a:t>            Si non (</a:t>
            </a:r>
            <a:r>
              <a:rPr lang="fr-FR" sz="800" b="1" dirty="0" err="1">
                <a:solidFill>
                  <a:schemeClr val="bg1"/>
                </a:solidFill>
                <a:latin typeface="Consolas" panose="020B0609020204030204" pitchFamily="49" charset="0"/>
              </a:rPr>
              <a:t>peutJouer</a:t>
            </a:r>
            <a:r>
              <a:rPr lang="fr-FR" sz="800" b="1" dirty="0">
                <a:solidFill>
                  <a:schemeClr val="bg1"/>
                </a:solidFill>
                <a:latin typeface="Consolas" panose="020B0609020204030204" pitchFamily="49" charset="0"/>
              </a:rPr>
              <a:t>(niveau, </a:t>
            </a:r>
            <a:r>
              <a:rPr lang="fr-FR" sz="800" b="1" dirty="0" err="1">
                <a:solidFill>
                  <a:schemeClr val="bg1"/>
                </a:solidFill>
                <a:latin typeface="Consolas" panose="020B0609020204030204" pitchFamily="49" charset="0"/>
              </a:rPr>
              <a:t>tailleX</a:t>
            </a:r>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tailleY</a:t>
            </a:r>
            <a:r>
              <a:rPr lang="fr-FR" sz="800" b="1" dirty="0">
                <a:solidFill>
                  <a:schemeClr val="bg1"/>
                </a:solidFill>
                <a:latin typeface="Consolas" panose="020B0609020204030204" pitchFamily="49" charset="0"/>
              </a:rPr>
              <a:t>, main) et non </a:t>
            </a:r>
            <a:r>
              <a:rPr lang="fr-FR" sz="800" b="1" dirty="0" err="1">
                <a:solidFill>
                  <a:schemeClr val="bg1"/>
                </a:solidFill>
                <a:latin typeface="Consolas" panose="020B0609020204030204" pitchFamily="49" charset="0"/>
              </a:rPr>
              <a:t>estPremierTour</a:t>
            </a:r>
            <a:r>
              <a:rPr lang="fr-FR" sz="800" b="1" dirty="0">
                <a:solidFill>
                  <a:schemeClr val="bg1"/>
                </a:solidFill>
                <a:latin typeface="Consolas" panose="020B0609020204030204" pitchFamily="49" charset="0"/>
              </a:rPr>
              <a:t>)</a:t>
            </a:r>
          </a:p>
          <a:p>
            <a:r>
              <a:rPr lang="fr-FR" sz="800" b="1" dirty="0">
                <a:solidFill>
                  <a:schemeClr val="bg1"/>
                </a:solidFill>
                <a:latin typeface="Consolas" panose="020B0609020204030204" pitchFamily="49" charset="0"/>
              </a:rPr>
              <a:t> Alors</a:t>
            </a:r>
          </a:p>
          <a:p>
            <a:r>
              <a:rPr lang="fr-FR" sz="800" b="1" dirty="0">
                <a:solidFill>
                  <a:schemeClr val="bg1"/>
                </a:solidFill>
                <a:latin typeface="Consolas" panose="020B0609020204030204" pitchFamily="49" charset="0"/>
              </a:rPr>
              <a:t>                Afficher "Vous ne pouvez plus placer de tuiles, vous avez abandonné.« </a:t>
            </a:r>
          </a:p>
          <a:p>
            <a:r>
              <a:rPr lang="fr-FR" sz="800" b="1" dirty="0">
                <a:solidFill>
                  <a:schemeClr val="bg1"/>
                </a:solidFill>
                <a:latin typeface="Consolas" panose="020B0609020204030204" pitchFamily="49" charset="0"/>
              </a:rPr>
              <a:t>                Retourner score * -1</a:t>
            </a:r>
          </a:p>
          <a:p>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FinSi</a:t>
            </a:r>
            <a:endParaRPr lang="fr-FR" sz="800" b="1" dirty="0">
              <a:solidFill>
                <a:schemeClr val="bg1"/>
              </a:solidFill>
              <a:latin typeface="Consolas" panose="020B0609020204030204" pitchFamily="49" charset="0"/>
            </a:endParaRPr>
          </a:p>
          <a:p>
            <a:r>
              <a:rPr lang="fr-FR" sz="800" b="1" dirty="0">
                <a:solidFill>
                  <a:schemeClr val="bg1"/>
                </a:solidFill>
                <a:latin typeface="Consolas" panose="020B0609020204030204" pitchFamily="49" charset="0"/>
              </a:rPr>
              <a:t>            Afficher " 1 - Placer une tuile\n 2 - Abandonner\n 3 - Sauvegarder\n« </a:t>
            </a:r>
          </a:p>
          <a:p>
            <a:r>
              <a:rPr lang="fr-FR" sz="800" b="1" dirty="0">
                <a:solidFill>
                  <a:schemeClr val="bg1"/>
                </a:solidFill>
                <a:latin typeface="Consolas" panose="020B0609020204030204" pitchFamily="49" charset="0"/>
              </a:rPr>
              <a:t>            Lire entrée</a:t>
            </a:r>
          </a:p>
          <a:p>
            <a:r>
              <a:rPr lang="fr-FR" sz="800" b="1" dirty="0">
                <a:solidFill>
                  <a:schemeClr val="bg1"/>
                </a:solidFill>
                <a:latin typeface="Consolas" panose="020B0609020204030204" pitchFamily="49" charset="0"/>
              </a:rPr>
              <a:t>            Selon entrée[0]</a:t>
            </a:r>
          </a:p>
          <a:p>
            <a:r>
              <a:rPr lang="fr-FR" sz="800" b="1" dirty="0">
                <a:solidFill>
                  <a:schemeClr val="bg1"/>
                </a:solidFill>
                <a:latin typeface="Consolas" panose="020B0609020204030204" pitchFamily="49" charset="0"/>
              </a:rPr>
              <a:t>                Cas '1’:</a:t>
            </a:r>
          </a:p>
          <a:p>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indexTuile</a:t>
            </a:r>
            <a:r>
              <a:rPr lang="fr-FR" sz="800" b="1" dirty="0">
                <a:solidFill>
                  <a:schemeClr val="bg1"/>
                </a:solidFill>
                <a:latin typeface="Consolas" panose="020B0609020204030204" pitchFamily="49" charset="0"/>
              </a:rPr>
              <a:t> &lt;- -1</a:t>
            </a:r>
          </a:p>
          <a:p>
            <a:r>
              <a:rPr lang="fr-FR" sz="800" b="1" dirty="0">
                <a:solidFill>
                  <a:schemeClr val="bg1"/>
                </a:solidFill>
                <a:latin typeface="Consolas" panose="020B0609020204030204" pitchFamily="49" charset="0"/>
              </a:rPr>
              <a:t>                    Répéter</a:t>
            </a:r>
          </a:p>
          <a:p>
            <a:r>
              <a:rPr lang="fr-FR" sz="800" b="1" dirty="0">
                <a:solidFill>
                  <a:schemeClr val="bg1"/>
                </a:solidFill>
                <a:latin typeface="Consolas" panose="020B0609020204030204" pitchFamily="49" charset="0"/>
              </a:rPr>
              <a:t>                        Afficher "Quelle tuile souhaitez-vous placer (1-5) ?« </a:t>
            </a:r>
          </a:p>
          <a:p>
            <a:r>
              <a:rPr lang="fr-FR" sz="800" b="1" dirty="0">
                <a:solidFill>
                  <a:schemeClr val="bg1"/>
                </a:solidFill>
                <a:latin typeface="Consolas" panose="020B0609020204030204" pitchFamily="49" charset="0"/>
              </a:rPr>
              <a:t>                        Lire entrée</a:t>
            </a:r>
          </a:p>
          <a:p>
            <a:r>
              <a:rPr lang="fr-FR" sz="800" b="1" dirty="0">
                <a:solidFill>
                  <a:schemeClr val="bg1"/>
                </a:solidFill>
                <a:latin typeface="Consolas" panose="020B0609020204030204" pitchFamily="49" charset="0"/>
              </a:rPr>
              <a:t>                        Si entrée[0] &gt; '0' et entrée[0] &lt; '6’</a:t>
            </a:r>
          </a:p>
          <a:p>
            <a:r>
              <a:rPr lang="fr-FR" sz="800" b="1" dirty="0">
                <a:solidFill>
                  <a:schemeClr val="bg1"/>
                </a:solidFill>
                <a:latin typeface="Consolas" panose="020B0609020204030204" pitchFamily="49" charset="0"/>
              </a:rPr>
              <a:t> Alors</a:t>
            </a:r>
          </a:p>
          <a:p>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indexTuile</a:t>
            </a:r>
            <a:r>
              <a:rPr lang="fr-FR" sz="800" b="1" dirty="0">
                <a:solidFill>
                  <a:schemeClr val="bg1"/>
                </a:solidFill>
                <a:latin typeface="Consolas" panose="020B0609020204030204" pitchFamily="49" charset="0"/>
              </a:rPr>
              <a:t> &lt;- entrée[0] - '1’</a:t>
            </a:r>
          </a:p>
          <a:p>
            <a:r>
              <a:rPr lang="fr-FR" sz="800" b="1" dirty="0">
                <a:solidFill>
                  <a:schemeClr val="bg1"/>
                </a:solidFill>
                <a:latin typeface="Consolas" panose="020B0609020204030204" pitchFamily="49" charset="0"/>
              </a:rPr>
              <a:t>                        Sinon</a:t>
            </a:r>
          </a:p>
          <a:p>
            <a:r>
              <a:rPr lang="fr-FR" sz="800" b="1" dirty="0">
                <a:solidFill>
                  <a:schemeClr val="bg1"/>
                </a:solidFill>
                <a:latin typeface="Consolas" panose="020B0609020204030204" pitchFamily="49" charset="0"/>
              </a:rPr>
              <a:t>                            Afficher "ERREUR : Entrée invalide, veuillez utiliser l'index d'une tuile existante« </a:t>
            </a:r>
          </a:p>
          <a:p>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FinSi</a:t>
            </a:r>
            <a:endParaRPr lang="fr-FR" sz="800" b="1" dirty="0">
              <a:solidFill>
                <a:schemeClr val="bg1"/>
              </a:solidFill>
              <a:latin typeface="Consolas" panose="020B0609020204030204" pitchFamily="49" charset="0"/>
            </a:endParaRPr>
          </a:p>
          <a:p>
            <a:r>
              <a:rPr lang="fr-FR" sz="800" b="1" dirty="0">
                <a:solidFill>
                  <a:schemeClr val="bg1"/>
                </a:solidFill>
                <a:latin typeface="Consolas" panose="020B0609020204030204" pitchFamily="49" charset="0"/>
              </a:rPr>
              <a:t>                    Jusqu'à (</a:t>
            </a:r>
            <a:r>
              <a:rPr lang="fr-FR" sz="800" b="1" dirty="0" err="1">
                <a:solidFill>
                  <a:schemeClr val="bg1"/>
                </a:solidFill>
                <a:latin typeface="Consolas" panose="020B0609020204030204" pitchFamily="49" charset="0"/>
              </a:rPr>
              <a:t>indexTuile</a:t>
            </a:r>
            <a:r>
              <a:rPr lang="fr-FR" sz="800" b="1" dirty="0">
                <a:solidFill>
                  <a:schemeClr val="bg1"/>
                </a:solidFill>
                <a:latin typeface="Consolas" panose="020B0609020204030204" pitchFamily="49" charset="0"/>
              </a:rPr>
              <a:t> != -1)</a:t>
            </a:r>
          </a:p>
          <a:p>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localiserAncreTuile</a:t>
            </a:r>
            <a:r>
              <a:rPr lang="fr-FR" sz="800" b="1" dirty="0">
                <a:solidFill>
                  <a:schemeClr val="bg1"/>
                </a:solidFill>
                <a:latin typeface="Consolas" panose="020B0609020204030204" pitchFamily="49" charset="0"/>
              </a:rPr>
              <a:t>(main[</a:t>
            </a:r>
            <a:r>
              <a:rPr lang="fr-FR" sz="800" b="1" dirty="0" err="1">
                <a:solidFill>
                  <a:schemeClr val="bg1"/>
                </a:solidFill>
                <a:latin typeface="Consolas" panose="020B0609020204030204" pitchFamily="49" charset="0"/>
              </a:rPr>
              <a:t>indexTuile</a:t>
            </a:r>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ancreTuileX</a:t>
            </a:r>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ancreTuileY</a:t>
            </a:r>
            <a:r>
              <a:rPr lang="fr-FR" sz="800" b="1" dirty="0">
                <a:solidFill>
                  <a:schemeClr val="bg1"/>
                </a:solidFill>
                <a:latin typeface="Consolas" panose="020B0609020204030204" pitchFamily="49" charset="0"/>
              </a:rPr>
              <a:t>)</a:t>
            </a:r>
          </a:p>
          <a:p>
            <a:r>
              <a:rPr lang="fr-FR" sz="800" b="1" dirty="0">
                <a:solidFill>
                  <a:srgbClr val="92D050"/>
                </a:solidFill>
                <a:latin typeface="Consolas" panose="020B0609020204030204" pitchFamily="49" charset="0"/>
              </a:rPr>
              <a:t>                    // Demander la colonne de placement</a:t>
            </a:r>
          </a:p>
          <a:p>
            <a:r>
              <a:rPr lang="fr-FR" sz="800" b="1" dirty="0">
                <a:solidFill>
                  <a:schemeClr val="bg1"/>
                </a:solidFill>
                <a:latin typeface="Consolas" panose="020B0609020204030204" pitchFamily="49" charset="0"/>
              </a:rPr>
              <a:t>                    aller &lt;- FAUX</a:t>
            </a:r>
          </a:p>
          <a:p>
            <a:r>
              <a:rPr lang="fr-FR" sz="800" b="1" dirty="0">
                <a:solidFill>
                  <a:schemeClr val="bg1"/>
                </a:solidFill>
                <a:latin typeface="Consolas" panose="020B0609020204030204" pitchFamily="49" charset="0"/>
              </a:rPr>
              <a:t>                    Afficher "Dans quelle colonne souhaitez-vous placer la tuile (1-", </a:t>
            </a:r>
            <a:r>
              <a:rPr lang="fr-FR" sz="800" b="1" dirty="0" err="1">
                <a:solidFill>
                  <a:schemeClr val="bg1"/>
                </a:solidFill>
                <a:latin typeface="Consolas" panose="020B0609020204030204" pitchFamily="49" charset="0"/>
              </a:rPr>
              <a:t>tailleX</a:t>
            </a:r>
            <a:r>
              <a:rPr lang="fr-FR" sz="800" b="1" dirty="0">
                <a:solidFill>
                  <a:schemeClr val="bg1"/>
                </a:solidFill>
                <a:latin typeface="Consolas" panose="020B0609020204030204" pitchFamily="49" charset="0"/>
              </a:rPr>
              <a:t>, ") ?« </a:t>
            </a:r>
          </a:p>
          <a:p>
            <a:r>
              <a:rPr lang="fr-FR" sz="800" b="1" dirty="0">
                <a:solidFill>
                  <a:schemeClr val="bg1"/>
                </a:solidFill>
                <a:latin typeface="Consolas" panose="020B0609020204030204" pitchFamily="49" charset="0"/>
              </a:rPr>
              <a:t>                    Répéter</a:t>
            </a:r>
          </a:p>
          <a:p>
            <a:r>
              <a:rPr lang="fr-FR" sz="800" b="1" dirty="0">
                <a:solidFill>
                  <a:schemeClr val="bg1"/>
                </a:solidFill>
                <a:latin typeface="Consolas" panose="020B0609020204030204" pitchFamily="49" charset="0"/>
              </a:rPr>
              <a:t>                        Lire entrée</a:t>
            </a:r>
          </a:p>
          <a:p>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placementX</a:t>
            </a:r>
            <a:r>
              <a:rPr lang="fr-FR" sz="800" b="1" dirty="0">
                <a:solidFill>
                  <a:schemeClr val="bg1"/>
                </a:solidFill>
                <a:latin typeface="Consolas" panose="020B0609020204030204" pitchFamily="49" charset="0"/>
              </a:rPr>
              <a:t> &lt;- </a:t>
            </a:r>
            <a:r>
              <a:rPr lang="fr-FR" sz="800" b="1" dirty="0" err="1">
                <a:solidFill>
                  <a:schemeClr val="bg1"/>
                </a:solidFill>
                <a:latin typeface="Consolas" panose="020B0609020204030204" pitchFamily="49" charset="0"/>
              </a:rPr>
              <a:t>convertirEnEntier</a:t>
            </a:r>
            <a:r>
              <a:rPr lang="fr-FR" sz="800" b="1" dirty="0">
                <a:solidFill>
                  <a:schemeClr val="bg1"/>
                </a:solidFill>
                <a:latin typeface="Consolas" panose="020B0609020204030204" pitchFamily="49" charset="0"/>
              </a:rPr>
              <a:t>(entrée) – 1</a:t>
            </a:r>
          </a:p>
          <a:p>
            <a:r>
              <a:rPr lang="fr-FR" sz="800" b="1" dirty="0">
                <a:solidFill>
                  <a:schemeClr val="bg1"/>
                </a:solidFill>
                <a:latin typeface="Consolas" panose="020B0609020204030204" pitchFamily="49" charset="0"/>
              </a:rPr>
              <a:t>                        Si </a:t>
            </a:r>
            <a:r>
              <a:rPr lang="fr-FR" sz="800" b="1" dirty="0" err="1">
                <a:solidFill>
                  <a:schemeClr val="bg1"/>
                </a:solidFill>
                <a:latin typeface="Consolas" panose="020B0609020204030204" pitchFamily="49" charset="0"/>
              </a:rPr>
              <a:t>placementX</a:t>
            </a:r>
            <a:r>
              <a:rPr lang="fr-FR" sz="800" b="1" dirty="0">
                <a:solidFill>
                  <a:schemeClr val="bg1"/>
                </a:solidFill>
                <a:latin typeface="Consolas" panose="020B0609020204030204" pitchFamily="49" charset="0"/>
              </a:rPr>
              <a:t> &lt; 0 ou </a:t>
            </a:r>
            <a:r>
              <a:rPr lang="fr-FR" sz="800" b="1" dirty="0" err="1">
                <a:solidFill>
                  <a:schemeClr val="bg1"/>
                </a:solidFill>
                <a:latin typeface="Consolas" panose="020B0609020204030204" pitchFamily="49" charset="0"/>
              </a:rPr>
              <a:t>placementX</a:t>
            </a:r>
            <a:r>
              <a:rPr lang="fr-FR" sz="800" b="1" dirty="0">
                <a:solidFill>
                  <a:schemeClr val="bg1"/>
                </a:solidFill>
                <a:latin typeface="Consolas" panose="020B0609020204030204" pitchFamily="49" charset="0"/>
              </a:rPr>
              <a:t> &gt;= </a:t>
            </a:r>
            <a:r>
              <a:rPr lang="fr-FR" sz="800" b="1" dirty="0" err="1">
                <a:solidFill>
                  <a:schemeClr val="bg1"/>
                </a:solidFill>
                <a:latin typeface="Consolas" panose="020B0609020204030204" pitchFamily="49" charset="0"/>
              </a:rPr>
              <a:t>tailleX</a:t>
            </a:r>
            <a:endParaRPr lang="fr-FR" sz="800" b="1" dirty="0">
              <a:solidFill>
                <a:schemeClr val="bg1"/>
              </a:solidFill>
              <a:latin typeface="Consolas" panose="020B0609020204030204" pitchFamily="49" charset="0"/>
            </a:endParaRPr>
          </a:p>
          <a:p>
            <a:r>
              <a:rPr lang="fr-FR" sz="800" b="1" dirty="0">
                <a:solidFill>
                  <a:schemeClr val="bg1"/>
                </a:solidFill>
                <a:latin typeface="Consolas" panose="020B0609020204030204" pitchFamily="49" charset="0"/>
              </a:rPr>
              <a:t> Alors</a:t>
            </a:r>
          </a:p>
          <a:p>
            <a:r>
              <a:rPr lang="fr-FR" sz="800" b="1" dirty="0">
                <a:solidFill>
                  <a:schemeClr val="bg1"/>
                </a:solidFill>
                <a:latin typeface="Consolas" panose="020B0609020204030204" pitchFamily="49" charset="0"/>
              </a:rPr>
              <a:t>                            Afficher "ERREUR : Entrée invalide, veuillez utiliser un index existant (1-", </a:t>
            </a:r>
            <a:r>
              <a:rPr lang="fr-FR" sz="800" b="1" dirty="0" err="1">
                <a:solidFill>
                  <a:schemeClr val="bg1"/>
                </a:solidFill>
                <a:latin typeface="Consolas" panose="020B0609020204030204" pitchFamily="49" charset="0"/>
              </a:rPr>
              <a:t>tailleX</a:t>
            </a:r>
            <a:r>
              <a:rPr lang="fr-FR" sz="800" b="1" dirty="0">
                <a:solidFill>
                  <a:schemeClr val="bg1"/>
                </a:solidFill>
                <a:latin typeface="Consolas" panose="020B0609020204030204" pitchFamily="49" charset="0"/>
              </a:rPr>
              <a:t>, ")« </a:t>
            </a:r>
          </a:p>
          <a:p>
            <a:r>
              <a:rPr lang="fr-FR" sz="800" b="1" dirty="0">
                <a:solidFill>
                  <a:schemeClr val="bg1"/>
                </a:solidFill>
                <a:latin typeface="Consolas" panose="020B0609020204030204" pitchFamily="49" charset="0"/>
              </a:rPr>
              <a:t>                        Sinon</a:t>
            </a:r>
          </a:p>
          <a:p>
            <a:r>
              <a:rPr lang="fr-FR" sz="800" b="1" dirty="0">
                <a:solidFill>
                  <a:schemeClr val="bg1"/>
                </a:solidFill>
                <a:latin typeface="Consolas" panose="020B0609020204030204" pitchFamily="49" charset="0"/>
              </a:rPr>
              <a:t>                            aller &lt;- VRAI</a:t>
            </a:r>
          </a:p>
          <a:p>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FinSi</a:t>
            </a:r>
            <a:endParaRPr lang="fr-FR" sz="800" b="1" dirty="0">
              <a:solidFill>
                <a:schemeClr val="bg1"/>
              </a:solidFill>
              <a:latin typeface="Consolas" panose="020B0609020204030204" pitchFamily="49" charset="0"/>
            </a:endParaRPr>
          </a:p>
          <a:p>
            <a:r>
              <a:rPr lang="fr-FR" sz="800" b="1" dirty="0">
                <a:solidFill>
                  <a:schemeClr val="bg1"/>
                </a:solidFill>
                <a:latin typeface="Consolas" panose="020B0609020204030204" pitchFamily="49" charset="0"/>
              </a:rPr>
              <a:t>                    Jusqu'à (aller)</a:t>
            </a:r>
          </a:p>
          <a:p>
            <a:r>
              <a:rPr lang="fr-FR" sz="800" b="1" dirty="0">
                <a:solidFill>
                  <a:schemeClr val="bg1"/>
                </a:solidFill>
                <a:latin typeface="Consolas" panose="020B0609020204030204" pitchFamily="49" charset="0"/>
              </a:rPr>
              <a:t>                    </a:t>
            </a:r>
            <a:r>
              <a:rPr lang="fr-FR" sz="800" b="1" dirty="0">
                <a:solidFill>
                  <a:srgbClr val="92D050"/>
                </a:solidFill>
                <a:latin typeface="Consolas" panose="020B0609020204030204" pitchFamily="49" charset="0"/>
              </a:rPr>
              <a:t>// Demander la ligne de placement</a:t>
            </a:r>
          </a:p>
          <a:p>
            <a:r>
              <a:rPr lang="fr-FR" sz="800" b="1" dirty="0">
                <a:solidFill>
                  <a:schemeClr val="bg1"/>
                </a:solidFill>
                <a:latin typeface="Consolas" panose="020B0609020204030204" pitchFamily="49" charset="0"/>
              </a:rPr>
              <a:t>                    aller &lt;- FAUX</a:t>
            </a:r>
          </a:p>
          <a:p>
            <a:r>
              <a:rPr lang="fr-FR" sz="800" b="1" dirty="0">
                <a:solidFill>
                  <a:schemeClr val="bg1"/>
                </a:solidFill>
                <a:latin typeface="Consolas" panose="020B0609020204030204" pitchFamily="49" charset="0"/>
              </a:rPr>
              <a:t>                    Afficher "Dans quelle ligne souhaitez-vous placer la tuile (A-", char(</a:t>
            </a:r>
            <a:r>
              <a:rPr lang="fr-FR" sz="800" b="1" dirty="0" err="1">
                <a:solidFill>
                  <a:schemeClr val="bg1"/>
                </a:solidFill>
                <a:latin typeface="Consolas" panose="020B0609020204030204" pitchFamily="49" charset="0"/>
              </a:rPr>
              <a:t>tailleY</a:t>
            </a:r>
            <a:r>
              <a:rPr lang="fr-FR" sz="800" b="1" dirty="0">
                <a:solidFill>
                  <a:schemeClr val="bg1"/>
                </a:solidFill>
                <a:latin typeface="Consolas" panose="020B0609020204030204" pitchFamily="49" charset="0"/>
              </a:rPr>
              <a:t> + 'A' - 1), ") ?« </a:t>
            </a:r>
          </a:p>
          <a:p>
            <a:r>
              <a:rPr lang="fr-FR" sz="800" b="1" dirty="0">
                <a:solidFill>
                  <a:schemeClr val="bg1"/>
                </a:solidFill>
                <a:latin typeface="Consolas" panose="020B0609020204030204" pitchFamily="49" charset="0"/>
              </a:rPr>
              <a:t>                    Répéter</a:t>
            </a:r>
          </a:p>
          <a:p>
            <a:r>
              <a:rPr lang="fr-FR" sz="800" b="1" dirty="0">
                <a:solidFill>
                  <a:schemeClr val="bg1"/>
                </a:solidFill>
                <a:latin typeface="Consolas" panose="020B0609020204030204" pitchFamily="49" charset="0"/>
              </a:rPr>
              <a:t>                        Lire entrée</a:t>
            </a:r>
          </a:p>
          <a:p>
            <a:r>
              <a:rPr lang="fr-FR" sz="800" b="1" dirty="0">
                <a:solidFill>
                  <a:schemeClr val="bg1"/>
                </a:solidFill>
                <a:latin typeface="Consolas" panose="020B0609020204030204" pitchFamily="49" charset="0"/>
              </a:rPr>
              <a:t>                        entrée[0] &lt;- </a:t>
            </a:r>
            <a:r>
              <a:rPr lang="fr-FR" sz="800" b="1" dirty="0" err="1">
                <a:solidFill>
                  <a:schemeClr val="bg1"/>
                </a:solidFill>
                <a:latin typeface="Consolas" panose="020B0609020204030204" pitchFamily="49" charset="0"/>
              </a:rPr>
              <a:t>convertirEnMajuscule</a:t>
            </a:r>
            <a:r>
              <a:rPr lang="fr-FR" sz="800" b="1" dirty="0">
                <a:solidFill>
                  <a:schemeClr val="bg1"/>
                </a:solidFill>
                <a:latin typeface="Consolas" panose="020B0609020204030204" pitchFamily="49" charset="0"/>
              </a:rPr>
              <a:t>(entrée[0])</a:t>
            </a:r>
          </a:p>
          <a:p>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placementY</a:t>
            </a:r>
            <a:r>
              <a:rPr lang="fr-FR" sz="800" b="1" dirty="0">
                <a:solidFill>
                  <a:schemeClr val="bg1"/>
                </a:solidFill>
                <a:latin typeface="Consolas" panose="020B0609020204030204" pitchFamily="49" charset="0"/>
              </a:rPr>
              <a:t> &lt;- entrée[0] - 'A’</a:t>
            </a:r>
          </a:p>
          <a:p>
            <a:r>
              <a:rPr lang="fr-FR" sz="800" b="1" dirty="0">
                <a:solidFill>
                  <a:schemeClr val="bg1"/>
                </a:solidFill>
                <a:latin typeface="Consolas" panose="020B0609020204030204" pitchFamily="49" charset="0"/>
              </a:rPr>
              <a:t>                        Si </a:t>
            </a:r>
            <a:r>
              <a:rPr lang="fr-FR" sz="800" b="1" dirty="0" err="1">
                <a:solidFill>
                  <a:schemeClr val="bg1"/>
                </a:solidFill>
                <a:latin typeface="Consolas" panose="020B0609020204030204" pitchFamily="49" charset="0"/>
              </a:rPr>
              <a:t>placementY</a:t>
            </a:r>
            <a:r>
              <a:rPr lang="fr-FR" sz="800" b="1" dirty="0">
                <a:solidFill>
                  <a:schemeClr val="bg1"/>
                </a:solidFill>
                <a:latin typeface="Consolas" panose="020B0609020204030204" pitchFamily="49" charset="0"/>
              </a:rPr>
              <a:t> &lt; 0 ou </a:t>
            </a:r>
            <a:r>
              <a:rPr lang="fr-FR" sz="800" b="1" dirty="0" err="1">
                <a:solidFill>
                  <a:schemeClr val="bg1"/>
                </a:solidFill>
                <a:latin typeface="Consolas" panose="020B0609020204030204" pitchFamily="49" charset="0"/>
              </a:rPr>
              <a:t>placementY</a:t>
            </a:r>
            <a:r>
              <a:rPr lang="fr-FR" sz="800" b="1" dirty="0">
                <a:solidFill>
                  <a:schemeClr val="bg1"/>
                </a:solidFill>
                <a:latin typeface="Consolas" panose="020B0609020204030204" pitchFamily="49" charset="0"/>
              </a:rPr>
              <a:t> &gt;= </a:t>
            </a:r>
            <a:r>
              <a:rPr lang="fr-FR" sz="800" b="1" dirty="0" err="1">
                <a:solidFill>
                  <a:schemeClr val="bg1"/>
                </a:solidFill>
                <a:latin typeface="Consolas" panose="020B0609020204030204" pitchFamily="49" charset="0"/>
              </a:rPr>
              <a:t>tailleY</a:t>
            </a:r>
            <a:r>
              <a:rPr lang="fr-FR" sz="800" b="1" dirty="0">
                <a:solidFill>
                  <a:schemeClr val="bg1"/>
                </a:solidFill>
                <a:latin typeface="Consolas" panose="020B0609020204030204" pitchFamily="49" charset="0"/>
              </a:rPr>
              <a:t> Alors</a:t>
            </a:r>
          </a:p>
          <a:p>
            <a:r>
              <a:rPr lang="fr-FR" sz="800" b="1" dirty="0">
                <a:solidFill>
                  <a:schemeClr val="bg1"/>
                </a:solidFill>
                <a:latin typeface="Consolas" panose="020B0609020204030204" pitchFamily="49" charset="0"/>
              </a:rPr>
              <a:t>                            Afficher "ERREUR : Entrée invalide, veuillez utiliser un index existant (A-", char(</a:t>
            </a:r>
            <a:r>
              <a:rPr lang="fr-FR" sz="800" b="1" dirty="0" err="1">
                <a:solidFill>
                  <a:schemeClr val="bg1"/>
                </a:solidFill>
                <a:latin typeface="Consolas" panose="020B0609020204030204" pitchFamily="49" charset="0"/>
              </a:rPr>
              <a:t>tailleY</a:t>
            </a:r>
            <a:r>
              <a:rPr lang="fr-FR" sz="800" b="1" dirty="0">
                <a:solidFill>
                  <a:schemeClr val="bg1"/>
                </a:solidFill>
                <a:latin typeface="Consolas" panose="020B0609020204030204" pitchFamily="49" charset="0"/>
              </a:rPr>
              <a:t> + 'A' - 1), ")« </a:t>
            </a:r>
          </a:p>
          <a:p>
            <a:r>
              <a:rPr lang="fr-FR" sz="800" b="1" dirty="0">
                <a:solidFill>
                  <a:schemeClr val="bg1"/>
                </a:solidFill>
                <a:latin typeface="Consolas" panose="020B0609020204030204" pitchFamily="49" charset="0"/>
              </a:rPr>
              <a:t>                        Sinon</a:t>
            </a:r>
          </a:p>
          <a:p>
            <a:r>
              <a:rPr lang="fr-FR" sz="800" b="1" dirty="0">
                <a:solidFill>
                  <a:schemeClr val="bg1"/>
                </a:solidFill>
                <a:latin typeface="Consolas" panose="020B0609020204030204" pitchFamily="49" charset="0"/>
              </a:rPr>
              <a:t>                            aller &lt;- VRAI</a:t>
            </a:r>
          </a:p>
          <a:p>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FinSi</a:t>
            </a:r>
            <a:endParaRPr lang="fr-FR" sz="800" b="1" dirty="0">
              <a:solidFill>
                <a:schemeClr val="bg1"/>
              </a:solidFill>
              <a:latin typeface="Consolas" panose="020B0609020204030204" pitchFamily="49" charset="0"/>
            </a:endParaRPr>
          </a:p>
          <a:p>
            <a:r>
              <a:rPr lang="fr-FR" sz="800" b="1" dirty="0">
                <a:solidFill>
                  <a:schemeClr val="bg1"/>
                </a:solidFill>
                <a:latin typeface="Consolas" panose="020B0609020204030204" pitchFamily="49" charset="0"/>
              </a:rPr>
              <a:t>                    Jusqu'à (aller)</a:t>
            </a:r>
          </a:p>
          <a:p>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nePeutPasPlacer</a:t>
            </a:r>
            <a:r>
              <a:rPr lang="fr-FR" sz="800" b="1" dirty="0">
                <a:solidFill>
                  <a:schemeClr val="bg1"/>
                </a:solidFill>
                <a:latin typeface="Consolas" panose="020B0609020204030204" pitchFamily="49" charset="0"/>
              </a:rPr>
              <a:t> &lt;- FAUX</a:t>
            </a:r>
          </a:p>
          <a:p>
            <a:r>
              <a:rPr lang="fr-FR" sz="800" b="1" dirty="0">
                <a:solidFill>
                  <a:schemeClr val="bg1"/>
                </a:solidFill>
                <a:latin typeface="Consolas" panose="020B0609020204030204" pitchFamily="49" charset="0"/>
              </a:rPr>
              <a:t>                    Si non </a:t>
            </a:r>
            <a:r>
              <a:rPr lang="fr-FR" sz="800" b="1" dirty="0" err="1">
                <a:solidFill>
                  <a:schemeClr val="bg1"/>
                </a:solidFill>
                <a:latin typeface="Consolas" panose="020B0609020204030204" pitchFamily="49" charset="0"/>
              </a:rPr>
              <a:t>estPremierTour</a:t>
            </a:r>
            <a:r>
              <a:rPr lang="fr-FR" sz="800" b="1" dirty="0">
                <a:solidFill>
                  <a:schemeClr val="bg1"/>
                </a:solidFill>
                <a:latin typeface="Consolas" panose="020B0609020204030204" pitchFamily="49" charset="0"/>
              </a:rPr>
              <a:t> et non </a:t>
            </a:r>
            <a:r>
              <a:rPr lang="fr-FR" sz="800" b="1" dirty="0" err="1">
                <a:solidFill>
                  <a:schemeClr val="bg1"/>
                </a:solidFill>
                <a:latin typeface="Consolas" panose="020B0609020204030204" pitchFamily="49" charset="0"/>
              </a:rPr>
              <a:t>estPlacable</a:t>
            </a:r>
            <a:r>
              <a:rPr lang="fr-FR" sz="800" b="1" dirty="0">
                <a:solidFill>
                  <a:schemeClr val="bg1"/>
                </a:solidFill>
                <a:latin typeface="Consolas" panose="020B0609020204030204" pitchFamily="49" charset="0"/>
              </a:rPr>
              <a:t>(niveau, </a:t>
            </a:r>
            <a:r>
              <a:rPr lang="fr-FR" sz="800" b="1" dirty="0" err="1">
                <a:solidFill>
                  <a:schemeClr val="bg1"/>
                </a:solidFill>
                <a:latin typeface="Consolas" panose="020B0609020204030204" pitchFamily="49" charset="0"/>
              </a:rPr>
              <a:t>tailleX</a:t>
            </a:r>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tailleY</a:t>
            </a:r>
            <a:r>
              <a:rPr lang="fr-FR" sz="800" b="1" dirty="0">
                <a:solidFill>
                  <a:schemeClr val="bg1"/>
                </a:solidFill>
                <a:latin typeface="Consolas" panose="020B0609020204030204" pitchFamily="49" charset="0"/>
              </a:rPr>
              <a:t>, main[</a:t>
            </a:r>
            <a:r>
              <a:rPr lang="fr-FR" sz="800" b="1" dirty="0" err="1">
                <a:solidFill>
                  <a:schemeClr val="bg1"/>
                </a:solidFill>
                <a:latin typeface="Consolas" panose="020B0609020204030204" pitchFamily="49" charset="0"/>
              </a:rPr>
              <a:t>indexTuile</a:t>
            </a:r>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placementX</a:t>
            </a:r>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placementY</a:t>
            </a:r>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ancreTuileX</a:t>
            </a:r>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ancreTuileY</a:t>
            </a:r>
            <a:r>
              <a:rPr lang="fr-FR" sz="800" b="1" dirty="0">
                <a:solidFill>
                  <a:schemeClr val="bg1"/>
                </a:solidFill>
                <a:latin typeface="Consolas" panose="020B0609020204030204" pitchFamily="49" charset="0"/>
              </a:rPr>
              <a:t>)</a:t>
            </a:r>
          </a:p>
          <a:p>
            <a:r>
              <a:rPr lang="fr-FR" sz="800" b="1" dirty="0">
                <a:solidFill>
                  <a:schemeClr val="bg1"/>
                </a:solidFill>
                <a:latin typeface="Consolas" panose="020B0609020204030204" pitchFamily="49" charset="0"/>
              </a:rPr>
              <a:t> Alors</a:t>
            </a:r>
          </a:p>
          <a:p>
            <a:r>
              <a:rPr lang="fr-FR" sz="800" b="1" dirty="0">
                <a:solidFill>
                  <a:schemeClr val="bg1"/>
                </a:solidFill>
                <a:latin typeface="Consolas" panose="020B0609020204030204" pitchFamily="49" charset="0"/>
              </a:rPr>
              <a:t>                        Afficher "ERREUR : La tuile ne peut pas être placée ici« </a:t>
            </a:r>
          </a:p>
          <a:p>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nePeutPasPlacer</a:t>
            </a:r>
            <a:r>
              <a:rPr lang="fr-FR" sz="800" b="1" dirty="0">
                <a:solidFill>
                  <a:schemeClr val="bg1"/>
                </a:solidFill>
                <a:latin typeface="Consolas" panose="020B0609020204030204" pitchFamily="49" charset="0"/>
              </a:rPr>
              <a:t> &lt;- VRAI</a:t>
            </a:r>
          </a:p>
          <a:p>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FinSi</a:t>
            </a:r>
            <a:endParaRPr lang="fr-FR" sz="800" b="1" dirty="0">
              <a:solidFill>
                <a:schemeClr val="bg1"/>
              </a:solidFill>
              <a:latin typeface="Consolas" panose="020B0609020204030204" pitchFamily="49" charset="0"/>
            </a:endParaRPr>
          </a:p>
          <a:p>
            <a:r>
              <a:rPr lang="fr-FR" sz="800" b="1" dirty="0">
                <a:solidFill>
                  <a:schemeClr val="bg1"/>
                </a:solidFill>
                <a:latin typeface="Consolas" panose="020B0609020204030204" pitchFamily="49" charset="0"/>
              </a:rPr>
              <a:t>                    Si non </a:t>
            </a:r>
            <a:r>
              <a:rPr lang="fr-FR" sz="800" b="1" dirty="0" err="1">
                <a:solidFill>
                  <a:schemeClr val="bg1"/>
                </a:solidFill>
                <a:latin typeface="Consolas" panose="020B0609020204030204" pitchFamily="49" charset="0"/>
              </a:rPr>
              <a:t>nePeutPasPlacer</a:t>
            </a:r>
            <a:endParaRPr lang="fr-FR" sz="800" b="1" dirty="0">
              <a:solidFill>
                <a:schemeClr val="bg1"/>
              </a:solidFill>
              <a:latin typeface="Consolas" panose="020B0609020204030204" pitchFamily="49" charset="0"/>
            </a:endParaRPr>
          </a:p>
          <a:p>
            <a:r>
              <a:rPr lang="fr-FR" sz="800" b="1" dirty="0">
                <a:solidFill>
                  <a:schemeClr val="bg1"/>
                </a:solidFill>
                <a:latin typeface="Consolas" panose="020B0609020204030204" pitchFamily="49" charset="0"/>
              </a:rPr>
              <a:t> Alors</a:t>
            </a:r>
          </a:p>
          <a:p>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placerTuile</a:t>
            </a:r>
            <a:r>
              <a:rPr lang="fr-FR" sz="800" b="1" dirty="0">
                <a:solidFill>
                  <a:schemeClr val="bg1"/>
                </a:solidFill>
                <a:latin typeface="Consolas" panose="020B0609020204030204" pitchFamily="49" charset="0"/>
              </a:rPr>
              <a:t>(niveau, </a:t>
            </a:r>
            <a:r>
              <a:rPr lang="fr-FR" sz="800" b="1" dirty="0" err="1">
                <a:solidFill>
                  <a:schemeClr val="bg1"/>
                </a:solidFill>
                <a:latin typeface="Consolas" panose="020B0609020204030204" pitchFamily="49" charset="0"/>
              </a:rPr>
              <a:t>tailleX</a:t>
            </a:r>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tailleY</a:t>
            </a:r>
            <a:r>
              <a:rPr lang="fr-FR" sz="800" b="1" dirty="0">
                <a:solidFill>
                  <a:schemeClr val="bg1"/>
                </a:solidFill>
                <a:latin typeface="Consolas" panose="020B0609020204030204" pitchFamily="49" charset="0"/>
              </a:rPr>
              <a:t>, main[</a:t>
            </a:r>
            <a:r>
              <a:rPr lang="fr-FR" sz="800" b="1" dirty="0" err="1">
                <a:solidFill>
                  <a:schemeClr val="bg1"/>
                </a:solidFill>
                <a:latin typeface="Consolas" panose="020B0609020204030204" pitchFamily="49" charset="0"/>
              </a:rPr>
              <a:t>indexTuile</a:t>
            </a:r>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placementX</a:t>
            </a:r>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placementY</a:t>
            </a:r>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ancreTuileX</a:t>
            </a:r>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ancreTuileY</a:t>
            </a:r>
            <a:r>
              <a:rPr lang="fr-FR" sz="800" b="1" dirty="0">
                <a:solidFill>
                  <a:schemeClr val="bg1"/>
                </a:solidFill>
                <a:latin typeface="Consolas" panose="020B0609020204030204" pitchFamily="49" charset="0"/>
              </a:rPr>
              <a:t>)</a:t>
            </a:r>
          </a:p>
          <a:p>
            <a:r>
              <a:rPr lang="fr-FR" sz="800" b="1" dirty="0">
                <a:solidFill>
                  <a:schemeClr val="bg1"/>
                </a:solidFill>
                <a:latin typeface="Consolas" panose="020B0609020204030204" pitchFamily="49" charset="0"/>
              </a:rPr>
              <a:t>                        score &lt;- score + 1</a:t>
            </a:r>
          </a:p>
          <a:p>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initialiserTuile</a:t>
            </a:r>
            <a:r>
              <a:rPr lang="fr-FR" sz="800" b="1" dirty="0">
                <a:solidFill>
                  <a:schemeClr val="bg1"/>
                </a:solidFill>
                <a:latin typeface="Consolas" panose="020B0609020204030204" pitchFamily="49" charset="0"/>
              </a:rPr>
              <a:t>(main[</a:t>
            </a:r>
            <a:r>
              <a:rPr lang="fr-FR" sz="800" b="1" dirty="0" err="1">
                <a:solidFill>
                  <a:schemeClr val="bg1"/>
                </a:solidFill>
                <a:latin typeface="Consolas" panose="020B0609020204030204" pitchFamily="49" charset="0"/>
              </a:rPr>
              <a:t>indexTuile</a:t>
            </a:r>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estModeDifficile</a:t>
            </a:r>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estMultijoueur</a:t>
            </a:r>
            <a:r>
              <a:rPr lang="fr-FR" sz="800" b="1" dirty="0">
                <a:solidFill>
                  <a:schemeClr val="bg1"/>
                </a:solidFill>
                <a:latin typeface="Consolas" panose="020B0609020204030204" pitchFamily="49" charset="0"/>
              </a:rPr>
              <a:t>, estJoueur1)</a:t>
            </a:r>
          </a:p>
          <a:p>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finDuTour</a:t>
            </a:r>
            <a:r>
              <a:rPr lang="fr-FR" sz="800" b="1" dirty="0">
                <a:solidFill>
                  <a:schemeClr val="bg1"/>
                </a:solidFill>
                <a:latin typeface="Consolas" panose="020B0609020204030204" pitchFamily="49" charset="0"/>
              </a:rPr>
              <a:t> &lt;- VRAI</a:t>
            </a:r>
          </a:p>
          <a:p>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FinSi</a:t>
            </a:r>
            <a:endParaRPr lang="fr-FR" sz="800" b="1" dirty="0">
              <a:solidFill>
                <a:schemeClr val="bg1"/>
              </a:solidFill>
              <a:latin typeface="Consolas" panose="020B0609020204030204" pitchFamily="49" charset="0"/>
            </a:endParaRPr>
          </a:p>
          <a:p>
            <a:r>
              <a:rPr lang="fr-FR" sz="800" b="1" dirty="0">
                <a:solidFill>
                  <a:schemeClr val="bg1"/>
                </a:solidFill>
                <a:latin typeface="Consolas" panose="020B0609020204030204" pitchFamily="49" charset="0"/>
              </a:rPr>
              <a:t>                    Fin Cas</a:t>
            </a:r>
          </a:p>
          <a:p>
            <a:r>
              <a:rPr lang="fr-FR" sz="800" b="1" dirty="0">
                <a:solidFill>
                  <a:schemeClr val="bg1"/>
                </a:solidFill>
                <a:latin typeface="Consolas" panose="020B0609020204030204" pitchFamily="49" charset="0"/>
              </a:rPr>
              <a:t>                Cas '2’:</a:t>
            </a:r>
          </a:p>
          <a:p>
            <a:r>
              <a:rPr lang="fr-FR" sz="800" b="1" dirty="0">
                <a:solidFill>
                  <a:schemeClr val="bg1"/>
                </a:solidFill>
                <a:latin typeface="Consolas" panose="020B0609020204030204" pitchFamily="49" charset="0"/>
              </a:rPr>
              <a:t>                    Afficher "Êtes-vous sûr de vouloir abandonner (y/n) ?« </a:t>
            </a:r>
          </a:p>
          <a:p>
            <a:r>
              <a:rPr lang="fr-FR" sz="800" b="1" dirty="0">
                <a:solidFill>
                  <a:schemeClr val="bg1"/>
                </a:solidFill>
                <a:latin typeface="Consolas" panose="020B0609020204030204" pitchFamily="49" charset="0"/>
              </a:rPr>
              <a:t>                    Répéter</a:t>
            </a:r>
          </a:p>
          <a:p>
            <a:r>
              <a:rPr lang="fr-FR" sz="800" b="1" dirty="0">
                <a:solidFill>
                  <a:schemeClr val="bg1"/>
                </a:solidFill>
                <a:latin typeface="Consolas" panose="020B0609020204030204" pitchFamily="49" charset="0"/>
              </a:rPr>
              <a:t>                        aller &lt;- FAUX</a:t>
            </a:r>
          </a:p>
          <a:p>
            <a:r>
              <a:rPr lang="fr-FR" sz="800" b="1" dirty="0">
                <a:solidFill>
                  <a:schemeClr val="bg1"/>
                </a:solidFill>
                <a:latin typeface="Consolas" panose="020B0609020204030204" pitchFamily="49" charset="0"/>
              </a:rPr>
              <a:t>                        Lire entrée</a:t>
            </a:r>
          </a:p>
          <a:p>
            <a:r>
              <a:rPr lang="fr-FR" sz="800" b="1" dirty="0">
                <a:solidFill>
                  <a:schemeClr val="bg1"/>
                </a:solidFill>
                <a:latin typeface="Consolas" panose="020B0609020204030204" pitchFamily="49" charset="0"/>
              </a:rPr>
              <a:t>                        entrée[0] &lt;- </a:t>
            </a:r>
            <a:r>
              <a:rPr lang="fr-FR" sz="800" b="1" dirty="0" err="1">
                <a:solidFill>
                  <a:schemeClr val="bg1"/>
                </a:solidFill>
                <a:latin typeface="Consolas" panose="020B0609020204030204" pitchFamily="49" charset="0"/>
              </a:rPr>
              <a:t>convertirEnMajuscule</a:t>
            </a:r>
            <a:r>
              <a:rPr lang="fr-FR" sz="800" b="1" dirty="0">
                <a:solidFill>
                  <a:schemeClr val="bg1"/>
                </a:solidFill>
                <a:latin typeface="Consolas" panose="020B0609020204030204" pitchFamily="49" charset="0"/>
              </a:rPr>
              <a:t>(entrée[0])</a:t>
            </a:r>
          </a:p>
          <a:p>
            <a:r>
              <a:rPr lang="fr-FR" sz="800" b="1" dirty="0">
                <a:solidFill>
                  <a:schemeClr val="bg1"/>
                </a:solidFill>
                <a:latin typeface="Consolas" panose="020B0609020204030204" pitchFamily="49" charset="0"/>
              </a:rPr>
              <a:t>                        Selon entrée[0]</a:t>
            </a:r>
          </a:p>
          <a:p>
            <a:r>
              <a:rPr lang="fr-FR" sz="800" b="1" dirty="0">
                <a:solidFill>
                  <a:schemeClr val="bg1"/>
                </a:solidFill>
                <a:latin typeface="Consolas" panose="020B0609020204030204" pitchFamily="49" charset="0"/>
              </a:rPr>
              <a:t>                            Cas 'Y’:</a:t>
            </a:r>
          </a:p>
          <a:p>
            <a:r>
              <a:rPr lang="fr-FR" sz="800" b="1" dirty="0">
                <a:solidFill>
                  <a:schemeClr val="bg1"/>
                </a:solidFill>
                <a:latin typeface="Consolas" panose="020B0609020204030204" pitchFamily="49" charset="0"/>
              </a:rPr>
              <a:t>                                Afficher "Vous avez abandonné.« </a:t>
            </a:r>
          </a:p>
          <a:p>
            <a:r>
              <a:rPr lang="fr-FR" sz="800" b="1" dirty="0">
                <a:solidFill>
                  <a:schemeClr val="bg1"/>
                </a:solidFill>
                <a:latin typeface="Consolas" panose="020B0609020204030204" pitchFamily="49" charset="0"/>
              </a:rPr>
              <a:t>                                score &lt;- score * -1</a:t>
            </a:r>
          </a:p>
          <a:p>
            <a:r>
              <a:rPr lang="fr-FR" sz="800" b="1" dirty="0">
                <a:solidFill>
                  <a:schemeClr val="bg1"/>
                </a:solidFill>
                <a:latin typeface="Consolas" panose="020B0609020204030204" pitchFamily="49" charset="0"/>
              </a:rPr>
              <a:t>                                aller &lt;- VRAI</a:t>
            </a:r>
          </a:p>
          <a:p>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finDuTour</a:t>
            </a:r>
            <a:r>
              <a:rPr lang="fr-FR" sz="800" b="1" dirty="0">
                <a:solidFill>
                  <a:schemeClr val="bg1"/>
                </a:solidFill>
                <a:latin typeface="Consolas" panose="020B0609020204030204" pitchFamily="49" charset="0"/>
              </a:rPr>
              <a:t> &lt;- VRAI</a:t>
            </a:r>
          </a:p>
          <a:p>
            <a:r>
              <a:rPr lang="fr-FR" sz="800" b="1" dirty="0">
                <a:solidFill>
                  <a:schemeClr val="bg1"/>
                </a:solidFill>
                <a:latin typeface="Consolas" panose="020B0609020204030204" pitchFamily="49" charset="0"/>
              </a:rPr>
              <a:t>                                Fin Cas</a:t>
            </a:r>
          </a:p>
          <a:p>
            <a:r>
              <a:rPr lang="fr-FR" sz="800" b="1" dirty="0">
                <a:solidFill>
                  <a:schemeClr val="bg1"/>
                </a:solidFill>
                <a:latin typeface="Consolas" panose="020B0609020204030204" pitchFamily="49" charset="0"/>
              </a:rPr>
              <a:t>                            Cas 'N’:</a:t>
            </a:r>
          </a:p>
          <a:p>
            <a:r>
              <a:rPr lang="fr-FR" sz="800" b="1" dirty="0">
                <a:solidFill>
                  <a:schemeClr val="bg1"/>
                </a:solidFill>
                <a:latin typeface="Consolas" panose="020B0609020204030204" pitchFamily="49" charset="0"/>
              </a:rPr>
              <a:t>                                Afficher "Retour.« </a:t>
            </a:r>
          </a:p>
          <a:p>
            <a:r>
              <a:rPr lang="fr-FR" sz="800" b="1" dirty="0">
                <a:solidFill>
                  <a:schemeClr val="bg1"/>
                </a:solidFill>
                <a:latin typeface="Consolas" panose="020B0609020204030204" pitchFamily="49" charset="0"/>
              </a:rPr>
              <a:t>                                aller &lt;- VRAI</a:t>
            </a:r>
          </a:p>
          <a:p>
            <a:r>
              <a:rPr lang="fr-FR" sz="800" b="1" dirty="0">
                <a:solidFill>
                  <a:schemeClr val="bg1"/>
                </a:solidFill>
                <a:latin typeface="Consolas" panose="020B0609020204030204" pitchFamily="49" charset="0"/>
              </a:rPr>
              <a:t>                                Fin Cas</a:t>
            </a:r>
          </a:p>
          <a:p>
            <a:r>
              <a:rPr lang="fr-FR" sz="800" b="1" dirty="0">
                <a:solidFill>
                  <a:schemeClr val="bg1"/>
                </a:solidFill>
                <a:latin typeface="Consolas" panose="020B0609020204030204" pitchFamily="49" charset="0"/>
              </a:rPr>
              <a:t>                            Par défaut</a:t>
            </a:r>
          </a:p>
          <a:p>
            <a:r>
              <a:rPr lang="fr-FR" sz="800" b="1" dirty="0">
                <a:solidFill>
                  <a:schemeClr val="bg1"/>
                </a:solidFill>
                <a:latin typeface="Consolas" panose="020B0609020204030204" pitchFamily="49" charset="0"/>
              </a:rPr>
              <a:t>                                Afficher "ERREUR : Entrée invalide, veuillez utiliser 'y' pour oui et ‘n pour non« </a:t>
            </a:r>
          </a:p>
          <a:p>
            <a:r>
              <a:rPr lang="fr-FR" sz="800" b="1" dirty="0">
                <a:solidFill>
                  <a:schemeClr val="bg1"/>
                </a:solidFill>
                <a:latin typeface="Consolas" panose="020B0609020204030204" pitchFamily="49" charset="0"/>
              </a:rPr>
              <a:t>                        Fin Selon</a:t>
            </a:r>
          </a:p>
          <a:p>
            <a:r>
              <a:rPr lang="fr-FR" sz="800" b="1" dirty="0">
                <a:solidFill>
                  <a:schemeClr val="bg1"/>
                </a:solidFill>
                <a:latin typeface="Consolas" panose="020B0609020204030204" pitchFamily="49" charset="0"/>
              </a:rPr>
              <a:t>                    Jusqu'à (aller)</a:t>
            </a:r>
          </a:p>
          <a:p>
            <a:r>
              <a:rPr lang="fr-FR" sz="800" b="1" dirty="0">
                <a:solidFill>
                  <a:schemeClr val="bg1"/>
                </a:solidFill>
                <a:latin typeface="Consolas" panose="020B0609020204030204" pitchFamily="49" charset="0"/>
              </a:rPr>
              <a:t>                    Fin Cas</a:t>
            </a:r>
          </a:p>
          <a:p>
            <a:r>
              <a:rPr lang="fr-FR" sz="800" b="1" dirty="0">
                <a:solidFill>
                  <a:schemeClr val="bg1"/>
                </a:solidFill>
                <a:latin typeface="Consolas" panose="020B0609020204030204" pitchFamily="49" charset="0"/>
              </a:rPr>
              <a:t>                Cas '3’:</a:t>
            </a:r>
          </a:p>
          <a:p>
            <a:r>
              <a:rPr lang="fr-FR" sz="800" b="1" dirty="0">
                <a:solidFill>
                  <a:schemeClr val="bg1"/>
                </a:solidFill>
                <a:latin typeface="Consolas" panose="020B0609020204030204" pitchFamily="49" charset="0"/>
              </a:rPr>
              <a:t>                    Afficher "Êtes-vous sûr de vouloir sauvegarder (y/n) ?« </a:t>
            </a:r>
          </a:p>
          <a:p>
            <a:r>
              <a:rPr lang="fr-FR" sz="800" b="1" dirty="0">
                <a:solidFill>
                  <a:schemeClr val="bg1"/>
                </a:solidFill>
                <a:latin typeface="Consolas" panose="020B0609020204030204" pitchFamily="49" charset="0"/>
              </a:rPr>
              <a:t>                    Répéter</a:t>
            </a:r>
          </a:p>
          <a:p>
            <a:r>
              <a:rPr lang="fr-FR" sz="800" b="1" dirty="0">
                <a:solidFill>
                  <a:schemeClr val="bg1"/>
                </a:solidFill>
                <a:latin typeface="Consolas" panose="020B0609020204030204" pitchFamily="49" charset="0"/>
              </a:rPr>
              <a:t>                        aller &lt;- FAUX</a:t>
            </a:r>
          </a:p>
          <a:p>
            <a:r>
              <a:rPr lang="fr-FR" sz="800" b="1" dirty="0">
                <a:solidFill>
                  <a:schemeClr val="bg1"/>
                </a:solidFill>
                <a:latin typeface="Consolas" panose="020B0609020204030204" pitchFamily="49" charset="0"/>
              </a:rPr>
              <a:t>                        Lire entrée</a:t>
            </a:r>
          </a:p>
          <a:p>
            <a:r>
              <a:rPr lang="fr-FR" sz="800" b="1" dirty="0">
                <a:solidFill>
                  <a:schemeClr val="bg1"/>
                </a:solidFill>
                <a:latin typeface="Consolas" panose="020B0609020204030204" pitchFamily="49" charset="0"/>
              </a:rPr>
              <a:t>                        entrée[0] &lt;- </a:t>
            </a:r>
            <a:r>
              <a:rPr lang="fr-FR" sz="800" b="1" dirty="0" err="1">
                <a:solidFill>
                  <a:schemeClr val="bg1"/>
                </a:solidFill>
                <a:latin typeface="Consolas" panose="020B0609020204030204" pitchFamily="49" charset="0"/>
              </a:rPr>
              <a:t>convertirEnMajuscule</a:t>
            </a:r>
            <a:r>
              <a:rPr lang="fr-FR" sz="800" b="1" dirty="0">
                <a:solidFill>
                  <a:schemeClr val="bg1"/>
                </a:solidFill>
                <a:latin typeface="Consolas" panose="020B0609020204030204" pitchFamily="49" charset="0"/>
              </a:rPr>
              <a:t>(entrée[0])</a:t>
            </a:r>
          </a:p>
          <a:p>
            <a:r>
              <a:rPr lang="fr-FR" sz="800" b="1" dirty="0">
                <a:solidFill>
                  <a:schemeClr val="bg1"/>
                </a:solidFill>
                <a:latin typeface="Consolas" panose="020B0609020204030204" pitchFamily="49" charset="0"/>
              </a:rPr>
              <a:t>                        Selon entrée[0]</a:t>
            </a:r>
          </a:p>
          <a:p>
            <a:r>
              <a:rPr lang="fr-FR" sz="800" b="1" dirty="0">
                <a:solidFill>
                  <a:schemeClr val="bg1"/>
                </a:solidFill>
                <a:latin typeface="Consolas" panose="020B0609020204030204" pitchFamily="49" charset="0"/>
              </a:rPr>
              <a:t>                            Cas 'Y’:</a:t>
            </a:r>
          </a:p>
          <a:p>
            <a:r>
              <a:rPr lang="fr-FR" sz="800" b="1" dirty="0">
                <a:solidFill>
                  <a:schemeClr val="bg1"/>
                </a:solidFill>
                <a:latin typeface="Consolas" panose="020B0609020204030204" pitchFamily="49" charset="0"/>
              </a:rPr>
              <a:t>                                Afficher "Vous avez sauvegardé la partie.« </a:t>
            </a:r>
          </a:p>
          <a:p>
            <a:r>
              <a:rPr lang="fr-FR" sz="800" b="1" dirty="0">
                <a:solidFill>
                  <a:schemeClr val="bg1"/>
                </a:solidFill>
                <a:latin typeface="Consolas" panose="020B0609020204030204" pitchFamily="49" charset="0"/>
              </a:rPr>
              <a:t>                                score &lt;- score + 1000</a:t>
            </a:r>
          </a:p>
          <a:p>
            <a:r>
              <a:rPr lang="fr-FR" sz="800" b="1" dirty="0">
                <a:solidFill>
                  <a:schemeClr val="bg1"/>
                </a:solidFill>
                <a:latin typeface="Consolas" panose="020B0609020204030204" pitchFamily="49" charset="0"/>
              </a:rPr>
              <a:t>                                aller &lt;- VRAI</a:t>
            </a:r>
          </a:p>
          <a:p>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finDuTour</a:t>
            </a:r>
            <a:r>
              <a:rPr lang="fr-FR" sz="800" b="1" dirty="0">
                <a:solidFill>
                  <a:schemeClr val="bg1"/>
                </a:solidFill>
                <a:latin typeface="Consolas" panose="020B0609020204030204" pitchFamily="49" charset="0"/>
              </a:rPr>
              <a:t> &lt;- VRAI</a:t>
            </a:r>
          </a:p>
          <a:p>
            <a:r>
              <a:rPr lang="fr-FR" sz="800" b="1" dirty="0">
                <a:solidFill>
                  <a:schemeClr val="bg1"/>
                </a:solidFill>
                <a:latin typeface="Consolas" panose="020B0609020204030204" pitchFamily="49" charset="0"/>
              </a:rPr>
              <a:t>                                Fin Cas</a:t>
            </a:r>
          </a:p>
          <a:p>
            <a:r>
              <a:rPr lang="fr-FR" sz="800" b="1" dirty="0">
                <a:solidFill>
                  <a:schemeClr val="bg1"/>
                </a:solidFill>
                <a:latin typeface="Consolas" panose="020B0609020204030204" pitchFamily="49" charset="0"/>
              </a:rPr>
              <a:t>                            Cas 'N’:</a:t>
            </a:r>
          </a:p>
          <a:p>
            <a:r>
              <a:rPr lang="fr-FR" sz="800" b="1" dirty="0">
                <a:solidFill>
                  <a:schemeClr val="bg1"/>
                </a:solidFill>
                <a:latin typeface="Consolas" panose="020B0609020204030204" pitchFamily="49" charset="0"/>
              </a:rPr>
              <a:t>                                Afficher "Retour.« </a:t>
            </a:r>
          </a:p>
          <a:p>
            <a:r>
              <a:rPr lang="fr-FR" sz="800" b="1" dirty="0">
                <a:solidFill>
                  <a:schemeClr val="bg1"/>
                </a:solidFill>
                <a:latin typeface="Consolas" panose="020B0609020204030204" pitchFamily="49" charset="0"/>
              </a:rPr>
              <a:t>                                aller &lt;- VRAI</a:t>
            </a:r>
          </a:p>
          <a:p>
            <a:r>
              <a:rPr lang="fr-FR" sz="800" b="1" dirty="0">
                <a:solidFill>
                  <a:schemeClr val="bg1"/>
                </a:solidFill>
                <a:latin typeface="Consolas" panose="020B0609020204030204" pitchFamily="49" charset="0"/>
              </a:rPr>
              <a:t>                                Fin Cas</a:t>
            </a:r>
          </a:p>
          <a:p>
            <a:r>
              <a:rPr lang="fr-FR" sz="800" b="1" dirty="0">
                <a:solidFill>
                  <a:schemeClr val="bg1"/>
                </a:solidFill>
                <a:latin typeface="Consolas" panose="020B0609020204030204" pitchFamily="49" charset="0"/>
              </a:rPr>
              <a:t>                            Par défaut:</a:t>
            </a:r>
          </a:p>
          <a:p>
            <a:r>
              <a:rPr lang="fr-FR" sz="800" b="1" dirty="0">
                <a:solidFill>
                  <a:schemeClr val="bg1"/>
                </a:solidFill>
                <a:latin typeface="Consolas" panose="020B0609020204030204" pitchFamily="49" charset="0"/>
              </a:rPr>
              <a:t>                                Afficher "ERREUR : Entrée invalide, veuillez utiliser 'y' pour oui et 'n' pour non« </a:t>
            </a:r>
          </a:p>
          <a:p>
            <a:r>
              <a:rPr lang="fr-FR" sz="800" b="1" dirty="0">
                <a:solidFill>
                  <a:schemeClr val="bg1"/>
                </a:solidFill>
                <a:latin typeface="Consolas" panose="020B0609020204030204" pitchFamily="49" charset="0"/>
              </a:rPr>
              <a:t>                        Fin Selon</a:t>
            </a:r>
          </a:p>
          <a:p>
            <a:r>
              <a:rPr lang="fr-FR" sz="800" b="1" dirty="0">
                <a:solidFill>
                  <a:schemeClr val="bg1"/>
                </a:solidFill>
                <a:latin typeface="Consolas" panose="020B0609020204030204" pitchFamily="49" charset="0"/>
              </a:rPr>
              <a:t>                    Jusqu'à (aller)</a:t>
            </a:r>
          </a:p>
          <a:p>
            <a:r>
              <a:rPr lang="fr-FR" sz="800" b="1" dirty="0">
                <a:solidFill>
                  <a:schemeClr val="bg1"/>
                </a:solidFill>
                <a:latin typeface="Consolas" panose="020B0609020204030204" pitchFamily="49" charset="0"/>
              </a:rPr>
              <a:t>                    Fin Cas</a:t>
            </a:r>
          </a:p>
          <a:p>
            <a:r>
              <a:rPr lang="fr-FR" sz="800" b="1" dirty="0">
                <a:solidFill>
                  <a:schemeClr val="bg1"/>
                </a:solidFill>
                <a:latin typeface="Consolas" panose="020B0609020204030204" pitchFamily="49" charset="0"/>
              </a:rPr>
              <a:t>                Par défaut:</a:t>
            </a:r>
          </a:p>
          <a:p>
            <a:r>
              <a:rPr lang="fr-FR" sz="800" b="1" dirty="0">
                <a:solidFill>
                  <a:schemeClr val="bg1"/>
                </a:solidFill>
                <a:latin typeface="Consolas" panose="020B0609020204030204" pitchFamily="49" charset="0"/>
              </a:rPr>
              <a:t>                    Afficher "ERREUR : Entrée invalide, veuillez utiliser l'index d'une option existante"            Fin Selon</a:t>
            </a:r>
          </a:p>
          <a:p>
            <a:r>
              <a:rPr lang="fr-FR" sz="800" b="1" dirty="0">
                <a:solidFill>
                  <a:schemeClr val="bg1"/>
                </a:solidFill>
                <a:latin typeface="Consolas" panose="020B0609020204030204" pitchFamily="49" charset="0"/>
              </a:rPr>
              <a:t>        Jusqu'à (</a:t>
            </a:r>
            <a:r>
              <a:rPr lang="fr-FR" sz="800" b="1" dirty="0" err="1">
                <a:solidFill>
                  <a:schemeClr val="bg1"/>
                </a:solidFill>
                <a:latin typeface="Consolas" panose="020B0609020204030204" pitchFamily="49" charset="0"/>
              </a:rPr>
              <a:t>finDuTour</a:t>
            </a:r>
            <a:r>
              <a:rPr lang="fr-FR" sz="800" b="1" dirty="0">
                <a:solidFill>
                  <a:schemeClr val="bg1"/>
                </a:solidFill>
                <a:latin typeface="Consolas" panose="020B0609020204030204" pitchFamily="49" charset="0"/>
              </a:rPr>
              <a:t>)</a:t>
            </a:r>
          </a:p>
          <a:p>
            <a:r>
              <a:rPr lang="fr-FR" sz="800" b="1" dirty="0">
                <a:solidFill>
                  <a:schemeClr val="bg1"/>
                </a:solidFill>
                <a:latin typeface="Consolas" panose="020B0609020204030204" pitchFamily="49" charset="0"/>
              </a:rPr>
              <a:t>        Afficher "Fin du tour« </a:t>
            </a:r>
          </a:p>
          <a:p>
            <a:r>
              <a:rPr lang="fr-FR" sz="800" b="1" dirty="0">
                <a:solidFill>
                  <a:schemeClr val="bg1"/>
                </a:solidFill>
                <a:latin typeface="Consolas" panose="020B0609020204030204" pitchFamily="49" charset="0"/>
              </a:rPr>
              <a:t>        Retourner score</a:t>
            </a:r>
          </a:p>
          <a:p>
            <a:r>
              <a:rPr lang="fr-FR" sz="800" b="1" dirty="0">
                <a:solidFill>
                  <a:schemeClr val="bg1"/>
                </a:solidFill>
                <a:latin typeface="Consolas" panose="020B0609020204030204" pitchFamily="49" charset="0"/>
              </a:rPr>
              <a:t>    Fin</a:t>
            </a:r>
          </a:p>
        </p:txBody>
      </p:sp>
    </p:spTree>
    <p:extLst>
      <p:ext uri="{BB962C8B-B14F-4D97-AF65-F5344CB8AC3E}">
        <p14:creationId xmlns:p14="http://schemas.microsoft.com/office/powerpoint/2010/main" val="26651666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E8D3B17-7638-DFD3-18E4-8A6D6117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Une image contenant peinture, barrière de corail, art&#10;&#10;Description générée automatiquement">
            <a:extLst>
              <a:ext uri="{FF2B5EF4-FFF2-40B4-BE49-F238E27FC236}">
                <a16:creationId xmlns:a16="http://schemas.microsoft.com/office/drawing/2014/main" id="{6AE26810-B595-7951-D846-0F930B88E8CC}"/>
              </a:ext>
            </a:extLst>
          </p:cNvPr>
          <p:cNvPicPr>
            <a:picLocks noChangeAspect="1"/>
          </p:cNvPicPr>
          <p:nvPr/>
        </p:nvPicPr>
        <p:blipFill rotWithShape="1">
          <a:blip r:embed="rId2"/>
          <a:srcRect l="21370" r="31373" b="-1"/>
          <a:stretch/>
        </p:blipFill>
        <p:spPr>
          <a:xfrm>
            <a:off x="20" y="10"/>
            <a:ext cx="4910308" cy="6857990"/>
          </a:xfrm>
          <a:prstGeom prst="rect">
            <a:avLst/>
          </a:prstGeom>
        </p:spPr>
      </p:pic>
      <p:sp>
        <p:nvSpPr>
          <p:cNvPr id="8" name="ZoneTexte 7">
            <a:extLst>
              <a:ext uri="{FF2B5EF4-FFF2-40B4-BE49-F238E27FC236}">
                <a16:creationId xmlns:a16="http://schemas.microsoft.com/office/drawing/2014/main" id="{A8D13FE9-3FF1-8AAC-A216-38B6600B2331}"/>
              </a:ext>
            </a:extLst>
          </p:cNvPr>
          <p:cNvSpPr txBox="1"/>
          <p:nvPr/>
        </p:nvSpPr>
        <p:spPr>
          <a:xfrm>
            <a:off x="5568537" y="-9120887"/>
            <a:ext cx="6097022" cy="15604272"/>
          </a:xfrm>
          <a:prstGeom prst="rect">
            <a:avLst/>
          </a:prstGeom>
          <a:solidFill>
            <a:schemeClr val="tx1">
              <a:lumMod val="85000"/>
              <a:lumOff val="15000"/>
            </a:schemeClr>
          </a:solidFill>
          <a:ln w="38100">
            <a:solidFill>
              <a:schemeClr val="tx1"/>
            </a:solidFill>
          </a:ln>
        </p:spPr>
        <p:txBody>
          <a:bodyPr wrap="square">
            <a:spAutoFit/>
          </a:bodyPr>
          <a:lstStyle/>
          <a:p>
            <a:r>
              <a:rPr lang="fr-FR" sz="800" b="1" dirty="0">
                <a:solidFill>
                  <a:schemeClr val="bg1"/>
                </a:solidFill>
                <a:latin typeface="Consolas" panose="020B0609020204030204" pitchFamily="49" charset="0"/>
              </a:rPr>
              <a:t>Fonction </a:t>
            </a:r>
            <a:r>
              <a:rPr lang="fr-FR" sz="800" b="1" dirty="0" err="1">
                <a:solidFill>
                  <a:schemeClr val="bg1"/>
                </a:solidFill>
                <a:latin typeface="Consolas" panose="020B0609020204030204" pitchFamily="49" charset="0"/>
              </a:rPr>
              <a:t>tourDeJoueur</a:t>
            </a:r>
            <a:r>
              <a:rPr lang="fr-FR" sz="800" b="1" dirty="0">
                <a:solidFill>
                  <a:schemeClr val="bg1"/>
                </a:solidFill>
                <a:latin typeface="Consolas" panose="020B0609020204030204" pitchFamily="49" charset="0"/>
              </a:rPr>
              <a:t>(niveau, </a:t>
            </a:r>
            <a:r>
              <a:rPr lang="fr-FR" sz="800" b="1" dirty="0" err="1">
                <a:solidFill>
                  <a:schemeClr val="bg1"/>
                </a:solidFill>
                <a:latin typeface="Consolas" panose="020B0609020204030204" pitchFamily="49" charset="0"/>
              </a:rPr>
              <a:t>tailleX</a:t>
            </a:r>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tailleY</a:t>
            </a:r>
            <a:r>
              <a:rPr lang="fr-FR" sz="800" b="1" dirty="0">
                <a:solidFill>
                  <a:schemeClr val="bg1"/>
                </a:solidFill>
                <a:latin typeface="Consolas" panose="020B0609020204030204" pitchFamily="49" charset="0"/>
              </a:rPr>
              <a:t>, main, score, </a:t>
            </a:r>
            <a:r>
              <a:rPr lang="fr-FR" sz="800" b="1" dirty="0" err="1">
                <a:solidFill>
                  <a:schemeClr val="bg1"/>
                </a:solidFill>
                <a:latin typeface="Consolas" panose="020B0609020204030204" pitchFamily="49" charset="0"/>
              </a:rPr>
              <a:t>estPremierTour</a:t>
            </a:r>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estModeDifficile</a:t>
            </a:r>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estMultijoueur</a:t>
            </a:r>
            <a:r>
              <a:rPr lang="fr-FR" sz="800" b="1" dirty="0">
                <a:solidFill>
                  <a:schemeClr val="bg1"/>
                </a:solidFill>
                <a:latin typeface="Consolas" panose="020B0609020204030204" pitchFamily="49" charset="0"/>
              </a:rPr>
              <a:t>, estJoueur1)</a:t>
            </a:r>
          </a:p>
          <a:p>
            <a:r>
              <a:rPr lang="fr-FR" sz="800" b="1" dirty="0">
                <a:solidFill>
                  <a:schemeClr val="bg1"/>
                </a:solidFill>
                <a:latin typeface="Consolas" panose="020B0609020204030204" pitchFamily="49" charset="0"/>
              </a:rPr>
              <a:t>    Début</a:t>
            </a:r>
          </a:p>
          <a:p>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finDuTour</a:t>
            </a:r>
            <a:r>
              <a:rPr lang="fr-FR" sz="800" b="1" dirty="0">
                <a:solidFill>
                  <a:schemeClr val="bg1"/>
                </a:solidFill>
                <a:latin typeface="Consolas" panose="020B0609020204030204" pitchFamily="49" charset="0"/>
              </a:rPr>
              <a:t> &lt;- FAUX</a:t>
            </a:r>
          </a:p>
          <a:p>
            <a:r>
              <a:rPr lang="fr-FR" sz="800" b="1" dirty="0">
                <a:solidFill>
                  <a:schemeClr val="bg1"/>
                </a:solidFill>
                <a:latin typeface="Consolas" panose="020B0609020204030204" pitchFamily="49" charset="0"/>
              </a:rPr>
              <a:t>        entrée &lt;- "« </a:t>
            </a:r>
          </a:p>
          <a:p>
            <a:r>
              <a:rPr lang="fr-FR" sz="800" b="1" dirty="0">
                <a:solidFill>
                  <a:schemeClr val="bg1"/>
                </a:solidFill>
                <a:latin typeface="Consolas" panose="020B0609020204030204" pitchFamily="49" charset="0"/>
              </a:rPr>
              <a:t>        Répéter</a:t>
            </a:r>
          </a:p>
          <a:p>
            <a:r>
              <a:rPr lang="fr-FR" sz="800" b="1" dirty="0">
                <a:solidFill>
                  <a:schemeClr val="bg1"/>
                </a:solidFill>
                <a:latin typeface="Consolas" panose="020B0609020204030204" pitchFamily="49" charset="0"/>
              </a:rPr>
              <a:t>            // Vérifier si le joueur peut jouer et s'il n'est pas au premier tour</a:t>
            </a:r>
          </a:p>
          <a:p>
            <a:r>
              <a:rPr lang="fr-FR" sz="800" b="1" dirty="0">
                <a:solidFill>
                  <a:schemeClr val="bg1"/>
                </a:solidFill>
                <a:latin typeface="Consolas" panose="020B0609020204030204" pitchFamily="49" charset="0"/>
              </a:rPr>
              <a:t>            Si non (</a:t>
            </a:r>
            <a:r>
              <a:rPr lang="fr-FR" sz="800" b="1" dirty="0" err="1">
                <a:solidFill>
                  <a:schemeClr val="bg1"/>
                </a:solidFill>
                <a:latin typeface="Consolas" panose="020B0609020204030204" pitchFamily="49" charset="0"/>
              </a:rPr>
              <a:t>peutJouer</a:t>
            </a:r>
            <a:r>
              <a:rPr lang="fr-FR" sz="800" b="1" dirty="0">
                <a:solidFill>
                  <a:schemeClr val="bg1"/>
                </a:solidFill>
                <a:latin typeface="Consolas" panose="020B0609020204030204" pitchFamily="49" charset="0"/>
              </a:rPr>
              <a:t>(niveau, </a:t>
            </a:r>
            <a:r>
              <a:rPr lang="fr-FR" sz="800" b="1" dirty="0" err="1">
                <a:solidFill>
                  <a:schemeClr val="bg1"/>
                </a:solidFill>
                <a:latin typeface="Consolas" panose="020B0609020204030204" pitchFamily="49" charset="0"/>
              </a:rPr>
              <a:t>tailleX</a:t>
            </a:r>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tailleY</a:t>
            </a:r>
            <a:r>
              <a:rPr lang="fr-FR" sz="800" b="1" dirty="0">
                <a:solidFill>
                  <a:schemeClr val="bg1"/>
                </a:solidFill>
                <a:latin typeface="Consolas" panose="020B0609020204030204" pitchFamily="49" charset="0"/>
              </a:rPr>
              <a:t>, main) et non </a:t>
            </a:r>
            <a:r>
              <a:rPr lang="fr-FR" sz="800" b="1" dirty="0" err="1">
                <a:solidFill>
                  <a:schemeClr val="bg1"/>
                </a:solidFill>
                <a:latin typeface="Consolas" panose="020B0609020204030204" pitchFamily="49" charset="0"/>
              </a:rPr>
              <a:t>estPremierTour</a:t>
            </a:r>
            <a:r>
              <a:rPr lang="fr-FR" sz="800" b="1" dirty="0">
                <a:solidFill>
                  <a:schemeClr val="bg1"/>
                </a:solidFill>
                <a:latin typeface="Consolas" panose="020B0609020204030204" pitchFamily="49" charset="0"/>
              </a:rPr>
              <a:t>)</a:t>
            </a:r>
          </a:p>
          <a:p>
            <a:r>
              <a:rPr lang="fr-FR" sz="800" b="1" dirty="0">
                <a:solidFill>
                  <a:schemeClr val="bg1"/>
                </a:solidFill>
                <a:latin typeface="Consolas" panose="020B0609020204030204" pitchFamily="49" charset="0"/>
              </a:rPr>
              <a:t> Alors</a:t>
            </a:r>
          </a:p>
          <a:p>
            <a:r>
              <a:rPr lang="fr-FR" sz="800" b="1" dirty="0">
                <a:solidFill>
                  <a:schemeClr val="bg1"/>
                </a:solidFill>
                <a:latin typeface="Consolas" panose="020B0609020204030204" pitchFamily="49" charset="0"/>
              </a:rPr>
              <a:t>                Afficher "Vous ne pouvez plus placer de tuiles, vous avez abandonné.« </a:t>
            </a:r>
          </a:p>
          <a:p>
            <a:r>
              <a:rPr lang="fr-FR" sz="800" b="1" dirty="0">
                <a:solidFill>
                  <a:schemeClr val="bg1"/>
                </a:solidFill>
                <a:latin typeface="Consolas" panose="020B0609020204030204" pitchFamily="49" charset="0"/>
              </a:rPr>
              <a:t>                Retourner score * -1</a:t>
            </a:r>
          </a:p>
          <a:p>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FinSi</a:t>
            </a:r>
            <a:endParaRPr lang="fr-FR" sz="800" b="1" dirty="0">
              <a:solidFill>
                <a:schemeClr val="bg1"/>
              </a:solidFill>
              <a:latin typeface="Consolas" panose="020B0609020204030204" pitchFamily="49" charset="0"/>
            </a:endParaRPr>
          </a:p>
          <a:p>
            <a:r>
              <a:rPr lang="fr-FR" sz="800" b="1" dirty="0">
                <a:solidFill>
                  <a:schemeClr val="bg1"/>
                </a:solidFill>
                <a:latin typeface="Consolas" panose="020B0609020204030204" pitchFamily="49" charset="0"/>
              </a:rPr>
              <a:t>            Afficher " 1 - Placer une tuile\n 2 - Abandonner\n 3 - Sauvegarder\n« </a:t>
            </a:r>
          </a:p>
          <a:p>
            <a:r>
              <a:rPr lang="fr-FR" sz="800" b="1" dirty="0">
                <a:solidFill>
                  <a:schemeClr val="bg1"/>
                </a:solidFill>
                <a:latin typeface="Consolas" panose="020B0609020204030204" pitchFamily="49" charset="0"/>
              </a:rPr>
              <a:t>            Lire entrée</a:t>
            </a:r>
          </a:p>
          <a:p>
            <a:r>
              <a:rPr lang="fr-FR" sz="800" b="1" dirty="0">
                <a:solidFill>
                  <a:schemeClr val="bg1"/>
                </a:solidFill>
                <a:latin typeface="Consolas" panose="020B0609020204030204" pitchFamily="49" charset="0"/>
              </a:rPr>
              <a:t>            Selon entrée[0]</a:t>
            </a:r>
          </a:p>
          <a:p>
            <a:r>
              <a:rPr lang="fr-FR" sz="800" b="1" dirty="0">
                <a:solidFill>
                  <a:schemeClr val="bg1"/>
                </a:solidFill>
                <a:latin typeface="Consolas" panose="020B0609020204030204" pitchFamily="49" charset="0"/>
              </a:rPr>
              <a:t>                Cas '1’:</a:t>
            </a:r>
          </a:p>
          <a:p>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indexTuile</a:t>
            </a:r>
            <a:r>
              <a:rPr lang="fr-FR" sz="800" b="1" dirty="0">
                <a:solidFill>
                  <a:schemeClr val="bg1"/>
                </a:solidFill>
                <a:latin typeface="Consolas" panose="020B0609020204030204" pitchFamily="49" charset="0"/>
              </a:rPr>
              <a:t> &lt;- -1</a:t>
            </a:r>
          </a:p>
          <a:p>
            <a:r>
              <a:rPr lang="fr-FR" sz="800" b="1" dirty="0">
                <a:solidFill>
                  <a:schemeClr val="bg1"/>
                </a:solidFill>
                <a:latin typeface="Consolas" panose="020B0609020204030204" pitchFamily="49" charset="0"/>
              </a:rPr>
              <a:t>                    Répéter</a:t>
            </a:r>
          </a:p>
          <a:p>
            <a:r>
              <a:rPr lang="fr-FR" sz="800" b="1" dirty="0">
                <a:solidFill>
                  <a:schemeClr val="bg1"/>
                </a:solidFill>
                <a:latin typeface="Consolas" panose="020B0609020204030204" pitchFamily="49" charset="0"/>
              </a:rPr>
              <a:t>                        Afficher "Quelle tuile souhaitez-vous placer (1-5) ?« </a:t>
            </a:r>
          </a:p>
          <a:p>
            <a:r>
              <a:rPr lang="fr-FR" sz="800" b="1" dirty="0">
                <a:solidFill>
                  <a:schemeClr val="bg1"/>
                </a:solidFill>
                <a:latin typeface="Consolas" panose="020B0609020204030204" pitchFamily="49" charset="0"/>
              </a:rPr>
              <a:t>                        Lire entrée</a:t>
            </a:r>
          </a:p>
          <a:p>
            <a:r>
              <a:rPr lang="fr-FR" sz="800" b="1" dirty="0">
                <a:solidFill>
                  <a:schemeClr val="bg1"/>
                </a:solidFill>
                <a:latin typeface="Consolas" panose="020B0609020204030204" pitchFamily="49" charset="0"/>
              </a:rPr>
              <a:t>                        Si entrée[0] &gt; '0' et entrée[0] &lt; '6’</a:t>
            </a:r>
          </a:p>
          <a:p>
            <a:r>
              <a:rPr lang="fr-FR" sz="800" b="1" dirty="0">
                <a:solidFill>
                  <a:schemeClr val="bg1"/>
                </a:solidFill>
                <a:latin typeface="Consolas" panose="020B0609020204030204" pitchFamily="49" charset="0"/>
              </a:rPr>
              <a:t> Alors</a:t>
            </a:r>
          </a:p>
          <a:p>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indexTuile</a:t>
            </a:r>
            <a:r>
              <a:rPr lang="fr-FR" sz="800" b="1" dirty="0">
                <a:solidFill>
                  <a:schemeClr val="bg1"/>
                </a:solidFill>
                <a:latin typeface="Consolas" panose="020B0609020204030204" pitchFamily="49" charset="0"/>
              </a:rPr>
              <a:t> &lt;- entrée[0] - '1’</a:t>
            </a:r>
          </a:p>
          <a:p>
            <a:r>
              <a:rPr lang="fr-FR" sz="800" b="1" dirty="0">
                <a:solidFill>
                  <a:schemeClr val="bg1"/>
                </a:solidFill>
                <a:latin typeface="Consolas" panose="020B0609020204030204" pitchFamily="49" charset="0"/>
              </a:rPr>
              <a:t>                        Sinon</a:t>
            </a:r>
          </a:p>
          <a:p>
            <a:r>
              <a:rPr lang="fr-FR" sz="800" b="1" dirty="0">
                <a:solidFill>
                  <a:schemeClr val="bg1"/>
                </a:solidFill>
                <a:latin typeface="Consolas" panose="020B0609020204030204" pitchFamily="49" charset="0"/>
              </a:rPr>
              <a:t>                            Afficher "ERREUR : Entrée invalide, veuillez utiliser l'index d'une tuile existante« </a:t>
            </a:r>
          </a:p>
          <a:p>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FinSi</a:t>
            </a:r>
            <a:endParaRPr lang="fr-FR" sz="800" b="1" dirty="0">
              <a:solidFill>
                <a:schemeClr val="bg1"/>
              </a:solidFill>
              <a:latin typeface="Consolas" panose="020B0609020204030204" pitchFamily="49" charset="0"/>
            </a:endParaRPr>
          </a:p>
          <a:p>
            <a:r>
              <a:rPr lang="fr-FR" sz="800" b="1" dirty="0">
                <a:solidFill>
                  <a:schemeClr val="bg1"/>
                </a:solidFill>
                <a:latin typeface="Consolas" panose="020B0609020204030204" pitchFamily="49" charset="0"/>
              </a:rPr>
              <a:t>                    Jusqu'à (</a:t>
            </a:r>
            <a:r>
              <a:rPr lang="fr-FR" sz="800" b="1" dirty="0" err="1">
                <a:solidFill>
                  <a:schemeClr val="bg1"/>
                </a:solidFill>
                <a:latin typeface="Consolas" panose="020B0609020204030204" pitchFamily="49" charset="0"/>
              </a:rPr>
              <a:t>indexTuile</a:t>
            </a:r>
            <a:r>
              <a:rPr lang="fr-FR" sz="800" b="1" dirty="0">
                <a:solidFill>
                  <a:schemeClr val="bg1"/>
                </a:solidFill>
                <a:latin typeface="Consolas" panose="020B0609020204030204" pitchFamily="49" charset="0"/>
              </a:rPr>
              <a:t> != -1)</a:t>
            </a:r>
          </a:p>
          <a:p>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localiserAncreTuile</a:t>
            </a:r>
            <a:r>
              <a:rPr lang="fr-FR" sz="800" b="1" dirty="0">
                <a:solidFill>
                  <a:schemeClr val="bg1"/>
                </a:solidFill>
                <a:latin typeface="Consolas" panose="020B0609020204030204" pitchFamily="49" charset="0"/>
              </a:rPr>
              <a:t>(main[</a:t>
            </a:r>
            <a:r>
              <a:rPr lang="fr-FR" sz="800" b="1" dirty="0" err="1">
                <a:solidFill>
                  <a:schemeClr val="bg1"/>
                </a:solidFill>
                <a:latin typeface="Consolas" panose="020B0609020204030204" pitchFamily="49" charset="0"/>
              </a:rPr>
              <a:t>indexTuile</a:t>
            </a:r>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ancreTuileX</a:t>
            </a:r>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ancreTuileY</a:t>
            </a:r>
            <a:r>
              <a:rPr lang="fr-FR" sz="800" b="1" dirty="0">
                <a:solidFill>
                  <a:schemeClr val="bg1"/>
                </a:solidFill>
                <a:latin typeface="Consolas" panose="020B0609020204030204" pitchFamily="49" charset="0"/>
              </a:rPr>
              <a:t>)</a:t>
            </a:r>
          </a:p>
          <a:p>
            <a:r>
              <a:rPr lang="fr-FR" sz="800" b="1" dirty="0">
                <a:solidFill>
                  <a:schemeClr val="bg1"/>
                </a:solidFill>
                <a:latin typeface="Consolas" panose="020B0609020204030204" pitchFamily="49" charset="0"/>
              </a:rPr>
              <a:t>                    // Demander la colonne de placement</a:t>
            </a:r>
          </a:p>
          <a:p>
            <a:r>
              <a:rPr lang="fr-FR" sz="800" b="1" dirty="0">
                <a:solidFill>
                  <a:schemeClr val="bg1"/>
                </a:solidFill>
                <a:latin typeface="Consolas" panose="020B0609020204030204" pitchFamily="49" charset="0"/>
              </a:rPr>
              <a:t>                    aller &lt;- FAUX</a:t>
            </a:r>
          </a:p>
          <a:p>
            <a:r>
              <a:rPr lang="fr-FR" sz="800" b="1" dirty="0">
                <a:solidFill>
                  <a:schemeClr val="bg1"/>
                </a:solidFill>
                <a:latin typeface="Consolas" panose="020B0609020204030204" pitchFamily="49" charset="0"/>
              </a:rPr>
              <a:t>                    Afficher "Dans quelle colonne souhaitez-vous placer la tuile (1-", </a:t>
            </a:r>
            <a:r>
              <a:rPr lang="fr-FR" sz="800" b="1" dirty="0" err="1">
                <a:solidFill>
                  <a:schemeClr val="bg1"/>
                </a:solidFill>
                <a:latin typeface="Consolas" panose="020B0609020204030204" pitchFamily="49" charset="0"/>
              </a:rPr>
              <a:t>tailleX</a:t>
            </a:r>
            <a:r>
              <a:rPr lang="fr-FR" sz="800" b="1" dirty="0">
                <a:solidFill>
                  <a:schemeClr val="bg1"/>
                </a:solidFill>
                <a:latin typeface="Consolas" panose="020B0609020204030204" pitchFamily="49" charset="0"/>
              </a:rPr>
              <a:t>, ") ?« </a:t>
            </a:r>
          </a:p>
          <a:p>
            <a:r>
              <a:rPr lang="fr-FR" sz="800" b="1" dirty="0">
                <a:solidFill>
                  <a:schemeClr val="bg1"/>
                </a:solidFill>
                <a:latin typeface="Consolas" panose="020B0609020204030204" pitchFamily="49" charset="0"/>
              </a:rPr>
              <a:t>                    Répéter</a:t>
            </a:r>
          </a:p>
          <a:p>
            <a:r>
              <a:rPr lang="fr-FR" sz="800" b="1" dirty="0">
                <a:solidFill>
                  <a:schemeClr val="bg1"/>
                </a:solidFill>
                <a:latin typeface="Consolas" panose="020B0609020204030204" pitchFamily="49" charset="0"/>
              </a:rPr>
              <a:t>                        Lire entrée</a:t>
            </a:r>
          </a:p>
          <a:p>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placementX</a:t>
            </a:r>
            <a:r>
              <a:rPr lang="fr-FR" sz="800" b="1" dirty="0">
                <a:solidFill>
                  <a:schemeClr val="bg1"/>
                </a:solidFill>
                <a:latin typeface="Consolas" panose="020B0609020204030204" pitchFamily="49" charset="0"/>
              </a:rPr>
              <a:t> &lt;- </a:t>
            </a:r>
            <a:r>
              <a:rPr lang="fr-FR" sz="800" b="1" dirty="0" err="1">
                <a:solidFill>
                  <a:schemeClr val="bg1"/>
                </a:solidFill>
                <a:latin typeface="Consolas" panose="020B0609020204030204" pitchFamily="49" charset="0"/>
              </a:rPr>
              <a:t>convertirEnEntier</a:t>
            </a:r>
            <a:r>
              <a:rPr lang="fr-FR" sz="800" b="1" dirty="0">
                <a:solidFill>
                  <a:schemeClr val="bg1"/>
                </a:solidFill>
                <a:latin typeface="Consolas" panose="020B0609020204030204" pitchFamily="49" charset="0"/>
              </a:rPr>
              <a:t>(entrée) – 1</a:t>
            </a:r>
          </a:p>
          <a:p>
            <a:r>
              <a:rPr lang="fr-FR" sz="800" b="1" dirty="0">
                <a:solidFill>
                  <a:schemeClr val="bg1"/>
                </a:solidFill>
                <a:latin typeface="Consolas" panose="020B0609020204030204" pitchFamily="49" charset="0"/>
              </a:rPr>
              <a:t>                        Si </a:t>
            </a:r>
            <a:r>
              <a:rPr lang="fr-FR" sz="800" b="1" dirty="0" err="1">
                <a:solidFill>
                  <a:schemeClr val="bg1"/>
                </a:solidFill>
                <a:latin typeface="Consolas" panose="020B0609020204030204" pitchFamily="49" charset="0"/>
              </a:rPr>
              <a:t>placementX</a:t>
            </a:r>
            <a:r>
              <a:rPr lang="fr-FR" sz="800" b="1" dirty="0">
                <a:solidFill>
                  <a:schemeClr val="bg1"/>
                </a:solidFill>
                <a:latin typeface="Consolas" panose="020B0609020204030204" pitchFamily="49" charset="0"/>
              </a:rPr>
              <a:t> &lt; 0 ou </a:t>
            </a:r>
            <a:r>
              <a:rPr lang="fr-FR" sz="800" b="1" dirty="0" err="1">
                <a:solidFill>
                  <a:schemeClr val="bg1"/>
                </a:solidFill>
                <a:latin typeface="Consolas" panose="020B0609020204030204" pitchFamily="49" charset="0"/>
              </a:rPr>
              <a:t>placementX</a:t>
            </a:r>
            <a:r>
              <a:rPr lang="fr-FR" sz="800" b="1" dirty="0">
                <a:solidFill>
                  <a:schemeClr val="bg1"/>
                </a:solidFill>
                <a:latin typeface="Consolas" panose="020B0609020204030204" pitchFamily="49" charset="0"/>
              </a:rPr>
              <a:t> &gt;= </a:t>
            </a:r>
            <a:r>
              <a:rPr lang="fr-FR" sz="800" b="1" dirty="0" err="1">
                <a:solidFill>
                  <a:schemeClr val="bg1"/>
                </a:solidFill>
                <a:latin typeface="Consolas" panose="020B0609020204030204" pitchFamily="49" charset="0"/>
              </a:rPr>
              <a:t>tailleX</a:t>
            </a:r>
            <a:endParaRPr lang="fr-FR" sz="800" b="1" dirty="0">
              <a:solidFill>
                <a:schemeClr val="bg1"/>
              </a:solidFill>
              <a:latin typeface="Consolas" panose="020B0609020204030204" pitchFamily="49" charset="0"/>
            </a:endParaRPr>
          </a:p>
          <a:p>
            <a:r>
              <a:rPr lang="fr-FR" sz="800" b="1" dirty="0">
                <a:solidFill>
                  <a:schemeClr val="bg1"/>
                </a:solidFill>
                <a:latin typeface="Consolas" panose="020B0609020204030204" pitchFamily="49" charset="0"/>
              </a:rPr>
              <a:t> Alors</a:t>
            </a:r>
          </a:p>
          <a:p>
            <a:r>
              <a:rPr lang="fr-FR" sz="800" b="1" dirty="0">
                <a:solidFill>
                  <a:schemeClr val="bg1"/>
                </a:solidFill>
                <a:latin typeface="Consolas" panose="020B0609020204030204" pitchFamily="49" charset="0"/>
              </a:rPr>
              <a:t>                            Afficher "ERREUR : Entrée invalide, veuillez utiliser un index existant (1-", </a:t>
            </a:r>
            <a:r>
              <a:rPr lang="fr-FR" sz="800" b="1" dirty="0" err="1">
                <a:solidFill>
                  <a:schemeClr val="bg1"/>
                </a:solidFill>
                <a:latin typeface="Consolas" panose="020B0609020204030204" pitchFamily="49" charset="0"/>
              </a:rPr>
              <a:t>tailleX</a:t>
            </a:r>
            <a:r>
              <a:rPr lang="fr-FR" sz="800" b="1" dirty="0">
                <a:solidFill>
                  <a:schemeClr val="bg1"/>
                </a:solidFill>
                <a:latin typeface="Consolas" panose="020B0609020204030204" pitchFamily="49" charset="0"/>
              </a:rPr>
              <a:t>, ")« </a:t>
            </a:r>
          </a:p>
          <a:p>
            <a:r>
              <a:rPr lang="fr-FR" sz="800" b="1" dirty="0">
                <a:solidFill>
                  <a:schemeClr val="bg1"/>
                </a:solidFill>
                <a:latin typeface="Consolas" panose="020B0609020204030204" pitchFamily="49" charset="0"/>
              </a:rPr>
              <a:t>                        Sinon</a:t>
            </a:r>
          </a:p>
          <a:p>
            <a:r>
              <a:rPr lang="fr-FR" sz="800" b="1" dirty="0">
                <a:solidFill>
                  <a:schemeClr val="bg1"/>
                </a:solidFill>
                <a:latin typeface="Consolas" panose="020B0609020204030204" pitchFamily="49" charset="0"/>
              </a:rPr>
              <a:t>                            aller &lt;- VRAI</a:t>
            </a:r>
          </a:p>
          <a:p>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FinSi</a:t>
            </a:r>
            <a:endParaRPr lang="fr-FR" sz="800" b="1" dirty="0">
              <a:solidFill>
                <a:schemeClr val="bg1"/>
              </a:solidFill>
              <a:latin typeface="Consolas" panose="020B0609020204030204" pitchFamily="49" charset="0"/>
            </a:endParaRPr>
          </a:p>
          <a:p>
            <a:r>
              <a:rPr lang="fr-FR" sz="800" b="1" dirty="0">
                <a:solidFill>
                  <a:schemeClr val="bg1"/>
                </a:solidFill>
                <a:latin typeface="Consolas" panose="020B0609020204030204" pitchFamily="49" charset="0"/>
              </a:rPr>
              <a:t>                    Jusqu'à (aller)</a:t>
            </a:r>
          </a:p>
          <a:p>
            <a:r>
              <a:rPr lang="fr-FR" sz="800" b="1" dirty="0">
                <a:solidFill>
                  <a:schemeClr val="bg1"/>
                </a:solidFill>
                <a:latin typeface="Consolas" panose="020B0609020204030204" pitchFamily="49" charset="0"/>
              </a:rPr>
              <a:t>                    // Demander la ligne de placement</a:t>
            </a:r>
          </a:p>
          <a:p>
            <a:r>
              <a:rPr lang="fr-FR" sz="800" b="1" dirty="0">
                <a:solidFill>
                  <a:schemeClr val="bg1"/>
                </a:solidFill>
                <a:latin typeface="Consolas" panose="020B0609020204030204" pitchFamily="49" charset="0"/>
              </a:rPr>
              <a:t>                    aller &lt;- FAUX</a:t>
            </a:r>
          </a:p>
          <a:p>
            <a:r>
              <a:rPr lang="fr-FR" sz="800" b="1" dirty="0">
                <a:solidFill>
                  <a:schemeClr val="bg1"/>
                </a:solidFill>
                <a:latin typeface="Consolas" panose="020B0609020204030204" pitchFamily="49" charset="0"/>
              </a:rPr>
              <a:t>                    Afficher "Dans quelle ligne souhaitez-vous placer la tuile (A-", char(</a:t>
            </a:r>
            <a:r>
              <a:rPr lang="fr-FR" sz="800" b="1" dirty="0" err="1">
                <a:solidFill>
                  <a:schemeClr val="bg1"/>
                </a:solidFill>
                <a:latin typeface="Consolas" panose="020B0609020204030204" pitchFamily="49" charset="0"/>
              </a:rPr>
              <a:t>tailleY</a:t>
            </a:r>
            <a:r>
              <a:rPr lang="fr-FR" sz="800" b="1" dirty="0">
                <a:solidFill>
                  <a:schemeClr val="bg1"/>
                </a:solidFill>
                <a:latin typeface="Consolas" panose="020B0609020204030204" pitchFamily="49" charset="0"/>
              </a:rPr>
              <a:t> + 'A' - 1), ") ?« </a:t>
            </a:r>
          </a:p>
          <a:p>
            <a:r>
              <a:rPr lang="fr-FR" sz="800" b="1" dirty="0">
                <a:solidFill>
                  <a:schemeClr val="bg1"/>
                </a:solidFill>
                <a:latin typeface="Consolas" panose="020B0609020204030204" pitchFamily="49" charset="0"/>
              </a:rPr>
              <a:t>                    Répéter</a:t>
            </a:r>
          </a:p>
          <a:p>
            <a:r>
              <a:rPr lang="fr-FR" sz="800" b="1" dirty="0">
                <a:solidFill>
                  <a:schemeClr val="bg1"/>
                </a:solidFill>
                <a:latin typeface="Consolas" panose="020B0609020204030204" pitchFamily="49" charset="0"/>
              </a:rPr>
              <a:t>                        Lire entrée</a:t>
            </a:r>
          </a:p>
          <a:p>
            <a:r>
              <a:rPr lang="fr-FR" sz="800" b="1" dirty="0">
                <a:solidFill>
                  <a:schemeClr val="bg1"/>
                </a:solidFill>
                <a:latin typeface="Consolas" panose="020B0609020204030204" pitchFamily="49" charset="0"/>
              </a:rPr>
              <a:t>                        entrée[0] &lt;- </a:t>
            </a:r>
            <a:r>
              <a:rPr lang="fr-FR" sz="800" b="1" dirty="0" err="1">
                <a:solidFill>
                  <a:schemeClr val="bg1"/>
                </a:solidFill>
                <a:latin typeface="Consolas" panose="020B0609020204030204" pitchFamily="49" charset="0"/>
              </a:rPr>
              <a:t>convertirEnMajuscule</a:t>
            </a:r>
            <a:r>
              <a:rPr lang="fr-FR" sz="800" b="1" dirty="0">
                <a:solidFill>
                  <a:schemeClr val="bg1"/>
                </a:solidFill>
                <a:latin typeface="Consolas" panose="020B0609020204030204" pitchFamily="49" charset="0"/>
              </a:rPr>
              <a:t>(entrée[0])</a:t>
            </a:r>
          </a:p>
          <a:p>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placementY</a:t>
            </a:r>
            <a:r>
              <a:rPr lang="fr-FR" sz="800" b="1" dirty="0">
                <a:solidFill>
                  <a:schemeClr val="bg1"/>
                </a:solidFill>
                <a:latin typeface="Consolas" panose="020B0609020204030204" pitchFamily="49" charset="0"/>
              </a:rPr>
              <a:t> &lt;- entrée[0] - 'A’</a:t>
            </a:r>
          </a:p>
          <a:p>
            <a:r>
              <a:rPr lang="fr-FR" sz="800" b="1" dirty="0">
                <a:solidFill>
                  <a:schemeClr val="bg1"/>
                </a:solidFill>
                <a:latin typeface="Consolas" panose="020B0609020204030204" pitchFamily="49" charset="0"/>
              </a:rPr>
              <a:t>                        Si </a:t>
            </a:r>
            <a:r>
              <a:rPr lang="fr-FR" sz="800" b="1" dirty="0" err="1">
                <a:solidFill>
                  <a:schemeClr val="bg1"/>
                </a:solidFill>
                <a:latin typeface="Consolas" panose="020B0609020204030204" pitchFamily="49" charset="0"/>
              </a:rPr>
              <a:t>placementY</a:t>
            </a:r>
            <a:r>
              <a:rPr lang="fr-FR" sz="800" b="1" dirty="0">
                <a:solidFill>
                  <a:schemeClr val="bg1"/>
                </a:solidFill>
                <a:latin typeface="Consolas" panose="020B0609020204030204" pitchFamily="49" charset="0"/>
              </a:rPr>
              <a:t> &lt; 0 ou </a:t>
            </a:r>
            <a:r>
              <a:rPr lang="fr-FR" sz="800" b="1" dirty="0" err="1">
                <a:solidFill>
                  <a:schemeClr val="bg1"/>
                </a:solidFill>
                <a:latin typeface="Consolas" panose="020B0609020204030204" pitchFamily="49" charset="0"/>
              </a:rPr>
              <a:t>placementY</a:t>
            </a:r>
            <a:r>
              <a:rPr lang="fr-FR" sz="800" b="1" dirty="0">
                <a:solidFill>
                  <a:schemeClr val="bg1"/>
                </a:solidFill>
                <a:latin typeface="Consolas" panose="020B0609020204030204" pitchFamily="49" charset="0"/>
              </a:rPr>
              <a:t> &gt;= </a:t>
            </a:r>
            <a:r>
              <a:rPr lang="fr-FR" sz="800" b="1" dirty="0" err="1">
                <a:solidFill>
                  <a:schemeClr val="bg1"/>
                </a:solidFill>
                <a:latin typeface="Consolas" panose="020B0609020204030204" pitchFamily="49" charset="0"/>
              </a:rPr>
              <a:t>tailleY</a:t>
            </a:r>
            <a:r>
              <a:rPr lang="fr-FR" sz="800" b="1" dirty="0">
                <a:solidFill>
                  <a:schemeClr val="bg1"/>
                </a:solidFill>
                <a:latin typeface="Consolas" panose="020B0609020204030204" pitchFamily="49" charset="0"/>
              </a:rPr>
              <a:t> Alors</a:t>
            </a:r>
          </a:p>
          <a:p>
            <a:r>
              <a:rPr lang="fr-FR" sz="800" b="1" dirty="0">
                <a:solidFill>
                  <a:schemeClr val="bg1"/>
                </a:solidFill>
                <a:latin typeface="Consolas" panose="020B0609020204030204" pitchFamily="49" charset="0"/>
              </a:rPr>
              <a:t>                            Afficher "ERREUR : Entrée invalide, veuillez utiliser un index existant (A-", char(</a:t>
            </a:r>
            <a:r>
              <a:rPr lang="fr-FR" sz="800" b="1" dirty="0" err="1">
                <a:solidFill>
                  <a:schemeClr val="bg1"/>
                </a:solidFill>
                <a:latin typeface="Consolas" panose="020B0609020204030204" pitchFamily="49" charset="0"/>
              </a:rPr>
              <a:t>tailleY</a:t>
            </a:r>
            <a:r>
              <a:rPr lang="fr-FR" sz="800" b="1" dirty="0">
                <a:solidFill>
                  <a:schemeClr val="bg1"/>
                </a:solidFill>
                <a:latin typeface="Consolas" panose="020B0609020204030204" pitchFamily="49" charset="0"/>
              </a:rPr>
              <a:t> + 'A' - 1), ")« </a:t>
            </a:r>
          </a:p>
          <a:p>
            <a:r>
              <a:rPr lang="fr-FR" sz="800" b="1" dirty="0">
                <a:solidFill>
                  <a:schemeClr val="bg1"/>
                </a:solidFill>
                <a:latin typeface="Consolas" panose="020B0609020204030204" pitchFamily="49" charset="0"/>
              </a:rPr>
              <a:t>                        Sinon</a:t>
            </a:r>
          </a:p>
          <a:p>
            <a:r>
              <a:rPr lang="fr-FR" sz="800" b="1" dirty="0">
                <a:solidFill>
                  <a:schemeClr val="bg1"/>
                </a:solidFill>
                <a:latin typeface="Consolas" panose="020B0609020204030204" pitchFamily="49" charset="0"/>
              </a:rPr>
              <a:t>                            aller &lt;- VRAI</a:t>
            </a:r>
          </a:p>
          <a:p>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FinSi</a:t>
            </a:r>
            <a:endParaRPr lang="fr-FR" sz="800" b="1" dirty="0">
              <a:solidFill>
                <a:schemeClr val="bg1"/>
              </a:solidFill>
              <a:latin typeface="Consolas" panose="020B0609020204030204" pitchFamily="49" charset="0"/>
            </a:endParaRPr>
          </a:p>
          <a:p>
            <a:r>
              <a:rPr lang="fr-FR" sz="800" b="1" dirty="0">
                <a:solidFill>
                  <a:schemeClr val="bg1"/>
                </a:solidFill>
                <a:latin typeface="Consolas" panose="020B0609020204030204" pitchFamily="49" charset="0"/>
              </a:rPr>
              <a:t>                    Jusqu'à (aller)</a:t>
            </a:r>
          </a:p>
          <a:p>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nePeutPasPlacer</a:t>
            </a:r>
            <a:r>
              <a:rPr lang="fr-FR" sz="800" b="1" dirty="0">
                <a:solidFill>
                  <a:schemeClr val="bg1"/>
                </a:solidFill>
                <a:latin typeface="Consolas" panose="020B0609020204030204" pitchFamily="49" charset="0"/>
              </a:rPr>
              <a:t> &lt;- FAUX</a:t>
            </a:r>
          </a:p>
          <a:p>
            <a:r>
              <a:rPr lang="fr-FR" sz="800" b="1" dirty="0">
                <a:solidFill>
                  <a:schemeClr val="bg1"/>
                </a:solidFill>
                <a:latin typeface="Consolas" panose="020B0609020204030204" pitchFamily="49" charset="0"/>
              </a:rPr>
              <a:t>                    Si non </a:t>
            </a:r>
            <a:r>
              <a:rPr lang="fr-FR" sz="800" b="1" dirty="0" err="1">
                <a:solidFill>
                  <a:schemeClr val="bg1"/>
                </a:solidFill>
                <a:latin typeface="Consolas" panose="020B0609020204030204" pitchFamily="49" charset="0"/>
              </a:rPr>
              <a:t>estPremierTour</a:t>
            </a:r>
            <a:r>
              <a:rPr lang="fr-FR" sz="800" b="1" dirty="0">
                <a:solidFill>
                  <a:schemeClr val="bg1"/>
                </a:solidFill>
                <a:latin typeface="Consolas" panose="020B0609020204030204" pitchFamily="49" charset="0"/>
              </a:rPr>
              <a:t> et non </a:t>
            </a:r>
            <a:r>
              <a:rPr lang="fr-FR" sz="800" b="1" dirty="0" err="1">
                <a:solidFill>
                  <a:schemeClr val="bg1"/>
                </a:solidFill>
                <a:latin typeface="Consolas" panose="020B0609020204030204" pitchFamily="49" charset="0"/>
              </a:rPr>
              <a:t>estPlacable</a:t>
            </a:r>
            <a:r>
              <a:rPr lang="fr-FR" sz="800" b="1" dirty="0">
                <a:solidFill>
                  <a:schemeClr val="bg1"/>
                </a:solidFill>
                <a:latin typeface="Consolas" panose="020B0609020204030204" pitchFamily="49" charset="0"/>
              </a:rPr>
              <a:t>(niveau, </a:t>
            </a:r>
            <a:r>
              <a:rPr lang="fr-FR" sz="800" b="1" dirty="0" err="1">
                <a:solidFill>
                  <a:schemeClr val="bg1"/>
                </a:solidFill>
                <a:latin typeface="Consolas" panose="020B0609020204030204" pitchFamily="49" charset="0"/>
              </a:rPr>
              <a:t>tailleX</a:t>
            </a:r>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tailleY</a:t>
            </a:r>
            <a:r>
              <a:rPr lang="fr-FR" sz="800" b="1" dirty="0">
                <a:solidFill>
                  <a:schemeClr val="bg1"/>
                </a:solidFill>
                <a:latin typeface="Consolas" panose="020B0609020204030204" pitchFamily="49" charset="0"/>
              </a:rPr>
              <a:t>, main[</a:t>
            </a:r>
            <a:r>
              <a:rPr lang="fr-FR" sz="800" b="1" dirty="0" err="1">
                <a:solidFill>
                  <a:schemeClr val="bg1"/>
                </a:solidFill>
                <a:latin typeface="Consolas" panose="020B0609020204030204" pitchFamily="49" charset="0"/>
              </a:rPr>
              <a:t>indexTuile</a:t>
            </a:r>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placementX</a:t>
            </a:r>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placementY</a:t>
            </a:r>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ancreTuileX</a:t>
            </a:r>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ancreTuileY</a:t>
            </a:r>
            <a:r>
              <a:rPr lang="fr-FR" sz="800" b="1" dirty="0">
                <a:solidFill>
                  <a:schemeClr val="bg1"/>
                </a:solidFill>
                <a:latin typeface="Consolas" panose="020B0609020204030204" pitchFamily="49" charset="0"/>
              </a:rPr>
              <a:t>)</a:t>
            </a:r>
          </a:p>
          <a:p>
            <a:r>
              <a:rPr lang="fr-FR" sz="800" b="1" dirty="0">
                <a:solidFill>
                  <a:schemeClr val="bg1"/>
                </a:solidFill>
                <a:latin typeface="Consolas" panose="020B0609020204030204" pitchFamily="49" charset="0"/>
              </a:rPr>
              <a:t> Alors</a:t>
            </a:r>
          </a:p>
          <a:p>
            <a:r>
              <a:rPr lang="fr-FR" sz="800" b="1" dirty="0">
                <a:solidFill>
                  <a:schemeClr val="bg1"/>
                </a:solidFill>
                <a:latin typeface="Consolas" panose="020B0609020204030204" pitchFamily="49" charset="0"/>
              </a:rPr>
              <a:t>                        Afficher "ERREUR : La tuile ne peut pas être placée ici« </a:t>
            </a:r>
          </a:p>
          <a:p>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nePeutPasPlacer</a:t>
            </a:r>
            <a:r>
              <a:rPr lang="fr-FR" sz="800" b="1" dirty="0">
                <a:solidFill>
                  <a:schemeClr val="bg1"/>
                </a:solidFill>
                <a:latin typeface="Consolas" panose="020B0609020204030204" pitchFamily="49" charset="0"/>
              </a:rPr>
              <a:t> &lt;- VRAI</a:t>
            </a:r>
          </a:p>
          <a:p>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FinSi</a:t>
            </a:r>
            <a:endParaRPr lang="fr-FR" sz="800" b="1" dirty="0">
              <a:solidFill>
                <a:schemeClr val="bg1"/>
              </a:solidFill>
              <a:latin typeface="Consolas" panose="020B0609020204030204" pitchFamily="49" charset="0"/>
            </a:endParaRPr>
          </a:p>
          <a:p>
            <a:r>
              <a:rPr lang="fr-FR" sz="800" b="1" dirty="0">
                <a:solidFill>
                  <a:schemeClr val="bg1"/>
                </a:solidFill>
                <a:latin typeface="Consolas" panose="020B0609020204030204" pitchFamily="49" charset="0"/>
              </a:rPr>
              <a:t>                    Si non </a:t>
            </a:r>
            <a:r>
              <a:rPr lang="fr-FR" sz="800" b="1" dirty="0" err="1">
                <a:solidFill>
                  <a:schemeClr val="bg1"/>
                </a:solidFill>
                <a:latin typeface="Consolas" panose="020B0609020204030204" pitchFamily="49" charset="0"/>
              </a:rPr>
              <a:t>nePeutPasPlacer</a:t>
            </a:r>
            <a:endParaRPr lang="fr-FR" sz="800" b="1" dirty="0">
              <a:solidFill>
                <a:schemeClr val="bg1"/>
              </a:solidFill>
              <a:latin typeface="Consolas" panose="020B0609020204030204" pitchFamily="49" charset="0"/>
            </a:endParaRPr>
          </a:p>
          <a:p>
            <a:r>
              <a:rPr lang="fr-FR" sz="800" b="1" dirty="0">
                <a:solidFill>
                  <a:schemeClr val="bg1"/>
                </a:solidFill>
                <a:latin typeface="Consolas" panose="020B0609020204030204" pitchFamily="49" charset="0"/>
              </a:rPr>
              <a:t> Alors</a:t>
            </a:r>
          </a:p>
          <a:p>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placerTuile</a:t>
            </a:r>
            <a:r>
              <a:rPr lang="fr-FR" sz="800" b="1" dirty="0">
                <a:solidFill>
                  <a:schemeClr val="bg1"/>
                </a:solidFill>
                <a:latin typeface="Consolas" panose="020B0609020204030204" pitchFamily="49" charset="0"/>
              </a:rPr>
              <a:t>(niveau, </a:t>
            </a:r>
            <a:r>
              <a:rPr lang="fr-FR" sz="800" b="1" dirty="0" err="1">
                <a:solidFill>
                  <a:schemeClr val="bg1"/>
                </a:solidFill>
                <a:latin typeface="Consolas" panose="020B0609020204030204" pitchFamily="49" charset="0"/>
              </a:rPr>
              <a:t>tailleX</a:t>
            </a:r>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tailleY</a:t>
            </a:r>
            <a:r>
              <a:rPr lang="fr-FR" sz="800" b="1" dirty="0">
                <a:solidFill>
                  <a:schemeClr val="bg1"/>
                </a:solidFill>
                <a:latin typeface="Consolas" panose="020B0609020204030204" pitchFamily="49" charset="0"/>
              </a:rPr>
              <a:t>, main[</a:t>
            </a:r>
            <a:r>
              <a:rPr lang="fr-FR" sz="800" b="1" dirty="0" err="1">
                <a:solidFill>
                  <a:schemeClr val="bg1"/>
                </a:solidFill>
                <a:latin typeface="Consolas" panose="020B0609020204030204" pitchFamily="49" charset="0"/>
              </a:rPr>
              <a:t>indexTuile</a:t>
            </a:r>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placementX</a:t>
            </a:r>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placementY</a:t>
            </a:r>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ancreTuileX</a:t>
            </a:r>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ancreTuileY</a:t>
            </a:r>
            <a:r>
              <a:rPr lang="fr-FR" sz="800" b="1" dirty="0">
                <a:solidFill>
                  <a:schemeClr val="bg1"/>
                </a:solidFill>
                <a:latin typeface="Consolas" panose="020B0609020204030204" pitchFamily="49" charset="0"/>
              </a:rPr>
              <a:t>)</a:t>
            </a:r>
          </a:p>
          <a:p>
            <a:r>
              <a:rPr lang="fr-FR" sz="800" b="1" dirty="0">
                <a:solidFill>
                  <a:schemeClr val="bg1"/>
                </a:solidFill>
                <a:latin typeface="Consolas" panose="020B0609020204030204" pitchFamily="49" charset="0"/>
              </a:rPr>
              <a:t>                        score &lt;- score + 1</a:t>
            </a:r>
          </a:p>
          <a:p>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initialiserTuile</a:t>
            </a:r>
            <a:r>
              <a:rPr lang="fr-FR" sz="800" b="1" dirty="0">
                <a:solidFill>
                  <a:schemeClr val="bg1"/>
                </a:solidFill>
                <a:latin typeface="Consolas" panose="020B0609020204030204" pitchFamily="49" charset="0"/>
              </a:rPr>
              <a:t>(main[</a:t>
            </a:r>
            <a:r>
              <a:rPr lang="fr-FR" sz="800" b="1" dirty="0" err="1">
                <a:solidFill>
                  <a:schemeClr val="bg1"/>
                </a:solidFill>
                <a:latin typeface="Consolas" panose="020B0609020204030204" pitchFamily="49" charset="0"/>
              </a:rPr>
              <a:t>indexTuile</a:t>
            </a:r>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estModeDifficile</a:t>
            </a:r>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estMultijoueur</a:t>
            </a:r>
            <a:r>
              <a:rPr lang="fr-FR" sz="800" b="1" dirty="0">
                <a:solidFill>
                  <a:schemeClr val="bg1"/>
                </a:solidFill>
                <a:latin typeface="Consolas" panose="020B0609020204030204" pitchFamily="49" charset="0"/>
              </a:rPr>
              <a:t>, estJoueur1)</a:t>
            </a:r>
          </a:p>
          <a:p>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finDuTour</a:t>
            </a:r>
            <a:r>
              <a:rPr lang="fr-FR" sz="800" b="1" dirty="0">
                <a:solidFill>
                  <a:schemeClr val="bg1"/>
                </a:solidFill>
                <a:latin typeface="Consolas" panose="020B0609020204030204" pitchFamily="49" charset="0"/>
              </a:rPr>
              <a:t> &lt;- VRAI</a:t>
            </a:r>
          </a:p>
          <a:p>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FinSi</a:t>
            </a:r>
            <a:endParaRPr lang="fr-FR" sz="800" b="1" dirty="0">
              <a:solidFill>
                <a:schemeClr val="bg1"/>
              </a:solidFill>
              <a:latin typeface="Consolas" panose="020B0609020204030204" pitchFamily="49" charset="0"/>
            </a:endParaRPr>
          </a:p>
          <a:p>
            <a:r>
              <a:rPr lang="fr-FR" sz="800" b="1" dirty="0">
                <a:solidFill>
                  <a:schemeClr val="bg1"/>
                </a:solidFill>
                <a:latin typeface="Consolas" panose="020B0609020204030204" pitchFamily="49" charset="0"/>
              </a:rPr>
              <a:t>                    Fin Cas</a:t>
            </a:r>
          </a:p>
          <a:p>
            <a:r>
              <a:rPr lang="fr-FR" sz="800" b="1" dirty="0">
                <a:solidFill>
                  <a:schemeClr val="bg1"/>
                </a:solidFill>
                <a:latin typeface="Consolas" panose="020B0609020204030204" pitchFamily="49" charset="0"/>
              </a:rPr>
              <a:t>                Cas '2’:</a:t>
            </a:r>
          </a:p>
          <a:p>
            <a:r>
              <a:rPr lang="fr-FR" sz="800" b="1" dirty="0">
                <a:solidFill>
                  <a:schemeClr val="bg1"/>
                </a:solidFill>
                <a:latin typeface="Consolas" panose="020B0609020204030204" pitchFamily="49" charset="0"/>
              </a:rPr>
              <a:t>                    Afficher "Êtes-vous sûr de vouloir abandonner (y/n) ?« </a:t>
            </a:r>
          </a:p>
          <a:p>
            <a:r>
              <a:rPr lang="fr-FR" sz="800" b="1" dirty="0">
                <a:solidFill>
                  <a:schemeClr val="bg1"/>
                </a:solidFill>
                <a:latin typeface="Consolas" panose="020B0609020204030204" pitchFamily="49" charset="0"/>
              </a:rPr>
              <a:t>                    Répéter</a:t>
            </a:r>
          </a:p>
          <a:p>
            <a:r>
              <a:rPr lang="fr-FR" sz="800" b="1" dirty="0">
                <a:solidFill>
                  <a:schemeClr val="bg1"/>
                </a:solidFill>
                <a:latin typeface="Consolas" panose="020B0609020204030204" pitchFamily="49" charset="0"/>
              </a:rPr>
              <a:t>                        aller &lt;- FAUX</a:t>
            </a:r>
          </a:p>
          <a:p>
            <a:r>
              <a:rPr lang="fr-FR" sz="800" b="1" dirty="0">
                <a:solidFill>
                  <a:schemeClr val="bg1"/>
                </a:solidFill>
                <a:latin typeface="Consolas" panose="020B0609020204030204" pitchFamily="49" charset="0"/>
              </a:rPr>
              <a:t>                        Lire entrée</a:t>
            </a:r>
          </a:p>
          <a:p>
            <a:r>
              <a:rPr lang="fr-FR" sz="800" b="1" dirty="0">
                <a:solidFill>
                  <a:schemeClr val="bg1"/>
                </a:solidFill>
                <a:latin typeface="Consolas" panose="020B0609020204030204" pitchFamily="49" charset="0"/>
              </a:rPr>
              <a:t>                        entrée[0] &lt;- </a:t>
            </a:r>
            <a:r>
              <a:rPr lang="fr-FR" sz="800" b="1" dirty="0" err="1">
                <a:solidFill>
                  <a:schemeClr val="bg1"/>
                </a:solidFill>
                <a:latin typeface="Consolas" panose="020B0609020204030204" pitchFamily="49" charset="0"/>
              </a:rPr>
              <a:t>convertirEnMajuscule</a:t>
            </a:r>
            <a:r>
              <a:rPr lang="fr-FR" sz="800" b="1" dirty="0">
                <a:solidFill>
                  <a:schemeClr val="bg1"/>
                </a:solidFill>
                <a:latin typeface="Consolas" panose="020B0609020204030204" pitchFamily="49" charset="0"/>
              </a:rPr>
              <a:t>(entrée[0])</a:t>
            </a:r>
          </a:p>
          <a:p>
            <a:r>
              <a:rPr lang="fr-FR" sz="800" b="1" dirty="0">
                <a:solidFill>
                  <a:schemeClr val="bg1"/>
                </a:solidFill>
                <a:latin typeface="Consolas" panose="020B0609020204030204" pitchFamily="49" charset="0"/>
              </a:rPr>
              <a:t>                        Selon entrée[0]</a:t>
            </a:r>
          </a:p>
          <a:p>
            <a:r>
              <a:rPr lang="fr-FR" sz="800" b="1" dirty="0">
                <a:solidFill>
                  <a:schemeClr val="bg1"/>
                </a:solidFill>
                <a:latin typeface="Consolas" panose="020B0609020204030204" pitchFamily="49" charset="0"/>
              </a:rPr>
              <a:t>                            Cas 'Y’:</a:t>
            </a:r>
          </a:p>
          <a:p>
            <a:r>
              <a:rPr lang="fr-FR" sz="800" b="1" dirty="0">
                <a:solidFill>
                  <a:schemeClr val="bg1"/>
                </a:solidFill>
                <a:latin typeface="Consolas" panose="020B0609020204030204" pitchFamily="49" charset="0"/>
              </a:rPr>
              <a:t>                                Afficher "Vous avez abandonné.« </a:t>
            </a:r>
          </a:p>
          <a:p>
            <a:r>
              <a:rPr lang="fr-FR" sz="800" b="1" dirty="0">
                <a:solidFill>
                  <a:schemeClr val="bg1"/>
                </a:solidFill>
                <a:latin typeface="Consolas" panose="020B0609020204030204" pitchFamily="49" charset="0"/>
              </a:rPr>
              <a:t>                                score &lt;- score * -1</a:t>
            </a:r>
          </a:p>
          <a:p>
            <a:r>
              <a:rPr lang="fr-FR" sz="800" b="1" dirty="0">
                <a:solidFill>
                  <a:schemeClr val="bg1"/>
                </a:solidFill>
                <a:latin typeface="Consolas" panose="020B0609020204030204" pitchFamily="49" charset="0"/>
              </a:rPr>
              <a:t>                                aller &lt;- VRAI</a:t>
            </a:r>
          </a:p>
          <a:p>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finDuTour</a:t>
            </a:r>
            <a:r>
              <a:rPr lang="fr-FR" sz="800" b="1" dirty="0">
                <a:solidFill>
                  <a:schemeClr val="bg1"/>
                </a:solidFill>
                <a:latin typeface="Consolas" panose="020B0609020204030204" pitchFamily="49" charset="0"/>
              </a:rPr>
              <a:t> &lt;- VRAI</a:t>
            </a:r>
          </a:p>
          <a:p>
            <a:r>
              <a:rPr lang="fr-FR" sz="800" b="1" dirty="0">
                <a:solidFill>
                  <a:schemeClr val="bg1"/>
                </a:solidFill>
                <a:latin typeface="Consolas" panose="020B0609020204030204" pitchFamily="49" charset="0"/>
              </a:rPr>
              <a:t>                                Fin Cas</a:t>
            </a:r>
          </a:p>
          <a:p>
            <a:r>
              <a:rPr lang="fr-FR" sz="800" b="1" dirty="0">
                <a:solidFill>
                  <a:schemeClr val="bg1"/>
                </a:solidFill>
                <a:latin typeface="Consolas" panose="020B0609020204030204" pitchFamily="49" charset="0"/>
              </a:rPr>
              <a:t>                            Cas 'N’:</a:t>
            </a:r>
          </a:p>
          <a:p>
            <a:r>
              <a:rPr lang="fr-FR" sz="800" b="1" dirty="0">
                <a:solidFill>
                  <a:schemeClr val="bg1"/>
                </a:solidFill>
                <a:latin typeface="Consolas" panose="020B0609020204030204" pitchFamily="49" charset="0"/>
              </a:rPr>
              <a:t>                                Afficher "Retour.« </a:t>
            </a:r>
          </a:p>
          <a:p>
            <a:r>
              <a:rPr lang="fr-FR" sz="800" b="1" dirty="0">
                <a:solidFill>
                  <a:schemeClr val="bg1"/>
                </a:solidFill>
                <a:latin typeface="Consolas" panose="020B0609020204030204" pitchFamily="49" charset="0"/>
              </a:rPr>
              <a:t>                                aller &lt;- VRAI</a:t>
            </a:r>
          </a:p>
          <a:p>
            <a:r>
              <a:rPr lang="fr-FR" sz="800" b="1" dirty="0">
                <a:solidFill>
                  <a:schemeClr val="bg1"/>
                </a:solidFill>
                <a:latin typeface="Consolas" panose="020B0609020204030204" pitchFamily="49" charset="0"/>
              </a:rPr>
              <a:t>                                Fin Cas</a:t>
            </a:r>
          </a:p>
          <a:p>
            <a:r>
              <a:rPr lang="fr-FR" sz="800" b="1" dirty="0">
                <a:solidFill>
                  <a:schemeClr val="bg1"/>
                </a:solidFill>
                <a:latin typeface="Consolas" panose="020B0609020204030204" pitchFamily="49" charset="0"/>
              </a:rPr>
              <a:t>                            Par défaut</a:t>
            </a:r>
          </a:p>
          <a:p>
            <a:r>
              <a:rPr lang="fr-FR" sz="800" b="1" dirty="0">
                <a:solidFill>
                  <a:schemeClr val="bg1"/>
                </a:solidFill>
                <a:latin typeface="Consolas" panose="020B0609020204030204" pitchFamily="49" charset="0"/>
              </a:rPr>
              <a:t>                                Afficher "ERREUR : Entrée invalide, veuillez utiliser 'y' pour oui et ‘n pour non« </a:t>
            </a:r>
          </a:p>
          <a:p>
            <a:r>
              <a:rPr lang="fr-FR" sz="800" b="1" dirty="0">
                <a:solidFill>
                  <a:schemeClr val="bg1"/>
                </a:solidFill>
                <a:latin typeface="Consolas" panose="020B0609020204030204" pitchFamily="49" charset="0"/>
              </a:rPr>
              <a:t>                        Fin Selon</a:t>
            </a:r>
          </a:p>
          <a:p>
            <a:r>
              <a:rPr lang="fr-FR" sz="800" b="1" dirty="0">
                <a:solidFill>
                  <a:schemeClr val="bg1"/>
                </a:solidFill>
                <a:latin typeface="Consolas" panose="020B0609020204030204" pitchFamily="49" charset="0"/>
              </a:rPr>
              <a:t>                    Jusqu'à (aller)</a:t>
            </a:r>
          </a:p>
          <a:p>
            <a:r>
              <a:rPr lang="fr-FR" sz="800" b="1" dirty="0">
                <a:solidFill>
                  <a:schemeClr val="bg1"/>
                </a:solidFill>
                <a:latin typeface="Consolas" panose="020B0609020204030204" pitchFamily="49" charset="0"/>
              </a:rPr>
              <a:t>                    Fin Cas</a:t>
            </a:r>
          </a:p>
          <a:p>
            <a:r>
              <a:rPr lang="fr-FR" sz="800" b="1" dirty="0">
                <a:solidFill>
                  <a:schemeClr val="bg1"/>
                </a:solidFill>
                <a:latin typeface="Consolas" panose="020B0609020204030204" pitchFamily="49" charset="0"/>
              </a:rPr>
              <a:t>                Cas '3’:</a:t>
            </a:r>
          </a:p>
          <a:p>
            <a:r>
              <a:rPr lang="fr-FR" sz="800" b="1" dirty="0">
                <a:solidFill>
                  <a:schemeClr val="bg1"/>
                </a:solidFill>
                <a:latin typeface="Consolas" panose="020B0609020204030204" pitchFamily="49" charset="0"/>
              </a:rPr>
              <a:t>                    Afficher "Êtes-vous sûr de vouloir sauvegarder (y/n) ?« </a:t>
            </a:r>
          </a:p>
          <a:p>
            <a:r>
              <a:rPr lang="fr-FR" sz="800" b="1" dirty="0">
                <a:solidFill>
                  <a:schemeClr val="bg1"/>
                </a:solidFill>
                <a:latin typeface="Consolas" panose="020B0609020204030204" pitchFamily="49" charset="0"/>
              </a:rPr>
              <a:t>                    Répéter</a:t>
            </a:r>
          </a:p>
          <a:p>
            <a:r>
              <a:rPr lang="fr-FR" sz="800" b="1" dirty="0">
                <a:solidFill>
                  <a:schemeClr val="bg1"/>
                </a:solidFill>
                <a:latin typeface="Consolas" panose="020B0609020204030204" pitchFamily="49" charset="0"/>
              </a:rPr>
              <a:t>                        aller &lt;- FAUX</a:t>
            </a:r>
          </a:p>
          <a:p>
            <a:r>
              <a:rPr lang="fr-FR" sz="800" b="1" dirty="0">
                <a:solidFill>
                  <a:schemeClr val="bg1"/>
                </a:solidFill>
                <a:latin typeface="Consolas" panose="020B0609020204030204" pitchFamily="49" charset="0"/>
              </a:rPr>
              <a:t>                        Lire entrée</a:t>
            </a:r>
          </a:p>
          <a:p>
            <a:r>
              <a:rPr lang="fr-FR" sz="800" b="1" dirty="0">
                <a:solidFill>
                  <a:schemeClr val="bg1"/>
                </a:solidFill>
                <a:latin typeface="Consolas" panose="020B0609020204030204" pitchFamily="49" charset="0"/>
              </a:rPr>
              <a:t>                        entrée[0] &lt;- </a:t>
            </a:r>
            <a:r>
              <a:rPr lang="fr-FR" sz="800" b="1" dirty="0" err="1">
                <a:solidFill>
                  <a:schemeClr val="bg1"/>
                </a:solidFill>
                <a:latin typeface="Consolas" panose="020B0609020204030204" pitchFamily="49" charset="0"/>
              </a:rPr>
              <a:t>convertirEnMajuscule</a:t>
            </a:r>
            <a:r>
              <a:rPr lang="fr-FR" sz="800" b="1" dirty="0">
                <a:solidFill>
                  <a:schemeClr val="bg1"/>
                </a:solidFill>
                <a:latin typeface="Consolas" panose="020B0609020204030204" pitchFamily="49" charset="0"/>
              </a:rPr>
              <a:t>(entrée[0])</a:t>
            </a:r>
          </a:p>
          <a:p>
            <a:r>
              <a:rPr lang="fr-FR" sz="800" b="1" dirty="0">
                <a:solidFill>
                  <a:schemeClr val="bg1"/>
                </a:solidFill>
                <a:latin typeface="Consolas" panose="020B0609020204030204" pitchFamily="49" charset="0"/>
              </a:rPr>
              <a:t>                        Selon entrée[0]</a:t>
            </a:r>
          </a:p>
          <a:p>
            <a:r>
              <a:rPr lang="fr-FR" sz="800" b="1" dirty="0">
                <a:solidFill>
                  <a:schemeClr val="bg1"/>
                </a:solidFill>
                <a:latin typeface="Consolas" panose="020B0609020204030204" pitchFamily="49" charset="0"/>
              </a:rPr>
              <a:t>                            Cas 'Y’:</a:t>
            </a:r>
          </a:p>
          <a:p>
            <a:r>
              <a:rPr lang="fr-FR" sz="800" b="1" dirty="0">
                <a:solidFill>
                  <a:schemeClr val="bg1"/>
                </a:solidFill>
                <a:latin typeface="Consolas" panose="020B0609020204030204" pitchFamily="49" charset="0"/>
              </a:rPr>
              <a:t>                                Afficher "Vous avez sauvegardé la partie.« </a:t>
            </a:r>
          </a:p>
          <a:p>
            <a:r>
              <a:rPr lang="fr-FR" sz="800" b="1" dirty="0">
                <a:solidFill>
                  <a:schemeClr val="bg1"/>
                </a:solidFill>
                <a:latin typeface="Consolas" panose="020B0609020204030204" pitchFamily="49" charset="0"/>
              </a:rPr>
              <a:t>                                score &lt;- score + 1000</a:t>
            </a:r>
          </a:p>
          <a:p>
            <a:r>
              <a:rPr lang="fr-FR" sz="800" b="1" dirty="0">
                <a:solidFill>
                  <a:schemeClr val="bg1"/>
                </a:solidFill>
                <a:latin typeface="Consolas" panose="020B0609020204030204" pitchFamily="49" charset="0"/>
              </a:rPr>
              <a:t>                                aller &lt;- VRAI</a:t>
            </a:r>
          </a:p>
          <a:p>
            <a:r>
              <a:rPr lang="fr-FR" sz="800" b="1" dirty="0">
                <a:solidFill>
                  <a:schemeClr val="bg1"/>
                </a:solidFill>
                <a:latin typeface="Consolas" panose="020B0609020204030204" pitchFamily="49" charset="0"/>
              </a:rPr>
              <a:t>                                </a:t>
            </a:r>
            <a:r>
              <a:rPr lang="fr-FR" sz="800" b="1" dirty="0" err="1">
                <a:solidFill>
                  <a:schemeClr val="bg1"/>
                </a:solidFill>
                <a:latin typeface="Consolas" panose="020B0609020204030204" pitchFamily="49" charset="0"/>
              </a:rPr>
              <a:t>finDuTour</a:t>
            </a:r>
            <a:r>
              <a:rPr lang="fr-FR" sz="800" b="1" dirty="0">
                <a:solidFill>
                  <a:schemeClr val="bg1"/>
                </a:solidFill>
                <a:latin typeface="Consolas" panose="020B0609020204030204" pitchFamily="49" charset="0"/>
              </a:rPr>
              <a:t> &lt;- VRAI</a:t>
            </a:r>
          </a:p>
          <a:p>
            <a:r>
              <a:rPr lang="fr-FR" sz="800" b="1" dirty="0">
                <a:solidFill>
                  <a:schemeClr val="bg1"/>
                </a:solidFill>
                <a:latin typeface="Consolas" panose="020B0609020204030204" pitchFamily="49" charset="0"/>
              </a:rPr>
              <a:t>                                Fin Cas</a:t>
            </a:r>
          </a:p>
          <a:p>
            <a:r>
              <a:rPr lang="fr-FR" sz="800" b="1" dirty="0">
                <a:solidFill>
                  <a:schemeClr val="bg1"/>
                </a:solidFill>
                <a:latin typeface="Consolas" panose="020B0609020204030204" pitchFamily="49" charset="0"/>
              </a:rPr>
              <a:t>                            Cas 'N’:</a:t>
            </a:r>
          </a:p>
          <a:p>
            <a:r>
              <a:rPr lang="fr-FR" sz="800" b="1" dirty="0">
                <a:solidFill>
                  <a:schemeClr val="bg1"/>
                </a:solidFill>
                <a:latin typeface="Consolas" panose="020B0609020204030204" pitchFamily="49" charset="0"/>
              </a:rPr>
              <a:t>                                Afficher "Retour.« </a:t>
            </a:r>
          </a:p>
          <a:p>
            <a:r>
              <a:rPr lang="fr-FR" sz="800" b="1" dirty="0">
                <a:solidFill>
                  <a:schemeClr val="bg1"/>
                </a:solidFill>
                <a:latin typeface="Consolas" panose="020B0609020204030204" pitchFamily="49" charset="0"/>
              </a:rPr>
              <a:t>                                aller &lt;- VRAI</a:t>
            </a:r>
          </a:p>
          <a:p>
            <a:r>
              <a:rPr lang="fr-FR" sz="800" b="1" dirty="0">
                <a:solidFill>
                  <a:schemeClr val="bg1"/>
                </a:solidFill>
                <a:latin typeface="Consolas" panose="020B0609020204030204" pitchFamily="49" charset="0"/>
              </a:rPr>
              <a:t>                                Fin Cas</a:t>
            </a:r>
          </a:p>
          <a:p>
            <a:r>
              <a:rPr lang="fr-FR" sz="800" b="1" dirty="0">
                <a:solidFill>
                  <a:schemeClr val="bg1"/>
                </a:solidFill>
                <a:latin typeface="Consolas" panose="020B0609020204030204" pitchFamily="49" charset="0"/>
              </a:rPr>
              <a:t>                            Par défaut:</a:t>
            </a:r>
          </a:p>
          <a:p>
            <a:r>
              <a:rPr lang="fr-FR" sz="800" b="1" dirty="0">
                <a:solidFill>
                  <a:schemeClr val="bg1"/>
                </a:solidFill>
                <a:latin typeface="Consolas" panose="020B0609020204030204" pitchFamily="49" charset="0"/>
              </a:rPr>
              <a:t>                                Afficher "ERREUR : Entrée invalide, veuillez utiliser 'y' pour oui et 'n' pour non« </a:t>
            </a:r>
          </a:p>
          <a:p>
            <a:r>
              <a:rPr lang="fr-FR" sz="800" b="1" dirty="0">
                <a:solidFill>
                  <a:schemeClr val="bg1"/>
                </a:solidFill>
                <a:latin typeface="Consolas" panose="020B0609020204030204" pitchFamily="49" charset="0"/>
              </a:rPr>
              <a:t>                        Fin Selon</a:t>
            </a:r>
          </a:p>
          <a:p>
            <a:r>
              <a:rPr lang="fr-FR" sz="800" b="1" dirty="0">
                <a:solidFill>
                  <a:schemeClr val="bg1"/>
                </a:solidFill>
                <a:latin typeface="Consolas" panose="020B0609020204030204" pitchFamily="49" charset="0"/>
              </a:rPr>
              <a:t>                    Jusqu'à (aller)</a:t>
            </a:r>
          </a:p>
          <a:p>
            <a:r>
              <a:rPr lang="fr-FR" sz="800" b="1" dirty="0">
                <a:solidFill>
                  <a:schemeClr val="bg1"/>
                </a:solidFill>
                <a:latin typeface="Consolas" panose="020B0609020204030204" pitchFamily="49" charset="0"/>
              </a:rPr>
              <a:t>                    Fin Cas</a:t>
            </a:r>
          </a:p>
          <a:p>
            <a:r>
              <a:rPr lang="fr-FR" sz="800" b="1" dirty="0">
                <a:solidFill>
                  <a:schemeClr val="bg1"/>
                </a:solidFill>
                <a:latin typeface="Consolas" panose="020B0609020204030204" pitchFamily="49" charset="0"/>
              </a:rPr>
              <a:t>                Par défaut:</a:t>
            </a:r>
          </a:p>
          <a:p>
            <a:r>
              <a:rPr lang="fr-FR" sz="800" b="1" dirty="0">
                <a:solidFill>
                  <a:schemeClr val="bg1"/>
                </a:solidFill>
                <a:latin typeface="Consolas" panose="020B0609020204030204" pitchFamily="49" charset="0"/>
              </a:rPr>
              <a:t>                    Afficher "ERREUR : Entrée invalide, veuillez utiliser l'index d'une option existante"            Fin Selon</a:t>
            </a:r>
          </a:p>
          <a:p>
            <a:r>
              <a:rPr lang="fr-FR" sz="800" b="1" dirty="0">
                <a:solidFill>
                  <a:schemeClr val="bg1"/>
                </a:solidFill>
                <a:latin typeface="Consolas" panose="020B0609020204030204" pitchFamily="49" charset="0"/>
              </a:rPr>
              <a:t>        Jusqu'à (</a:t>
            </a:r>
            <a:r>
              <a:rPr lang="fr-FR" sz="800" b="1" dirty="0" err="1">
                <a:solidFill>
                  <a:schemeClr val="bg1"/>
                </a:solidFill>
                <a:latin typeface="Consolas" panose="020B0609020204030204" pitchFamily="49" charset="0"/>
              </a:rPr>
              <a:t>finDuTour</a:t>
            </a:r>
            <a:r>
              <a:rPr lang="fr-FR" sz="800" b="1" dirty="0">
                <a:solidFill>
                  <a:schemeClr val="bg1"/>
                </a:solidFill>
                <a:latin typeface="Consolas" panose="020B0609020204030204" pitchFamily="49" charset="0"/>
              </a:rPr>
              <a:t>)</a:t>
            </a:r>
          </a:p>
          <a:p>
            <a:r>
              <a:rPr lang="fr-FR" sz="800" b="1" dirty="0">
                <a:solidFill>
                  <a:schemeClr val="bg1"/>
                </a:solidFill>
                <a:latin typeface="Consolas" panose="020B0609020204030204" pitchFamily="49" charset="0"/>
              </a:rPr>
              <a:t>        Afficher "Fin du tour« </a:t>
            </a:r>
          </a:p>
          <a:p>
            <a:r>
              <a:rPr lang="fr-FR" sz="800" b="1" dirty="0">
                <a:solidFill>
                  <a:schemeClr val="bg1"/>
                </a:solidFill>
                <a:latin typeface="Consolas" panose="020B0609020204030204" pitchFamily="49" charset="0"/>
              </a:rPr>
              <a:t>        Retourner score</a:t>
            </a:r>
          </a:p>
          <a:p>
            <a:r>
              <a:rPr lang="fr-FR" sz="800" b="1" dirty="0">
                <a:solidFill>
                  <a:schemeClr val="bg1"/>
                </a:solidFill>
                <a:latin typeface="Consolas" panose="020B0609020204030204" pitchFamily="49" charset="0"/>
              </a:rPr>
              <a:t>    Fin</a:t>
            </a:r>
          </a:p>
        </p:txBody>
      </p:sp>
    </p:spTree>
    <p:extLst>
      <p:ext uri="{BB962C8B-B14F-4D97-AF65-F5344CB8AC3E}">
        <p14:creationId xmlns:p14="http://schemas.microsoft.com/office/powerpoint/2010/main" val="6056504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E8D3B17-7638-DFD3-18E4-8A6D6117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Une image contenant peinture, barrière de corail, art&#10;&#10;Description générée automatiquement">
            <a:extLst>
              <a:ext uri="{FF2B5EF4-FFF2-40B4-BE49-F238E27FC236}">
                <a16:creationId xmlns:a16="http://schemas.microsoft.com/office/drawing/2014/main" id="{6AE26810-B595-7951-D846-0F930B88E8CC}"/>
              </a:ext>
            </a:extLst>
          </p:cNvPr>
          <p:cNvPicPr>
            <a:picLocks noChangeAspect="1"/>
          </p:cNvPicPr>
          <p:nvPr/>
        </p:nvPicPr>
        <p:blipFill rotWithShape="1">
          <a:blip r:embed="rId2"/>
          <a:srcRect l="21370" r="31373" b="-1"/>
          <a:stretch/>
        </p:blipFill>
        <p:spPr>
          <a:xfrm>
            <a:off x="20" y="10"/>
            <a:ext cx="4910308" cy="6857990"/>
          </a:xfrm>
          <a:prstGeom prst="rect">
            <a:avLst/>
          </a:prstGeom>
        </p:spPr>
      </p:pic>
      <p:sp>
        <p:nvSpPr>
          <p:cNvPr id="2" name="Titre 1">
            <a:extLst>
              <a:ext uri="{FF2B5EF4-FFF2-40B4-BE49-F238E27FC236}">
                <a16:creationId xmlns:a16="http://schemas.microsoft.com/office/drawing/2014/main" id="{D39DDF36-9559-5287-2146-DEBCD11F1C94}"/>
              </a:ext>
            </a:extLst>
          </p:cNvPr>
          <p:cNvSpPr>
            <a:spLocks noGrp="1"/>
          </p:cNvSpPr>
          <p:nvPr>
            <p:ph type="title"/>
          </p:nvPr>
        </p:nvSpPr>
        <p:spPr>
          <a:xfrm>
            <a:off x="5568537" y="603504"/>
            <a:ext cx="5916168" cy="1527048"/>
          </a:xfrm>
        </p:spPr>
        <p:txBody>
          <a:bodyPr anchor="b">
            <a:normAutofit/>
          </a:bodyPr>
          <a:lstStyle/>
          <a:p>
            <a:r>
              <a:rPr lang="en-US" dirty="0"/>
              <a:t>BILAN</a:t>
            </a:r>
            <a:endParaRPr lang="fr-FR" dirty="0"/>
          </a:p>
        </p:txBody>
      </p:sp>
      <p:sp>
        <p:nvSpPr>
          <p:cNvPr id="3" name="Espace réservé du contenu 2">
            <a:extLst>
              <a:ext uri="{FF2B5EF4-FFF2-40B4-BE49-F238E27FC236}">
                <a16:creationId xmlns:a16="http://schemas.microsoft.com/office/drawing/2014/main" id="{EA67E39B-5294-9976-5551-F77CC9C7F3F3}"/>
              </a:ext>
            </a:extLst>
          </p:cNvPr>
          <p:cNvSpPr>
            <a:spLocks noGrp="1"/>
          </p:cNvSpPr>
          <p:nvPr>
            <p:ph idx="1"/>
          </p:nvPr>
        </p:nvSpPr>
        <p:spPr>
          <a:xfrm>
            <a:off x="5568537" y="2214282"/>
            <a:ext cx="5916168" cy="4095078"/>
          </a:xfrm>
        </p:spPr>
        <p:txBody>
          <a:bodyPr>
            <a:normAutofit fontScale="92500" lnSpcReduction="20000"/>
          </a:bodyPr>
          <a:lstStyle/>
          <a:p>
            <a:pPr marL="0" indent="0">
              <a:buNone/>
            </a:pPr>
            <a:r>
              <a:rPr lang="fr-FR" sz="1800" dirty="0"/>
              <a:t>La majorité du projet est fonctionnelle, ainsi il est possible de jouer en solo et multijoueur et de sauvegarder dans un fichier texte.</a:t>
            </a:r>
          </a:p>
          <a:p>
            <a:pPr marL="0" indent="0">
              <a:buNone/>
            </a:pPr>
            <a:r>
              <a:rPr lang="fr-FR" sz="1800" b="1" dirty="0"/>
              <a:t>Ce qui ne marche pas:</a:t>
            </a:r>
          </a:p>
          <a:p>
            <a:pPr marL="0" indent="0">
              <a:buNone/>
            </a:pPr>
            <a:r>
              <a:rPr lang="fr-FR" sz="1800" dirty="0"/>
              <a:t>L’ouverture de sauvegardes cause le crash du programme.</a:t>
            </a:r>
          </a:p>
          <a:p>
            <a:pPr marL="0" indent="0">
              <a:buNone/>
            </a:pPr>
            <a:r>
              <a:rPr lang="fr-FR" sz="1800" b="1" dirty="0"/>
              <a:t>Pistes d’améliorations:</a:t>
            </a:r>
          </a:p>
          <a:p>
            <a:pPr marL="0" indent="0">
              <a:buNone/>
            </a:pPr>
            <a:r>
              <a:rPr lang="fr-FR" sz="1800" dirty="0"/>
              <a:t>Avoir une ouverture fonctionnelle des sauvegardes</a:t>
            </a:r>
          </a:p>
          <a:p>
            <a:pPr marL="0" indent="0">
              <a:buNone/>
            </a:pPr>
            <a:r>
              <a:rPr lang="fr-FR" sz="1800" dirty="0"/>
              <a:t>Sauvegarder les ancres des tuiles dans la structure principale afin de ne pas appeler la fonction </a:t>
            </a:r>
            <a:r>
              <a:rPr lang="fr-FR" sz="1800" dirty="0" err="1"/>
              <a:t>findTileAnchors</a:t>
            </a:r>
            <a:r>
              <a:rPr lang="fr-FR" sz="1800" dirty="0"/>
              <a:t>() 5 fois par tours, ce </a:t>
            </a:r>
            <a:r>
              <a:rPr lang="fr-FR" sz="1800"/>
              <a:t>qui optimiserait </a:t>
            </a:r>
            <a:r>
              <a:rPr lang="fr-FR" sz="1800" dirty="0"/>
              <a:t>le code</a:t>
            </a:r>
          </a:p>
          <a:p>
            <a:pPr marL="0" indent="0">
              <a:buNone/>
            </a:pPr>
            <a:endParaRPr lang="fr-FR" sz="1800" b="1" dirty="0">
              <a:latin typeface="Cambria Math" panose="02040503050406030204" pitchFamily="18" charset="0"/>
            </a:endParaRPr>
          </a:p>
        </p:txBody>
      </p:sp>
    </p:spTree>
    <p:extLst>
      <p:ext uri="{BB962C8B-B14F-4D97-AF65-F5344CB8AC3E}">
        <p14:creationId xmlns:p14="http://schemas.microsoft.com/office/powerpoint/2010/main" val="27727945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VanillaVTI">
  <a:themeElements>
    <a:clrScheme name="AnalogousFromRegularSeed_2SEEDS">
      <a:dk1>
        <a:srgbClr val="000000"/>
      </a:dk1>
      <a:lt1>
        <a:srgbClr val="FFFFFF"/>
      </a:lt1>
      <a:dk2>
        <a:srgbClr val="2F3920"/>
      </a:dk2>
      <a:lt2>
        <a:srgbClr val="E2E8E7"/>
      </a:lt2>
      <a:accent1>
        <a:srgbClr val="B13B45"/>
      </a:accent1>
      <a:accent2>
        <a:srgbClr val="C34D89"/>
      </a:accent2>
      <a:accent3>
        <a:srgbClr val="C3734D"/>
      </a:accent3>
      <a:accent4>
        <a:srgbClr val="41B13B"/>
      </a:accent4>
      <a:accent5>
        <a:srgbClr val="48B871"/>
      </a:accent5>
      <a:accent6>
        <a:srgbClr val="3BB198"/>
      </a:accent6>
      <a:hlink>
        <a:srgbClr val="309289"/>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91</TotalTime>
  <Words>2905</Words>
  <Application>Microsoft Office PowerPoint</Application>
  <PresentationFormat>Grand écran</PresentationFormat>
  <Paragraphs>413</Paragraphs>
  <Slides>9</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9</vt:i4>
      </vt:variant>
    </vt:vector>
  </HeadingPairs>
  <TitlesOfParts>
    <vt:vector size="15" baseType="lpstr">
      <vt:lpstr>Aptos</vt:lpstr>
      <vt:lpstr>Arial</vt:lpstr>
      <vt:lpstr>Cambria Math</vt:lpstr>
      <vt:lpstr>Consolas</vt:lpstr>
      <vt:lpstr>Neue Haas Grotesk Text Pro</vt:lpstr>
      <vt:lpstr>VanillaVTI</vt:lpstr>
      <vt:lpstr>PAVAGE</vt:lpstr>
      <vt:lpstr>SOMMAIRE</vt:lpstr>
      <vt:lpstr>STRUCTURE DU PROJET</vt:lpstr>
      <vt:lpstr>LES ANCRES DES TUILES</vt:lpstr>
      <vt:lpstr>FONCTION isTilePlacable</vt:lpstr>
      <vt:lpstr>FONCTION playerTurn</vt:lpstr>
      <vt:lpstr>Présentation PowerPoint</vt:lpstr>
      <vt:lpstr>Présentation PowerPoint</vt:lpstr>
      <vt:lpstr>BILAN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Amber GUYENOT-COSIO</dc:creator>
  <cp:lastModifiedBy>Amber GUYENOT-COSIO</cp:lastModifiedBy>
  <cp:revision>2</cp:revision>
  <dcterms:created xsi:type="dcterms:W3CDTF">2024-06-17T12:53:10Z</dcterms:created>
  <dcterms:modified xsi:type="dcterms:W3CDTF">2024-06-17T14:28:55Z</dcterms:modified>
</cp:coreProperties>
</file>