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6" r:id="rId3"/>
    <p:sldId id="261" r:id="rId4"/>
    <p:sldId id="262" r:id="rId5"/>
    <p:sldId id="257" r:id="rId6"/>
    <p:sldId id="258" r:id="rId7"/>
    <p:sldId id="263" r:id="rId8"/>
    <p:sldId id="259" r:id="rId9"/>
    <p:sldId id="264" r:id="rId10"/>
    <p:sldId id="260" r:id="rId11"/>
    <p:sldId id="265" r:id="rId12"/>
    <p:sldId id="1076" r:id="rId13"/>
    <p:sldId id="266" r:id="rId14"/>
    <p:sldId id="1074" r:id="rId15"/>
    <p:sldId id="1075" r:id="rId16"/>
    <p:sldId id="1062" r:id="rId17"/>
    <p:sldId id="1063" r:id="rId18"/>
    <p:sldId id="1064" r:id="rId19"/>
    <p:sldId id="107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24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3B9D6-9608-4F2E-B35E-4413AB9C3492}" type="datetimeFigureOut">
              <a:rPr lang="zh-CN" altLang="en-US" smtClean="0"/>
              <a:t>2023/12/6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BD1D3-27C6-48AD-B4F0-35BB72E46FA5}" type="slidenum">
              <a:rPr lang="zh-CN" altLang="en-US" smtClean="0"/>
              <a:t>‹#›</a:t>
            </a:fld>
            <a:endParaRPr lang="zh-CN" altLang="en-US"/>
          </a:p>
        </p:txBody>
      </p:sp>
    </p:spTree>
    <p:extLst>
      <p:ext uri="{BB962C8B-B14F-4D97-AF65-F5344CB8AC3E}">
        <p14:creationId xmlns:p14="http://schemas.microsoft.com/office/powerpoint/2010/main" val="352200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8BD1D3-27C6-48AD-B4F0-35BB72E46FA5}" type="slidenum">
              <a:rPr lang="zh-CN" altLang="en-US" smtClean="0"/>
              <a:t>11</a:t>
            </a:fld>
            <a:endParaRPr lang="zh-CN" altLang="en-US"/>
          </a:p>
        </p:txBody>
      </p:sp>
    </p:spTree>
    <p:extLst>
      <p:ext uri="{BB962C8B-B14F-4D97-AF65-F5344CB8AC3E}">
        <p14:creationId xmlns:p14="http://schemas.microsoft.com/office/powerpoint/2010/main" val="333317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9766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8760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EF3A3-C871-3FFB-BB74-BCD80D8981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B1D1C99-0105-0394-7DD1-DAC7FF224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6422B7-DE39-E9B1-F402-8F623F2C547A}"/>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46FAEFE8-4919-3912-FAA2-615C0A1A0F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B4C7B7-3029-1CB3-74A5-8C54B10CF42B}"/>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135160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B0F58-9B72-45BC-F728-04A814C2AC2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70AC7B-0D7B-DDB7-51DE-1D132A5F4D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3767C29-13AC-2D5A-579F-7E0878E2D8A7}"/>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56E185A1-3060-65CD-6F38-810C159A1C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D8100D-6CD8-EFA9-246A-A171500A4DFF}"/>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82177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5061DC4-20BD-C2DC-5C34-CD8F801DDC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5DBCCC-668A-51DB-48AC-21CDE649F8C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402DD1-5AA1-6588-AB06-DD2B6A63E434}"/>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A0CEF87F-97A0-0BAE-6BE4-14E2F4D712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D6C1A2-718A-5E4C-E9C9-9B10A8296C86}"/>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491332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911322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4525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79950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9945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01884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3783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320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5984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31322-099F-0711-D4C6-13201D5765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BE8DAC-FB14-4035-DD5C-6F1708FAA0F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C74D70-C699-F82C-128F-492DBA5D6B84}"/>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2193498A-59EF-36E4-4C24-7D01326188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DA2F49-2B96-B310-5E71-5A88E2A834B1}"/>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396368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03575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80813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06518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9735D9E8-E0F0-4EB1-AAE4-5CD6C3241159}"/>
              </a:ext>
            </a:extLst>
          </p:cNvPr>
          <p:cNvSpPr>
            <a:spLocks noGrp="1"/>
          </p:cNvSpPr>
          <p:nvPr>
            <p:ph type="dt" sz="half" idx="10"/>
          </p:nvPr>
        </p:nvSpPr>
        <p:spPr/>
        <p:txBody>
          <a:bodyPr/>
          <a:lstStyle>
            <a:lvl1pPr>
              <a:defRPr/>
            </a:lvl1pPr>
          </a:lstStyle>
          <a:p>
            <a:pPr>
              <a:defRPr/>
            </a:pPr>
            <a:fld id="{127C6611-C4CB-4BA6-B035-A55273F25979}" type="datetimeFigureOut">
              <a:rPr lang="zh-CN" altLang="en-US"/>
              <a:pPr>
                <a:defRPr/>
              </a:pPr>
              <a:t>2023/12/6</a:t>
            </a:fld>
            <a:endParaRPr lang="zh-CN" altLang="en-US"/>
          </a:p>
        </p:txBody>
      </p:sp>
      <p:sp>
        <p:nvSpPr>
          <p:cNvPr id="3" name="页脚占位符 4">
            <a:extLst>
              <a:ext uri="{FF2B5EF4-FFF2-40B4-BE49-F238E27FC236}">
                <a16:creationId xmlns:a16="http://schemas.microsoft.com/office/drawing/2014/main" id="{0C352B22-210C-45B4-BB61-C7744802D37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42CBF046-B4F4-444E-97E1-60C7ED358505}"/>
              </a:ext>
            </a:extLst>
          </p:cNvPr>
          <p:cNvSpPr>
            <a:spLocks noGrp="1"/>
          </p:cNvSpPr>
          <p:nvPr>
            <p:ph type="sldNum" sz="quarter" idx="12"/>
          </p:nvPr>
        </p:nvSpPr>
        <p:spPr/>
        <p:txBody>
          <a:bodyPr/>
          <a:lstStyle>
            <a:lvl1pPr>
              <a:defRPr/>
            </a:lvl1pPr>
          </a:lstStyle>
          <a:p>
            <a:pPr>
              <a:defRPr/>
            </a:pPr>
            <a:fld id="{6ED60EC5-1F68-43A4-8033-85A1E47CD70C}" type="slidenum">
              <a:rPr lang="zh-CN" altLang="en-US"/>
              <a:pPr>
                <a:defRPr/>
              </a:pPr>
              <a:t>‹#›</a:t>
            </a:fld>
            <a:endParaRPr lang="zh-CN" altLang="en-US"/>
          </a:p>
        </p:txBody>
      </p:sp>
    </p:spTree>
    <p:extLst>
      <p:ext uri="{BB962C8B-B14F-4D97-AF65-F5344CB8AC3E}">
        <p14:creationId xmlns:p14="http://schemas.microsoft.com/office/powerpoint/2010/main" val="36454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09356-9E8E-1912-DD71-571C61C41E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5DEE23-09AE-643E-DD0D-702D9A574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E51B6F8-28E2-AD61-2A73-39A454C87817}"/>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44F21978-9B31-719E-9BC3-FD60B227E6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06EB8-51BC-5F09-AFB9-419521C9B7D2}"/>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425054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E4F5E-FA9A-2EA5-DD8A-4DB346668B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64BCEE-07A5-9C97-8B43-B96E9DCFA1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72572CE-74C0-871A-4B94-282AE1A029C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D7D36E3-0C69-C1C9-697C-00FFCD8B152F}"/>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6" name="页脚占位符 5">
            <a:extLst>
              <a:ext uri="{FF2B5EF4-FFF2-40B4-BE49-F238E27FC236}">
                <a16:creationId xmlns:a16="http://schemas.microsoft.com/office/drawing/2014/main" id="{650C0C80-A8CC-F3E2-929D-D1E60C8F8D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A1514B-DA64-7D72-2A6F-F509E576966F}"/>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330480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BA680-AF70-EF12-CC51-DA4B42ADB8D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57499A3-83F9-6FFB-D1DC-3F44764067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D2D8AA-0B6A-121A-6D01-E722526E133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47E7E59-8E2F-D11A-55A8-4E2F89FFA1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006D2D-FB0C-961C-B798-D440A8E4EF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B76688E-C7C7-C972-3B13-0857DDAE4765}"/>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8" name="页脚占位符 7">
            <a:extLst>
              <a:ext uri="{FF2B5EF4-FFF2-40B4-BE49-F238E27FC236}">
                <a16:creationId xmlns:a16="http://schemas.microsoft.com/office/drawing/2014/main" id="{3B4DC9D5-E2D7-8B46-8C2A-193DE4C3AA4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66C2AD-323C-448F-5108-CC3AF503D8B5}"/>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391092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2B9C8-6DF3-B346-A072-0F09700E34D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0095F9-EE21-7B79-8AAD-A103A08D065C}"/>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4" name="页脚占位符 3">
            <a:extLst>
              <a:ext uri="{FF2B5EF4-FFF2-40B4-BE49-F238E27FC236}">
                <a16:creationId xmlns:a16="http://schemas.microsoft.com/office/drawing/2014/main" id="{39AFBEDF-7EF7-27DF-DE7E-63752720A5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F7DDE9-453C-86A9-E1BA-5747FE6CAE55}"/>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338951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D1530F7-76D3-8B67-9C91-EC26C9C981DD}"/>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3" name="页脚占位符 2">
            <a:extLst>
              <a:ext uri="{FF2B5EF4-FFF2-40B4-BE49-F238E27FC236}">
                <a16:creationId xmlns:a16="http://schemas.microsoft.com/office/drawing/2014/main" id="{52D84FA3-93FE-88AB-CFED-1D8D1D0F9C5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EEF607-0738-1FA9-AC98-6A064769F607}"/>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3094500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450F2-609E-0D04-61AC-A0488BA317B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88B351-8846-FD34-4D6C-CCE747A759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FC95E2E-6393-4474-9804-DCC6E9CAA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BD58F93-D3D0-2B07-941E-5DD0A41E4E82}"/>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6" name="页脚占位符 5">
            <a:extLst>
              <a:ext uri="{FF2B5EF4-FFF2-40B4-BE49-F238E27FC236}">
                <a16:creationId xmlns:a16="http://schemas.microsoft.com/office/drawing/2014/main" id="{916CD793-F32D-D313-EC5C-54E58AEAE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D7654D-45D8-2969-8E25-A6706FF9A3A5}"/>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96347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DE37A-CE29-959A-5954-E4A6B03E31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C1BA768-B617-6505-B6D6-0E4FEC6F8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CE0D905-3AAC-0095-10CE-4803D0BECF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2C983F-5327-4CA0-D128-FD841DD67E9D}"/>
              </a:ext>
            </a:extLst>
          </p:cNvPr>
          <p:cNvSpPr>
            <a:spLocks noGrp="1"/>
          </p:cNvSpPr>
          <p:nvPr>
            <p:ph type="dt" sz="half" idx="10"/>
          </p:nvPr>
        </p:nvSpPr>
        <p:spPr/>
        <p:txBody>
          <a:bodyPr/>
          <a:lstStyle/>
          <a:p>
            <a:fld id="{9B7BE7DD-EE72-47B7-A53E-64782FBE653B}" type="datetimeFigureOut">
              <a:rPr lang="zh-CN" altLang="en-US" smtClean="0"/>
              <a:t>2023/12/6</a:t>
            </a:fld>
            <a:endParaRPr lang="zh-CN" altLang="en-US"/>
          </a:p>
        </p:txBody>
      </p:sp>
      <p:sp>
        <p:nvSpPr>
          <p:cNvPr id="6" name="页脚占位符 5">
            <a:extLst>
              <a:ext uri="{FF2B5EF4-FFF2-40B4-BE49-F238E27FC236}">
                <a16:creationId xmlns:a16="http://schemas.microsoft.com/office/drawing/2014/main" id="{B76C2DB1-2F01-6468-2946-50914319677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FBA359-2679-8632-F26F-584808336AAF}"/>
              </a:ext>
            </a:extLst>
          </p:cNvPr>
          <p:cNvSpPr>
            <a:spLocks noGrp="1"/>
          </p:cNvSpPr>
          <p:nvPr>
            <p:ph type="sldNum" sz="quarter" idx="12"/>
          </p:nvPr>
        </p:nvSpPr>
        <p:spPr/>
        <p:txBody>
          <a:body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173049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ED409D5-5F9B-344E-6233-7E398C4B6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7FE617-E89C-779E-0371-5302C9CA0C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B163A5-BB93-92C2-8BF9-BE91B35E71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7BE7DD-EE72-47B7-A53E-64782FBE653B}" type="datetimeFigureOut">
              <a:rPr lang="zh-CN" altLang="en-US" smtClean="0"/>
              <a:t>2023/12/6</a:t>
            </a:fld>
            <a:endParaRPr lang="zh-CN" altLang="en-US"/>
          </a:p>
        </p:txBody>
      </p:sp>
      <p:sp>
        <p:nvSpPr>
          <p:cNvPr id="5" name="页脚占位符 4">
            <a:extLst>
              <a:ext uri="{FF2B5EF4-FFF2-40B4-BE49-F238E27FC236}">
                <a16:creationId xmlns:a16="http://schemas.microsoft.com/office/drawing/2014/main" id="{5B4BB43E-F821-34B8-83C3-F11DE7967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EFE3B3-40E8-CEA5-E618-69F3A7854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4EB78-7963-4419-9D34-3C9249DADA62}" type="slidenum">
              <a:rPr lang="zh-CN" altLang="en-US" smtClean="0"/>
              <a:t>‹#›</a:t>
            </a:fld>
            <a:endParaRPr lang="zh-CN" altLang="en-US"/>
          </a:p>
        </p:txBody>
      </p:sp>
    </p:spTree>
    <p:extLst>
      <p:ext uri="{BB962C8B-B14F-4D97-AF65-F5344CB8AC3E}">
        <p14:creationId xmlns:p14="http://schemas.microsoft.com/office/powerpoint/2010/main" val="1231115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extLst>
      <p:ext uri="{BB962C8B-B14F-4D97-AF65-F5344CB8AC3E}">
        <p14:creationId xmlns:p14="http://schemas.microsoft.com/office/powerpoint/2010/main" val="3217906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image" Target="../media/image1.emf"/><Relationship Id="rId7" Type="http://schemas.openxmlformats.org/officeDocument/2006/relationships/image" Target="../media/image3.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A2B146-2300-7ACC-7204-FDE48EA4176E}"/>
              </a:ext>
            </a:extLst>
          </p:cNvPr>
          <p:cNvSpPr txBox="1"/>
          <p:nvPr/>
        </p:nvSpPr>
        <p:spPr>
          <a:xfrm>
            <a:off x="1161689" y="759126"/>
            <a:ext cx="7326703" cy="3675045"/>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考试时间：</a:t>
            </a:r>
            <a:r>
              <a:rPr lang="en-US" altLang="zh-CN" sz="2000" b="1" dirty="0">
                <a:latin typeface="宋体" panose="02010600030101010101" pitchFamily="2" charset="-122"/>
                <a:ea typeface="宋体" panose="02010600030101010101" pitchFamily="2" charset="-122"/>
              </a:rPr>
              <a:t>2024</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月</a:t>
            </a:r>
            <a:r>
              <a:rPr lang="en-US" altLang="zh-CN" sz="2000" b="1" dirty="0">
                <a:latin typeface="宋体" panose="02010600030101010101" pitchFamily="2" charset="-122"/>
                <a:ea typeface="宋体" panose="02010600030101010101" pitchFamily="2" charset="-122"/>
              </a:rPr>
              <a:t>8</a:t>
            </a:r>
            <a:r>
              <a:rPr lang="zh-CN" altLang="en-US" sz="2000" b="1" dirty="0">
                <a:latin typeface="宋体" panose="02010600030101010101" pitchFamily="2" charset="-122"/>
                <a:ea typeface="宋体" panose="02010600030101010101" pitchFamily="2" charset="-122"/>
              </a:rPr>
              <a:t>日 </a:t>
            </a:r>
            <a:r>
              <a:rPr lang="en-US" altLang="zh-CN" sz="2000" b="1" dirty="0">
                <a:latin typeface="宋体" panose="02010600030101010101" pitchFamily="2" charset="-122"/>
                <a:ea typeface="宋体" panose="02010600030101010101" pitchFamily="2" charset="-122"/>
              </a:rPr>
              <a:t>16:15-18:15</a:t>
            </a:r>
          </a:p>
          <a:p>
            <a:pPr marL="285750" indent="-285750">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考试形式：闭卷</a:t>
            </a:r>
            <a:endParaRPr lang="en-US" altLang="zh-CN" sz="2000" b="1" dirty="0">
              <a:latin typeface="宋体" panose="02010600030101010101" pitchFamily="2" charset="-122"/>
              <a:ea typeface="宋体" panose="02010600030101010101" pitchFamily="2" charset="-122"/>
            </a:endParaRPr>
          </a:p>
          <a:p>
            <a:pPr marL="285750" indent="-285750">
              <a:lnSpc>
                <a:spcPct val="200000"/>
              </a:lnSpc>
              <a:buFont typeface="Wingdings" panose="05000000000000000000" pitchFamily="2" charset="2"/>
              <a:buChar char="l"/>
            </a:pPr>
            <a:r>
              <a:rPr lang="zh-CN" altLang="en-US" sz="2000" b="1" dirty="0">
                <a:latin typeface="宋体" panose="02010600030101010101" pitchFamily="2" charset="-122"/>
                <a:ea typeface="宋体" panose="02010600030101010101" pitchFamily="2" charset="-122"/>
              </a:rPr>
              <a:t>考试题型：</a:t>
            </a:r>
            <a:endParaRPr lang="en-US" altLang="zh-CN" sz="2000" b="1" dirty="0">
              <a:latin typeface="宋体" panose="02010600030101010101" pitchFamily="2" charset="-122"/>
              <a:ea typeface="宋体" panose="02010600030101010101" pitchFamily="2" charset="-122"/>
            </a:endParaRPr>
          </a:p>
          <a:p>
            <a:pPr>
              <a:lnSpc>
                <a:spcPct val="200000"/>
              </a:lnSpc>
            </a:pP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、选择题</a:t>
            </a:r>
            <a:r>
              <a:rPr lang="en-US" altLang="zh-CN" sz="2000" b="1" dirty="0">
                <a:latin typeface="宋体" panose="02010600030101010101" pitchFamily="2" charset="-122"/>
                <a:ea typeface="宋体" panose="02010600030101010101" pitchFamily="2" charset="-122"/>
              </a:rPr>
              <a:t>2*20=40</a:t>
            </a:r>
            <a:r>
              <a:rPr lang="zh-CN" altLang="en-US" sz="2000" b="1" dirty="0">
                <a:latin typeface="宋体" panose="02010600030101010101" pitchFamily="2" charset="-122"/>
                <a:ea typeface="宋体" panose="02010600030101010101" pitchFamily="2" charset="-122"/>
              </a:rPr>
              <a:t>分</a:t>
            </a:r>
            <a:br>
              <a:rPr lang="zh-CN" altLang="en-US" sz="2000" b="1" dirty="0">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、简答题</a:t>
            </a:r>
            <a:r>
              <a:rPr lang="en-US" altLang="zh-CN" sz="2000" b="1" dirty="0">
                <a:latin typeface="宋体" panose="02010600030101010101" pitchFamily="2" charset="-122"/>
                <a:ea typeface="宋体" panose="02010600030101010101" pitchFamily="2" charset="-122"/>
              </a:rPr>
              <a:t>4*8=32</a:t>
            </a:r>
            <a:r>
              <a:rPr lang="zh-CN" altLang="en-US" sz="2000" b="1" dirty="0">
                <a:latin typeface="宋体" panose="02010600030101010101" pitchFamily="2" charset="-122"/>
                <a:ea typeface="宋体" panose="02010600030101010101" pitchFamily="2" charset="-122"/>
              </a:rPr>
              <a:t>分</a:t>
            </a:r>
            <a:br>
              <a:rPr lang="zh-CN" altLang="en-US" sz="2000" b="1" dirty="0">
                <a:latin typeface="宋体" panose="02010600030101010101" pitchFamily="2" charset="-122"/>
                <a:ea typeface="宋体" panose="02010600030101010101" pitchFamily="2" charset="-122"/>
              </a:rPr>
            </a:b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、计算题</a:t>
            </a:r>
            <a:r>
              <a:rPr lang="en-US" altLang="zh-CN" sz="2000" b="1" dirty="0">
                <a:latin typeface="宋体" panose="02010600030101010101" pitchFamily="2" charset="-122"/>
                <a:ea typeface="宋体" panose="02010600030101010101" pitchFamily="2" charset="-122"/>
              </a:rPr>
              <a:t>8+2</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10=28</a:t>
            </a:r>
            <a:r>
              <a:rPr lang="zh-CN" altLang="en-US" sz="2000" b="1" dirty="0">
                <a:latin typeface="宋体" panose="02010600030101010101" pitchFamily="2" charset="-122"/>
                <a:ea typeface="宋体" panose="02010600030101010101" pitchFamily="2" charset="-122"/>
              </a:rPr>
              <a:t>分</a:t>
            </a:r>
          </a:p>
        </p:txBody>
      </p:sp>
    </p:spTree>
    <p:extLst>
      <p:ext uri="{BB962C8B-B14F-4D97-AF65-F5344CB8AC3E}">
        <p14:creationId xmlns:p14="http://schemas.microsoft.com/office/powerpoint/2010/main" val="295677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34163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给定一组数据，计算数据的均值、中位数、众数、四分位数以及五数概括 （对应认识数据章节）</a:t>
            </a:r>
            <a:endParaRPr lang="en-US" altLang="zh-CN" sz="2400" b="1" dirty="0">
              <a:solidFill>
                <a:srgbClr val="FF0000"/>
              </a:solidFill>
              <a:latin typeface="宋体" panose="02010600030101010101" pitchFamily="2" charset="-122"/>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1" dirty="0">
              <a:solidFill>
                <a:srgbClr val="FF0000"/>
              </a:solidFill>
              <a:latin typeface="宋体" panose="02010600030101010101" pitchFamily="2" charset="-122"/>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panose="02010600030101010101" pitchFamily="2" charset="-122"/>
                <a:ea typeface="宋体" panose="02010600030101010101" pitchFamily="2" charset="-122"/>
              </a:rPr>
              <a:t>提示：</a:t>
            </a:r>
            <a:endParaRPr lang="en-US" altLang="zh-CN" sz="2400" b="1" dirty="0">
              <a:latin typeface="宋体" panose="02010600030101010101" pitchFamily="2" charset="-122"/>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panose="02010600030101010101" pitchFamily="2" charset="-122"/>
                <a:ea typeface="宋体" panose="02010600030101010101" pitchFamily="2" charset="-122"/>
              </a:rPr>
              <a:t>四分位数计算：将数据集从小到大排序，第一个四分位数应发生在</a:t>
            </a:r>
            <a:r>
              <a:rPr lang="en-US" altLang="zh-CN" sz="2400" b="1" dirty="0">
                <a:latin typeface="宋体" panose="02010600030101010101" pitchFamily="2" charset="-122"/>
                <a:ea typeface="宋体" panose="02010600030101010101" pitchFamily="2" charset="-122"/>
              </a:rPr>
              <a:t>25</a:t>
            </a:r>
            <a:r>
              <a:rPr lang="zh-CN" altLang="en-US" sz="2400" b="1" dirty="0">
                <a:latin typeface="宋体" panose="02010600030101010101" pitchFamily="2" charset="-122"/>
                <a:ea typeface="宋体" panose="02010600030101010101" pitchFamily="2" charset="-122"/>
              </a:rPr>
              <a:t>％处</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第二个四分位数应发生在</a:t>
            </a:r>
            <a:r>
              <a:rPr lang="en-US" altLang="zh-CN" sz="2400" b="1" dirty="0">
                <a:latin typeface="宋体" panose="02010600030101010101" pitchFamily="2" charset="-122"/>
                <a:ea typeface="宋体" panose="02010600030101010101" pitchFamily="2" charset="-122"/>
              </a:rPr>
              <a:t>50</a:t>
            </a:r>
            <a:r>
              <a:rPr lang="zh-CN" altLang="en-US" sz="2400" b="1" dirty="0">
                <a:latin typeface="宋体" panose="02010600030101010101" pitchFamily="2" charset="-122"/>
                <a:ea typeface="宋体" panose="02010600030101010101" pitchFamily="2" charset="-122"/>
              </a:rPr>
              <a:t>％处</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也称中位数。第三个四分位数应发生在</a:t>
            </a:r>
            <a:r>
              <a:rPr lang="en-US" altLang="zh-CN" sz="2400" b="1" dirty="0">
                <a:latin typeface="宋体" panose="02010600030101010101" pitchFamily="2" charset="-122"/>
                <a:ea typeface="宋体" panose="02010600030101010101" pitchFamily="2" charset="-122"/>
              </a:rPr>
              <a:t>75</a:t>
            </a:r>
            <a:r>
              <a:rPr lang="zh-CN" altLang="en-US" sz="2400" b="1" dirty="0">
                <a:latin typeface="宋体" panose="02010600030101010101" pitchFamily="2" charset="-122"/>
                <a:ea typeface="宋体" panose="02010600030101010101" pitchFamily="2" charset="-122"/>
              </a:rPr>
              <a:t>％处。</a:t>
            </a:r>
            <a:endParaRPr lang="en-US" altLang="zh-CN" sz="2400" b="1" dirty="0">
              <a:latin typeface="宋体" panose="02010600030101010101" pitchFamily="2" charset="-122"/>
              <a:ea typeface="宋体" panose="02010600030101010101" pitchFamily="2" charset="-122"/>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latin typeface="宋体" panose="02010600030101010101" pitchFamily="2" charset="-122"/>
                <a:ea typeface="宋体" panose="02010600030101010101" pitchFamily="2" charset="-122"/>
              </a:rPr>
              <a:t>五数概括计算：一个数据集的分布的五数概括由最小值、第一个四分位数、中位数、第三个四分位数、和最大值构成。</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74733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830997"/>
          </a:xfrm>
          <a:prstGeom prst="rect">
            <a:avLst/>
          </a:prstGeom>
          <a:noFill/>
        </p:spPr>
        <p:txBody>
          <a:bodyPr wrap="square">
            <a:spAutoFit/>
          </a:bodyPr>
          <a:lstStyle/>
          <a:p>
            <a:pPr algn="just">
              <a:defRPr/>
            </a:pP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给出两个对象，计算他们之间的欧几里得距离、曼哈顿距离、闵可夫斯基距离和上确距离。</a:t>
            </a:r>
            <a:r>
              <a:rPr lang="zh-CN" altLang="en-US" sz="2400" b="1" dirty="0">
                <a:solidFill>
                  <a:srgbClr val="FF0000"/>
                </a:solidFill>
                <a:latin typeface="宋体" panose="02010600030101010101" pitchFamily="2" charset="-122"/>
                <a:ea typeface="宋体" panose="02010600030101010101" pitchFamily="2" charset="-122"/>
              </a:rPr>
              <a:t>（对应认识数据章节）</a:t>
            </a:r>
            <a:endParaRPr lang="en-US" altLang="zh-CN" sz="2400" b="1" dirty="0">
              <a:solidFill>
                <a:srgbClr val="FF0000"/>
              </a:solidFill>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0B81F9FE-168C-5B36-3827-47BE8CA2126C}"/>
              </a:ext>
            </a:extLst>
          </p:cNvPr>
          <p:cNvPicPr>
            <a:picLocks noChangeAspect="1"/>
          </p:cNvPicPr>
          <p:nvPr/>
        </p:nvPicPr>
        <p:blipFill>
          <a:blip r:embed="rId3"/>
          <a:stretch>
            <a:fillRect/>
          </a:stretch>
        </p:blipFill>
        <p:spPr>
          <a:xfrm>
            <a:off x="2846066" y="1778905"/>
            <a:ext cx="5437632" cy="617220"/>
          </a:xfrm>
          <a:prstGeom prst="rect">
            <a:avLst/>
          </a:prstGeom>
        </p:spPr>
      </p:pic>
      <p:graphicFrame>
        <p:nvGraphicFramePr>
          <p:cNvPr id="3" name="Object 6">
            <a:extLst>
              <a:ext uri="{FF2B5EF4-FFF2-40B4-BE49-F238E27FC236}">
                <a16:creationId xmlns:a16="http://schemas.microsoft.com/office/drawing/2014/main" id="{82F736C3-6525-C17F-42FB-06A56A0911E8}"/>
              </a:ext>
            </a:extLst>
          </p:cNvPr>
          <p:cNvGraphicFramePr>
            <a:graphicFrameLocks noChangeAspect="1"/>
          </p:cNvGraphicFramePr>
          <p:nvPr>
            <p:extLst>
              <p:ext uri="{D42A27DB-BD31-4B8C-83A1-F6EECF244321}">
                <p14:modId xmlns:p14="http://schemas.microsoft.com/office/powerpoint/2010/main" val="1414611916"/>
              </p:ext>
            </p:extLst>
          </p:nvPr>
        </p:nvGraphicFramePr>
        <p:xfrm>
          <a:off x="2907490" y="2797752"/>
          <a:ext cx="5508625" cy="554037"/>
        </p:xfrm>
        <a:graphic>
          <a:graphicData uri="http://schemas.openxmlformats.org/presentationml/2006/ole">
            <mc:AlternateContent xmlns:mc="http://schemas.openxmlformats.org/markup-compatibility/2006">
              <mc:Choice xmlns:v="urn:schemas-microsoft-com:vml" Requires="v">
                <p:oleObj name="Equation" r:id="rId4" imgW="4292600" imgH="431800" progId="Equation.3">
                  <p:embed/>
                </p:oleObj>
              </mc:Choice>
              <mc:Fallback>
                <p:oleObj name="Equation" r:id="rId4" imgW="4292600" imgH="431800" progId="Equation.3">
                  <p:embed/>
                  <p:pic>
                    <p:nvPicPr>
                      <p:cNvPr id="8" name="Object 6">
                        <a:extLst>
                          <a:ext uri="{FF2B5EF4-FFF2-40B4-BE49-F238E27FC236}">
                            <a16:creationId xmlns:a16="http://schemas.microsoft.com/office/drawing/2014/main" id="{E873D0A3-1559-53A8-8994-EC00134A7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7490" y="2797752"/>
                        <a:ext cx="5508625"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4C1F9496-994B-56A1-1CA9-5FB00F2EAF03}"/>
              </a:ext>
            </a:extLst>
          </p:cNvPr>
          <p:cNvGraphicFramePr>
            <a:graphicFrameLocks noChangeAspect="1"/>
          </p:cNvGraphicFramePr>
          <p:nvPr>
            <p:extLst>
              <p:ext uri="{D42A27DB-BD31-4B8C-83A1-F6EECF244321}">
                <p14:modId xmlns:p14="http://schemas.microsoft.com/office/powerpoint/2010/main" val="2356431877"/>
              </p:ext>
            </p:extLst>
          </p:nvPr>
        </p:nvGraphicFramePr>
        <p:xfrm>
          <a:off x="2780549" y="3753416"/>
          <a:ext cx="6335712" cy="730250"/>
        </p:xfrm>
        <a:graphic>
          <a:graphicData uri="http://schemas.openxmlformats.org/presentationml/2006/ole">
            <mc:AlternateContent xmlns:mc="http://schemas.openxmlformats.org/markup-compatibility/2006">
              <mc:Choice xmlns:v="urn:schemas-microsoft-com:vml" Requires="v">
                <p:oleObj name="Equation" r:id="rId6" imgW="5181600" imgH="596900" progId="Equation.3">
                  <p:embed/>
                </p:oleObj>
              </mc:Choice>
              <mc:Fallback>
                <p:oleObj name="Equation" r:id="rId6" imgW="5181600" imgH="596900" progId="Equation.3">
                  <p:embed/>
                  <p:pic>
                    <p:nvPicPr>
                      <p:cNvPr id="3" name="Object 4">
                        <a:extLst>
                          <a:ext uri="{FF2B5EF4-FFF2-40B4-BE49-F238E27FC236}">
                            <a16:creationId xmlns:a16="http://schemas.microsoft.com/office/drawing/2014/main" id="{4BFE6580-3E7E-42D5-C022-71BD6E8DEF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0549" y="3753416"/>
                        <a:ext cx="633571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 name="Picture 10">
            <a:extLst>
              <a:ext uri="{FF2B5EF4-FFF2-40B4-BE49-F238E27FC236}">
                <a16:creationId xmlns:a16="http://schemas.microsoft.com/office/drawing/2014/main" id="{B97550D9-735F-B653-E159-D78FDC2F0A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6066" y="4885293"/>
            <a:ext cx="6019800"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C67857C9-D376-BF60-6C3D-5061C9CF40BD}"/>
              </a:ext>
            </a:extLst>
          </p:cNvPr>
          <p:cNvSpPr txBox="1"/>
          <p:nvPr/>
        </p:nvSpPr>
        <p:spPr>
          <a:xfrm>
            <a:off x="683062" y="1825091"/>
            <a:ext cx="2470797"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欧几里得距离</a:t>
            </a:r>
          </a:p>
        </p:txBody>
      </p:sp>
      <p:sp>
        <p:nvSpPr>
          <p:cNvPr id="10" name="文本框 9">
            <a:extLst>
              <a:ext uri="{FF2B5EF4-FFF2-40B4-BE49-F238E27FC236}">
                <a16:creationId xmlns:a16="http://schemas.microsoft.com/office/drawing/2014/main" id="{A2367B8F-93A3-C7DB-FC77-7C7D5CEBB79E}"/>
              </a:ext>
            </a:extLst>
          </p:cNvPr>
          <p:cNvSpPr txBox="1"/>
          <p:nvPr/>
        </p:nvSpPr>
        <p:spPr>
          <a:xfrm>
            <a:off x="959413" y="2734569"/>
            <a:ext cx="1886653"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曼哈顿距离</a:t>
            </a:r>
          </a:p>
        </p:txBody>
      </p:sp>
      <p:sp>
        <p:nvSpPr>
          <p:cNvPr id="12" name="文本框 11">
            <a:extLst>
              <a:ext uri="{FF2B5EF4-FFF2-40B4-BE49-F238E27FC236}">
                <a16:creationId xmlns:a16="http://schemas.microsoft.com/office/drawing/2014/main" id="{909431C1-433C-25C2-3A09-82D95A69D211}"/>
              </a:ext>
            </a:extLst>
          </p:cNvPr>
          <p:cNvSpPr txBox="1"/>
          <p:nvPr/>
        </p:nvSpPr>
        <p:spPr>
          <a:xfrm>
            <a:off x="683062" y="3864428"/>
            <a:ext cx="1884924" cy="369332"/>
          </a:xfrm>
          <a:prstGeom prst="rect">
            <a:avLst/>
          </a:prstGeom>
          <a:noFill/>
        </p:spPr>
        <p:txBody>
          <a:bodyPr wrap="square">
            <a:spAutoFit/>
          </a:bodyPr>
          <a:lstStyle/>
          <a:p>
            <a:r>
              <a:rPr kumimoji="0" lang="zh-CN" altLang="en-US" sz="1800"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mn-cs"/>
              </a:rPr>
              <a:t>闵可夫斯基距离</a:t>
            </a:r>
            <a:endParaRPr lang="zh-CN" altLang="en-US" dirty="0"/>
          </a:p>
        </p:txBody>
      </p:sp>
      <p:sp>
        <p:nvSpPr>
          <p:cNvPr id="14" name="文本框 13">
            <a:extLst>
              <a:ext uri="{FF2B5EF4-FFF2-40B4-BE49-F238E27FC236}">
                <a16:creationId xmlns:a16="http://schemas.microsoft.com/office/drawing/2014/main" id="{EDE2BD0B-1BF1-3216-6BBA-6ADD513F9123}"/>
              </a:ext>
            </a:extLst>
          </p:cNvPr>
          <p:cNvSpPr txBox="1"/>
          <p:nvPr/>
        </p:nvSpPr>
        <p:spPr>
          <a:xfrm>
            <a:off x="1405820" y="5199102"/>
            <a:ext cx="1567348" cy="369332"/>
          </a:xfrm>
          <a:prstGeom prst="rect">
            <a:avLst/>
          </a:prstGeom>
          <a:noFill/>
        </p:spPr>
        <p:txBody>
          <a:bodyPr wrap="square">
            <a:spAutoFit/>
          </a:bodyPr>
          <a:lstStyle/>
          <a:p>
            <a:r>
              <a:rPr lang="zh-CN" altLang="en-US" b="1" dirty="0">
                <a:latin typeface="宋体" panose="02010600030101010101" pitchFamily="2" charset="-122"/>
                <a:ea typeface="宋体" panose="02010600030101010101" pitchFamily="2" charset="-122"/>
              </a:rPr>
              <a:t>上确距离</a:t>
            </a:r>
          </a:p>
        </p:txBody>
      </p:sp>
    </p:spTree>
    <p:extLst>
      <p:ext uri="{BB962C8B-B14F-4D97-AF65-F5344CB8AC3E}">
        <p14:creationId xmlns:p14="http://schemas.microsoft.com/office/powerpoint/2010/main" val="615655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给定最小支持度，利用</a:t>
            </a:r>
            <a:r>
              <a:rPr lang="en-US" altLang="zh-CN" sz="2400" b="1" dirty="0" err="1">
                <a:solidFill>
                  <a:srgbClr val="FF0000"/>
                </a:solidFill>
                <a:latin typeface="宋体" panose="02010600030101010101" pitchFamily="2" charset="-122"/>
                <a:ea typeface="宋体" panose="02010600030101010101" pitchFamily="2" charset="-122"/>
              </a:rPr>
              <a:t>Apriori</a:t>
            </a:r>
            <a:r>
              <a:rPr lang="zh-CN" altLang="en-US" sz="2400" b="1" dirty="0">
                <a:solidFill>
                  <a:srgbClr val="FF0000"/>
                </a:solidFill>
                <a:latin typeface="宋体" panose="02010600030101010101" pitchFamily="2" charset="-122"/>
                <a:ea typeface="宋体" panose="02010600030101010101" pitchFamily="2" charset="-122"/>
              </a:rPr>
              <a:t>算法找出频繁模式项。</a:t>
            </a:r>
            <a:endParaRPr lang="en-US" altLang="zh-CN" sz="2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28764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6"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97906" y="96231"/>
            <a:ext cx="8719958" cy="862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none" spc="0" normalizeH="0" baseline="0" noProof="0" dirty="0" err="1">
                <a:ln>
                  <a:noFill/>
                </a:ln>
                <a:solidFill>
                  <a:srgbClr val="000000"/>
                </a:solidFill>
                <a:effectLst/>
                <a:uLnTx/>
                <a:uFillTx/>
                <a:latin typeface="Arial"/>
                <a:ea typeface="宋体" charset="-122"/>
                <a:cs typeface="+mj-cs"/>
              </a:rPr>
              <a:t>Apriori</a:t>
            </a:r>
            <a:r>
              <a:rPr kumimoji="0" lang="zh-CN" altLang="en-US" sz="3600" b="1" i="0" u="none" strike="noStrike" kern="0" cap="none" spc="0" normalizeH="0" baseline="0" noProof="0" dirty="0">
                <a:ln>
                  <a:noFill/>
                </a:ln>
                <a:solidFill>
                  <a:srgbClr val="000000"/>
                </a:solidFill>
                <a:effectLst/>
                <a:uLnTx/>
                <a:uFillTx/>
                <a:latin typeface="Arial"/>
                <a:ea typeface="宋体" charset="-122"/>
                <a:cs typeface="+mj-cs"/>
              </a:rPr>
              <a:t>算法</a:t>
            </a:r>
            <a:r>
              <a:rPr kumimoji="0" lang="en-US" altLang="zh-CN" sz="3600" b="1" i="0" u="none" strike="noStrike" kern="0" cap="none" spc="0" normalizeH="0" baseline="0" noProof="0" dirty="0">
                <a:ln>
                  <a:noFill/>
                </a:ln>
                <a:solidFill>
                  <a:srgbClr val="000000"/>
                </a:solidFill>
                <a:effectLst/>
                <a:uLnTx/>
                <a:uFillTx/>
                <a:latin typeface="Arial" charset="0"/>
                <a:ea typeface="宋体" charset="-122"/>
                <a:cs typeface="+mj-cs"/>
              </a:rPr>
              <a:t>——</a:t>
            </a:r>
            <a:r>
              <a:rPr kumimoji="0" lang="zh-CN" altLang="en-US" sz="3600" b="1" i="0" u="none" strike="noStrike" kern="0" cap="none" spc="0" normalizeH="0" baseline="0" noProof="0" dirty="0">
                <a:ln>
                  <a:noFill/>
                </a:ln>
                <a:solidFill>
                  <a:srgbClr val="000000"/>
                </a:solidFill>
                <a:effectLst/>
                <a:uLnTx/>
                <a:uFillTx/>
                <a:latin typeface="Arial"/>
                <a:ea typeface="宋体" charset="-122"/>
                <a:cs typeface="+mj-cs"/>
              </a:rPr>
              <a:t>示例</a:t>
            </a:r>
          </a:p>
        </p:txBody>
      </p:sp>
      <p:sp>
        <p:nvSpPr>
          <p:cNvPr id="3" name="Text Box 4">
            <a:extLst>
              <a:ext uri="{FF2B5EF4-FFF2-40B4-BE49-F238E27FC236}">
                <a16:creationId xmlns:a16="http://schemas.microsoft.com/office/drawing/2014/main" id="{EBA585E5-B0D0-C3C1-BD82-75BA09DD57DC}"/>
              </a:ext>
            </a:extLst>
          </p:cNvPr>
          <p:cNvSpPr txBox="1">
            <a:spLocks noChangeArrowheads="1"/>
          </p:cNvSpPr>
          <p:nvPr/>
        </p:nvSpPr>
        <p:spPr bwMode="auto">
          <a:xfrm>
            <a:off x="609600" y="1196975"/>
            <a:ext cx="1985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Database TDB</a:t>
            </a:r>
          </a:p>
        </p:txBody>
      </p:sp>
      <p:sp>
        <p:nvSpPr>
          <p:cNvPr id="4" name="Text Box 5">
            <a:extLst>
              <a:ext uri="{FF2B5EF4-FFF2-40B4-BE49-F238E27FC236}">
                <a16:creationId xmlns:a16="http://schemas.microsoft.com/office/drawing/2014/main" id="{394B997F-9CC9-6DB1-F269-BBE2AC725846}"/>
              </a:ext>
            </a:extLst>
          </p:cNvPr>
          <p:cNvSpPr txBox="1">
            <a:spLocks noChangeArrowheads="1"/>
          </p:cNvSpPr>
          <p:nvPr/>
        </p:nvSpPr>
        <p:spPr bwMode="auto">
          <a:xfrm>
            <a:off x="2724150" y="2035175"/>
            <a:ext cx="109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1</a:t>
            </a:r>
            <a:r>
              <a:rPr kumimoji="0" lang="en-US" altLang="zh-CN" sz="2400" b="0" i="0" u="none" strike="noStrike" kern="1200" cap="none" spc="0" normalizeH="0" baseline="30000" noProof="0">
                <a:ln>
                  <a:noFill/>
                </a:ln>
                <a:solidFill>
                  <a:srgbClr val="000000"/>
                </a:solidFill>
                <a:effectLst/>
                <a:uLnTx/>
                <a:uFillTx/>
                <a:latin typeface="Times New Roman" pitchFamily="18" charset="0"/>
                <a:ea typeface="宋体" charset="-122"/>
                <a:cs typeface="+mn-cs"/>
              </a:rPr>
              <a:t>st</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 scan</a:t>
            </a:r>
          </a:p>
        </p:txBody>
      </p:sp>
      <p:sp>
        <p:nvSpPr>
          <p:cNvPr id="5" name="Line 6">
            <a:extLst>
              <a:ext uri="{FF2B5EF4-FFF2-40B4-BE49-F238E27FC236}">
                <a16:creationId xmlns:a16="http://schemas.microsoft.com/office/drawing/2014/main" id="{E3D50E4F-924E-8C38-9B3B-5B4C9310CFF8}"/>
              </a:ext>
            </a:extLst>
          </p:cNvPr>
          <p:cNvSpPr>
            <a:spLocks noChangeShapeType="1"/>
          </p:cNvSpPr>
          <p:nvPr/>
        </p:nvSpPr>
        <p:spPr bwMode="auto">
          <a:xfrm>
            <a:off x="2844800" y="2481263"/>
            <a:ext cx="831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6" name="Text Box 7">
            <a:extLst>
              <a:ext uri="{FF2B5EF4-FFF2-40B4-BE49-F238E27FC236}">
                <a16:creationId xmlns:a16="http://schemas.microsoft.com/office/drawing/2014/main" id="{F1210EF9-ECE8-BD4B-D751-0402038F38DB}"/>
              </a:ext>
            </a:extLst>
          </p:cNvPr>
          <p:cNvSpPr txBox="1">
            <a:spLocks noChangeArrowheads="1"/>
          </p:cNvSpPr>
          <p:nvPr/>
        </p:nvSpPr>
        <p:spPr bwMode="auto">
          <a:xfrm>
            <a:off x="3306763" y="1482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1</a:t>
            </a:r>
          </a:p>
        </p:txBody>
      </p:sp>
      <p:sp>
        <p:nvSpPr>
          <p:cNvPr id="7" name="Text Box 8">
            <a:extLst>
              <a:ext uri="{FF2B5EF4-FFF2-40B4-BE49-F238E27FC236}">
                <a16:creationId xmlns:a16="http://schemas.microsoft.com/office/drawing/2014/main" id="{D7479E1C-A1BD-929C-0471-A187C3CA9A86}"/>
              </a:ext>
            </a:extLst>
          </p:cNvPr>
          <p:cNvSpPr txBox="1">
            <a:spLocks noChangeArrowheads="1"/>
          </p:cNvSpPr>
          <p:nvPr/>
        </p:nvSpPr>
        <p:spPr bwMode="auto">
          <a:xfrm>
            <a:off x="5894388" y="159385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L</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1</a:t>
            </a:r>
          </a:p>
        </p:txBody>
      </p:sp>
      <p:sp>
        <p:nvSpPr>
          <p:cNvPr id="8" name="Text Box 9">
            <a:extLst>
              <a:ext uri="{FF2B5EF4-FFF2-40B4-BE49-F238E27FC236}">
                <a16:creationId xmlns:a16="http://schemas.microsoft.com/office/drawing/2014/main" id="{577EA2DD-3999-6214-60E2-C8313A9178CE}"/>
              </a:ext>
            </a:extLst>
          </p:cNvPr>
          <p:cNvSpPr txBox="1">
            <a:spLocks noChangeArrowheads="1"/>
          </p:cNvSpPr>
          <p:nvPr/>
        </p:nvSpPr>
        <p:spPr bwMode="auto">
          <a:xfrm>
            <a:off x="849313" y="3614738"/>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L</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2</a:t>
            </a:r>
          </a:p>
        </p:txBody>
      </p:sp>
      <p:sp>
        <p:nvSpPr>
          <p:cNvPr id="9" name="Text Box 10">
            <a:extLst>
              <a:ext uri="{FF2B5EF4-FFF2-40B4-BE49-F238E27FC236}">
                <a16:creationId xmlns:a16="http://schemas.microsoft.com/office/drawing/2014/main" id="{950871EF-7863-A85F-C18C-61DD42427B31}"/>
              </a:ext>
            </a:extLst>
          </p:cNvPr>
          <p:cNvSpPr txBox="1">
            <a:spLocks noChangeArrowheads="1"/>
          </p:cNvSpPr>
          <p:nvPr/>
        </p:nvSpPr>
        <p:spPr bwMode="auto">
          <a:xfrm>
            <a:off x="3276600" y="30686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2</a:t>
            </a:r>
          </a:p>
        </p:txBody>
      </p:sp>
      <p:sp>
        <p:nvSpPr>
          <p:cNvPr id="10" name="Text Box 11">
            <a:extLst>
              <a:ext uri="{FF2B5EF4-FFF2-40B4-BE49-F238E27FC236}">
                <a16:creationId xmlns:a16="http://schemas.microsoft.com/office/drawing/2014/main" id="{B9791124-B7BC-9BE6-F544-04674BA5C94B}"/>
              </a:ext>
            </a:extLst>
          </p:cNvPr>
          <p:cNvSpPr txBox="1">
            <a:spLocks noChangeArrowheads="1"/>
          </p:cNvSpPr>
          <p:nvPr/>
        </p:nvSpPr>
        <p:spPr bwMode="auto">
          <a:xfrm>
            <a:off x="6564313" y="3413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2</a:t>
            </a:r>
          </a:p>
        </p:txBody>
      </p:sp>
      <p:sp>
        <p:nvSpPr>
          <p:cNvPr id="11" name="Line 12">
            <a:extLst>
              <a:ext uri="{FF2B5EF4-FFF2-40B4-BE49-F238E27FC236}">
                <a16:creationId xmlns:a16="http://schemas.microsoft.com/office/drawing/2014/main" id="{506AC7FE-005A-D71D-84D3-367F6E71885D}"/>
              </a:ext>
            </a:extLst>
          </p:cNvPr>
          <p:cNvSpPr>
            <a:spLocks noChangeShapeType="1"/>
          </p:cNvSpPr>
          <p:nvPr/>
        </p:nvSpPr>
        <p:spPr bwMode="auto">
          <a:xfrm flipH="1">
            <a:off x="5675313" y="4283075"/>
            <a:ext cx="1120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2" name="Text Box 13">
            <a:extLst>
              <a:ext uri="{FF2B5EF4-FFF2-40B4-BE49-F238E27FC236}">
                <a16:creationId xmlns:a16="http://schemas.microsoft.com/office/drawing/2014/main" id="{EF20A628-00DF-E551-E924-EAE69B90AF51}"/>
              </a:ext>
            </a:extLst>
          </p:cNvPr>
          <p:cNvSpPr txBox="1">
            <a:spLocks noChangeArrowheads="1"/>
          </p:cNvSpPr>
          <p:nvPr/>
        </p:nvSpPr>
        <p:spPr bwMode="auto">
          <a:xfrm>
            <a:off x="5656263" y="3781425"/>
            <a:ext cx="1157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2</a:t>
            </a:r>
            <a:r>
              <a:rPr kumimoji="0" lang="en-US" altLang="zh-CN" sz="2400" b="0" i="0" u="none" strike="noStrike" kern="1200" cap="none" spc="0" normalizeH="0" baseline="30000" noProof="0">
                <a:ln>
                  <a:noFill/>
                </a:ln>
                <a:solidFill>
                  <a:srgbClr val="000000"/>
                </a:solidFill>
                <a:effectLst/>
                <a:uLnTx/>
                <a:uFillTx/>
                <a:latin typeface="Times New Roman" pitchFamily="18" charset="0"/>
                <a:ea typeface="宋体" charset="-122"/>
                <a:cs typeface="+mn-cs"/>
              </a:rPr>
              <a:t>nd</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 scan</a:t>
            </a:r>
          </a:p>
        </p:txBody>
      </p:sp>
      <p:sp>
        <p:nvSpPr>
          <p:cNvPr id="13" name="AutoShape 14">
            <a:extLst>
              <a:ext uri="{FF2B5EF4-FFF2-40B4-BE49-F238E27FC236}">
                <a16:creationId xmlns:a16="http://schemas.microsoft.com/office/drawing/2014/main" id="{ABDED697-B565-3783-A431-3882104F8DDB}"/>
              </a:ext>
            </a:extLst>
          </p:cNvPr>
          <p:cNvSpPr>
            <a:spLocks noChangeArrowheads="1"/>
          </p:cNvSpPr>
          <p:nvPr/>
        </p:nvSpPr>
        <p:spPr bwMode="auto">
          <a:xfrm>
            <a:off x="8408988" y="3100388"/>
            <a:ext cx="627062" cy="855662"/>
          </a:xfrm>
          <a:prstGeom prst="curvedLeftArrow">
            <a:avLst>
              <a:gd name="adj1" fmla="val 27291"/>
              <a:gd name="adj2" fmla="val 54582"/>
              <a:gd name="adj3" fmla="val 33333"/>
            </a:avLst>
          </a:prstGeom>
          <a:solidFill>
            <a:srgbClr val="FFFFFF"/>
          </a:solidFill>
          <a:ln w="9525">
            <a:solidFill>
              <a:srgbClr val="000000"/>
            </a:solid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4" name="Line 15">
            <a:extLst>
              <a:ext uri="{FF2B5EF4-FFF2-40B4-BE49-F238E27FC236}">
                <a16:creationId xmlns:a16="http://schemas.microsoft.com/office/drawing/2014/main" id="{10D7F1B3-E50B-94B5-2D83-8D775CCA7BEE}"/>
              </a:ext>
            </a:extLst>
          </p:cNvPr>
          <p:cNvSpPr>
            <a:spLocks noChangeShapeType="1"/>
          </p:cNvSpPr>
          <p:nvPr/>
        </p:nvSpPr>
        <p:spPr bwMode="auto">
          <a:xfrm>
            <a:off x="5751513" y="6413500"/>
            <a:ext cx="12144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5" name="Text Box 16">
            <a:extLst>
              <a:ext uri="{FF2B5EF4-FFF2-40B4-BE49-F238E27FC236}">
                <a16:creationId xmlns:a16="http://schemas.microsoft.com/office/drawing/2014/main" id="{412DB115-DDD1-8F12-C5FE-77E4B90DD9F7}"/>
              </a:ext>
            </a:extLst>
          </p:cNvPr>
          <p:cNvSpPr txBox="1">
            <a:spLocks noChangeArrowheads="1"/>
          </p:cNvSpPr>
          <p:nvPr/>
        </p:nvSpPr>
        <p:spPr bwMode="auto">
          <a:xfrm>
            <a:off x="827088" y="5832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3</a:t>
            </a:r>
          </a:p>
        </p:txBody>
      </p:sp>
      <p:sp>
        <p:nvSpPr>
          <p:cNvPr id="16" name="Text Box 17">
            <a:extLst>
              <a:ext uri="{FF2B5EF4-FFF2-40B4-BE49-F238E27FC236}">
                <a16:creationId xmlns:a16="http://schemas.microsoft.com/office/drawing/2014/main" id="{3872C01D-31AC-6D6F-C612-B5295B1C2DC5}"/>
              </a:ext>
            </a:extLst>
          </p:cNvPr>
          <p:cNvSpPr txBox="1">
            <a:spLocks noChangeArrowheads="1"/>
          </p:cNvSpPr>
          <p:nvPr/>
        </p:nvSpPr>
        <p:spPr bwMode="auto">
          <a:xfrm>
            <a:off x="6853238" y="5905500"/>
            <a:ext cx="455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L</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3</a:t>
            </a:r>
          </a:p>
        </p:txBody>
      </p:sp>
      <p:sp>
        <p:nvSpPr>
          <p:cNvPr id="17" name="Text Box 18">
            <a:extLst>
              <a:ext uri="{FF2B5EF4-FFF2-40B4-BE49-F238E27FC236}">
                <a16:creationId xmlns:a16="http://schemas.microsoft.com/office/drawing/2014/main" id="{7EECB9A4-0AE6-6497-7A51-4A72CD7F4AE9}"/>
              </a:ext>
            </a:extLst>
          </p:cNvPr>
          <p:cNvSpPr txBox="1">
            <a:spLocks noChangeArrowheads="1"/>
          </p:cNvSpPr>
          <p:nvPr/>
        </p:nvSpPr>
        <p:spPr bwMode="auto">
          <a:xfrm>
            <a:off x="5751513" y="5995988"/>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3</a:t>
            </a:r>
            <a:r>
              <a:rPr kumimoji="0" lang="en-US" altLang="zh-CN" sz="2400" b="0" i="0" u="none" strike="noStrike" kern="1200" cap="none" spc="0" normalizeH="0" baseline="30000" noProof="0">
                <a:ln>
                  <a:noFill/>
                </a:ln>
                <a:solidFill>
                  <a:srgbClr val="000000"/>
                </a:solidFill>
                <a:effectLst/>
                <a:uLnTx/>
                <a:uFillTx/>
                <a:latin typeface="Times New Roman" pitchFamily="18" charset="0"/>
                <a:ea typeface="宋体" charset="-122"/>
                <a:cs typeface="+mn-cs"/>
              </a:rPr>
              <a:t>rd</a:t>
            </a:r>
            <a:r>
              <a:rPr kumimoji="0" lang="en-US" altLang="zh-CN" sz="2400" b="0" i="0" u="none" strike="noStrike" kern="1200" cap="none" spc="0" normalizeH="0" baseline="0" noProof="0">
                <a:ln>
                  <a:noFill/>
                </a:ln>
                <a:solidFill>
                  <a:srgbClr val="000000"/>
                </a:solidFill>
                <a:effectLst/>
                <a:uLnTx/>
                <a:uFillTx/>
                <a:latin typeface="Times New Roman" pitchFamily="18" charset="0"/>
                <a:ea typeface="宋体" charset="-122"/>
                <a:cs typeface="+mn-cs"/>
              </a:rPr>
              <a:t> scan</a:t>
            </a:r>
          </a:p>
        </p:txBody>
      </p:sp>
      <p:sp>
        <p:nvSpPr>
          <p:cNvPr id="18" name="AutoShape 19">
            <a:extLst>
              <a:ext uri="{FF2B5EF4-FFF2-40B4-BE49-F238E27FC236}">
                <a16:creationId xmlns:a16="http://schemas.microsoft.com/office/drawing/2014/main" id="{578D931E-29A9-9DC0-4EC4-8FD0A19D266D}"/>
              </a:ext>
            </a:extLst>
          </p:cNvPr>
          <p:cNvSpPr>
            <a:spLocks noChangeArrowheads="1"/>
          </p:cNvSpPr>
          <p:nvPr/>
        </p:nvSpPr>
        <p:spPr bwMode="auto">
          <a:xfrm>
            <a:off x="749300" y="4581525"/>
            <a:ext cx="441325" cy="1249363"/>
          </a:xfrm>
          <a:prstGeom prst="curvedRightArrow">
            <a:avLst>
              <a:gd name="adj1" fmla="val 56619"/>
              <a:gd name="adj2" fmla="val 113237"/>
              <a:gd name="adj3" fmla="val 33333"/>
            </a:avLst>
          </a:prstGeom>
          <a:solidFill>
            <a:srgbClr val="FF0000"/>
          </a:solidFill>
          <a:ln w="9525">
            <a:solidFill>
              <a:srgbClr val="000000"/>
            </a:solidFill>
            <a:miter lim="800000"/>
            <a:headEnd/>
            <a:tailEnd/>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9" name="Line 20">
            <a:extLst>
              <a:ext uri="{FF2B5EF4-FFF2-40B4-BE49-F238E27FC236}">
                <a16:creationId xmlns:a16="http://schemas.microsoft.com/office/drawing/2014/main" id="{A86DB02F-D53D-E308-6B23-BA1445353FB9}"/>
              </a:ext>
            </a:extLst>
          </p:cNvPr>
          <p:cNvSpPr>
            <a:spLocks noChangeShapeType="1"/>
          </p:cNvSpPr>
          <p:nvPr/>
        </p:nvSpPr>
        <p:spPr bwMode="auto">
          <a:xfrm>
            <a:off x="5881688" y="2468563"/>
            <a:ext cx="5270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20" name="Line 21">
            <a:extLst>
              <a:ext uri="{FF2B5EF4-FFF2-40B4-BE49-F238E27FC236}">
                <a16:creationId xmlns:a16="http://schemas.microsoft.com/office/drawing/2014/main" id="{BB4060B9-D8F2-CA87-47C2-BE548C4DB2E8}"/>
              </a:ext>
            </a:extLst>
          </p:cNvPr>
          <p:cNvSpPr>
            <a:spLocks noChangeShapeType="1"/>
          </p:cNvSpPr>
          <p:nvPr/>
        </p:nvSpPr>
        <p:spPr bwMode="auto">
          <a:xfrm flipH="1">
            <a:off x="3214688" y="4384675"/>
            <a:ext cx="3810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graphicFrame>
        <p:nvGraphicFramePr>
          <p:cNvPr id="21" name="Group 22">
            <a:extLst>
              <a:ext uri="{FF2B5EF4-FFF2-40B4-BE49-F238E27FC236}">
                <a16:creationId xmlns:a16="http://schemas.microsoft.com/office/drawing/2014/main" id="{BBEE730E-47CB-63C8-00BA-987AFF28FC96}"/>
              </a:ext>
            </a:extLst>
          </p:cNvPr>
          <p:cNvGraphicFramePr>
            <a:graphicFrameLocks noGrp="1"/>
          </p:cNvGraphicFramePr>
          <p:nvPr/>
        </p:nvGraphicFramePr>
        <p:xfrm>
          <a:off x="700088" y="1666875"/>
          <a:ext cx="1905000" cy="1690690"/>
        </p:xfrm>
        <a:graphic>
          <a:graphicData uri="http://schemas.openxmlformats.org/drawingml/2006/table">
            <a:tbl>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Tid</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00B05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SimSun" pitchFamily="2" charset="-122"/>
                        </a:rPr>
                        <a:t>Items</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0"/>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10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C, 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20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30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40</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 name="Group 42">
            <a:extLst>
              <a:ext uri="{FF2B5EF4-FFF2-40B4-BE49-F238E27FC236}">
                <a16:creationId xmlns:a16="http://schemas.microsoft.com/office/drawing/2014/main" id="{1B5D09F2-6E14-5144-C6AC-FF28EE59A7AE}"/>
              </a:ext>
            </a:extLst>
          </p:cNvPr>
          <p:cNvGraphicFramePr>
            <a:graphicFrameLocks noGrp="1"/>
          </p:cNvGraphicFramePr>
          <p:nvPr/>
        </p:nvGraphicFramePr>
        <p:xfrm>
          <a:off x="3976688" y="981075"/>
          <a:ext cx="1752600" cy="2028828"/>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{D}</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4"/>
                  </a:ext>
                </a:extLst>
              </a:tr>
              <a:tr h="338138">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23" name="Group 65">
            <a:extLst>
              <a:ext uri="{FF2B5EF4-FFF2-40B4-BE49-F238E27FC236}">
                <a16:creationId xmlns:a16="http://schemas.microsoft.com/office/drawing/2014/main" id="{577AA525-950E-A80D-D466-70DB07DAE121}"/>
              </a:ext>
            </a:extLst>
          </p:cNvPr>
          <p:cNvGraphicFramePr>
            <a:graphicFrameLocks noGrp="1"/>
          </p:cNvGraphicFramePr>
          <p:nvPr/>
        </p:nvGraphicFramePr>
        <p:xfrm>
          <a:off x="6491288" y="1401763"/>
          <a:ext cx="1752600" cy="1690685"/>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4" name="Group 85">
            <a:extLst>
              <a:ext uri="{FF2B5EF4-FFF2-40B4-BE49-F238E27FC236}">
                <a16:creationId xmlns:a16="http://schemas.microsoft.com/office/drawing/2014/main" id="{48A47D82-9D20-1FB0-724C-801BF7899C43}"/>
              </a:ext>
            </a:extLst>
          </p:cNvPr>
          <p:cNvGraphicFramePr>
            <a:graphicFrameLocks noGrp="1"/>
          </p:cNvGraphicFramePr>
          <p:nvPr/>
        </p:nvGraphicFramePr>
        <p:xfrm>
          <a:off x="7100888" y="3611563"/>
          <a:ext cx="1143000" cy="2366959"/>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SimSun"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5" name="Group 103">
            <a:extLst>
              <a:ext uri="{FF2B5EF4-FFF2-40B4-BE49-F238E27FC236}">
                <a16:creationId xmlns:a16="http://schemas.microsoft.com/office/drawing/2014/main" id="{2A9479F7-E577-A662-E1B6-019A2ED46F4A}"/>
              </a:ext>
            </a:extLst>
          </p:cNvPr>
          <p:cNvGraphicFramePr>
            <a:graphicFrameLocks noGrp="1"/>
          </p:cNvGraphicFramePr>
          <p:nvPr/>
        </p:nvGraphicFramePr>
        <p:xfrm>
          <a:off x="3748088" y="3165475"/>
          <a:ext cx="1752600" cy="2166941"/>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B}</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1"/>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6600"/>
                    </a:solidFill>
                  </a:tcPr>
                </a:tc>
                <a:extLst>
                  <a:ext uri="{0D108BD9-81ED-4DB2-BD59-A6C34878D82A}">
                    <a16:rowId xmlns:a16="http://schemas.microsoft.com/office/drawing/2014/main" val="10003"/>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6" name="Group 129">
            <a:extLst>
              <a:ext uri="{FF2B5EF4-FFF2-40B4-BE49-F238E27FC236}">
                <a16:creationId xmlns:a16="http://schemas.microsoft.com/office/drawing/2014/main" id="{57D5182E-8AF5-5A64-EA8E-75C0B756210D}"/>
              </a:ext>
            </a:extLst>
          </p:cNvPr>
          <p:cNvGraphicFramePr>
            <a:graphicFrameLocks noGrp="1"/>
          </p:cNvGraphicFramePr>
          <p:nvPr/>
        </p:nvGraphicFramePr>
        <p:xfrm>
          <a:off x="1309688" y="3573463"/>
          <a:ext cx="1752600" cy="1547810"/>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{A,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9562">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7" name="Group 149">
            <a:extLst>
              <a:ext uri="{FF2B5EF4-FFF2-40B4-BE49-F238E27FC236}">
                <a16:creationId xmlns:a16="http://schemas.microsoft.com/office/drawing/2014/main" id="{AF6B4383-F591-DFFB-4E6F-200C611C95DD}"/>
              </a:ext>
            </a:extLst>
          </p:cNvPr>
          <p:cNvGraphicFramePr>
            <a:graphicFrameLocks noGrp="1"/>
          </p:cNvGraphicFramePr>
          <p:nvPr/>
        </p:nvGraphicFramePr>
        <p:xfrm>
          <a:off x="1271588" y="5300663"/>
          <a:ext cx="1143000" cy="1381126"/>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{A,B,C}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8" name="Group 157">
            <a:extLst>
              <a:ext uri="{FF2B5EF4-FFF2-40B4-BE49-F238E27FC236}">
                <a16:creationId xmlns:a16="http://schemas.microsoft.com/office/drawing/2014/main" id="{F236947D-AA4B-BE6B-DA1C-15F4E968FCF2}"/>
              </a:ext>
            </a:extLst>
          </p:cNvPr>
          <p:cNvGraphicFramePr>
            <a:graphicFrameLocks noGrp="1"/>
          </p:cNvGraphicFramePr>
          <p:nvPr/>
        </p:nvGraphicFramePr>
        <p:xfrm>
          <a:off x="7283450" y="6126163"/>
          <a:ext cx="1752600" cy="619126"/>
        </p:xfrm>
        <a:graphic>
          <a:graphicData uri="http://schemas.openxmlformats.org/drawingml/2006/table">
            <a:tbl>
              <a:tblPr/>
              <a:tblGrid>
                <a:gridCol w="1143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tblGrid>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宋体" pitchFamily="2" charset="-122"/>
                        </a:rPr>
                        <a:t>Itemset</a:t>
                      </a:r>
                      <a:endParaRPr kumimoji="0" lang="en-US" altLang="zh-CN" sz="1700" b="1" i="0" u="none" strike="noStrike" cap="none" normalizeH="0" baseline="0" dirty="0">
                        <a:ln>
                          <a:noFill/>
                        </a:ln>
                        <a:solidFill>
                          <a:srgbClr val="FFFF00"/>
                        </a:solidFill>
                        <a:effectLst/>
                        <a:latin typeface="Arial" charset="0"/>
                        <a:ea typeface="宋体"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a:ln>
                            <a:noFill/>
                          </a:ln>
                          <a:solidFill>
                            <a:srgbClr val="FFFF00"/>
                          </a:solidFill>
                          <a:effectLst/>
                          <a:latin typeface="Arial" charset="0"/>
                          <a:ea typeface="宋体" pitchFamily="2" charset="-122"/>
                        </a:rPr>
                        <a:t>sup</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095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a:ln>
                            <a:noFill/>
                          </a:ln>
                          <a:solidFill>
                            <a:schemeClr val="tx1"/>
                          </a:solidFill>
                          <a:effectLst/>
                          <a:latin typeface="Arial" charset="0"/>
                          <a:ea typeface="宋体" pitchFamily="2" charset="-122"/>
                        </a:rPr>
                        <a:t>{B, C, 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8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宋体" pitchFamily="2" charset="-122"/>
                        </a:rPr>
                        <a:t>2</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9" name="TextBox 1">
            <a:extLst>
              <a:ext uri="{FF2B5EF4-FFF2-40B4-BE49-F238E27FC236}">
                <a16:creationId xmlns:a16="http://schemas.microsoft.com/office/drawing/2014/main" id="{178993BB-1923-3AA9-7261-BAB835B34BEB}"/>
              </a:ext>
            </a:extLst>
          </p:cNvPr>
          <p:cNvSpPr txBox="1">
            <a:spLocks noChangeArrowheads="1"/>
          </p:cNvSpPr>
          <p:nvPr/>
        </p:nvSpPr>
        <p:spPr bwMode="auto">
          <a:xfrm>
            <a:off x="6122988" y="692150"/>
            <a:ext cx="2600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0070C0"/>
                </a:solidFill>
                <a:effectLst/>
                <a:uLnTx/>
                <a:uFillTx/>
                <a:latin typeface="Arial" charset="0"/>
                <a:ea typeface="宋体" charset="-122"/>
                <a:cs typeface="+mn-cs"/>
              </a:rPr>
              <a:t>最小支持度</a:t>
            </a:r>
            <a:r>
              <a:rPr kumimoji="0" lang="en-US" altLang="zh-CN" sz="1800" b="1" i="0" u="none" strike="noStrike" kern="0" cap="none" spc="0" normalizeH="0" baseline="0" noProof="0" dirty="0">
                <a:ln>
                  <a:noFill/>
                </a:ln>
                <a:solidFill>
                  <a:srgbClr val="0070C0"/>
                </a:solidFill>
                <a:effectLst/>
                <a:uLnTx/>
                <a:uFillTx/>
                <a:latin typeface="Arial" charset="0"/>
                <a:ea typeface="宋体" charset="-122"/>
                <a:cs typeface="+mn-cs"/>
              </a:rPr>
              <a:t>50%</a:t>
            </a:r>
            <a:endParaRPr kumimoji="0" lang="zh-CN" altLang="en-US" sz="1800" b="1" i="0" u="none" strike="noStrike" kern="0" cap="none" spc="0" normalizeH="0" baseline="0" noProof="0" dirty="0">
              <a:ln>
                <a:noFill/>
              </a:ln>
              <a:solidFill>
                <a:srgbClr val="0070C0"/>
              </a:solidFill>
              <a:effectLst/>
              <a:uLnTx/>
              <a:uFillTx/>
              <a:latin typeface="Arial" charset="0"/>
              <a:ea typeface="宋体" charset="-122"/>
              <a:cs typeface="+mn-cs"/>
            </a:endParaRPr>
          </a:p>
        </p:txBody>
      </p:sp>
      <p:sp>
        <p:nvSpPr>
          <p:cNvPr id="30" name="Text Box 16">
            <a:extLst>
              <a:ext uri="{FF2B5EF4-FFF2-40B4-BE49-F238E27FC236}">
                <a16:creationId xmlns:a16="http://schemas.microsoft.com/office/drawing/2014/main" id="{2D8E8148-0E3E-A72B-DAE1-40C790643961}"/>
              </a:ext>
            </a:extLst>
          </p:cNvPr>
          <p:cNvSpPr txBox="1">
            <a:spLocks noChangeArrowheads="1"/>
          </p:cNvSpPr>
          <p:nvPr/>
        </p:nvSpPr>
        <p:spPr bwMode="auto">
          <a:xfrm>
            <a:off x="4064000" y="6035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0" i="1" u="none" strike="noStrike" kern="1200" cap="none" spc="0" normalizeH="0" baseline="0" noProof="0">
                <a:ln>
                  <a:noFill/>
                </a:ln>
                <a:solidFill>
                  <a:srgbClr val="000000"/>
                </a:solidFill>
                <a:effectLst/>
                <a:uLnTx/>
                <a:uFillTx/>
                <a:latin typeface="Times New Roman" pitchFamily="18" charset="0"/>
                <a:ea typeface="宋体" charset="-122"/>
                <a:cs typeface="+mn-cs"/>
              </a:rPr>
              <a:t>C</a:t>
            </a:r>
            <a:r>
              <a:rPr kumimoji="0" lang="en-US" altLang="zh-CN" sz="2400" b="0" i="1" u="none" strike="noStrike" kern="1200" cap="none" spc="0" normalizeH="0" baseline="-25000" noProof="0">
                <a:ln>
                  <a:noFill/>
                </a:ln>
                <a:solidFill>
                  <a:srgbClr val="000000"/>
                </a:solidFill>
                <a:effectLst/>
                <a:uLnTx/>
                <a:uFillTx/>
                <a:latin typeface="Times New Roman" pitchFamily="18" charset="0"/>
                <a:ea typeface="宋体" charset="-122"/>
                <a:cs typeface="+mn-cs"/>
              </a:rPr>
              <a:t>3</a:t>
            </a:r>
          </a:p>
        </p:txBody>
      </p:sp>
      <p:graphicFrame>
        <p:nvGraphicFramePr>
          <p:cNvPr id="31" name="Group 149">
            <a:extLst>
              <a:ext uri="{FF2B5EF4-FFF2-40B4-BE49-F238E27FC236}">
                <a16:creationId xmlns:a16="http://schemas.microsoft.com/office/drawing/2014/main" id="{4484297E-62D9-EA72-B6B7-67B2E8047631}"/>
              </a:ext>
            </a:extLst>
          </p:cNvPr>
          <p:cNvGraphicFramePr>
            <a:graphicFrameLocks noGrp="1"/>
          </p:cNvGraphicFramePr>
          <p:nvPr/>
        </p:nvGraphicFramePr>
        <p:xfrm>
          <a:off x="4508500" y="5503863"/>
          <a:ext cx="1143000" cy="1381126"/>
        </p:xfrm>
        <a:graphic>
          <a:graphicData uri="http://schemas.openxmlformats.org/drawingml/2006/table">
            <a:tbl>
              <a:tblPr/>
              <a:tblGrid>
                <a:gridCol w="1143000">
                  <a:extLst>
                    <a:ext uri="{9D8B030D-6E8A-4147-A177-3AD203B41FA5}">
                      <a16:colId xmlns:a16="http://schemas.microsoft.com/office/drawing/2014/main" val="20000"/>
                    </a:ext>
                  </a:extLst>
                </a:gridCol>
              </a:tblGrid>
              <a:tr h="338137">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1" i="0" u="none" strike="noStrike" cap="none" normalizeH="0" baseline="0" dirty="0" err="1">
                          <a:ln>
                            <a:noFill/>
                          </a:ln>
                          <a:solidFill>
                            <a:srgbClr val="FFFF00"/>
                          </a:solidFill>
                          <a:effectLst/>
                          <a:latin typeface="Arial" charset="0"/>
                          <a:ea typeface="SimSun" pitchFamily="2" charset="-122"/>
                        </a:rPr>
                        <a:t>Itemset</a:t>
                      </a:r>
                      <a:endParaRPr kumimoji="0" lang="en-US" altLang="zh-CN" sz="1700" b="1" i="0" u="none" strike="noStrike" cap="none" normalizeH="0" baseline="0" dirty="0">
                        <a:ln>
                          <a:noFill/>
                        </a:ln>
                        <a:solidFill>
                          <a:srgbClr val="FFFF00"/>
                        </a:solidFill>
                        <a:effectLst/>
                        <a:latin typeface="Arial" charset="0"/>
                        <a:ea typeface="SimSun" pitchFamily="2" charset="-122"/>
                      </a:endParaRP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3B812F"/>
                    </a:solidFill>
                  </a:tcPr>
                </a:tc>
                <a:extLst>
                  <a:ext uri="{0D108BD9-81ED-4DB2-BD59-A6C34878D82A}">
                    <a16:rowId xmlns:a16="http://schemas.microsoft.com/office/drawing/2014/main" val="10000"/>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{A,B,C}</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1"/>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{A,C,E}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solidFill>
                      <a:srgbClr val="FFC000"/>
                    </a:solidFill>
                  </a:tcPr>
                </a:tc>
                <a:extLst>
                  <a:ext uri="{0D108BD9-81ED-4DB2-BD59-A6C34878D82A}">
                    <a16:rowId xmlns:a16="http://schemas.microsoft.com/office/drawing/2014/main" val="10002"/>
                  </a:ext>
                </a:extLst>
              </a:tr>
              <a:tr h="347663">
                <a:tc>
                  <a:txBody>
                    <a:bodyPr/>
                    <a:lstStyle>
                      <a:lvl1pPr marL="0" algn="l" defTabSz="914400" rtl="0" eaLnBrk="1" latinLnBrk="0" hangingPunct="1">
                        <a:defRPr sz="1800" kern="1200">
                          <a:solidFill>
                            <a:schemeClr val="tx1"/>
                          </a:solidFill>
                          <a:latin typeface="Arial"/>
                          <a:ea typeface="SimSun"/>
                        </a:defRPr>
                      </a:lvl1pPr>
                      <a:lvl2pPr marL="457200" algn="l" defTabSz="914400" rtl="0" eaLnBrk="1" latinLnBrk="0" hangingPunct="1">
                        <a:defRPr sz="1800" kern="1200">
                          <a:solidFill>
                            <a:schemeClr val="tx1"/>
                          </a:solidFill>
                          <a:latin typeface="Arial"/>
                          <a:ea typeface="SimSun"/>
                        </a:defRPr>
                      </a:lvl2pPr>
                      <a:lvl3pPr marL="914400" algn="l" defTabSz="914400" rtl="0" eaLnBrk="1" latinLnBrk="0" hangingPunct="1">
                        <a:defRPr sz="1800" kern="1200">
                          <a:solidFill>
                            <a:schemeClr val="tx1"/>
                          </a:solidFill>
                          <a:latin typeface="Arial"/>
                          <a:ea typeface="SimSun"/>
                        </a:defRPr>
                      </a:lvl3pPr>
                      <a:lvl4pPr marL="1371600" algn="l" defTabSz="914400" rtl="0" eaLnBrk="1" latinLnBrk="0" hangingPunct="1">
                        <a:defRPr sz="1800" kern="1200">
                          <a:solidFill>
                            <a:schemeClr val="tx1"/>
                          </a:solidFill>
                          <a:latin typeface="Arial"/>
                          <a:ea typeface="SimSun"/>
                        </a:defRPr>
                      </a:lvl4pPr>
                      <a:lvl5pPr marL="1828800" algn="l" defTabSz="914400" rtl="0" eaLnBrk="1" latinLnBrk="0" hangingPunct="1">
                        <a:defRPr sz="1800" kern="1200">
                          <a:solidFill>
                            <a:schemeClr val="tx1"/>
                          </a:solidFill>
                          <a:latin typeface="Arial"/>
                          <a:ea typeface="SimSun"/>
                        </a:defRPr>
                      </a:lvl5pPr>
                      <a:lvl6pPr marL="2286000" algn="l" defTabSz="914400" rtl="0" eaLnBrk="1" latinLnBrk="0" hangingPunct="1">
                        <a:defRPr sz="1800" kern="1200">
                          <a:solidFill>
                            <a:schemeClr val="tx1"/>
                          </a:solidFill>
                          <a:latin typeface="Arial"/>
                          <a:ea typeface="SimSun"/>
                        </a:defRPr>
                      </a:lvl6pPr>
                      <a:lvl7pPr marL="2743200" algn="l" defTabSz="914400" rtl="0" eaLnBrk="1" latinLnBrk="0" hangingPunct="1">
                        <a:defRPr sz="1800" kern="1200">
                          <a:solidFill>
                            <a:schemeClr val="tx1"/>
                          </a:solidFill>
                          <a:latin typeface="Arial"/>
                          <a:ea typeface="SimSun"/>
                        </a:defRPr>
                      </a:lvl7pPr>
                      <a:lvl8pPr marL="3200400" algn="l" defTabSz="914400" rtl="0" eaLnBrk="1" latinLnBrk="0" hangingPunct="1">
                        <a:defRPr sz="1800" kern="1200">
                          <a:solidFill>
                            <a:schemeClr val="tx1"/>
                          </a:solidFill>
                          <a:latin typeface="Arial"/>
                          <a:ea typeface="SimSun"/>
                        </a:defRPr>
                      </a:lvl8pPr>
                      <a:lvl9pPr marL="3657600" algn="l" defTabSz="914400" rtl="0" eaLnBrk="1" latinLnBrk="0" hangingPunct="1">
                        <a:defRPr sz="1800" kern="1200">
                          <a:solidFill>
                            <a:schemeClr val="tx1"/>
                          </a:solidFill>
                          <a:latin typeface="Arial"/>
                          <a:ea typeface="SimSun"/>
                        </a:defRPr>
                      </a:lvl9pPr>
                    </a:lstStyle>
                    <a:p>
                      <a:pPr marL="0" marR="0" lvl="0" indent="0" algn="ctr" defTabSz="914400" rtl="0" eaLnBrk="1" fontAlgn="base" latinLnBrk="0" hangingPunct="1">
                        <a:lnSpc>
                          <a:spcPct val="90000"/>
                        </a:lnSpc>
                        <a:spcBef>
                          <a:spcPct val="20000"/>
                        </a:spcBef>
                        <a:spcAft>
                          <a:spcPct val="0"/>
                        </a:spcAft>
                        <a:buClr>
                          <a:schemeClr val="accent1"/>
                        </a:buClr>
                        <a:buSzPct val="65000"/>
                        <a:buFont typeface="Wingdings" pitchFamily="2" charset="2"/>
                        <a:buNone/>
                        <a:tabLst/>
                      </a:pPr>
                      <a:r>
                        <a:rPr kumimoji="0" lang="en-US" altLang="zh-CN" sz="1700" b="0" i="0" u="none" strike="noStrike" cap="none" normalizeH="0" baseline="0" dirty="0">
                          <a:ln>
                            <a:noFill/>
                          </a:ln>
                          <a:solidFill>
                            <a:schemeClr val="tx1"/>
                          </a:solidFill>
                          <a:effectLst/>
                          <a:latin typeface="Arial" charset="0"/>
                          <a:ea typeface="SimSun" pitchFamily="2" charset="-122"/>
                        </a:rPr>
                        <a:t>{B,C,E}</a:t>
                      </a:r>
                    </a:p>
                  </a:txBody>
                  <a:tcPr horzOverflow="overflow">
                    <a:lnL w="28575" cap="flat" cmpd="sng" algn="ctr">
                      <a:solidFill>
                        <a:srgbClr val="000000"/>
                      </a:solidFill>
                      <a:prstDash val="solid"/>
                      <a:miter lim="800000"/>
                      <a:headEnd type="none" w="med" len="med"/>
                      <a:tailEnd type="none" w="med" len="med"/>
                    </a:lnL>
                    <a:lnR w="28575" cap="flat" cmpd="sng" algn="ctr">
                      <a:solidFill>
                        <a:srgbClr val="000000"/>
                      </a:solidFill>
                      <a:prstDash val="solid"/>
                      <a:miter lim="800000"/>
                      <a:headEnd type="none" w="med" len="med"/>
                      <a:tailEnd type="none" w="med" len="med"/>
                    </a:lnR>
                    <a:lnT w="28575" cap="flat" cmpd="sng" algn="ctr">
                      <a:solidFill>
                        <a:srgbClr val="000000"/>
                      </a:solidFill>
                      <a:prstDash val="solid"/>
                      <a:miter lim="800000"/>
                      <a:headEnd type="none" w="med" len="med"/>
                      <a:tailEnd type="none" w="med" len="med"/>
                    </a:lnT>
                    <a:lnB w="28575"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 name="Line 15">
            <a:extLst>
              <a:ext uri="{FF2B5EF4-FFF2-40B4-BE49-F238E27FC236}">
                <a16:creationId xmlns:a16="http://schemas.microsoft.com/office/drawing/2014/main" id="{DA001B91-7DBC-56F7-7DA4-A7B1E9C7302B}"/>
              </a:ext>
            </a:extLst>
          </p:cNvPr>
          <p:cNvSpPr>
            <a:spLocks noChangeShapeType="1"/>
          </p:cNvSpPr>
          <p:nvPr/>
        </p:nvSpPr>
        <p:spPr bwMode="auto">
          <a:xfrm>
            <a:off x="2733675" y="6197600"/>
            <a:ext cx="12128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33" name="Text Box 18">
            <a:extLst>
              <a:ext uri="{FF2B5EF4-FFF2-40B4-BE49-F238E27FC236}">
                <a16:creationId xmlns:a16="http://schemas.microsoft.com/office/drawing/2014/main" id="{A70CEB9F-4134-FF7F-0F65-EDB6C45C07F6}"/>
              </a:ext>
            </a:extLst>
          </p:cNvPr>
          <p:cNvSpPr txBox="1">
            <a:spLocks noChangeArrowheads="1"/>
          </p:cNvSpPr>
          <p:nvPr/>
        </p:nvSpPr>
        <p:spPr bwMode="auto">
          <a:xfrm>
            <a:off x="2532063" y="5808663"/>
            <a:ext cx="1525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0000"/>
                </a:solidFill>
                <a:effectLst/>
                <a:uLnTx/>
                <a:uFillTx/>
                <a:latin typeface="Times New Roman" pitchFamily="18" charset="0"/>
                <a:ea typeface="宋体" charset="-122"/>
                <a:cs typeface="+mn-cs"/>
              </a:rPr>
              <a:t>Apriori</a:t>
            </a:r>
            <a:r>
              <a:rPr kumimoji="0" lang="zh-CN" altLang="en-US" sz="2000" b="1" i="0" u="none" strike="noStrike" kern="1200" cap="none" spc="0" normalizeH="0" baseline="0" noProof="0">
                <a:ln>
                  <a:noFill/>
                </a:ln>
                <a:solidFill>
                  <a:srgbClr val="FF0000"/>
                </a:solidFill>
                <a:effectLst/>
                <a:uLnTx/>
                <a:uFillTx/>
                <a:latin typeface="Times New Roman" pitchFamily="18" charset="0"/>
                <a:ea typeface="宋体" charset="-122"/>
                <a:cs typeface="+mn-cs"/>
              </a:rPr>
              <a:t>性质</a:t>
            </a:r>
            <a:endParaRPr kumimoji="0" lang="en-US" altLang="zh-CN" sz="2000" b="1" i="0" u="none" strike="noStrike" kern="1200" cap="none" spc="0" normalizeH="0" baseline="0" noProof="0">
              <a:ln>
                <a:noFill/>
              </a:ln>
              <a:solidFill>
                <a:srgbClr val="FF0000"/>
              </a:solidFill>
              <a:effectLst/>
              <a:uLnTx/>
              <a:uFillTx/>
              <a:latin typeface="Times New Roman" pitchFamily="18" charset="0"/>
              <a:ea typeface="宋体" charset="-122"/>
              <a:cs typeface="+mn-cs"/>
            </a:endParaRPr>
          </a:p>
        </p:txBody>
      </p:sp>
      <p:sp>
        <p:nvSpPr>
          <p:cNvPr id="34" name="Text Box 18">
            <a:extLst>
              <a:ext uri="{FF2B5EF4-FFF2-40B4-BE49-F238E27FC236}">
                <a16:creationId xmlns:a16="http://schemas.microsoft.com/office/drawing/2014/main" id="{A2091EE0-45F8-C42E-1AD3-86768EC719C3}"/>
              </a:ext>
            </a:extLst>
          </p:cNvPr>
          <p:cNvSpPr txBox="1">
            <a:spLocks noChangeArrowheads="1"/>
          </p:cNvSpPr>
          <p:nvPr/>
        </p:nvSpPr>
        <p:spPr bwMode="auto">
          <a:xfrm>
            <a:off x="2954338" y="6165850"/>
            <a:ext cx="700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a:ln>
                  <a:noFill/>
                </a:ln>
                <a:solidFill>
                  <a:srgbClr val="FF0000"/>
                </a:solidFill>
                <a:effectLst/>
                <a:uLnTx/>
                <a:uFillTx/>
                <a:latin typeface="Times New Roman" pitchFamily="18" charset="0"/>
                <a:ea typeface="宋体" charset="-122"/>
                <a:cs typeface="+mn-cs"/>
              </a:rPr>
              <a:t>剪枝</a:t>
            </a:r>
            <a:endParaRPr kumimoji="0" lang="en-US" altLang="zh-CN" sz="2000" b="1" i="0" u="none" strike="noStrike" kern="1200" cap="none" spc="0" normalizeH="0" baseline="0" noProof="0">
              <a:ln>
                <a:noFill/>
              </a:ln>
              <a:solidFill>
                <a:srgbClr val="FF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5743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additive="base">
                                        <p:cTn id="71" dur="500" fill="hold"/>
                                        <p:tgtEl>
                                          <p:spTgt spid="8"/>
                                        </p:tgtEl>
                                        <p:attrNameLst>
                                          <p:attrName>ppt_x</p:attrName>
                                        </p:attrNameLst>
                                      </p:cBhvr>
                                      <p:tavLst>
                                        <p:tav tm="0">
                                          <p:val>
                                            <p:strVal val="#ppt_x"/>
                                          </p:val>
                                        </p:tav>
                                        <p:tav tm="100000">
                                          <p:val>
                                            <p:strVal val="#ppt_x"/>
                                          </p:val>
                                        </p:tav>
                                      </p:tavLst>
                                    </p:anim>
                                    <p:anim calcmode="lin" valueType="num">
                                      <p:cBhvr additive="base">
                                        <p:cTn id="72" dur="500" fill="hold"/>
                                        <p:tgtEl>
                                          <p:spTgt spid="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anim calcmode="lin" valueType="num">
                                      <p:cBhvr additive="base">
                                        <p:cTn id="75" dur="500" fill="hold"/>
                                        <p:tgtEl>
                                          <p:spTgt spid="20"/>
                                        </p:tgtEl>
                                        <p:attrNameLst>
                                          <p:attrName>ppt_x</p:attrName>
                                        </p:attrNameLst>
                                      </p:cBhvr>
                                      <p:tavLst>
                                        <p:tav tm="0">
                                          <p:val>
                                            <p:strVal val="#ppt_x"/>
                                          </p:val>
                                        </p:tav>
                                        <p:tav tm="100000">
                                          <p:val>
                                            <p:strVal val="#ppt_x"/>
                                          </p:val>
                                        </p:tav>
                                      </p:tavLst>
                                    </p:anim>
                                    <p:anim calcmode="lin" valueType="num">
                                      <p:cBhvr additive="base">
                                        <p:cTn id="7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anim calcmode="lin" valueType="num">
                                      <p:cBhvr additive="base">
                                        <p:cTn id="95" dur="500" fill="hold"/>
                                        <p:tgtEl>
                                          <p:spTgt spid="14"/>
                                        </p:tgtEl>
                                        <p:attrNameLst>
                                          <p:attrName>ppt_x</p:attrName>
                                        </p:attrNameLst>
                                      </p:cBhvr>
                                      <p:tavLst>
                                        <p:tav tm="0">
                                          <p:val>
                                            <p:strVal val="#ppt_x"/>
                                          </p:val>
                                        </p:tav>
                                        <p:tav tm="100000">
                                          <p:val>
                                            <p:strVal val="#ppt_x"/>
                                          </p:val>
                                        </p:tav>
                                      </p:tavLst>
                                    </p:anim>
                                    <p:anim calcmode="lin" valueType="num">
                                      <p:cBhvr additive="base">
                                        <p:cTn id="96" dur="500" fill="hold"/>
                                        <p:tgtEl>
                                          <p:spTgt spid="1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fill="hold"/>
                                        <p:tgtEl>
                                          <p:spTgt spid="16"/>
                                        </p:tgtEl>
                                        <p:attrNameLst>
                                          <p:attrName>ppt_x</p:attrName>
                                        </p:attrNameLst>
                                      </p:cBhvr>
                                      <p:tavLst>
                                        <p:tav tm="0">
                                          <p:val>
                                            <p:strVal val="#ppt_x"/>
                                          </p:val>
                                        </p:tav>
                                        <p:tav tm="100000">
                                          <p:val>
                                            <p:strVal val="#ppt_x"/>
                                          </p:val>
                                        </p:tav>
                                      </p:tavLst>
                                    </p:anim>
                                    <p:anim calcmode="lin" valueType="num">
                                      <p:cBhvr additive="base">
                                        <p:cTn id="100" dur="500" fill="hold"/>
                                        <p:tgtEl>
                                          <p:spTgt spid="1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7"/>
                                        </p:tgtEl>
                                        <p:attrNameLst>
                                          <p:attrName>style.visibility</p:attrName>
                                        </p:attrNameLst>
                                      </p:cBhvr>
                                      <p:to>
                                        <p:strVal val="visible"/>
                                      </p:to>
                                    </p:set>
                                    <p:anim calcmode="lin" valueType="num">
                                      <p:cBhvr additive="base">
                                        <p:cTn id="103" dur="500" fill="hold"/>
                                        <p:tgtEl>
                                          <p:spTgt spid="17"/>
                                        </p:tgtEl>
                                        <p:attrNameLst>
                                          <p:attrName>ppt_x</p:attrName>
                                        </p:attrNameLst>
                                      </p:cBhvr>
                                      <p:tavLst>
                                        <p:tav tm="0">
                                          <p:val>
                                            <p:strVal val="#ppt_x"/>
                                          </p:val>
                                        </p:tav>
                                        <p:tav tm="100000">
                                          <p:val>
                                            <p:strVal val="#ppt_x"/>
                                          </p:val>
                                        </p:tav>
                                      </p:tavLst>
                                    </p:anim>
                                    <p:anim calcmode="lin" valueType="num">
                                      <p:cBhvr additive="base">
                                        <p:cTn id="104" dur="500" fill="hold"/>
                                        <p:tgtEl>
                                          <p:spTgt spid="17"/>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 calcmode="lin" valueType="num">
                                      <p:cBhvr additive="base">
                                        <p:cTn id="107" dur="500" fill="hold"/>
                                        <p:tgtEl>
                                          <p:spTgt spid="28"/>
                                        </p:tgtEl>
                                        <p:attrNameLst>
                                          <p:attrName>ppt_x</p:attrName>
                                        </p:attrNameLst>
                                      </p:cBhvr>
                                      <p:tavLst>
                                        <p:tav tm="0">
                                          <p:val>
                                            <p:strVal val="#ppt_x"/>
                                          </p:val>
                                        </p:tav>
                                        <p:tav tm="100000">
                                          <p:val>
                                            <p:strVal val="#ppt_x"/>
                                          </p:val>
                                        </p:tav>
                                      </p:tavLst>
                                    </p:anim>
                                    <p:anim calcmode="lin" valueType="num">
                                      <p:cBhvr additive="base">
                                        <p:cTn id="10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 calcmode="lin" valueType="num">
                                      <p:cBhvr additive="base">
                                        <p:cTn id="117" dur="500" fill="hold"/>
                                        <p:tgtEl>
                                          <p:spTgt spid="30"/>
                                        </p:tgtEl>
                                        <p:attrNameLst>
                                          <p:attrName>ppt_x</p:attrName>
                                        </p:attrNameLst>
                                      </p:cBhvr>
                                      <p:tavLst>
                                        <p:tav tm="0">
                                          <p:val>
                                            <p:strVal val="#ppt_x"/>
                                          </p:val>
                                        </p:tav>
                                        <p:tav tm="100000">
                                          <p:val>
                                            <p:strVal val="#ppt_x"/>
                                          </p:val>
                                        </p:tav>
                                      </p:tavLst>
                                    </p:anim>
                                    <p:anim calcmode="lin" valueType="num">
                                      <p:cBhvr additive="base">
                                        <p:cTn id="1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grpId="0" nodeType="clickEffect">
                                  <p:stCondLst>
                                    <p:cond delay="0"/>
                                  </p:stCondLst>
                                  <p:childTnLst>
                                    <p:set>
                                      <p:cBhvr>
                                        <p:cTn id="122" dur="1" fill="hold">
                                          <p:stCondLst>
                                            <p:cond delay="0"/>
                                          </p:stCondLst>
                                        </p:cTn>
                                        <p:tgtEl>
                                          <p:spTgt spid="32"/>
                                        </p:tgtEl>
                                        <p:attrNameLst>
                                          <p:attrName>style.visibility</p:attrName>
                                        </p:attrNameLst>
                                      </p:cBhvr>
                                      <p:to>
                                        <p:strVal val="visible"/>
                                      </p:to>
                                    </p:set>
                                    <p:anim calcmode="lin" valueType="num">
                                      <p:cBhvr additive="base">
                                        <p:cTn id="123" dur="500" fill="hold"/>
                                        <p:tgtEl>
                                          <p:spTgt spid="32"/>
                                        </p:tgtEl>
                                        <p:attrNameLst>
                                          <p:attrName>ppt_x</p:attrName>
                                        </p:attrNameLst>
                                      </p:cBhvr>
                                      <p:tavLst>
                                        <p:tav tm="0">
                                          <p:val>
                                            <p:strVal val="#ppt_x"/>
                                          </p:val>
                                        </p:tav>
                                        <p:tav tm="100000">
                                          <p:val>
                                            <p:strVal val="#ppt_x"/>
                                          </p:val>
                                        </p:tav>
                                      </p:tavLst>
                                    </p:anim>
                                    <p:anim calcmode="lin" valueType="num">
                                      <p:cBhvr additive="base">
                                        <p:cTn id="124" dur="500" fill="hold"/>
                                        <p:tgtEl>
                                          <p:spTgt spid="3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33"/>
                                        </p:tgtEl>
                                        <p:attrNameLst>
                                          <p:attrName>style.visibility</p:attrName>
                                        </p:attrNameLst>
                                      </p:cBhvr>
                                      <p:to>
                                        <p:strVal val="visible"/>
                                      </p:to>
                                    </p:set>
                                    <p:anim calcmode="lin" valueType="num">
                                      <p:cBhvr additive="base">
                                        <p:cTn id="127" dur="500" fill="hold"/>
                                        <p:tgtEl>
                                          <p:spTgt spid="33"/>
                                        </p:tgtEl>
                                        <p:attrNameLst>
                                          <p:attrName>ppt_x</p:attrName>
                                        </p:attrNameLst>
                                      </p:cBhvr>
                                      <p:tavLst>
                                        <p:tav tm="0">
                                          <p:val>
                                            <p:strVal val="#ppt_x"/>
                                          </p:val>
                                        </p:tav>
                                        <p:tav tm="100000">
                                          <p:val>
                                            <p:strVal val="#ppt_x"/>
                                          </p:val>
                                        </p:tav>
                                      </p:tavLst>
                                    </p:anim>
                                    <p:anim calcmode="lin" valueType="num">
                                      <p:cBhvr additive="base">
                                        <p:cTn id="128" dur="500" fill="hold"/>
                                        <p:tgtEl>
                                          <p:spTgt spid="3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4"/>
                                        </p:tgtEl>
                                        <p:attrNameLst>
                                          <p:attrName>style.visibility</p:attrName>
                                        </p:attrNameLst>
                                      </p:cBhvr>
                                      <p:to>
                                        <p:strVal val="visible"/>
                                      </p:to>
                                    </p:set>
                                    <p:anim calcmode="lin" valueType="num">
                                      <p:cBhvr additive="base">
                                        <p:cTn id="131" dur="500" fill="hold"/>
                                        <p:tgtEl>
                                          <p:spTgt spid="34"/>
                                        </p:tgtEl>
                                        <p:attrNameLst>
                                          <p:attrName>ppt_x</p:attrName>
                                        </p:attrNameLst>
                                      </p:cBhvr>
                                      <p:tavLst>
                                        <p:tav tm="0">
                                          <p:val>
                                            <p:strVal val="#ppt_x"/>
                                          </p:val>
                                        </p:tav>
                                        <p:tav tm="100000">
                                          <p:val>
                                            <p:strVal val="#ppt_x"/>
                                          </p:val>
                                        </p:tav>
                                      </p:tavLst>
                                    </p:anim>
                                    <p:anim calcmode="lin" valueType="num">
                                      <p:cBhvr additive="base">
                                        <p:cTn id="1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p:bldP spid="13" grpId="0" animBg="1"/>
      <p:bldP spid="14" grpId="0" animBg="1"/>
      <p:bldP spid="15" grpId="0"/>
      <p:bldP spid="16" grpId="0"/>
      <p:bldP spid="17" grpId="0"/>
      <p:bldP spid="18" grpId="0" animBg="1"/>
      <p:bldP spid="19" grpId="0" animBg="1"/>
      <p:bldP spid="20" grpId="0" animBg="1"/>
      <p:bldP spid="30" grpId="0"/>
      <p:bldP spid="32" grpId="0" animBg="1"/>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用主成分分析方法（</a:t>
            </a:r>
            <a:r>
              <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PCA</a:t>
            </a:r>
            <a:r>
              <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）进行降维</a:t>
            </a:r>
            <a:endParaRPr kumimoji="0"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411907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 name="矩形 1"/>
          <p:cNvSpPr/>
          <p:nvPr/>
        </p:nvSpPr>
        <p:spPr>
          <a:xfrm>
            <a:off x="668339" y="1433915"/>
            <a:ext cx="4025582" cy="461665"/>
          </a:xfrm>
          <a:prstGeom prst="rect">
            <a:avLst/>
          </a:prstGeom>
        </p:spPr>
        <p:txBody>
          <a:bodyPr wrap="square">
            <a:spAutoFit/>
          </a:bodyPr>
          <a:lstStyle/>
          <a:p>
            <a:pPr marL="0" marR="0" lvl="0" indent="0" algn="l" defTabSz="914400" rtl="0" eaLnBrk="0" fontAlgn="base" latinLnBrk="0" hangingPunct="0">
              <a:lnSpc>
                <a:spcPct val="100000"/>
              </a:lnSpc>
              <a:spcBef>
                <a:spcPts val="900"/>
              </a:spcBef>
              <a:spcAft>
                <a:spcPts val="90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mbria" panose="02040503050406030204" pitchFamily="18" charset="0"/>
                <a:ea typeface="微软雅黑" panose="020B0503020204020204" pitchFamily="34" charset="-122"/>
                <a:cs typeface="Times New Roman" panose="02020603050405020304" pitchFamily="18" charset="0"/>
              </a:rPr>
              <a:t>PCA</a:t>
            </a:r>
            <a:r>
              <a:rPr kumimoji="0" lang="zh-CN" altLang="en-US" sz="2400" b="1" i="0" u="none" strike="noStrike" kern="1200" cap="none" spc="0" normalizeH="0" baseline="0" noProof="0" dirty="0">
                <a:ln>
                  <a:noFill/>
                </a:ln>
                <a:solidFill>
                  <a:srgbClr val="000000"/>
                </a:solidFill>
                <a:effectLst/>
                <a:uLnTx/>
                <a:uFillTx/>
                <a:latin typeface="Cambria" panose="02040503050406030204" pitchFamily="18" charset="0"/>
                <a:ea typeface="微软雅黑" panose="020B0503020204020204" pitchFamily="34" charset="-122"/>
                <a:cs typeface="Times New Roman" panose="02020603050405020304" pitchFamily="18" charset="0"/>
              </a:rPr>
              <a:t>的算法案例</a:t>
            </a:r>
            <a:endParaRPr kumimoji="0" lang="zh-CN" altLang="zh-CN" sz="1800" b="1" i="0" u="none" strike="noStrike" kern="1200" cap="none" spc="0" normalizeH="0" baseline="0" noProof="0" dirty="0">
              <a:ln>
                <a:noFill/>
              </a:ln>
              <a:solidFill>
                <a:srgbClr val="000000"/>
              </a:solidFill>
              <a:effectLst/>
              <a:uLnTx/>
              <a:uFillTx/>
              <a:latin typeface="Cambria" panose="02040503050406030204" pitchFamily="18" charset="0"/>
              <a:ea typeface="微软雅黑" panose="020B0503020204020204" pitchFamily="34" charset="-122"/>
              <a:cs typeface="Times New Roman" panose="02020603050405020304" pitchFamily="18" charset="0"/>
            </a:endParaRPr>
          </a:p>
        </p:txBody>
      </p:sp>
      <p:sp>
        <p:nvSpPr>
          <p:cNvPr id="13" name="Rectangle 2">
            <a:extLst>
              <a:ext uri="{FF2B5EF4-FFF2-40B4-BE49-F238E27FC236}">
                <a16:creationId xmlns:a16="http://schemas.microsoft.com/office/drawing/2014/main" id="{ADBDDE78-7989-48DF-9B39-F16D0AE6B317}"/>
              </a:ext>
            </a:extLst>
          </p:cNvPr>
          <p:cNvSpPr>
            <a:spLocks noGrp="1" noChangeArrowheads="1"/>
          </p:cNvSpPr>
          <p:nvPr>
            <p:ph type="title"/>
          </p:nvPr>
        </p:nvSpPr>
        <p:spPr>
          <a:xfrm>
            <a:off x="668338" y="235898"/>
            <a:ext cx="7406588" cy="677863"/>
          </a:xfrm>
        </p:spPr>
        <p:txBody>
          <a:bodyPr/>
          <a:lstStyle/>
          <a:p>
            <a:pPr algn="l" eaLnBrk="1" hangingPunct="1"/>
            <a:r>
              <a:rPr lang="en-US" altLang="zh-CN" dirty="0">
                <a:solidFill>
                  <a:schemeClr val="tx1"/>
                </a:solidFill>
              </a:rPr>
              <a:t>PCA(</a:t>
            </a:r>
            <a:r>
              <a:rPr lang="zh-CN" altLang="en-US" dirty="0">
                <a:solidFill>
                  <a:schemeClr val="tx1"/>
                </a:solidFill>
              </a:rPr>
              <a:t>主成分分析</a:t>
            </a:r>
            <a:r>
              <a:rPr lang="en-US" altLang="zh-CN" dirty="0">
                <a:solidFill>
                  <a:schemeClr val="tx1"/>
                </a:solidFill>
              </a:rPr>
              <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8F8FF56-09E9-453E-91BC-C8892F9BC8FD}"/>
                  </a:ext>
                </a:extLst>
              </p:cNvPr>
              <p:cNvSpPr txBox="1"/>
              <p:nvPr/>
            </p:nvSpPr>
            <p:spPr>
              <a:xfrm>
                <a:off x="668338" y="2901676"/>
                <a:ext cx="10795454" cy="431599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以这个为例，我们用</a:t>
                </a:r>
                <a:r>
                  <a:rPr kumimoji="0" lang="en-US" altLang="zh-CN"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PCA</a:t>
                </a:r>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的方法将这组二维数据降到一维</a:t>
                </a:r>
                <a:b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br>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因为这个矩阵的每行已经是零均值，所以我们可以直接求协方差矩阵：</a:t>
                </a:r>
                <a:endParaRPr kumimoji="0" lang="en-US" altLang="zh-CN"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5"/>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
                        </m:e>
                      </m:d>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
                        </m:e>
                      </m:d>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mr>
                            <m:mr>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m:t>
                                    </m:r>
                                  </m:num>
                                  <m:den>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mr>
                          </m:m>
                        </m:e>
                      </m:d>
                    </m:oMath>
                  </m:oMathPara>
                </a14:m>
                <a:endParaRPr kumimoji="0" lang="zh-CN" altLang="zh-CN" sz="18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Choice>
        <mc:Fallback xmlns="">
          <p:sp>
            <p:nvSpPr>
              <p:cNvPr id="14" name="文本框 13">
                <a:extLst>
                  <a:ext uri="{FF2B5EF4-FFF2-40B4-BE49-F238E27FC236}">
                    <a16:creationId xmlns:a16="http://schemas.microsoft.com/office/drawing/2014/main" id="{28F8FF56-09E9-453E-91BC-C8892F9BC8FD}"/>
                  </a:ext>
                </a:extLst>
              </p:cNvPr>
              <p:cNvSpPr txBox="1">
                <a:spLocks noRot="1" noChangeAspect="1" noMove="1" noResize="1" noEditPoints="1" noAdjustHandles="1" noChangeArrowheads="1" noChangeShapeType="1" noTextEdit="1"/>
              </p:cNvSpPr>
              <p:nvPr/>
            </p:nvSpPr>
            <p:spPr>
              <a:xfrm>
                <a:off x="668338" y="2901676"/>
                <a:ext cx="10795454" cy="4315990"/>
              </a:xfrm>
              <a:prstGeom prst="rect">
                <a:avLst/>
              </a:prstGeom>
              <a:blipFill>
                <a:blip r:embed="rId2"/>
                <a:stretch>
                  <a:fillRect l="-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7110BEE-653B-4351-9B31-CDCAB3A850F9}"/>
                  </a:ext>
                </a:extLst>
              </p:cNvPr>
              <p:cNvSpPr txBox="1"/>
              <p:nvPr/>
            </p:nvSpPr>
            <p:spPr>
              <a:xfrm>
                <a:off x="-460093" y="2128899"/>
                <a:ext cx="6094070" cy="7081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𝑋</m:t>
                      </m:r>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m:t>
                      </m:r>
                      <m:d>
                        <m:dPr>
                          <m:ctrlPr>
                            <a:rPr kumimoji="0"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dPr>
                        <m:e>
                          <m:m>
                            <m:mPr>
                              <m:plcHide m:val="on"/>
                              <m:mcs>
                                <m:mc>
                                  <m:mcPr>
                                    <m:count m:val="5"/>
                                    <m:mcJc m:val="center"/>
                                  </m:mcPr>
                                </m:mc>
                              </m:mcs>
                              <m:ctrlPr>
                                <a:rPr kumimoji="0"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mPr>
                            <m:mr>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2</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−2</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1</m:t>
                                </m:r>
                              </m:e>
                            </m:mr>
                          </m:m>
                        </m:e>
                      </m:d>
                    </m:oMath>
                  </m:oMathPara>
                </a14:m>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Choice>
        <mc:Fallback xmlns="">
          <p:sp>
            <p:nvSpPr>
              <p:cNvPr id="15" name="文本框 14">
                <a:extLst>
                  <a:ext uri="{FF2B5EF4-FFF2-40B4-BE49-F238E27FC236}">
                    <a16:creationId xmlns:a16="http://schemas.microsoft.com/office/drawing/2014/main" id="{87110BEE-653B-4351-9B31-CDCAB3A850F9}"/>
                  </a:ext>
                </a:extLst>
              </p:cNvPr>
              <p:cNvSpPr txBox="1">
                <a:spLocks noRot="1" noChangeAspect="1" noMove="1" noResize="1" noEditPoints="1" noAdjustHandles="1" noChangeArrowheads="1" noChangeShapeType="1" noTextEdit="1"/>
              </p:cNvSpPr>
              <p:nvPr/>
            </p:nvSpPr>
            <p:spPr>
              <a:xfrm>
                <a:off x="-460093" y="2128899"/>
                <a:ext cx="6094070" cy="708143"/>
              </a:xfrm>
              <a:prstGeom prst="rect">
                <a:avLst/>
              </a:prstGeom>
              <a:blipFill>
                <a:blip r:embed="rId3"/>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12098C7E-ED3F-D7B3-F168-69C064172091}"/>
              </a:ext>
            </a:extLst>
          </p:cNvPr>
          <p:cNvPicPr>
            <a:picLocks noChangeAspect="1"/>
          </p:cNvPicPr>
          <p:nvPr/>
        </p:nvPicPr>
        <p:blipFill>
          <a:blip r:embed="rId4"/>
          <a:stretch>
            <a:fillRect/>
          </a:stretch>
        </p:blipFill>
        <p:spPr>
          <a:xfrm>
            <a:off x="4081391" y="4296013"/>
            <a:ext cx="1552586" cy="714380"/>
          </a:xfrm>
          <a:prstGeom prst="rect">
            <a:avLst/>
          </a:prstGeom>
        </p:spPr>
      </p:pic>
    </p:spTree>
    <p:extLst>
      <p:ext uri="{BB962C8B-B14F-4D97-AF65-F5344CB8AC3E}">
        <p14:creationId xmlns:p14="http://schemas.microsoft.com/office/powerpoint/2010/main" val="105218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3" name="Rectangle 2">
            <a:extLst>
              <a:ext uri="{FF2B5EF4-FFF2-40B4-BE49-F238E27FC236}">
                <a16:creationId xmlns:a16="http://schemas.microsoft.com/office/drawing/2014/main" id="{ADBDDE78-7989-48DF-9B39-F16D0AE6B317}"/>
              </a:ext>
            </a:extLst>
          </p:cNvPr>
          <p:cNvSpPr>
            <a:spLocks noGrp="1" noChangeArrowheads="1"/>
          </p:cNvSpPr>
          <p:nvPr>
            <p:ph type="title"/>
          </p:nvPr>
        </p:nvSpPr>
        <p:spPr>
          <a:xfrm>
            <a:off x="668338" y="235898"/>
            <a:ext cx="7406588" cy="677863"/>
          </a:xfrm>
        </p:spPr>
        <p:txBody>
          <a:bodyPr/>
          <a:lstStyle/>
          <a:p>
            <a:pPr algn="l" eaLnBrk="1" hangingPunct="1"/>
            <a:r>
              <a:rPr lang="en-US" altLang="zh-CN" dirty="0">
                <a:solidFill>
                  <a:schemeClr val="tx1"/>
                </a:solidFill>
              </a:rPr>
              <a:t>PCA(</a:t>
            </a:r>
            <a:r>
              <a:rPr lang="zh-CN" altLang="en-US" dirty="0">
                <a:solidFill>
                  <a:schemeClr val="tx1"/>
                </a:solidFill>
              </a:rPr>
              <a:t>主成分分析</a:t>
            </a:r>
            <a:r>
              <a:rPr lang="en-US" altLang="zh-CN" dirty="0">
                <a:solidFill>
                  <a:schemeClr val="tx1"/>
                </a:solidFill>
              </a:rPr>
              <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63AE2BF-3CAC-4F16-9435-004E0DCBDE29}"/>
                  </a:ext>
                </a:extLst>
              </p:cNvPr>
              <p:cNvSpPr txBox="1"/>
              <p:nvPr/>
            </p:nvSpPr>
            <p:spPr>
              <a:xfrm>
                <a:off x="765175" y="1317137"/>
                <a:ext cx="10878957" cy="556678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𝐴</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𝐸</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e>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mr>
                            <m:mr>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e>
                              <m:e>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e>
                            </m:mr>
                          </m:m>
                        </m:e>
                      </m:d>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5</m:t>
                          </m:r>
                        </m:den>
                      </m:f>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sSup>
                        <m:sSup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e>
                        <m:sup>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p>
                      </m:s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f>
                        <m:f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16</m:t>
                          </m:r>
                        </m:num>
                        <m:den>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25</m:t>
                          </m:r>
                        </m:den>
                      </m:f>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𝜆</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2/5</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oMath>
                  </m:oMathPara>
                </a14:m>
                <a:endParaRPr kumimoji="0" lang="zh-CN" altLang="zh-CN" sz="24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000000"/>
                    </a:solidFill>
                    <a:effectLst/>
                    <a:uLnTx/>
                    <a:uFillTx/>
                    <a:latin typeface="微软雅黑"/>
                    <a:ea typeface="微软雅黑"/>
                    <a:cs typeface="Times New Roman" panose="02020603050405020304" pitchFamily="18" charset="0"/>
                  </a:rPr>
                  <a:t>求解得到特征值</a:t>
                </a:r>
                <a:r>
                  <a:rPr kumimoji="0" lang="en-US"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14:m>
                  <m:oMath xmlns:m="http://schemas.openxmlformats.org/officeDocument/2006/math">
                    <m:sSub>
                      <m:sSub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sSubP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𝜆</m:t>
                        </m:r>
                      </m:e>
                      <m:sub>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sub>
                    </m:sSub>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m:t>
                    </m:r>
                    <m:r>
                      <a:rPr kumimoji="0" lang="en-US" altLang="zh-CN" sz="28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Times New Roman" panose="02020603050405020304" pitchFamily="18" charset="0"/>
                      </a:rPr>
                      <m:t>2</m:t>
                    </m:r>
                  </m:oMath>
                </a14:m>
                <a:r>
                  <a:rPr kumimoji="0" lang="zh-CN" altLang="en-US" sz="28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14:m>
                  <m:oMath xmlns:m="http://schemas.openxmlformats.org/officeDocument/2006/math">
                    <m:sSub>
                      <m:sSub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sSubP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𝜆</m:t>
                        </m:r>
                      </m:e>
                      <m:sub>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sub>
                    </m:sSub>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m:t>
                    </m:r>
                    <m:r>
                      <a:rPr kumimoji="0" lang="en-US" altLang="zh-CN"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2/5</m:t>
                    </m:r>
                  </m:oMath>
                </a14:m>
                <a:endParaRPr kumimoji="0" lang="zh-CN" altLang="zh-CN" sz="28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b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br>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其对应的特征向量分别是：</a:t>
                </a:r>
                <a:r>
                  <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e>
                      <m:sub>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sub>
                    </m:sSub>
                    <m:d>
                      <m:d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
                      </m:e>
                    </m:d>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sSub>
                      <m:sSub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e>
                      <m:sub>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sub>
                    </m:sSub>
                    <m:d>
                      <m:dPr>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kumimoji="0" lang="zh-CN" altLang="zh-CN"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r>
                            <m:e>
                              <m:r>
                                <a:rPr kumimoji="0" lang="en-US" altLang="zh-CN" sz="28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e>
                          </m:mr>
                        </m:m>
                      </m:e>
                    </m:d>
                  </m:oMath>
                </a14:m>
                <a:endParaRPr kumimoji="0" lang="zh-CN" altLang="zh-CN" sz="18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Choice>
        <mc:Fallback xmlns="">
          <p:sp>
            <p:nvSpPr>
              <p:cNvPr id="15" name="文本框 14">
                <a:extLst>
                  <a:ext uri="{FF2B5EF4-FFF2-40B4-BE49-F238E27FC236}">
                    <a16:creationId xmlns:a16="http://schemas.microsoft.com/office/drawing/2014/main" id="{D63AE2BF-3CAC-4F16-9435-004E0DCBDE29}"/>
                  </a:ext>
                </a:extLst>
              </p:cNvPr>
              <p:cNvSpPr txBox="1">
                <a:spLocks noRot="1" noChangeAspect="1" noMove="1" noResize="1" noEditPoints="1" noAdjustHandles="1" noChangeArrowheads="1" noChangeShapeType="1" noTextEdit="1"/>
              </p:cNvSpPr>
              <p:nvPr/>
            </p:nvSpPr>
            <p:spPr>
              <a:xfrm>
                <a:off x="765175" y="1317137"/>
                <a:ext cx="10878957" cy="5566780"/>
              </a:xfrm>
              <a:prstGeom prst="rect">
                <a:avLst/>
              </a:prstGeom>
              <a:blipFill>
                <a:blip r:embed="rId2"/>
                <a:stretch>
                  <a:fillRect l="-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517C44D-6026-49AD-A5C6-515691854335}"/>
                  </a:ext>
                </a:extLst>
              </p:cNvPr>
              <p:cNvSpPr txBox="1"/>
              <p:nvPr/>
            </p:nvSpPr>
            <p:spPr>
              <a:xfrm>
                <a:off x="668338" y="1425170"/>
                <a:ext cx="6094070" cy="58734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然后求</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Euclid" panose="02020503060505020303" pitchFamily="18" charset="0"/>
                      </a:rPr>
                      <m:t>∑</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的</m:t>
                    </m:r>
                  </m:oMath>
                </a14:m>
                <a:r>
                  <a:rPr kumimoji="0" lang="zh-CN" altLang="en-US"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rPr>
                  <a:t>特征值和特征向量：</a:t>
                </a:r>
                <a:endParaRPr kumimoji="0" lang="en-US" altLang="zh-CN" sz="2400" b="0" i="0" u="none" strike="noStrike" kern="1200" cap="none" spc="0" normalizeH="0" baseline="0" noProof="0" dirty="0">
                  <a:ln>
                    <a:noFill/>
                  </a:ln>
                  <a:solidFill>
                    <a:srgbClr val="4D4D4D"/>
                  </a:solidFill>
                  <a:effectLst/>
                  <a:uLnTx/>
                  <a:uFillTx/>
                  <a:latin typeface="-apple-system"/>
                  <a:ea typeface="微软雅黑" panose="020B0503020204020204" pitchFamily="34" charset="-122"/>
                  <a:cs typeface="+mn-cs"/>
                </a:endParaRPr>
              </a:p>
            </p:txBody>
          </p:sp>
        </mc:Choice>
        <mc:Fallback xmlns="">
          <p:sp>
            <p:nvSpPr>
              <p:cNvPr id="14" name="文本框 13">
                <a:extLst>
                  <a:ext uri="{FF2B5EF4-FFF2-40B4-BE49-F238E27FC236}">
                    <a16:creationId xmlns:a16="http://schemas.microsoft.com/office/drawing/2014/main" id="{B517C44D-6026-49AD-A5C6-515691854335}"/>
                  </a:ext>
                </a:extLst>
              </p:cNvPr>
              <p:cNvSpPr txBox="1">
                <a:spLocks noRot="1" noChangeAspect="1" noMove="1" noResize="1" noEditPoints="1" noAdjustHandles="1" noChangeArrowheads="1" noChangeShapeType="1" noTextEdit="1"/>
              </p:cNvSpPr>
              <p:nvPr/>
            </p:nvSpPr>
            <p:spPr>
              <a:xfrm>
                <a:off x="668338" y="1425170"/>
                <a:ext cx="6094070" cy="587340"/>
              </a:xfrm>
              <a:prstGeom prst="rect">
                <a:avLst/>
              </a:prstGeom>
              <a:blipFill>
                <a:blip r:embed="rId3"/>
                <a:stretch>
                  <a:fillRect l="-1602" b="-229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0536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3" name="Rectangle 2">
            <a:extLst>
              <a:ext uri="{FF2B5EF4-FFF2-40B4-BE49-F238E27FC236}">
                <a16:creationId xmlns:a16="http://schemas.microsoft.com/office/drawing/2014/main" id="{ADBDDE78-7989-48DF-9B39-F16D0AE6B317}"/>
              </a:ext>
            </a:extLst>
          </p:cNvPr>
          <p:cNvSpPr>
            <a:spLocks noGrp="1" noChangeArrowheads="1"/>
          </p:cNvSpPr>
          <p:nvPr>
            <p:ph type="title"/>
          </p:nvPr>
        </p:nvSpPr>
        <p:spPr>
          <a:xfrm>
            <a:off x="668338" y="235898"/>
            <a:ext cx="7406588" cy="677863"/>
          </a:xfrm>
        </p:spPr>
        <p:txBody>
          <a:bodyPr/>
          <a:lstStyle/>
          <a:p>
            <a:pPr algn="l" eaLnBrk="1" hangingPunct="1"/>
            <a:r>
              <a:rPr lang="en-US" altLang="zh-CN" dirty="0">
                <a:solidFill>
                  <a:schemeClr val="tx1"/>
                </a:solidFill>
              </a:rPr>
              <a:t>PCA(</a:t>
            </a:r>
            <a:r>
              <a:rPr lang="zh-CN" altLang="en-US" dirty="0">
                <a:solidFill>
                  <a:schemeClr val="tx1"/>
                </a:solidFill>
              </a:rPr>
              <a:t>主成分分析</a:t>
            </a:r>
            <a:r>
              <a:rPr lang="en-US" altLang="zh-CN" dirty="0">
                <a:solidFill>
                  <a:schemeClr val="tx1"/>
                </a:solidFill>
              </a:rPr>
              <a:t>)</a:t>
            </a:r>
            <a:endParaRPr lang="zh-CN" altLang="en-US" dirty="0">
              <a:solidFill>
                <a:schemeClr val="tx1"/>
              </a:solidFill>
            </a:endParaRPr>
          </a:p>
        </p:txBody>
      </p:sp>
      <p:sp>
        <p:nvSpPr>
          <p:cNvPr id="3" name="Rectangle 7">
            <a:extLst>
              <a:ext uri="{FF2B5EF4-FFF2-40B4-BE49-F238E27FC236}">
                <a16:creationId xmlns:a16="http://schemas.microsoft.com/office/drawing/2014/main" id="{D0D2C221-9051-4D67-86AA-DBF02C9CB37B}"/>
              </a:ext>
            </a:extLst>
          </p:cNvPr>
          <p:cNvSpPr>
            <a:spLocks noChangeArrowheads="1"/>
          </p:cNvSpPr>
          <p:nvPr/>
        </p:nvSpPr>
        <p:spPr bwMode="auto">
          <a:xfrm>
            <a:off x="1069975" y="7542996"/>
            <a:ext cx="4826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zh-CN" sz="1000" b="0" i="0" u="none" strike="noStrike" kern="1200" cap="none" spc="0" normalizeH="0" baseline="0" noProof="0">
                <a:ln>
                  <a:noFill/>
                </a:ln>
                <a:solidFill>
                  <a:srgbClr val="333333"/>
                </a:solidFill>
                <a:effectLst/>
                <a:uLnTx/>
                <a:uFillTx/>
                <a:latin typeface="Arial" panose="020B0604020202020204" pitchFamily="34" charset="0"/>
                <a:ea typeface="SF Pro Display"/>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F4A317B-61DD-4CD5-BB48-1B61C0708969}"/>
                  </a:ext>
                </a:extLst>
              </p:cNvPr>
              <p:cNvSpPr txBox="1"/>
              <p:nvPr/>
            </p:nvSpPr>
            <p:spPr>
              <a:xfrm>
                <a:off x="307975" y="1636439"/>
                <a:ext cx="11244547" cy="42664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由于对应的特征向量分别是一个通解，</a:t>
                </a:r>
                <a:r>
                  <a:rPr kumimoji="0" lang="zh-CN"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 </a:t>
                </a:r>
                <a14:m>
                  <m:oMath xmlns:m="http://schemas.openxmlformats.org/officeDocument/2006/math">
                    <m:sSub>
                      <m:sSub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e>
                      <m:sub>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sub>
                    </m:sSub>
                  </m:oMath>
                </a14:m>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和</a:t>
                </a:r>
                <a14:m>
                  <m:oMath xmlns:m="http://schemas.openxmlformats.org/officeDocument/2006/math">
                    <m:sSub>
                      <m:sSub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sSub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Times New Roman" panose="02020603050405020304" pitchFamily="18" charset="0"/>
                          </a:rPr>
                          <m:t>2</m:t>
                        </m:r>
                      </m:sub>
                    </m:sSub>
                  </m:oMath>
                </a14:m>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可取任意实数。那么标准化后的特征向量为：</a:t>
                </a:r>
                <a:endParaRPr kumimoji="0" lang="en-US" altLang="zh-CN" sz="2400" b="0" i="0" u="none" strike="noStrike" kern="1200" cap="none" spc="0" normalizeH="0" baseline="0" noProof="0" dirty="0">
                  <a:ln>
                    <a:noFill/>
                  </a:ln>
                  <a:solidFill>
                    <a:srgbClr val="4D4D4D"/>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zh-CN"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
                        </m:e>
                      </m:d>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1"/>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
                                  <a:rPr kumimoji="0" lang="en-US" altLang="zh-CN"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
                        </m:e>
                      </m:d>
                    </m:oMath>
                  </m:oMathPara>
                </a14:m>
                <a:endParaRPr kumimoji="0" lang="en-US" altLang="zh-CN" sz="18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因此我们的矩阵</a:t>
                </a:r>
                <a14:m>
                  <m:oMath xmlns:m="http://schemas.openxmlformats.org/officeDocument/2006/math">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oMath>
                </a14:m>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是：</a:t>
                </a:r>
                <a:endParaRPr kumimoji="0" lang="en-US" altLang="zh-CN" sz="2400" b="0" i="0" u="none" strike="noStrike" kern="1200" cap="none" spc="0" normalizeH="0" baseline="0" noProof="0" dirty="0">
                  <a:ln>
                    <a:noFill/>
                  </a:ln>
                  <a:solidFill>
                    <a:srgbClr val="4D4D4D"/>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srgbClr val="4D4D4D"/>
                  </a:solidFill>
                  <a:effectLst/>
                  <a:uLnTx/>
                  <a:uFillTx/>
                  <a:latin typeface="Arial" panose="020B0604020202020204" pitchFamily="34" charset="0"/>
                  <a:ea typeface="-apple-system"/>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
                        </m:e>
                      </m:d>
                    </m:oMath>
                  </m:oMathPara>
                </a14:m>
                <a:endParaRPr kumimoji="0" lang="en-US" altLang="zh-CN" sz="18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000" b="0" i="0" u="none" strike="noStrike" kern="1200" cap="none" spc="0" normalizeH="0" baseline="0" noProof="0" dirty="0">
                  <a:ln>
                    <a:noFill/>
                  </a:ln>
                  <a:solidFill>
                    <a:srgbClr val="333333"/>
                  </a:solidFill>
                  <a:effectLst/>
                  <a:uLnTx/>
                  <a:uFillTx/>
                  <a:latin typeface="Arial" panose="020B0604020202020204" pitchFamily="34" charset="0"/>
                  <a:ea typeface="-apple-system"/>
                  <a:cs typeface="+mn-cs"/>
                </a:endParaRPr>
              </a:p>
            </p:txBody>
          </p:sp>
        </mc:Choice>
        <mc:Fallback xmlns="">
          <p:sp>
            <p:nvSpPr>
              <p:cNvPr id="18" name="文本框 17">
                <a:extLst>
                  <a:ext uri="{FF2B5EF4-FFF2-40B4-BE49-F238E27FC236}">
                    <a16:creationId xmlns:a16="http://schemas.microsoft.com/office/drawing/2014/main" id="{3F4A317B-61DD-4CD5-BB48-1B61C0708969}"/>
                  </a:ext>
                </a:extLst>
              </p:cNvPr>
              <p:cNvSpPr txBox="1">
                <a:spLocks noRot="1" noChangeAspect="1" noMove="1" noResize="1" noEditPoints="1" noAdjustHandles="1" noChangeArrowheads="1" noChangeShapeType="1" noTextEdit="1"/>
              </p:cNvSpPr>
              <p:nvPr/>
            </p:nvSpPr>
            <p:spPr>
              <a:xfrm>
                <a:off x="307975" y="1636439"/>
                <a:ext cx="11244547" cy="4266424"/>
              </a:xfrm>
              <a:prstGeom prst="rect">
                <a:avLst/>
              </a:prstGeom>
              <a:blipFill>
                <a:blip r:embed="rId3"/>
                <a:stretch>
                  <a:fillRect l="-868" t="-1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1039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3" name="Rectangle 2">
            <a:extLst>
              <a:ext uri="{FF2B5EF4-FFF2-40B4-BE49-F238E27FC236}">
                <a16:creationId xmlns:a16="http://schemas.microsoft.com/office/drawing/2014/main" id="{ADBDDE78-7989-48DF-9B39-F16D0AE6B317}"/>
              </a:ext>
            </a:extLst>
          </p:cNvPr>
          <p:cNvSpPr>
            <a:spLocks noGrp="1" noChangeArrowheads="1"/>
          </p:cNvSpPr>
          <p:nvPr>
            <p:ph type="title"/>
          </p:nvPr>
        </p:nvSpPr>
        <p:spPr>
          <a:xfrm>
            <a:off x="668338" y="235898"/>
            <a:ext cx="7406588" cy="677863"/>
          </a:xfrm>
        </p:spPr>
        <p:txBody>
          <a:bodyPr/>
          <a:lstStyle/>
          <a:p>
            <a:pPr algn="l" eaLnBrk="1" hangingPunct="1"/>
            <a:r>
              <a:rPr lang="en-US" altLang="zh-CN" dirty="0">
                <a:solidFill>
                  <a:schemeClr val="tx1"/>
                </a:solidFill>
              </a:rPr>
              <a:t>PCA(</a:t>
            </a:r>
            <a:r>
              <a:rPr lang="zh-CN" altLang="en-US" dirty="0">
                <a:solidFill>
                  <a:schemeClr val="tx1"/>
                </a:solidFill>
              </a:rPr>
              <a:t>主成分分析</a:t>
            </a:r>
            <a:r>
              <a:rPr lang="en-US" altLang="zh-CN" dirty="0">
                <a:solidFill>
                  <a:schemeClr val="tx1"/>
                </a:solidFill>
              </a:rPr>
              <a:t>)</a:t>
            </a:r>
            <a:endParaRPr lang="zh-CN" altLang="en-US" dirty="0">
              <a:solidFill>
                <a:schemeClr val="tx1"/>
              </a:solidFill>
            </a:endParaRPr>
          </a:p>
        </p:txBody>
      </p:sp>
      <p:sp>
        <p:nvSpPr>
          <p:cNvPr id="3" name="Rectangle 7">
            <a:extLst>
              <a:ext uri="{FF2B5EF4-FFF2-40B4-BE49-F238E27FC236}">
                <a16:creationId xmlns:a16="http://schemas.microsoft.com/office/drawing/2014/main" id="{D0D2C221-9051-4D67-86AA-DBF02C9CB37B}"/>
              </a:ext>
            </a:extLst>
          </p:cNvPr>
          <p:cNvSpPr>
            <a:spLocks noChangeArrowheads="1"/>
          </p:cNvSpPr>
          <p:nvPr/>
        </p:nvSpPr>
        <p:spPr bwMode="auto">
          <a:xfrm>
            <a:off x="1069975" y="7542996"/>
            <a:ext cx="4826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zh-CN" altLang="zh-CN" sz="1000" b="0" i="0" u="none" strike="noStrike" kern="1200" cap="none" spc="0" normalizeH="0" baseline="0" noProof="0">
                <a:ln>
                  <a:noFill/>
                </a:ln>
                <a:solidFill>
                  <a:srgbClr val="333333"/>
                </a:solidFill>
                <a:effectLst/>
                <a:uLnTx/>
                <a:uFillTx/>
                <a:latin typeface="Arial" panose="020B0604020202020204" pitchFamily="34" charset="0"/>
                <a:ea typeface="SF Pro Display"/>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F4A317B-61DD-4CD5-BB48-1B61C0708969}"/>
                  </a:ext>
                </a:extLst>
              </p:cNvPr>
              <p:cNvSpPr txBox="1"/>
              <p:nvPr/>
            </p:nvSpPr>
            <p:spPr>
              <a:xfrm>
                <a:off x="307975" y="1636439"/>
                <a:ext cx="11244547" cy="484164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可以验证协方差矩阵</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Euclid" panose="02020503060505020303" pitchFamily="18" charset="0"/>
                      </a:rPr>
                      <m:t>∑</m:t>
                    </m:r>
                  </m:oMath>
                </a14:m>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的对角化</a:t>
                </a:r>
                <a:endParaRPr kumimoji="0" lang="en-US" altLang="zh-CN" sz="2400" b="0" i="0" u="none" strike="noStrike" kern="1200" cap="none" spc="0" normalizeH="0" baseline="0" noProof="0" dirty="0">
                  <a:ln>
                    <a:noFill/>
                  </a:ln>
                  <a:solidFill>
                    <a:srgbClr val="4D4D4D"/>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4D4D4D"/>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Euclid" panose="02020503060505020303" pitchFamily="18" charset="0"/>
                        </a:rPr>
                        <m:t>∑</m:t>
                      </m:r>
                      <m:sSup>
                        <m:sSup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e>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𝑇</m:t>
                          </m:r>
                        </m:sup>
                      </m:s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
                        </m:e>
                      </m:d>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6/5</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4/5</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4/5</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6/5</m:t>
                                </m:r>
                              </m:e>
                            </m:mr>
                          </m:m>
                        </m:e>
                      </m:d>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1/</m:t>
                                </m:r>
                                <m:rad>
                                  <m:radPr>
                                    <m:degHide m:val="on"/>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radPr>
                                  <m:deg/>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rad>
                              </m:e>
                            </m:mr>
                          </m:m>
                        </m:e>
                      </m:d>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m:t>
                      </m:r>
                      <m:d>
                        <m:dPr>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m>
                            <m:mPr>
                              <m:plcHide m:val="on"/>
                              <m:mcs>
                                <m:mc>
                                  <m:mcPr>
                                    <m:count m:val="2"/>
                                    <m:mcJc m:val="center"/>
                                  </m:mcPr>
                                </m:mc>
                              </m:mcs>
                              <m:ctrlPr>
                                <a:rPr kumimoji="0" lang="zh-CN" altLang="zh-CN"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mP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mr>
                            <m:m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e>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2/5</m:t>
                                </m:r>
                              </m:e>
                            </m:mr>
                          </m:m>
                        </m:e>
                      </m:d>
                    </m:oMath>
                  </m:oMathPara>
                </a14:m>
                <a:endParaRPr kumimoji="0" lang="zh-CN" altLang="zh-CN" sz="1800" b="0" i="0" u="none" strike="noStrike" kern="1200" cap="none" spc="0" normalizeH="0" baseline="0" noProof="0" dirty="0">
                  <a:ln>
                    <a:noFill/>
                  </a:ln>
                  <a:solidFill>
                    <a:srgbClr val="000000"/>
                  </a:solidFill>
                  <a:effectLst/>
                  <a:uLnTx/>
                  <a:uFillTx/>
                  <a:latin typeface="Cambria" panose="020405030504060302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最</a:t>
                </a:r>
                <a:r>
                  <a:rPr kumimoji="0" lang="zh-CN" altLang="en-US" sz="2400" b="0" i="0" u="none" strike="noStrike" kern="1200" cap="none" spc="0" normalizeH="0" baseline="0" noProof="0" dirty="0">
                    <a:ln>
                      <a:noFill/>
                    </a:ln>
                    <a:solidFill>
                      <a:srgbClr val="4D4D4D"/>
                    </a:solidFill>
                    <a:effectLst/>
                    <a:uLnTx/>
                    <a:uFillTx/>
                    <a:latin typeface="微软雅黑"/>
                    <a:ea typeface="微软雅黑"/>
                    <a:cs typeface="+mn-cs"/>
                  </a:rPr>
                  <a:t>后</a:t>
                </a: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我们用</a:t>
                </a:r>
                <a14:m>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Times New Roman" panose="02020603050405020304" pitchFamily="18" charset="0"/>
                      </a:rPr>
                      <m:t>𝑃</m:t>
                    </m:r>
                  </m:oMath>
                </a14:m>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的第一行</a:t>
                </a:r>
                <a:r>
                  <a:rPr kumimoji="0" lang="zh-CN" altLang="en-US" sz="2400" b="0" i="0" u="none" strike="noStrike" kern="1200" cap="none" spc="0" normalizeH="0" baseline="0" noProof="0" dirty="0">
                    <a:ln>
                      <a:noFill/>
                    </a:ln>
                    <a:solidFill>
                      <a:srgbClr val="4D4D4D"/>
                    </a:solidFill>
                    <a:effectLst/>
                    <a:uLnTx/>
                    <a:uFillTx/>
                    <a:latin typeface="微软雅黑"/>
                    <a:ea typeface="微软雅黑"/>
                    <a:cs typeface="+mn-cs"/>
                  </a:rPr>
                  <a:t>乘以</a:t>
                </a:r>
                <a:r>
                  <a:rPr kumimoji="0" lang="zh-CN" altLang="zh-CN" sz="2400" b="0" i="0" u="none" strike="noStrike" kern="1200" cap="none" spc="0" normalizeH="0" baseline="0" noProof="0" dirty="0">
                    <a:ln>
                      <a:noFill/>
                    </a:ln>
                    <a:solidFill>
                      <a:srgbClr val="4D4D4D"/>
                    </a:solidFill>
                    <a:effectLst/>
                    <a:uLnTx/>
                    <a:uFillTx/>
                    <a:latin typeface="微软雅黑"/>
                    <a:ea typeface="微软雅黑"/>
                    <a:cs typeface="+mn-cs"/>
                  </a:rPr>
                  <a:t>数据矩阵，就得到了降维后的数据表示：</a:t>
                </a:r>
                <a:endParaRPr kumimoji="0" lang="en-US" altLang="zh-CN" sz="2400" b="0" i="0" u="none" strike="noStrike" kern="1200" cap="none" spc="0" normalizeH="0" baseline="0" noProof="0" dirty="0">
                  <a:ln>
                    <a:noFill/>
                  </a:ln>
                  <a:solidFill>
                    <a:srgbClr val="4D4D4D"/>
                  </a:solidFill>
                  <a:effectLst/>
                  <a:uLnTx/>
                  <a:uFillTx/>
                  <a:latin typeface="微软雅黑"/>
                  <a:ea typeface="微软雅黑"/>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14:m>
                  <m:oMath xmlns:m="http://schemas.openxmlformats.org/officeDocument/2006/math">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Times New Roman" panose="02020603050405020304" pitchFamily="18" charset="0"/>
                      </a:rPr>
                      <m:t>𝑌</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ea typeface="+mj-ea"/>
                        <a:cs typeface="Times New Roman" panose="02020603050405020304" pitchFamily="18" charset="0"/>
                      </a:rPr>
                      <m:t>=(</m:t>
                    </m:r>
                    <m:m>
                      <m:mPr>
                        <m:plcHide m:val="on"/>
                        <m:mcs>
                          <m:mc>
                            <m:mcPr>
                              <m:count m:val="2"/>
                              <m:mcJc m:val="center"/>
                            </m:mcPr>
                          </m:mc>
                        </m:mcs>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mPr>
                      <m:m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m:t>
                          </m:r>
                        </m:e>
                      </m:mr>
                    </m:m>
                    <m:d>
                      <m:dPr>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dPr>
                      <m:e>
                        <m:m>
                          <m:mPr>
                            <m:plcHide m:val="on"/>
                            <m:mcs>
                              <m:mc>
                                <m:mcPr>
                                  <m:count m:val="5"/>
                                  <m:mcJc m:val="center"/>
                                </m:mcPr>
                              </m:mc>
                            </m:mcs>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mPr>
                          <m:m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0</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0</m:t>
                              </m:r>
                            </m:e>
                          </m:mr>
                          <m:m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0</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0</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e>
                          </m:mr>
                        </m:m>
                      </m:e>
                    </m:d>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m:t>
                    </m:r>
                    <m:d>
                      <m:dPr>
                        <m:endChr m:val=""/>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dPr>
                      <m:e>
                        <m:m>
                          <m:mPr>
                            <m:plcHide m:val="on"/>
                            <m:mcs>
                              <m:mc>
                                <m:mcPr>
                                  <m:count m:val="5"/>
                                  <m:mcJc m:val="center"/>
                                </m:mcPr>
                              </m:mc>
                            </m:mcs>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mPr>
                          <m:mr>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−3/</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0</m:t>
                              </m:r>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3/</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e>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rad>
                                <m:radPr>
                                  <m:degHide m:val="on"/>
                                  <m:ctrlPr>
                                    <a:rPr kumimoji="0" lang="zh-CN"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ctrlPr>
                                </m:radPr>
                                <m:deg/>
                                <m:e>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e>
                              </m:rad>
                              <m:r>
                                <a:rPr kumimoji="0" lang="en-US" altLang="zh-CN" sz="2000" b="0" i="1" u="none" strike="noStrike" kern="12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m:t>
                              </m:r>
                            </m:e>
                          </m:mr>
                        </m:m>
                      </m:e>
                    </m:d>
                  </m:oMath>
                </a14:m>
                <a:r>
                  <a:rPr kumimoji="0" lang="zh-CN" altLang="zh-CN" sz="2000" b="0" i="0" u="none" strike="noStrike" kern="1200" cap="none" spc="0" normalizeH="0" baseline="0" noProof="0" dirty="0">
                    <a:ln>
                      <a:noFill/>
                    </a:ln>
                    <a:solidFill>
                      <a:srgbClr val="4D4D4D"/>
                    </a:solidFill>
                    <a:effectLst/>
                    <a:uLnTx/>
                    <a:uFillTx/>
                    <a:latin typeface="微软雅黑"/>
                    <a:ea typeface="微软雅黑"/>
                    <a:cs typeface="+mn-cs"/>
                  </a:rPr>
                  <a:t> </a:t>
                </a:r>
                <a:r>
                  <a:rPr kumimoji="0" lang="zh-CN" altLang="zh-CN" sz="8800" b="0" i="0" u="none" strike="noStrike" kern="1200" cap="none" spc="0" normalizeH="0" baseline="0" noProof="0" dirty="0">
                    <a:ln>
                      <a:noFill/>
                    </a:ln>
                    <a:solidFill>
                      <a:srgbClr val="4D4D4D"/>
                    </a:solidFill>
                    <a:effectLst/>
                    <a:uLnTx/>
                    <a:uFillTx/>
                    <a:latin typeface="微软雅黑"/>
                    <a:ea typeface="微软雅黑"/>
                    <a:cs typeface="+mn-cs"/>
                  </a:rPr>
                  <a:t> </a:t>
                </a:r>
                <a:endParaRPr kumimoji="0" lang="zh-CN" altLang="zh-CN" sz="20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000" b="0" i="0" u="none" strike="noStrike" kern="1200" cap="none" spc="0" normalizeH="0" baseline="0" noProof="0" dirty="0">
                  <a:ln>
                    <a:noFill/>
                  </a:ln>
                  <a:solidFill>
                    <a:srgbClr val="333333"/>
                  </a:solidFill>
                  <a:effectLst/>
                  <a:uLnTx/>
                  <a:uFillTx/>
                  <a:latin typeface="Arial" panose="020B0604020202020204" pitchFamily="34" charset="0"/>
                  <a:ea typeface="-apple-system"/>
                  <a:cs typeface="+mn-cs"/>
                </a:endParaRPr>
              </a:p>
            </p:txBody>
          </p:sp>
        </mc:Choice>
        <mc:Fallback xmlns="">
          <p:sp>
            <p:nvSpPr>
              <p:cNvPr id="18" name="文本框 17">
                <a:extLst>
                  <a:ext uri="{FF2B5EF4-FFF2-40B4-BE49-F238E27FC236}">
                    <a16:creationId xmlns:a16="http://schemas.microsoft.com/office/drawing/2014/main" id="{3F4A317B-61DD-4CD5-BB48-1B61C0708969}"/>
                  </a:ext>
                </a:extLst>
              </p:cNvPr>
              <p:cNvSpPr txBox="1">
                <a:spLocks noRot="1" noChangeAspect="1" noMove="1" noResize="1" noEditPoints="1" noAdjustHandles="1" noChangeArrowheads="1" noChangeShapeType="1" noTextEdit="1"/>
              </p:cNvSpPr>
              <p:nvPr/>
            </p:nvSpPr>
            <p:spPr>
              <a:xfrm>
                <a:off x="307975" y="1636439"/>
                <a:ext cx="11244547" cy="4841646"/>
              </a:xfrm>
              <a:prstGeom prst="rect">
                <a:avLst/>
              </a:prstGeom>
              <a:blipFill>
                <a:blip r:embed="rId3"/>
                <a:stretch>
                  <a:fillRect l="-8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512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什么是数据挖掘，为什么要进行数据挖掘？</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069238" cy="304698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数据挖掘是从大量数据中自动发现模式、关联、规律和信息的过程。它涉及使用各种算法和技术来分析数据，以揭示其中隐藏的有价值的知识和信息。</a:t>
            </a:r>
            <a:endPar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宋体" panose="02010600030101010101" pitchFamily="2" charset="-122"/>
                <a:ea typeface="宋体" panose="02010600030101010101" pitchFamily="2" charset="-122"/>
              </a:rPr>
              <a:t>从商业角度，数据挖掘可以洞察消费者行为、优化运营和决策、预防欺诈和风险管理等；从科学研究角度，数据挖掘可以帮助研究者发现新的模式和关联、加速科学发现和创新、整合和共享知识、预测和模拟等。</a:t>
            </a:r>
            <a:endParaRPr lang="en-US" altLang="zh-CN" sz="24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38328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什么是频繁模式挖掘？</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069238"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频繁模式挖掘是指在大规模数据集中查找经常出现在一起的项集。它通过计算项集的支持度（出现的频率）来找到频繁项集，并进一步生成关联规则，用于发现数据中的有意义的关联性。</a:t>
            </a:r>
          </a:p>
        </p:txBody>
      </p:sp>
    </p:spTree>
    <p:extLst>
      <p:ext uri="{BB962C8B-B14F-4D97-AF65-F5344CB8AC3E}">
        <p14:creationId xmlns:p14="http://schemas.microsoft.com/office/powerpoint/2010/main" val="3600730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为什么数据预处理在数据挖掘中非常重要？数据预处理包括哪些步骤，并解释各步骤的定义？</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230923" y="1538814"/>
            <a:ext cx="9235793" cy="37856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数据预处理是数据挖掘过程中的关键步骤，它包括数据</a:t>
            </a:r>
            <a:r>
              <a:rPr lang="zh-CN" altLang="en-US" sz="2000" b="1" dirty="0">
                <a:solidFill>
                  <a:prstClr val="black"/>
                </a:solidFill>
                <a:latin typeface="宋体" panose="02010600030101010101" pitchFamily="2" charset="-122"/>
                <a:ea typeface="宋体" panose="02010600030101010101" pitchFamily="2" charset="-122"/>
              </a:rPr>
              <a:t>清理</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、数据集成、数据规约、</a:t>
            </a:r>
            <a:r>
              <a:rPr lang="zh-CN" altLang="en-US" sz="2000" b="1" dirty="0">
                <a:solidFill>
                  <a:prstClr val="black"/>
                </a:solidFill>
                <a:latin typeface="宋体" panose="02010600030101010101" pitchFamily="2" charset="-122"/>
                <a:ea typeface="宋体" panose="02010600030101010101" pitchFamily="2" charset="-122"/>
              </a:rPr>
              <a:t>数据变换和离散化</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。一个良好的数据预处理过程可以提高数据挖掘的准确性和可靠性。</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数据预处理通常包括以下步骤：</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）数据清理：主要是填写空缺的值，平滑数据噪声，识别离群点，删除离群点以及解决数据不一致性。</a:t>
            </a:r>
            <a:endPar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）数据集成：将多个不同数据源的数据，整合到一个统一的存储当中。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）数据规约：获得数据的一个替代表现，这个数学替代表示，他比原来的数据要小得多。比如说维度要少很多，或者是数量要少很多，但是，在这个替代表示上面进行挖掘的话，能得到相同或相似的结果。</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4</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）数据变换和离散化：得到数据的一个新的表示，比如说，把数据都缩放到</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[0,1]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区间之内，进行更好的比较。 </a:t>
            </a:r>
          </a:p>
        </p:txBody>
      </p:sp>
    </p:spTree>
    <p:extLst>
      <p:ext uri="{BB962C8B-B14F-4D97-AF65-F5344CB8AC3E}">
        <p14:creationId xmlns:p14="http://schemas.microsoft.com/office/powerpoint/2010/main" val="402504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数据挖掘中涉及的数据类型有哪些，并举例说明？</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8986"/>
            <a:ext cx="9069238" cy="41549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数据挖掘中涉及的数据类型有：标称属性、二元属性、序数属性、数值属性。</a:t>
            </a:r>
            <a:endPar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宋体" panose="02010600030101010101" pitchFamily="2" charset="-122"/>
                <a:ea typeface="宋体" panose="02010600030101010101" pitchFamily="2" charset="-122"/>
              </a:rPr>
              <a:t>（</a:t>
            </a:r>
            <a:r>
              <a:rPr lang="en-US" altLang="zh-CN" sz="2400" b="1" dirty="0">
                <a:solidFill>
                  <a:prstClr val="black"/>
                </a:solidFill>
                <a:latin typeface="宋体" panose="02010600030101010101" pitchFamily="2" charset="-122"/>
                <a:ea typeface="宋体" panose="02010600030101010101" pitchFamily="2" charset="-122"/>
              </a:rPr>
              <a:t>1</a:t>
            </a:r>
            <a:r>
              <a:rPr lang="zh-CN" altLang="en-US" sz="2400" b="1" dirty="0">
                <a:solidFill>
                  <a:prstClr val="black"/>
                </a:solidFill>
                <a:latin typeface="宋体" panose="02010600030101010101" pitchFamily="2" charset="-122"/>
                <a:ea typeface="宋体" panose="02010600030101010101" pitchFamily="2" charset="-122"/>
              </a:rPr>
              <a:t>）标称属性：类别、状态，或是事物的名称等，例如：婚姻状况、职业、邮政编码等。</a:t>
            </a:r>
            <a:endParaRPr lang="en-US" altLang="zh-CN" sz="24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宋体" panose="02010600030101010101" pitchFamily="2" charset="-122"/>
                <a:ea typeface="宋体" panose="02010600030101010101" pitchFamily="2" charset="-122"/>
              </a:rPr>
              <a:t>（</a:t>
            </a:r>
            <a:r>
              <a:rPr lang="en-US" altLang="zh-CN" sz="2400" b="1" dirty="0">
                <a:solidFill>
                  <a:prstClr val="black"/>
                </a:solidFill>
                <a:latin typeface="宋体" panose="02010600030101010101" pitchFamily="2" charset="-122"/>
                <a:ea typeface="宋体" panose="02010600030101010101" pitchFamily="2" charset="-122"/>
              </a:rPr>
              <a:t>2</a:t>
            </a:r>
            <a:r>
              <a:rPr lang="zh-CN" altLang="en-US" sz="2400" b="1" dirty="0">
                <a:solidFill>
                  <a:prstClr val="black"/>
                </a:solidFill>
                <a:latin typeface="宋体" panose="02010600030101010101" pitchFamily="2" charset="-122"/>
                <a:ea typeface="宋体" panose="02010600030101010101" pitchFamily="2" charset="-122"/>
              </a:rPr>
              <a:t>）二元属性：只有两种状态的标称属性（</a:t>
            </a:r>
            <a:r>
              <a:rPr lang="en-US" altLang="zh-CN" sz="2400" b="1" dirty="0">
                <a:solidFill>
                  <a:prstClr val="black"/>
                </a:solidFill>
                <a:latin typeface="宋体" panose="02010600030101010101" pitchFamily="2" charset="-122"/>
                <a:ea typeface="宋体" panose="02010600030101010101" pitchFamily="2" charset="-122"/>
              </a:rPr>
              <a:t>0</a:t>
            </a:r>
            <a:r>
              <a:rPr lang="zh-CN" altLang="en-US" sz="2400" b="1" dirty="0">
                <a:solidFill>
                  <a:prstClr val="black"/>
                </a:solidFill>
                <a:latin typeface="宋体" panose="02010600030101010101" pitchFamily="2" charset="-122"/>
                <a:ea typeface="宋体" panose="02010600030101010101" pitchFamily="2" charset="-122"/>
              </a:rPr>
              <a:t>或</a:t>
            </a:r>
            <a:r>
              <a:rPr lang="en-US" altLang="zh-CN" sz="2400" b="1" dirty="0">
                <a:solidFill>
                  <a:prstClr val="black"/>
                </a:solidFill>
                <a:latin typeface="宋体" panose="02010600030101010101" pitchFamily="2" charset="-122"/>
                <a:ea typeface="宋体" panose="02010600030101010101" pitchFamily="2" charset="-122"/>
              </a:rPr>
              <a:t>1</a:t>
            </a:r>
            <a:r>
              <a:rPr lang="zh-CN" altLang="en-US" sz="2400" b="1" dirty="0">
                <a:solidFill>
                  <a:prstClr val="black"/>
                </a:solidFill>
                <a:latin typeface="宋体" panose="02010600030101010101" pitchFamily="2" charset="-122"/>
                <a:ea typeface="宋体" panose="02010600030101010101" pitchFamily="2" charset="-122"/>
              </a:rPr>
              <a:t>），例如性别。</a:t>
            </a:r>
            <a:endParaRPr lang="en-US" altLang="zh-CN" sz="2400" b="1" dirty="0">
              <a:solidFill>
                <a:prstClr val="black"/>
              </a:solidFill>
              <a:latin typeface="宋体" panose="02010600030101010101" pitchFamily="2" charset="-122"/>
              <a:ea typeface="宋体" panose="02010600030101010101" pitchFamily="2" charset="-122"/>
            </a:endParaRPr>
          </a:p>
          <a:p>
            <a:pPr>
              <a:defRPr/>
            </a:pPr>
            <a:r>
              <a:rPr lang="zh-CN" altLang="en-US" sz="2400" b="1" dirty="0">
                <a:solidFill>
                  <a:prstClr val="black"/>
                </a:solidFill>
                <a:latin typeface="宋体" panose="02010600030101010101" pitchFamily="2" charset="-122"/>
                <a:ea typeface="宋体" panose="02010600030101010101" pitchFamily="2" charset="-122"/>
              </a:rPr>
              <a:t>（</a:t>
            </a:r>
            <a:r>
              <a:rPr lang="en-US" altLang="zh-CN" sz="2400" b="1" dirty="0">
                <a:solidFill>
                  <a:prstClr val="black"/>
                </a:solidFill>
                <a:latin typeface="宋体" panose="02010600030101010101" pitchFamily="2" charset="-122"/>
                <a:ea typeface="宋体" panose="02010600030101010101" pitchFamily="2" charset="-122"/>
              </a:rPr>
              <a:t>3</a:t>
            </a:r>
            <a:r>
              <a:rPr lang="zh-CN" altLang="en-US" sz="2400" b="1" dirty="0">
                <a:solidFill>
                  <a:prstClr val="black"/>
                </a:solidFill>
                <a:latin typeface="宋体" panose="02010600030101010101" pitchFamily="2" charset="-122"/>
                <a:ea typeface="宋体" panose="02010600030101010101" pitchFamily="2" charset="-122"/>
              </a:rPr>
              <a:t>）</a:t>
            </a:r>
            <a:r>
              <a:rPr kumimoji="0" lang="zh-CN" altLang="en-US" sz="2400" b="1" i="0" u="none" strike="noStrike" kern="0" cap="none" spc="0" normalizeH="0" baseline="0" noProof="0" dirty="0">
                <a:ln>
                  <a:noFill/>
                </a:ln>
                <a:solidFill>
                  <a:srgbClr val="000000"/>
                </a:solidFill>
                <a:effectLst/>
                <a:uLnTx/>
                <a:uFillTx/>
                <a:latin typeface="Arial"/>
                <a:ea typeface="SimSun" pitchFamily="2" charset="-122"/>
                <a:cs typeface="+mn-cs"/>
              </a:rPr>
              <a:t>序数属性：值间具有有意义的排序，但是相邻值间的差是未知的，例如，</a:t>
            </a:r>
            <a:r>
              <a:rPr kumimoji="0" lang="en-US" altLang="zh-CN" sz="2400" b="0" i="1" u="none" strike="noStrike" kern="0" cap="none" spc="0" normalizeH="0" baseline="0" noProof="0" dirty="0">
                <a:ln>
                  <a:noFill/>
                </a:ln>
                <a:solidFill>
                  <a:srgbClr val="000000"/>
                </a:solidFill>
                <a:effectLst/>
                <a:uLnTx/>
                <a:uFillTx/>
                <a:latin typeface="Arial"/>
                <a:ea typeface="SimSun" pitchFamily="2" charset="-122"/>
              </a:rPr>
              <a:t> Size = </a:t>
            </a:r>
            <a:r>
              <a:rPr kumimoji="0" lang="en-US" altLang="zh-CN" sz="2400" b="0" i="0" u="none" strike="noStrike" kern="0" cap="none" spc="0" normalizeH="0" baseline="0" noProof="0" dirty="0">
                <a:ln>
                  <a:noFill/>
                </a:ln>
                <a:solidFill>
                  <a:srgbClr val="000000"/>
                </a:solidFill>
                <a:effectLst/>
                <a:uLnTx/>
                <a:uFillTx/>
                <a:latin typeface="Arial"/>
                <a:ea typeface="SimSun" pitchFamily="2" charset="-122"/>
              </a:rPr>
              <a:t>{</a:t>
            </a:r>
            <a:r>
              <a:rPr kumimoji="0" lang="en-US" altLang="zh-CN" sz="2400" b="0" i="1" u="none" strike="noStrike" kern="0" cap="none" spc="0" normalizeH="0" baseline="0" noProof="0" dirty="0">
                <a:ln>
                  <a:noFill/>
                </a:ln>
                <a:solidFill>
                  <a:srgbClr val="000000"/>
                </a:solidFill>
                <a:effectLst/>
                <a:uLnTx/>
                <a:uFillTx/>
                <a:latin typeface="Arial"/>
                <a:ea typeface="SimSun" pitchFamily="2" charset="-122"/>
              </a:rPr>
              <a:t>small, medium, large</a:t>
            </a:r>
            <a:r>
              <a:rPr kumimoji="0" lang="en-US" altLang="zh-CN" sz="2400" b="0" i="0" u="none" strike="noStrike" kern="0" cap="none" spc="0" normalizeH="0" baseline="0" noProof="0" dirty="0">
                <a:ln>
                  <a:noFill/>
                </a:ln>
                <a:solidFill>
                  <a:srgbClr val="000000"/>
                </a:solidFill>
                <a:effectLst/>
                <a:uLnTx/>
                <a:uFillTx/>
                <a:latin typeface="Arial"/>
                <a:ea typeface="SimSun" pitchFamily="2" charset="-122"/>
              </a:rPr>
              <a:t>}</a:t>
            </a:r>
            <a:r>
              <a:rPr lang="zh-CN" altLang="en-US" sz="2400" i="1" kern="0" dirty="0">
                <a:solidFill>
                  <a:srgbClr val="000000"/>
                </a:solidFill>
                <a:latin typeface="Arial"/>
                <a:ea typeface="SimSun" pitchFamily="2" charset="-122"/>
              </a:rPr>
              <a:t>。</a:t>
            </a:r>
            <a:endParaRPr kumimoji="0" lang="zh-CN" altLang="en-US" sz="2400" b="1" i="0" u="none" strike="noStrike" kern="0" cap="none" spc="0" normalizeH="0" baseline="0" noProof="0" dirty="0">
              <a:ln>
                <a:noFill/>
              </a:ln>
              <a:solidFill>
                <a:srgbClr val="000000"/>
              </a:solidFill>
              <a:effectLst/>
              <a:uLnTx/>
              <a:uFillTx/>
              <a:latin typeface="Arial"/>
              <a:ea typeface="SimSun"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宋体" panose="02010600030101010101" pitchFamily="2" charset="-122"/>
                <a:ea typeface="宋体" panose="02010600030101010101" pitchFamily="2" charset="-122"/>
              </a:rPr>
              <a:t>（</a:t>
            </a:r>
            <a:r>
              <a:rPr lang="en-US" altLang="zh-CN" sz="2400" b="1" dirty="0">
                <a:solidFill>
                  <a:prstClr val="black"/>
                </a:solidFill>
                <a:latin typeface="宋体" panose="02010600030101010101" pitchFamily="2" charset="-122"/>
                <a:ea typeface="宋体" panose="02010600030101010101" pitchFamily="2" charset="-122"/>
              </a:rPr>
              <a:t>4</a:t>
            </a:r>
            <a:r>
              <a:rPr lang="zh-CN" altLang="en-US" sz="2400" b="1" dirty="0">
                <a:solidFill>
                  <a:prstClr val="black"/>
                </a:solidFill>
                <a:latin typeface="宋体" panose="02010600030101010101" pitchFamily="2" charset="-122"/>
                <a:ea typeface="宋体" panose="02010600030101010101" pitchFamily="2" charset="-122"/>
              </a:rPr>
              <a:t>）数值属性：可以用数字进行量化的属性</a:t>
            </a:r>
            <a:r>
              <a:rPr lang="en-US" altLang="zh-CN" sz="2400" b="1" dirty="0">
                <a:solidFill>
                  <a:prstClr val="black"/>
                </a:solidFill>
                <a:latin typeface="宋体" panose="02010600030101010101" pitchFamily="2" charset="-122"/>
                <a:ea typeface="宋体" panose="02010600030101010101" pitchFamily="2" charset="-122"/>
              </a:rPr>
              <a:t>,</a:t>
            </a:r>
            <a:r>
              <a:rPr lang="zh-CN" altLang="en-US" sz="2400" b="1" dirty="0">
                <a:solidFill>
                  <a:prstClr val="black"/>
                </a:solidFill>
                <a:latin typeface="宋体" panose="02010600030101010101" pitchFamily="2" charset="-122"/>
                <a:ea typeface="宋体" panose="02010600030101010101" pitchFamily="2" charset="-122"/>
              </a:rPr>
              <a:t>例如</a:t>
            </a:r>
            <a:r>
              <a:rPr lang="en-US" altLang="zh-CN" sz="2400" b="1" dirty="0">
                <a:solidFill>
                  <a:prstClr val="black"/>
                </a:solidFill>
                <a:latin typeface="宋体" panose="02010600030101010101" pitchFamily="2" charset="-122"/>
                <a:ea typeface="宋体" panose="02010600030101010101" pitchFamily="2" charset="-122"/>
              </a:rPr>
              <a:t>: </a:t>
            </a:r>
            <a:r>
              <a:rPr lang="zh-CN" altLang="en-US" sz="2400" b="1" dirty="0">
                <a:solidFill>
                  <a:prstClr val="black"/>
                </a:solidFill>
                <a:latin typeface="宋体" panose="02010600030101010101" pitchFamily="2" charset="-122"/>
                <a:ea typeface="宋体" panose="02010600030101010101" pitchFamily="2" charset="-122"/>
              </a:rPr>
              <a:t>身高、体重、年龄等。</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400" b="1" dirty="0">
              <a:solidFill>
                <a:prstClr val="black"/>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7567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为什么在数据预处理过程中需要处理缺失值？如何处理缺失数据？</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770854"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在数据预处理过程中需要处理缺失值是因为缺失值可能导致数据不完整，影响数据挖掘和分析的准确性和可靠性。</a:t>
            </a:r>
            <a:endPar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处理缺失数据的方法主要有以下几种：</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删除含有缺失值的样本：如果缺失值数量较少，而且这些缺失值对整体分析影响不大，可以直接删除含有缺失值的样本。</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插值方法：通过已知数据对缺失值进行估算，常见的插值方法包括均值插值、中位数插值、线性插值等。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使用特殊值填充：对于某些类别型数据，可以使用特殊的值（如“</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Unknown”</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或“</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Others”</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）来填充缺失值。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(4)</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使用回归模型进行预测：对于数值型数据，可以使用其他特征变量来训练回归模型，预测缺失值。</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(5)</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使用聚类方法：对于类别型数据，可以使用聚类方法将数据分为多个类别，然后根据其他类别的数据来填充缺失值。</a:t>
            </a:r>
          </a:p>
        </p:txBody>
      </p:sp>
    </p:spTree>
    <p:extLst>
      <p:ext uri="{BB962C8B-B14F-4D97-AF65-F5344CB8AC3E}">
        <p14:creationId xmlns:p14="http://schemas.microsoft.com/office/powerpoint/2010/main" val="199699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分位数图</a:t>
            </a:r>
            <a:r>
              <a:rPr lang="en-US" altLang="zh-CN" sz="2400" b="1" dirty="0">
                <a:solidFill>
                  <a:srgbClr val="FF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分位数图（</a:t>
            </a:r>
            <a:r>
              <a:rPr lang="en-US" altLang="zh-CN" sz="2400" b="1" dirty="0">
                <a:solidFill>
                  <a:srgbClr val="FF0000"/>
                </a:solidFill>
                <a:latin typeface="宋体" panose="02010600030101010101" pitchFamily="2" charset="-122"/>
                <a:ea typeface="宋体" panose="02010600030101010101" pitchFamily="2" charset="-122"/>
              </a:rPr>
              <a:t>Q-Q</a:t>
            </a:r>
            <a:r>
              <a:rPr lang="zh-CN" altLang="en-US" sz="2400" b="1" dirty="0">
                <a:solidFill>
                  <a:srgbClr val="FF0000"/>
                </a:solidFill>
                <a:latin typeface="宋体" panose="02010600030101010101" pitchFamily="2" charset="-122"/>
                <a:ea typeface="宋体" panose="02010600030101010101" pitchFamily="2" charset="-122"/>
              </a:rPr>
              <a:t>图）与分位数图的不同之处？</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069238"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分位数图是一种用来展示数据值低于或等于在一个单变量分布中独立的变量的粗略百分比。这样，他可以展示所有数的分位数信息</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而为独立变量测得的值</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纵轴）相对于它们的分位数</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横轴）被描绘出来。但分位数</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分位数图用纵轴表示一种单变量分布的分位数</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用横轴表示另一单变量分布的分位数。两个坐标轴显示它们的测量值相应分布的值域，且点按照两种分布分位数值展示。一条线</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(y=x</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）可画到图中</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以增加图像的信息。落在该线以上的点表示在</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y </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轴上显示的值的分布比</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x </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轴的相应的等同分位数对应的值的分布高。反之</a:t>
            </a:r>
            <a:r>
              <a:rPr kumimoji="0" lang="en-US" altLang="zh-CN"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对落在该线以下的点则低。</a:t>
            </a:r>
          </a:p>
        </p:txBody>
      </p:sp>
    </p:spTree>
    <p:extLst>
      <p:ext uri="{BB962C8B-B14F-4D97-AF65-F5344CB8AC3E}">
        <p14:creationId xmlns:p14="http://schemas.microsoft.com/office/powerpoint/2010/main" val="138845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什么是数据仓库，数据仓库的关键特征包含哪些？</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069238"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数据仓库是一个面向主题的、集成的、随时间而变化的、不容易丢失的数据集合，支持管理部门的决策过程</a:t>
            </a:r>
            <a:r>
              <a:rPr lang="zh-CN" altLang="en-US" sz="2400" b="1" dirty="0">
                <a:solidFill>
                  <a:prstClr val="black"/>
                </a:solidFill>
                <a:latin typeface="宋体" panose="02010600030101010101" pitchFamily="2" charset="-122"/>
                <a:ea typeface="宋体" panose="02010600030101010101" pitchFamily="2" charset="-122"/>
              </a:rPr>
              <a:t>。</a:t>
            </a:r>
            <a:endParaRPr lang="en-US" altLang="zh-CN" sz="24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prstClr val="black"/>
                </a:solidFill>
                <a:latin typeface="宋体" panose="02010600030101010101" pitchFamily="2" charset="-122"/>
                <a:ea typeface="宋体" panose="02010600030101010101" pitchFamily="2" charset="-122"/>
              </a:rPr>
              <a:t>数据仓库的关键特征包含：面向主题，数据集成，随时间而变化，数据不易丢失。</a:t>
            </a:r>
            <a:endParaRPr lang="en-US" altLang="zh-CN" sz="24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1085936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7965CE4-5BAE-9731-1195-DC20D360EA2A}"/>
              </a:ext>
            </a:extLst>
          </p:cNvPr>
          <p:cNvSpPr txBox="1"/>
          <p:nvPr/>
        </p:nvSpPr>
        <p:spPr>
          <a:xfrm>
            <a:off x="1127184" y="546281"/>
            <a:ext cx="9069238"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FF0000"/>
                </a:solidFill>
                <a:latin typeface="宋体" panose="02010600030101010101" pitchFamily="2" charset="-122"/>
                <a:ea typeface="宋体" panose="02010600030101010101" pitchFamily="2" charset="-122"/>
              </a:rPr>
              <a:t>联机分析处理系统（</a:t>
            </a:r>
            <a:r>
              <a:rPr lang="en-US" altLang="zh-CN" sz="2400" b="1" dirty="0">
                <a:solidFill>
                  <a:srgbClr val="FF0000"/>
                </a:solidFill>
                <a:latin typeface="宋体" panose="02010600030101010101" pitchFamily="2" charset="-122"/>
                <a:ea typeface="宋体" panose="02010600030101010101" pitchFamily="2" charset="-122"/>
              </a:rPr>
              <a:t>OLAP</a:t>
            </a:r>
            <a:r>
              <a:rPr lang="zh-CN" altLang="en-US" sz="2400" b="1" dirty="0">
                <a:solidFill>
                  <a:srgbClr val="FF0000"/>
                </a:solidFill>
                <a:latin typeface="宋体" panose="02010600030101010101" pitchFamily="2" charset="-122"/>
                <a:ea typeface="宋体" panose="02010600030101010101" pitchFamily="2" charset="-122"/>
              </a:rPr>
              <a:t>）和联机事务处理系统（</a:t>
            </a:r>
            <a:r>
              <a:rPr lang="en-US" altLang="zh-CN" sz="2400" b="1" dirty="0">
                <a:solidFill>
                  <a:srgbClr val="FF0000"/>
                </a:solidFill>
                <a:latin typeface="宋体" panose="02010600030101010101" pitchFamily="2" charset="-122"/>
                <a:ea typeface="宋体" panose="02010600030101010101" pitchFamily="2" charset="-122"/>
              </a:rPr>
              <a:t>OLTP</a:t>
            </a:r>
            <a:r>
              <a:rPr lang="zh-CN" altLang="en-US" sz="2400" b="1" dirty="0">
                <a:solidFill>
                  <a:srgbClr val="FF0000"/>
                </a:solidFill>
                <a:latin typeface="宋体" panose="02010600030101010101" pitchFamily="2" charset="-122"/>
                <a:ea typeface="宋体" panose="02010600030101010101" pitchFamily="2" charset="-122"/>
              </a:rPr>
              <a:t>）的区别？</a:t>
            </a:r>
            <a:endParaRPr kumimoji="0"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p:txBody>
      </p:sp>
      <p:sp>
        <p:nvSpPr>
          <p:cNvPr id="5" name="文本框 4">
            <a:extLst>
              <a:ext uri="{FF2B5EF4-FFF2-40B4-BE49-F238E27FC236}">
                <a16:creationId xmlns:a16="http://schemas.microsoft.com/office/drawing/2014/main" id="{F20243A3-E5CC-9550-DAA8-E1D1A1759EB0}"/>
              </a:ext>
            </a:extLst>
          </p:cNvPr>
          <p:cNvSpPr txBox="1"/>
          <p:nvPr/>
        </p:nvSpPr>
        <p:spPr>
          <a:xfrm>
            <a:off x="1127184" y="1151952"/>
            <a:ext cx="9069238" cy="41549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）用户和系统的面向性：面向顾客（事务）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面向市场（分析）。</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2</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）数据内容：当前的、详细的数据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历史的、汇总的数据</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3</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）数据库设计：实体－联系模型</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(ER)</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和面向应用的数据库设计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星型</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雪花模型和面向主题的数据库设计</a:t>
            </a:r>
            <a:endPar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宋体" panose="02010600030101010101" pitchFamily="2" charset="-122"/>
                <a:ea typeface="宋体" panose="02010600030101010101" pitchFamily="2" charset="-122"/>
              </a:rPr>
              <a:t>（</a:t>
            </a:r>
            <a:r>
              <a:rPr lang="en-US" altLang="zh-CN" sz="2000" b="1" dirty="0">
                <a:solidFill>
                  <a:prstClr val="black"/>
                </a:solidFill>
                <a:latin typeface="宋体" panose="02010600030101010101" pitchFamily="2" charset="-122"/>
                <a:ea typeface="宋体" panose="02010600030101010101" pitchFamily="2" charset="-122"/>
              </a:rPr>
              <a:t>4</a:t>
            </a:r>
            <a:r>
              <a:rPr lang="zh-CN" altLang="en-US" sz="2000" b="1" dirty="0">
                <a:solidFill>
                  <a:prstClr val="black"/>
                </a:solidFill>
                <a:latin typeface="宋体" panose="02010600030101010101" pitchFamily="2" charset="-122"/>
                <a:ea typeface="宋体" panose="02010600030101010101" pitchFamily="2" charset="-122"/>
              </a:rPr>
              <a:t>）数据视图：当前的、企业内部的数据 </a:t>
            </a:r>
            <a:r>
              <a:rPr lang="en-US" altLang="zh-CN" sz="2000" b="1" dirty="0">
                <a:solidFill>
                  <a:prstClr val="black"/>
                </a:solidFill>
                <a:latin typeface="宋体" panose="02010600030101010101" pitchFamily="2" charset="-122"/>
                <a:ea typeface="宋体" panose="02010600030101010101" pitchFamily="2" charset="-122"/>
              </a:rPr>
              <a:t>VS. </a:t>
            </a:r>
            <a:r>
              <a:rPr lang="zh-CN" altLang="en-US" sz="2000" b="1" dirty="0">
                <a:solidFill>
                  <a:prstClr val="black"/>
                </a:solidFill>
                <a:latin typeface="宋体" panose="02010600030101010101" pitchFamily="2" charset="-122"/>
                <a:ea typeface="宋体" panose="02010600030101010101" pitchFamily="2" charset="-122"/>
              </a:rPr>
              <a:t>经过演化的、集成的数据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宋体" panose="02010600030101010101" pitchFamily="2" charset="-122"/>
                <a:ea typeface="宋体" panose="02010600030101010101" pitchFamily="2" charset="-122"/>
              </a:rPr>
              <a:t>（</a:t>
            </a:r>
            <a:r>
              <a:rPr lang="en-US" altLang="zh-CN" sz="2000" b="1" dirty="0">
                <a:solidFill>
                  <a:prstClr val="black"/>
                </a:solidFill>
                <a:latin typeface="宋体" panose="02010600030101010101" pitchFamily="2" charset="-122"/>
                <a:ea typeface="宋体" panose="02010600030101010101" pitchFamily="2" charset="-122"/>
              </a:rPr>
              <a:t>5</a:t>
            </a:r>
            <a:r>
              <a:rPr lang="zh-CN" altLang="en-US" sz="2000" b="1" dirty="0">
                <a:solidFill>
                  <a:prstClr val="black"/>
                </a:solidFill>
                <a:latin typeface="宋体" panose="02010600030101010101" pitchFamily="2" charset="-122"/>
                <a:ea typeface="宋体" panose="02010600030101010101" pitchFamily="2" charset="-122"/>
              </a:rPr>
              <a:t>）访问模式：事务操作 </a:t>
            </a:r>
            <a:r>
              <a:rPr lang="en-US" altLang="zh-CN" sz="2000" b="1" dirty="0">
                <a:solidFill>
                  <a:prstClr val="black"/>
                </a:solidFill>
                <a:latin typeface="宋体" panose="02010600030101010101" pitchFamily="2" charset="-122"/>
                <a:ea typeface="宋体" panose="02010600030101010101" pitchFamily="2" charset="-122"/>
              </a:rPr>
              <a:t>VS. </a:t>
            </a:r>
            <a:r>
              <a:rPr lang="zh-CN" altLang="en-US" sz="2000" b="1" dirty="0">
                <a:solidFill>
                  <a:prstClr val="black"/>
                </a:solidFill>
                <a:latin typeface="宋体" panose="02010600030101010101" pitchFamily="2" charset="-122"/>
                <a:ea typeface="宋体" panose="02010600030101010101" pitchFamily="2" charset="-122"/>
              </a:rPr>
              <a:t>只读查询（但很多是复杂的查询）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宋体" panose="02010600030101010101" pitchFamily="2" charset="-122"/>
                <a:ea typeface="宋体" panose="02010600030101010101" pitchFamily="2" charset="-122"/>
              </a:rPr>
              <a:t>（</a:t>
            </a:r>
            <a:r>
              <a:rPr lang="en-US" altLang="zh-CN" sz="2000" b="1" dirty="0">
                <a:solidFill>
                  <a:prstClr val="black"/>
                </a:solidFill>
                <a:latin typeface="宋体" panose="02010600030101010101" pitchFamily="2" charset="-122"/>
                <a:ea typeface="宋体" panose="02010600030101010101" pitchFamily="2" charset="-122"/>
              </a:rPr>
              <a:t>6</a:t>
            </a:r>
            <a:r>
              <a:rPr lang="zh-CN" altLang="en-US" sz="2000" b="1" dirty="0">
                <a:solidFill>
                  <a:prstClr val="black"/>
                </a:solidFill>
                <a:latin typeface="宋体" panose="02010600030101010101" pitchFamily="2" charset="-122"/>
                <a:ea typeface="宋体" panose="02010600030101010101" pitchFamily="2" charset="-122"/>
              </a:rPr>
              <a:t>）任务单位：简短的事务 </a:t>
            </a:r>
            <a:r>
              <a:rPr lang="en-US" altLang="zh-CN" sz="2000" b="1" dirty="0">
                <a:solidFill>
                  <a:prstClr val="black"/>
                </a:solidFill>
                <a:latin typeface="宋体" panose="02010600030101010101" pitchFamily="2" charset="-122"/>
                <a:ea typeface="宋体" panose="02010600030101010101" pitchFamily="2" charset="-122"/>
              </a:rPr>
              <a:t>VS. </a:t>
            </a:r>
            <a:r>
              <a:rPr lang="zh-CN" altLang="en-US" sz="2000" b="1" dirty="0">
                <a:solidFill>
                  <a:prstClr val="black"/>
                </a:solidFill>
                <a:latin typeface="宋体" panose="02010600030101010101" pitchFamily="2" charset="-122"/>
                <a:ea typeface="宋体" panose="02010600030101010101" pitchFamily="2" charset="-122"/>
              </a:rPr>
              <a:t>复杂的查询</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dirty="0">
                <a:solidFill>
                  <a:prstClr val="black"/>
                </a:solidFill>
                <a:latin typeface="宋体" panose="02010600030101010101" pitchFamily="2" charset="-122"/>
                <a:ea typeface="宋体" panose="02010600030101010101" pitchFamily="2" charset="-122"/>
              </a:rPr>
              <a:t>（</a:t>
            </a:r>
            <a:r>
              <a:rPr lang="en-US" altLang="zh-CN" sz="2000" b="1" dirty="0">
                <a:solidFill>
                  <a:prstClr val="black"/>
                </a:solidFill>
                <a:latin typeface="宋体" panose="02010600030101010101" pitchFamily="2" charset="-122"/>
                <a:ea typeface="宋体" panose="02010600030101010101" pitchFamily="2" charset="-122"/>
              </a:rPr>
              <a:t>7</a:t>
            </a:r>
            <a:r>
              <a:rPr lang="zh-CN" altLang="en-US" sz="2000" b="1" dirty="0">
                <a:solidFill>
                  <a:prstClr val="black"/>
                </a:solidFill>
                <a:latin typeface="宋体" panose="02010600030101010101" pitchFamily="2" charset="-122"/>
                <a:ea typeface="宋体" panose="02010600030101010101" pitchFamily="2" charset="-122"/>
              </a:rPr>
              <a:t>）访问数据量：数十个 </a:t>
            </a:r>
            <a:r>
              <a:rPr lang="en-US" altLang="zh-CN" sz="2000" b="1" dirty="0">
                <a:solidFill>
                  <a:prstClr val="black"/>
                </a:solidFill>
                <a:latin typeface="宋体" panose="02010600030101010101" pitchFamily="2" charset="-122"/>
                <a:ea typeface="宋体" panose="02010600030101010101" pitchFamily="2" charset="-122"/>
              </a:rPr>
              <a:t>VS. </a:t>
            </a:r>
            <a:r>
              <a:rPr lang="zh-CN" altLang="en-US" sz="2000" b="1" dirty="0">
                <a:solidFill>
                  <a:prstClr val="black"/>
                </a:solidFill>
                <a:latin typeface="宋体" panose="02010600030101010101" pitchFamily="2" charset="-122"/>
                <a:ea typeface="宋体" panose="02010600030101010101" pitchFamily="2" charset="-122"/>
              </a:rPr>
              <a:t>数百万个</a:t>
            </a:r>
            <a:endParaRPr lang="en-US" altLang="zh-CN" sz="2000" b="1" dirty="0">
              <a:solidFill>
                <a:prstClr val="black"/>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8</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）用户数：数千个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数百个</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9</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）数据库规模：</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100M-</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GB VS. 100GB-</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数</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10</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）设计优先性：高性能、高可用性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高灵活性、端点用户自治</a:t>
            </a:r>
            <a:endPar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11</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）度量：事务吞吐量 </a:t>
            </a:r>
            <a:r>
              <a:rPr kumimoji="0" lang="en-US" altLang="zh-CN"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VS. </a:t>
            </a:r>
            <a:r>
              <a:rPr kumimoji="0" lang="zh-CN" altLang="en-US" sz="20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rPr>
              <a:t>查询吞吐量、响应时间</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mn-cs"/>
            </a:endParaRPr>
          </a:p>
        </p:txBody>
      </p:sp>
    </p:spTree>
    <p:extLst>
      <p:ext uri="{BB962C8B-B14F-4D97-AF65-F5344CB8AC3E}">
        <p14:creationId xmlns:p14="http://schemas.microsoft.com/office/powerpoint/2010/main" val="409271010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1862</Words>
  <Application>Microsoft Office PowerPoint</Application>
  <PresentationFormat>宽屏</PresentationFormat>
  <Paragraphs>184</Paragraphs>
  <Slides>18</Slides>
  <Notes>3</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18</vt:i4>
      </vt:variant>
    </vt:vector>
  </HeadingPairs>
  <TitlesOfParts>
    <vt:vector size="31" baseType="lpstr">
      <vt:lpstr>-apple-system</vt:lpstr>
      <vt:lpstr>等线</vt:lpstr>
      <vt:lpstr>等线 Light</vt:lpstr>
      <vt:lpstr>宋体</vt:lpstr>
      <vt:lpstr>微软雅黑</vt:lpstr>
      <vt:lpstr>Arial</vt:lpstr>
      <vt:lpstr>Cambria</vt:lpstr>
      <vt:lpstr>Cambria Math</vt:lpstr>
      <vt:lpstr>Times New Roman</vt:lpstr>
      <vt:lpstr>Wingdings</vt:lpstr>
      <vt:lpstr>Office 主题​​</vt:lpstr>
      <vt:lpstr>默认设计模板</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PCA(主成分分析)</vt:lpstr>
      <vt:lpstr>PCA(主成分分析)</vt:lpstr>
      <vt:lpstr>PCA(主成分分析)</vt:lpstr>
      <vt:lpstr>PCA(主成分分析)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蕾</dc:creator>
  <cp:lastModifiedBy>陈 蕾</cp:lastModifiedBy>
  <cp:revision>106</cp:revision>
  <dcterms:created xsi:type="dcterms:W3CDTF">2023-12-05T09:38:06Z</dcterms:created>
  <dcterms:modified xsi:type="dcterms:W3CDTF">2023-12-06T03:29:29Z</dcterms:modified>
</cp:coreProperties>
</file>