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96" r:id="rId2"/>
    <p:sldId id="920" r:id="rId3"/>
    <p:sldId id="985" r:id="rId4"/>
    <p:sldId id="1060" r:id="rId5"/>
    <p:sldId id="1137" r:id="rId6"/>
    <p:sldId id="1138" r:id="rId7"/>
    <p:sldId id="1139" r:id="rId8"/>
    <p:sldId id="1140" r:id="rId9"/>
    <p:sldId id="1046" r:id="rId10"/>
    <p:sldId id="1073" r:id="rId11"/>
    <p:sldId id="1141" r:id="rId12"/>
    <p:sldId id="1142" r:id="rId13"/>
    <p:sldId id="1080" r:id="rId14"/>
    <p:sldId id="1143" r:id="rId15"/>
    <p:sldId id="1144" r:id="rId16"/>
    <p:sldId id="1145" r:id="rId17"/>
    <p:sldId id="1088" r:id="rId18"/>
    <p:sldId id="1146" r:id="rId19"/>
    <p:sldId id="1147" r:id="rId20"/>
    <p:sldId id="1148" r:id="rId21"/>
    <p:sldId id="1149" r:id="rId22"/>
    <p:sldId id="1150" r:id="rId23"/>
    <p:sldId id="988" r:id="rId24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F0"/>
    <a:srgbClr val="0070C0"/>
    <a:srgbClr val="DFF1F2"/>
    <a:srgbClr val="A3D6D9"/>
    <a:srgbClr val="004586"/>
    <a:srgbClr val="1C2948"/>
    <a:srgbClr val="FBBCA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8" autoAdjust="0"/>
    <p:restoredTop sz="84491" autoAdjust="0"/>
  </p:normalViewPr>
  <p:slideViewPr>
    <p:cSldViewPr snapToGrid="0">
      <p:cViewPr varScale="1">
        <p:scale>
          <a:sx n="87" d="100"/>
          <a:sy n="87" d="100"/>
        </p:scale>
        <p:origin x="48" y="78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80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24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20F7E6-B6AB-4685-9920-66673A4976C0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90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20F7E6-B6AB-4685-9920-66673A4976C0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58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20F7E6-B6AB-4685-9920-66673A4976C0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65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2AD35-AC65-4570-AD7A-63696EC132C7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2023/8/15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6.png"/><Relationship Id="rId3" Type="http://schemas.openxmlformats.org/officeDocument/2006/relationships/image" Target="../media/image24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9.png"/><Relationship Id="rId7" Type="http://schemas.openxmlformats.org/officeDocument/2006/relationships/image" Target="../media/image31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0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B86F320-4194-21B6-7B81-0A8C6E37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" y="-208492"/>
            <a:ext cx="12192000" cy="2877397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904" y="2668905"/>
            <a:ext cx="12199426" cy="223469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数据挖掘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支持向量机</a:t>
            </a: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3A197C-DA29-EAF1-8735-14604482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3" y="99667"/>
            <a:ext cx="2334598" cy="533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5"/>
    </mc:Choice>
    <mc:Fallback xmlns="">
      <p:transition spd="slow" advTm="71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对偶问题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8DBA7-383C-37A4-77C4-C7FE34D09ED6}"/>
              </a:ext>
            </a:extLst>
          </p:cNvPr>
          <p:cNvSpPr txBox="1">
            <a:spLocks/>
          </p:cNvSpPr>
          <p:nvPr/>
        </p:nvSpPr>
        <p:spPr>
          <a:xfrm>
            <a:off x="1010487" y="1645851"/>
            <a:ext cx="8616950" cy="493077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拉格朗日乘子法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第一步：引入拉格朗日乘子            得到拉格朗日函数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258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第二步：令                   对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的偏导为零可得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第三步：回代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A245C8-F9CC-F2F9-373B-91ADFCC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35" y="2061569"/>
            <a:ext cx="786452" cy="286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C12DA-3E3A-6BD8-2405-227D5481D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32" y="3388976"/>
            <a:ext cx="1310754" cy="353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090077-1F0C-D29F-74E8-9EC3798DD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73" y="3456038"/>
            <a:ext cx="310923" cy="2865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11FC14-F252-F8F2-AA95-6026454E5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38" y="3389775"/>
            <a:ext cx="156157" cy="352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D0A194-AB1C-C953-017D-8E8BAD647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27" y="2511551"/>
            <a:ext cx="5145470" cy="7193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A7E83A-7351-AFA8-E808-FD1B8D9B1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75" y="3882700"/>
            <a:ext cx="3206774" cy="71939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C848F48-C1BB-57CE-40F3-C91853552435}"/>
              </a:ext>
            </a:extLst>
          </p:cNvPr>
          <p:cNvGrpSpPr/>
          <p:nvPr/>
        </p:nvGrpSpPr>
        <p:grpSpPr>
          <a:xfrm>
            <a:off x="3012273" y="5101266"/>
            <a:ext cx="4458763" cy="1475360"/>
            <a:chOff x="3012273" y="5101266"/>
            <a:chExt cx="4458763" cy="147536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A5D5A89-E0B6-89C4-7CEA-0D51D42A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6887" y="5101266"/>
              <a:ext cx="4304149" cy="147536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2EC1569-BC85-F925-9904-53EC8FFC4A7A}"/>
                </a:ext>
              </a:extLst>
            </p:cNvPr>
            <p:cNvSpPr txBox="1"/>
            <p:nvPr/>
          </p:nvSpPr>
          <p:spPr>
            <a:xfrm>
              <a:off x="3012273" y="5101266"/>
              <a:ext cx="750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zh-CN" alt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1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对偶问题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3A69268-B5BA-B9FB-F8A5-D2F7C618E8D2}"/>
              </a:ext>
            </a:extLst>
          </p:cNvPr>
          <p:cNvSpPr txBox="1">
            <a:spLocks/>
          </p:cNvSpPr>
          <p:nvPr/>
        </p:nvSpPr>
        <p:spPr>
          <a:xfrm>
            <a:off x="796944" y="1651326"/>
            <a:ext cx="8616950" cy="493077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最终模型：</a:t>
            </a: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KKT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条件：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74E1FA-1F7A-93E9-1B00-FC5071F7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63" y="1695592"/>
            <a:ext cx="4577146" cy="360000"/>
          </a:xfrm>
          <a:prstGeom prst="rect">
            <a:avLst/>
          </a:prstGeom>
        </p:spPr>
      </p:pic>
      <p:sp>
        <p:nvSpPr>
          <p:cNvPr id="4" name="右箭头 7">
            <a:extLst>
              <a:ext uri="{FF2B5EF4-FFF2-40B4-BE49-F238E27FC236}">
                <a16:creationId xmlns:a16="http://schemas.microsoft.com/office/drawing/2014/main" id="{D4DED12D-5639-9DFC-BD20-C26476370625}"/>
              </a:ext>
            </a:extLst>
          </p:cNvPr>
          <p:cNvSpPr/>
          <p:nvPr/>
        </p:nvSpPr>
        <p:spPr>
          <a:xfrm>
            <a:off x="7329546" y="3358950"/>
            <a:ext cx="318053" cy="306307"/>
          </a:xfrm>
          <a:prstGeom prst="rightArrow">
            <a:avLst/>
          </a:prstGeom>
          <a:solidFill>
            <a:srgbClr val="16754D"/>
          </a:solidFill>
          <a:ln w="12700" cap="flat" cmpd="sng" algn="ctr">
            <a:solidFill>
              <a:srgbClr val="1675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934F57-89C5-B948-533A-CDB9FDC977CA}"/>
              </a:ext>
            </a:extLst>
          </p:cNvPr>
          <p:cNvSpPr/>
          <p:nvPr/>
        </p:nvSpPr>
        <p:spPr>
          <a:xfrm>
            <a:off x="1977601" y="4800513"/>
            <a:ext cx="6789154" cy="646331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支持向量机解的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稀疏性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训练完成后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大部分的训练样本都不需保留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最终模型仅与支持向量有关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D014CD-2D2C-F729-1ED4-8EED7C3B3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32" y="2928626"/>
            <a:ext cx="2822693" cy="13290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2C07D9-CBBF-7038-D274-28687AD6D428}"/>
              </a:ext>
            </a:extLst>
          </p:cNvPr>
          <p:cNvSpPr/>
          <p:nvPr/>
        </p:nvSpPr>
        <p:spPr>
          <a:xfrm>
            <a:off x="4836236" y="1569863"/>
            <a:ext cx="1910458" cy="678873"/>
          </a:xfrm>
          <a:prstGeom prst="rect">
            <a:avLst/>
          </a:prstGeom>
          <a:noFill/>
          <a:ln w="12700" cap="flat" cmpd="sng" algn="ctr">
            <a:solidFill>
              <a:srgbClr val="1675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8E11B5-941D-1854-C4DA-7DB3E4C4E323}"/>
                  </a:ext>
                </a:extLst>
              </p:cNvPr>
              <p:cNvSpPr txBox="1"/>
              <p:nvPr/>
            </p:nvSpPr>
            <p:spPr>
              <a:xfrm>
                <a:off x="7912510" y="3163529"/>
                <a:ext cx="28226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=0</a:t>
                </a:r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8E11B5-941D-1854-C4DA-7DB3E4C4E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0" y="3163529"/>
                <a:ext cx="2822693" cy="830997"/>
              </a:xfrm>
              <a:prstGeom prst="rect">
                <a:avLst/>
              </a:prstGeom>
              <a:blipFill>
                <a:blip r:embed="rId4"/>
                <a:stretch>
                  <a:fillRect l="-3456"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EA3BE3E-5073-AABD-86A1-0E14308353DB}"/>
              </a:ext>
            </a:extLst>
          </p:cNvPr>
          <p:cNvSpPr txBox="1"/>
          <p:nvPr/>
        </p:nvSpPr>
        <p:spPr>
          <a:xfrm>
            <a:off x="1977601" y="5852721"/>
            <a:ext cx="695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支持向量机（</a:t>
            </a:r>
            <a:r>
              <a:rPr lang="en-US" altLang="zh-CN" sz="2000" dirty="0"/>
              <a:t>Support Vector Machine, SVM</a:t>
            </a:r>
            <a:r>
              <a:rPr lang="zh-CN" altLang="en-US" sz="2000" dirty="0"/>
              <a:t>），因此而得名</a:t>
            </a:r>
          </a:p>
        </p:txBody>
      </p:sp>
    </p:spTree>
    <p:extLst>
      <p:ext uri="{BB962C8B-B14F-4D97-AF65-F5344CB8AC3E}">
        <p14:creationId xmlns:p14="http://schemas.microsoft.com/office/powerpoint/2010/main" val="10792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对偶问题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CF88351-73D3-9E37-8996-B3A537AC5729}"/>
              </a:ext>
            </a:extLst>
          </p:cNvPr>
          <p:cNvSpPr txBox="1">
            <a:spLocks/>
          </p:cNvSpPr>
          <p:nvPr/>
        </p:nvSpPr>
        <p:spPr>
          <a:xfrm>
            <a:off x="1021438" y="1558244"/>
            <a:ext cx="8616950" cy="493077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基本思路：不断执行如下两个步骤直至收敛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第一步：选取一对需更新的变量    和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第二步：固定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    以外的参数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求解对偶问题更新    和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仅考虑    和    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对偶问题的约束变为</a:t>
            </a: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偏移项  ：通过支持向量来确定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DA1CC32-B71E-A970-CB69-D7481EAF2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1740"/>
              </p:ext>
            </p:extLst>
          </p:nvPr>
        </p:nvGraphicFramePr>
        <p:xfrm>
          <a:off x="5395485" y="2020813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4640" imgH="119520" progId="Equation.Ribbit">
                  <p:embed/>
                </p:oleObj>
              </mc:Choice>
              <mc:Fallback>
                <p:oleObj name="Formula" r:id="rId2" imgW="134640" imgH="1195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485" y="2020813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523B853-ABB1-5B1D-607A-70B4D5D6C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76776"/>
              </p:ext>
            </p:extLst>
          </p:nvPr>
        </p:nvGraphicFramePr>
        <p:xfrm>
          <a:off x="5997855" y="2016433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3640" imgH="133560" progId="Equation.Ribbit">
                  <p:embed/>
                </p:oleObj>
              </mc:Choice>
              <mc:Fallback>
                <p:oleObj name="Formula" r:id="rId4" imgW="143640" imgH="1335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7855" y="2016433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8D86ED9-928B-BBAE-C715-BE1FEA5F8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59208"/>
              </p:ext>
            </p:extLst>
          </p:nvPr>
        </p:nvGraphicFramePr>
        <p:xfrm>
          <a:off x="3344869" y="2371996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134640" imgH="119520" progId="Equation.Ribbit">
                  <p:embed/>
                </p:oleObj>
              </mc:Choice>
              <mc:Fallback>
                <p:oleObj name="Formula" r:id="rId6" imgW="134640" imgH="11952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4869" y="2371996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5DA659-AA7B-2EE9-95E2-BFEA620B8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29214"/>
              </p:ext>
            </p:extLst>
          </p:nvPr>
        </p:nvGraphicFramePr>
        <p:xfrm>
          <a:off x="3870562" y="2343196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7" imgW="143640" imgH="133560" progId="Equation.Ribbit">
                  <p:embed/>
                </p:oleObj>
              </mc:Choice>
              <mc:Fallback>
                <p:oleObj name="Formula" r:id="rId7" imgW="143640" imgH="13356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0562" y="2343196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2A74ED1-EB95-A733-51D2-B17D9991C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871092"/>
              </p:ext>
            </p:extLst>
          </p:nvPr>
        </p:nvGraphicFramePr>
        <p:xfrm>
          <a:off x="7643116" y="2322672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134640" imgH="119520" progId="Equation.Ribbit">
                  <p:embed/>
                </p:oleObj>
              </mc:Choice>
              <mc:Fallback>
                <p:oleObj name="Formula" r:id="rId8" imgW="134640" imgH="11952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116" y="2322672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5ED8B45-08CB-7C9E-0393-F23EB0C83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519599"/>
              </p:ext>
            </p:extLst>
          </p:nvPr>
        </p:nvGraphicFramePr>
        <p:xfrm>
          <a:off x="8212634" y="2318343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9" imgW="143640" imgH="133560" progId="Equation.Ribbit">
                  <p:embed/>
                </p:oleObj>
              </mc:Choice>
              <mc:Fallback>
                <p:oleObj name="Formula" r:id="rId9" imgW="143640" imgH="13356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12634" y="2318343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60F43B-921B-D44C-43B1-21EDA16E6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55120"/>
              </p:ext>
            </p:extLst>
          </p:nvPr>
        </p:nvGraphicFramePr>
        <p:xfrm>
          <a:off x="2337210" y="3202626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134640" imgH="119520" progId="Equation.Ribbit">
                  <p:embed/>
                </p:oleObj>
              </mc:Choice>
              <mc:Fallback>
                <p:oleObj name="Formula" r:id="rId10" imgW="134640" imgH="11952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7210" y="3202626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F5D38A4-A792-90A0-BA9D-947F01B50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16942"/>
              </p:ext>
            </p:extLst>
          </p:nvPr>
        </p:nvGraphicFramePr>
        <p:xfrm>
          <a:off x="2923668" y="3173826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1" imgW="143640" imgH="133560" progId="Equation.Ribbit">
                  <p:embed/>
                </p:oleObj>
              </mc:Choice>
              <mc:Fallback>
                <p:oleObj name="Formula" r:id="rId11" imgW="143640" imgH="13356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3668" y="3173826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15100FF-75A5-0B8F-BD64-CD39E720CFA3}"/>
              </a:ext>
            </a:extLst>
          </p:cNvPr>
          <p:cNvSpPr/>
          <p:nvPr/>
        </p:nvSpPr>
        <p:spPr>
          <a:xfrm>
            <a:off x="1935336" y="4382184"/>
            <a:ext cx="6789154" cy="646331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用一个变量表示另一个变量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回代入对偶问题可得一个单变量的二次规划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该问题具有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闭式解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58AB64-0AD8-C8B9-7BC1-9C4D64F49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3" y="5696290"/>
            <a:ext cx="164606" cy="3718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F52461-1D3A-67F1-7153-E505D92185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23" y="3558710"/>
            <a:ext cx="5480779" cy="7193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DD06520-B3EA-C329-A02F-77B8DD3B727C}"/>
              </a:ext>
            </a:extLst>
          </p:cNvPr>
          <p:cNvSpPr txBox="1"/>
          <p:nvPr/>
        </p:nvSpPr>
        <p:spPr>
          <a:xfrm>
            <a:off x="1423219" y="6191767"/>
            <a:ext cx="638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为提高鲁棒性，通常使用所有支持向量求解的平均值</a:t>
            </a:r>
          </a:p>
        </p:txBody>
      </p:sp>
    </p:spTree>
    <p:extLst>
      <p:ext uri="{BB962C8B-B14F-4D97-AF65-F5344CB8AC3E}">
        <p14:creationId xmlns:p14="http://schemas.microsoft.com/office/powerpoint/2010/main" val="36119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8">
            <a:extLst>
              <a:ext uri="{FF2B5EF4-FFF2-40B4-BE49-F238E27FC236}">
                <a16:creationId xmlns:a16="http://schemas.microsoft.com/office/drawing/2014/main" id="{7800480D-B483-4957-98C5-F177F072CED7}"/>
              </a:ext>
            </a:extLst>
          </p:cNvPr>
          <p:cNvSpPr/>
          <p:nvPr/>
        </p:nvSpPr>
        <p:spPr>
          <a:xfrm>
            <a:off x="2363979" y="3518043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01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间隔与支持向量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659B22F-CBC2-4279-9951-003BEC73B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02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对偶问题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714C0D4-4DE2-43F3-93A2-6AE5F3BE9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03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核函数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D61C862-C2E9-4DDF-902D-4F7DDC7B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04    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软间隔与正则化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376591"/>
      </p:ext>
    </p:extLst>
  </p:cSld>
  <p:clrMapOvr>
    <a:masterClrMapping/>
  </p:clrMapOvr>
  <p:transition advTm="800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核函数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48EA54B-F7CF-997B-A199-B36741856872}"/>
              </a:ext>
            </a:extLst>
          </p:cNvPr>
          <p:cNvSpPr txBox="1">
            <a:spLocks/>
          </p:cNvSpPr>
          <p:nvPr/>
        </p:nvSpPr>
        <p:spPr>
          <a:xfrm>
            <a:off x="700914" y="1607523"/>
            <a:ext cx="8616950" cy="493077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-Q: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若不存在一个能正确划分两类样本的超平面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怎么办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-A: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将样本从原始空间映射到一个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更高维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的特征空间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使得样本在这个特征空间内线性可分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3E5C73A-F39B-1BDE-155A-EC77DA82517E}"/>
              </a:ext>
            </a:extLst>
          </p:cNvPr>
          <p:cNvCxnSpPr/>
          <p:nvPr/>
        </p:nvCxnSpPr>
        <p:spPr>
          <a:xfrm flipH="1" flipV="1">
            <a:off x="1945434" y="3024396"/>
            <a:ext cx="0" cy="21600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7B73063-5303-090B-0087-59DE59A61EAA}"/>
              </a:ext>
            </a:extLst>
          </p:cNvPr>
          <p:cNvCxnSpPr/>
          <p:nvPr/>
        </p:nvCxnSpPr>
        <p:spPr>
          <a:xfrm>
            <a:off x="1945434" y="5159598"/>
            <a:ext cx="2160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6A1CEA-CE59-78BE-4990-F828C2D5E1EF}"/>
              </a:ext>
            </a:extLst>
          </p:cNvPr>
          <p:cNvGrpSpPr/>
          <p:nvPr/>
        </p:nvGrpSpPr>
        <p:grpSpPr>
          <a:xfrm>
            <a:off x="2324420" y="3572573"/>
            <a:ext cx="1259870" cy="1238551"/>
            <a:chOff x="1772741" y="1770345"/>
            <a:chExt cx="1259870" cy="123855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131636D-02E0-0F67-7DF8-C3C4626765EE}"/>
                </a:ext>
              </a:extLst>
            </p:cNvPr>
            <p:cNvGrpSpPr/>
            <p:nvPr/>
          </p:nvGrpSpPr>
          <p:grpSpPr>
            <a:xfrm>
              <a:off x="2924611" y="2900896"/>
              <a:ext cx="108000" cy="108000"/>
              <a:chOff x="5476803" y="2392530"/>
              <a:chExt cx="108000" cy="10800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26F072C-925E-7E56-3D24-2A1C0E13F54B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650768F-C11F-2F56-5E3C-71F0B16D9273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4CFE1D8-A056-2E3E-3C8C-9DB8CEF137EC}"/>
                </a:ext>
              </a:extLst>
            </p:cNvPr>
            <p:cNvGrpSpPr/>
            <p:nvPr/>
          </p:nvGrpSpPr>
          <p:grpSpPr>
            <a:xfrm>
              <a:off x="1772741" y="1770345"/>
              <a:ext cx="108000" cy="108000"/>
              <a:chOff x="5476803" y="2392530"/>
              <a:chExt cx="108000" cy="108000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7A992FA-A478-C2A4-6FDE-692CA2DEB91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9D21BBE-FE6B-8B76-708E-BA952D439CA8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E58363-10CF-E87A-DCFE-A2D17E3B3F3D}"/>
                </a:ext>
              </a:extLst>
            </p:cNvPr>
            <p:cNvCxnSpPr/>
            <p:nvPr/>
          </p:nvCxnSpPr>
          <p:spPr>
            <a:xfrm>
              <a:off x="2924611" y="1824345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31848BD-807B-1266-C079-4F5D3CBA68AA}"/>
                </a:ext>
              </a:extLst>
            </p:cNvPr>
            <p:cNvCxnSpPr/>
            <p:nvPr/>
          </p:nvCxnSpPr>
          <p:spPr>
            <a:xfrm>
              <a:off x="1772741" y="2970574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" name="任意多边形 14">
            <a:extLst>
              <a:ext uri="{FF2B5EF4-FFF2-40B4-BE49-F238E27FC236}">
                <a16:creationId xmlns:a16="http://schemas.microsoft.com/office/drawing/2014/main" id="{E8B879B8-B2FF-E6D4-44FC-ADF68B0F728F}"/>
              </a:ext>
            </a:extLst>
          </p:cNvPr>
          <p:cNvSpPr/>
          <p:nvPr/>
        </p:nvSpPr>
        <p:spPr>
          <a:xfrm rot="1472675">
            <a:off x="2211751" y="3496464"/>
            <a:ext cx="1869834" cy="1287549"/>
          </a:xfrm>
          <a:custGeom>
            <a:avLst/>
            <a:gdLst>
              <a:gd name="connsiteX0" fmla="*/ 440266 w 1856405"/>
              <a:gd name="connsiteY0" fmla="*/ 0 h 1821971"/>
              <a:gd name="connsiteX1" fmla="*/ 1851378 w 1856405"/>
              <a:gd name="connsiteY1" fmla="*/ 1749778 h 1821971"/>
              <a:gd name="connsiteX2" fmla="*/ 0 w 1856405"/>
              <a:gd name="connsiteY2" fmla="*/ 1512711 h 1821971"/>
              <a:gd name="connsiteX3" fmla="*/ 0 w 1856405"/>
              <a:gd name="connsiteY3" fmla="*/ 1512711 h 18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405" h="1821971">
                <a:moveTo>
                  <a:pt x="440266" y="0"/>
                </a:moveTo>
                <a:cubicBezTo>
                  <a:pt x="1182511" y="748830"/>
                  <a:pt x="1924756" y="1497660"/>
                  <a:pt x="1851378" y="1749778"/>
                </a:cubicBezTo>
                <a:cubicBezTo>
                  <a:pt x="1778000" y="2001896"/>
                  <a:pt x="0" y="1512711"/>
                  <a:pt x="0" y="1512711"/>
                </a:cubicBezTo>
                <a:lnTo>
                  <a:pt x="0" y="1512711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B6B1B5-5BB3-3886-3EF1-73B70812A8BB}"/>
              </a:ext>
            </a:extLst>
          </p:cNvPr>
          <p:cNvGrpSpPr/>
          <p:nvPr/>
        </p:nvGrpSpPr>
        <p:grpSpPr>
          <a:xfrm>
            <a:off x="5953909" y="2882336"/>
            <a:ext cx="2589902" cy="2647028"/>
            <a:chOff x="4882943" y="976705"/>
            <a:chExt cx="2589902" cy="2647028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CBCEF2D-3855-D8CB-2E5E-C6251E58FF02}"/>
                </a:ext>
              </a:extLst>
            </p:cNvPr>
            <p:cNvCxnSpPr/>
            <p:nvPr/>
          </p:nvCxnSpPr>
          <p:spPr>
            <a:xfrm flipH="1" flipV="1">
              <a:off x="5681042" y="976705"/>
              <a:ext cx="0" cy="18000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triangle" w="lg" len="lg"/>
            </a:ln>
            <a:effectLst/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A02EED-EEE6-9667-EAA5-87EDAA916487}"/>
                </a:ext>
              </a:extLst>
            </p:cNvPr>
            <p:cNvCxnSpPr/>
            <p:nvPr/>
          </p:nvCxnSpPr>
          <p:spPr>
            <a:xfrm>
              <a:off x="5672845" y="2774272"/>
              <a:ext cx="18000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triangle" w="lg" len="lg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7DA744-248E-3EB0-F760-351216D8C42A}"/>
                </a:ext>
              </a:extLst>
            </p:cNvPr>
            <p:cNvCxnSpPr/>
            <p:nvPr/>
          </p:nvCxnSpPr>
          <p:spPr>
            <a:xfrm flipH="1">
              <a:off x="4882943" y="2774212"/>
              <a:ext cx="802679" cy="84952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triangle" w="lg" len="lg"/>
            </a:ln>
            <a:effectLst/>
          </p:spPr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4D77627-86C1-2A83-54D9-680B645131BB}"/>
                </a:ext>
              </a:extLst>
            </p:cNvPr>
            <p:cNvGrpSpPr/>
            <p:nvPr/>
          </p:nvGrpSpPr>
          <p:grpSpPr>
            <a:xfrm>
              <a:off x="5183915" y="3189965"/>
              <a:ext cx="144000" cy="144000"/>
              <a:chOff x="7101657" y="1465531"/>
              <a:chExt cx="144000" cy="144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6AF45CB-E321-A28C-8952-2EA84752F34E}"/>
                  </a:ext>
                </a:extLst>
              </p:cNvPr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211A5F0C-C9B4-7BD0-B135-2FA9EA881951}"/>
                  </a:ext>
                </a:extLst>
              </p:cNvPr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62818C37-5AA1-F05C-8B3C-AD18594B440B}"/>
                    </a:ext>
                  </a:extLst>
                </p:cNvPr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DC3A6C2D-96F6-5E6B-F142-D7F9F9822EE4}"/>
                    </a:ext>
                  </a:extLst>
                </p:cNvPr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143187-F7EA-9A7F-E9E2-09F8B0B10F5D}"/>
                </a:ext>
              </a:extLst>
            </p:cNvPr>
            <p:cNvCxnSpPr/>
            <p:nvPr/>
          </p:nvCxnSpPr>
          <p:spPr>
            <a:xfrm flipH="1">
              <a:off x="5249077" y="1769551"/>
              <a:ext cx="455344" cy="48792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DA91058-D5A5-53CA-D90B-D2194C601258}"/>
                </a:ext>
              </a:extLst>
            </p:cNvPr>
            <p:cNvCxnSpPr/>
            <p:nvPr/>
          </p:nvCxnSpPr>
          <p:spPr>
            <a:xfrm>
              <a:off x="5249077" y="2273664"/>
              <a:ext cx="6838" cy="88684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BEDF81B-3C68-20A9-908C-6F3A80734797}"/>
                </a:ext>
              </a:extLst>
            </p:cNvPr>
            <p:cNvCxnSpPr/>
            <p:nvPr/>
          </p:nvCxnSpPr>
          <p:spPr>
            <a:xfrm>
              <a:off x="6646110" y="1816416"/>
              <a:ext cx="6838" cy="9720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BFFB1AA-EFEA-0212-779B-66FF8E41DAEF}"/>
                </a:ext>
              </a:extLst>
            </p:cNvPr>
            <p:cNvCxnSpPr/>
            <p:nvPr/>
          </p:nvCxnSpPr>
          <p:spPr>
            <a:xfrm flipH="1" flipV="1">
              <a:off x="5693933" y="1790153"/>
              <a:ext cx="936000" cy="37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C8A0DCE-6394-0B6E-6F47-D518156013BD}"/>
                </a:ext>
              </a:extLst>
            </p:cNvPr>
            <p:cNvGrpSpPr/>
            <p:nvPr/>
          </p:nvGrpSpPr>
          <p:grpSpPr>
            <a:xfrm>
              <a:off x="5619505" y="1712961"/>
              <a:ext cx="144000" cy="144000"/>
              <a:chOff x="7101657" y="1465531"/>
              <a:chExt cx="144000" cy="144000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FDC36F-20E4-851A-534E-71E4818623C2}"/>
                  </a:ext>
                </a:extLst>
              </p:cNvPr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FFCD3142-F199-B64B-FD58-6E87D51DE45A}"/>
                  </a:ext>
                </a:extLst>
              </p:cNvPr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BEEF0A59-25D3-8949-F59B-33AE55785850}"/>
                    </a:ext>
                  </a:extLst>
                </p:cNvPr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8F17D344-F8FB-EC05-07F4-E1A9623A5B44}"/>
                    </a:ext>
                  </a:extLst>
                </p:cNvPr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22D1444-7552-B199-6547-F44A4AFA7A41}"/>
                </a:ext>
              </a:extLst>
            </p:cNvPr>
            <p:cNvCxnSpPr/>
            <p:nvPr/>
          </p:nvCxnSpPr>
          <p:spPr>
            <a:xfrm flipH="1" flipV="1">
              <a:off x="5249077" y="3238588"/>
              <a:ext cx="936000" cy="37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B4AB925-816A-6A6B-378C-6DD1E10119B0}"/>
                </a:ext>
              </a:extLst>
            </p:cNvPr>
            <p:cNvCxnSpPr/>
            <p:nvPr/>
          </p:nvCxnSpPr>
          <p:spPr>
            <a:xfrm flipH="1">
              <a:off x="6192303" y="2752000"/>
              <a:ext cx="455344" cy="48792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0AAD7CD-0F9E-BD89-7B7F-F1B83392984D}"/>
                </a:ext>
              </a:extLst>
            </p:cNvPr>
            <p:cNvCxnSpPr/>
            <p:nvPr/>
          </p:nvCxnSpPr>
          <p:spPr>
            <a:xfrm flipH="1" flipV="1">
              <a:off x="5249077" y="2262477"/>
              <a:ext cx="936000" cy="371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D583355-61E8-7915-ABC6-7B22100E957E}"/>
                </a:ext>
              </a:extLst>
            </p:cNvPr>
            <p:cNvCxnSpPr/>
            <p:nvPr/>
          </p:nvCxnSpPr>
          <p:spPr>
            <a:xfrm>
              <a:off x="6196220" y="2266000"/>
              <a:ext cx="6838" cy="9720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E8D7234-AB96-91A9-9221-A52E5CE64A7B}"/>
                </a:ext>
              </a:extLst>
            </p:cNvPr>
            <p:cNvCxnSpPr/>
            <p:nvPr/>
          </p:nvCxnSpPr>
          <p:spPr>
            <a:xfrm flipH="1">
              <a:off x="6192303" y="1798427"/>
              <a:ext cx="455344" cy="48792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86E8C6B-9BCB-4C5E-7CE5-036C245E8ACB}"/>
                </a:ext>
              </a:extLst>
            </p:cNvPr>
            <p:cNvGrpSpPr/>
            <p:nvPr/>
          </p:nvGrpSpPr>
          <p:grpSpPr>
            <a:xfrm>
              <a:off x="6127639" y="2212067"/>
              <a:ext cx="144000" cy="144000"/>
              <a:chOff x="7101657" y="1465531"/>
              <a:chExt cx="144000" cy="144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B80FCC1-483F-496E-9743-44CC8D9FE650}"/>
                  </a:ext>
                </a:extLst>
              </p:cNvPr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27861C2-6C61-5693-D884-A6D41A2E3ED5}"/>
                  </a:ext>
                </a:extLst>
              </p:cNvPr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77B73C3-C825-4444-01DB-72792F9BEEBF}"/>
                </a:ext>
              </a:extLst>
            </p:cNvPr>
            <p:cNvGrpSpPr/>
            <p:nvPr/>
          </p:nvGrpSpPr>
          <p:grpSpPr>
            <a:xfrm>
              <a:off x="5637893" y="2677645"/>
              <a:ext cx="144000" cy="144000"/>
              <a:chOff x="7101657" y="1465531"/>
              <a:chExt cx="144000" cy="14400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A22C407-6F3C-D1A2-283F-C4BC261F1C2B}"/>
                  </a:ext>
                </a:extLst>
              </p:cNvPr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30EA803-4381-DB84-FD08-E5FEBDB1DDC5}"/>
                  </a:ext>
                </a:extLst>
              </p:cNvPr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466D7F-D700-3607-BC72-CDE492CEFE30}"/>
              </a:ext>
            </a:extLst>
          </p:cNvPr>
          <p:cNvCxnSpPr/>
          <p:nvPr/>
        </p:nvCxnSpPr>
        <p:spPr>
          <a:xfrm>
            <a:off x="6936807" y="3685006"/>
            <a:ext cx="67241" cy="50400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F387814-CD72-6712-71A8-A0C9C8039FC9}"/>
              </a:ext>
            </a:extLst>
          </p:cNvPr>
          <p:cNvCxnSpPr/>
          <p:nvPr/>
        </p:nvCxnSpPr>
        <p:spPr>
          <a:xfrm flipH="1">
            <a:off x="6489516" y="4185953"/>
            <a:ext cx="517392" cy="948152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BA08B2C-8514-1728-3E3A-1384611A30F7}"/>
              </a:ext>
            </a:extLst>
          </p:cNvPr>
          <p:cNvCxnSpPr/>
          <p:nvPr/>
        </p:nvCxnSpPr>
        <p:spPr>
          <a:xfrm flipH="1">
            <a:off x="6752008" y="3704058"/>
            <a:ext cx="177068" cy="293756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8FF6DD8-10D8-B306-DD93-E07D70EC91B6}"/>
              </a:ext>
            </a:extLst>
          </p:cNvPr>
          <p:cNvCxnSpPr/>
          <p:nvPr/>
        </p:nvCxnSpPr>
        <p:spPr>
          <a:xfrm>
            <a:off x="6462699" y="4956640"/>
            <a:ext cx="23944" cy="188216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52C48F-2A1E-55F3-76FD-6C4E81BE04B7}"/>
              </a:ext>
            </a:extLst>
          </p:cNvPr>
          <p:cNvCxnSpPr/>
          <p:nvPr/>
        </p:nvCxnSpPr>
        <p:spPr>
          <a:xfrm flipH="1">
            <a:off x="6456809" y="4007928"/>
            <a:ext cx="287973" cy="970471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49" name="任意多边形 49">
            <a:extLst>
              <a:ext uri="{FF2B5EF4-FFF2-40B4-BE49-F238E27FC236}">
                <a16:creationId xmlns:a16="http://schemas.microsoft.com/office/drawing/2014/main" id="{D72FB77F-681B-94DC-15ED-DCA783E2CA30}"/>
              </a:ext>
            </a:extLst>
          </p:cNvPr>
          <p:cNvSpPr/>
          <p:nvPr/>
        </p:nvSpPr>
        <p:spPr>
          <a:xfrm>
            <a:off x="6466350" y="3689186"/>
            <a:ext cx="538163" cy="1452563"/>
          </a:xfrm>
          <a:custGeom>
            <a:avLst/>
            <a:gdLst>
              <a:gd name="connsiteX0" fmla="*/ 466725 w 538163"/>
              <a:gd name="connsiteY0" fmla="*/ 0 h 1452563"/>
              <a:gd name="connsiteX1" fmla="*/ 538163 w 538163"/>
              <a:gd name="connsiteY1" fmla="*/ 490538 h 1452563"/>
              <a:gd name="connsiteX2" fmla="*/ 23813 w 538163"/>
              <a:gd name="connsiteY2" fmla="*/ 1452563 h 1452563"/>
              <a:gd name="connsiteX3" fmla="*/ 0 w 538163"/>
              <a:gd name="connsiteY3" fmla="*/ 1285875 h 1452563"/>
              <a:gd name="connsiteX4" fmla="*/ 285750 w 538163"/>
              <a:gd name="connsiteY4" fmla="*/ 309563 h 1452563"/>
              <a:gd name="connsiteX5" fmla="*/ 466725 w 538163"/>
              <a:gd name="connsiteY5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3" h="1452563">
                <a:moveTo>
                  <a:pt x="466725" y="0"/>
                </a:moveTo>
                <a:lnTo>
                  <a:pt x="538163" y="490538"/>
                </a:lnTo>
                <a:lnTo>
                  <a:pt x="23813" y="1452563"/>
                </a:lnTo>
                <a:lnTo>
                  <a:pt x="0" y="1285875"/>
                </a:lnTo>
                <a:lnTo>
                  <a:pt x="285750" y="309563"/>
                </a:lnTo>
                <a:lnTo>
                  <a:pt x="466725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D9CC7692-A6B9-B0D2-73C1-5F9603772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8618"/>
              </p:ext>
            </p:extLst>
          </p:nvPr>
        </p:nvGraphicFramePr>
        <p:xfrm>
          <a:off x="4515420" y="3713657"/>
          <a:ext cx="102227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631440" imgH="177840" progId="Equation.Ribbit">
                  <p:embed/>
                </p:oleObj>
              </mc:Choice>
              <mc:Fallback>
                <p:oleObj name="Formula" r:id="rId2" imgW="631440" imgH="177840" progId="Equation.Ribbit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5420" y="3713657"/>
                        <a:ext cx="102227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右箭头 51">
            <a:extLst>
              <a:ext uri="{FF2B5EF4-FFF2-40B4-BE49-F238E27FC236}">
                <a16:creationId xmlns:a16="http://schemas.microsoft.com/office/drawing/2014/main" id="{B537758C-19BB-5370-117F-D247EBC5BDA4}"/>
              </a:ext>
            </a:extLst>
          </p:cNvPr>
          <p:cNvSpPr/>
          <p:nvPr/>
        </p:nvSpPr>
        <p:spPr>
          <a:xfrm>
            <a:off x="4369198" y="4087435"/>
            <a:ext cx="1429946" cy="231976"/>
          </a:xfrm>
          <a:prstGeom prst="rightArrow">
            <a:avLst>
              <a:gd name="adj1" fmla="val 26304"/>
              <a:gd name="adj2" fmla="val 7988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AD3188D-86EC-3235-D8F5-A59396CFEAFE}"/>
              </a:ext>
            </a:extLst>
          </p:cNvPr>
          <p:cNvSpPr txBox="1"/>
          <p:nvPr/>
        </p:nvSpPr>
        <p:spPr>
          <a:xfrm>
            <a:off x="764925" y="5708237"/>
            <a:ext cx="9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如果原始空间是有限维（属性数有限），那么一定存在一个高维特征空间使样本线性可分</a:t>
            </a:r>
          </a:p>
        </p:txBody>
      </p:sp>
    </p:spTree>
    <p:extLst>
      <p:ext uri="{BB962C8B-B14F-4D97-AF65-F5344CB8AC3E}">
        <p14:creationId xmlns:p14="http://schemas.microsoft.com/office/powerpoint/2010/main" val="7445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核函数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43A083-2C01-5143-A6D0-F96578B13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07" y="5661521"/>
            <a:ext cx="5462489" cy="8108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6DC3B-DB27-C122-383F-04A0E0BAA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07" y="3561346"/>
            <a:ext cx="5742930" cy="189602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1645B90-AD72-6664-87D6-9DCAC028BC91}"/>
              </a:ext>
            </a:extLst>
          </p:cNvPr>
          <p:cNvSpPr txBox="1">
            <a:spLocks/>
          </p:cNvSpPr>
          <p:nvPr/>
        </p:nvSpPr>
        <p:spPr>
          <a:xfrm>
            <a:off x="1213079" y="1546073"/>
            <a:ext cx="8616950" cy="40308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设样本   映射后的向量为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划分超平面为                  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A61BDDC-C364-C548-EB28-E7F5FEEB9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85603"/>
              </p:ext>
            </p:extLst>
          </p:nvPr>
        </p:nvGraphicFramePr>
        <p:xfrm>
          <a:off x="2530065" y="1661131"/>
          <a:ext cx="209176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00440" imgH="120960" progId="Equation.Ribbit">
                  <p:embed/>
                </p:oleObj>
              </mc:Choice>
              <mc:Fallback>
                <p:oleObj name="Formula" r:id="rId4" imgW="100440" imgH="1209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0065" y="1661131"/>
                        <a:ext cx="209176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5EAAA59-A1D9-CF7D-A0E5-246B89A02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0068"/>
              </p:ext>
            </p:extLst>
          </p:nvPr>
        </p:nvGraphicFramePr>
        <p:xfrm>
          <a:off x="4774823" y="1589131"/>
          <a:ext cx="54484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295920" imgH="176760" progId="Equation.Ribbit">
                  <p:embed/>
                </p:oleObj>
              </mc:Choice>
              <mc:Fallback>
                <p:oleObj name="Formula" r:id="rId6" imgW="295920" imgH="1767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74823" y="1589131"/>
                        <a:ext cx="544843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9BB0778-9286-4E68-1211-A7861B6F1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65539"/>
              </p:ext>
            </p:extLst>
          </p:nvPr>
        </p:nvGraphicFramePr>
        <p:xfrm>
          <a:off x="7214050" y="1568298"/>
          <a:ext cx="2359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1280160" imgH="198360" progId="Equation.Ribbit">
                  <p:embed/>
                </p:oleObj>
              </mc:Choice>
              <mc:Fallback>
                <p:oleObj name="Formula" r:id="rId8" imgW="1280160" imgH="1983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14050" y="1568298"/>
                        <a:ext cx="23590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CDE614FE-C19E-DA63-A391-7E2FD496C23A}"/>
              </a:ext>
            </a:extLst>
          </p:cNvPr>
          <p:cNvSpPr txBox="1">
            <a:spLocks/>
          </p:cNvSpPr>
          <p:nvPr/>
        </p:nvSpPr>
        <p:spPr>
          <a:xfrm>
            <a:off x="1385384" y="2610732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原始问题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47D8A01-BC7F-6A10-4CDA-AF679FA73ED3}"/>
              </a:ext>
            </a:extLst>
          </p:cNvPr>
          <p:cNvSpPr txBox="1">
            <a:spLocks/>
          </p:cNvSpPr>
          <p:nvPr/>
        </p:nvSpPr>
        <p:spPr>
          <a:xfrm>
            <a:off x="1411341" y="3823430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对偶问题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C24A2-87A0-7FBF-A819-3A31E5980309}"/>
              </a:ext>
            </a:extLst>
          </p:cNvPr>
          <p:cNvSpPr/>
          <p:nvPr/>
        </p:nvSpPr>
        <p:spPr>
          <a:xfrm>
            <a:off x="6188649" y="3615074"/>
            <a:ext cx="1642551" cy="722964"/>
          </a:xfrm>
          <a:prstGeom prst="rect">
            <a:avLst/>
          </a:prstGeom>
          <a:noFill/>
          <a:ln w="12700" cap="flat" cmpd="sng" algn="ctr">
            <a:solidFill>
              <a:srgbClr val="1675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AEDE5DCE-C8C8-A578-FB56-1CC0C13BB643}"/>
              </a:ext>
            </a:extLst>
          </p:cNvPr>
          <p:cNvSpPr txBox="1">
            <a:spLocks/>
          </p:cNvSpPr>
          <p:nvPr/>
        </p:nvSpPr>
        <p:spPr>
          <a:xfrm>
            <a:off x="1658802" y="5823157"/>
            <a:ext cx="80701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预测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DBAA7C-7326-AE98-0955-FD1B5F17FABE}"/>
              </a:ext>
            </a:extLst>
          </p:cNvPr>
          <p:cNvSpPr/>
          <p:nvPr/>
        </p:nvSpPr>
        <p:spPr>
          <a:xfrm>
            <a:off x="6818723" y="5705458"/>
            <a:ext cx="1380968" cy="722964"/>
          </a:xfrm>
          <a:prstGeom prst="rect">
            <a:avLst/>
          </a:prstGeom>
          <a:noFill/>
          <a:ln w="12700" cap="flat" cmpd="sng" algn="ctr">
            <a:solidFill>
              <a:srgbClr val="1675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D811D1-1F95-1DBB-042E-EF89D5B79A04}"/>
              </a:ext>
            </a:extLst>
          </p:cNvPr>
          <p:cNvSpPr/>
          <p:nvPr/>
        </p:nvSpPr>
        <p:spPr>
          <a:xfrm>
            <a:off x="5811292" y="4441909"/>
            <a:ext cx="2947878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只以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内积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的形式出现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D84F63-9F18-04D4-9FED-1EC18C994D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07" y="2157260"/>
            <a:ext cx="5517358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核函数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C82F59C-8120-BDA5-BEB5-AF7C68B0D3EF}"/>
              </a:ext>
            </a:extLst>
          </p:cNvPr>
          <p:cNvSpPr txBox="1">
            <a:spLocks/>
          </p:cNvSpPr>
          <p:nvPr/>
        </p:nvSpPr>
        <p:spPr>
          <a:xfrm>
            <a:off x="873600" y="1498013"/>
            <a:ext cx="8616950" cy="493077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基本想法：不显式地设计核映射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而是设计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核函数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16754D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16754D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Mercer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定理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充分非必要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：只要一个对称函数所对应的核矩阵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半正定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则它就能作为核函数来使用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常用核函数：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4FA68B-0286-7867-6D74-BB62C543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39" y="4380921"/>
            <a:ext cx="7929472" cy="216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A5C2E8-8433-5E01-6216-441081648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15" y="2069086"/>
            <a:ext cx="3127519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8">
            <a:extLst>
              <a:ext uri="{FF2B5EF4-FFF2-40B4-BE49-F238E27FC236}">
                <a16:creationId xmlns:a16="http://schemas.microsoft.com/office/drawing/2014/main" id="{7800480D-B483-4957-98C5-F177F072CED7}"/>
              </a:ext>
            </a:extLst>
          </p:cNvPr>
          <p:cNvSpPr/>
          <p:nvPr/>
        </p:nvSpPr>
        <p:spPr>
          <a:xfrm>
            <a:off x="2345125" y="4333224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01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间隔与支持向量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659B22F-CBC2-4279-9951-003BEC73B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02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对偶问题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714C0D4-4DE2-43F3-93A2-6AE5F3BE9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03    </a:t>
            </a:r>
            <a:r>
              <a:rPr lang="zh-CN" altLang="en-US" sz="3600" dirty="0">
                <a:solidFill>
                  <a:srgbClr val="000000"/>
                </a:solidFill>
                <a:latin typeface="Impact" pitchFamily="34" charset="0"/>
                <a:ea typeface="微软雅黑" pitchFamily="34" charset="-122"/>
              </a:rPr>
              <a:t>核函数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D61C862-C2E9-4DDF-902D-4F7DDC7B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04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软间隔与正则化</a:t>
            </a:r>
          </a:p>
        </p:txBody>
      </p:sp>
    </p:spTree>
    <p:extLst>
      <p:ext uri="{BB962C8B-B14F-4D97-AF65-F5344CB8AC3E}">
        <p14:creationId xmlns:p14="http://schemas.microsoft.com/office/powerpoint/2010/main" val="2847761608"/>
      </p:ext>
    </p:extLst>
  </p:cSld>
  <p:clrMapOvr>
    <a:masterClrMapping/>
  </p:clrMapOvr>
  <p:transition advTm="800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软间隔与正则化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20473D6-3C47-7A96-D758-F883B25A8DDA}"/>
              </a:ext>
            </a:extLst>
          </p:cNvPr>
          <p:cNvSpPr txBox="1">
            <a:spLocks/>
          </p:cNvSpPr>
          <p:nvPr/>
        </p:nvSpPr>
        <p:spPr>
          <a:xfrm>
            <a:off x="556024" y="1487063"/>
            <a:ext cx="8616950" cy="493077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-Q: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现实中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很难确定合适的核函数使得训练样本在特征空间中线性可分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;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同时一个线性可分的结果也很难断定是否是有过拟合造成的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-A: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引入”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软间隔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”的概念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允许支持向量机在一些样本上不满足约束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82899C-C0EE-1164-1FB3-288828EADFA1}"/>
              </a:ext>
            </a:extLst>
          </p:cNvPr>
          <p:cNvCxnSpPr/>
          <p:nvPr/>
        </p:nvCxnSpPr>
        <p:spPr>
          <a:xfrm flipV="1">
            <a:off x="4051380" y="3950559"/>
            <a:ext cx="1954824" cy="191569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A5D263-4CA7-2FF5-FEF4-F650B5559FC1}"/>
              </a:ext>
            </a:extLst>
          </p:cNvPr>
          <p:cNvCxnSpPr/>
          <p:nvPr/>
        </p:nvCxnSpPr>
        <p:spPr>
          <a:xfrm flipV="1">
            <a:off x="3664030" y="3585434"/>
            <a:ext cx="1954824" cy="191569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32A5108-6298-0B68-A4F4-7AE1C5881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75887"/>
              </p:ext>
            </p:extLst>
          </p:nvPr>
        </p:nvGraphicFramePr>
        <p:xfrm>
          <a:off x="5808981" y="4688710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955080" imgH="195840" progId="Equation.Ribbit">
                  <p:embed/>
                </p:oleObj>
              </mc:Choice>
              <mc:Fallback>
                <p:oleObj name="Formula" r:id="rId2" imgW="955080" imgH="195840" progId="Equation.Ribbit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08981" y="4688710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68D89F5-CE7C-6D70-5989-BF887D074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73631"/>
              </p:ext>
            </p:extLst>
          </p:nvPr>
        </p:nvGraphicFramePr>
        <p:xfrm>
          <a:off x="4325084" y="3397712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837000" imgH="195840" progId="Equation.Ribbit">
                  <p:embed/>
                </p:oleObj>
              </mc:Choice>
              <mc:Fallback>
                <p:oleObj name="Formula" r:id="rId4" imgW="837000" imgH="195840" progId="Equation.Ribbit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5084" y="3397712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 66">
            <a:extLst>
              <a:ext uri="{FF2B5EF4-FFF2-40B4-BE49-F238E27FC236}">
                <a16:creationId xmlns:a16="http://schemas.microsoft.com/office/drawing/2014/main" id="{9BC8E935-518F-780E-B8D4-CAFDB9DD3D41}"/>
              </a:ext>
            </a:extLst>
          </p:cNvPr>
          <p:cNvSpPr/>
          <p:nvPr/>
        </p:nvSpPr>
        <p:spPr>
          <a:xfrm>
            <a:off x="5004173" y="3619139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任意多边形 67">
            <a:extLst>
              <a:ext uri="{FF2B5EF4-FFF2-40B4-BE49-F238E27FC236}">
                <a16:creationId xmlns:a16="http://schemas.microsoft.com/office/drawing/2014/main" id="{A3E86754-4F52-B7BC-39CA-0A59BB0875E4}"/>
              </a:ext>
            </a:extLst>
          </p:cNvPr>
          <p:cNvSpPr/>
          <p:nvPr/>
        </p:nvSpPr>
        <p:spPr>
          <a:xfrm>
            <a:off x="5404473" y="4584976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127E3E-868A-36FD-4F24-2B9033F2E477}"/>
              </a:ext>
            </a:extLst>
          </p:cNvPr>
          <p:cNvGrpSpPr/>
          <p:nvPr/>
        </p:nvGrpSpPr>
        <p:grpSpPr>
          <a:xfrm>
            <a:off x="3822780" y="3798159"/>
            <a:ext cx="3166926" cy="1915691"/>
            <a:chOff x="3527106" y="3469632"/>
            <a:chExt cx="3166926" cy="191569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6E6AF7-8C19-F478-7505-BD80FCA58655}"/>
                </a:ext>
              </a:extLst>
            </p:cNvPr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51AF2F0-5D8F-25E1-7562-0866E49413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6" imgW="842040" imgH="195840" progId="Equation.Ribbit">
                    <p:embed/>
                  </p:oleObj>
                </mc:Choice>
                <mc:Fallback>
                  <p:oleObj name="Formula" r:id="rId6" imgW="842040" imgH="195840" progId="Equation.Ribbit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任意多边形 68">
              <a:extLst>
                <a:ext uri="{FF2B5EF4-FFF2-40B4-BE49-F238E27FC236}">
                  <a16:creationId xmlns:a16="http://schemas.microsoft.com/office/drawing/2014/main" id="{730F904D-3B5B-3806-B767-BC92F32FDFDB}"/>
                </a:ext>
              </a:extLst>
            </p:cNvPr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DC6079-B8D5-9635-D79B-E3AA737D1D7F}"/>
              </a:ext>
            </a:extLst>
          </p:cNvPr>
          <p:cNvGrpSpPr/>
          <p:nvPr/>
        </p:nvGrpSpPr>
        <p:grpSpPr>
          <a:xfrm>
            <a:off x="2885393" y="3387979"/>
            <a:ext cx="3350432" cy="2798815"/>
            <a:chOff x="2589719" y="3059452"/>
            <a:chExt cx="3350432" cy="2798815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E6CD1DF-67B6-5FBB-1181-97D8751BED60}"/>
                </a:ext>
              </a:extLst>
            </p:cNvPr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triangle" w="lg" len="lg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3654A85-A710-B5C2-45B1-FC57893BACD9}"/>
                </a:ext>
              </a:extLst>
            </p:cNvPr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triangle" w="lg" len="lg"/>
            </a:ln>
            <a:effectLst/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00B35E-2FF9-DCC5-4F72-2D815B308E3A}"/>
                </a:ext>
              </a:extLst>
            </p:cNvPr>
            <p:cNvSpPr txBox="1"/>
            <p:nvPr/>
          </p:nvSpPr>
          <p:spPr>
            <a:xfrm>
              <a:off x="2734252" y="5497985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5B89C27-FCD0-D5D9-2F71-8B95AF08717E}"/>
                </a:ext>
              </a:extLst>
            </p:cNvPr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32779" name="直接连接符 32778">
                <a:extLst>
                  <a:ext uri="{FF2B5EF4-FFF2-40B4-BE49-F238E27FC236}">
                    <a16:creationId xmlns:a16="http://schemas.microsoft.com/office/drawing/2014/main" id="{0C6621B9-7DBB-2226-32D1-82A199EC45BD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80" name="直接连接符 32779">
                <a:extLst>
                  <a:ext uri="{FF2B5EF4-FFF2-40B4-BE49-F238E27FC236}">
                    <a16:creationId xmlns:a16="http://schemas.microsoft.com/office/drawing/2014/main" id="{4E7C17D9-F52E-ECE7-0586-4F0FEC5D2F9A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C04B01-D2BA-9CB7-E256-3D8C28F1D219}"/>
                </a:ext>
              </a:extLst>
            </p:cNvPr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32777" name="直接连接符 32776">
                <a:extLst>
                  <a:ext uri="{FF2B5EF4-FFF2-40B4-BE49-F238E27FC236}">
                    <a16:creationId xmlns:a16="http://schemas.microsoft.com/office/drawing/2014/main" id="{5CF8E306-BAC8-6E54-3F32-A368FBC8E4E1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78" name="直接连接符 32777">
                <a:extLst>
                  <a:ext uri="{FF2B5EF4-FFF2-40B4-BE49-F238E27FC236}">
                    <a16:creationId xmlns:a16="http://schemas.microsoft.com/office/drawing/2014/main" id="{AF25ACBC-048C-3859-47B4-6A23FF21B827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1A6B735-2959-E3A5-33D8-0BDDF1FBA816}"/>
                </a:ext>
              </a:extLst>
            </p:cNvPr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32775" name="直接连接符 32774">
                <a:extLst>
                  <a:ext uri="{FF2B5EF4-FFF2-40B4-BE49-F238E27FC236}">
                    <a16:creationId xmlns:a16="http://schemas.microsoft.com/office/drawing/2014/main" id="{5DB85859-27CB-C5AC-4747-CCAD6F2B9ACC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76" name="直接连接符 32775">
                <a:extLst>
                  <a:ext uri="{FF2B5EF4-FFF2-40B4-BE49-F238E27FC236}">
                    <a16:creationId xmlns:a16="http://schemas.microsoft.com/office/drawing/2014/main" id="{D9BB667A-2DDC-0182-D8B3-596E593AD2B9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66BAA06-C2C9-F073-B5A3-BA236DDD45F7}"/>
                </a:ext>
              </a:extLst>
            </p:cNvPr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32773" name="直接连接符 32772">
                <a:extLst>
                  <a:ext uri="{FF2B5EF4-FFF2-40B4-BE49-F238E27FC236}">
                    <a16:creationId xmlns:a16="http://schemas.microsoft.com/office/drawing/2014/main" id="{0E0FABC8-5355-375B-63A1-73CEE484A0D4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74" name="直接连接符 32773">
                <a:extLst>
                  <a:ext uri="{FF2B5EF4-FFF2-40B4-BE49-F238E27FC236}">
                    <a16:creationId xmlns:a16="http://schemas.microsoft.com/office/drawing/2014/main" id="{E34B94D2-2EEC-3910-3C6B-AB42008CB217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BCB82FC-4421-2EF5-E3AC-8D883A953312}"/>
                </a:ext>
              </a:extLst>
            </p:cNvPr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32771" name="直接连接符 32770">
                <a:extLst>
                  <a:ext uri="{FF2B5EF4-FFF2-40B4-BE49-F238E27FC236}">
                    <a16:creationId xmlns:a16="http://schemas.microsoft.com/office/drawing/2014/main" id="{C8792F30-CA30-9574-61F6-3A26634B320C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72" name="直接连接符 32771">
                <a:extLst>
                  <a:ext uri="{FF2B5EF4-FFF2-40B4-BE49-F238E27FC236}">
                    <a16:creationId xmlns:a16="http://schemas.microsoft.com/office/drawing/2014/main" id="{EE356B9A-6B18-2E28-8351-00DAB6217AD0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8DD0A79-A549-B020-0E19-E52C108F8F3F}"/>
                </a:ext>
              </a:extLst>
            </p:cNvPr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32769" name="直接连接符 32768">
                <a:extLst>
                  <a:ext uri="{FF2B5EF4-FFF2-40B4-BE49-F238E27FC236}">
                    <a16:creationId xmlns:a16="http://schemas.microsoft.com/office/drawing/2014/main" id="{CA13EB4E-AA8F-5532-76BC-17626CC4EF7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70" name="直接连接符 32769">
                <a:extLst>
                  <a:ext uri="{FF2B5EF4-FFF2-40B4-BE49-F238E27FC236}">
                    <a16:creationId xmlns:a16="http://schemas.microsoft.com/office/drawing/2014/main" id="{484A8D21-56B4-18CD-8F56-8ACDB29D982F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B4AE03-1D9E-8764-55BA-8A03B7794A5C}"/>
                </a:ext>
              </a:extLst>
            </p:cNvPr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05492E4-561E-6DB9-ECD2-ED38C653AA82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68" name="直接连接符 32767">
                <a:extLst>
                  <a:ext uri="{FF2B5EF4-FFF2-40B4-BE49-F238E27FC236}">
                    <a16:creationId xmlns:a16="http://schemas.microsoft.com/office/drawing/2014/main" id="{52347045-4BD1-70FA-6662-A3C8BB651F7A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EC35716-F928-0004-093A-2582E5FAC17F}"/>
                </a:ext>
              </a:extLst>
            </p:cNvPr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62A994E-3773-3DD0-2AEB-391E374EF32B}"/>
                </a:ext>
              </a:extLst>
            </p:cNvPr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1632D3E-084B-0C88-F67C-C863B7D2EAC9}"/>
                </a:ext>
              </a:extLst>
            </p:cNvPr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9DBB4F6-A397-3A86-C2A8-55317A8A810D}"/>
                </a:ext>
              </a:extLst>
            </p:cNvPr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403E583-F7D6-A377-4FF6-39C3B85428A6}"/>
                </a:ext>
              </a:extLst>
            </p:cNvPr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65AD1B-3C32-850B-B7F8-D2792370CAB6}"/>
                </a:ext>
              </a:extLst>
            </p:cNvPr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34AAAAF-4E9C-2363-BB7B-67213A30FB7D}"/>
                </a:ext>
              </a:extLst>
            </p:cNvPr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29069F5-E075-C671-CA37-F5B7BB5A8F14}"/>
                </a:ext>
              </a:extLst>
            </p:cNvPr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FF4D1D7-27E3-BA3D-536E-B03A90E58DA4}"/>
                </a:ext>
              </a:extLst>
            </p:cNvPr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51C586A-ECAD-1026-3E58-5981D11DC7B1}"/>
                </a:ext>
              </a:extLst>
            </p:cNvPr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13C10880-5F1D-84B1-2C9C-16D1F34D74A2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C7FB4C5F-73FE-450D-2448-28D8064A1AAE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550B711-5034-804F-70BF-7B451B5D5DFB}"/>
                </a:ext>
              </a:extLst>
            </p:cNvPr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4339BF4-246C-6E25-2BA1-B6502A72413E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9D32302-DECC-F606-F4D3-EC941A2E5714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B69757B-4045-D641-EC0C-48D5382F6E30}"/>
                </a:ext>
              </a:extLst>
            </p:cNvPr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5B82D42-0FDA-5FA0-2B91-E6A00C6A519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DE67B6A-4EDD-54E4-68A4-4F6DF3706CA3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C9BD85B-C7A6-D935-51C8-9B22F71C23A7}"/>
                </a:ext>
              </a:extLst>
            </p:cNvPr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426418E-A3F2-691B-5AFA-B464835DD457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3B5533B-9B18-F314-8769-9F216256887D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D39E20D-94CF-7F3D-2C6A-EE37C4A82650}"/>
                </a:ext>
              </a:extLst>
            </p:cNvPr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86434AC-0F80-432B-94AD-2195D1800751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DA64E4A-D6DD-F647-971F-DE37EFA25C57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7C2A0CC-DF9D-A611-BDC6-F102B059AE35}"/>
                </a:ext>
              </a:extLst>
            </p:cNvPr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95AF576-E63F-AC04-1210-F0C8B7D9CACB}"/>
                </a:ext>
              </a:extLst>
            </p:cNvPr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06F247B-0037-58EB-F952-015F541921EB}"/>
                </a:ext>
              </a:extLst>
            </p:cNvPr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88F90B1-A9B8-6A6F-5E63-8EC2DB935402}"/>
                </a:ext>
              </a:extLst>
            </p:cNvPr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3F118C60-5E10-D463-9D6E-5BB6684057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8" imgW="137160" imgH="131040" progId="Equation.Ribbit">
                    <p:embed/>
                  </p:oleObj>
                </mc:Choice>
                <mc:Fallback>
                  <p:oleObj name="Formula" r:id="rId8" imgW="137160" imgH="131040" progId="Equation.Ribbit">
                    <p:embed/>
                    <p:pic>
                      <p:nvPicPr>
                        <p:cNvPr id="57" name="对象 5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D64ED0CE-7C7F-AD9B-32E1-3651899650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0" imgW="141120" imgH="131040" progId="Equation.Ribbit">
                    <p:embed/>
                  </p:oleObj>
                </mc:Choice>
                <mc:Fallback>
                  <p:oleObj name="Formula" r:id="rId10" imgW="141120" imgH="131040" progId="Equation.Ribbit">
                    <p:embed/>
                    <p:pic>
                      <p:nvPicPr>
                        <p:cNvPr id="58" name="对象 5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D5BFC87-4886-6B21-AF11-7238D9ABE4AB}"/>
                </a:ext>
              </a:extLst>
            </p:cNvPr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7641E93-CC78-0C78-8A85-228B5417658C}"/>
                </a:ext>
              </a:extLst>
            </p:cNvPr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4BF53C4-5710-EE33-88DC-C5177E3147D0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05618C5-66E3-98A5-B817-F326277E4190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2A8DD99-F7D5-4597-9849-295288379D15}"/>
                </a:ext>
              </a:extLst>
            </p:cNvPr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1A73663-39D7-B7E5-B610-9E98059A341E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BF24801-F622-5856-D147-615F615F94D6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AA353EC-A884-814A-638E-575E87196C54}"/>
                </a:ext>
              </a:extLst>
            </p:cNvPr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16A7F80-B233-DA7A-6398-5D1B7819C124}"/>
                </a:ext>
              </a:extLst>
            </p:cNvPr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781" name="组合 32780">
            <a:extLst>
              <a:ext uri="{FF2B5EF4-FFF2-40B4-BE49-F238E27FC236}">
                <a16:creationId xmlns:a16="http://schemas.microsoft.com/office/drawing/2014/main" id="{ADF48637-69BA-F2AD-0E04-3C7B7DCE9BFE}"/>
              </a:ext>
            </a:extLst>
          </p:cNvPr>
          <p:cNvGrpSpPr/>
          <p:nvPr/>
        </p:nvGrpSpPr>
        <p:grpSpPr>
          <a:xfrm>
            <a:off x="4142067" y="4104958"/>
            <a:ext cx="1804550" cy="1449351"/>
            <a:chOff x="3846393" y="3776431"/>
            <a:chExt cx="1804550" cy="1449351"/>
          </a:xfrm>
        </p:grpSpPr>
        <p:sp>
          <p:nvSpPr>
            <p:cNvPr id="32782" name="椭圆 32781">
              <a:extLst>
                <a:ext uri="{FF2B5EF4-FFF2-40B4-BE49-F238E27FC236}">
                  <a16:creationId xmlns:a16="http://schemas.microsoft.com/office/drawing/2014/main" id="{C3FBDFEE-61A7-87B5-C75C-F6BBF0D731FC}"/>
                </a:ext>
              </a:extLst>
            </p:cNvPr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2783" name="椭圆 32782">
              <a:extLst>
                <a:ext uri="{FF2B5EF4-FFF2-40B4-BE49-F238E27FC236}">
                  <a16:creationId xmlns:a16="http://schemas.microsoft.com/office/drawing/2014/main" id="{FADA9433-F12A-F082-5134-84646BE0BA97}"/>
                </a:ext>
              </a:extLst>
            </p:cNvPr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2784" name="椭圆 32783">
              <a:extLst>
                <a:ext uri="{FF2B5EF4-FFF2-40B4-BE49-F238E27FC236}">
                  <a16:creationId xmlns:a16="http://schemas.microsoft.com/office/drawing/2014/main" id="{85FBA21D-1E61-0CA5-92F1-8C4909FA5463}"/>
                </a:ext>
              </a:extLst>
            </p:cNvPr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2785" name="椭圆 32784">
              <a:extLst>
                <a:ext uri="{FF2B5EF4-FFF2-40B4-BE49-F238E27FC236}">
                  <a16:creationId xmlns:a16="http://schemas.microsoft.com/office/drawing/2014/main" id="{27D3784A-E485-4BFD-F675-E68B683946F0}"/>
                </a:ext>
              </a:extLst>
            </p:cNvPr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2787" name="椭圆 32786">
              <a:extLst>
                <a:ext uri="{FF2B5EF4-FFF2-40B4-BE49-F238E27FC236}">
                  <a16:creationId xmlns:a16="http://schemas.microsoft.com/office/drawing/2014/main" id="{0F45D430-0D57-EACF-8470-336D59861ADC}"/>
                </a:ext>
              </a:extLst>
            </p:cNvPr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2788" name="椭圆 32787">
              <a:extLst>
                <a:ext uri="{FF2B5EF4-FFF2-40B4-BE49-F238E27FC236}">
                  <a16:creationId xmlns:a16="http://schemas.microsoft.com/office/drawing/2014/main" id="{6777704E-60D5-36BD-B507-37394DDB0EE2}"/>
                </a:ext>
              </a:extLst>
            </p:cNvPr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2789" name="椭圆 32788">
              <a:extLst>
                <a:ext uri="{FF2B5EF4-FFF2-40B4-BE49-F238E27FC236}">
                  <a16:creationId xmlns:a16="http://schemas.microsoft.com/office/drawing/2014/main" id="{FA0B59BA-1CCC-94A8-407B-4893D61DE12E}"/>
                </a:ext>
              </a:extLst>
            </p:cNvPr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2790" name="椭圆 32789">
              <a:extLst>
                <a:ext uri="{FF2B5EF4-FFF2-40B4-BE49-F238E27FC236}">
                  <a16:creationId xmlns:a16="http://schemas.microsoft.com/office/drawing/2014/main" id="{A25178B9-CD31-7EFF-4D37-7AD8B74DFF67}"/>
                </a:ext>
              </a:extLst>
            </p:cNvPr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32791" name="内容占位符 3">
            <a:extLst>
              <a:ext uri="{FF2B5EF4-FFF2-40B4-BE49-F238E27FC236}">
                <a16:creationId xmlns:a16="http://schemas.microsoft.com/office/drawing/2014/main" id="{B4A0FCCA-12AA-AD48-34BB-B14489E48D53}"/>
              </a:ext>
            </a:extLst>
          </p:cNvPr>
          <p:cNvSpPr txBox="1">
            <a:spLocks/>
          </p:cNvSpPr>
          <p:nvPr/>
        </p:nvSpPr>
        <p:spPr>
          <a:xfrm>
            <a:off x="1984785" y="5050206"/>
            <a:ext cx="2731878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不满足约束的样本</a:t>
            </a:r>
          </a:p>
        </p:txBody>
      </p:sp>
    </p:spTree>
    <p:extLst>
      <p:ext uri="{BB962C8B-B14F-4D97-AF65-F5344CB8AC3E}">
        <p14:creationId xmlns:p14="http://schemas.microsoft.com/office/powerpoint/2010/main" val="281654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7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软间隔与正则化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1719281-E3CD-5CB3-3173-EBBDB8971199}"/>
              </a:ext>
            </a:extLst>
          </p:cNvPr>
          <p:cNvSpPr txBox="1">
            <a:spLocks/>
          </p:cNvSpPr>
          <p:nvPr/>
        </p:nvSpPr>
        <p:spPr>
          <a:xfrm>
            <a:off x="597906" y="1563719"/>
            <a:ext cx="8616950" cy="493077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基本想法：最大化间隔的同时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让不满足约束的样本应尽可能少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其中     是”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0/1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损失函数”</a:t>
            </a: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存在的问题：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0/1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损失函数非凸、非连续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不易优化！ </a:t>
            </a: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E5BEB3-6EEF-11FA-E8AF-CE5375B1D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87" y="2158446"/>
            <a:ext cx="5980694" cy="8657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8A4C8B-7C80-3AF3-3C4F-FA18A1B0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7" y="3429000"/>
            <a:ext cx="408467" cy="3657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BB2EFD-8E4F-EAD5-544B-83139C439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79" y="3912672"/>
            <a:ext cx="2627604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1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57673-82E5-139A-78F6-93E07F9D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1844824"/>
            <a:ext cx="4154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间隔与支持向量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24740A-0A67-D4FB-D26F-8E66064BD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2741850"/>
            <a:ext cx="27699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对偶问题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BB95006-ABB9-94E3-14C1-B4E297835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3638876"/>
            <a:ext cx="23083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核函数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1EE216A-9F6F-3D6E-2A97-7B82C039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4535902"/>
            <a:ext cx="4154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04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软间隔与正则化</a:t>
            </a:r>
          </a:p>
        </p:txBody>
      </p:sp>
    </p:spTree>
    <p:extLst>
      <p:ext uri="{BB962C8B-B14F-4D97-AF65-F5344CB8AC3E}">
        <p14:creationId xmlns:p14="http://schemas.microsoft.com/office/powerpoint/2010/main" val="1253538490"/>
      </p:ext>
    </p:extLst>
  </p:cSld>
  <p:clrMapOvr>
    <a:masterClrMapping/>
  </p:clrMapOvr>
  <p:transition advTm="800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软间隔与正则化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2CC2BA3-D77F-C155-A89B-5DE83D00A09A}"/>
              </a:ext>
            </a:extLst>
          </p:cNvPr>
          <p:cNvCxnSpPr/>
          <p:nvPr/>
        </p:nvCxnSpPr>
        <p:spPr>
          <a:xfrm flipH="1" flipV="1">
            <a:off x="5184551" y="1487140"/>
            <a:ext cx="0" cy="355184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0AB290-A1DF-7F88-5425-1F714C26E650}"/>
              </a:ext>
            </a:extLst>
          </p:cNvPr>
          <p:cNvCxnSpPr/>
          <p:nvPr/>
        </p:nvCxnSpPr>
        <p:spPr>
          <a:xfrm>
            <a:off x="2564512" y="5022546"/>
            <a:ext cx="543222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951726D-51AD-EFD3-7000-D33728945B72}"/>
              </a:ext>
            </a:extLst>
          </p:cNvPr>
          <p:cNvSpPr txBox="1"/>
          <p:nvPr/>
        </p:nvSpPr>
        <p:spPr>
          <a:xfrm>
            <a:off x="5016310" y="500653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0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9251B6-D6E7-818E-A42C-756346E55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34263"/>
              </p:ext>
            </p:extLst>
          </p:nvPr>
        </p:nvGraphicFramePr>
        <p:xfrm>
          <a:off x="7705747" y="5072567"/>
          <a:ext cx="143728" cy="2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76320" imgH="129600" progId="Equation.Ribbit">
                  <p:embed/>
                </p:oleObj>
              </mc:Choice>
              <mc:Fallback>
                <p:oleObj name="Formula" r:id="rId2" imgW="76320" imgH="129600" progId="Equation.Ribbit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05747" y="5072567"/>
                        <a:ext cx="143728" cy="2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2DF82C3-FEE2-C335-027D-9495BF7B3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7969"/>
              </p:ext>
            </p:extLst>
          </p:nvPr>
        </p:nvGraphicFramePr>
        <p:xfrm>
          <a:off x="4552122" y="1430127"/>
          <a:ext cx="471722" cy="33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249120" imgH="177840" progId="Equation.Ribbit">
                  <p:embed/>
                </p:oleObj>
              </mc:Choice>
              <mc:Fallback>
                <p:oleObj name="Formula" r:id="rId4" imgW="249120" imgH="177840" progId="Equation.Ribbit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2122" y="1430127"/>
                        <a:ext cx="471722" cy="33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0D7EF4-34A2-51E9-44D0-219D804E0A0B}"/>
              </a:ext>
            </a:extLst>
          </p:cNvPr>
          <p:cNvCxnSpPr/>
          <p:nvPr/>
        </p:nvCxnSpPr>
        <p:spPr>
          <a:xfrm>
            <a:off x="2649907" y="4009020"/>
            <a:ext cx="2530164" cy="1402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FBE9FE2-1E26-256F-DC02-9AD9BB38C788}"/>
              </a:ext>
            </a:extLst>
          </p:cNvPr>
          <p:cNvCxnSpPr/>
          <p:nvPr/>
        </p:nvCxnSpPr>
        <p:spPr>
          <a:xfrm>
            <a:off x="5175583" y="5012213"/>
            <a:ext cx="2530164" cy="1402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9" name="任意多边形 43">
            <a:extLst>
              <a:ext uri="{FF2B5EF4-FFF2-40B4-BE49-F238E27FC236}">
                <a16:creationId xmlns:a16="http://schemas.microsoft.com/office/drawing/2014/main" id="{2864BEC6-1F53-7587-FA7C-2B0BF448FA80}"/>
              </a:ext>
            </a:extLst>
          </p:cNvPr>
          <p:cNvSpPr/>
          <p:nvPr/>
        </p:nvSpPr>
        <p:spPr>
          <a:xfrm>
            <a:off x="3889907" y="1959257"/>
            <a:ext cx="3771931" cy="2927991"/>
          </a:xfrm>
          <a:custGeom>
            <a:avLst/>
            <a:gdLst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197100 w 3111500"/>
              <a:gd name="connsiteY8" fmla="*/ 2349500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211388 w 3111500"/>
              <a:gd name="connsiteY8" fmla="*/ 2344738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" fmla="*/ 0 w 3135313"/>
              <a:gd name="connsiteY0" fmla="*/ 0 h 2517775"/>
              <a:gd name="connsiteX1" fmla="*/ 139700 w 3135313"/>
              <a:gd name="connsiteY1" fmla="*/ 349250 h 2517775"/>
              <a:gd name="connsiteX2" fmla="*/ 349250 w 3135313"/>
              <a:gd name="connsiteY2" fmla="*/ 781050 h 2517775"/>
              <a:gd name="connsiteX3" fmla="*/ 635000 w 3135313"/>
              <a:gd name="connsiteY3" fmla="*/ 1225550 h 2517775"/>
              <a:gd name="connsiteX4" fmla="*/ 914400 w 3135313"/>
              <a:gd name="connsiteY4" fmla="*/ 1574800 h 2517775"/>
              <a:gd name="connsiteX5" fmla="*/ 1149350 w 3135313"/>
              <a:gd name="connsiteY5" fmla="*/ 1790700 h 2517775"/>
              <a:gd name="connsiteX6" fmla="*/ 1517650 w 3135313"/>
              <a:gd name="connsiteY6" fmla="*/ 2063750 h 2517775"/>
              <a:gd name="connsiteX7" fmla="*/ 1822450 w 3135313"/>
              <a:gd name="connsiteY7" fmla="*/ 2203450 h 2517775"/>
              <a:gd name="connsiteX8" fmla="*/ 2211388 w 3135313"/>
              <a:gd name="connsiteY8" fmla="*/ 2344738 h 2517775"/>
              <a:gd name="connsiteX9" fmla="*/ 2660650 w 3135313"/>
              <a:gd name="connsiteY9" fmla="*/ 2451100 h 2517775"/>
              <a:gd name="connsiteX10" fmla="*/ 2990850 w 3135313"/>
              <a:gd name="connsiteY10" fmla="*/ 2501900 h 2517775"/>
              <a:gd name="connsiteX11" fmla="*/ 3135313 w 3135313"/>
              <a:gd name="connsiteY11" fmla="*/ 2517775 h 2517775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  <a:gd name="connsiteX0" fmla="*/ 0 w 3249613"/>
              <a:gd name="connsiteY0" fmla="*/ 0 h 2524602"/>
              <a:gd name="connsiteX1" fmla="*/ 139700 w 3249613"/>
              <a:gd name="connsiteY1" fmla="*/ 349250 h 2524602"/>
              <a:gd name="connsiteX2" fmla="*/ 349250 w 3249613"/>
              <a:gd name="connsiteY2" fmla="*/ 781050 h 2524602"/>
              <a:gd name="connsiteX3" fmla="*/ 635000 w 3249613"/>
              <a:gd name="connsiteY3" fmla="*/ 1225550 h 2524602"/>
              <a:gd name="connsiteX4" fmla="*/ 914400 w 3249613"/>
              <a:gd name="connsiteY4" fmla="*/ 1574800 h 2524602"/>
              <a:gd name="connsiteX5" fmla="*/ 1149350 w 3249613"/>
              <a:gd name="connsiteY5" fmla="*/ 1790700 h 2524602"/>
              <a:gd name="connsiteX6" fmla="*/ 1517650 w 3249613"/>
              <a:gd name="connsiteY6" fmla="*/ 2063750 h 2524602"/>
              <a:gd name="connsiteX7" fmla="*/ 1822450 w 3249613"/>
              <a:gd name="connsiteY7" fmla="*/ 2203450 h 2524602"/>
              <a:gd name="connsiteX8" fmla="*/ 2211388 w 3249613"/>
              <a:gd name="connsiteY8" fmla="*/ 2344738 h 2524602"/>
              <a:gd name="connsiteX9" fmla="*/ 2660650 w 3249613"/>
              <a:gd name="connsiteY9" fmla="*/ 2451100 h 2524602"/>
              <a:gd name="connsiteX10" fmla="*/ 2990850 w 3249613"/>
              <a:gd name="connsiteY10" fmla="*/ 2501900 h 2524602"/>
              <a:gd name="connsiteX11" fmla="*/ 3249613 w 3249613"/>
              <a:gd name="connsiteY11" fmla="*/ 2522537 h 2524602"/>
              <a:gd name="connsiteX0" fmla="*/ 0 w 3249613"/>
              <a:gd name="connsiteY0" fmla="*/ 0 h 2522537"/>
              <a:gd name="connsiteX1" fmla="*/ 139700 w 3249613"/>
              <a:gd name="connsiteY1" fmla="*/ 349250 h 2522537"/>
              <a:gd name="connsiteX2" fmla="*/ 349250 w 3249613"/>
              <a:gd name="connsiteY2" fmla="*/ 781050 h 2522537"/>
              <a:gd name="connsiteX3" fmla="*/ 635000 w 3249613"/>
              <a:gd name="connsiteY3" fmla="*/ 1225550 h 2522537"/>
              <a:gd name="connsiteX4" fmla="*/ 914400 w 3249613"/>
              <a:gd name="connsiteY4" fmla="*/ 1574800 h 2522537"/>
              <a:gd name="connsiteX5" fmla="*/ 1149350 w 3249613"/>
              <a:gd name="connsiteY5" fmla="*/ 1790700 h 2522537"/>
              <a:gd name="connsiteX6" fmla="*/ 1517650 w 3249613"/>
              <a:gd name="connsiteY6" fmla="*/ 2063750 h 2522537"/>
              <a:gd name="connsiteX7" fmla="*/ 1822450 w 3249613"/>
              <a:gd name="connsiteY7" fmla="*/ 2203450 h 2522537"/>
              <a:gd name="connsiteX8" fmla="*/ 2211388 w 3249613"/>
              <a:gd name="connsiteY8" fmla="*/ 2344738 h 2522537"/>
              <a:gd name="connsiteX9" fmla="*/ 2660650 w 3249613"/>
              <a:gd name="connsiteY9" fmla="*/ 2451100 h 2522537"/>
              <a:gd name="connsiteX10" fmla="*/ 2990850 w 3249613"/>
              <a:gd name="connsiteY10" fmla="*/ 2501900 h 2522537"/>
              <a:gd name="connsiteX11" fmla="*/ 3249613 w 3249613"/>
              <a:gd name="connsiteY11" fmla="*/ 2522537 h 252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9613" h="2522537">
                <a:moveTo>
                  <a:pt x="0" y="0"/>
                </a:moveTo>
                <a:cubicBezTo>
                  <a:pt x="40746" y="109537"/>
                  <a:pt x="81492" y="219075"/>
                  <a:pt x="139700" y="349250"/>
                </a:cubicBezTo>
                <a:cubicBezTo>
                  <a:pt x="197908" y="479425"/>
                  <a:pt x="266700" y="635000"/>
                  <a:pt x="349250" y="781050"/>
                </a:cubicBezTo>
                <a:cubicBezTo>
                  <a:pt x="431800" y="927100"/>
                  <a:pt x="540808" y="1093258"/>
                  <a:pt x="635000" y="1225550"/>
                </a:cubicBezTo>
                <a:cubicBezTo>
                  <a:pt x="729192" y="1357842"/>
                  <a:pt x="828675" y="1480608"/>
                  <a:pt x="914400" y="1574800"/>
                </a:cubicBezTo>
                <a:cubicBezTo>
                  <a:pt x="1000125" y="1668992"/>
                  <a:pt x="1048808" y="1709208"/>
                  <a:pt x="1149350" y="1790700"/>
                </a:cubicBezTo>
                <a:cubicBezTo>
                  <a:pt x="1249892" y="1872192"/>
                  <a:pt x="1405467" y="1994958"/>
                  <a:pt x="1517650" y="2063750"/>
                </a:cubicBezTo>
                <a:cubicBezTo>
                  <a:pt x="1629833" y="2132542"/>
                  <a:pt x="1706827" y="2156619"/>
                  <a:pt x="1822450" y="2203450"/>
                </a:cubicBezTo>
                <a:cubicBezTo>
                  <a:pt x="1938073" y="2250281"/>
                  <a:pt x="2071688" y="2303463"/>
                  <a:pt x="2211388" y="2344738"/>
                </a:cubicBezTo>
                <a:cubicBezTo>
                  <a:pt x="2351088" y="2386013"/>
                  <a:pt x="2530740" y="2424906"/>
                  <a:pt x="2660650" y="2451100"/>
                </a:cubicBezTo>
                <a:cubicBezTo>
                  <a:pt x="2790560" y="2477294"/>
                  <a:pt x="2892689" y="2489994"/>
                  <a:pt x="2990850" y="2501900"/>
                </a:cubicBezTo>
                <a:cubicBezTo>
                  <a:pt x="3089011" y="2513806"/>
                  <a:pt x="3130551" y="2520949"/>
                  <a:pt x="3249613" y="2522537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86D4DCC-AB0D-69F2-2E09-BADC6E4AF8AD}"/>
              </a:ext>
            </a:extLst>
          </p:cNvPr>
          <p:cNvCxnSpPr/>
          <p:nvPr/>
        </p:nvCxnSpPr>
        <p:spPr>
          <a:xfrm>
            <a:off x="2858610" y="1955571"/>
            <a:ext cx="3463912" cy="306365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BD0C19-7040-82ED-4B0C-F077CDBD6BF5}"/>
              </a:ext>
            </a:extLst>
          </p:cNvPr>
          <p:cNvCxnSpPr/>
          <p:nvPr/>
        </p:nvCxnSpPr>
        <p:spPr>
          <a:xfrm>
            <a:off x="6314358" y="5005290"/>
            <a:ext cx="1346438" cy="573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01441D1-C0A9-FC34-EC6A-F9C19EAD9D66}"/>
              </a:ext>
            </a:extLst>
          </p:cNvPr>
          <p:cNvSpPr txBox="1"/>
          <p:nvPr/>
        </p:nvSpPr>
        <p:spPr>
          <a:xfrm>
            <a:off x="6164056" y="50183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8CB406-1C14-C8AC-8346-631626C1A492}"/>
              </a:ext>
            </a:extLst>
          </p:cNvPr>
          <p:cNvSpPr txBox="1"/>
          <p:nvPr/>
        </p:nvSpPr>
        <p:spPr>
          <a:xfrm>
            <a:off x="7227123" y="500431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1A3F9-3ADE-AA9D-5AE2-986226AD8EA3}"/>
              </a:ext>
            </a:extLst>
          </p:cNvPr>
          <p:cNvSpPr txBox="1"/>
          <p:nvPr/>
        </p:nvSpPr>
        <p:spPr>
          <a:xfrm>
            <a:off x="3810211" y="499348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-1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8180D8-92CB-045D-2B75-C3C5445B616F}"/>
              </a:ext>
            </a:extLst>
          </p:cNvPr>
          <p:cNvSpPr txBox="1"/>
          <p:nvPr/>
        </p:nvSpPr>
        <p:spPr>
          <a:xfrm>
            <a:off x="2674514" y="50328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-2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8B3E7F-9E3B-EC56-6E4B-07DB47D03FA5}"/>
              </a:ext>
            </a:extLst>
          </p:cNvPr>
          <p:cNvCxnSpPr/>
          <p:nvPr/>
        </p:nvCxnSpPr>
        <p:spPr>
          <a:xfrm>
            <a:off x="2875624" y="4943670"/>
            <a:ext cx="0" cy="685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DA15609-B4D9-2B4B-B438-D10585C0A4C3}"/>
              </a:ext>
            </a:extLst>
          </p:cNvPr>
          <p:cNvCxnSpPr/>
          <p:nvPr/>
        </p:nvCxnSpPr>
        <p:spPr>
          <a:xfrm>
            <a:off x="4027110" y="4952244"/>
            <a:ext cx="0" cy="685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95B6F4-B44D-D93A-E686-9C5834B44A3C}"/>
              </a:ext>
            </a:extLst>
          </p:cNvPr>
          <p:cNvCxnSpPr/>
          <p:nvPr/>
        </p:nvCxnSpPr>
        <p:spPr>
          <a:xfrm>
            <a:off x="7379025" y="4952244"/>
            <a:ext cx="0" cy="685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03C443-A9FF-EE88-AA59-4450A8B04A33}"/>
              </a:ext>
            </a:extLst>
          </p:cNvPr>
          <p:cNvSpPr txBox="1"/>
          <p:nvPr/>
        </p:nvSpPr>
        <p:spPr>
          <a:xfrm>
            <a:off x="4899589" y="400523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DEAA9C-180D-A9E5-3168-7C7FBEAF8CF0}"/>
              </a:ext>
            </a:extLst>
          </p:cNvPr>
          <p:cNvSpPr txBox="1"/>
          <p:nvPr/>
        </p:nvSpPr>
        <p:spPr>
          <a:xfrm>
            <a:off x="4899589" y="29023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7EA5E3B-614F-8280-148D-3C9C500386B6}"/>
              </a:ext>
            </a:extLst>
          </p:cNvPr>
          <p:cNvCxnSpPr/>
          <p:nvPr/>
        </p:nvCxnSpPr>
        <p:spPr>
          <a:xfrm rot="16200000">
            <a:off x="5222923" y="3054119"/>
            <a:ext cx="0" cy="685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7E506C-391B-3531-F0D8-3D9E810ADB97}"/>
              </a:ext>
            </a:extLst>
          </p:cNvPr>
          <p:cNvSpPr txBox="1"/>
          <p:nvPr/>
        </p:nvSpPr>
        <p:spPr>
          <a:xfrm>
            <a:off x="4910958" y="195898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25C8AC0-4172-A37B-CF1E-6A66F9E593E7}"/>
              </a:ext>
            </a:extLst>
          </p:cNvPr>
          <p:cNvCxnSpPr/>
          <p:nvPr/>
        </p:nvCxnSpPr>
        <p:spPr>
          <a:xfrm rot="16200000">
            <a:off x="5234291" y="2110709"/>
            <a:ext cx="0" cy="685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564DC0C-325C-4112-3337-EC0D3125C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024916"/>
              </p:ext>
            </p:extLst>
          </p:nvPr>
        </p:nvGraphicFramePr>
        <p:xfrm>
          <a:off x="5426687" y="2316735"/>
          <a:ext cx="190531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1157040" imgH="177840" progId="Equation.Ribbit">
                  <p:embed/>
                </p:oleObj>
              </mc:Choice>
              <mc:Fallback>
                <p:oleObj name="Formula" r:id="rId6" imgW="1157040" imgH="177840" progId="Equation.Ribbit">
                  <p:embed/>
                  <p:pic>
                    <p:nvPicPr>
                      <p:cNvPr id="59" name="对象 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6687" y="2316735"/>
                        <a:ext cx="190531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38B382B-7AD4-D9E8-D9EF-EA8307C19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08416"/>
              </p:ext>
            </p:extLst>
          </p:nvPr>
        </p:nvGraphicFramePr>
        <p:xfrm>
          <a:off x="1765317" y="3273078"/>
          <a:ext cx="2592625" cy="2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1575000" imgH="177840" progId="Equation.Ribbit">
                  <p:embed/>
                </p:oleObj>
              </mc:Choice>
              <mc:Fallback>
                <p:oleObj name="Formula" r:id="rId8" imgW="1575000" imgH="177840" progId="Equation.Ribbit">
                  <p:embed/>
                  <p:pic>
                    <p:nvPicPr>
                      <p:cNvPr id="60" name="对象 5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5317" y="3273078"/>
                        <a:ext cx="2592625" cy="29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任意多边形 60">
            <a:extLst>
              <a:ext uri="{FF2B5EF4-FFF2-40B4-BE49-F238E27FC236}">
                <a16:creationId xmlns:a16="http://schemas.microsoft.com/office/drawing/2014/main" id="{99B9661A-BC98-DF79-B91C-3BBC2AF6EBB7}"/>
              </a:ext>
            </a:extLst>
          </p:cNvPr>
          <p:cNvSpPr/>
          <p:nvPr/>
        </p:nvSpPr>
        <p:spPr>
          <a:xfrm>
            <a:off x="3367410" y="2980504"/>
            <a:ext cx="524134" cy="198525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555" h="171034">
                <a:moveTo>
                  <a:pt x="0" y="169333"/>
                </a:moveTo>
                <a:cubicBezTo>
                  <a:pt x="86548" y="172155"/>
                  <a:pt x="173096" y="174977"/>
                  <a:pt x="248355" y="146755"/>
                </a:cubicBezTo>
                <a:cubicBezTo>
                  <a:pt x="323614" y="118533"/>
                  <a:pt x="387584" y="59266"/>
                  <a:pt x="451555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7" name="任意多边形 61">
            <a:extLst>
              <a:ext uri="{FF2B5EF4-FFF2-40B4-BE49-F238E27FC236}">
                <a16:creationId xmlns:a16="http://schemas.microsoft.com/office/drawing/2014/main" id="{0E847188-9841-C62D-3579-B2CA0F81B824}"/>
              </a:ext>
            </a:extLst>
          </p:cNvPr>
          <p:cNvSpPr/>
          <p:nvPr/>
        </p:nvSpPr>
        <p:spPr>
          <a:xfrm rot="10214568">
            <a:off x="4346006" y="2679917"/>
            <a:ext cx="1484401" cy="152187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383" h="131113">
                <a:moveTo>
                  <a:pt x="0" y="64789"/>
                </a:moveTo>
                <a:cubicBezTo>
                  <a:pt x="25441" y="-26659"/>
                  <a:pt x="260496" y="975"/>
                  <a:pt x="418807" y="15671"/>
                </a:cubicBezTo>
                <a:cubicBezTo>
                  <a:pt x="642995" y="57774"/>
                  <a:pt x="696468" y="58938"/>
                  <a:pt x="916383" y="131113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8" name="任意多边形 62">
            <a:extLst>
              <a:ext uri="{FF2B5EF4-FFF2-40B4-BE49-F238E27FC236}">
                <a16:creationId xmlns:a16="http://schemas.microsoft.com/office/drawing/2014/main" id="{CF36008F-11F7-91F6-C882-494FF728B50D}"/>
              </a:ext>
            </a:extLst>
          </p:cNvPr>
          <p:cNvSpPr/>
          <p:nvPr/>
        </p:nvSpPr>
        <p:spPr>
          <a:xfrm>
            <a:off x="3524650" y="2010853"/>
            <a:ext cx="4114460" cy="2751711"/>
          </a:xfrm>
          <a:custGeom>
            <a:avLst/>
            <a:gdLst>
              <a:gd name="connsiteX0" fmla="*/ 0 w 3544711"/>
              <a:gd name="connsiteY0" fmla="*/ 0 h 2370667"/>
              <a:gd name="connsiteX1" fmla="*/ 338667 w 3544711"/>
              <a:gd name="connsiteY1" fmla="*/ 541867 h 2370667"/>
              <a:gd name="connsiteX2" fmla="*/ 767645 w 3544711"/>
              <a:gd name="connsiteY2" fmla="*/ 1049867 h 2370667"/>
              <a:gd name="connsiteX3" fmla="*/ 1095022 w 3544711"/>
              <a:gd name="connsiteY3" fmla="*/ 1388533 h 2370667"/>
              <a:gd name="connsiteX4" fmla="*/ 1433689 w 3544711"/>
              <a:gd name="connsiteY4" fmla="*/ 1727200 h 2370667"/>
              <a:gd name="connsiteX5" fmla="*/ 1817511 w 3544711"/>
              <a:gd name="connsiteY5" fmla="*/ 1930400 h 2370667"/>
              <a:gd name="connsiteX6" fmla="*/ 2235200 w 3544711"/>
              <a:gd name="connsiteY6" fmla="*/ 2111022 h 2370667"/>
              <a:gd name="connsiteX7" fmla="*/ 2777067 w 3544711"/>
              <a:gd name="connsiteY7" fmla="*/ 2269067 h 2370667"/>
              <a:gd name="connsiteX8" fmla="*/ 3172178 w 3544711"/>
              <a:gd name="connsiteY8" fmla="*/ 2336800 h 2370667"/>
              <a:gd name="connsiteX9" fmla="*/ 3544711 w 3544711"/>
              <a:gd name="connsiteY9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4711" h="2370667">
                <a:moveTo>
                  <a:pt x="0" y="0"/>
                </a:moveTo>
                <a:cubicBezTo>
                  <a:pt x="105363" y="183444"/>
                  <a:pt x="210726" y="366889"/>
                  <a:pt x="338667" y="541867"/>
                </a:cubicBezTo>
                <a:cubicBezTo>
                  <a:pt x="466608" y="716845"/>
                  <a:pt x="641586" y="908756"/>
                  <a:pt x="767645" y="1049867"/>
                </a:cubicBezTo>
                <a:cubicBezTo>
                  <a:pt x="893704" y="1190978"/>
                  <a:pt x="984015" y="1275644"/>
                  <a:pt x="1095022" y="1388533"/>
                </a:cubicBezTo>
                <a:cubicBezTo>
                  <a:pt x="1206029" y="1501422"/>
                  <a:pt x="1313274" y="1636889"/>
                  <a:pt x="1433689" y="1727200"/>
                </a:cubicBezTo>
                <a:cubicBezTo>
                  <a:pt x="1554104" y="1817511"/>
                  <a:pt x="1683926" y="1866430"/>
                  <a:pt x="1817511" y="1930400"/>
                </a:cubicBezTo>
                <a:cubicBezTo>
                  <a:pt x="1951096" y="1994370"/>
                  <a:pt x="2075274" y="2054578"/>
                  <a:pt x="2235200" y="2111022"/>
                </a:cubicBezTo>
                <a:cubicBezTo>
                  <a:pt x="2395126" y="2167466"/>
                  <a:pt x="2620904" y="2231437"/>
                  <a:pt x="2777067" y="2269067"/>
                </a:cubicBezTo>
                <a:cubicBezTo>
                  <a:pt x="2933230" y="2306697"/>
                  <a:pt x="3044237" y="2319867"/>
                  <a:pt x="3172178" y="2336800"/>
                </a:cubicBezTo>
                <a:cubicBezTo>
                  <a:pt x="3300119" y="2353733"/>
                  <a:pt x="3422415" y="2362200"/>
                  <a:pt x="3544711" y="2370667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54BEF82-5318-C339-9075-8AD53589E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20598"/>
              </p:ext>
            </p:extLst>
          </p:nvPr>
        </p:nvGraphicFramePr>
        <p:xfrm>
          <a:off x="5491181" y="3496040"/>
          <a:ext cx="279163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1697040" imgH="177840" progId="Equation.Ribbit">
                  <p:embed/>
                </p:oleObj>
              </mc:Choice>
              <mc:Fallback>
                <p:oleObj name="Formula" r:id="rId10" imgW="1697040" imgH="177840" progId="Equation.Ribbit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91181" y="3496040"/>
                        <a:ext cx="279163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任意多边形 64">
            <a:extLst>
              <a:ext uri="{FF2B5EF4-FFF2-40B4-BE49-F238E27FC236}">
                <a16:creationId xmlns:a16="http://schemas.microsoft.com/office/drawing/2014/main" id="{708A1B17-D3E1-9823-D3E1-A850F5F6E2B3}"/>
              </a:ext>
            </a:extLst>
          </p:cNvPr>
          <p:cNvSpPr/>
          <p:nvPr/>
        </p:nvSpPr>
        <p:spPr>
          <a:xfrm rot="10214568">
            <a:off x="6094318" y="3873413"/>
            <a:ext cx="410116" cy="525633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51555"/>
              <a:gd name="connsiteY0" fmla="*/ 169333 h 169388"/>
              <a:gd name="connsiteX1" fmla="*/ 144516 w 451555"/>
              <a:gd name="connsiteY1" fmla="*/ 38694 h 169388"/>
              <a:gd name="connsiteX2" fmla="*/ 451555 w 451555"/>
              <a:gd name="connsiteY2" fmla="*/ 0 h 169388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51555"/>
              <a:gd name="connsiteY0" fmla="*/ 169333 h 169333"/>
              <a:gd name="connsiteX1" fmla="*/ 144516 w 451555"/>
              <a:gd name="connsiteY1" fmla="*/ 38694 h 169333"/>
              <a:gd name="connsiteX2" fmla="*/ 451555 w 451555"/>
              <a:gd name="connsiteY2" fmla="*/ 0 h 169333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144516 w 432019"/>
              <a:gd name="connsiteY1" fmla="*/ 299782 h 430421"/>
              <a:gd name="connsiteX2" fmla="*/ 432019 w 432019"/>
              <a:gd name="connsiteY2" fmla="*/ 0 h 430421"/>
              <a:gd name="connsiteX0" fmla="*/ 0 w 432019"/>
              <a:gd name="connsiteY0" fmla="*/ 430421 h 430421"/>
              <a:gd name="connsiteX1" fmla="*/ 93772 w 432019"/>
              <a:gd name="connsiteY1" fmla="*/ 220181 h 430421"/>
              <a:gd name="connsiteX2" fmla="*/ 432019 w 432019"/>
              <a:gd name="connsiteY2" fmla="*/ 0 h 430421"/>
              <a:gd name="connsiteX0" fmla="*/ 0 w 942346"/>
              <a:gd name="connsiteY0" fmla="*/ 217546 h 281484"/>
              <a:gd name="connsiteX1" fmla="*/ 93772 w 942346"/>
              <a:gd name="connsiteY1" fmla="*/ 7306 h 281484"/>
              <a:gd name="connsiteX2" fmla="*/ 942346 w 942346"/>
              <a:gd name="connsiteY2" fmla="*/ 241776 h 281484"/>
              <a:gd name="connsiteX0" fmla="*/ 0 w 942346"/>
              <a:gd name="connsiteY0" fmla="*/ 223742 h 247972"/>
              <a:gd name="connsiteX1" fmla="*/ 93772 w 942346"/>
              <a:gd name="connsiteY1" fmla="*/ 13502 h 247972"/>
              <a:gd name="connsiteX2" fmla="*/ 942346 w 942346"/>
              <a:gd name="connsiteY2" fmla="*/ 247972 h 247972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32646 h 156876"/>
              <a:gd name="connsiteX1" fmla="*/ 114955 w 942346"/>
              <a:gd name="connsiteY1" fmla="*/ 20271 h 156876"/>
              <a:gd name="connsiteX2" fmla="*/ 942346 w 942346"/>
              <a:gd name="connsiteY2" fmla="*/ 156876 h 156876"/>
              <a:gd name="connsiteX0" fmla="*/ 0 w 942346"/>
              <a:gd name="connsiteY0" fmla="*/ 118993 h 143223"/>
              <a:gd name="connsiteX1" fmla="*/ 114955 w 942346"/>
              <a:gd name="connsiteY1" fmla="*/ 6618 h 143223"/>
              <a:gd name="connsiteX2" fmla="*/ 942346 w 942346"/>
              <a:gd name="connsiteY2" fmla="*/ 143223 h 143223"/>
              <a:gd name="connsiteX0" fmla="*/ 0 w 785321"/>
              <a:gd name="connsiteY0" fmla="*/ 120093 h 125970"/>
              <a:gd name="connsiteX1" fmla="*/ 114955 w 785321"/>
              <a:gd name="connsiteY1" fmla="*/ 7718 h 125970"/>
              <a:gd name="connsiteX2" fmla="*/ 785321 w 785321"/>
              <a:gd name="connsiteY2" fmla="*/ 125970 h 125970"/>
              <a:gd name="connsiteX0" fmla="*/ 0 w 785321"/>
              <a:gd name="connsiteY0" fmla="*/ 57447 h 63324"/>
              <a:gd name="connsiteX1" fmla="*/ 265039 w 785321"/>
              <a:gd name="connsiteY1" fmla="*/ 19751 h 63324"/>
              <a:gd name="connsiteX2" fmla="*/ 785321 w 785321"/>
              <a:gd name="connsiteY2" fmla="*/ 63324 h 63324"/>
              <a:gd name="connsiteX0" fmla="*/ 0 w 785321"/>
              <a:gd name="connsiteY0" fmla="*/ 60251 h 66128"/>
              <a:gd name="connsiteX1" fmla="*/ 265039 w 785321"/>
              <a:gd name="connsiteY1" fmla="*/ 22555 h 66128"/>
              <a:gd name="connsiteX2" fmla="*/ 785321 w 785321"/>
              <a:gd name="connsiteY2" fmla="*/ 66128 h 66128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785321"/>
              <a:gd name="connsiteY0" fmla="*/ 100604 h 106481"/>
              <a:gd name="connsiteX1" fmla="*/ 243916 w 785321"/>
              <a:gd name="connsiteY1" fmla="*/ 9515 h 106481"/>
              <a:gd name="connsiteX2" fmla="*/ 785321 w 785321"/>
              <a:gd name="connsiteY2" fmla="*/ 106481 h 106481"/>
              <a:gd name="connsiteX0" fmla="*/ 0 w 958415"/>
              <a:gd name="connsiteY0" fmla="*/ 18240 h 249287"/>
              <a:gd name="connsiteX1" fmla="*/ 417010 w 958415"/>
              <a:gd name="connsiteY1" fmla="*/ 152321 h 249287"/>
              <a:gd name="connsiteX2" fmla="*/ 958415 w 958415"/>
              <a:gd name="connsiteY2" fmla="*/ 249287 h 249287"/>
              <a:gd name="connsiteX0" fmla="*/ 0 w 958415"/>
              <a:gd name="connsiteY0" fmla="*/ 32707 h 263754"/>
              <a:gd name="connsiteX1" fmla="*/ 317695 w 958415"/>
              <a:gd name="connsiteY1" fmla="*/ 17313 h 263754"/>
              <a:gd name="connsiteX2" fmla="*/ 958415 w 958415"/>
              <a:gd name="connsiteY2" fmla="*/ 263754 h 263754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958415"/>
              <a:gd name="connsiteY0" fmla="*/ 49169 h 280216"/>
              <a:gd name="connsiteX1" fmla="*/ 317695 w 958415"/>
              <a:gd name="connsiteY1" fmla="*/ 33775 h 280216"/>
              <a:gd name="connsiteX2" fmla="*/ 958415 w 958415"/>
              <a:gd name="connsiteY2" fmla="*/ 280216 h 280216"/>
              <a:gd name="connsiteX0" fmla="*/ 0 w 898303"/>
              <a:gd name="connsiteY0" fmla="*/ 49169 h 149813"/>
              <a:gd name="connsiteX1" fmla="*/ 317695 w 898303"/>
              <a:gd name="connsiteY1" fmla="*/ 33775 h 149813"/>
              <a:gd name="connsiteX2" fmla="*/ 898303 w 898303"/>
              <a:gd name="connsiteY2" fmla="*/ 149813 h 149813"/>
              <a:gd name="connsiteX0" fmla="*/ 0 w 916383"/>
              <a:gd name="connsiteY0" fmla="*/ 49169 h 115493"/>
              <a:gd name="connsiteX1" fmla="*/ 317695 w 916383"/>
              <a:gd name="connsiteY1" fmla="*/ 33775 h 115493"/>
              <a:gd name="connsiteX2" fmla="*/ 916383 w 916383"/>
              <a:gd name="connsiteY2" fmla="*/ 115493 h 115493"/>
              <a:gd name="connsiteX0" fmla="*/ 0 w 916383"/>
              <a:gd name="connsiteY0" fmla="*/ 64789 h 131113"/>
              <a:gd name="connsiteX1" fmla="*/ 418807 w 916383"/>
              <a:gd name="connsiteY1" fmla="*/ 15671 h 131113"/>
              <a:gd name="connsiteX2" fmla="*/ 916383 w 916383"/>
              <a:gd name="connsiteY2" fmla="*/ 131113 h 131113"/>
              <a:gd name="connsiteX0" fmla="*/ 0 w 467243"/>
              <a:gd name="connsiteY0" fmla="*/ 445275 h 445275"/>
              <a:gd name="connsiteX1" fmla="*/ 418807 w 467243"/>
              <a:gd name="connsiteY1" fmla="*/ 396157 h 445275"/>
              <a:gd name="connsiteX2" fmla="*/ 223670 w 467243"/>
              <a:gd name="connsiteY2" fmla="*/ 7093 h 445275"/>
              <a:gd name="connsiteX0" fmla="*/ 56610 w 280279"/>
              <a:gd name="connsiteY0" fmla="*/ 448595 h 448595"/>
              <a:gd name="connsiteX1" fmla="*/ 67623 w 280279"/>
              <a:gd name="connsiteY1" fmla="*/ 224296 h 448595"/>
              <a:gd name="connsiteX2" fmla="*/ 280280 w 280279"/>
              <a:gd name="connsiteY2" fmla="*/ 10413 h 448595"/>
              <a:gd name="connsiteX0" fmla="*/ 22527 w 246197"/>
              <a:gd name="connsiteY0" fmla="*/ 448595 h 448595"/>
              <a:gd name="connsiteX1" fmla="*/ 33540 w 246197"/>
              <a:gd name="connsiteY1" fmla="*/ 224296 h 448595"/>
              <a:gd name="connsiteX2" fmla="*/ 246197 w 246197"/>
              <a:gd name="connsiteY2" fmla="*/ 10413 h 448595"/>
              <a:gd name="connsiteX0" fmla="*/ 22527 w 246197"/>
              <a:gd name="connsiteY0" fmla="*/ 464084 h 464084"/>
              <a:gd name="connsiteX1" fmla="*/ 33540 w 246197"/>
              <a:gd name="connsiteY1" fmla="*/ 239785 h 464084"/>
              <a:gd name="connsiteX2" fmla="*/ 246197 w 246197"/>
              <a:gd name="connsiteY2" fmla="*/ 25902 h 464084"/>
              <a:gd name="connsiteX0" fmla="*/ 20929 w 244599"/>
              <a:gd name="connsiteY0" fmla="*/ 464084 h 464084"/>
              <a:gd name="connsiteX1" fmla="*/ 31942 w 244599"/>
              <a:gd name="connsiteY1" fmla="*/ 239785 h 464084"/>
              <a:gd name="connsiteX2" fmla="*/ 244599 w 244599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23670"/>
              <a:gd name="connsiteY0" fmla="*/ 464084 h 464084"/>
              <a:gd name="connsiteX1" fmla="*/ 11013 w 223670"/>
              <a:gd name="connsiteY1" fmla="*/ 239785 h 464084"/>
              <a:gd name="connsiteX2" fmla="*/ 223670 w 223670"/>
              <a:gd name="connsiteY2" fmla="*/ 25902 h 464084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6880 h 446880"/>
              <a:gd name="connsiteX1" fmla="*/ 62566 w 275223"/>
              <a:gd name="connsiteY1" fmla="*/ 239785 h 446880"/>
              <a:gd name="connsiteX2" fmla="*/ 275223 w 275223"/>
              <a:gd name="connsiteY2" fmla="*/ 25902 h 446880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48458 h 448458"/>
              <a:gd name="connsiteX1" fmla="*/ 49981 w 275223"/>
              <a:gd name="connsiteY1" fmla="*/ 231095 h 448458"/>
              <a:gd name="connsiteX2" fmla="*/ 275223 w 275223"/>
              <a:gd name="connsiteY2" fmla="*/ 27480 h 448458"/>
              <a:gd name="connsiteX0" fmla="*/ 0 w 275223"/>
              <a:gd name="connsiteY0" fmla="*/ 454939 h 454939"/>
              <a:gd name="connsiteX1" fmla="*/ 59365 w 275223"/>
              <a:gd name="connsiteY1" fmla="*/ 203584 h 454939"/>
              <a:gd name="connsiteX2" fmla="*/ 275223 w 275223"/>
              <a:gd name="connsiteY2" fmla="*/ 33961 h 454939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275223"/>
              <a:gd name="connsiteY0" fmla="*/ 439514 h 439514"/>
              <a:gd name="connsiteX1" fmla="*/ 59365 w 275223"/>
              <a:gd name="connsiteY1" fmla="*/ 188159 h 439514"/>
              <a:gd name="connsiteX2" fmla="*/ 275223 w 275223"/>
              <a:gd name="connsiteY2" fmla="*/ 18536 h 439514"/>
              <a:gd name="connsiteX0" fmla="*/ 0 w 191484"/>
              <a:gd name="connsiteY0" fmla="*/ 473825 h 473825"/>
              <a:gd name="connsiteX1" fmla="*/ 59365 w 191484"/>
              <a:gd name="connsiteY1" fmla="*/ 222470 h 473825"/>
              <a:gd name="connsiteX2" fmla="*/ 191484 w 191484"/>
              <a:gd name="connsiteY2" fmla="*/ 15838 h 473825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9365 w 191484"/>
              <a:gd name="connsiteY1" fmla="*/ 206632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54449 w 191484"/>
              <a:gd name="connsiteY1" fmla="*/ 246527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191484"/>
              <a:gd name="connsiteY0" fmla="*/ 457987 h 457987"/>
              <a:gd name="connsiteX1" fmla="*/ 83797 w 191484"/>
              <a:gd name="connsiteY1" fmla="*/ 275315 h 457987"/>
              <a:gd name="connsiteX2" fmla="*/ 191484 w 191484"/>
              <a:gd name="connsiteY2" fmla="*/ 0 h 457987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45494 w 253181"/>
              <a:gd name="connsiteY1" fmla="*/ 275315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  <a:gd name="connsiteX0" fmla="*/ 0 w 253181"/>
              <a:gd name="connsiteY0" fmla="*/ 452846 h 452846"/>
              <a:gd name="connsiteX1" fmla="*/ 127628 w 253181"/>
              <a:gd name="connsiteY1" fmla="*/ 251698 h 452846"/>
              <a:gd name="connsiteX2" fmla="*/ 253181 w 253181"/>
              <a:gd name="connsiteY2" fmla="*/ 0 h 45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181" h="452846">
                <a:moveTo>
                  <a:pt x="0" y="452846"/>
                </a:moveTo>
                <a:cubicBezTo>
                  <a:pt x="32959" y="300382"/>
                  <a:pt x="57077" y="325717"/>
                  <a:pt x="127628" y="251698"/>
                </a:cubicBezTo>
                <a:cubicBezTo>
                  <a:pt x="156853" y="218019"/>
                  <a:pt x="211564" y="110753"/>
                  <a:pt x="253181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4061ED0-4A43-5C7F-5794-E1CC84336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63278"/>
              </p:ext>
            </p:extLst>
          </p:nvPr>
        </p:nvGraphicFramePr>
        <p:xfrm>
          <a:off x="1652326" y="4161769"/>
          <a:ext cx="2465395" cy="75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2" imgW="1585080" imgH="482760" progId="Equation.Ribbit">
                  <p:embed/>
                </p:oleObj>
              </mc:Choice>
              <mc:Fallback>
                <p:oleObj name="Formula" r:id="rId12" imgW="1585080" imgH="482760" progId="Equation.Ribbit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52326" y="4161769"/>
                        <a:ext cx="2465395" cy="75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任意多边形 66">
            <a:extLst>
              <a:ext uri="{FF2B5EF4-FFF2-40B4-BE49-F238E27FC236}">
                <a16:creationId xmlns:a16="http://schemas.microsoft.com/office/drawing/2014/main" id="{03F216EE-42B1-516C-B734-887ED794BD76}"/>
              </a:ext>
            </a:extLst>
          </p:cNvPr>
          <p:cNvSpPr/>
          <p:nvPr/>
        </p:nvSpPr>
        <p:spPr>
          <a:xfrm>
            <a:off x="3997115" y="4070055"/>
            <a:ext cx="586785" cy="344316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530" h="296637">
                <a:moveTo>
                  <a:pt x="0" y="296333"/>
                </a:moveTo>
                <a:cubicBezTo>
                  <a:pt x="86548" y="299155"/>
                  <a:pt x="204846" y="282927"/>
                  <a:pt x="311855" y="222955"/>
                </a:cubicBezTo>
                <a:cubicBezTo>
                  <a:pt x="380764" y="169333"/>
                  <a:pt x="432034" y="110066"/>
                  <a:pt x="505530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3" name="任意多边形 67">
            <a:extLst>
              <a:ext uri="{FF2B5EF4-FFF2-40B4-BE49-F238E27FC236}">
                <a16:creationId xmlns:a16="http://schemas.microsoft.com/office/drawing/2014/main" id="{7EF44CDE-BF6E-8A42-E803-714646D1693C}"/>
              </a:ext>
            </a:extLst>
          </p:cNvPr>
          <p:cNvSpPr/>
          <p:nvPr/>
        </p:nvSpPr>
        <p:spPr>
          <a:xfrm flipV="1">
            <a:off x="3999601" y="4601787"/>
            <a:ext cx="1443624" cy="345309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" fmla="*/ 0 w 489655"/>
              <a:gd name="connsiteY0" fmla="*/ 255058 h 256759"/>
              <a:gd name="connsiteX1" fmla="*/ 248355 w 489655"/>
              <a:gd name="connsiteY1" fmla="*/ 232480 h 256759"/>
              <a:gd name="connsiteX2" fmla="*/ 489655 w 489655"/>
              <a:gd name="connsiteY2" fmla="*/ 0 h 256759"/>
              <a:gd name="connsiteX0" fmla="*/ 0 w 489655"/>
              <a:gd name="connsiteY0" fmla="*/ 255058 h 255185"/>
              <a:gd name="connsiteX1" fmla="*/ 324555 w 489655"/>
              <a:gd name="connsiteY1" fmla="*/ 184855 h 255185"/>
              <a:gd name="connsiteX2" fmla="*/ 489655 w 489655"/>
              <a:gd name="connsiteY2" fmla="*/ 0 h 2551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324555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285"/>
              <a:gd name="connsiteX1" fmla="*/ 295980 w 489655"/>
              <a:gd name="connsiteY1" fmla="*/ 222955 h 293285"/>
              <a:gd name="connsiteX2" fmla="*/ 489655 w 489655"/>
              <a:gd name="connsiteY2" fmla="*/ 0 h 293285"/>
              <a:gd name="connsiteX0" fmla="*/ 0 w 489655"/>
              <a:gd name="connsiteY0" fmla="*/ 293158 h 293514"/>
              <a:gd name="connsiteX1" fmla="*/ 295980 w 489655"/>
              <a:gd name="connsiteY1" fmla="*/ 222955 h 293514"/>
              <a:gd name="connsiteX2" fmla="*/ 489655 w 489655"/>
              <a:gd name="connsiteY2" fmla="*/ 0 h 293514"/>
              <a:gd name="connsiteX0" fmla="*/ 0 w 505530"/>
              <a:gd name="connsiteY0" fmla="*/ 296333 h 296637"/>
              <a:gd name="connsiteX1" fmla="*/ 311855 w 505530"/>
              <a:gd name="connsiteY1" fmla="*/ 222955 h 296637"/>
              <a:gd name="connsiteX2" fmla="*/ 505530 w 505530"/>
              <a:gd name="connsiteY2" fmla="*/ 0 h 296637"/>
              <a:gd name="connsiteX0" fmla="*/ 0 w 1243718"/>
              <a:gd name="connsiteY0" fmla="*/ 469095 h 469399"/>
              <a:gd name="connsiteX1" fmla="*/ 311855 w 1243718"/>
              <a:gd name="connsiteY1" fmla="*/ 395717 h 469399"/>
              <a:gd name="connsiteX2" fmla="*/ 1243718 w 1243718"/>
              <a:gd name="connsiteY2" fmla="*/ 0 h 469399"/>
              <a:gd name="connsiteX0" fmla="*/ 0 w 1243718"/>
              <a:gd name="connsiteY0" fmla="*/ 469095 h 469170"/>
              <a:gd name="connsiteX1" fmla="*/ 859542 w 1243718"/>
              <a:gd name="connsiteY1" fmla="*/ 335627 h 469170"/>
              <a:gd name="connsiteX2" fmla="*/ 1243718 w 1243718"/>
              <a:gd name="connsiteY2" fmla="*/ 0 h 46917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  <a:gd name="connsiteX0" fmla="*/ 0 w 1243718"/>
              <a:gd name="connsiteY0" fmla="*/ 469095 h 469202"/>
              <a:gd name="connsiteX1" fmla="*/ 730954 w 1243718"/>
              <a:gd name="connsiteY1" fmla="*/ 358160 h 469202"/>
              <a:gd name="connsiteX2" fmla="*/ 1243718 w 1243718"/>
              <a:gd name="connsiteY2" fmla="*/ 0 h 469202"/>
              <a:gd name="connsiteX0" fmla="*/ 0 w 1243718"/>
              <a:gd name="connsiteY0" fmla="*/ 469095 h 469200"/>
              <a:gd name="connsiteX1" fmla="*/ 730954 w 1243718"/>
              <a:gd name="connsiteY1" fmla="*/ 358160 h 469200"/>
              <a:gd name="connsiteX2" fmla="*/ 1243718 w 1243718"/>
              <a:gd name="connsiteY2" fmla="*/ 0 h 4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718" h="469200">
                <a:moveTo>
                  <a:pt x="0" y="469095"/>
                </a:moveTo>
                <a:cubicBezTo>
                  <a:pt x="86548" y="471917"/>
                  <a:pt x="585845" y="418132"/>
                  <a:pt x="730954" y="358160"/>
                </a:cubicBezTo>
                <a:cubicBezTo>
                  <a:pt x="885588" y="274492"/>
                  <a:pt x="1065447" y="215224"/>
                  <a:pt x="1243718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1485AD-C579-55CD-E9F7-F8572459C390}"/>
              </a:ext>
            </a:extLst>
          </p:cNvPr>
          <p:cNvSpPr/>
          <p:nvPr/>
        </p:nvSpPr>
        <p:spPr>
          <a:xfrm>
            <a:off x="1210037" y="5573523"/>
            <a:ext cx="7931090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替代损失函数数学性质较好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一般是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0/1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损失函数的上界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559C0C-7018-DCE5-0FFB-00932EB0EBB3}"/>
              </a:ext>
            </a:extLst>
          </p:cNvPr>
          <p:cNvSpPr/>
          <p:nvPr/>
        </p:nvSpPr>
        <p:spPr>
          <a:xfrm>
            <a:off x="967202" y="2633799"/>
            <a:ext cx="1950928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软间隔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SVM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061A18-16B4-3606-8374-7D8C95D2FA61}"/>
              </a:ext>
            </a:extLst>
          </p:cNvPr>
          <p:cNvSpPr txBox="1"/>
          <p:nvPr/>
        </p:nvSpPr>
        <p:spPr>
          <a:xfrm>
            <a:off x="889066" y="6071457"/>
            <a:ext cx="920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采用替代损失函数，是在解决困难问题时的常用技巧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求解替代函数得到的解是否仍是原问题的解？理论上称为替代损失的“一致性”问题</a:t>
            </a:r>
          </a:p>
        </p:txBody>
      </p:sp>
    </p:spTree>
    <p:extLst>
      <p:ext uri="{BB962C8B-B14F-4D97-AF65-F5344CB8AC3E}">
        <p14:creationId xmlns:p14="http://schemas.microsoft.com/office/powerpoint/2010/main" val="16287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  <p:bldP spid="28" grpId="0" animBg="1"/>
      <p:bldP spid="30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软间隔与正则化</a:t>
            </a:r>
          </a:p>
        </p:txBody>
      </p:sp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74BB431C-2BAE-0A53-B6BC-7445CC35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23" y="1401288"/>
            <a:ext cx="5159773" cy="698720"/>
          </a:xfrm>
          <a:prstGeom prst="rect">
            <a:avLst/>
          </a:prstGeom>
        </p:spPr>
      </p:pic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66D90EB-742A-BED4-71A3-28918E03992A}"/>
              </a:ext>
            </a:extLst>
          </p:cNvPr>
          <p:cNvSpPr txBox="1">
            <a:spLocks/>
          </p:cNvSpPr>
          <p:nvPr/>
        </p:nvSpPr>
        <p:spPr>
          <a:xfrm>
            <a:off x="1002652" y="1641136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原始问题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794C3-9016-71D2-A56A-8AC7E8FB166F}"/>
              </a:ext>
            </a:extLst>
          </p:cNvPr>
          <p:cNvSpPr txBox="1">
            <a:spLocks/>
          </p:cNvSpPr>
          <p:nvPr/>
        </p:nvSpPr>
        <p:spPr>
          <a:xfrm>
            <a:off x="1046453" y="4366096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对偶问题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0C761-AFBA-1B3A-20EE-456AB3A5DE8E}"/>
              </a:ext>
            </a:extLst>
          </p:cNvPr>
          <p:cNvSpPr/>
          <p:nvPr/>
        </p:nvSpPr>
        <p:spPr>
          <a:xfrm>
            <a:off x="1184773" y="5725596"/>
            <a:ext cx="7328308" cy="646331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根据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KKT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条件可推得最终模型仅与支持向量有关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也即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hinge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损失函数依然保持了支持向量机解的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稀疏性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894039-CB5A-BB23-7CF0-602BC1391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96" y="4020987"/>
            <a:ext cx="4435369" cy="1364391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90EDBCA-CD54-F4C3-BA7F-E12B7257A406}"/>
              </a:ext>
            </a:extLst>
          </p:cNvPr>
          <p:cNvSpPr txBox="1">
            <a:spLocks/>
          </p:cNvSpPr>
          <p:nvPr/>
        </p:nvSpPr>
        <p:spPr>
          <a:xfrm>
            <a:off x="1002651" y="2775069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引入“松弛量”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A160CE-97D5-6F8D-A041-27F3E5B3E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923" y="2459155"/>
            <a:ext cx="6248446" cy="11668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B2FAA7A-DD0E-A5F0-0DC6-1F5A69258BF1}"/>
              </a:ext>
            </a:extLst>
          </p:cNvPr>
          <p:cNvSpPr/>
          <p:nvPr/>
        </p:nvSpPr>
        <p:spPr>
          <a:xfrm>
            <a:off x="4544704" y="4774592"/>
            <a:ext cx="1214651" cy="451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42680B-0030-897E-ED54-A839F4447CE5}"/>
              </a:ext>
            </a:extLst>
          </p:cNvPr>
          <p:cNvSpPr txBox="1"/>
          <p:nvPr/>
        </p:nvSpPr>
        <p:spPr>
          <a:xfrm>
            <a:off x="7563251" y="4306454"/>
            <a:ext cx="24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与硬间隔</a:t>
            </a:r>
            <a:r>
              <a:rPr lang="en-US" altLang="zh-CN" sz="1800" dirty="0">
                <a:solidFill>
                  <a:srgbClr val="FF0000"/>
                </a:solidFill>
              </a:rPr>
              <a:t>SVM</a:t>
            </a:r>
            <a:r>
              <a:rPr lang="zh-CN" altLang="en-US" sz="1800" dirty="0">
                <a:solidFill>
                  <a:srgbClr val="FF0000"/>
                </a:solidFill>
              </a:rPr>
              <a:t>的区别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B8EEA3-6C43-0FBA-77F0-C47FFD8BE75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838146" y="4491120"/>
            <a:ext cx="1725105" cy="3975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软间隔与正则化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9F1E7AA-96A2-6708-E7FA-CA094F414C06}"/>
              </a:ext>
            </a:extLst>
          </p:cNvPr>
          <p:cNvSpPr txBox="1">
            <a:spLocks/>
          </p:cNvSpPr>
          <p:nvPr/>
        </p:nvSpPr>
        <p:spPr>
          <a:xfrm>
            <a:off x="947956" y="1722783"/>
            <a:ext cx="8616950" cy="5332416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支持向量机学习模型的更一般形式</a:t>
            </a:r>
            <a:b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b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通过替换上面两个部分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可以得到许多其他学习模型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对数几率回归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(Logistic Regression)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最小绝对收缩选择算子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(LASSO)</a:t>
            </a:r>
          </a:p>
          <a:p>
            <a:pPr marL="685800" marR="0" lvl="1" indent="-36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……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C88EAF-6FC8-1E37-83CB-B05C0EF0ACD6}"/>
              </a:ext>
            </a:extLst>
          </p:cNvPr>
          <p:cNvSpPr/>
          <p:nvPr/>
        </p:nvSpPr>
        <p:spPr>
          <a:xfrm>
            <a:off x="3041266" y="3425145"/>
            <a:ext cx="2073498" cy="707886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结构风险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描述模型的某些性质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4B7655-369C-6AF0-AD90-2EDAA8A7D5B4}"/>
              </a:ext>
            </a:extLst>
          </p:cNvPr>
          <p:cNvSpPr/>
          <p:nvPr/>
        </p:nvSpPr>
        <p:spPr>
          <a:xfrm>
            <a:off x="5619745" y="3425145"/>
            <a:ext cx="2650341" cy="707886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经验风险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描述模型与训练数据的契合程度</a:t>
            </a:r>
          </a:p>
        </p:txBody>
      </p:sp>
      <p:sp>
        <p:nvSpPr>
          <p:cNvPr id="5" name="下箭头 3">
            <a:extLst>
              <a:ext uri="{FF2B5EF4-FFF2-40B4-BE49-F238E27FC236}">
                <a16:creationId xmlns:a16="http://schemas.microsoft.com/office/drawing/2014/main" id="{8299B39B-184A-5D42-3213-9C4C65EBBE4F}"/>
              </a:ext>
            </a:extLst>
          </p:cNvPr>
          <p:cNvSpPr/>
          <p:nvPr/>
        </p:nvSpPr>
        <p:spPr>
          <a:xfrm rot="10800000">
            <a:off x="4587693" y="3012480"/>
            <a:ext cx="286603" cy="232012"/>
          </a:xfrm>
          <a:prstGeom prst="downArrow">
            <a:avLst/>
          </a:prstGeom>
          <a:solidFill>
            <a:srgbClr val="16754D"/>
          </a:solidFill>
          <a:ln w="12700" cap="flat" cmpd="sng" algn="ctr">
            <a:solidFill>
              <a:srgbClr val="1675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下箭头 9">
            <a:extLst>
              <a:ext uri="{FF2B5EF4-FFF2-40B4-BE49-F238E27FC236}">
                <a16:creationId xmlns:a16="http://schemas.microsoft.com/office/drawing/2014/main" id="{BA59BF66-BD74-810C-1FF6-402C4EBF9650}"/>
              </a:ext>
            </a:extLst>
          </p:cNvPr>
          <p:cNvSpPr/>
          <p:nvPr/>
        </p:nvSpPr>
        <p:spPr>
          <a:xfrm rot="10800000">
            <a:off x="6242905" y="3012480"/>
            <a:ext cx="286603" cy="232012"/>
          </a:xfrm>
          <a:prstGeom prst="downArrow">
            <a:avLst/>
          </a:prstGeom>
          <a:solidFill>
            <a:srgbClr val="16754D"/>
          </a:solidFill>
          <a:ln w="12700" cap="flat" cmpd="sng" algn="ctr">
            <a:solidFill>
              <a:srgbClr val="1675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30994A-4A55-5699-31A2-550E9EA1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51" y="2286738"/>
            <a:ext cx="3158002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68" y="194686"/>
            <a:ext cx="70983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课程内容</a:t>
            </a:r>
          </a:p>
        </p:txBody>
      </p:sp>
      <p:sp>
        <p:nvSpPr>
          <p:cNvPr id="4" name="AutoShape 2" descr="https://image.jiqizhixin.com/uploads/editor/857475d9-f530-425d-9b0e-62e3c0f30fff/640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7976F-DBCB-1BC0-552F-E3AEE267F1B2}"/>
              </a:ext>
            </a:extLst>
          </p:cNvPr>
          <p:cNvSpPr/>
          <p:nvPr/>
        </p:nvSpPr>
        <p:spPr>
          <a:xfrm>
            <a:off x="651523" y="2051548"/>
            <a:ext cx="82586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绪论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51AF62-5396-025D-3A03-33983B910932}"/>
              </a:ext>
            </a:extLst>
          </p:cNvPr>
          <p:cNvSpPr/>
          <p:nvPr/>
        </p:nvSpPr>
        <p:spPr>
          <a:xfrm>
            <a:off x="1824661" y="2051548"/>
            <a:ext cx="1467068" cy="58105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线性回归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034C1-05BA-3879-274A-0CF1EB2AB8A1}"/>
              </a:ext>
            </a:extLst>
          </p:cNvPr>
          <p:cNvSpPr/>
          <p:nvPr/>
        </p:nvSpPr>
        <p:spPr>
          <a:xfrm>
            <a:off x="3639000" y="2051548"/>
            <a:ext cx="1795684" cy="224305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逻辑回归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决策树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支持向量机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贝叶斯分类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FE9F7-1E35-AEE4-C70A-4A3ED031B184}"/>
              </a:ext>
            </a:extLst>
          </p:cNvPr>
          <p:cNvSpPr/>
          <p:nvPr/>
        </p:nvSpPr>
        <p:spPr>
          <a:xfrm>
            <a:off x="9410631" y="2051548"/>
            <a:ext cx="2108269" cy="1689052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近邻学习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主成分分析</a:t>
            </a:r>
            <a:endParaRPr kumimoji="0" lang="en-US" altLang="zh-CN" sz="24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线性判别分析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2CC048-4630-CD58-27F9-5CCC32D2BF7D}"/>
              </a:ext>
            </a:extLst>
          </p:cNvPr>
          <p:cNvSpPr/>
          <p:nvPr/>
        </p:nvSpPr>
        <p:spPr>
          <a:xfrm>
            <a:off x="7596294" y="2051548"/>
            <a:ext cx="1467068" cy="58041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原型聚类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C1A929-68CF-5083-CFDD-DE7EB0E2734A}"/>
              </a:ext>
            </a:extLst>
          </p:cNvPr>
          <p:cNvGrpSpPr/>
          <p:nvPr/>
        </p:nvGrpSpPr>
        <p:grpSpPr>
          <a:xfrm>
            <a:off x="3197493" y="4437112"/>
            <a:ext cx="3317996" cy="847554"/>
            <a:chOff x="4074148" y="5552938"/>
            <a:chExt cx="3317996" cy="8475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45CB59-6A0A-899C-7224-C53B28C1F159}"/>
                </a:ext>
              </a:extLst>
            </p:cNvPr>
            <p:cNvSpPr/>
            <p:nvPr/>
          </p:nvSpPr>
          <p:spPr>
            <a:xfrm>
              <a:off x="4604201" y="5877272"/>
              <a:ext cx="27879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10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/>
                  <a:ea typeface="微软雅黑" panose="020B0503020204020204" pitchFamily="34" charset="-122"/>
                  <a:cs typeface="+mn-cs"/>
                </a:rPr>
                <a:t>模型评估与选择</a:t>
              </a:r>
              <a:endPara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id="{887CBF3F-AF2E-E77E-3D4F-B78843EA83CF}"/>
                </a:ext>
              </a:extLst>
            </p:cNvPr>
            <p:cNvSpPr/>
            <p:nvPr/>
          </p:nvSpPr>
          <p:spPr>
            <a:xfrm flipH="1">
              <a:off x="4074148" y="5552938"/>
              <a:ext cx="504000" cy="648072"/>
            </a:xfrm>
            <a:prstGeom prst="bentUpArrow">
              <a:avLst>
                <a:gd name="adj1" fmla="val 17812"/>
                <a:gd name="adj2" fmla="val 25000"/>
                <a:gd name="adj3" fmla="val 25000"/>
              </a:avLst>
            </a:prstGeom>
            <a:solidFill>
              <a:srgbClr val="FF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89644FD-C9A1-0208-AEB9-8487F0489B84}"/>
              </a:ext>
            </a:extLst>
          </p:cNvPr>
          <p:cNvSpPr/>
          <p:nvPr/>
        </p:nvSpPr>
        <p:spPr>
          <a:xfrm>
            <a:off x="5781955" y="2051548"/>
            <a:ext cx="1467068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微软雅黑" panose="020B0503020204020204" pitchFamily="34" charset="-122"/>
                <a:cs typeface="+mn-cs"/>
              </a:rPr>
              <a:t>神经网络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4EF3758-8A38-5639-EB6F-66CF8D93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00" y="0"/>
            <a:ext cx="12240000" cy="9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64A12A-6106-9777-89F3-0705671C0BA4}"/>
              </a:ext>
            </a:extLst>
          </p:cNvPr>
          <p:cNvSpPr txBox="1"/>
          <p:nvPr/>
        </p:nvSpPr>
        <p:spPr>
          <a:xfrm>
            <a:off x="7107275" y="3429000"/>
            <a:ext cx="5084725" cy="2997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rgbClr val="2F9C54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微软雅黑"/>
                <a:ea typeface="微软雅黑"/>
                <a:cs typeface="+mn-cs"/>
              </a:rPr>
              <a:t>Q&amp;A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solidFill>
                <a:srgbClr val="2F9C54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对角圆角矩形 42">
            <a:extLst>
              <a:ext uri="{FF2B5EF4-FFF2-40B4-BE49-F238E27FC236}">
                <a16:creationId xmlns:a16="http://schemas.microsoft.com/office/drawing/2014/main" id="{CE2E3AF7-288E-8DB6-DF3F-2843B8C217A0}"/>
              </a:ext>
            </a:extLst>
          </p:cNvPr>
          <p:cNvSpPr/>
          <p:nvPr/>
        </p:nvSpPr>
        <p:spPr>
          <a:xfrm>
            <a:off x="2836840" y="1782920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6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微软雅黑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858B9E7-009B-6EAD-2144-E8921C203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1844824"/>
            <a:ext cx="4154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	</a:t>
            </a:r>
            <a:r>
              <a:rPr lang="zh-CN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间隔与支持向量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EAF50E5F-A3C0-E958-2C58-5655213EF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1844824"/>
            <a:ext cx="9233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	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F7728527-5B2A-9F10-09AB-B8DF088F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2741850"/>
            <a:ext cx="27699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对偶问题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EE544508-8B70-EF44-95FB-B6510DC6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3638876"/>
            <a:ext cx="23083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核函数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E9A9B124-B1C3-4BC1-2141-3BA0C101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4535902"/>
            <a:ext cx="4154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04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软间隔与正则化</a:t>
            </a:r>
          </a:p>
        </p:txBody>
      </p:sp>
    </p:spTree>
    <p:extLst>
      <p:ext uri="{BB962C8B-B14F-4D97-AF65-F5344CB8AC3E}">
        <p14:creationId xmlns:p14="http://schemas.microsoft.com/office/powerpoint/2010/main" val="3295247658"/>
      </p:ext>
    </p:extLst>
  </p:cSld>
  <p:clrMapOvr>
    <a:masterClrMapping/>
  </p:clrMapOvr>
  <p:transition advTm="800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间隔与支持向量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DF0ECC11-36CF-4688-8574-6645D05195C2}"/>
              </a:ext>
            </a:extLst>
          </p:cNvPr>
          <p:cNvSpPr txBox="1">
            <a:spLocks/>
          </p:cNvSpPr>
          <p:nvPr/>
        </p:nvSpPr>
        <p:spPr>
          <a:xfrm>
            <a:off x="597906" y="1722599"/>
            <a:ext cx="861695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线性模型：在样本空间中寻找一个超平面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将不同类别的样本分开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16BDBD-EC49-FBBA-6F0E-1C21A9448171}"/>
              </a:ext>
            </a:extLst>
          </p:cNvPr>
          <p:cNvCxnSpPr/>
          <p:nvPr/>
        </p:nvCxnSpPr>
        <p:spPr>
          <a:xfrm flipH="1" flipV="1">
            <a:off x="3286909" y="2524583"/>
            <a:ext cx="0" cy="30374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99347F1-6AE0-7A70-9366-CE9505FE1A9C}"/>
              </a:ext>
            </a:extLst>
          </p:cNvPr>
          <p:cNvCxnSpPr/>
          <p:nvPr/>
        </p:nvCxnSpPr>
        <p:spPr>
          <a:xfrm>
            <a:off x="3277191" y="5562083"/>
            <a:ext cx="35852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C693767-26A3-1D05-90B9-F865D410145D}"/>
              </a:ext>
            </a:extLst>
          </p:cNvPr>
          <p:cNvSpPr txBox="1"/>
          <p:nvPr/>
        </p:nvSpPr>
        <p:spPr>
          <a:xfrm>
            <a:off x="3061531" y="546381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0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B5462D-D882-84E6-606B-B3769D377608}"/>
              </a:ext>
            </a:extLst>
          </p:cNvPr>
          <p:cNvGrpSpPr/>
          <p:nvPr/>
        </p:nvGrpSpPr>
        <p:grpSpPr>
          <a:xfrm>
            <a:off x="4594696" y="3242152"/>
            <a:ext cx="128045" cy="130175"/>
            <a:chOff x="5476803" y="2392530"/>
            <a:chExt cx="108000" cy="1080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02944F8-1920-56CC-FD2B-74AF5FEDAFC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474D91F-E8F1-8235-C8FB-49D1CD837F0F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71BDA1-7D1F-4219-980A-9EE9B0ECAC78}"/>
              </a:ext>
            </a:extLst>
          </p:cNvPr>
          <p:cNvGrpSpPr/>
          <p:nvPr/>
        </p:nvGrpSpPr>
        <p:grpSpPr>
          <a:xfrm>
            <a:off x="4444362" y="4025434"/>
            <a:ext cx="128045" cy="130175"/>
            <a:chOff x="5476803" y="2392530"/>
            <a:chExt cx="108000" cy="10800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6D91BF3-2D5A-1A00-FB70-B35AB97DC73D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F42BD96-B7C7-B5C0-025C-99661A11BFEC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469F3D-5D04-7004-CD13-CD74AC2F14B0}"/>
              </a:ext>
            </a:extLst>
          </p:cNvPr>
          <p:cNvGrpSpPr/>
          <p:nvPr/>
        </p:nvGrpSpPr>
        <p:grpSpPr>
          <a:xfrm>
            <a:off x="4237387" y="3835108"/>
            <a:ext cx="128045" cy="130175"/>
            <a:chOff x="5476803" y="2392530"/>
            <a:chExt cx="108000" cy="10800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391E25A-FB26-4A66-98BA-022053F4E55C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E800C1-2B97-8DC3-A515-56DC8C1AD663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C47A49C-1FAC-3E60-E1C1-5F5F1F34965D}"/>
              </a:ext>
            </a:extLst>
          </p:cNvPr>
          <p:cNvGrpSpPr/>
          <p:nvPr/>
        </p:nvGrpSpPr>
        <p:grpSpPr>
          <a:xfrm>
            <a:off x="3809472" y="4108051"/>
            <a:ext cx="128045" cy="130175"/>
            <a:chOff x="5476803" y="2392530"/>
            <a:chExt cx="108000" cy="10800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E2AF1BD-AB9D-3B45-8FE1-CD6000CC05F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8105D1A-47A4-1EA1-BD4B-DE78CDFB0E20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183913-FCA7-F508-4F23-06DCA3ED1F7C}"/>
              </a:ext>
            </a:extLst>
          </p:cNvPr>
          <p:cNvGrpSpPr/>
          <p:nvPr/>
        </p:nvGrpSpPr>
        <p:grpSpPr>
          <a:xfrm>
            <a:off x="4021721" y="4320784"/>
            <a:ext cx="128045" cy="130175"/>
            <a:chOff x="5476803" y="2392530"/>
            <a:chExt cx="108000" cy="1080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01082E9-1040-118A-5859-F4076225D5A3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1F9F832-EE56-D564-768F-AA073402E301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D6CADC-9ABB-4A49-A273-9B9AED962767}"/>
              </a:ext>
            </a:extLst>
          </p:cNvPr>
          <p:cNvGrpSpPr/>
          <p:nvPr/>
        </p:nvGrpSpPr>
        <p:grpSpPr>
          <a:xfrm>
            <a:off x="4436508" y="4313700"/>
            <a:ext cx="128045" cy="130175"/>
            <a:chOff x="5476803" y="2392530"/>
            <a:chExt cx="108000" cy="1080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C99915B-B4E5-E01E-B2C6-0496EB9EC7B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56CCB53-7753-82B1-4084-5C143E21BA09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0C84823-8747-73FA-FBD8-CE247544E9CE}"/>
              </a:ext>
            </a:extLst>
          </p:cNvPr>
          <p:cNvGrpSpPr/>
          <p:nvPr/>
        </p:nvGrpSpPr>
        <p:grpSpPr>
          <a:xfrm>
            <a:off x="3919675" y="3292559"/>
            <a:ext cx="128045" cy="130175"/>
            <a:chOff x="5476803" y="2392530"/>
            <a:chExt cx="108000" cy="10800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F26F98-5100-5F8E-D023-F22A2E0E415C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524BAF-26DF-5B1C-EFAF-4284600B1DFE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82B6E5-1E15-06BF-24F8-A7E56E2C2037}"/>
              </a:ext>
            </a:extLst>
          </p:cNvPr>
          <p:cNvCxnSpPr/>
          <p:nvPr/>
        </p:nvCxnSpPr>
        <p:spPr>
          <a:xfrm>
            <a:off x="5845775" y="4624981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9E8D1BE-65A0-6049-59B2-4E77319497A6}"/>
              </a:ext>
            </a:extLst>
          </p:cNvPr>
          <p:cNvCxnSpPr/>
          <p:nvPr/>
        </p:nvCxnSpPr>
        <p:spPr>
          <a:xfrm>
            <a:off x="5238472" y="4486677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7193272-DC26-43E8-AC88-6E784B40DB09}"/>
              </a:ext>
            </a:extLst>
          </p:cNvPr>
          <p:cNvCxnSpPr/>
          <p:nvPr/>
        </p:nvCxnSpPr>
        <p:spPr>
          <a:xfrm>
            <a:off x="5091159" y="5155644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C2F078F-CE7A-44A2-5649-94F9B8390B7F}"/>
              </a:ext>
            </a:extLst>
          </p:cNvPr>
          <p:cNvCxnSpPr/>
          <p:nvPr/>
        </p:nvCxnSpPr>
        <p:spPr>
          <a:xfrm>
            <a:off x="4692508" y="5031812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9B093E0-31BE-EB73-2C54-0AD4386A63BB}"/>
              </a:ext>
            </a:extLst>
          </p:cNvPr>
          <p:cNvCxnSpPr/>
          <p:nvPr/>
        </p:nvCxnSpPr>
        <p:spPr>
          <a:xfrm>
            <a:off x="5648655" y="4982176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CB581E9-E8BD-AEE0-69D1-092234CE04B7}"/>
              </a:ext>
            </a:extLst>
          </p:cNvPr>
          <p:cNvCxnSpPr/>
          <p:nvPr/>
        </p:nvCxnSpPr>
        <p:spPr>
          <a:xfrm>
            <a:off x="5702840" y="4824967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5FBF11-BB10-5552-DD90-5BB8DFF30966}"/>
              </a:ext>
            </a:extLst>
          </p:cNvPr>
          <p:cNvCxnSpPr/>
          <p:nvPr/>
        </p:nvCxnSpPr>
        <p:spPr>
          <a:xfrm>
            <a:off x="5017848" y="4893128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E42F68A-8516-5535-DC7B-F51D3A83CBA3}"/>
              </a:ext>
            </a:extLst>
          </p:cNvPr>
          <p:cNvCxnSpPr/>
          <p:nvPr/>
        </p:nvCxnSpPr>
        <p:spPr>
          <a:xfrm>
            <a:off x="5909797" y="4385871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691303-86F7-1A89-5BD3-8E8CBD258696}"/>
              </a:ext>
            </a:extLst>
          </p:cNvPr>
          <p:cNvCxnSpPr/>
          <p:nvPr/>
        </p:nvCxnSpPr>
        <p:spPr>
          <a:xfrm>
            <a:off x="5302495" y="4824967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A62B1E2-321C-4A9C-C325-573C51E048B0}"/>
              </a:ext>
            </a:extLst>
          </p:cNvPr>
          <p:cNvGrpSpPr/>
          <p:nvPr/>
        </p:nvGrpSpPr>
        <p:grpSpPr>
          <a:xfrm>
            <a:off x="5110428" y="3100251"/>
            <a:ext cx="128045" cy="130175"/>
            <a:chOff x="5476803" y="2392530"/>
            <a:chExt cx="108000" cy="10800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06576E0-81FC-9201-B023-A7F0D0E4A95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B1158C5-6851-C93A-7F1A-2F24AD02EB3B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768" name="组合 32767">
            <a:extLst>
              <a:ext uri="{FF2B5EF4-FFF2-40B4-BE49-F238E27FC236}">
                <a16:creationId xmlns:a16="http://schemas.microsoft.com/office/drawing/2014/main" id="{72E769DF-43D0-962F-0389-7AD1442E38B4}"/>
              </a:ext>
            </a:extLst>
          </p:cNvPr>
          <p:cNvGrpSpPr/>
          <p:nvPr/>
        </p:nvGrpSpPr>
        <p:grpSpPr>
          <a:xfrm>
            <a:off x="4842359" y="3357647"/>
            <a:ext cx="128045" cy="130175"/>
            <a:chOff x="5476803" y="2392530"/>
            <a:chExt cx="108000" cy="108000"/>
          </a:xfrm>
        </p:grpSpPr>
        <p:cxnSp>
          <p:nvCxnSpPr>
            <p:cNvPr id="32769" name="直接连接符 32768">
              <a:extLst>
                <a:ext uri="{FF2B5EF4-FFF2-40B4-BE49-F238E27FC236}">
                  <a16:creationId xmlns:a16="http://schemas.microsoft.com/office/drawing/2014/main" id="{55B20D6B-41BF-1EF3-D770-524C5EDF041A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71" name="直接连接符 32770">
              <a:extLst>
                <a:ext uri="{FF2B5EF4-FFF2-40B4-BE49-F238E27FC236}">
                  <a16:creationId xmlns:a16="http://schemas.microsoft.com/office/drawing/2014/main" id="{52266ECB-69CA-6A47-729C-2B419BAA5EC9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773" name="组合 32772">
            <a:extLst>
              <a:ext uri="{FF2B5EF4-FFF2-40B4-BE49-F238E27FC236}">
                <a16:creationId xmlns:a16="http://schemas.microsoft.com/office/drawing/2014/main" id="{E20C6CD8-5ABD-A3E6-032E-96DEFBDB8863}"/>
              </a:ext>
            </a:extLst>
          </p:cNvPr>
          <p:cNvGrpSpPr/>
          <p:nvPr/>
        </p:nvGrpSpPr>
        <p:grpSpPr>
          <a:xfrm>
            <a:off x="3708739" y="4494805"/>
            <a:ext cx="128045" cy="130175"/>
            <a:chOff x="5476803" y="2392530"/>
            <a:chExt cx="108000" cy="108000"/>
          </a:xfrm>
        </p:grpSpPr>
        <p:cxnSp>
          <p:nvCxnSpPr>
            <p:cNvPr id="32774" name="直接连接符 32773">
              <a:extLst>
                <a:ext uri="{FF2B5EF4-FFF2-40B4-BE49-F238E27FC236}">
                  <a16:creationId xmlns:a16="http://schemas.microsoft.com/office/drawing/2014/main" id="{53EAAD43-3A68-4ED9-9924-EDC150E58C5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75" name="直接连接符 32774">
              <a:extLst>
                <a:ext uri="{FF2B5EF4-FFF2-40B4-BE49-F238E27FC236}">
                  <a16:creationId xmlns:a16="http://schemas.microsoft.com/office/drawing/2014/main" id="{EA67371E-256B-D08F-9A0F-94BD25D9612B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776" name="组合 32775">
            <a:extLst>
              <a:ext uri="{FF2B5EF4-FFF2-40B4-BE49-F238E27FC236}">
                <a16:creationId xmlns:a16="http://schemas.microsoft.com/office/drawing/2014/main" id="{91161376-8BEA-5061-7BD8-451506D66923}"/>
              </a:ext>
            </a:extLst>
          </p:cNvPr>
          <p:cNvGrpSpPr/>
          <p:nvPr/>
        </p:nvGrpSpPr>
        <p:grpSpPr>
          <a:xfrm>
            <a:off x="4259193" y="3514334"/>
            <a:ext cx="128045" cy="130175"/>
            <a:chOff x="5476803" y="2392530"/>
            <a:chExt cx="108000" cy="108000"/>
          </a:xfrm>
        </p:grpSpPr>
        <p:cxnSp>
          <p:nvCxnSpPr>
            <p:cNvPr id="32777" name="直接连接符 32776">
              <a:extLst>
                <a:ext uri="{FF2B5EF4-FFF2-40B4-BE49-F238E27FC236}">
                  <a16:creationId xmlns:a16="http://schemas.microsoft.com/office/drawing/2014/main" id="{EF3FA85A-81DE-299A-97AE-1CF1FB318AB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78" name="直接连接符 32777">
              <a:extLst>
                <a:ext uri="{FF2B5EF4-FFF2-40B4-BE49-F238E27FC236}">
                  <a16:creationId xmlns:a16="http://schemas.microsoft.com/office/drawing/2014/main" id="{BA7B612C-FAD0-07DC-3907-6305CA1D9491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779" name="组合 32778">
            <a:extLst>
              <a:ext uri="{FF2B5EF4-FFF2-40B4-BE49-F238E27FC236}">
                <a16:creationId xmlns:a16="http://schemas.microsoft.com/office/drawing/2014/main" id="{70DEC21A-4A35-04D2-301D-BF72783A6E87}"/>
              </a:ext>
            </a:extLst>
          </p:cNvPr>
          <p:cNvGrpSpPr/>
          <p:nvPr/>
        </p:nvGrpSpPr>
        <p:grpSpPr>
          <a:xfrm>
            <a:off x="3831278" y="3787277"/>
            <a:ext cx="128045" cy="130175"/>
            <a:chOff x="5476803" y="2392530"/>
            <a:chExt cx="108000" cy="108000"/>
          </a:xfrm>
        </p:grpSpPr>
        <p:cxnSp>
          <p:nvCxnSpPr>
            <p:cNvPr id="32780" name="直接连接符 32779">
              <a:extLst>
                <a:ext uri="{FF2B5EF4-FFF2-40B4-BE49-F238E27FC236}">
                  <a16:creationId xmlns:a16="http://schemas.microsoft.com/office/drawing/2014/main" id="{109E8071-75C3-7136-70BB-21C9CCD0263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781" name="直接连接符 32780">
              <a:extLst>
                <a:ext uri="{FF2B5EF4-FFF2-40B4-BE49-F238E27FC236}">
                  <a16:creationId xmlns:a16="http://schemas.microsoft.com/office/drawing/2014/main" id="{2669C0B8-2A5A-924B-72CC-F11F46889D98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32782" name="直接连接符 32781">
            <a:extLst>
              <a:ext uri="{FF2B5EF4-FFF2-40B4-BE49-F238E27FC236}">
                <a16:creationId xmlns:a16="http://schemas.microsoft.com/office/drawing/2014/main" id="{EF616540-D6ED-534D-CD32-8B9F123AA95C}"/>
              </a:ext>
            </a:extLst>
          </p:cNvPr>
          <p:cNvCxnSpPr/>
          <p:nvPr/>
        </p:nvCxnSpPr>
        <p:spPr>
          <a:xfrm>
            <a:off x="5443563" y="5135722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83" name="直接连接符 32782">
            <a:extLst>
              <a:ext uri="{FF2B5EF4-FFF2-40B4-BE49-F238E27FC236}">
                <a16:creationId xmlns:a16="http://schemas.microsoft.com/office/drawing/2014/main" id="{FEF73E7D-5A9C-0C84-FE84-BD0F3B625AB8}"/>
              </a:ext>
            </a:extLst>
          </p:cNvPr>
          <p:cNvCxnSpPr/>
          <p:nvPr/>
        </p:nvCxnSpPr>
        <p:spPr>
          <a:xfrm>
            <a:off x="5571608" y="4559893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84" name="直接连接符 32783">
            <a:extLst>
              <a:ext uri="{FF2B5EF4-FFF2-40B4-BE49-F238E27FC236}">
                <a16:creationId xmlns:a16="http://schemas.microsoft.com/office/drawing/2014/main" id="{44C17250-0630-6FE6-E8EE-CE69AD196DD6}"/>
              </a:ext>
            </a:extLst>
          </p:cNvPr>
          <p:cNvCxnSpPr/>
          <p:nvPr/>
        </p:nvCxnSpPr>
        <p:spPr>
          <a:xfrm>
            <a:off x="5702840" y="4173138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85" name="直接连接符 32784">
            <a:extLst>
              <a:ext uri="{FF2B5EF4-FFF2-40B4-BE49-F238E27FC236}">
                <a16:creationId xmlns:a16="http://schemas.microsoft.com/office/drawing/2014/main" id="{D952E8A7-4876-108F-B426-FD73908AC061}"/>
              </a:ext>
            </a:extLst>
          </p:cNvPr>
          <p:cNvCxnSpPr/>
          <p:nvPr/>
        </p:nvCxnSpPr>
        <p:spPr>
          <a:xfrm>
            <a:off x="6127451" y="3897600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aphicFrame>
        <p:nvGraphicFramePr>
          <p:cNvPr id="32787" name="对象 32786">
            <a:extLst>
              <a:ext uri="{FF2B5EF4-FFF2-40B4-BE49-F238E27FC236}">
                <a16:creationId xmlns:a16="http://schemas.microsoft.com/office/drawing/2014/main" id="{0C15E429-AFEF-CA35-CD72-2227FE545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016834"/>
              </p:ext>
            </p:extLst>
          </p:nvPr>
        </p:nvGraphicFramePr>
        <p:xfrm>
          <a:off x="6319179" y="5637723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160" imgH="131040" progId="Equation.Ribbit">
                  <p:embed/>
                </p:oleObj>
              </mc:Choice>
              <mc:Fallback>
                <p:oleObj name="Formula" r:id="rId2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9179" y="5637723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对象 32787">
            <a:extLst>
              <a:ext uri="{FF2B5EF4-FFF2-40B4-BE49-F238E27FC236}">
                <a16:creationId xmlns:a16="http://schemas.microsoft.com/office/drawing/2014/main" id="{9B6CE262-DF2D-57E3-28CF-A77BEDC0D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33098"/>
              </p:ext>
            </p:extLst>
          </p:nvPr>
        </p:nvGraphicFramePr>
        <p:xfrm>
          <a:off x="2890173" y="2766107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20" imgH="131040" progId="Equation.Ribbit">
                  <p:embed/>
                </p:oleObj>
              </mc:Choice>
              <mc:Fallback>
                <p:oleObj name="Formula" r:id="rId4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0173" y="2766107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89" name="直接连接符 32788">
            <a:extLst>
              <a:ext uri="{FF2B5EF4-FFF2-40B4-BE49-F238E27FC236}">
                <a16:creationId xmlns:a16="http://schemas.microsoft.com/office/drawing/2014/main" id="{DB9B4119-D5BC-60CE-77C5-557548D1F557}"/>
              </a:ext>
            </a:extLst>
          </p:cNvPr>
          <p:cNvCxnSpPr/>
          <p:nvPr/>
        </p:nvCxnSpPr>
        <p:spPr>
          <a:xfrm flipV="1">
            <a:off x="4001539" y="3018985"/>
            <a:ext cx="2317640" cy="23090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417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j-cs"/>
              </a:rPr>
              <a:t>间隔与支持向量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34" name="内容占位符 3">
            <a:extLst>
              <a:ext uri="{FF2B5EF4-FFF2-40B4-BE49-F238E27FC236}">
                <a16:creationId xmlns:a16="http://schemas.microsoft.com/office/drawing/2014/main" id="{A3502A28-ABC7-754E-3AD2-B5F81F889695}"/>
              </a:ext>
            </a:extLst>
          </p:cNvPr>
          <p:cNvSpPr txBox="1">
            <a:spLocks/>
          </p:cNvSpPr>
          <p:nvPr/>
        </p:nvSpPr>
        <p:spPr>
          <a:xfrm>
            <a:off x="597906" y="1640467"/>
            <a:ext cx="861695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-Q: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将训练样本分开的超平面可能有很多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哪一个好呢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?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3B780F-4560-3243-B518-BF5D23D609BE}"/>
              </a:ext>
            </a:extLst>
          </p:cNvPr>
          <p:cNvCxnSpPr/>
          <p:nvPr/>
        </p:nvCxnSpPr>
        <p:spPr>
          <a:xfrm flipH="1" flipV="1">
            <a:off x="3286909" y="2442451"/>
            <a:ext cx="0" cy="30374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7C6A2D-3567-819F-9575-258923B91D54}"/>
              </a:ext>
            </a:extLst>
          </p:cNvPr>
          <p:cNvCxnSpPr/>
          <p:nvPr/>
        </p:nvCxnSpPr>
        <p:spPr>
          <a:xfrm>
            <a:off x="3277191" y="5479951"/>
            <a:ext cx="35852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F1A694E-4201-62CD-1FDB-AB25D07C6447}"/>
              </a:ext>
            </a:extLst>
          </p:cNvPr>
          <p:cNvSpPr txBox="1"/>
          <p:nvPr/>
        </p:nvSpPr>
        <p:spPr>
          <a:xfrm>
            <a:off x="3061531" y="538168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0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D7A6628-78FC-C6EC-C574-F82169E0674D}"/>
              </a:ext>
            </a:extLst>
          </p:cNvPr>
          <p:cNvGrpSpPr/>
          <p:nvPr/>
        </p:nvGrpSpPr>
        <p:grpSpPr>
          <a:xfrm>
            <a:off x="4594696" y="3160020"/>
            <a:ext cx="128045" cy="130175"/>
            <a:chOff x="5476803" y="2392530"/>
            <a:chExt cx="108000" cy="1080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2252BF8-2C5C-958A-6AF0-29AD336928BB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EBFE320-DFBB-271F-0C5E-9CDD1D728DB5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C41AB8A-EC87-D21E-676D-472213CAF9E9}"/>
              </a:ext>
            </a:extLst>
          </p:cNvPr>
          <p:cNvGrpSpPr/>
          <p:nvPr/>
        </p:nvGrpSpPr>
        <p:grpSpPr>
          <a:xfrm>
            <a:off x="4444362" y="3943302"/>
            <a:ext cx="128045" cy="130175"/>
            <a:chOff x="5476803" y="2392530"/>
            <a:chExt cx="108000" cy="1080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731BA0F-D88C-3C74-8EDE-1BA4AF448CF7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593E3BC-FD3E-6EB9-B55B-B38CF674E8FA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AFCA334-7C0F-3497-E061-13750710EEFA}"/>
              </a:ext>
            </a:extLst>
          </p:cNvPr>
          <p:cNvGrpSpPr/>
          <p:nvPr/>
        </p:nvGrpSpPr>
        <p:grpSpPr>
          <a:xfrm>
            <a:off x="4237387" y="3752976"/>
            <a:ext cx="128045" cy="130175"/>
            <a:chOff x="5476803" y="2392530"/>
            <a:chExt cx="108000" cy="1080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2694A14-CBE6-2747-ACDA-7146DDF6694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57F28D8-2706-AC32-B781-F03DCF82740E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434B4B7-8D6C-CADB-A8C7-C7F24968622E}"/>
              </a:ext>
            </a:extLst>
          </p:cNvPr>
          <p:cNvGrpSpPr/>
          <p:nvPr/>
        </p:nvGrpSpPr>
        <p:grpSpPr>
          <a:xfrm>
            <a:off x="3809472" y="4025919"/>
            <a:ext cx="128045" cy="130175"/>
            <a:chOff x="5476803" y="2392530"/>
            <a:chExt cx="108000" cy="1080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47F30CA-216B-DB03-716C-F9A8062DAA87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CF2FA7F-313E-DEA2-5C72-386322F0F5B9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22E25C7-2DB2-625F-D45D-B85019B29AC0}"/>
              </a:ext>
            </a:extLst>
          </p:cNvPr>
          <p:cNvGrpSpPr/>
          <p:nvPr/>
        </p:nvGrpSpPr>
        <p:grpSpPr>
          <a:xfrm>
            <a:off x="4021721" y="4238652"/>
            <a:ext cx="128045" cy="130175"/>
            <a:chOff x="5476803" y="2392530"/>
            <a:chExt cx="108000" cy="10800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536D977-5E92-A11C-844B-2DEFB7B61AF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D94DA65-B4AD-B368-D657-E667AC8E0894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5E99F9-19FF-5A0D-A68D-0294DFA2DB93}"/>
              </a:ext>
            </a:extLst>
          </p:cNvPr>
          <p:cNvGrpSpPr/>
          <p:nvPr/>
        </p:nvGrpSpPr>
        <p:grpSpPr>
          <a:xfrm>
            <a:off x="4436508" y="4231568"/>
            <a:ext cx="128045" cy="130175"/>
            <a:chOff x="5476803" y="2392530"/>
            <a:chExt cx="108000" cy="1080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BDD04B6-2504-F2B9-E940-C04B0B469162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89E44AA-5497-EA90-AFBC-4BA40FE2E74C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3A5E062-FB72-9265-2FB5-544694A7FE75}"/>
              </a:ext>
            </a:extLst>
          </p:cNvPr>
          <p:cNvGrpSpPr/>
          <p:nvPr/>
        </p:nvGrpSpPr>
        <p:grpSpPr>
          <a:xfrm>
            <a:off x="3919675" y="3210427"/>
            <a:ext cx="128045" cy="130175"/>
            <a:chOff x="5476803" y="2392530"/>
            <a:chExt cx="108000" cy="10800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8F856D1-BD8A-E874-6F7F-FA64E091BB3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61B63E8-85A8-DC37-D1A9-D78EAB8B81B9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32770" name="直接连接符 32769">
            <a:extLst>
              <a:ext uri="{FF2B5EF4-FFF2-40B4-BE49-F238E27FC236}">
                <a16:creationId xmlns:a16="http://schemas.microsoft.com/office/drawing/2014/main" id="{08B42794-50EE-82AD-11D9-E134BF9F732D}"/>
              </a:ext>
            </a:extLst>
          </p:cNvPr>
          <p:cNvCxnSpPr/>
          <p:nvPr/>
        </p:nvCxnSpPr>
        <p:spPr>
          <a:xfrm>
            <a:off x="5845775" y="4542849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72" name="直接连接符 32771">
            <a:extLst>
              <a:ext uri="{FF2B5EF4-FFF2-40B4-BE49-F238E27FC236}">
                <a16:creationId xmlns:a16="http://schemas.microsoft.com/office/drawing/2014/main" id="{DB53BA0A-A995-5216-8D91-3FA4043EFDD9}"/>
              </a:ext>
            </a:extLst>
          </p:cNvPr>
          <p:cNvCxnSpPr/>
          <p:nvPr/>
        </p:nvCxnSpPr>
        <p:spPr>
          <a:xfrm>
            <a:off x="5238472" y="4404545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0" name="直接连接符 32789">
            <a:extLst>
              <a:ext uri="{FF2B5EF4-FFF2-40B4-BE49-F238E27FC236}">
                <a16:creationId xmlns:a16="http://schemas.microsoft.com/office/drawing/2014/main" id="{3D3F3BE2-3EB6-4FD7-B639-21A920F2A015}"/>
              </a:ext>
            </a:extLst>
          </p:cNvPr>
          <p:cNvCxnSpPr/>
          <p:nvPr/>
        </p:nvCxnSpPr>
        <p:spPr>
          <a:xfrm>
            <a:off x="5091159" y="5073512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1" name="直接连接符 32790">
            <a:extLst>
              <a:ext uri="{FF2B5EF4-FFF2-40B4-BE49-F238E27FC236}">
                <a16:creationId xmlns:a16="http://schemas.microsoft.com/office/drawing/2014/main" id="{3BE98C9A-65B5-9A2A-44E9-7D58877C540B}"/>
              </a:ext>
            </a:extLst>
          </p:cNvPr>
          <p:cNvCxnSpPr/>
          <p:nvPr/>
        </p:nvCxnSpPr>
        <p:spPr>
          <a:xfrm>
            <a:off x="4692508" y="4949680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2" name="直接连接符 32791">
            <a:extLst>
              <a:ext uri="{FF2B5EF4-FFF2-40B4-BE49-F238E27FC236}">
                <a16:creationId xmlns:a16="http://schemas.microsoft.com/office/drawing/2014/main" id="{AE6E0ECA-8138-E3DE-E934-A8306F312524}"/>
              </a:ext>
            </a:extLst>
          </p:cNvPr>
          <p:cNvCxnSpPr/>
          <p:nvPr/>
        </p:nvCxnSpPr>
        <p:spPr>
          <a:xfrm>
            <a:off x="5648655" y="4900044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3" name="直接连接符 32792">
            <a:extLst>
              <a:ext uri="{FF2B5EF4-FFF2-40B4-BE49-F238E27FC236}">
                <a16:creationId xmlns:a16="http://schemas.microsoft.com/office/drawing/2014/main" id="{E357FFA4-338A-D03E-63D9-08BEB7F6FB83}"/>
              </a:ext>
            </a:extLst>
          </p:cNvPr>
          <p:cNvCxnSpPr/>
          <p:nvPr/>
        </p:nvCxnSpPr>
        <p:spPr>
          <a:xfrm>
            <a:off x="5702840" y="4742835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4" name="直接连接符 32793">
            <a:extLst>
              <a:ext uri="{FF2B5EF4-FFF2-40B4-BE49-F238E27FC236}">
                <a16:creationId xmlns:a16="http://schemas.microsoft.com/office/drawing/2014/main" id="{E66CC738-03AE-3014-46E6-A08CD182D01B}"/>
              </a:ext>
            </a:extLst>
          </p:cNvPr>
          <p:cNvCxnSpPr/>
          <p:nvPr/>
        </p:nvCxnSpPr>
        <p:spPr>
          <a:xfrm>
            <a:off x="5017848" y="4810996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5" name="直接连接符 32794">
            <a:extLst>
              <a:ext uri="{FF2B5EF4-FFF2-40B4-BE49-F238E27FC236}">
                <a16:creationId xmlns:a16="http://schemas.microsoft.com/office/drawing/2014/main" id="{95A0EE34-629E-093F-5BB6-1B091A6AC371}"/>
              </a:ext>
            </a:extLst>
          </p:cNvPr>
          <p:cNvCxnSpPr/>
          <p:nvPr/>
        </p:nvCxnSpPr>
        <p:spPr>
          <a:xfrm>
            <a:off x="5909797" y="4303739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6" name="直接连接符 32795">
            <a:extLst>
              <a:ext uri="{FF2B5EF4-FFF2-40B4-BE49-F238E27FC236}">
                <a16:creationId xmlns:a16="http://schemas.microsoft.com/office/drawing/2014/main" id="{6A4015CE-602F-4D98-4CF4-A3CBFE13D203}"/>
              </a:ext>
            </a:extLst>
          </p:cNvPr>
          <p:cNvCxnSpPr/>
          <p:nvPr/>
        </p:nvCxnSpPr>
        <p:spPr>
          <a:xfrm>
            <a:off x="5302495" y="4742835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7" name="直接连接符 32796">
            <a:extLst>
              <a:ext uri="{FF2B5EF4-FFF2-40B4-BE49-F238E27FC236}">
                <a16:creationId xmlns:a16="http://schemas.microsoft.com/office/drawing/2014/main" id="{02B8B7EE-5A2A-3935-C172-3315C7D5FAF8}"/>
              </a:ext>
            </a:extLst>
          </p:cNvPr>
          <p:cNvCxnSpPr/>
          <p:nvPr/>
        </p:nvCxnSpPr>
        <p:spPr>
          <a:xfrm flipH="1">
            <a:off x="3512289" y="3520798"/>
            <a:ext cx="3115757" cy="127181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798" name="直接连接符 32797">
            <a:extLst>
              <a:ext uri="{FF2B5EF4-FFF2-40B4-BE49-F238E27FC236}">
                <a16:creationId xmlns:a16="http://schemas.microsoft.com/office/drawing/2014/main" id="{CE00A43D-FAE9-80E9-0D44-0C26E7EA807D}"/>
              </a:ext>
            </a:extLst>
          </p:cNvPr>
          <p:cNvCxnSpPr/>
          <p:nvPr/>
        </p:nvCxnSpPr>
        <p:spPr>
          <a:xfrm flipV="1">
            <a:off x="4001539" y="2936853"/>
            <a:ext cx="2317640" cy="23090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32799" name="组合 32798">
            <a:extLst>
              <a:ext uri="{FF2B5EF4-FFF2-40B4-BE49-F238E27FC236}">
                <a16:creationId xmlns:a16="http://schemas.microsoft.com/office/drawing/2014/main" id="{AC0FA773-4615-286A-B8ED-C4472FC9BFB4}"/>
              </a:ext>
            </a:extLst>
          </p:cNvPr>
          <p:cNvGrpSpPr/>
          <p:nvPr/>
        </p:nvGrpSpPr>
        <p:grpSpPr>
          <a:xfrm>
            <a:off x="5110428" y="3018119"/>
            <a:ext cx="128045" cy="130175"/>
            <a:chOff x="5476803" y="2392530"/>
            <a:chExt cx="108000" cy="108000"/>
          </a:xfrm>
        </p:grpSpPr>
        <p:cxnSp>
          <p:nvCxnSpPr>
            <p:cNvPr id="32800" name="直接连接符 32799">
              <a:extLst>
                <a:ext uri="{FF2B5EF4-FFF2-40B4-BE49-F238E27FC236}">
                  <a16:creationId xmlns:a16="http://schemas.microsoft.com/office/drawing/2014/main" id="{A29F588A-BEDD-BED0-388F-010BFB6CB71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801" name="直接连接符 32800">
              <a:extLst>
                <a:ext uri="{FF2B5EF4-FFF2-40B4-BE49-F238E27FC236}">
                  <a16:creationId xmlns:a16="http://schemas.microsoft.com/office/drawing/2014/main" id="{62A0ACFE-54F7-3346-DC02-0EF9479738CB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802" name="组合 32801">
            <a:extLst>
              <a:ext uri="{FF2B5EF4-FFF2-40B4-BE49-F238E27FC236}">
                <a16:creationId xmlns:a16="http://schemas.microsoft.com/office/drawing/2014/main" id="{4C67B577-7E5A-D3C0-0B6D-91E24AEB8408}"/>
              </a:ext>
            </a:extLst>
          </p:cNvPr>
          <p:cNvGrpSpPr/>
          <p:nvPr/>
        </p:nvGrpSpPr>
        <p:grpSpPr>
          <a:xfrm>
            <a:off x="4842359" y="3275515"/>
            <a:ext cx="128045" cy="130175"/>
            <a:chOff x="5476803" y="2392530"/>
            <a:chExt cx="108000" cy="108000"/>
          </a:xfrm>
        </p:grpSpPr>
        <p:cxnSp>
          <p:nvCxnSpPr>
            <p:cNvPr id="32803" name="直接连接符 32802">
              <a:extLst>
                <a:ext uri="{FF2B5EF4-FFF2-40B4-BE49-F238E27FC236}">
                  <a16:creationId xmlns:a16="http://schemas.microsoft.com/office/drawing/2014/main" id="{305AAF30-D687-0DE9-D459-2522093B793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804" name="直接连接符 32803">
              <a:extLst>
                <a:ext uri="{FF2B5EF4-FFF2-40B4-BE49-F238E27FC236}">
                  <a16:creationId xmlns:a16="http://schemas.microsoft.com/office/drawing/2014/main" id="{24AE496D-7925-8297-8E98-21F83D55C7B6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805" name="组合 32804">
            <a:extLst>
              <a:ext uri="{FF2B5EF4-FFF2-40B4-BE49-F238E27FC236}">
                <a16:creationId xmlns:a16="http://schemas.microsoft.com/office/drawing/2014/main" id="{30A36178-DBDF-BE1B-5EBA-1C1B978DBED6}"/>
              </a:ext>
            </a:extLst>
          </p:cNvPr>
          <p:cNvGrpSpPr/>
          <p:nvPr/>
        </p:nvGrpSpPr>
        <p:grpSpPr>
          <a:xfrm>
            <a:off x="3708739" y="4412673"/>
            <a:ext cx="128045" cy="130175"/>
            <a:chOff x="5476803" y="2392530"/>
            <a:chExt cx="108000" cy="108000"/>
          </a:xfrm>
        </p:grpSpPr>
        <p:cxnSp>
          <p:nvCxnSpPr>
            <p:cNvPr id="32806" name="直接连接符 32805">
              <a:extLst>
                <a:ext uri="{FF2B5EF4-FFF2-40B4-BE49-F238E27FC236}">
                  <a16:creationId xmlns:a16="http://schemas.microsoft.com/office/drawing/2014/main" id="{D6CD7D87-F7FD-5AA9-2D06-B9881971C78C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807" name="直接连接符 32806">
              <a:extLst>
                <a:ext uri="{FF2B5EF4-FFF2-40B4-BE49-F238E27FC236}">
                  <a16:creationId xmlns:a16="http://schemas.microsoft.com/office/drawing/2014/main" id="{1ED3BDD5-4F90-609A-AD39-4FF92E9BADDD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808" name="组合 32807">
            <a:extLst>
              <a:ext uri="{FF2B5EF4-FFF2-40B4-BE49-F238E27FC236}">
                <a16:creationId xmlns:a16="http://schemas.microsoft.com/office/drawing/2014/main" id="{204DED5F-FCEB-D3A7-CEF5-D81359529224}"/>
              </a:ext>
            </a:extLst>
          </p:cNvPr>
          <p:cNvGrpSpPr/>
          <p:nvPr/>
        </p:nvGrpSpPr>
        <p:grpSpPr>
          <a:xfrm>
            <a:off x="4259193" y="3432202"/>
            <a:ext cx="128045" cy="130175"/>
            <a:chOff x="5476803" y="2392530"/>
            <a:chExt cx="108000" cy="108000"/>
          </a:xfrm>
        </p:grpSpPr>
        <p:cxnSp>
          <p:nvCxnSpPr>
            <p:cNvPr id="32809" name="直接连接符 32808">
              <a:extLst>
                <a:ext uri="{FF2B5EF4-FFF2-40B4-BE49-F238E27FC236}">
                  <a16:creationId xmlns:a16="http://schemas.microsoft.com/office/drawing/2014/main" id="{9230F8A7-D59C-36FC-D871-CB9F14140D6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810" name="直接连接符 32809">
              <a:extLst>
                <a:ext uri="{FF2B5EF4-FFF2-40B4-BE49-F238E27FC236}">
                  <a16:creationId xmlns:a16="http://schemas.microsoft.com/office/drawing/2014/main" id="{9DE8BD03-4E99-6288-8A31-8F377769EA2A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2811" name="组合 32810">
            <a:extLst>
              <a:ext uri="{FF2B5EF4-FFF2-40B4-BE49-F238E27FC236}">
                <a16:creationId xmlns:a16="http://schemas.microsoft.com/office/drawing/2014/main" id="{4AE89397-A8D6-3C55-5648-97F7DF174FE5}"/>
              </a:ext>
            </a:extLst>
          </p:cNvPr>
          <p:cNvGrpSpPr/>
          <p:nvPr/>
        </p:nvGrpSpPr>
        <p:grpSpPr>
          <a:xfrm>
            <a:off x="3831278" y="3705145"/>
            <a:ext cx="128045" cy="130175"/>
            <a:chOff x="5476803" y="2392530"/>
            <a:chExt cx="108000" cy="108000"/>
          </a:xfrm>
        </p:grpSpPr>
        <p:cxnSp>
          <p:nvCxnSpPr>
            <p:cNvPr id="32812" name="直接连接符 32811">
              <a:extLst>
                <a:ext uri="{FF2B5EF4-FFF2-40B4-BE49-F238E27FC236}">
                  <a16:creationId xmlns:a16="http://schemas.microsoft.com/office/drawing/2014/main" id="{B5B5971A-0F7B-EBFF-3FB3-F46C8C23939F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813" name="直接连接符 32812">
              <a:extLst>
                <a:ext uri="{FF2B5EF4-FFF2-40B4-BE49-F238E27FC236}">
                  <a16:creationId xmlns:a16="http://schemas.microsoft.com/office/drawing/2014/main" id="{7DD24416-0050-52C6-5600-C007A9804B6C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32814" name="直接连接符 32813">
            <a:extLst>
              <a:ext uri="{FF2B5EF4-FFF2-40B4-BE49-F238E27FC236}">
                <a16:creationId xmlns:a16="http://schemas.microsoft.com/office/drawing/2014/main" id="{66A67A46-A0AF-3C83-E1C7-7BAEE5B41AB5}"/>
              </a:ext>
            </a:extLst>
          </p:cNvPr>
          <p:cNvCxnSpPr/>
          <p:nvPr/>
        </p:nvCxnSpPr>
        <p:spPr>
          <a:xfrm>
            <a:off x="5443563" y="5053590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815" name="直接连接符 32814">
            <a:extLst>
              <a:ext uri="{FF2B5EF4-FFF2-40B4-BE49-F238E27FC236}">
                <a16:creationId xmlns:a16="http://schemas.microsoft.com/office/drawing/2014/main" id="{40C5919E-8697-7031-B058-A65DF29EC59B}"/>
              </a:ext>
            </a:extLst>
          </p:cNvPr>
          <p:cNvCxnSpPr/>
          <p:nvPr/>
        </p:nvCxnSpPr>
        <p:spPr>
          <a:xfrm>
            <a:off x="5571608" y="4477761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816" name="直接连接符 32815">
            <a:extLst>
              <a:ext uri="{FF2B5EF4-FFF2-40B4-BE49-F238E27FC236}">
                <a16:creationId xmlns:a16="http://schemas.microsoft.com/office/drawing/2014/main" id="{3A36D1FD-646A-1440-1BAB-8A6068107FE8}"/>
              </a:ext>
            </a:extLst>
          </p:cNvPr>
          <p:cNvCxnSpPr/>
          <p:nvPr/>
        </p:nvCxnSpPr>
        <p:spPr>
          <a:xfrm>
            <a:off x="5702840" y="4091006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817" name="直接连接符 32816">
            <a:extLst>
              <a:ext uri="{FF2B5EF4-FFF2-40B4-BE49-F238E27FC236}">
                <a16:creationId xmlns:a16="http://schemas.microsoft.com/office/drawing/2014/main" id="{D2A85FE5-08DB-4BF8-BB67-EAF172F8A7E4}"/>
              </a:ext>
            </a:extLst>
          </p:cNvPr>
          <p:cNvCxnSpPr/>
          <p:nvPr/>
        </p:nvCxnSpPr>
        <p:spPr>
          <a:xfrm>
            <a:off x="6127451" y="3815468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aphicFrame>
        <p:nvGraphicFramePr>
          <p:cNvPr id="32818" name="对象 32817">
            <a:extLst>
              <a:ext uri="{FF2B5EF4-FFF2-40B4-BE49-F238E27FC236}">
                <a16:creationId xmlns:a16="http://schemas.microsoft.com/office/drawing/2014/main" id="{792CD3AC-9358-8610-D84A-F47BB7DD1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075207"/>
              </p:ext>
            </p:extLst>
          </p:nvPr>
        </p:nvGraphicFramePr>
        <p:xfrm>
          <a:off x="6319179" y="5555591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160" imgH="131040" progId="Equation.Ribbit">
                  <p:embed/>
                </p:oleObj>
              </mc:Choice>
              <mc:Fallback>
                <p:oleObj name="Formula" r:id="rId2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9179" y="5555591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9" name="对象 32818">
            <a:extLst>
              <a:ext uri="{FF2B5EF4-FFF2-40B4-BE49-F238E27FC236}">
                <a16:creationId xmlns:a16="http://schemas.microsoft.com/office/drawing/2014/main" id="{B6A8C3AA-9DD6-FAA3-492E-D5DE95A80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64453"/>
              </p:ext>
            </p:extLst>
          </p:nvPr>
        </p:nvGraphicFramePr>
        <p:xfrm>
          <a:off x="2890173" y="2683975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20" imgH="131040" progId="Equation.Ribbit">
                  <p:embed/>
                </p:oleObj>
              </mc:Choice>
              <mc:Fallback>
                <p:oleObj name="Formula" r:id="rId4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0173" y="2683975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820" name="直接连接符 32819">
            <a:extLst>
              <a:ext uri="{FF2B5EF4-FFF2-40B4-BE49-F238E27FC236}">
                <a16:creationId xmlns:a16="http://schemas.microsoft.com/office/drawing/2014/main" id="{B825E163-9C55-AD2F-5D39-27C3930E128A}"/>
              </a:ext>
            </a:extLst>
          </p:cNvPr>
          <p:cNvCxnSpPr/>
          <p:nvPr/>
        </p:nvCxnSpPr>
        <p:spPr>
          <a:xfrm flipH="1">
            <a:off x="4387238" y="2683975"/>
            <a:ext cx="1120348" cy="260367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821" name="直接连接符 32820">
            <a:extLst>
              <a:ext uri="{FF2B5EF4-FFF2-40B4-BE49-F238E27FC236}">
                <a16:creationId xmlns:a16="http://schemas.microsoft.com/office/drawing/2014/main" id="{1E32E4EF-FB25-375A-B03E-F1080EC78447}"/>
              </a:ext>
            </a:extLst>
          </p:cNvPr>
          <p:cNvCxnSpPr/>
          <p:nvPr/>
        </p:nvCxnSpPr>
        <p:spPr>
          <a:xfrm flipH="1">
            <a:off x="4149861" y="3050487"/>
            <a:ext cx="2304807" cy="229976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822" name="直接连接符 32821">
            <a:extLst>
              <a:ext uri="{FF2B5EF4-FFF2-40B4-BE49-F238E27FC236}">
                <a16:creationId xmlns:a16="http://schemas.microsoft.com/office/drawing/2014/main" id="{06A2D407-8BA6-B617-D11A-EC78107CEB71}"/>
              </a:ext>
            </a:extLst>
          </p:cNvPr>
          <p:cNvCxnSpPr/>
          <p:nvPr/>
        </p:nvCxnSpPr>
        <p:spPr>
          <a:xfrm flipH="1">
            <a:off x="3743273" y="2824547"/>
            <a:ext cx="2408275" cy="2290645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529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j-cs"/>
              </a:rPr>
              <a:t>间隔与支持向量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D1F2C198-665E-CB75-3858-C4A6A0D0DE16}"/>
              </a:ext>
            </a:extLst>
          </p:cNvPr>
          <p:cNvSpPr txBox="1">
            <a:spLocks/>
          </p:cNvSpPr>
          <p:nvPr/>
        </p:nvSpPr>
        <p:spPr>
          <a:xfrm>
            <a:off x="845495" y="1634992"/>
            <a:ext cx="861695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-Q: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将训练样本分开的超平面可能有很多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哪一个好呢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?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020169DC-AB6A-B2EB-2B21-4093C7D578EC}"/>
              </a:ext>
            </a:extLst>
          </p:cNvPr>
          <p:cNvSpPr txBox="1">
            <a:spLocks/>
          </p:cNvSpPr>
          <p:nvPr/>
        </p:nvSpPr>
        <p:spPr>
          <a:xfrm>
            <a:off x="815424" y="6032147"/>
            <a:ext cx="8616950" cy="5167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-A: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应选择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正中间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”,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容忍性好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鲁棒性高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泛化能力最强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4EAF2D2-7C26-F739-0237-C2A25687AF52}"/>
              </a:ext>
            </a:extLst>
          </p:cNvPr>
          <p:cNvCxnSpPr/>
          <p:nvPr/>
        </p:nvCxnSpPr>
        <p:spPr>
          <a:xfrm flipH="1" flipV="1">
            <a:off x="3534498" y="2436976"/>
            <a:ext cx="0" cy="30374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D019405-4D2E-4D5F-DC0D-5C74E6396267}"/>
              </a:ext>
            </a:extLst>
          </p:cNvPr>
          <p:cNvCxnSpPr/>
          <p:nvPr/>
        </p:nvCxnSpPr>
        <p:spPr>
          <a:xfrm>
            <a:off x="3524780" y="5474476"/>
            <a:ext cx="35852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256575E-FB02-4746-8707-906A50678D1C}"/>
              </a:ext>
            </a:extLst>
          </p:cNvPr>
          <p:cNvSpPr txBox="1"/>
          <p:nvPr/>
        </p:nvSpPr>
        <p:spPr>
          <a:xfrm>
            <a:off x="3309120" y="537620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0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822ECD7-6A21-A665-384A-62028FBF91AE}"/>
              </a:ext>
            </a:extLst>
          </p:cNvPr>
          <p:cNvGrpSpPr/>
          <p:nvPr/>
        </p:nvGrpSpPr>
        <p:grpSpPr>
          <a:xfrm>
            <a:off x="4842285" y="3154545"/>
            <a:ext cx="128045" cy="130175"/>
            <a:chOff x="5476803" y="2392530"/>
            <a:chExt cx="108000" cy="1080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650FA8A-6B74-F74F-BE9B-EF52453582B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0B42FAD-93E0-8765-C36D-53BC82CA9442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2146162-F0BD-7C90-F19E-1A32E0617978}"/>
              </a:ext>
            </a:extLst>
          </p:cNvPr>
          <p:cNvGrpSpPr/>
          <p:nvPr/>
        </p:nvGrpSpPr>
        <p:grpSpPr>
          <a:xfrm>
            <a:off x="4691951" y="3937827"/>
            <a:ext cx="128045" cy="130175"/>
            <a:chOff x="5476803" y="2392530"/>
            <a:chExt cx="108000" cy="10800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5D38606-A0F6-7B6A-F9B0-48DEDD67408C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AB57F3-CBE3-E23F-B70E-209777DF4501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67FC1E-16DB-EE82-FCD9-CEC2F05BD7EF}"/>
              </a:ext>
            </a:extLst>
          </p:cNvPr>
          <p:cNvGrpSpPr/>
          <p:nvPr/>
        </p:nvGrpSpPr>
        <p:grpSpPr>
          <a:xfrm>
            <a:off x="4484976" y="3747501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5F8F206-CFD6-0D73-6A34-737AB113A7A2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E6B4A81-0913-5526-B5E7-26ED004C02EA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46F000-88D4-4C83-786F-425AE455C1E6}"/>
              </a:ext>
            </a:extLst>
          </p:cNvPr>
          <p:cNvGrpSpPr/>
          <p:nvPr/>
        </p:nvGrpSpPr>
        <p:grpSpPr>
          <a:xfrm>
            <a:off x="4057061" y="4020444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24D5C7D-F765-5AED-CEFC-F8E98E21A3D0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8EBA950-AC57-B2B5-BAF5-DCEAF09F658B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B55725F-B10A-C810-D170-7E8A75862587}"/>
              </a:ext>
            </a:extLst>
          </p:cNvPr>
          <p:cNvGrpSpPr/>
          <p:nvPr/>
        </p:nvGrpSpPr>
        <p:grpSpPr>
          <a:xfrm>
            <a:off x="4269310" y="4233177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F5E7013-E449-DE56-F40D-068BEAA65A2C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8585A22-987D-DC0F-D171-754D6D2E6F4D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8356A2-882F-D7C0-8947-E50F4936A931}"/>
              </a:ext>
            </a:extLst>
          </p:cNvPr>
          <p:cNvGrpSpPr/>
          <p:nvPr/>
        </p:nvGrpSpPr>
        <p:grpSpPr>
          <a:xfrm>
            <a:off x="4684097" y="4226093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A064004-454C-B971-1CD0-0BFB01B9F7E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51B94F8-F2EF-DF50-A1F5-25992FBCB05B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BCC2E3-14FD-7A6C-7648-CEE008CB6B54}"/>
              </a:ext>
            </a:extLst>
          </p:cNvPr>
          <p:cNvGrpSpPr/>
          <p:nvPr/>
        </p:nvGrpSpPr>
        <p:grpSpPr>
          <a:xfrm>
            <a:off x="4167264" y="3204952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5CF6C-54C4-E09F-C1F8-8EF4E34CDB04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5CB6304-56B5-3CB1-A1EF-5B62A7C9B298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7A06D36-A74D-D93D-D305-1B7C73358380}"/>
              </a:ext>
            </a:extLst>
          </p:cNvPr>
          <p:cNvCxnSpPr/>
          <p:nvPr/>
        </p:nvCxnSpPr>
        <p:spPr>
          <a:xfrm>
            <a:off x="6093364" y="4537374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ABBA68D-3E65-EEBC-0C64-263921804FB8}"/>
              </a:ext>
            </a:extLst>
          </p:cNvPr>
          <p:cNvCxnSpPr/>
          <p:nvPr/>
        </p:nvCxnSpPr>
        <p:spPr>
          <a:xfrm>
            <a:off x="5486061" y="4399070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C98CED8-EC34-45DE-E45F-99502D7476C6}"/>
              </a:ext>
            </a:extLst>
          </p:cNvPr>
          <p:cNvCxnSpPr/>
          <p:nvPr/>
        </p:nvCxnSpPr>
        <p:spPr>
          <a:xfrm>
            <a:off x="5338748" y="5068037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4FC3465-0DDA-E7D0-916C-E683BFDEB60B}"/>
              </a:ext>
            </a:extLst>
          </p:cNvPr>
          <p:cNvCxnSpPr/>
          <p:nvPr/>
        </p:nvCxnSpPr>
        <p:spPr>
          <a:xfrm>
            <a:off x="4940097" y="4944205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A0FCAE-3512-BE09-EB8A-C42608E1F5FB}"/>
              </a:ext>
            </a:extLst>
          </p:cNvPr>
          <p:cNvCxnSpPr/>
          <p:nvPr/>
        </p:nvCxnSpPr>
        <p:spPr>
          <a:xfrm>
            <a:off x="5896244" y="4894569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2D247B5-8EA4-38A0-34E1-FC2A0E7A735F}"/>
              </a:ext>
            </a:extLst>
          </p:cNvPr>
          <p:cNvCxnSpPr/>
          <p:nvPr/>
        </p:nvCxnSpPr>
        <p:spPr>
          <a:xfrm>
            <a:off x="5950429" y="4737360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5D0ED59-A9E7-C926-3F76-DEDFABA58F15}"/>
              </a:ext>
            </a:extLst>
          </p:cNvPr>
          <p:cNvCxnSpPr/>
          <p:nvPr/>
        </p:nvCxnSpPr>
        <p:spPr>
          <a:xfrm>
            <a:off x="5265437" y="4805521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A9F0C3F-456B-4F2C-0175-647EE23410F0}"/>
              </a:ext>
            </a:extLst>
          </p:cNvPr>
          <p:cNvCxnSpPr/>
          <p:nvPr/>
        </p:nvCxnSpPr>
        <p:spPr>
          <a:xfrm>
            <a:off x="6157386" y="4298264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8C10043-C728-F01C-49C6-4E9559DD7989}"/>
              </a:ext>
            </a:extLst>
          </p:cNvPr>
          <p:cNvCxnSpPr/>
          <p:nvPr/>
        </p:nvCxnSpPr>
        <p:spPr>
          <a:xfrm>
            <a:off x="5550084" y="4737360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089626E-A284-B0B1-D70D-16E48732B994}"/>
              </a:ext>
            </a:extLst>
          </p:cNvPr>
          <p:cNvCxnSpPr/>
          <p:nvPr/>
        </p:nvCxnSpPr>
        <p:spPr>
          <a:xfrm flipH="1">
            <a:off x="3759878" y="3515323"/>
            <a:ext cx="3115757" cy="127181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91890BD-BAD7-D594-ED6D-BC3D5E300A91}"/>
              </a:ext>
            </a:extLst>
          </p:cNvPr>
          <p:cNvCxnSpPr/>
          <p:nvPr/>
        </p:nvCxnSpPr>
        <p:spPr>
          <a:xfrm flipV="1">
            <a:off x="4249128" y="2931378"/>
            <a:ext cx="2317640" cy="23090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5AA8618-8491-ABDD-9367-7ACF4655584E}"/>
              </a:ext>
            </a:extLst>
          </p:cNvPr>
          <p:cNvGrpSpPr/>
          <p:nvPr/>
        </p:nvGrpSpPr>
        <p:grpSpPr>
          <a:xfrm>
            <a:off x="5358017" y="3012644"/>
            <a:ext cx="128045" cy="130175"/>
            <a:chOff x="5476803" y="2392530"/>
            <a:chExt cx="108000" cy="10800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9FBD8E-85D6-B816-9562-06AC4EC98B8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9E72010-FB23-08BF-1A08-783E0886BABC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223CA28-415F-8516-AE31-E28EE48FEC45}"/>
              </a:ext>
            </a:extLst>
          </p:cNvPr>
          <p:cNvGrpSpPr/>
          <p:nvPr/>
        </p:nvGrpSpPr>
        <p:grpSpPr>
          <a:xfrm>
            <a:off x="5089948" y="3270040"/>
            <a:ext cx="128045" cy="130175"/>
            <a:chOff x="5476803" y="2392530"/>
            <a:chExt cx="108000" cy="10800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9DA307A-38E6-65CB-591A-5F298185C97B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009B878-BEC5-0037-6CA9-DFD7A299FE8D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026978E-6924-D0A7-D474-8E1269F3C539}"/>
              </a:ext>
            </a:extLst>
          </p:cNvPr>
          <p:cNvGrpSpPr/>
          <p:nvPr/>
        </p:nvGrpSpPr>
        <p:grpSpPr>
          <a:xfrm>
            <a:off x="3956328" y="4407198"/>
            <a:ext cx="128045" cy="130175"/>
            <a:chOff x="5476803" y="2392530"/>
            <a:chExt cx="108000" cy="1080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E06FAFD-3A10-4760-C1F7-95EFC1C8D0E6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78A3106-0359-579F-9109-8D5645B964D7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75FD3E-BB32-C101-4182-29000C1DDF2F}"/>
              </a:ext>
            </a:extLst>
          </p:cNvPr>
          <p:cNvGrpSpPr/>
          <p:nvPr/>
        </p:nvGrpSpPr>
        <p:grpSpPr>
          <a:xfrm>
            <a:off x="4506782" y="3426727"/>
            <a:ext cx="128045" cy="130175"/>
            <a:chOff x="5476803" y="2392530"/>
            <a:chExt cx="108000" cy="108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A1476C0-4575-14AD-FAB1-08BFFF09B29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C1E9DD3-6EE2-9D91-A6F9-454E3CF3EA34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3B1B1D0-8DC0-291A-E38A-1CA92F3F9E16}"/>
              </a:ext>
            </a:extLst>
          </p:cNvPr>
          <p:cNvGrpSpPr/>
          <p:nvPr/>
        </p:nvGrpSpPr>
        <p:grpSpPr>
          <a:xfrm>
            <a:off x="4078867" y="3699670"/>
            <a:ext cx="128045" cy="130175"/>
            <a:chOff x="5476803" y="2392530"/>
            <a:chExt cx="108000" cy="108000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9CEB8F9-D4A7-664C-9B1A-F6E9E780DAF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A56C4C-CCDB-5F16-65EF-DBA8A0146FBD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8B1A45A-D9B0-8249-98D9-B035C1B6D6F4}"/>
              </a:ext>
            </a:extLst>
          </p:cNvPr>
          <p:cNvCxnSpPr/>
          <p:nvPr/>
        </p:nvCxnSpPr>
        <p:spPr>
          <a:xfrm>
            <a:off x="5691152" y="5048115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93521D7-35B8-6688-1AAD-EAA675934DBB}"/>
              </a:ext>
            </a:extLst>
          </p:cNvPr>
          <p:cNvCxnSpPr/>
          <p:nvPr/>
        </p:nvCxnSpPr>
        <p:spPr>
          <a:xfrm>
            <a:off x="5819197" y="4472286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954A836-CA8D-5A89-1721-0D2C07CCA7FE}"/>
              </a:ext>
            </a:extLst>
          </p:cNvPr>
          <p:cNvCxnSpPr/>
          <p:nvPr/>
        </p:nvCxnSpPr>
        <p:spPr>
          <a:xfrm>
            <a:off x="5950429" y="4085531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21E2FF0-F9E1-3BB8-D521-C2B566CA8889}"/>
              </a:ext>
            </a:extLst>
          </p:cNvPr>
          <p:cNvCxnSpPr/>
          <p:nvPr/>
        </p:nvCxnSpPr>
        <p:spPr>
          <a:xfrm>
            <a:off x="6375040" y="3809993"/>
            <a:ext cx="12804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F5235C61-1713-2E39-952E-A1BDE48F2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89882"/>
              </p:ext>
            </p:extLst>
          </p:nvPr>
        </p:nvGraphicFramePr>
        <p:xfrm>
          <a:off x="6566768" y="5550116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160" imgH="131040" progId="Equation.Ribbit">
                  <p:embed/>
                </p:oleObj>
              </mc:Choice>
              <mc:Fallback>
                <p:oleObj name="Formula" r:id="rId2" imgW="137160" imgH="131040" progId="Equation.Ribbit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66768" y="5550116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002B850F-3339-6207-A8E8-DB7378F4C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42796"/>
              </p:ext>
            </p:extLst>
          </p:nvPr>
        </p:nvGraphicFramePr>
        <p:xfrm>
          <a:off x="3137762" y="2678500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20" imgH="131040" progId="Equation.Ribbit">
                  <p:embed/>
                </p:oleObj>
              </mc:Choice>
              <mc:Fallback>
                <p:oleObj name="Formula" r:id="rId4" imgW="141120" imgH="131040" progId="Equation.Ribbit">
                  <p:embed/>
                  <p:pic>
                    <p:nvPicPr>
                      <p:cNvPr id="107" name="对象 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7762" y="2678500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B075935-CA2F-682F-72F9-ECC3C37AB1AC}"/>
              </a:ext>
            </a:extLst>
          </p:cNvPr>
          <p:cNvCxnSpPr/>
          <p:nvPr/>
        </p:nvCxnSpPr>
        <p:spPr>
          <a:xfrm flipH="1">
            <a:off x="4634827" y="2678500"/>
            <a:ext cx="1120348" cy="260367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A5E079A-2D25-7066-3908-FE271024FD42}"/>
              </a:ext>
            </a:extLst>
          </p:cNvPr>
          <p:cNvCxnSpPr/>
          <p:nvPr/>
        </p:nvCxnSpPr>
        <p:spPr>
          <a:xfrm flipH="1">
            <a:off x="4397450" y="3045012"/>
            <a:ext cx="2304807" cy="229976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5C59A60-747E-C2DB-3D4E-FCB75F7EB100}"/>
              </a:ext>
            </a:extLst>
          </p:cNvPr>
          <p:cNvCxnSpPr/>
          <p:nvPr/>
        </p:nvCxnSpPr>
        <p:spPr>
          <a:xfrm flipH="1">
            <a:off x="3990862" y="2819072"/>
            <a:ext cx="2408275" cy="2290645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934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j-cs"/>
              </a:rPr>
              <a:t>间隔与支持向量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F5211CED-2DA6-1CE7-7025-653BA44CA91B}"/>
              </a:ext>
            </a:extLst>
          </p:cNvPr>
          <p:cNvSpPr txBox="1">
            <a:spLocks/>
          </p:cNvSpPr>
          <p:nvPr/>
        </p:nvSpPr>
        <p:spPr>
          <a:xfrm>
            <a:off x="410240" y="1662080"/>
            <a:ext cx="861695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超平面方程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BB51900-C06C-5A6D-660E-E037064F059F}"/>
              </a:ext>
            </a:extLst>
          </p:cNvPr>
          <p:cNvSpPr txBox="1">
            <a:spLocks/>
          </p:cNvSpPr>
          <p:nvPr/>
        </p:nvSpPr>
        <p:spPr>
          <a:xfrm>
            <a:off x="7274145" y="2672096"/>
            <a:ext cx="77876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间隔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75014-6775-F676-FFE8-EFB44C7B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83" y="1689896"/>
            <a:ext cx="1615580" cy="335309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E2673D9-F6ED-0D49-5D7F-8CA0CD532E8D}"/>
              </a:ext>
            </a:extLst>
          </p:cNvPr>
          <p:cNvCxnSpPr/>
          <p:nvPr/>
        </p:nvCxnSpPr>
        <p:spPr>
          <a:xfrm flipH="1" flipV="1">
            <a:off x="2887049" y="2529273"/>
            <a:ext cx="0" cy="31216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5E131F8-9466-C214-D3DD-FEE3CC580246}"/>
              </a:ext>
            </a:extLst>
          </p:cNvPr>
          <p:cNvCxnSpPr/>
          <p:nvPr/>
        </p:nvCxnSpPr>
        <p:spPr>
          <a:xfrm>
            <a:off x="2876706" y="5650954"/>
            <a:ext cx="381596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lg"/>
            <a:tailEnd type="triangle" w="lg" len="lg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44A44C2-555B-AB5C-3461-6E32F0E0B7B1}"/>
              </a:ext>
            </a:extLst>
          </p:cNvPr>
          <p:cNvSpPr txBox="1"/>
          <p:nvPr/>
        </p:nvSpPr>
        <p:spPr>
          <a:xfrm>
            <a:off x="2647168" y="55499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+mj-ea"/>
                <a:ea typeface="+mj-ea"/>
              </a:rPr>
              <a:t>0</a:t>
            </a:r>
            <a:endParaRPr lang="zh-CN" altLang="en-US" sz="1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D5F965-4D2C-75E5-82DE-01F09EBC56FF}"/>
              </a:ext>
            </a:extLst>
          </p:cNvPr>
          <p:cNvGrpSpPr/>
          <p:nvPr/>
        </p:nvGrpSpPr>
        <p:grpSpPr>
          <a:xfrm>
            <a:off x="4278993" y="3266729"/>
            <a:ext cx="136285" cy="133783"/>
            <a:chOff x="5476803" y="2392530"/>
            <a:chExt cx="108000" cy="1080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A4ACBA3-4A11-6B36-EFF1-6B3F4FD9C9A7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459DE58-1ABE-EEB6-E1AD-8922E67914A8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3333DE-3CEE-C515-A127-6264E239AE1E}"/>
              </a:ext>
            </a:extLst>
          </p:cNvPr>
          <p:cNvGrpSpPr/>
          <p:nvPr/>
        </p:nvGrpSpPr>
        <p:grpSpPr>
          <a:xfrm>
            <a:off x="4118985" y="4071718"/>
            <a:ext cx="136285" cy="133783"/>
            <a:chOff x="5476803" y="2392530"/>
            <a:chExt cx="108000" cy="10800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FA206E7-4073-6025-AF08-54E8F011D376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42564B2-033B-C314-8EB9-0B0ED0435BC6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0C91407-28E4-A53C-2104-79F4E5300AC8}"/>
              </a:ext>
            </a:extLst>
          </p:cNvPr>
          <p:cNvGrpSpPr/>
          <p:nvPr/>
        </p:nvGrpSpPr>
        <p:grpSpPr>
          <a:xfrm>
            <a:off x="3898691" y="3876117"/>
            <a:ext cx="136285" cy="133783"/>
            <a:chOff x="5476803" y="2392530"/>
            <a:chExt cx="108000" cy="108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48B115-5B56-68D6-A38B-1A7B9FEC840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023ABEC-4AA2-A2B4-ACAE-9580CA0AB51A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7E7E0C-49A1-CEEA-2D72-1B1F67D99ECC}"/>
              </a:ext>
            </a:extLst>
          </p:cNvPr>
          <p:cNvGrpSpPr/>
          <p:nvPr/>
        </p:nvGrpSpPr>
        <p:grpSpPr>
          <a:xfrm>
            <a:off x="3443239" y="4156625"/>
            <a:ext cx="136285" cy="133783"/>
            <a:chOff x="5476803" y="2392530"/>
            <a:chExt cx="108000" cy="108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C2EA306-A180-8A33-6B85-E495040E3E8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3992099-3A50-E201-FE8C-5A640F291BDD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F55325-6AD7-AC38-2631-DCD8C879EB1C}"/>
              </a:ext>
            </a:extLst>
          </p:cNvPr>
          <p:cNvGrpSpPr/>
          <p:nvPr/>
        </p:nvGrpSpPr>
        <p:grpSpPr>
          <a:xfrm>
            <a:off x="3669146" y="4375254"/>
            <a:ext cx="136285" cy="133783"/>
            <a:chOff x="5476803" y="2392530"/>
            <a:chExt cx="108000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A6EAB12-11CE-9B99-9EA9-AACBFF5902A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3EA2C41-BE0F-E51F-4538-908256A2BD43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B29E91-1356-F8D3-B1B9-4FEBE1C0C703}"/>
              </a:ext>
            </a:extLst>
          </p:cNvPr>
          <p:cNvGrpSpPr/>
          <p:nvPr/>
        </p:nvGrpSpPr>
        <p:grpSpPr>
          <a:xfrm>
            <a:off x="4110625" y="4367973"/>
            <a:ext cx="136285" cy="133783"/>
            <a:chOff x="5476803" y="2392530"/>
            <a:chExt cx="108000" cy="108000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D53850B-750A-6ACF-5938-1C8AF6953D9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602939C-3D25-A648-A340-EFBE958F7B4A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64EB0E1-E330-2270-0EA2-08BAC172F5DF}"/>
              </a:ext>
            </a:extLst>
          </p:cNvPr>
          <p:cNvGrpSpPr/>
          <p:nvPr/>
        </p:nvGrpSpPr>
        <p:grpSpPr>
          <a:xfrm>
            <a:off x="3560534" y="3318533"/>
            <a:ext cx="136285" cy="133783"/>
            <a:chOff x="5476803" y="2392530"/>
            <a:chExt cx="108000" cy="10800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59D15CA-DCF2-98A9-1115-37BAD73F34A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39F556-643D-3610-E022-FAAAD142D907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8DD567-4434-B1A2-8DD6-191B5497ADE4}"/>
              </a:ext>
            </a:extLst>
          </p:cNvPr>
          <p:cNvCxnSpPr/>
          <p:nvPr/>
        </p:nvCxnSpPr>
        <p:spPr>
          <a:xfrm>
            <a:off x="5610579" y="4687881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AA20622-E4C4-0D8E-239B-A670987B2EF1}"/>
              </a:ext>
            </a:extLst>
          </p:cNvPr>
          <p:cNvCxnSpPr/>
          <p:nvPr/>
        </p:nvCxnSpPr>
        <p:spPr>
          <a:xfrm>
            <a:off x="4964197" y="4545744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31BFEC9-A68F-277F-AA6A-1672CBE6F8C6}"/>
              </a:ext>
            </a:extLst>
          </p:cNvPr>
          <p:cNvCxnSpPr/>
          <p:nvPr/>
        </p:nvCxnSpPr>
        <p:spPr>
          <a:xfrm>
            <a:off x="4807404" y="5233251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613715-0D57-95EA-E235-1E7392EC9E1A}"/>
              </a:ext>
            </a:extLst>
          </p:cNvPr>
          <p:cNvCxnSpPr/>
          <p:nvPr/>
        </p:nvCxnSpPr>
        <p:spPr>
          <a:xfrm>
            <a:off x="4383099" y="5105987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F852490-D28D-CBAE-BE64-9B09106EF5D6}"/>
              </a:ext>
            </a:extLst>
          </p:cNvPr>
          <p:cNvCxnSpPr/>
          <p:nvPr/>
        </p:nvCxnSpPr>
        <p:spPr>
          <a:xfrm>
            <a:off x="5400774" y="5054976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8D8890A-8EAE-D7B1-015E-13A21E08A3FE}"/>
              </a:ext>
            </a:extLst>
          </p:cNvPr>
          <p:cNvCxnSpPr/>
          <p:nvPr/>
        </p:nvCxnSpPr>
        <p:spPr>
          <a:xfrm>
            <a:off x="5458446" y="4893409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AF484F-AB5E-52E8-653B-DC2F844596F1}"/>
              </a:ext>
            </a:extLst>
          </p:cNvPr>
          <p:cNvCxnSpPr/>
          <p:nvPr/>
        </p:nvCxnSpPr>
        <p:spPr>
          <a:xfrm>
            <a:off x="4729375" y="4963460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43ED757-2E9B-94F7-B671-D5233099BFAA}"/>
              </a:ext>
            </a:extLst>
          </p:cNvPr>
          <p:cNvCxnSpPr/>
          <p:nvPr/>
        </p:nvCxnSpPr>
        <p:spPr>
          <a:xfrm>
            <a:off x="5678721" y="4442145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D603FEF-0D55-2CFC-25C4-AA6C1551F0EB}"/>
              </a:ext>
            </a:extLst>
          </p:cNvPr>
          <p:cNvCxnSpPr/>
          <p:nvPr/>
        </p:nvCxnSpPr>
        <p:spPr>
          <a:xfrm>
            <a:off x="5032339" y="4893409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DFA0EC4-BB5A-2805-713E-353EFAE17FA3}"/>
              </a:ext>
            </a:extLst>
          </p:cNvPr>
          <p:cNvCxnSpPr/>
          <p:nvPr/>
        </p:nvCxnSpPr>
        <p:spPr>
          <a:xfrm flipV="1">
            <a:off x="3647666" y="3037376"/>
            <a:ext cx="2466781" cy="237303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1867E76-8828-C894-D92A-777D77E6EE41}"/>
              </a:ext>
            </a:extLst>
          </p:cNvPr>
          <p:cNvGrpSpPr/>
          <p:nvPr/>
        </p:nvGrpSpPr>
        <p:grpSpPr>
          <a:xfrm>
            <a:off x="4827912" y="3120895"/>
            <a:ext cx="136285" cy="133783"/>
            <a:chOff x="5476803" y="2392530"/>
            <a:chExt cx="108000" cy="10800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963DF7-720E-6E83-98A1-534EA1D5747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B37EBBD-D91A-BBC1-C8DA-DE766B8E2BF6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CCE6C34-CD98-FD88-AE60-2065470DC98C}"/>
              </a:ext>
            </a:extLst>
          </p:cNvPr>
          <p:cNvGrpSpPr/>
          <p:nvPr/>
        </p:nvGrpSpPr>
        <p:grpSpPr>
          <a:xfrm>
            <a:off x="4542593" y="3385424"/>
            <a:ext cx="136285" cy="133783"/>
            <a:chOff x="5476803" y="2392530"/>
            <a:chExt cx="108000" cy="10800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5BC4036-68E1-8B92-5017-BA5814965444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BE4A178-C787-82BE-A718-9EEE2C2B9D24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D4C4245-3E37-F4D3-FA0B-D1BCE9DEC914}"/>
              </a:ext>
            </a:extLst>
          </p:cNvPr>
          <p:cNvGrpSpPr/>
          <p:nvPr/>
        </p:nvGrpSpPr>
        <p:grpSpPr>
          <a:xfrm>
            <a:off x="3336024" y="4554098"/>
            <a:ext cx="136285" cy="133783"/>
            <a:chOff x="5476803" y="2392530"/>
            <a:chExt cx="108000" cy="1080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4D0D24-0F80-E610-F82D-D20B0C026D4F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6C09595-F5DE-AF35-BBC8-298AAF81AE08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3BA22D-B747-DD51-0A9D-805A1479158C}"/>
              </a:ext>
            </a:extLst>
          </p:cNvPr>
          <p:cNvGrpSpPr/>
          <p:nvPr/>
        </p:nvGrpSpPr>
        <p:grpSpPr>
          <a:xfrm>
            <a:off x="3921900" y="3546453"/>
            <a:ext cx="136285" cy="133783"/>
            <a:chOff x="5476803" y="2392530"/>
            <a:chExt cx="108000" cy="108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9F971BE-AD8C-2080-BECE-989E7F0BD616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361CB3C-ADBC-1004-0075-5062A17222DA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7B0C9A2-B940-965F-E9C0-B9B7346CF2F5}"/>
              </a:ext>
            </a:extLst>
          </p:cNvPr>
          <p:cNvGrpSpPr/>
          <p:nvPr/>
        </p:nvGrpSpPr>
        <p:grpSpPr>
          <a:xfrm>
            <a:off x="3466448" y="3826961"/>
            <a:ext cx="136285" cy="133783"/>
            <a:chOff x="5476803" y="2392530"/>
            <a:chExt cx="108000" cy="108000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095313C-9E18-91B2-06FA-0D8C318190EC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05F334A-6744-01F9-7DA9-926892B0BFF7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CD375C8-676B-96C2-18A8-D01C2C819743}"/>
              </a:ext>
            </a:extLst>
          </p:cNvPr>
          <p:cNvCxnSpPr/>
          <p:nvPr/>
        </p:nvCxnSpPr>
        <p:spPr>
          <a:xfrm>
            <a:off x="5182485" y="5212777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C002D79-E858-9483-BDF9-478454558F50}"/>
              </a:ext>
            </a:extLst>
          </p:cNvPr>
          <p:cNvCxnSpPr/>
          <p:nvPr/>
        </p:nvCxnSpPr>
        <p:spPr>
          <a:xfrm>
            <a:off x="5318770" y="4620990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112024C-5558-B078-0C07-7A1380044D05}"/>
              </a:ext>
            </a:extLst>
          </p:cNvPr>
          <p:cNvCxnSpPr/>
          <p:nvPr/>
        </p:nvCxnSpPr>
        <p:spPr>
          <a:xfrm>
            <a:off x="5458446" y="4223516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BBB1F23-2B6C-951C-9367-F3F1D1750C6F}"/>
              </a:ext>
            </a:extLst>
          </p:cNvPr>
          <p:cNvCxnSpPr/>
          <p:nvPr/>
        </p:nvCxnSpPr>
        <p:spPr>
          <a:xfrm>
            <a:off x="5910381" y="3940342"/>
            <a:ext cx="13628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BF7994B6-16FF-D052-4CD3-C7FDABA03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81326"/>
              </p:ext>
            </p:extLst>
          </p:nvPr>
        </p:nvGraphicFramePr>
        <p:xfrm>
          <a:off x="6114447" y="5728691"/>
          <a:ext cx="280830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3" imgW="137160" imgH="131040" progId="Equation.Ribbit">
                  <p:embed/>
                </p:oleObj>
              </mc:Choice>
              <mc:Fallback>
                <p:oleObj name="Formula" r:id="rId3" imgW="137160" imgH="131040" progId="Equation.Ribbit">
                  <p:embed/>
                  <p:pic>
                    <p:nvPicPr>
                      <p:cNvPr id="182" name="对象 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4447" y="5728691"/>
                        <a:ext cx="280830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4A185B8D-8C01-9705-03E1-D174E8E1E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219201"/>
              </p:ext>
            </p:extLst>
          </p:nvPr>
        </p:nvGraphicFramePr>
        <p:xfrm>
          <a:off x="2464783" y="2777490"/>
          <a:ext cx="290739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5" imgW="141120" imgH="131040" progId="Equation.Ribbit">
                  <p:embed/>
                </p:oleObj>
              </mc:Choice>
              <mc:Fallback>
                <p:oleObj name="Formula" r:id="rId5" imgW="141120" imgH="131040" progId="Equation.Ribbit">
                  <p:embed/>
                  <p:pic>
                    <p:nvPicPr>
                      <p:cNvPr id="183" name="对象 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4783" y="2777490"/>
                        <a:ext cx="290739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E173DB9-8200-F369-126E-AA28AEB15C89}"/>
              </a:ext>
            </a:extLst>
          </p:cNvPr>
          <p:cNvCxnSpPr/>
          <p:nvPr/>
        </p:nvCxnSpPr>
        <p:spPr>
          <a:xfrm flipV="1">
            <a:off x="3936135" y="3226159"/>
            <a:ext cx="2466781" cy="237303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5DFFD24-59F2-CA98-147D-9E8E8AC1CDE8}"/>
              </a:ext>
            </a:extLst>
          </p:cNvPr>
          <p:cNvCxnSpPr/>
          <p:nvPr/>
        </p:nvCxnSpPr>
        <p:spPr>
          <a:xfrm flipV="1">
            <a:off x="3447340" y="2773867"/>
            <a:ext cx="2466781" cy="237303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9410FAE0-8943-930F-5658-D8C0B6A1A8CF}"/>
              </a:ext>
            </a:extLst>
          </p:cNvPr>
          <p:cNvSpPr/>
          <p:nvPr/>
        </p:nvSpPr>
        <p:spPr>
          <a:xfrm>
            <a:off x="4058964" y="4320827"/>
            <a:ext cx="227141" cy="222972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19EC1D9-6AA6-ECC0-B545-3BAF2F62589F}"/>
              </a:ext>
            </a:extLst>
          </p:cNvPr>
          <p:cNvSpPr/>
          <p:nvPr/>
        </p:nvSpPr>
        <p:spPr>
          <a:xfrm>
            <a:off x="4331407" y="4997299"/>
            <a:ext cx="227141" cy="222972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768" name="椭圆 32767">
            <a:extLst>
              <a:ext uri="{FF2B5EF4-FFF2-40B4-BE49-F238E27FC236}">
                <a16:creationId xmlns:a16="http://schemas.microsoft.com/office/drawing/2014/main" id="{6ADDBD6D-F5ED-0040-D7E5-321914E66C8E}"/>
              </a:ext>
            </a:extLst>
          </p:cNvPr>
          <p:cNvSpPr/>
          <p:nvPr/>
        </p:nvSpPr>
        <p:spPr>
          <a:xfrm>
            <a:off x="4924371" y="4430951"/>
            <a:ext cx="227141" cy="222972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769" name="右大括号 173">
            <a:extLst>
              <a:ext uri="{FF2B5EF4-FFF2-40B4-BE49-F238E27FC236}">
                <a16:creationId xmlns:a16="http://schemas.microsoft.com/office/drawing/2014/main" id="{C5BCA14C-6522-08A2-2A74-C5401C5070F0}"/>
              </a:ext>
            </a:extLst>
          </p:cNvPr>
          <p:cNvSpPr/>
          <p:nvPr/>
        </p:nvSpPr>
        <p:spPr>
          <a:xfrm rot="19020000">
            <a:off x="6073925" y="2670487"/>
            <a:ext cx="181713" cy="668916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770" name="任意多边形 193">
            <a:extLst>
              <a:ext uri="{FF2B5EF4-FFF2-40B4-BE49-F238E27FC236}">
                <a16:creationId xmlns:a16="http://schemas.microsoft.com/office/drawing/2014/main" id="{5828EB25-DC66-7AEC-06F9-C0D9FBE5DA25}"/>
              </a:ext>
            </a:extLst>
          </p:cNvPr>
          <p:cNvSpPr/>
          <p:nvPr/>
        </p:nvSpPr>
        <p:spPr>
          <a:xfrm>
            <a:off x="5138459" y="2815618"/>
            <a:ext cx="234382" cy="460158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771" name="任意多边形 194">
            <a:extLst>
              <a:ext uri="{FF2B5EF4-FFF2-40B4-BE49-F238E27FC236}">
                <a16:creationId xmlns:a16="http://schemas.microsoft.com/office/drawing/2014/main" id="{5A9C6918-737B-C7A1-50CE-88516A32A3E3}"/>
              </a:ext>
            </a:extLst>
          </p:cNvPr>
          <p:cNvSpPr/>
          <p:nvPr/>
        </p:nvSpPr>
        <p:spPr>
          <a:xfrm>
            <a:off x="5643595" y="4012032"/>
            <a:ext cx="472769" cy="30752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772" name="任意多边形 195">
            <a:extLst>
              <a:ext uri="{FF2B5EF4-FFF2-40B4-BE49-F238E27FC236}">
                <a16:creationId xmlns:a16="http://schemas.microsoft.com/office/drawing/2014/main" id="{64B2CD4A-7B68-3077-3AAD-815D085EE798}"/>
              </a:ext>
            </a:extLst>
          </p:cNvPr>
          <p:cNvSpPr/>
          <p:nvPr/>
        </p:nvSpPr>
        <p:spPr>
          <a:xfrm>
            <a:off x="5756819" y="3415242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2773" name="直接连接符 32772">
            <a:extLst>
              <a:ext uri="{FF2B5EF4-FFF2-40B4-BE49-F238E27FC236}">
                <a16:creationId xmlns:a16="http://schemas.microsoft.com/office/drawing/2014/main" id="{B8B8900E-E30A-DB54-0AD3-FFC36BEFC5FC}"/>
              </a:ext>
            </a:extLst>
          </p:cNvPr>
          <p:cNvCxnSpPr/>
          <p:nvPr/>
        </p:nvCxnSpPr>
        <p:spPr>
          <a:xfrm flipH="1" flipV="1">
            <a:off x="4340118" y="3333620"/>
            <a:ext cx="714190" cy="73809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32774" name="右大括号 173">
            <a:extLst>
              <a:ext uri="{FF2B5EF4-FFF2-40B4-BE49-F238E27FC236}">
                <a16:creationId xmlns:a16="http://schemas.microsoft.com/office/drawing/2014/main" id="{F07A4053-122F-E306-1DD0-3E72A838013E}"/>
              </a:ext>
            </a:extLst>
          </p:cNvPr>
          <p:cNvSpPr/>
          <p:nvPr/>
        </p:nvSpPr>
        <p:spPr>
          <a:xfrm rot="18960000" flipH="1">
            <a:off x="4549293" y="3305494"/>
            <a:ext cx="136285" cy="936482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2775" name="图片 32774">
            <a:extLst>
              <a:ext uri="{FF2B5EF4-FFF2-40B4-BE49-F238E27FC236}">
                <a16:creationId xmlns:a16="http://schemas.microsoft.com/office/drawing/2014/main" id="{EC9E78A3-4036-CD68-62ED-A59F3A2F4F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8" y="3546453"/>
            <a:ext cx="1341236" cy="310923"/>
          </a:xfrm>
          <a:prstGeom prst="rect">
            <a:avLst/>
          </a:prstGeom>
        </p:spPr>
      </p:pic>
      <p:pic>
        <p:nvPicPr>
          <p:cNvPr id="32776" name="图片 32775">
            <a:extLst>
              <a:ext uri="{FF2B5EF4-FFF2-40B4-BE49-F238E27FC236}">
                <a16:creationId xmlns:a16="http://schemas.microsoft.com/office/drawing/2014/main" id="{26CEBDA9-57D2-B29B-4F38-C9FC2DE86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44" y="2512442"/>
            <a:ext cx="1335140" cy="304826"/>
          </a:xfrm>
          <a:prstGeom prst="rect">
            <a:avLst/>
          </a:prstGeom>
        </p:spPr>
      </p:pic>
      <p:pic>
        <p:nvPicPr>
          <p:cNvPr id="32777" name="图片 32776">
            <a:extLst>
              <a:ext uri="{FF2B5EF4-FFF2-40B4-BE49-F238E27FC236}">
                <a16:creationId xmlns:a16="http://schemas.microsoft.com/office/drawing/2014/main" id="{14F6DE64-6BA0-9EFE-52DE-33AB1960D7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94" y="4149191"/>
            <a:ext cx="1518036" cy="304826"/>
          </a:xfrm>
          <a:prstGeom prst="rect">
            <a:avLst/>
          </a:prstGeom>
        </p:spPr>
      </p:pic>
      <p:pic>
        <p:nvPicPr>
          <p:cNvPr id="32778" name="图片 32777">
            <a:extLst>
              <a:ext uri="{FF2B5EF4-FFF2-40B4-BE49-F238E27FC236}">
                <a16:creationId xmlns:a16="http://schemas.microsoft.com/office/drawing/2014/main" id="{5F92752D-3062-9D61-65AD-56D88FA0D8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39" y="3805016"/>
            <a:ext cx="121931" cy="219475"/>
          </a:xfrm>
          <a:prstGeom prst="rect">
            <a:avLst/>
          </a:prstGeom>
        </p:spPr>
      </p:pic>
      <p:sp>
        <p:nvSpPr>
          <p:cNvPr id="32779" name="内容占位符 3">
            <a:extLst>
              <a:ext uri="{FF2B5EF4-FFF2-40B4-BE49-F238E27FC236}">
                <a16:creationId xmlns:a16="http://schemas.microsoft.com/office/drawing/2014/main" id="{BED0052C-B13A-C4EC-CA1E-EB8D1E58F427}"/>
              </a:ext>
            </a:extLst>
          </p:cNvPr>
          <p:cNvSpPr txBox="1">
            <a:spLocks/>
          </p:cNvSpPr>
          <p:nvPr/>
        </p:nvSpPr>
        <p:spPr>
          <a:xfrm>
            <a:off x="2908671" y="4690816"/>
            <a:ext cx="132257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支持向量</a:t>
            </a:r>
          </a:p>
        </p:txBody>
      </p:sp>
      <p:pic>
        <p:nvPicPr>
          <p:cNvPr id="32780" name="图片 32779">
            <a:extLst>
              <a:ext uri="{FF2B5EF4-FFF2-40B4-BE49-F238E27FC236}">
                <a16:creationId xmlns:a16="http://schemas.microsoft.com/office/drawing/2014/main" id="{BE5577ED-176E-07B8-3048-B79F46BBA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15" y="2540689"/>
            <a:ext cx="951058" cy="5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781" name="文本框 32780">
                <a:extLst>
                  <a:ext uri="{FF2B5EF4-FFF2-40B4-BE49-F238E27FC236}">
                    <a16:creationId xmlns:a16="http://schemas.microsoft.com/office/drawing/2014/main" id="{2EB7A56A-D53F-C3C7-BF6D-9A38340B5DF8}"/>
                  </a:ext>
                </a:extLst>
              </p:cNvPr>
              <p:cNvSpPr txBox="1"/>
              <p:nvPr/>
            </p:nvSpPr>
            <p:spPr>
              <a:xfrm>
                <a:off x="1027835" y="3151136"/>
                <a:ext cx="1435906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2781" name="文本框 32780">
                <a:extLst>
                  <a:ext uri="{FF2B5EF4-FFF2-40B4-BE49-F238E27FC236}">
                    <a16:creationId xmlns:a16="http://schemas.microsoft.com/office/drawing/2014/main" id="{2EB7A56A-D53F-C3C7-BF6D-9A38340B5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35" y="3151136"/>
                <a:ext cx="1435906" cy="5357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783" name="连接符: 曲线 32782">
            <a:extLst>
              <a:ext uri="{FF2B5EF4-FFF2-40B4-BE49-F238E27FC236}">
                <a16:creationId xmlns:a16="http://schemas.microsoft.com/office/drawing/2014/main" id="{B9EF9EDF-C4B2-3EAA-712B-C4E9B482CBE2}"/>
              </a:ext>
            </a:extLst>
          </p:cNvPr>
          <p:cNvCxnSpPr>
            <a:endCxn id="32781" idx="3"/>
          </p:cNvCxnSpPr>
          <p:nvPr/>
        </p:nvCxnSpPr>
        <p:spPr>
          <a:xfrm rot="10800000" flipV="1">
            <a:off x="2463741" y="3254678"/>
            <a:ext cx="1815252" cy="164319"/>
          </a:xfrm>
          <a:prstGeom prst="curvedConnector3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547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2" grpId="0" animBg="1"/>
      <p:bldP spid="63" grpId="0" animBg="1"/>
      <p:bldP spid="32768" grpId="0" animBg="1"/>
      <p:bldP spid="32769" grpId="0" animBg="1"/>
      <p:bldP spid="32770" grpId="0" animBg="1"/>
      <p:bldP spid="32771" grpId="0" animBg="1"/>
      <p:bldP spid="32772" grpId="0" animBg="1"/>
      <p:bldP spid="32774" grpId="0" animBg="1"/>
      <p:bldP spid="32779" grpId="0"/>
      <p:bldP spid="327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06" y="96231"/>
            <a:ext cx="8719958" cy="86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j-cs"/>
              </a:rPr>
              <a:t>间隔与支持向量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59323880-8E8C-DEB0-F778-C72D5843254F}"/>
              </a:ext>
            </a:extLst>
          </p:cNvPr>
          <p:cNvSpPr txBox="1">
            <a:spLocks/>
          </p:cNvSpPr>
          <p:nvPr/>
        </p:nvSpPr>
        <p:spPr>
          <a:xfrm>
            <a:off x="536175" y="1722308"/>
            <a:ext cx="861695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最大间隔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寻找参数    和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使得   最大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68BF62-8983-6D88-D932-D0130387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98" y="1832296"/>
            <a:ext cx="310923" cy="2865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454E68-CC72-725F-511C-AC549E5EB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1" y="1743463"/>
            <a:ext cx="164606" cy="3718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04AAC2-3774-9A6A-C1CE-EAA1973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86" y="1780389"/>
            <a:ext cx="216000" cy="288000"/>
          </a:xfrm>
          <a:prstGeom prst="rect">
            <a:avLst/>
          </a:prstGeom>
        </p:spPr>
      </p:pic>
      <p:sp>
        <p:nvSpPr>
          <p:cNvPr id="6" name="下箭头 8">
            <a:extLst>
              <a:ext uri="{FF2B5EF4-FFF2-40B4-BE49-F238E27FC236}">
                <a16:creationId xmlns:a16="http://schemas.microsoft.com/office/drawing/2014/main" id="{316326BC-4C05-D44F-1081-612A575FDFF1}"/>
              </a:ext>
            </a:extLst>
          </p:cNvPr>
          <p:cNvSpPr/>
          <p:nvPr/>
        </p:nvSpPr>
        <p:spPr>
          <a:xfrm>
            <a:off x="4598076" y="3860464"/>
            <a:ext cx="486610" cy="424070"/>
          </a:xfrm>
          <a:prstGeom prst="downArrow">
            <a:avLst/>
          </a:prstGeom>
          <a:solidFill>
            <a:srgbClr val="16754D"/>
          </a:solidFill>
          <a:ln w="12700" cap="flat" cmpd="sng" algn="ctr">
            <a:solidFill>
              <a:srgbClr val="1675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FBB56D-29F4-14F3-36B4-D50B73684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37" y="2457743"/>
            <a:ext cx="5639289" cy="1225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F7F62D-F036-7D68-4156-8E4264875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19" y="4461853"/>
            <a:ext cx="5578323" cy="12254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233084-4F77-2565-5D3F-7C5955D5B1FE}"/>
              </a:ext>
            </a:extLst>
          </p:cNvPr>
          <p:cNvSpPr txBox="1"/>
          <p:nvPr/>
        </p:nvSpPr>
        <p:spPr>
          <a:xfrm>
            <a:off x="1125387" y="6021296"/>
            <a:ext cx="679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凸二次规划问题，能用优化计算包求解，但可以有更高效的办法</a:t>
            </a:r>
          </a:p>
        </p:txBody>
      </p:sp>
    </p:spTree>
    <p:extLst>
      <p:ext uri="{BB962C8B-B14F-4D97-AF65-F5344CB8AC3E}">
        <p14:creationId xmlns:p14="http://schemas.microsoft.com/office/powerpoint/2010/main" val="213106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对角圆角矩形 42">
            <a:extLst>
              <a:ext uri="{FF2B5EF4-FFF2-40B4-BE49-F238E27FC236}">
                <a16:creationId xmlns:a16="http://schemas.microsoft.com/office/drawing/2014/main" id="{CE2E3AF7-288E-8DB6-DF3F-2843B8C217A0}"/>
              </a:ext>
            </a:extLst>
          </p:cNvPr>
          <p:cNvSpPr/>
          <p:nvPr/>
        </p:nvSpPr>
        <p:spPr>
          <a:xfrm>
            <a:off x="2798741" y="2699551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6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微软雅黑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858B9E7-009B-6EAD-2144-E8921C203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1844824"/>
            <a:ext cx="46166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01	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经验误差与过拟合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EAF50E5F-A3C0-E958-2C58-5655213EF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1844824"/>
            <a:ext cx="4154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01	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间隔与支持向量</a:t>
            </a: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F7728527-5B2A-9F10-09AB-B8DF088F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2741850"/>
            <a:ext cx="27699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02	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对偶问题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EE544508-8B70-EF44-95FB-B6510DC6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3638876"/>
            <a:ext cx="23083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03	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核函数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E9A9B124-B1C3-4BC1-2141-3BA0C101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77" y="4535902"/>
            <a:ext cx="4154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04	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软间隔与正则化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82673"/>
      </p:ext>
    </p:extLst>
  </p:cSld>
  <p:clrMapOvr>
    <a:masterClrMapping/>
  </p:clrMapOvr>
  <p:transition advTm="8005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</TotalTime>
  <Words>928</Words>
  <Application>Microsoft Office PowerPoint</Application>
  <PresentationFormat>宽屏</PresentationFormat>
  <Paragraphs>159</Paragraphs>
  <Slides>23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宋体</vt:lpstr>
      <vt:lpstr>微软雅黑</vt:lpstr>
      <vt:lpstr>Arial</vt:lpstr>
      <vt:lpstr>Cambria Math</vt:lpstr>
      <vt:lpstr>helvetica</vt:lpstr>
      <vt:lpstr>Impact</vt:lpstr>
      <vt:lpstr>Times New Roman</vt:lpstr>
      <vt:lpstr>Wingdings</vt:lpstr>
      <vt:lpstr>默认设计模板</vt:lpstr>
      <vt:lpstr>Formula</vt:lpstr>
      <vt:lpstr>数据挖掘-支持向量机  </vt:lpstr>
      <vt:lpstr>目录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陈 蕾</cp:lastModifiedBy>
  <cp:revision>3351</cp:revision>
  <cp:lastPrinted>2018-06-09T17:02:00Z</cp:lastPrinted>
  <dcterms:created xsi:type="dcterms:W3CDTF">2016-05-18T20:32:00Z</dcterms:created>
  <dcterms:modified xsi:type="dcterms:W3CDTF">2023-08-15T07:23:29Z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