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63" r:id="rId5"/>
    <p:sldId id="265" r:id="rId6"/>
    <p:sldId id="261" r:id="rId7"/>
    <p:sldId id="267" r:id="rId8"/>
    <p:sldId id="269" r:id="rId9"/>
    <p:sldId id="270" r:id="rId10"/>
    <p:sldId id="271" r:id="rId11"/>
    <p:sldId id="272" r:id="rId12"/>
    <p:sldId id="273" r:id="rId13"/>
    <p:sldId id="274" r:id="rId14"/>
    <p:sldId id="275" r:id="rId15"/>
    <p:sldId id="276" r:id="rId16"/>
    <p:sldId id="277" r:id="rId17"/>
    <p:sldId id="278" r:id="rId18"/>
    <p:sldId id="279" r:id="rId19"/>
    <p:sldId id="281"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32" d="100"/>
          <a:sy n="32" d="100"/>
        </p:scale>
        <p:origin x="-918" y="-114"/>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34314686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25769" indent="-390769" algn="ctr">
              <a:spcBef>
                <a:spcPts val="0"/>
              </a:spcBef>
              <a:defRPr sz="3200" i="1"/>
            </a:lvl2pPr>
            <a:lvl3pPr marL="1660769" indent="-390769" algn="ctr">
              <a:spcBef>
                <a:spcPts val="0"/>
              </a:spcBef>
              <a:defRPr sz="3200" i="1"/>
            </a:lvl3pPr>
            <a:lvl4pPr marL="2295769" indent="-390769" algn="ctr">
              <a:spcBef>
                <a:spcPts val="0"/>
              </a:spcBef>
              <a:defRPr sz="3200" i="1"/>
            </a:lvl4pPr>
            <a:lvl5pPr marL="2930769" indent="-390769"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6264468"/>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yle-Tosca">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xfrm>
            <a:off x="21944787" y="0"/>
            <a:ext cx="704125" cy="728978"/>
          </a:xfrm>
          <a:prstGeom prst="rect">
            <a:avLst/>
          </a:prstGeom>
        </p:spPr>
        <p:txBody>
          <a:bodyPr lIns="91438" tIns="91438" rIns="91438" bIns="91438"/>
          <a:lstStyle>
            <a:lvl1pPr algn="l" defTabSz="914400">
              <a:defRPr sz="3600">
                <a:latin typeface="Calibri"/>
                <a:ea typeface="Calibri"/>
                <a:cs typeface="Calibri"/>
                <a:sym typeface="Calibri"/>
              </a:defRPr>
            </a:lvl1p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4200" y="-38100"/>
            <a:ext cx="18135600" cy="12096699"/>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681340" y="7035800"/>
            <a:ext cx="8396679" cy="56007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www.baidu.com/s?wd=%E6%9C%8D%E5%8A%A1%E5%99%A8&amp;tn=24004469_oem_dg&amp;rsv_dl=gh_pl_sl_cs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baike.baidu.com/item/%E9%9D%A2%E5%90%91%E5%AF%B9%E8%B1%A1/226208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www.baidu.com/link?url=6X0XspvlSLsuwLuu8nfCoSxVElFXiBb2PF3DQImHCz_xWChS_LrLvY7Q8x7SUbsH"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taruml.io/"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模板_画板 1 副本.jpg" descr="模板_画板 1 副本.jpg"/>
          <p:cNvPicPr>
            <a:picLocks noChangeAspect="1"/>
          </p:cNvPicPr>
          <p:nvPr/>
        </p:nvPicPr>
        <p:blipFill>
          <a:blip r:embed="rId2"/>
          <a:stretch>
            <a:fillRect/>
          </a:stretch>
        </p:blipFill>
        <p:spPr>
          <a:xfrm>
            <a:off x="2387" y="0"/>
            <a:ext cx="24379225" cy="13716002"/>
          </a:xfrm>
          <a:prstGeom prst="rect">
            <a:avLst/>
          </a:prstGeom>
          <a:ln w="12700">
            <a:miter lim="400000"/>
          </a:ln>
        </p:spPr>
      </p:pic>
      <p:sp>
        <p:nvSpPr>
          <p:cNvPr id="127" name="极客营在线教育"/>
          <p:cNvSpPr txBox="1"/>
          <p:nvPr/>
        </p:nvSpPr>
        <p:spPr>
          <a:xfrm>
            <a:off x="2409912" y="4442641"/>
            <a:ext cx="9359901" cy="194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0400">
                <a:latin typeface="Lantinghei SC Heavy"/>
                <a:ea typeface="Lantinghei SC Heavy"/>
                <a:cs typeface="Lantinghei SC Heavy"/>
                <a:sym typeface="Lantinghei SC Heavy"/>
              </a:defRPr>
            </a:lvl1pPr>
          </a:lstStyle>
          <a:p>
            <a:r>
              <a:t>极客营在线教育</a:t>
            </a:r>
          </a:p>
        </p:txBody>
      </p:sp>
      <p:sp>
        <p:nvSpPr>
          <p:cNvPr id="128" name="这是本章主题的占位符"/>
          <p:cNvSpPr txBox="1"/>
          <p:nvPr/>
        </p:nvSpPr>
        <p:spPr>
          <a:xfrm>
            <a:off x="2409912" y="6267291"/>
            <a:ext cx="9765494" cy="2210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3700">
                <a:solidFill>
                  <a:srgbClr val="5BC289"/>
                </a:solidFill>
                <a:latin typeface="Lantinghei SC Heavy"/>
                <a:ea typeface="Lantinghei SC Heavy"/>
                <a:cs typeface="Lantinghei SC Heavy"/>
                <a:sym typeface="Lantinghei SC Heavy"/>
              </a:defRPr>
            </a:lvl1pPr>
          </a:lstStyle>
          <a:p>
            <a:r>
              <a:rPr lang="en-US" altLang="zh-CN" dirty="0"/>
              <a:t>UML</a:t>
            </a:r>
            <a:r>
              <a:rPr lang="zh-CN" altLang="en-US" dirty="0"/>
              <a:t>建模语言</a:t>
            </a:r>
            <a:endParaRPr dirty="0"/>
          </a:p>
        </p:txBody>
      </p:sp>
      <p:sp>
        <p:nvSpPr>
          <p:cNvPr id="129" name="主讲：XXX  助教：XXX"/>
          <p:cNvSpPr txBox="1"/>
          <p:nvPr/>
        </p:nvSpPr>
        <p:spPr>
          <a:xfrm>
            <a:off x="2409912" y="10297982"/>
            <a:ext cx="4211089" cy="887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5100">
                <a:solidFill>
                  <a:srgbClr val="39393A"/>
                </a:solidFill>
                <a:latin typeface="Lantinghei SC Demibold"/>
                <a:ea typeface="Lantinghei SC Demibold"/>
                <a:cs typeface="Lantinghei SC Demibold"/>
                <a:sym typeface="Lantinghei SC Demibold"/>
              </a:defRPr>
            </a:lvl1pPr>
          </a:lstStyle>
          <a:p>
            <a:r>
              <a:rPr dirty="0"/>
              <a:t>主讲</a:t>
            </a:r>
            <a:r>
              <a:rPr dirty="0" smtClean="0"/>
              <a:t>：</a:t>
            </a:r>
            <a:r>
              <a:rPr lang="zh-CN" altLang="en-US" dirty="0" smtClean="0"/>
              <a:t>谢烯炼</a:t>
            </a:r>
            <a:r>
              <a:rPr dirty="0" smtClean="0"/>
              <a:t> </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用例图</a:t>
            </a:r>
            <a:r>
              <a:rPr lang="zh-CN" altLang="en-US" sz="6600" dirty="0">
                <a:solidFill>
                  <a:schemeClr val="bg1"/>
                </a:solidFill>
                <a:latin typeface="微软雅黑" panose="020B0503020204020204" pitchFamily="34" charset="-122"/>
                <a:ea typeface="黑体" panose="02010609060101010101" pitchFamily="49" charset="-122"/>
              </a:rPr>
              <a:t>元素</a:t>
            </a: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7356917" y="2836170"/>
            <a:ext cx="11215235" cy="10064294"/>
          </a:xfrm>
          <a:prstGeom prst="rect">
            <a:avLst/>
          </a:prstGeom>
        </p:spPr>
        <p:txBody>
          <a:bodyPr wrap="square">
            <a:spAutoFit/>
          </a:bodyPr>
          <a:lstStyle/>
          <a:p>
            <a:pPr algn="l">
              <a:lnSpc>
                <a:spcPct val="150000"/>
              </a:lnSpc>
            </a:pPr>
            <a:r>
              <a:rPr lang="zh-CN" altLang="zh-CN" sz="3600" dirty="0">
                <a:solidFill>
                  <a:schemeClr val="bg1"/>
                </a:solidFill>
              </a:rPr>
              <a:t>包</a:t>
            </a:r>
            <a:r>
              <a:rPr lang="en-US" altLang="zh-CN" sz="3600" dirty="0">
                <a:solidFill>
                  <a:schemeClr val="bg1"/>
                </a:solidFill>
              </a:rPr>
              <a:t>(Package</a:t>
            </a:r>
            <a:r>
              <a:rPr lang="en-US" altLang="zh-CN" sz="3600" dirty="0" smtClean="0">
                <a:solidFill>
                  <a:schemeClr val="bg1"/>
                </a:solidFill>
              </a:rPr>
              <a:t>)</a:t>
            </a:r>
            <a:endParaRPr lang="en-US" altLang="zh-CN" sz="3600" dirty="0">
              <a:solidFill>
                <a:schemeClr val="bg1"/>
              </a:solidFill>
            </a:endParaRPr>
          </a:p>
          <a:p>
            <a:pPr algn="l">
              <a:lnSpc>
                <a:spcPct val="150000"/>
              </a:lnSpc>
            </a:pPr>
            <a:r>
              <a:rPr lang="zh-CN" altLang="zh-CN" sz="3600" dirty="0">
                <a:solidFill>
                  <a:schemeClr val="bg1"/>
                </a:solidFill>
              </a:rPr>
              <a:t>用例主体</a:t>
            </a:r>
            <a:r>
              <a:rPr lang="en-US" altLang="zh-CN" sz="3600" dirty="0">
                <a:solidFill>
                  <a:schemeClr val="bg1"/>
                </a:solidFill>
              </a:rPr>
              <a:t>/</a:t>
            </a:r>
            <a:r>
              <a:rPr lang="zh-CN" altLang="zh-CN" sz="3600" dirty="0">
                <a:solidFill>
                  <a:schemeClr val="bg1"/>
                </a:solidFill>
              </a:rPr>
              <a:t>系统边界</a:t>
            </a:r>
            <a:r>
              <a:rPr lang="en-US" altLang="zh-CN" sz="3600" dirty="0">
                <a:solidFill>
                  <a:schemeClr val="bg1"/>
                </a:solidFill>
              </a:rPr>
              <a:t>(</a:t>
            </a:r>
            <a:r>
              <a:rPr lang="en-US" altLang="zh-CN" sz="3600" dirty="0" err="1">
                <a:solidFill>
                  <a:schemeClr val="bg1"/>
                </a:solidFill>
              </a:rPr>
              <a:t>UseCaseSubject</a:t>
            </a:r>
            <a:r>
              <a:rPr lang="en-US" altLang="zh-CN" sz="3600" dirty="0">
                <a:solidFill>
                  <a:schemeClr val="bg1"/>
                </a:solidFill>
              </a:rPr>
              <a:t>)</a:t>
            </a:r>
          </a:p>
          <a:p>
            <a:pPr algn="l">
              <a:lnSpc>
                <a:spcPct val="150000"/>
              </a:lnSpc>
            </a:pPr>
            <a:r>
              <a:rPr lang="zh-CN" altLang="zh-CN" sz="3600" dirty="0" smtClean="0">
                <a:solidFill>
                  <a:schemeClr val="bg1"/>
                </a:solidFill>
              </a:rPr>
              <a:t>用例</a:t>
            </a:r>
            <a:r>
              <a:rPr lang="en-US" altLang="zh-CN" sz="3600" dirty="0">
                <a:solidFill>
                  <a:schemeClr val="bg1"/>
                </a:solidFill>
              </a:rPr>
              <a:t>(</a:t>
            </a:r>
            <a:r>
              <a:rPr lang="en-US" altLang="zh-CN" sz="3600" dirty="0" err="1">
                <a:solidFill>
                  <a:schemeClr val="bg1"/>
                </a:solidFill>
              </a:rPr>
              <a:t>UseCase</a:t>
            </a:r>
            <a:r>
              <a:rPr lang="en-US" altLang="zh-CN" sz="3600" dirty="0">
                <a:solidFill>
                  <a:schemeClr val="bg1"/>
                </a:solidFill>
              </a:rPr>
              <a:t>) </a:t>
            </a:r>
            <a:endParaRPr lang="en-US" altLang="zh-CN" sz="3600" dirty="0" smtClean="0">
              <a:solidFill>
                <a:schemeClr val="bg1"/>
              </a:solidFill>
            </a:endParaRPr>
          </a:p>
          <a:p>
            <a:pPr algn="l">
              <a:lnSpc>
                <a:spcPct val="150000"/>
              </a:lnSpc>
            </a:pPr>
            <a:r>
              <a:rPr lang="zh-CN" altLang="zh-CN" sz="3600" dirty="0" smtClean="0">
                <a:solidFill>
                  <a:schemeClr val="bg1"/>
                </a:solidFill>
              </a:rPr>
              <a:t>角色</a:t>
            </a:r>
            <a:r>
              <a:rPr lang="en-US" altLang="zh-CN" sz="3600" dirty="0">
                <a:solidFill>
                  <a:schemeClr val="bg1"/>
                </a:solidFill>
              </a:rPr>
              <a:t>(Actor</a:t>
            </a:r>
            <a:r>
              <a:rPr lang="en-US" altLang="zh-CN" sz="3600" dirty="0" smtClean="0">
                <a:solidFill>
                  <a:schemeClr val="bg1"/>
                </a:solidFill>
              </a:rPr>
              <a:t>)</a:t>
            </a:r>
          </a:p>
          <a:p>
            <a:pPr algn="l">
              <a:lnSpc>
                <a:spcPct val="150000"/>
              </a:lnSpc>
            </a:pPr>
            <a:r>
              <a:rPr lang="zh-CN" altLang="zh-CN" sz="3600" dirty="0" smtClean="0">
                <a:solidFill>
                  <a:schemeClr val="bg1"/>
                </a:solidFill>
              </a:rPr>
              <a:t>框架</a:t>
            </a:r>
            <a:r>
              <a:rPr lang="en-US" altLang="zh-CN" sz="3600" dirty="0">
                <a:solidFill>
                  <a:schemeClr val="bg1"/>
                </a:solidFill>
              </a:rPr>
              <a:t>(Frame</a:t>
            </a:r>
            <a:r>
              <a:rPr lang="en-US" altLang="zh-CN" sz="3600" dirty="0" smtClean="0">
                <a:solidFill>
                  <a:schemeClr val="bg1"/>
                </a:solidFill>
              </a:rPr>
              <a:t>)</a:t>
            </a:r>
          </a:p>
          <a:p>
            <a:pPr algn="l">
              <a:lnSpc>
                <a:spcPct val="150000"/>
              </a:lnSpc>
            </a:pPr>
            <a:r>
              <a:rPr lang="zh-CN" altLang="zh-CN" sz="3600" dirty="0" smtClean="0">
                <a:solidFill>
                  <a:schemeClr val="bg1"/>
                </a:solidFill>
              </a:rPr>
              <a:t>关联</a:t>
            </a:r>
            <a:r>
              <a:rPr lang="en-US" altLang="zh-CN" sz="3600" dirty="0">
                <a:solidFill>
                  <a:schemeClr val="bg1"/>
                </a:solidFill>
              </a:rPr>
              <a:t>(Association</a:t>
            </a:r>
            <a:r>
              <a:rPr lang="en-US" altLang="zh-CN" sz="3600" dirty="0" smtClean="0">
                <a:solidFill>
                  <a:schemeClr val="bg1"/>
                </a:solidFill>
              </a:rPr>
              <a:t>)</a:t>
            </a:r>
          </a:p>
          <a:p>
            <a:pPr algn="l">
              <a:lnSpc>
                <a:spcPct val="150000"/>
              </a:lnSpc>
            </a:pPr>
            <a:r>
              <a:rPr lang="zh-CN" altLang="zh-CN" sz="3600" dirty="0" smtClean="0">
                <a:solidFill>
                  <a:schemeClr val="bg1"/>
                </a:solidFill>
              </a:rPr>
              <a:t>定向</a:t>
            </a:r>
            <a:r>
              <a:rPr lang="zh-CN" altLang="zh-CN" sz="3600" dirty="0">
                <a:solidFill>
                  <a:schemeClr val="bg1"/>
                </a:solidFill>
              </a:rPr>
              <a:t>关联</a:t>
            </a:r>
            <a:r>
              <a:rPr lang="en-US" altLang="zh-CN" sz="3600" dirty="0">
                <a:solidFill>
                  <a:schemeClr val="bg1"/>
                </a:solidFill>
              </a:rPr>
              <a:t>(</a:t>
            </a:r>
            <a:r>
              <a:rPr lang="en-US" altLang="zh-CN" sz="3600" dirty="0" err="1">
                <a:solidFill>
                  <a:schemeClr val="bg1"/>
                </a:solidFill>
              </a:rPr>
              <a:t>DirectedAssociation</a:t>
            </a:r>
            <a:r>
              <a:rPr lang="en-US" altLang="zh-CN" sz="3600" dirty="0" smtClean="0">
                <a:solidFill>
                  <a:schemeClr val="bg1"/>
                </a:solidFill>
              </a:rPr>
              <a:t>)</a:t>
            </a:r>
          </a:p>
          <a:p>
            <a:pPr algn="l">
              <a:lnSpc>
                <a:spcPct val="150000"/>
              </a:lnSpc>
            </a:pPr>
            <a:r>
              <a:rPr lang="zh-CN" altLang="zh-CN" sz="3600" dirty="0" smtClean="0">
                <a:solidFill>
                  <a:schemeClr val="bg1"/>
                </a:solidFill>
              </a:rPr>
              <a:t>泛化</a:t>
            </a:r>
            <a:r>
              <a:rPr lang="en-US" altLang="zh-CN" sz="3600" dirty="0">
                <a:solidFill>
                  <a:schemeClr val="bg1"/>
                </a:solidFill>
              </a:rPr>
              <a:t>(Generalization</a:t>
            </a:r>
            <a:r>
              <a:rPr lang="en-US" altLang="zh-CN" sz="3600" dirty="0" smtClean="0">
                <a:solidFill>
                  <a:schemeClr val="bg1"/>
                </a:solidFill>
              </a:rPr>
              <a:t>)</a:t>
            </a:r>
          </a:p>
          <a:p>
            <a:pPr algn="l">
              <a:lnSpc>
                <a:spcPct val="150000"/>
              </a:lnSpc>
            </a:pPr>
            <a:r>
              <a:rPr lang="zh-CN" altLang="zh-CN" sz="3600" dirty="0" smtClean="0">
                <a:solidFill>
                  <a:schemeClr val="bg1"/>
                </a:solidFill>
              </a:rPr>
              <a:t>依赖</a:t>
            </a:r>
            <a:r>
              <a:rPr lang="en-US" altLang="zh-CN" sz="3600" dirty="0">
                <a:solidFill>
                  <a:schemeClr val="bg1"/>
                </a:solidFill>
              </a:rPr>
              <a:t>(Dependency</a:t>
            </a:r>
            <a:r>
              <a:rPr lang="en-US" altLang="zh-CN" sz="3600" dirty="0" smtClean="0">
                <a:solidFill>
                  <a:schemeClr val="bg1"/>
                </a:solidFill>
              </a:rPr>
              <a:t>)</a:t>
            </a:r>
          </a:p>
          <a:p>
            <a:pPr algn="l">
              <a:lnSpc>
                <a:spcPct val="150000"/>
              </a:lnSpc>
            </a:pPr>
            <a:r>
              <a:rPr lang="zh-CN" altLang="zh-CN" sz="3600" dirty="0" smtClean="0">
                <a:solidFill>
                  <a:schemeClr val="bg1"/>
                </a:solidFill>
              </a:rPr>
              <a:t>包含</a:t>
            </a:r>
            <a:r>
              <a:rPr lang="en-US" altLang="zh-CN" sz="3600" dirty="0">
                <a:solidFill>
                  <a:schemeClr val="bg1"/>
                </a:solidFill>
              </a:rPr>
              <a:t>(Include</a:t>
            </a:r>
            <a:r>
              <a:rPr lang="en-US" altLang="zh-CN" sz="3600" dirty="0" smtClean="0">
                <a:solidFill>
                  <a:schemeClr val="bg1"/>
                </a:solidFill>
              </a:rPr>
              <a:t>)</a:t>
            </a:r>
          </a:p>
          <a:p>
            <a:pPr algn="l">
              <a:lnSpc>
                <a:spcPct val="150000"/>
              </a:lnSpc>
            </a:pPr>
            <a:r>
              <a:rPr lang="zh-CN" altLang="zh-CN" sz="3600" dirty="0" smtClean="0">
                <a:solidFill>
                  <a:schemeClr val="bg1"/>
                </a:solidFill>
              </a:rPr>
              <a:t>扩展</a:t>
            </a:r>
            <a:r>
              <a:rPr lang="en-US" altLang="zh-CN" sz="3600" dirty="0">
                <a:solidFill>
                  <a:schemeClr val="bg1"/>
                </a:solidFill>
              </a:rPr>
              <a:t>(Extend</a:t>
            </a:r>
            <a:r>
              <a:rPr lang="en-US" altLang="zh-CN" sz="3600" dirty="0" smtClean="0">
                <a:solidFill>
                  <a:schemeClr val="bg1"/>
                </a:solidFill>
              </a:rPr>
              <a:t>)</a:t>
            </a:r>
          </a:p>
          <a:p>
            <a:pPr algn="l">
              <a:lnSpc>
                <a:spcPct val="150000"/>
              </a:lnSpc>
            </a:pPr>
            <a:r>
              <a:rPr lang="zh-CN" altLang="zh-CN" sz="3600" dirty="0" smtClean="0">
                <a:solidFill>
                  <a:schemeClr val="bg1"/>
                </a:solidFill>
              </a:rPr>
              <a:t>系统边界</a:t>
            </a:r>
            <a:r>
              <a:rPr lang="en-US" altLang="zh-CN" sz="3600" dirty="0">
                <a:solidFill>
                  <a:schemeClr val="bg1"/>
                </a:solidFill>
              </a:rPr>
              <a:t>(System Boundary)</a:t>
            </a:r>
            <a:endParaRPr lang="zh-CN" altLang="en-US" sz="3600" dirty="0">
              <a:solidFill>
                <a:schemeClr val="bg1"/>
              </a:solidFill>
              <a:latin typeface="宋体" panose="02010600030101010101" pitchFamily="2" charset="-122"/>
              <a:ea typeface="宋体" panose="02010600030101010101" pitchFamily="2" charset="-122"/>
            </a:endParaRPr>
          </a:p>
        </p:txBody>
      </p:sp>
      <p:pic>
        <p:nvPicPr>
          <p:cNvPr id="1027"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262993" y="2859306"/>
            <a:ext cx="4686889" cy="98424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5949310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用例图</a:t>
            </a:r>
            <a:r>
              <a:rPr lang="zh-CN" altLang="en-US" sz="6600" dirty="0">
                <a:solidFill>
                  <a:schemeClr val="bg1"/>
                </a:solidFill>
                <a:latin typeface="微软雅黑" panose="020B0503020204020204" pitchFamily="34" charset="-122"/>
                <a:ea typeface="黑体" panose="02010609060101010101" pitchFamily="49" charset="-122"/>
              </a:rPr>
              <a:t>元素</a:t>
            </a: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11681" y="2836170"/>
            <a:ext cx="16560472" cy="8956298"/>
          </a:xfrm>
          <a:prstGeom prst="rect">
            <a:avLst/>
          </a:prstGeom>
        </p:spPr>
        <p:txBody>
          <a:bodyPr wrap="square">
            <a:spAutoFit/>
          </a:bodyPr>
          <a:lstStyle/>
          <a:p>
            <a:pPr lvl="0" algn="l"/>
            <a:r>
              <a:rPr lang="zh-CN" altLang="en-US" sz="3600" b="1" smtClean="0">
                <a:solidFill>
                  <a:schemeClr val="bg1"/>
                </a:solidFill>
              </a:rPr>
              <a:t>包</a:t>
            </a:r>
            <a:r>
              <a:rPr lang="en-US" sz="3600" b="1" smtClean="0">
                <a:solidFill>
                  <a:schemeClr val="bg1"/>
                </a:solidFill>
              </a:rPr>
              <a:t>(Package)</a:t>
            </a:r>
            <a:r>
              <a:rPr lang="en-US" sz="3600" smtClean="0">
                <a:solidFill>
                  <a:schemeClr val="bg1"/>
                </a:solidFill>
              </a:rPr>
              <a:t> </a:t>
            </a:r>
            <a:endParaRPr lang="zh-CN" altLang="en-US" sz="3600" smtClean="0">
              <a:solidFill>
                <a:schemeClr val="bg1"/>
              </a:solidFill>
            </a:endParaRPr>
          </a:p>
          <a:p>
            <a:pPr algn="l"/>
            <a:r>
              <a:rPr lang="zh-CN" altLang="en-US" sz="3600" smtClean="0">
                <a:solidFill>
                  <a:schemeClr val="bg1"/>
                </a:solidFill>
              </a:rPr>
              <a:t>用来做分类的</a:t>
            </a:r>
            <a:endParaRPr lang="en-US" altLang="zh-CN" sz="3600" smtClean="0">
              <a:solidFill>
                <a:schemeClr val="bg1"/>
              </a:solidFill>
            </a:endParaRPr>
          </a:p>
          <a:p>
            <a:pPr algn="l"/>
            <a:endParaRPr lang="en-US" altLang="zh-CN" sz="3600" smtClean="0">
              <a:solidFill>
                <a:schemeClr val="bg1"/>
              </a:solidFill>
            </a:endParaRPr>
          </a:p>
          <a:p>
            <a:pPr algn="l"/>
            <a:endParaRPr lang="zh-CN" altLang="en-US" sz="3600" smtClean="0">
              <a:solidFill>
                <a:schemeClr val="bg1"/>
              </a:solidFill>
            </a:endParaRPr>
          </a:p>
          <a:p>
            <a:pPr lvl="0" algn="l"/>
            <a:r>
              <a:rPr lang="zh-CN" altLang="en-US" sz="3600" b="1" smtClean="0">
                <a:solidFill>
                  <a:schemeClr val="bg1"/>
                </a:solidFill>
              </a:rPr>
              <a:t>用例</a:t>
            </a:r>
            <a:r>
              <a:rPr lang="en-US" sz="3600" b="1" smtClean="0">
                <a:solidFill>
                  <a:schemeClr val="bg1"/>
                </a:solidFill>
              </a:rPr>
              <a:t>(UseCase)</a:t>
            </a:r>
            <a:r>
              <a:rPr lang="en-US" sz="3600" smtClean="0">
                <a:solidFill>
                  <a:schemeClr val="bg1"/>
                </a:solidFill>
              </a:rPr>
              <a:t> </a:t>
            </a:r>
            <a:endParaRPr lang="zh-CN" altLang="en-US" sz="3600" smtClean="0">
              <a:solidFill>
                <a:schemeClr val="bg1"/>
              </a:solidFill>
            </a:endParaRPr>
          </a:p>
          <a:p>
            <a:pPr algn="l"/>
            <a:r>
              <a:rPr lang="zh-CN" altLang="en-US" sz="3600" smtClean="0">
                <a:solidFill>
                  <a:schemeClr val="bg1"/>
                </a:solidFill>
              </a:rPr>
              <a:t>实际描述的具体的动作</a:t>
            </a:r>
            <a:endParaRPr lang="en-US" altLang="zh-CN" sz="3600" smtClean="0">
              <a:solidFill>
                <a:schemeClr val="bg1"/>
              </a:solidFill>
            </a:endParaRPr>
          </a:p>
          <a:p>
            <a:pPr algn="l"/>
            <a:endParaRPr lang="zh-CN" altLang="en-US" sz="3600" smtClean="0">
              <a:solidFill>
                <a:schemeClr val="bg1"/>
              </a:solidFill>
            </a:endParaRPr>
          </a:p>
          <a:p>
            <a:pPr lvl="0" algn="l"/>
            <a:r>
              <a:rPr lang="zh-CN" altLang="en-US" sz="3600" b="1" smtClean="0">
                <a:solidFill>
                  <a:schemeClr val="bg1"/>
                </a:solidFill>
              </a:rPr>
              <a:t>用例主体</a:t>
            </a:r>
            <a:r>
              <a:rPr lang="en-US" sz="3600" b="1" smtClean="0">
                <a:solidFill>
                  <a:schemeClr val="bg1"/>
                </a:solidFill>
              </a:rPr>
              <a:t>/</a:t>
            </a:r>
            <a:r>
              <a:rPr lang="zh-CN" altLang="en-US" sz="3600" b="1" smtClean="0">
                <a:solidFill>
                  <a:schemeClr val="bg1"/>
                </a:solidFill>
              </a:rPr>
              <a:t>系统边界</a:t>
            </a:r>
            <a:r>
              <a:rPr lang="en-US" sz="3600" b="1" smtClean="0">
                <a:solidFill>
                  <a:schemeClr val="bg1"/>
                </a:solidFill>
              </a:rPr>
              <a:t>(UseCaseSubject)</a:t>
            </a:r>
            <a:r>
              <a:rPr lang="en-US" sz="3600" smtClean="0">
                <a:solidFill>
                  <a:schemeClr val="bg1"/>
                </a:solidFill>
              </a:rPr>
              <a:t> </a:t>
            </a:r>
            <a:endParaRPr lang="zh-CN" altLang="en-US" sz="3600" smtClean="0">
              <a:solidFill>
                <a:schemeClr val="bg1"/>
              </a:solidFill>
            </a:endParaRPr>
          </a:p>
          <a:p>
            <a:pPr algn="l"/>
            <a:r>
              <a:rPr lang="en-US" sz="3600" smtClean="0">
                <a:solidFill>
                  <a:schemeClr val="bg1"/>
                </a:solidFill>
              </a:rPr>
              <a:t>UseCase</a:t>
            </a:r>
            <a:r>
              <a:rPr lang="zh-CN" altLang="en-US" sz="3600" smtClean="0">
                <a:solidFill>
                  <a:schemeClr val="bg1"/>
                </a:solidFill>
              </a:rPr>
              <a:t>的主体可能是一个系统或任何其他可能具有行为的元素</a:t>
            </a:r>
          </a:p>
          <a:p>
            <a:pPr algn="l"/>
            <a:r>
              <a:rPr lang="zh-CN" altLang="en-US" sz="3600" smtClean="0">
                <a:solidFill>
                  <a:schemeClr val="bg1"/>
                </a:solidFill>
              </a:rPr>
              <a:t>在项目开发过程中，边界是一个非常重要的概念。这里说的系统边界是指系统与系统之间的界限。通常我们所说的系统可以认为是由一系列的相互作用的元素形成的具有特定功能的有机整体。 </a:t>
            </a:r>
          </a:p>
          <a:p>
            <a:pPr algn="l"/>
            <a:r>
              <a:rPr lang="zh-CN" altLang="en-US" sz="3600" smtClean="0">
                <a:solidFill>
                  <a:schemeClr val="bg1"/>
                </a:solidFill>
              </a:rPr>
              <a:t>系统同时又是相对的，一个系统本身又可以是另一个更大系统的组成部分，因此，系统与系统之间需要使用系统边界进行区分开来。我们把系统边界以外的同系统相关联的其他部分，称之为系统环境。 </a:t>
            </a:r>
          </a:p>
          <a:p>
            <a:pPr algn="l"/>
            <a:r>
              <a:rPr lang="zh-CN" altLang="en-US" sz="3600" smtClean="0">
                <a:solidFill>
                  <a:schemeClr val="bg1"/>
                </a:solidFill>
              </a:rPr>
              <a:t>浏览项目</a:t>
            </a:r>
            <a:r>
              <a:rPr lang="en-US" sz="3600" smtClean="0">
                <a:solidFill>
                  <a:schemeClr val="bg1"/>
                </a:solidFill>
              </a:rPr>
              <a:t>(browse items)</a:t>
            </a:r>
            <a:r>
              <a:rPr lang="zh-CN" altLang="en-US" sz="3600" smtClean="0">
                <a:solidFill>
                  <a:schemeClr val="bg1"/>
                </a:solidFill>
              </a:rPr>
              <a:t>和购买项目</a:t>
            </a:r>
            <a:r>
              <a:rPr lang="en-US" sz="3600" smtClean="0">
                <a:solidFill>
                  <a:schemeClr val="bg1"/>
                </a:solidFill>
              </a:rPr>
              <a:t>(purchase items)</a:t>
            </a:r>
            <a:r>
              <a:rPr lang="zh-CN" altLang="en-US" sz="3600" smtClean="0">
                <a:solidFill>
                  <a:schemeClr val="bg1"/>
                </a:solidFill>
              </a:rPr>
              <a:t>适用于零售网站主体</a:t>
            </a:r>
            <a:endParaRPr lang="zh-CN" altLang="en-US" sz="360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用例图</a:t>
            </a:r>
            <a:r>
              <a:rPr lang="zh-CN" altLang="en-US" sz="6600" dirty="0">
                <a:solidFill>
                  <a:schemeClr val="bg1"/>
                </a:solidFill>
                <a:latin typeface="微软雅黑" panose="020B0503020204020204" pitchFamily="34" charset="-122"/>
                <a:ea typeface="黑体" panose="02010609060101010101" pitchFamily="49" charset="-122"/>
              </a:rPr>
              <a:t>元素</a:t>
            </a: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11681" y="2836170"/>
            <a:ext cx="16560472" cy="8956298"/>
          </a:xfrm>
          <a:prstGeom prst="rect">
            <a:avLst/>
          </a:prstGeom>
        </p:spPr>
        <p:txBody>
          <a:bodyPr wrap="square">
            <a:spAutoFit/>
          </a:bodyPr>
          <a:lstStyle/>
          <a:p>
            <a:pPr lvl="0" algn="l"/>
            <a:r>
              <a:rPr lang="zh-CN" altLang="en-US" sz="3600" b="1" smtClean="0">
                <a:solidFill>
                  <a:schemeClr val="bg1"/>
                </a:solidFill>
              </a:rPr>
              <a:t>角色</a:t>
            </a:r>
            <a:r>
              <a:rPr lang="en-US" sz="3600" b="1" smtClean="0">
                <a:solidFill>
                  <a:schemeClr val="bg1"/>
                </a:solidFill>
              </a:rPr>
              <a:t>(Actor) </a:t>
            </a:r>
            <a:endParaRPr lang="zh-CN" altLang="en-US" sz="3600" smtClean="0">
              <a:solidFill>
                <a:schemeClr val="bg1"/>
              </a:solidFill>
            </a:endParaRPr>
          </a:p>
          <a:p>
            <a:pPr algn="l"/>
            <a:r>
              <a:rPr lang="zh-CN" altLang="en-US" sz="3600" smtClean="0">
                <a:solidFill>
                  <a:schemeClr val="bg1"/>
                </a:solidFill>
              </a:rPr>
              <a:t>存在于系统外部并直接与系统进行交互的人、系统、子系统或类的外部实体的抽象。</a:t>
            </a:r>
            <a:r>
              <a:rPr lang="en-US" sz="3600" smtClean="0">
                <a:solidFill>
                  <a:schemeClr val="bg1"/>
                </a:solidFill>
              </a:rPr>
              <a:t> </a:t>
            </a:r>
            <a:br>
              <a:rPr lang="en-US" sz="3600" smtClean="0">
                <a:solidFill>
                  <a:schemeClr val="bg1"/>
                </a:solidFill>
              </a:rPr>
            </a:br>
            <a:r>
              <a:rPr lang="zh-CN" altLang="en-US" sz="3600" smtClean="0">
                <a:solidFill>
                  <a:schemeClr val="bg1"/>
                </a:solidFill>
              </a:rPr>
              <a:t>每个参与者可以参与一个或多个用例，每个用例也可以有一个或多个参与者。</a:t>
            </a:r>
          </a:p>
          <a:p>
            <a:pPr algn="l"/>
            <a:r>
              <a:rPr lang="en-US" sz="3600" smtClean="0">
                <a:solidFill>
                  <a:schemeClr val="bg1"/>
                </a:solidFill>
              </a:rPr>
              <a:t> </a:t>
            </a:r>
            <a:endParaRPr lang="zh-CN" altLang="en-US" sz="3600" smtClean="0">
              <a:solidFill>
                <a:schemeClr val="bg1"/>
              </a:solidFill>
            </a:endParaRPr>
          </a:p>
          <a:p>
            <a:pPr algn="l"/>
            <a:r>
              <a:rPr lang="zh-CN" altLang="en-US" sz="3600" smtClean="0">
                <a:solidFill>
                  <a:schemeClr val="bg1"/>
                </a:solidFill>
              </a:rPr>
              <a:t>案例：在用例图上绘制一个参与者（表示一个系统用户），可绘制一个人形符号。参与者和用例之间的关系使用带箭头或者不带箭头的线段来描述，箭头表示在这一关系中哪一方是对话的主动发起者，箭头所指方是对话的被动接受者。</a:t>
            </a:r>
          </a:p>
          <a:p>
            <a:pPr algn="l"/>
            <a:r>
              <a:rPr lang="en-US" sz="3600" smtClean="0">
                <a:solidFill>
                  <a:schemeClr val="bg1"/>
                </a:solidFill>
              </a:rPr>
              <a:t> </a:t>
            </a:r>
          </a:p>
          <a:p>
            <a:pPr algn="l"/>
            <a:endParaRPr lang="en-US" altLang="zh-CN" sz="3600" smtClean="0">
              <a:solidFill>
                <a:schemeClr val="bg1"/>
              </a:solidFill>
            </a:endParaRPr>
          </a:p>
          <a:p>
            <a:pPr algn="l"/>
            <a:endParaRPr lang="en-US" altLang="zh-CN" sz="3600" smtClean="0">
              <a:solidFill>
                <a:schemeClr val="bg1"/>
              </a:solidFill>
            </a:endParaRPr>
          </a:p>
          <a:p>
            <a:pPr algn="l"/>
            <a:endParaRPr lang="en-US" altLang="zh-CN" sz="3600" smtClean="0">
              <a:solidFill>
                <a:schemeClr val="bg1"/>
              </a:solidFill>
            </a:endParaRPr>
          </a:p>
          <a:p>
            <a:pPr algn="l"/>
            <a:endParaRPr lang="zh-CN" altLang="en-US" sz="3600" smtClean="0">
              <a:solidFill>
                <a:schemeClr val="bg1"/>
              </a:solidFill>
            </a:endParaRPr>
          </a:p>
          <a:p>
            <a:pPr algn="l"/>
            <a:r>
              <a:rPr lang="zh-CN" altLang="en-US" sz="3600" smtClean="0">
                <a:solidFill>
                  <a:schemeClr val="bg1"/>
                </a:solidFill>
              </a:rPr>
              <a:t>在用例建模中，为了更加清楚的描述用例或者参与者，会使用到注释。</a:t>
            </a:r>
            <a:r>
              <a:rPr lang="en-US" sz="3600" smtClean="0">
                <a:solidFill>
                  <a:schemeClr val="bg1"/>
                </a:solidFill>
              </a:rPr>
              <a:t> </a:t>
            </a:r>
            <a:br>
              <a:rPr lang="en-US" sz="3600" smtClean="0">
                <a:solidFill>
                  <a:schemeClr val="bg1"/>
                </a:solidFill>
              </a:rPr>
            </a:br>
            <a:r>
              <a:rPr lang="en-US" sz="3600" smtClean="0">
                <a:solidFill>
                  <a:schemeClr val="bg1"/>
                </a:solidFill>
              </a:rPr>
              <a:t> </a:t>
            </a:r>
            <a:endParaRPr lang="zh-CN" altLang="en-US" sz="3600" smtClean="0">
              <a:solidFill>
                <a:schemeClr val="bg1"/>
              </a:solidFill>
            </a:endParaRPr>
          </a:p>
          <a:p>
            <a:pPr algn="l"/>
            <a:r>
              <a:rPr lang="zh-CN" altLang="en-US" sz="3600" smtClean="0">
                <a:solidFill>
                  <a:schemeClr val="bg1"/>
                </a:solidFill>
              </a:rPr>
              <a:t>注释使用</a:t>
            </a:r>
            <a:r>
              <a:rPr lang="en-US" sz="3600" smtClean="0">
                <a:solidFill>
                  <a:schemeClr val="bg1"/>
                </a:solidFill>
              </a:rPr>
              <a:t>Note</a:t>
            </a:r>
            <a:endParaRPr lang="zh-CN" altLang="en-US" sz="3600">
              <a:solidFill>
                <a:schemeClr val="bg1"/>
              </a:solidFill>
            </a:endParaRPr>
          </a:p>
        </p:txBody>
      </p:sp>
      <p:pic>
        <p:nvPicPr>
          <p:cNvPr id="9" name="图片 8" descr="这里写图片描述"/>
          <p:cNvPicPr/>
          <p:nvPr/>
        </p:nvPicPr>
        <p:blipFill>
          <a:blip r:embed="rId4">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6467092" y="7373249"/>
            <a:ext cx="5374005" cy="3024785"/>
          </a:xfrm>
          <a:prstGeom prst="rect">
            <a:avLst/>
          </a:prstGeom>
          <a:noFill/>
          <a:ln>
            <a:noFill/>
          </a:ln>
        </p:spPr>
      </p:pic>
      <p:pic>
        <p:nvPicPr>
          <p:cNvPr id="10" name="图片 9" descr="这里写图片描述"/>
          <p:cNvPicPr/>
          <p:nvPr/>
        </p:nvPicPr>
        <p:blipFill>
          <a:blip r:embed="rId5">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0649902" y="10671129"/>
            <a:ext cx="4006624" cy="2705237"/>
          </a:xfrm>
          <a:prstGeom prst="rect">
            <a:avLst/>
          </a:prstGeom>
          <a:noFill/>
          <a:ln>
            <a:noFill/>
          </a:ln>
        </p:spPr>
      </p:pic>
    </p:spTree>
    <p:extLst>
      <p:ext uri="{BB962C8B-B14F-4D97-AF65-F5344CB8AC3E}">
        <p14:creationId xmlns="" xmlns:p14="http://schemas.microsoft.com/office/powerpoint/2010/main" val="24594931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用例图</a:t>
            </a:r>
            <a:r>
              <a:rPr lang="zh-CN" altLang="en-US" sz="6600" dirty="0">
                <a:solidFill>
                  <a:schemeClr val="bg1"/>
                </a:solidFill>
                <a:latin typeface="微软雅黑" panose="020B0503020204020204" pitchFamily="34" charset="-122"/>
                <a:ea typeface="黑体" panose="02010609060101010101" pitchFamily="49" charset="-122"/>
              </a:rPr>
              <a:t>元素</a:t>
            </a: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11681" y="2836170"/>
            <a:ext cx="16560472" cy="8402300"/>
          </a:xfrm>
          <a:prstGeom prst="rect">
            <a:avLst/>
          </a:prstGeom>
        </p:spPr>
        <p:txBody>
          <a:bodyPr wrap="square">
            <a:spAutoFit/>
          </a:bodyPr>
          <a:lstStyle/>
          <a:p>
            <a:pPr lvl="0" algn="l"/>
            <a:r>
              <a:rPr lang="zh-CN" altLang="en-US" sz="3600" b="1" smtClean="0">
                <a:solidFill>
                  <a:schemeClr val="bg1"/>
                </a:solidFill>
              </a:rPr>
              <a:t>泛化</a:t>
            </a:r>
            <a:r>
              <a:rPr lang="en-US" sz="3600" b="1" smtClean="0">
                <a:solidFill>
                  <a:schemeClr val="bg1"/>
                </a:solidFill>
              </a:rPr>
              <a:t>(Generalization)</a:t>
            </a:r>
            <a:r>
              <a:rPr lang="en-US" sz="3600" smtClean="0">
                <a:solidFill>
                  <a:schemeClr val="bg1"/>
                </a:solidFill>
              </a:rPr>
              <a:t>  </a:t>
            </a:r>
            <a:br>
              <a:rPr lang="en-US" sz="3600" smtClean="0">
                <a:solidFill>
                  <a:schemeClr val="bg1"/>
                </a:solidFill>
              </a:rPr>
            </a:br>
            <a:r>
              <a:rPr lang="zh-CN" altLang="en-US" sz="3600" smtClean="0">
                <a:solidFill>
                  <a:schemeClr val="bg1"/>
                </a:solidFill>
              </a:rPr>
              <a:t>泛化关系是类元的一般描述和具体描述之间的关系，具体描述建立在一般描述的基础之上，并对其进行了扩展。具体描述完全拥有一般描述的特性、成员和关系， 并且包含补充的信息。在</a:t>
            </a:r>
            <a:r>
              <a:rPr lang="en-US" sz="3600" smtClean="0">
                <a:solidFill>
                  <a:schemeClr val="bg1"/>
                </a:solidFill>
              </a:rPr>
              <a:t>Java</a:t>
            </a:r>
            <a:r>
              <a:rPr lang="zh-CN" altLang="en-US" sz="3600" smtClean="0">
                <a:solidFill>
                  <a:schemeClr val="bg1"/>
                </a:solidFill>
              </a:rPr>
              <a:t>中用“</a:t>
            </a:r>
            <a:r>
              <a:rPr lang="en-US" sz="3600" smtClean="0">
                <a:solidFill>
                  <a:schemeClr val="bg1"/>
                </a:solidFill>
              </a:rPr>
              <a:t>extend</a:t>
            </a:r>
            <a:r>
              <a:rPr lang="zh-CN" altLang="en-US" sz="3600" smtClean="0">
                <a:solidFill>
                  <a:schemeClr val="bg1"/>
                </a:solidFill>
              </a:rPr>
              <a:t>”来表示此关系。举个计算机的例子来说：冯诺依曼结构是最初的计算机结构，无论是个人计算机，</a:t>
            </a:r>
            <a:r>
              <a:rPr lang="en-US" sz="3600" u="sng" smtClean="0">
                <a:solidFill>
                  <a:schemeClr val="bg1"/>
                </a:solidFill>
                <a:hlinkClick r:id="rId4"/>
              </a:rPr>
              <a:t>服务器</a:t>
            </a:r>
            <a:r>
              <a:rPr lang="zh-CN" altLang="en-US" sz="3600" smtClean="0">
                <a:solidFill>
                  <a:schemeClr val="bg1"/>
                </a:solidFill>
              </a:rPr>
              <a:t>，还是超级计算机，都具有该特性，并在此特性上进行了扩展。</a:t>
            </a:r>
            <a:r>
              <a:rPr lang="en-US" sz="3600" smtClean="0">
                <a:solidFill>
                  <a:schemeClr val="bg1"/>
                </a:solidFill>
              </a:rPr>
              <a:t> </a:t>
            </a:r>
            <a:br>
              <a:rPr lang="en-US" sz="3600" smtClean="0">
                <a:solidFill>
                  <a:schemeClr val="bg1"/>
                </a:solidFill>
              </a:rPr>
            </a:br>
            <a:r>
              <a:rPr lang="en-US" sz="3600" smtClean="0">
                <a:solidFill>
                  <a:schemeClr val="bg1"/>
                </a:solidFill>
              </a:rPr>
              <a:t>UML</a:t>
            </a:r>
            <a:r>
              <a:rPr lang="zh-CN" altLang="en-US" sz="3600" smtClean="0">
                <a:solidFill>
                  <a:schemeClr val="bg1"/>
                </a:solidFill>
              </a:rPr>
              <a:t>图中实现泛化管理的描述，在类图中使用带空心三角箭头的实线表示，箭头从子类、子接口指向父类、父接口。</a:t>
            </a:r>
            <a:r>
              <a:rPr lang="en-US" sz="3600" smtClean="0">
                <a:solidFill>
                  <a:schemeClr val="bg1"/>
                </a:solidFill>
              </a:rPr>
              <a:t>(</a:t>
            </a:r>
            <a:r>
              <a:rPr lang="zh-CN" altLang="en-US" sz="3600" smtClean="0">
                <a:solidFill>
                  <a:schemeClr val="bg1"/>
                </a:solidFill>
              </a:rPr>
              <a:t>子级指向父级</a:t>
            </a:r>
            <a:r>
              <a:rPr lang="en-US" sz="3600" smtClean="0">
                <a:solidFill>
                  <a:schemeClr val="bg1"/>
                </a:solidFill>
              </a:rPr>
              <a:t>)</a:t>
            </a:r>
            <a:r>
              <a:rPr lang="zh-CN" altLang="en-US" sz="3600" smtClean="0">
                <a:solidFill>
                  <a:schemeClr val="bg1"/>
                </a:solidFill>
              </a:rPr>
              <a:t>具体如图所示（不演示）。</a:t>
            </a:r>
            <a:r>
              <a:rPr lang="en-US" sz="3600" smtClean="0">
                <a:solidFill>
                  <a:schemeClr val="bg1"/>
                </a:solidFill>
              </a:rPr>
              <a:t> </a:t>
            </a:r>
            <a:endParaRPr lang="zh-CN" altLang="en-US" sz="3600" smtClean="0">
              <a:solidFill>
                <a:schemeClr val="bg1"/>
              </a:solidFill>
            </a:endParaRPr>
          </a:p>
          <a:p>
            <a:pPr algn="l"/>
            <a:r>
              <a:rPr lang="zh-CN" altLang="en-US" sz="3600" smtClean="0">
                <a:solidFill>
                  <a:schemeClr val="bg1"/>
                </a:solidFill>
              </a:rPr>
              <a:t>水果泛化苹果</a:t>
            </a:r>
            <a:r>
              <a:rPr lang="en-US" sz="3600" smtClean="0">
                <a:solidFill>
                  <a:schemeClr val="bg1"/>
                </a:solidFill>
              </a:rPr>
              <a:t/>
            </a:r>
            <a:br>
              <a:rPr lang="en-US" sz="3600" smtClean="0">
                <a:solidFill>
                  <a:schemeClr val="bg1"/>
                </a:solidFill>
              </a:rPr>
            </a:br>
            <a:endParaRPr lang="zh-CN" altLang="en-US" sz="3600" smtClean="0">
              <a:solidFill>
                <a:schemeClr val="bg1"/>
              </a:solidFill>
            </a:endParaRPr>
          </a:p>
          <a:p>
            <a:pPr algn="l"/>
            <a:r>
              <a:rPr lang="zh-CN" altLang="en-US" sz="3600" smtClean="0">
                <a:solidFill>
                  <a:schemeClr val="bg1"/>
                </a:solidFill>
              </a:rPr>
              <a:t>由于参与者实质上也是类，所以它拥有与类相同的关系描述，即参与者与参与者之间主要是泛化关系（或称为“继承”关系）。 </a:t>
            </a:r>
          </a:p>
          <a:p>
            <a:pPr algn="l"/>
            <a:r>
              <a:rPr lang="zh-CN" altLang="en-US" sz="3600" smtClean="0">
                <a:solidFill>
                  <a:schemeClr val="bg1"/>
                </a:solidFill>
              </a:rPr>
              <a:t>泛化关系的含义是把某些参与者的共同行为提取出来表示成通用行为，并描述成超类。泛化关系表示的是参与者之间的一般</a:t>
            </a:r>
            <a:r>
              <a:rPr lang="en-US" sz="3600" smtClean="0">
                <a:solidFill>
                  <a:schemeClr val="bg1"/>
                </a:solidFill>
              </a:rPr>
              <a:t>/</a:t>
            </a:r>
            <a:r>
              <a:rPr lang="zh-CN" altLang="en-US" sz="3600" smtClean="0">
                <a:solidFill>
                  <a:schemeClr val="bg1"/>
                </a:solidFill>
              </a:rPr>
              <a:t>特殊关系，在</a:t>
            </a:r>
            <a:r>
              <a:rPr lang="en-US" sz="3600" smtClean="0">
                <a:solidFill>
                  <a:schemeClr val="bg1"/>
                </a:solidFill>
              </a:rPr>
              <a:t>UML</a:t>
            </a:r>
            <a:r>
              <a:rPr lang="zh-CN" altLang="en-US" sz="3600" smtClean="0">
                <a:solidFill>
                  <a:schemeClr val="bg1"/>
                </a:solidFill>
              </a:rPr>
              <a:t>图中，使用带空心三角箭头的实线表示泛化关系。 </a:t>
            </a:r>
            <a:endParaRPr lang="zh-CN" altLang="en-US" sz="3600">
              <a:solidFill>
                <a:schemeClr val="bg1"/>
              </a:solidFill>
            </a:endParaRPr>
          </a:p>
        </p:txBody>
      </p:sp>
      <p:pic>
        <p:nvPicPr>
          <p:cNvPr id="11" name="图片 10" descr="这里写图片描述"/>
          <p:cNvPicPr/>
          <p:nvPr/>
        </p:nvPicPr>
        <p:blipFill rotWithShape="1">
          <a:blip r:embed="rId5">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b="5814"/>
          <a:stretch/>
        </p:blipFill>
        <p:spPr bwMode="auto">
          <a:xfrm>
            <a:off x="18575382" y="4702629"/>
            <a:ext cx="5183369" cy="3683725"/>
          </a:xfrm>
          <a:prstGeom prst="rect">
            <a:avLst/>
          </a:prstGeom>
          <a:noFill/>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12" name="图片 11" descr="这里写图片描述"/>
          <p:cNvPicPr/>
          <p:nvPr/>
        </p:nvPicPr>
        <p:blipFill>
          <a:blip r:embed="rId6">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9780950" y="10661739"/>
            <a:ext cx="2994524" cy="1695723"/>
          </a:xfrm>
          <a:prstGeom prst="rect">
            <a:avLst/>
          </a:prstGeom>
          <a:noFill/>
          <a:ln>
            <a:noFill/>
          </a:ln>
        </p:spPr>
      </p:pic>
    </p:spTree>
    <p:extLst>
      <p:ext uri="{BB962C8B-B14F-4D97-AF65-F5344CB8AC3E}">
        <p14:creationId xmlns="" xmlns:p14="http://schemas.microsoft.com/office/powerpoint/2010/main" val="24594931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用例图</a:t>
            </a:r>
            <a:r>
              <a:rPr lang="zh-CN" altLang="en-US" sz="6600" dirty="0">
                <a:solidFill>
                  <a:schemeClr val="bg1"/>
                </a:solidFill>
                <a:latin typeface="微软雅黑" panose="020B0503020204020204" pitchFamily="34" charset="-122"/>
                <a:ea typeface="黑体" panose="02010609060101010101" pitchFamily="49" charset="-122"/>
              </a:rPr>
              <a:t>元素</a:t>
            </a: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11681" y="2836170"/>
            <a:ext cx="16560472" cy="5078313"/>
          </a:xfrm>
          <a:prstGeom prst="rect">
            <a:avLst/>
          </a:prstGeom>
        </p:spPr>
        <p:txBody>
          <a:bodyPr wrap="square">
            <a:spAutoFit/>
          </a:bodyPr>
          <a:lstStyle/>
          <a:p>
            <a:pPr lvl="0" algn="l"/>
            <a:r>
              <a:rPr lang="zh-CN" altLang="en-US" sz="3600" b="1" smtClean="0">
                <a:solidFill>
                  <a:schemeClr val="bg1"/>
                </a:solidFill>
              </a:rPr>
              <a:t>关联</a:t>
            </a:r>
            <a:r>
              <a:rPr lang="en-US" sz="3600" b="1" smtClean="0">
                <a:solidFill>
                  <a:schemeClr val="bg1"/>
                </a:solidFill>
              </a:rPr>
              <a:t>(Association)</a:t>
            </a:r>
            <a:r>
              <a:rPr lang="zh-CN" altLang="en-US" sz="3600" b="1" smtClean="0">
                <a:solidFill>
                  <a:schemeClr val="bg1"/>
                </a:solidFill>
              </a:rPr>
              <a:t>，</a:t>
            </a:r>
            <a:r>
              <a:rPr lang="zh-CN" altLang="en-US" sz="3600" smtClean="0">
                <a:solidFill>
                  <a:schemeClr val="bg1"/>
                </a:solidFill>
              </a:rPr>
              <a:t>定向关联</a:t>
            </a:r>
            <a:r>
              <a:rPr lang="en-US" sz="3600" smtClean="0">
                <a:solidFill>
                  <a:schemeClr val="bg1"/>
                </a:solidFill>
              </a:rPr>
              <a:t>(DirectedAssociation)</a:t>
            </a:r>
            <a:endParaRPr lang="zh-CN" altLang="en-US" sz="3600" smtClean="0">
              <a:solidFill>
                <a:schemeClr val="bg1"/>
              </a:solidFill>
            </a:endParaRPr>
          </a:p>
          <a:p>
            <a:pPr algn="l"/>
            <a:r>
              <a:rPr lang="zh-CN" altLang="en-US" sz="3600" smtClean="0">
                <a:solidFill>
                  <a:schemeClr val="bg1"/>
                </a:solidFill>
              </a:rPr>
              <a:t>关联关系描述参与者与用例之间的关系，它是用于表示类的关系的关联元类的实例。在</a:t>
            </a:r>
            <a:r>
              <a:rPr lang="en-US" sz="3600" smtClean="0">
                <a:solidFill>
                  <a:schemeClr val="bg1"/>
                </a:solidFill>
              </a:rPr>
              <a:t>UML</a:t>
            </a:r>
            <a:r>
              <a:rPr lang="zh-CN" altLang="en-US" sz="3600" smtClean="0">
                <a:solidFill>
                  <a:schemeClr val="bg1"/>
                </a:solidFill>
              </a:rPr>
              <a:t>中，关联关系用箭头来表示。</a:t>
            </a:r>
          </a:p>
          <a:p>
            <a:pPr algn="l"/>
            <a:r>
              <a:rPr lang="en-US" sz="3600" smtClean="0">
                <a:solidFill>
                  <a:schemeClr val="bg1"/>
                </a:solidFill>
              </a:rPr>
              <a:t> 	</a:t>
            </a:r>
            <a:r>
              <a:rPr lang="zh-CN" altLang="en-US" sz="3600" smtClean="0">
                <a:solidFill>
                  <a:schemeClr val="bg1"/>
                </a:solidFill>
              </a:rPr>
              <a:t>关联关系表示参与者与用例之间的通信。不同的参与者可以访问相同的用例，一般说来它们和该用例的交互是不一样的，如果一样的话，说明它们的角色可能是相同的。如果两中交互的目的也相同，说明它们的角色是相同的，就可以将它们合并。</a:t>
            </a:r>
          </a:p>
          <a:p>
            <a:pPr algn="l"/>
            <a:r>
              <a:rPr lang="zh-CN" altLang="en-US" sz="3600" smtClean="0">
                <a:solidFill>
                  <a:schemeClr val="bg1"/>
                </a:solidFill>
              </a:rPr>
              <a:t>表示参与者与用例之间的通信，任何一方都可发送或接受消息。</a:t>
            </a:r>
          </a:p>
          <a:p>
            <a:pPr algn="l"/>
            <a:r>
              <a:rPr lang="zh-CN" altLang="en-US" sz="3600" smtClean="0">
                <a:solidFill>
                  <a:schemeClr val="bg1"/>
                </a:solidFill>
              </a:rPr>
              <a:t>　　</a:t>
            </a:r>
            <a:r>
              <a:rPr lang="en-US" altLang="zh-CN" sz="3600" smtClean="0">
                <a:solidFill>
                  <a:schemeClr val="bg1"/>
                </a:solidFill>
              </a:rPr>
              <a:t>【</a:t>
            </a:r>
            <a:r>
              <a:rPr lang="zh-CN" altLang="en-US" sz="3600" smtClean="0">
                <a:solidFill>
                  <a:schemeClr val="bg1"/>
                </a:solidFill>
              </a:rPr>
              <a:t>箭头指向</a:t>
            </a:r>
            <a:r>
              <a:rPr lang="en-US" altLang="zh-CN" sz="3600" smtClean="0">
                <a:solidFill>
                  <a:schemeClr val="bg1"/>
                </a:solidFill>
              </a:rPr>
              <a:t>】</a:t>
            </a:r>
            <a:r>
              <a:rPr lang="zh-CN" altLang="en-US" sz="3600" smtClean="0">
                <a:solidFill>
                  <a:schemeClr val="bg1"/>
                </a:solidFill>
              </a:rPr>
              <a:t>：指向消息接收方</a:t>
            </a:r>
            <a:endParaRPr lang="zh-CN" altLang="en-US" sz="3600">
              <a:solidFill>
                <a:schemeClr val="bg1"/>
              </a:solidFill>
            </a:endParaRPr>
          </a:p>
        </p:txBody>
      </p:sp>
      <p:pic>
        <p:nvPicPr>
          <p:cNvPr id="13" name="图片 12" descr="https://pic001.cnblogs.com/images/2012/1/2012013015250613.gif"/>
          <p:cNvPicPr/>
          <p:nvPr/>
        </p:nvPicPr>
        <p:blipFill>
          <a:blip r:embed="rId4">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6518254" y="6305958"/>
            <a:ext cx="4852579" cy="1949768"/>
          </a:xfrm>
          <a:prstGeom prst="rect">
            <a:avLst/>
          </a:prstGeom>
          <a:noFill/>
          <a:ln>
            <a:noFill/>
          </a:ln>
        </p:spPr>
      </p:pic>
    </p:spTree>
    <p:extLst>
      <p:ext uri="{BB962C8B-B14F-4D97-AF65-F5344CB8AC3E}">
        <p14:creationId xmlns="" xmlns:p14="http://schemas.microsoft.com/office/powerpoint/2010/main" val="24594931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用例图</a:t>
            </a:r>
            <a:r>
              <a:rPr lang="zh-CN" altLang="en-US" sz="6600" dirty="0">
                <a:solidFill>
                  <a:schemeClr val="bg1"/>
                </a:solidFill>
                <a:latin typeface="微软雅黑" panose="020B0503020204020204" pitchFamily="34" charset="-122"/>
                <a:ea typeface="黑体" panose="02010609060101010101" pitchFamily="49" charset="-122"/>
              </a:rPr>
              <a:t>元素</a:t>
            </a: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11681" y="2836170"/>
            <a:ext cx="16560472" cy="3416320"/>
          </a:xfrm>
          <a:prstGeom prst="rect">
            <a:avLst/>
          </a:prstGeom>
        </p:spPr>
        <p:txBody>
          <a:bodyPr wrap="square">
            <a:spAutoFit/>
          </a:bodyPr>
          <a:lstStyle/>
          <a:p>
            <a:pPr lvl="0" algn="l"/>
            <a:r>
              <a:rPr lang="zh-CN" altLang="en-US" sz="3600" b="1" smtClean="0">
                <a:solidFill>
                  <a:schemeClr val="bg1"/>
                </a:solidFill>
              </a:rPr>
              <a:t>依赖</a:t>
            </a:r>
            <a:r>
              <a:rPr lang="en-US" sz="3600" b="1" smtClean="0">
                <a:solidFill>
                  <a:schemeClr val="bg1"/>
                </a:solidFill>
              </a:rPr>
              <a:t>(Dependency) </a:t>
            </a:r>
            <a:r>
              <a:rPr lang="en-US" sz="3600" smtClean="0">
                <a:solidFill>
                  <a:schemeClr val="bg1"/>
                </a:solidFill>
              </a:rPr>
              <a:t> </a:t>
            </a:r>
            <a:endParaRPr lang="zh-CN" altLang="en-US" sz="3600" smtClean="0">
              <a:solidFill>
                <a:schemeClr val="bg1"/>
              </a:solidFill>
            </a:endParaRPr>
          </a:p>
          <a:p>
            <a:pPr algn="l"/>
            <a:r>
              <a:rPr lang="zh-CN" altLang="en-US" sz="3600" smtClean="0">
                <a:solidFill>
                  <a:schemeClr val="bg1"/>
                </a:solidFill>
              </a:rPr>
              <a:t>类</a:t>
            </a:r>
            <a:r>
              <a:rPr lang="en-US" sz="3600" smtClean="0">
                <a:solidFill>
                  <a:schemeClr val="bg1"/>
                </a:solidFill>
              </a:rPr>
              <a:t>A</a:t>
            </a:r>
            <a:r>
              <a:rPr lang="zh-CN" altLang="en-US" sz="3600" smtClean="0">
                <a:solidFill>
                  <a:schemeClr val="bg1"/>
                </a:solidFill>
              </a:rPr>
              <a:t>的实现需要引用类</a:t>
            </a:r>
            <a:r>
              <a:rPr lang="en-US" sz="3600" smtClean="0">
                <a:solidFill>
                  <a:schemeClr val="bg1"/>
                </a:solidFill>
              </a:rPr>
              <a:t>B</a:t>
            </a:r>
            <a:r>
              <a:rPr lang="zh-CN" altLang="en-US" sz="3600" smtClean="0">
                <a:solidFill>
                  <a:schemeClr val="bg1"/>
                </a:solidFill>
              </a:rPr>
              <a:t>，这就是依赖，这种使用关系是具有偶然性的、临时性的、非常弱的，而</a:t>
            </a:r>
            <a:r>
              <a:rPr lang="en-US" sz="3600" smtClean="0">
                <a:solidFill>
                  <a:schemeClr val="bg1"/>
                </a:solidFill>
              </a:rPr>
              <a:t>B</a:t>
            </a:r>
            <a:r>
              <a:rPr lang="zh-CN" altLang="en-US" sz="3600" smtClean="0">
                <a:solidFill>
                  <a:schemeClr val="bg1"/>
                </a:solidFill>
              </a:rPr>
              <a:t>类的变化会影响到</a:t>
            </a:r>
            <a:r>
              <a:rPr lang="en-US" sz="3600" smtClean="0">
                <a:solidFill>
                  <a:schemeClr val="bg1"/>
                </a:solidFill>
              </a:rPr>
              <a:t>A</a:t>
            </a:r>
            <a:r>
              <a:rPr lang="zh-CN" altLang="en-US" sz="3600" smtClean="0">
                <a:solidFill>
                  <a:schemeClr val="bg1"/>
                </a:solidFill>
              </a:rPr>
              <a:t>，则</a:t>
            </a:r>
            <a:r>
              <a:rPr lang="en-US" sz="3600" smtClean="0">
                <a:solidFill>
                  <a:schemeClr val="bg1"/>
                </a:solidFill>
              </a:rPr>
              <a:t>A</a:t>
            </a:r>
            <a:r>
              <a:rPr lang="zh-CN" altLang="en-US" sz="3600" smtClean="0">
                <a:solidFill>
                  <a:schemeClr val="bg1"/>
                </a:solidFill>
              </a:rPr>
              <a:t>与</a:t>
            </a:r>
            <a:r>
              <a:rPr lang="en-US" sz="3600" smtClean="0">
                <a:solidFill>
                  <a:schemeClr val="bg1"/>
                </a:solidFill>
              </a:rPr>
              <a:t>B</a:t>
            </a:r>
            <a:r>
              <a:rPr lang="zh-CN" altLang="en-US" sz="3600" smtClean="0">
                <a:solidFill>
                  <a:schemeClr val="bg1"/>
                </a:solidFill>
              </a:rPr>
              <a:t>存在依赖关系，依赖关系是弱的关联关系。例如：人依赖计算机去做软件开发。在</a:t>
            </a:r>
            <a:r>
              <a:rPr lang="en-US" sz="3600" smtClean="0">
                <a:solidFill>
                  <a:schemeClr val="bg1"/>
                </a:solidFill>
              </a:rPr>
              <a:t>UML</a:t>
            </a:r>
            <a:r>
              <a:rPr lang="zh-CN" altLang="en-US" sz="3600" smtClean="0">
                <a:solidFill>
                  <a:schemeClr val="bg1"/>
                </a:solidFill>
              </a:rPr>
              <a:t>类图设计中，依赖关系用由类</a:t>
            </a:r>
            <a:r>
              <a:rPr lang="en-US" sz="3600" smtClean="0">
                <a:solidFill>
                  <a:schemeClr val="bg1"/>
                </a:solidFill>
              </a:rPr>
              <a:t>A</a:t>
            </a:r>
            <a:r>
              <a:rPr lang="zh-CN" altLang="en-US" sz="3600" smtClean="0">
                <a:solidFill>
                  <a:schemeClr val="bg1"/>
                </a:solidFill>
              </a:rPr>
              <a:t>指向类</a:t>
            </a:r>
            <a:r>
              <a:rPr lang="en-US" sz="3600" smtClean="0">
                <a:solidFill>
                  <a:schemeClr val="bg1"/>
                </a:solidFill>
              </a:rPr>
              <a:t>B</a:t>
            </a:r>
            <a:r>
              <a:rPr lang="zh-CN" altLang="en-US" sz="3600" smtClean="0">
                <a:solidFill>
                  <a:schemeClr val="bg1"/>
                </a:solidFill>
              </a:rPr>
              <a:t>的带箭头虚线</a:t>
            </a:r>
          </a:p>
          <a:p>
            <a:pPr algn="l"/>
            <a:r>
              <a:rPr lang="zh-CN" altLang="en-US" sz="3600" smtClean="0">
                <a:solidFill>
                  <a:schemeClr val="bg1"/>
                </a:solidFill>
              </a:rPr>
              <a:t>表示。如图所示</a:t>
            </a:r>
            <a:endParaRPr lang="zh-CN" altLang="en-US" sz="3600">
              <a:solidFill>
                <a:schemeClr val="bg1"/>
              </a:solidFill>
            </a:endParaRPr>
          </a:p>
        </p:txBody>
      </p:sp>
      <p:pic>
        <p:nvPicPr>
          <p:cNvPr id="10" name="图片 9" descr="这里写图片描述"/>
          <p:cNvPicPr/>
          <p:nvPr/>
        </p:nvPicPr>
        <p:blipFill rotWithShape="1">
          <a:blip r:embed="rId4">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28051" t="6667" r="1" b="10222"/>
          <a:stretch/>
        </p:blipFill>
        <p:spPr bwMode="auto">
          <a:xfrm>
            <a:off x="10742113" y="5630091"/>
            <a:ext cx="4776561" cy="3200400"/>
          </a:xfrm>
          <a:prstGeom prst="rect">
            <a:avLst/>
          </a:prstGeom>
          <a:noFill/>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extLst>
      <p:ext uri="{BB962C8B-B14F-4D97-AF65-F5344CB8AC3E}">
        <p14:creationId xmlns="" xmlns:p14="http://schemas.microsoft.com/office/powerpoint/2010/main" val="245949310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用例图</a:t>
            </a:r>
            <a:r>
              <a:rPr lang="zh-CN" altLang="en-US" sz="6600" dirty="0">
                <a:solidFill>
                  <a:schemeClr val="bg1"/>
                </a:solidFill>
                <a:latin typeface="微软雅黑" panose="020B0503020204020204" pitchFamily="34" charset="-122"/>
                <a:ea typeface="黑体" panose="02010609060101010101" pitchFamily="49" charset="-122"/>
              </a:rPr>
              <a:t>元素</a:t>
            </a: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11681" y="2836170"/>
            <a:ext cx="16560472" cy="4524315"/>
          </a:xfrm>
          <a:prstGeom prst="rect">
            <a:avLst/>
          </a:prstGeom>
        </p:spPr>
        <p:txBody>
          <a:bodyPr wrap="square">
            <a:spAutoFit/>
          </a:bodyPr>
          <a:lstStyle/>
          <a:p>
            <a:pPr lvl="0" algn="l"/>
            <a:r>
              <a:rPr lang="zh-CN" altLang="en-US" sz="3600" smtClean="0">
                <a:solidFill>
                  <a:schemeClr val="bg1"/>
                </a:solidFill>
              </a:rPr>
              <a:t>扩展</a:t>
            </a:r>
            <a:r>
              <a:rPr lang="en-US" sz="3600" smtClean="0">
                <a:solidFill>
                  <a:schemeClr val="bg1"/>
                </a:solidFill>
              </a:rPr>
              <a:t>(Extend) </a:t>
            </a:r>
            <a:endParaRPr lang="zh-CN" altLang="en-US" sz="3600" smtClean="0">
              <a:solidFill>
                <a:schemeClr val="bg1"/>
              </a:solidFill>
            </a:endParaRPr>
          </a:p>
          <a:p>
            <a:pPr algn="l"/>
            <a:r>
              <a:rPr lang="zh-CN" altLang="en-US" sz="3600" smtClean="0">
                <a:solidFill>
                  <a:schemeClr val="bg1"/>
                </a:solidFill>
              </a:rPr>
              <a:t>扩展关系是指用例功能的延伸，相当于为基础用例提供一个附加功能。</a:t>
            </a:r>
          </a:p>
          <a:p>
            <a:pPr algn="l"/>
            <a:r>
              <a:rPr lang="zh-CN" altLang="en-US" sz="3600" smtClean="0">
                <a:solidFill>
                  <a:schemeClr val="bg1"/>
                </a:solidFill>
              </a:rPr>
              <a:t>扩展用例可以在基用例之上添加新的行为，但是基用例必须声明某些特定的“扩展点”，并且扩展用例只能在这些扩展点上扩展新的行为。在扩展（</a:t>
            </a:r>
            <a:r>
              <a:rPr lang="en-US" sz="3600" smtClean="0">
                <a:solidFill>
                  <a:schemeClr val="bg1"/>
                </a:solidFill>
              </a:rPr>
              <a:t>extend</a:t>
            </a:r>
            <a:r>
              <a:rPr lang="zh-CN" altLang="en-US" sz="3600" smtClean="0">
                <a:solidFill>
                  <a:schemeClr val="bg1"/>
                </a:solidFill>
              </a:rPr>
              <a:t>）关系中，基础用例</a:t>
            </a:r>
            <a:r>
              <a:rPr lang="en-US" sz="3600" smtClean="0">
                <a:solidFill>
                  <a:schemeClr val="bg1"/>
                </a:solidFill>
              </a:rPr>
              <a:t>(Base)</a:t>
            </a:r>
            <a:r>
              <a:rPr lang="zh-CN" altLang="en-US" sz="3600" smtClean="0">
                <a:solidFill>
                  <a:schemeClr val="bg1"/>
                </a:solidFill>
              </a:rPr>
              <a:t>中定义有一至多个已命名的扩展点，扩展关系是指将扩展用例</a:t>
            </a:r>
            <a:r>
              <a:rPr lang="en-US" sz="3600" smtClean="0">
                <a:solidFill>
                  <a:schemeClr val="bg1"/>
                </a:solidFill>
              </a:rPr>
              <a:t>(Extension)</a:t>
            </a:r>
            <a:r>
              <a:rPr lang="zh-CN" altLang="en-US" sz="3600" smtClean="0">
                <a:solidFill>
                  <a:schemeClr val="bg1"/>
                </a:solidFill>
              </a:rPr>
              <a:t>的事件流在一定的条件下按照相应的扩展点插入到基础用例</a:t>
            </a:r>
            <a:r>
              <a:rPr lang="en-US" sz="3600" smtClean="0">
                <a:solidFill>
                  <a:schemeClr val="bg1"/>
                </a:solidFill>
              </a:rPr>
              <a:t>(Base)</a:t>
            </a:r>
            <a:r>
              <a:rPr lang="zh-CN" altLang="en-US" sz="3600" smtClean="0">
                <a:solidFill>
                  <a:schemeClr val="bg1"/>
                </a:solidFill>
              </a:rPr>
              <a:t>中</a:t>
            </a:r>
            <a:r>
              <a:rPr lang="en-US" sz="3600" smtClean="0">
                <a:solidFill>
                  <a:schemeClr val="bg1"/>
                </a:solidFill>
              </a:rPr>
              <a:t>     </a:t>
            </a:r>
            <a:r>
              <a:rPr lang="zh-CN" altLang="en-US" sz="3600" smtClean="0">
                <a:solidFill>
                  <a:schemeClr val="bg1"/>
                </a:solidFill>
              </a:rPr>
              <a:t>对于一个扩展用例，可以在基用例上有几个扩展点。</a:t>
            </a:r>
            <a:r>
              <a:rPr lang="en-US" sz="3600" smtClean="0">
                <a:solidFill>
                  <a:schemeClr val="bg1"/>
                </a:solidFill>
              </a:rPr>
              <a:t>    </a:t>
            </a:r>
            <a:r>
              <a:rPr lang="zh-CN" altLang="en-US" sz="3600" smtClean="0">
                <a:solidFill>
                  <a:schemeClr val="bg1"/>
                </a:solidFill>
              </a:rPr>
              <a:t>现金支付（基础用例），信用卡支付和微信支付（扩展用例）</a:t>
            </a:r>
            <a:endParaRPr lang="zh-CN" altLang="en-US" sz="3600">
              <a:solidFill>
                <a:schemeClr val="bg1"/>
              </a:solidFill>
            </a:endParaRPr>
          </a:p>
        </p:txBody>
      </p:sp>
      <p:pic>
        <p:nvPicPr>
          <p:cNvPr id="11" name="图片 10"/>
          <p:cNvPicPr/>
          <p:nvPr/>
        </p:nvPicPr>
        <p:blipFill>
          <a:blip r:embed="rId4"/>
          <a:srcRect/>
          <a:stretch>
            <a:fillRect/>
          </a:stretch>
        </p:blipFill>
        <p:spPr bwMode="auto">
          <a:xfrm>
            <a:off x="11414911" y="7748980"/>
            <a:ext cx="6010940" cy="2596803"/>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用例图</a:t>
            </a:r>
            <a:r>
              <a:rPr lang="zh-CN" altLang="en-US" sz="6600" dirty="0">
                <a:solidFill>
                  <a:schemeClr val="bg1"/>
                </a:solidFill>
                <a:latin typeface="微软雅黑" panose="020B0503020204020204" pitchFamily="34" charset="-122"/>
                <a:ea typeface="黑体" panose="02010609060101010101" pitchFamily="49" charset="-122"/>
              </a:rPr>
              <a:t>元素</a:t>
            </a: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11681" y="2836170"/>
            <a:ext cx="16560472" cy="1754326"/>
          </a:xfrm>
          <a:prstGeom prst="rect">
            <a:avLst/>
          </a:prstGeom>
        </p:spPr>
        <p:txBody>
          <a:bodyPr wrap="square">
            <a:spAutoFit/>
          </a:bodyPr>
          <a:lstStyle/>
          <a:p>
            <a:pPr lvl="0" algn="l"/>
            <a:r>
              <a:rPr lang="zh-CN" altLang="en-US" sz="3600" smtClean="0">
                <a:solidFill>
                  <a:schemeClr val="bg1"/>
                </a:solidFill>
              </a:rPr>
              <a:t>包</a:t>
            </a:r>
            <a:r>
              <a:rPr lang="zh-CN" altLang="en-US" sz="3600" b="1" smtClean="0">
                <a:solidFill>
                  <a:schemeClr val="bg1"/>
                </a:solidFill>
              </a:rPr>
              <a:t>含</a:t>
            </a:r>
            <a:r>
              <a:rPr lang="en-US" sz="3600" b="1" smtClean="0">
                <a:solidFill>
                  <a:schemeClr val="bg1"/>
                </a:solidFill>
              </a:rPr>
              <a:t>(Include)</a:t>
            </a:r>
            <a:r>
              <a:rPr lang="en-US" sz="3600" smtClean="0">
                <a:solidFill>
                  <a:schemeClr val="bg1"/>
                </a:solidFill>
              </a:rPr>
              <a:t> </a:t>
            </a:r>
            <a:endParaRPr lang="zh-CN" altLang="en-US" sz="3600" smtClean="0">
              <a:solidFill>
                <a:schemeClr val="bg1"/>
              </a:solidFill>
            </a:endParaRPr>
          </a:p>
          <a:p>
            <a:pPr algn="l"/>
            <a:r>
              <a:rPr lang="zh-CN" altLang="en-US" sz="3600" smtClean="0">
                <a:solidFill>
                  <a:schemeClr val="bg1"/>
                </a:solidFill>
              </a:rPr>
              <a:t>包含关系用来把一个较复杂用例所表示的功能分解成较小的步骤。</a:t>
            </a:r>
          </a:p>
          <a:p>
            <a:pPr algn="l"/>
            <a:r>
              <a:rPr lang="zh-CN" altLang="en-US" sz="3600" smtClean="0">
                <a:solidFill>
                  <a:schemeClr val="bg1"/>
                </a:solidFill>
              </a:rPr>
              <a:t>　　</a:t>
            </a:r>
            <a:r>
              <a:rPr lang="en-US" altLang="zh-CN" sz="3600" smtClean="0">
                <a:solidFill>
                  <a:schemeClr val="bg1"/>
                </a:solidFill>
              </a:rPr>
              <a:t>【</a:t>
            </a:r>
            <a:r>
              <a:rPr lang="zh-CN" altLang="en-US" sz="3600" smtClean="0">
                <a:solidFill>
                  <a:schemeClr val="bg1"/>
                </a:solidFill>
              </a:rPr>
              <a:t>箭头指向</a:t>
            </a:r>
            <a:r>
              <a:rPr lang="en-US" altLang="zh-CN" sz="3600" smtClean="0">
                <a:solidFill>
                  <a:schemeClr val="bg1"/>
                </a:solidFill>
              </a:rPr>
              <a:t>】</a:t>
            </a:r>
            <a:r>
              <a:rPr lang="zh-CN" altLang="en-US" sz="3600" smtClean="0">
                <a:solidFill>
                  <a:schemeClr val="bg1"/>
                </a:solidFill>
              </a:rPr>
              <a:t>：指向分解出来的功能用例</a:t>
            </a:r>
            <a:endParaRPr lang="zh-CN" altLang="en-US" sz="3600">
              <a:solidFill>
                <a:schemeClr val="bg1"/>
              </a:solidFill>
            </a:endParaRPr>
          </a:p>
        </p:txBody>
      </p:sp>
      <p:pic>
        <p:nvPicPr>
          <p:cNvPr id="10" name="图片 9" descr="https://pic001.cnblogs.com/images/2012/1/2012013015265841.gif"/>
          <p:cNvPicPr/>
          <p:nvPr/>
        </p:nvPicPr>
        <p:blipFill>
          <a:blip r:embed="rId4">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0637823" y="5459840"/>
            <a:ext cx="7493422" cy="4049920"/>
          </a:xfrm>
          <a:prstGeom prst="rect">
            <a:avLst/>
          </a:prstGeom>
          <a:noFill/>
          <a:ln>
            <a:noFill/>
          </a:ln>
        </p:spPr>
      </p:pic>
    </p:spTree>
    <p:extLst>
      <p:ext uri="{BB962C8B-B14F-4D97-AF65-F5344CB8AC3E}">
        <p14:creationId xmlns="" xmlns:p14="http://schemas.microsoft.com/office/powerpoint/2010/main" val="24594931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用例图</a:t>
            </a:r>
            <a:r>
              <a:rPr lang="zh-CN" altLang="en-US" sz="6600" dirty="0">
                <a:solidFill>
                  <a:schemeClr val="bg1"/>
                </a:solidFill>
                <a:latin typeface="微软雅黑" panose="020B0503020204020204" pitchFamily="34" charset="-122"/>
                <a:ea typeface="黑体" panose="02010609060101010101" pitchFamily="49" charset="-122"/>
              </a:rPr>
              <a:t>元素</a:t>
            </a: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11681" y="2836170"/>
            <a:ext cx="16560472" cy="5078313"/>
          </a:xfrm>
          <a:prstGeom prst="rect">
            <a:avLst/>
          </a:prstGeom>
        </p:spPr>
        <p:txBody>
          <a:bodyPr wrap="square">
            <a:spAutoFit/>
          </a:bodyPr>
          <a:lstStyle/>
          <a:p>
            <a:pPr lvl="0" algn="l"/>
            <a:r>
              <a:rPr lang="zh-CN" altLang="en-US" sz="3600" smtClean="0">
                <a:solidFill>
                  <a:schemeClr val="bg1"/>
                </a:solidFill>
              </a:rPr>
              <a:t>案例</a:t>
            </a:r>
            <a:r>
              <a:rPr lang="en-US" sz="3600" smtClean="0">
                <a:solidFill>
                  <a:schemeClr val="bg1"/>
                </a:solidFill>
              </a:rPr>
              <a:t>1</a:t>
            </a:r>
            <a:r>
              <a:rPr lang="zh-CN" altLang="en-US" sz="3600" smtClean="0">
                <a:solidFill>
                  <a:schemeClr val="bg1"/>
                </a:solidFill>
              </a:rPr>
              <a:t>：登录</a:t>
            </a:r>
            <a:endParaRPr lang="en-US" altLang="zh-CN" sz="3600" smtClean="0">
              <a:solidFill>
                <a:schemeClr val="bg1"/>
              </a:solidFill>
            </a:endParaRPr>
          </a:p>
          <a:p>
            <a:pPr lvl="0" algn="l"/>
            <a:endParaRPr lang="en-US" altLang="zh-CN" sz="3600" smtClean="0">
              <a:solidFill>
                <a:schemeClr val="bg1"/>
              </a:solidFill>
            </a:endParaRPr>
          </a:p>
          <a:p>
            <a:pPr algn="l"/>
            <a:r>
              <a:rPr lang="zh-CN" altLang="en-US" sz="3600" smtClean="0">
                <a:solidFill>
                  <a:schemeClr val="bg1"/>
                </a:solidFill>
              </a:rPr>
              <a:t>案例</a:t>
            </a:r>
            <a:r>
              <a:rPr lang="en-US" sz="3600" smtClean="0">
                <a:solidFill>
                  <a:schemeClr val="bg1"/>
                </a:solidFill>
              </a:rPr>
              <a:t>2</a:t>
            </a:r>
            <a:r>
              <a:rPr lang="zh-CN" altLang="en-US" sz="3600" smtClean="0">
                <a:solidFill>
                  <a:schemeClr val="bg1"/>
                </a:solidFill>
              </a:rPr>
              <a:t>：</a:t>
            </a:r>
          </a:p>
          <a:p>
            <a:pPr algn="l"/>
            <a:r>
              <a:rPr lang="zh-CN" altLang="en-US" sz="3600" smtClean="0">
                <a:solidFill>
                  <a:schemeClr val="bg1"/>
                </a:solidFill>
              </a:rPr>
              <a:t>用户到</a:t>
            </a:r>
            <a:r>
              <a:rPr lang="en-US" sz="3600" smtClean="0">
                <a:solidFill>
                  <a:schemeClr val="bg1"/>
                </a:solidFill>
              </a:rPr>
              <a:t>ATM</a:t>
            </a:r>
            <a:r>
              <a:rPr lang="zh-CN" altLang="en-US" sz="3600" smtClean="0">
                <a:solidFill>
                  <a:schemeClr val="bg1"/>
                </a:solidFill>
              </a:rPr>
              <a:t>机器上取钱的例子，客户拿出银行卡插入</a:t>
            </a:r>
            <a:r>
              <a:rPr lang="en-US" sz="3600" smtClean="0">
                <a:solidFill>
                  <a:schemeClr val="bg1"/>
                </a:solidFill>
              </a:rPr>
              <a:t>ATM</a:t>
            </a:r>
            <a:r>
              <a:rPr lang="zh-CN" altLang="en-US" sz="3600" smtClean="0">
                <a:solidFill>
                  <a:schemeClr val="bg1"/>
                </a:solidFill>
              </a:rPr>
              <a:t>机器上，输入密码，如果密码错误，则再次输入密码，密码输入次数不能超过</a:t>
            </a:r>
            <a:r>
              <a:rPr lang="en-US" sz="3600" smtClean="0">
                <a:solidFill>
                  <a:schemeClr val="bg1"/>
                </a:solidFill>
              </a:rPr>
              <a:t>3</a:t>
            </a:r>
            <a:r>
              <a:rPr lang="zh-CN" altLang="en-US" sz="3600" smtClean="0">
                <a:solidFill>
                  <a:schemeClr val="bg1"/>
                </a:solidFill>
              </a:rPr>
              <a:t>次，如果密码正确，则进入服务选择菜单，选择提款或者查看，选择提款，输入提款金额，如果金额过大，则操作失败，如果提款金额在允许范围内，并且</a:t>
            </a:r>
            <a:r>
              <a:rPr lang="en-US" sz="3600" smtClean="0">
                <a:solidFill>
                  <a:schemeClr val="bg1"/>
                </a:solidFill>
              </a:rPr>
              <a:t>ATM</a:t>
            </a:r>
            <a:r>
              <a:rPr lang="zh-CN" altLang="en-US" sz="3600" smtClean="0">
                <a:solidFill>
                  <a:schemeClr val="bg1"/>
                </a:solidFill>
              </a:rPr>
              <a:t>机器中有钱，则能正确提款。</a:t>
            </a:r>
          </a:p>
          <a:p>
            <a:pPr lvl="0" algn="l"/>
            <a:endParaRPr lang="zh-CN" altLang="en-US" sz="360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用例图</a:t>
            </a:r>
            <a:r>
              <a:rPr lang="zh-CN" altLang="en-US" sz="6600" dirty="0">
                <a:solidFill>
                  <a:schemeClr val="bg1"/>
                </a:solidFill>
                <a:latin typeface="微软雅黑" panose="020B0503020204020204" pitchFamily="34" charset="-122"/>
                <a:ea typeface="黑体" panose="02010609060101010101" pitchFamily="49" charset="-122"/>
              </a:rPr>
              <a:t>元素</a:t>
            </a: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11681" y="2836170"/>
            <a:ext cx="16560472" cy="646331"/>
          </a:xfrm>
          <a:prstGeom prst="rect">
            <a:avLst/>
          </a:prstGeom>
        </p:spPr>
        <p:txBody>
          <a:bodyPr wrap="square">
            <a:spAutoFit/>
          </a:bodyPr>
          <a:lstStyle/>
          <a:p>
            <a:pPr lvl="0" algn="l"/>
            <a:r>
              <a:rPr lang="zh-CN" altLang="en-US" sz="3600" smtClean="0">
                <a:solidFill>
                  <a:schemeClr val="bg1"/>
                </a:solidFill>
              </a:rPr>
              <a:t>超市购物</a:t>
            </a:r>
            <a:endParaRPr lang="zh-CN" altLang="en-US" sz="3600">
              <a:solidFill>
                <a:schemeClr val="bg1"/>
              </a:solidFill>
            </a:endParaRPr>
          </a:p>
        </p:txBody>
      </p:sp>
      <p:pic>
        <p:nvPicPr>
          <p:cNvPr id="9" name="图片 8"/>
          <p:cNvPicPr/>
          <p:nvPr/>
        </p:nvPicPr>
        <p:blipFill>
          <a:blip r:embed="rId4"/>
          <a:stretch>
            <a:fillRect/>
          </a:stretch>
        </p:blipFill>
        <p:spPr>
          <a:xfrm>
            <a:off x="4227092" y="4136263"/>
            <a:ext cx="13721273" cy="6705909"/>
          </a:xfrm>
          <a:prstGeom prst="rect">
            <a:avLst/>
          </a:prstGeom>
        </p:spPr>
      </p:pic>
    </p:spTree>
    <p:extLst>
      <p:ext uri="{BB962C8B-B14F-4D97-AF65-F5344CB8AC3E}">
        <p14:creationId xmlns="" xmlns:p14="http://schemas.microsoft.com/office/powerpoint/2010/main" val="24594931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2"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极客营荣誉</a:t>
            </a:r>
          </a:p>
        </p:txBody>
      </p:sp>
      <p:sp>
        <p:nvSpPr>
          <p:cNvPr id="133" name="Oval 3"/>
          <p:cNvSpPr/>
          <p:nvPr/>
        </p:nvSpPr>
        <p:spPr>
          <a:xfrm>
            <a:off x="4469807" y="12032201"/>
            <a:ext cx="450503" cy="450503"/>
          </a:xfrm>
          <a:prstGeom prst="ellipse">
            <a:avLst/>
          </a:prstGeom>
          <a:solidFill>
            <a:srgbClr val="5BC288"/>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4" name="Oval 74"/>
          <p:cNvSpPr/>
          <p:nvPr/>
        </p:nvSpPr>
        <p:spPr>
          <a:xfrm>
            <a:off x="8477946" y="12032201"/>
            <a:ext cx="450503" cy="450503"/>
          </a:xfrm>
          <a:prstGeom prst="ellipse">
            <a:avLst/>
          </a:prstGeom>
          <a:solidFill>
            <a:srgbClr val="F5CC46"/>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5" name="Oval 76"/>
          <p:cNvSpPr/>
          <p:nvPr/>
        </p:nvSpPr>
        <p:spPr>
          <a:xfrm>
            <a:off x="12654092" y="12032201"/>
            <a:ext cx="450503" cy="450503"/>
          </a:xfrm>
          <a:prstGeom prst="ellipse">
            <a:avLst/>
          </a:prstGeom>
          <a:solidFill>
            <a:srgbClr val="9CBE5C"/>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6" name="Oval 77"/>
          <p:cNvSpPr/>
          <p:nvPr/>
        </p:nvSpPr>
        <p:spPr>
          <a:xfrm>
            <a:off x="15886436" y="12032201"/>
            <a:ext cx="450503" cy="450503"/>
          </a:xfrm>
          <a:prstGeom prst="ellipse">
            <a:avLst/>
          </a:prstGeom>
          <a:solidFill>
            <a:srgbClr val="EC7E8F"/>
          </a:solidFill>
          <a:ln w="12700">
            <a:miter lim="400000"/>
          </a:ln>
        </p:spPr>
        <p:txBody>
          <a:bodyPr lIns="0" tIns="0" rIns="0" bIns="0" anchor="ctr"/>
          <a:lstStyle/>
          <a:p>
            <a:pPr defTabSz="914400">
              <a:defRPr sz="4800">
                <a:solidFill>
                  <a:srgbClr val="EC7E90"/>
                </a:solidFill>
                <a:latin typeface="Calibri"/>
                <a:ea typeface="Calibri"/>
                <a:cs typeface="Calibri"/>
                <a:sym typeface="Calibri"/>
              </a:defRPr>
            </a:pPr>
            <a:endParaRPr/>
          </a:p>
        </p:txBody>
      </p:sp>
      <p:sp>
        <p:nvSpPr>
          <p:cNvPr id="137" name="Oval 78"/>
          <p:cNvSpPr/>
          <p:nvPr/>
        </p:nvSpPr>
        <p:spPr>
          <a:xfrm>
            <a:off x="18472466" y="12032201"/>
            <a:ext cx="450503" cy="450503"/>
          </a:xfrm>
          <a:prstGeom prst="ellipse">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8" name="Straight Connector 5"/>
          <p:cNvSpPr/>
          <p:nvPr/>
        </p:nvSpPr>
        <p:spPr>
          <a:xfrm flipV="1">
            <a:off x="4695056" y="5294035"/>
            <a:ext cx="2" cy="6983080"/>
          </a:xfrm>
          <a:prstGeom prst="line">
            <a:avLst/>
          </a:prstGeom>
          <a:ln w="38100">
            <a:solidFill>
              <a:srgbClr val="5BC28A"/>
            </a:solidFill>
            <a:miter/>
            <a:tailEnd type="oval"/>
          </a:ln>
        </p:spPr>
        <p:txBody>
          <a:bodyPr lIns="45718" tIns="45718" rIns="45718" bIns="45718"/>
          <a:lstStyle/>
          <a:p>
            <a:endParaRPr/>
          </a:p>
        </p:txBody>
      </p:sp>
      <p:sp>
        <p:nvSpPr>
          <p:cNvPr id="139" name="Straight Connector 89"/>
          <p:cNvSpPr/>
          <p:nvPr/>
        </p:nvSpPr>
        <p:spPr>
          <a:xfrm flipV="1">
            <a:off x="8703191" y="7932125"/>
            <a:ext cx="2" cy="4344990"/>
          </a:xfrm>
          <a:prstGeom prst="line">
            <a:avLst/>
          </a:prstGeom>
          <a:ln w="38100">
            <a:solidFill>
              <a:srgbClr val="F5CC46"/>
            </a:solidFill>
            <a:miter/>
            <a:tailEnd type="oval"/>
          </a:ln>
        </p:spPr>
        <p:txBody>
          <a:bodyPr lIns="45718" tIns="45718" rIns="45718" bIns="45718"/>
          <a:lstStyle/>
          <a:p>
            <a:endParaRPr/>
          </a:p>
        </p:txBody>
      </p:sp>
      <p:sp>
        <p:nvSpPr>
          <p:cNvPr id="140" name="Straight Connector 90"/>
          <p:cNvSpPr/>
          <p:nvPr/>
        </p:nvSpPr>
        <p:spPr>
          <a:xfrm flipV="1">
            <a:off x="12879338" y="11203573"/>
            <a:ext cx="2" cy="1073541"/>
          </a:xfrm>
          <a:prstGeom prst="line">
            <a:avLst/>
          </a:prstGeom>
          <a:ln w="38100">
            <a:solidFill>
              <a:srgbClr val="9CBE5C"/>
            </a:solidFill>
            <a:miter/>
            <a:tailEnd type="oval"/>
          </a:ln>
        </p:spPr>
        <p:txBody>
          <a:bodyPr lIns="45718" tIns="45718" rIns="45718" bIns="45718"/>
          <a:lstStyle/>
          <a:p>
            <a:endParaRPr/>
          </a:p>
        </p:txBody>
      </p:sp>
      <p:sp>
        <p:nvSpPr>
          <p:cNvPr id="141" name="Straight Connector 91"/>
          <p:cNvSpPr/>
          <p:nvPr/>
        </p:nvSpPr>
        <p:spPr>
          <a:xfrm flipV="1">
            <a:off x="16111687" y="6497000"/>
            <a:ext cx="1" cy="5780114"/>
          </a:xfrm>
          <a:prstGeom prst="line">
            <a:avLst/>
          </a:prstGeom>
          <a:ln w="38100">
            <a:solidFill>
              <a:srgbClr val="EC7E8F"/>
            </a:solidFill>
            <a:miter/>
            <a:tailEnd type="oval"/>
          </a:ln>
        </p:spPr>
        <p:txBody>
          <a:bodyPr lIns="45718" tIns="45718" rIns="45718" bIns="45718"/>
          <a:lstStyle/>
          <a:p>
            <a:endParaRPr/>
          </a:p>
        </p:txBody>
      </p:sp>
      <p:sp>
        <p:nvSpPr>
          <p:cNvPr id="142" name="Straight Connector 102"/>
          <p:cNvSpPr/>
          <p:nvPr/>
        </p:nvSpPr>
        <p:spPr>
          <a:xfrm flipV="1">
            <a:off x="18697717" y="7983367"/>
            <a:ext cx="2" cy="4161118"/>
          </a:xfrm>
          <a:prstGeom prst="line">
            <a:avLst/>
          </a:prstGeom>
          <a:ln w="38100">
            <a:solidFill>
              <a:srgbClr val="E9694B"/>
            </a:solidFill>
            <a:miter/>
          </a:ln>
        </p:spPr>
        <p:txBody>
          <a:bodyPr lIns="45718" tIns="45718" rIns="45718" bIns="45718"/>
          <a:lstStyle/>
          <a:p>
            <a:endParaRPr/>
          </a:p>
        </p:txBody>
      </p:sp>
      <p:sp>
        <p:nvSpPr>
          <p:cNvPr id="143" name="TextBox 9"/>
          <p:cNvSpPr txBox="1"/>
          <p:nvPr/>
        </p:nvSpPr>
        <p:spPr>
          <a:xfrm>
            <a:off x="1913955" y="3341961"/>
            <a:ext cx="5072379" cy="1884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800" b="1">
                <a:solidFill>
                  <a:srgbClr val="5BC189"/>
                </a:solidFill>
                <a:latin typeface="微软雅黑"/>
                <a:ea typeface="微软雅黑"/>
                <a:cs typeface="微软雅黑"/>
                <a:sym typeface="微软雅黑"/>
              </a:defRPr>
            </a:pPr>
            <a:r>
              <a:t>国家级大学生</a:t>
            </a:r>
            <a:endParaRPr>
              <a:latin typeface="+mn-lt"/>
              <a:ea typeface="+mn-ea"/>
              <a:cs typeface="+mn-cs"/>
              <a:sym typeface="Helvetica"/>
            </a:endParaRPr>
          </a:p>
          <a:p>
            <a:pPr defTabSz="914400">
              <a:defRPr sz="4800" b="1">
                <a:solidFill>
                  <a:srgbClr val="5BC189"/>
                </a:solidFill>
                <a:latin typeface="微软雅黑"/>
                <a:ea typeface="微软雅黑"/>
                <a:cs typeface="微软雅黑"/>
                <a:sym typeface="微软雅黑"/>
              </a:defRPr>
            </a:pPr>
            <a:r>
              <a:t>工程实践教育中心</a:t>
            </a:r>
          </a:p>
        </p:txBody>
      </p:sp>
      <p:grpSp>
        <p:nvGrpSpPr>
          <p:cNvPr id="181" name="Group 119"/>
          <p:cNvGrpSpPr/>
          <p:nvPr/>
        </p:nvGrpSpPr>
        <p:grpSpPr>
          <a:xfrm>
            <a:off x="11839707" y="9136983"/>
            <a:ext cx="2093506" cy="1716012"/>
            <a:chOff x="0" y="0"/>
            <a:chExt cx="2093504" cy="1716010"/>
          </a:xfrm>
        </p:grpSpPr>
        <p:grpSp>
          <p:nvGrpSpPr>
            <p:cNvPr id="179" name="Group 118"/>
            <p:cNvGrpSpPr/>
            <p:nvPr/>
          </p:nvGrpSpPr>
          <p:grpSpPr>
            <a:xfrm>
              <a:off x="0" y="81992"/>
              <a:ext cx="2093506" cy="1634019"/>
              <a:chOff x="1" y="0"/>
              <a:chExt cx="2093504" cy="1634018"/>
            </a:xfrm>
          </p:grpSpPr>
          <p:sp>
            <p:nvSpPr>
              <p:cNvPr id="144" name="Freeform 5"/>
              <p:cNvSpPr/>
              <p:nvPr/>
            </p:nvSpPr>
            <p:spPr>
              <a:xfrm>
                <a:off x="732807" y="1310709"/>
                <a:ext cx="198481" cy="1660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218" y="21600"/>
                      <a:pt x="7093" y="17743"/>
                      <a:pt x="3224" y="10029"/>
                    </a:cubicBezTo>
                    <a:cubicBezTo>
                      <a:pt x="1290" y="6171"/>
                      <a:pt x="322" y="2314"/>
                      <a:pt x="0" y="0"/>
                    </a:cubicBezTo>
                    <a:cubicBezTo>
                      <a:pt x="5158" y="386"/>
                      <a:pt x="18376" y="2700"/>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5" name="Freeform 6"/>
              <p:cNvSpPr/>
              <p:nvPr/>
            </p:nvSpPr>
            <p:spPr>
              <a:xfrm>
                <a:off x="561789" y="1130954"/>
                <a:ext cx="108731" cy="239675"/>
              </a:xfrm>
              <a:custGeom>
                <a:avLst/>
                <a:gdLst/>
                <a:ahLst/>
                <a:cxnLst>
                  <a:cxn ang="0">
                    <a:pos x="wd2" y="hd2"/>
                  </a:cxn>
                  <a:cxn ang="5400000">
                    <a:pos x="wd2" y="hd2"/>
                  </a:cxn>
                  <a:cxn ang="10800000">
                    <a:pos x="wd2" y="hd2"/>
                  </a:cxn>
                  <a:cxn ang="16200000">
                    <a:pos x="wd2" y="hd2"/>
                  </a:cxn>
                </a:cxnLst>
                <a:rect l="0" t="0" r="r" b="b"/>
                <a:pathLst>
                  <a:path w="19805" h="21600" extrusionOk="0">
                    <a:moveTo>
                      <a:pt x="17820" y="21600"/>
                    </a:moveTo>
                    <a:cubicBezTo>
                      <a:pt x="7020" y="18133"/>
                      <a:pt x="1080" y="13333"/>
                      <a:pt x="0" y="7467"/>
                    </a:cubicBezTo>
                    <a:cubicBezTo>
                      <a:pt x="0" y="4267"/>
                      <a:pt x="1080" y="1600"/>
                      <a:pt x="2160" y="0"/>
                    </a:cubicBezTo>
                    <a:cubicBezTo>
                      <a:pt x="4860" y="800"/>
                      <a:pt x="9180" y="2667"/>
                      <a:pt x="12960" y="5333"/>
                    </a:cubicBezTo>
                    <a:cubicBezTo>
                      <a:pt x="19980" y="10133"/>
                      <a:pt x="21600" y="15467"/>
                      <a:pt x="1782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6" name="Freeform 7"/>
              <p:cNvSpPr/>
              <p:nvPr/>
            </p:nvSpPr>
            <p:spPr>
              <a:xfrm>
                <a:off x="680378" y="1536650"/>
                <a:ext cx="272131" cy="97369"/>
              </a:xfrm>
              <a:custGeom>
                <a:avLst/>
                <a:gdLst/>
                <a:ahLst/>
                <a:cxnLst>
                  <a:cxn ang="0">
                    <a:pos x="wd2" y="hd2"/>
                  </a:cxn>
                  <a:cxn ang="5400000">
                    <a:pos x="wd2" y="hd2"/>
                  </a:cxn>
                  <a:cxn ang="10800000">
                    <a:pos x="wd2" y="hd2"/>
                  </a:cxn>
                  <a:cxn ang="16200000">
                    <a:pos x="wd2" y="hd2"/>
                  </a:cxn>
                </a:cxnLst>
                <a:rect l="0" t="0" r="r" b="b"/>
                <a:pathLst>
                  <a:path w="21600" h="21600" extrusionOk="0">
                    <a:moveTo>
                      <a:pt x="8217" y="21600"/>
                    </a:moveTo>
                    <a:cubicBezTo>
                      <a:pt x="4696" y="21600"/>
                      <a:pt x="1643" y="18982"/>
                      <a:pt x="0" y="17018"/>
                    </a:cubicBezTo>
                    <a:cubicBezTo>
                      <a:pt x="1878" y="11782"/>
                      <a:pt x="6809" y="0"/>
                      <a:pt x="13617" y="0"/>
                    </a:cubicBezTo>
                    <a:cubicBezTo>
                      <a:pt x="16200" y="0"/>
                      <a:pt x="18783" y="1964"/>
                      <a:pt x="21600" y="5236"/>
                    </a:cubicBezTo>
                    <a:cubicBezTo>
                      <a:pt x="17843" y="16364"/>
                      <a:pt x="13383" y="21600"/>
                      <a:pt x="821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7" name="Freeform 8"/>
              <p:cNvSpPr/>
              <p:nvPr/>
            </p:nvSpPr>
            <p:spPr>
              <a:xfrm>
                <a:off x="488140"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9360" y="21600"/>
                    </a:moveTo>
                    <a:cubicBezTo>
                      <a:pt x="5280" y="21600"/>
                      <a:pt x="1680" y="17788"/>
                      <a:pt x="0" y="15247"/>
                    </a:cubicBezTo>
                    <a:cubicBezTo>
                      <a:pt x="1920" y="10800"/>
                      <a:pt x="6480" y="0"/>
                      <a:pt x="12720" y="0"/>
                    </a:cubicBezTo>
                    <a:cubicBezTo>
                      <a:pt x="15600" y="0"/>
                      <a:pt x="18720" y="2541"/>
                      <a:pt x="21600" y="6988"/>
                    </a:cubicBezTo>
                    <a:cubicBezTo>
                      <a:pt x="18000" y="16518"/>
                      <a:pt x="13920" y="21600"/>
                      <a:pt x="936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8" name="Freeform 9"/>
              <p:cNvSpPr/>
              <p:nvPr/>
            </p:nvSpPr>
            <p:spPr>
              <a:xfrm>
                <a:off x="298400" y="1301971"/>
                <a:ext cx="265889" cy="98618"/>
              </a:xfrm>
              <a:custGeom>
                <a:avLst/>
                <a:gdLst/>
                <a:ahLst/>
                <a:cxnLst>
                  <a:cxn ang="0">
                    <a:pos x="wd2" y="hd2"/>
                  </a:cxn>
                  <a:cxn ang="5400000">
                    <a:pos x="wd2" y="hd2"/>
                  </a:cxn>
                  <a:cxn ang="10800000">
                    <a:pos x="wd2" y="hd2"/>
                  </a:cxn>
                  <a:cxn ang="16200000">
                    <a:pos x="wd2" y="hd2"/>
                  </a:cxn>
                </a:cxnLst>
                <a:rect l="0" t="0" r="r" b="b"/>
                <a:pathLst>
                  <a:path w="21600" h="21600" extrusionOk="0">
                    <a:moveTo>
                      <a:pt x="12000" y="21600"/>
                    </a:moveTo>
                    <a:cubicBezTo>
                      <a:pt x="6240" y="21600"/>
                      <a:pt x="1680" y="12436"/>
                      <a:pt x="0" y="7855"/>
                    </a:cubicBezTo>
                    <a:cubicBezTo>
                      <a:pt x="1680" y="5236"/>
                      <a:pt x="5520" y="0"/>
                      <a:pt x="9840" y="0"/>
                    </a:cubicBezTo>
                    <a:cubicBezTo>
                      <a:pt x="14160" y="0"/>
                      <a:pt x="18000" y="4582"/>
                      <a:pt x="21600" y="13091"/>
                    </a:cubicBezTo>
                    <a:cubicBezTo>
                      <a:pt x="18480" y="18982"/>
                      <a:pt x="15360" y="21600"/>
                      <a:pt x="12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9" name="Freeform 10"/>
              <p:cNvSpPr/>
              <p:nvPr/>
            </p:nvSpPr>
            <p:spPr>
              <a:xfrm>
                <a:off x="149852" y="1154672"/>
                <a:ext cx="254654" cy="109852"/>
              </a:xfrm>
              <a:custGeom>
                <a:avLst/>
                <a:gdLst/>
                <a:ahLst/>
                <a:cxnLst>
                  <a:cxn ang="0">
                    <a:pos x="wd2" y="hd2"/>
                  </a:cxn>
                  <a:cxn ang="5400000">
                    <a:pos x="wd2" y="hd2"/>
                  </a:cxn>
                  <a:cxn ang="10800000">
                    <a:pos x="wd2" y="hd2"/>
                  </a:cxn>
                  <a:cxn ang="16200000">
                    <a:pos x="wd2" y="hd2"/>
                  </a:cxn>
                </a:cxnLst>
                <a:rect l="0" t="0" r="r" b="b"/>
                <a:pathLst>
                  <a:path w="21600" h="21600" extrusionOk="0">
                    <a:moveTo>
                      <a:pt x="14567" y="21600"/>
                    </a:moveTo>
                    <a:cubicBezTo>
                      <a:pt x="6781" y="21600"/>
                      <a:pt x="1758" y="8757"/>
                      <a:pt x="0" y="2919"/>
                    </a:cubicBezTo>
                    <a:cubicBezTo>
                      <a:pt x="1507" y="1751"/>
                      <a:pt x="4019" y="0"/>
                      <a:pt x="7284" y="0"/>
                    </a:cubicBezTo>
                    <a:cubicBezTo>
                      <a:pt x="13060" y="0"/>
                      <a:pt x="18084" y="6422"/>
                      <a:pt x="21600" y="18097"/>
                    </a:cubicBezTo>
                    <a:cubicBezTo>
                      <a:pt x="19340" y="20432"/>
                      <a:pt x="16828" y="21600"/>
                      <a:pt x="1456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0" name="Freeform 11"/>
              <p:cNvSpPr/>
              <p:nvPr/>
            </p:nvSpPr>
            <p:spPr>
              <a:xfrm>
                <a:off x="28768" y="976166"/>
                <a:ext cx="239675" cy="131074"/>
              </a:xfrm>
              <a:custGeom>
                <a:avLst/>
                <a:gdLst/>
                <a:ahLst/>
                <a:cxnLst>
                  <a:cxn ang="0">
                    <a:pos x="wd2" y="hd2"/>
                  </a:cxn>
                  <a:cxn ang="5400000">
                    <a:pos x="wd2" y="hd2"/>
                  </a:cxn>
                  <a:cxn ang="10800000">
                    <a:pos x="wd2" y="hd2"/>
                  </a:cxn>
                  <a:cxn ang="16200000">
                    <a:pos x="wd2" y="hd2"/>
                  </a:cxn>
                </a:cxnLst>
                <a:rect l="0" t="0" r="r" b="b"/>
                <a:pathLst>
                  <a:path w="21600" h="21600" extrusionOk="0">
                    <a:moveTo>
                      <a:pt x="17333" y="21600"/>
                    </a:moveTo>
                    <a:cubicBezTo>
                      <a:pt x="12000" y="21600"/>
                      <a:pt x="7200" y="17673"/>
                      <a:pt x="3733" y="10309"/>
                    </a:cubicBezTo>
                    <a:cubicBezTo>
                      <a:pt x="1867" y="6873"/>
                      <a:pt x="800" y="2945"/>
                      <a:pt x="0" y="982"/>
                    </a:cubicBezTo>
                    <a:cubicBezTo>
                      <a:pt x="1067" y="491"/>
                      <a:pt x="2400" y="0"/>
                      <a:pt x="4267" y="0"/>
                    </a:cubicBezTo>
                    <a:cubicBezTo>
                      <a:pt x="9867" y="0"/>
                      <a:pt x="17333" y="3927"/>
                      <a:pt x="21600" y="20618"/>
                    </a:cubicBezTo>
                    <a:cubicBezTo>
                      <a:pt x="20267" y="21109"/>
                      <a:pt x="18667" y="21600"/>
                      <a:pt x="173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1" name="Freeform 12"/>
              <p:cNvSpPr/>
              <p:nvPr/>
            </p:nvSpPr>
            <p:spPr>
              <a:xfrm>
                <a:off x="299853" y="858826"/>
                <a:ext cx="101335" cy="263392"/>
              </a:xfrm>
              <a:custGeom>
                <a:avLst/>
                <a:gdLst/>
                <a:ahLst/>
                <a:cxnLst>
                  <a:cxn ang="0">
                    <a:pos x="wd2" y="hd2"/>
                  </a:cxn>
                  <a:cxn ang="5400000">
                    <a:pos x="wd2" y="hd2"/>
                  </a:cxn>
                  <a:cxn ang="10800000">
                    <a:pos x="wd2" y="hd2"/>
                  </a:cxn>
                  <a:cxn ang="16200000">
                    <a:pos x="wd2" y="hd2"/>
                  </a:cxn>
                </a:cxnLst>
                <a:rect l="0" t="0" r="r" b="b"/>
                <a:pathLst>
                  <a:path w="18456" h="21600" extrusionOk="0">
                    <a:moveTo>
                      <a:pt x="5704" y="21600"/>
                    </a:moveTo>
                    <a:cubicBezTo>
                      <a:pt x="-1316" y="16261"/>
                      <a:pt x="-1856" y="10921"/>
                      <a:pt x="4084" y="5825"/>
                    </a:cubicBezTo>
                    <a:cubicBezTo>
                      <a:pt x="6784" y="3155"/>
                      <a:pt x="11104" y="971"/>
                      <a:pt x="13264" y="0"/>
                    </a:cubicBezTo>
                    <a:cubicBezTo>
                      <a:pt x="14884" y="1213"/>
                      <a:pt x="17044" y="3883"/>
                      <a:pt x="18124" y="6796"/>
                    </a:cubicBezTo>
                    <a:cubicBezTo>
                      <a:pt x="19744" y="12378"/>
                      <a:pt x="15424" y="17474"/>
                      <a:pt x="570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2" name="Freeform 13"/>
              <p:cNvSpPr/>
              <p:nvPr/>
            </p:nvSpPr>
            <p:spPr>
              <a:xfrm>
                <a:off x="423180" y="986152"/>
                <a:ext cx="97130"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350" y="16853"/>
                      <a:pt x="-1810" y="11631"/>
                      <a:pt x="1430" y="6171"/>
                    </a:cubicBezTo>
                    <a:cubicBezTo>
                      <a:pt x="3590" y="3323"/>
                      <a:pt x="6830" y="1187"/>
                      <a:pt x="8990" y="0"/>
                    </a:cubicBezTo>
                    <a:cubicBezTo>
                      <a:pt x="10610" y="949"/>
                      <a:pt x="13850" y="3323"/>
                      <a:pt x="16010" y="6171"/>
                    </a:cubicBezTo>
                    <a:cubicBezTo>
                      <a:pt x="19790" y="11631"/>
                      <a:pt x="1709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3" name="Freeform 14"/>
              <p:cNvSpPr/>
              <p:nvPr/>
            </p:nvSpPr>
            <p:spPr>
              <a:xfrm>
                <a:off x="237515" y="645368"/>
                <a:ext cx="110818" cy="257150"/>
              </a:xfrm>
              <a:custGeom>
                <a:avLst/>
                <a:gdLst/>
                <a:ahLst/>
                <a:cxnLst>
                  <a:cxn ang="0">
                    <a:pos x="wd2" y="hd2"/>
                  </a:cxn>
                  <a:cxn ang="5400000">
                    <a:pos x="wd2" y="hd2"/>
                  </a:cxn>
                  <a:cxn ang="10800000">
                    <a:pos x="wd2" y="hd2"/>
                  </a:cxn>
                  <a:cxn ang="16200000">
                    <a:pos x="wd2" y="hd2"/>
                  </a:cxn>
                </a:cxnLst>
                <a:rect l="0" t="0" r="r" b="b"/>
                <a:pathLst>
                  <a:path w="19768" h="21600" extrusionOk="0">
                    <a:moveTo>
                      <a:pt x="2909" y="21600"/>
                    </a:moveTo>
                    <a:cubicBezTo>
                      <a:pt x="-1832" y="15641"/>
                      <a:pt x="-778" y="10179"/>
                      <a:pt x="6070" y="5214"/>
                    </a:cubicBezTo>
                    <a:cubicBezTo>
                      <a:pt x="9758" y="2731"/>
                      <a:pt x="14500" y="745"/>
                      <a:pt x="17134" y="0"/>
                    </a:cubicBezTo>
                    <a:cubicBezTo>
                      <a:pt x="18188" y="1490"/>
                      <a:pt x="19768" y="3972"/>
                      <a:pt x="19768" y="7200"/>
                    </a:cubicBezTo>
                    <a:cubicBezTo>
                      <a:pt x="19241" y="13159"/>
                      <a:pt x="13973" y="17876"/>
                      <a:pt x="290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4" name="Freeform 15"/>
              <p:cNvSpPr/>
              <p:nvPr/>
            </p:nvSpPr>
            <p:spPr>
              <a:xfrm>
                <a:off x="5049" y="778935"/>
                <a:ext cx="213462" cy="1685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800" y="21600"/>
                      <a:pt x="7800" y="17432"/>
                      <a:pt x="3600" y="9853"/>
                    </a:cubicBezTo>
                    <a:cubicBezTo>
                      <a:pt x="1500" y="6063"/>
                      <a:pt x="600" y="2274"/>
                      <a:pt x="0" y="0"/>
                    </a:cubicBezTo>
                    <a:cubicBezTo>
                      <a:pt x="2100" y="0"/>
                      <a:pt x="6600" y="758"/>
                      <a:pt x="10500" y="3411"/>
                    </a:cubicBezTo>
                    <a:cubicBezTo>
                      <a:pt x="16200" y="7200"/>
                      <a:pt x="19800" y="1326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5" name="Freeform 16"/>
              <p:cNvSpPr/>
              <p:nvPr/>
            </p:nvSpPr>
            <p:spPr>
              <a:xfrm>
                <a:off x="1" y="550496"/>
                <a:ext cx="142955" cy="230938"/>
              </a:xfrm>
              <a:custGeom>
                <a:avLst/>
                <a:gdLst/>
                <a:ahLst/>
                <a:cxnLst>
                  <a:cxn ang="0">
                    <a:pos x="wd2" y="hd2"/>
                  </a:cxn>
                  <a:cxn ang="5400000">
                    <a:pos x="wd2" y="hd2"/>
                  </a:cxn>
                  <a:cxn ang="10800000">
                    <a:pos x="wd2" y="hd2"/>
                  </a:cxn>
                  <a:cxn ang="16200000">
                    <a:pos x="wd2" y="hd2"/>
                  </a:cxn>
                </a:cxnLst>
                <a:rect l="0" t="0" r="r" b="b"/>
                <a:pathLst>
                  <a:path w="20443" h="21600" extrusionOk="0">
                    <a:moveTo>
                      <a:pt x="20159" y="21600"/>
                    </a:moveTo>
                    <a:cubicBezTo>
                      <a:pt x="9995" y="19108"/>
                      <a:pt x="3642" y="14677"/>
                      <a:pt x="1101" y="8308"/>
                    </a:cubicBezTo>
                    <a:cubicBezTo>
                      <a:pt x="-170" y="4985"/>
                      <a:pt x="-170" y="1938"/>
                      <a:pt x="254" y="0"/>
                    </a:cubicBezTo>
                    <a:cubicBezTo>
                      <a:pt x="2795" y="831"/>
                      <a:pt x="7030" y="2215"/>
                      <a:pt x="10842" y="4431"/>
                    </a:cubicBezTo>
                    <a:cubicBezTo>
                      <a:pt x="18465" y="8862"/>
                      <a:pt x="21430" y="14677"/>
                      <a:pt x="2015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6" name="Freeform 17"/>
              <p:cNvSpPr/>
              <p:nvPr/>
            </p:nvSpPr>
            <p:spPr>
              <a:xfrm>
                <a:off x="177925" y="449385"/>
                <a:ext cx="139267" cy="234682"/>
              </a:xfrm>
              <a:custGeom>
                <a:avLst/>
                <a:gdLst/>
                <a:ahLst/>
                <a:cxnLst>
                  <a:cxn ang="0">
                    <a:pos x="wd2" y="hd2"/>
                  </a:cxn>
                  <a:cxn ang="5400000">
                    <a:pos x="wd2" y="hd2"/>
                  </a:cxn>
                  <a:cxn ang="10800000">
                    <a:pos x="wd2" y="hd2"/>
                  </a:cxn>
                  <a:cxn ang="16200000">
                    <a:pos x="wd2" y="hd2"/>
                  </a:cxn>
                </a:cxnLst>
                <a:rect l="0" t="0" r="r" b="b"/>
                <a:pathLst>
                  <a:path w="20422" h="21600" extrusionOk="0">
                    <a:moveTo>
                      <a:pt x="292" y="21600"/>
                    </a:moveTo>
                    <a:cubicBezTo>
                      <a:pt x="-1004" y="14491"/>
                      <a:pt x="2020" y="8749"/>
                      <a:pt x="9364" y="4375"/>
                    </a:cubicBezTo>
                    <a:cubicBezTo>
                      <a:pt x="13684" y="1914"/>
                      <a:pt x="17572" y="547"/>
                      <a:pt x="20164" y="0"/>
                    </a:cubicBezTo>
                    <a:cubicBezTo>
                      <a:pt x="20596" y="1641"/>
                      <a:pt x="20596" y="4648"/>
                      <a:pt x="19300" y="7929"/>
                    </a:cubicBezTo>
                    <a:cubicBezTo>
                      <a:pt x="17140" y="14218"/>
                      <a:pt x="10660" y="18866"/>
                      <a:pt x="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7" name="Freeform 18"/>
              <p:cNvSpPr/>
              <p:nvPr/>
            </p:nvSpPr>
            <p:spPr>
              <a:xfrm>
                <a:off x="31469" y="298341"/>
                <a:ext cx="103690" cy="264640"/>
              </a:xfrm>
              <a:custGeom>
                <a:avLst/>
                <a:gdLst/>
                <a:ahLst/>
                <a:cxnLst>
                  <a:cxn ang="0">
                    <a:pos x="wd2" y="hd2"/>
                  </a:cxn>
                  <a:cxn ang="5400000">
                    <a:pos x="wd2" y="hd2"/>
                  </a:cxn>
                  <a:cxn ang="10800000">
                    <a:pos x="wd2" y="hd2"/>
                  </a:cxn>
                  <a:cxn ang="16200000">
                    <a:pos x="wd2" y="hd2"/>
                  </a:cxn>
                </a:cxnLst>
                <a:rect l="0" t="0" r="r" b="b"/>
                <a:pathLst>
                  <a:path w="19502" h="21600" extrusionOk="0">
                    <a:moveTo>
                      <a:pt x="15000" y="21600"/>
                    </a:moveTo>
                    <a:cubicBezTo>
                      <a:pt x="3923" y="17717"/>
                      <a:pt x="-508" y="12863"/>
                      <a:pt x="46" y="7038"/>
                    </a:cubicBezTo>
                    <a:cubicBezTo>
                      <a:pt x="600" y="3883"/>
                      <a:pt x="2815" y="1456"/>
                      <a:pt x="4477" y="0"/>
                    </a:cubicBezTo>
                    <a:cubicBezTo>
                      <a:pt x="6692" y="971"/>
                      <a:pt x="11123" y="2912"/>
                      <a:pt x="14446" y="5582"/>
                    </a:cubicBezTo>
                    <a:cubicBezTo>
                      <a:pt x="21092" y="10679"/>
                      <a:pt x="21092" y="16018"/>
                      <a:pt x="15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8" name="Freeform 19"/>
              <p:cNvSpPr/>
              <p:nvPr/>
            </p:nvSpPr>
            <p:spPr>
              <a:xfrm>
                <a:off x="102737" y="71152"/>
                <a:ext cx="98054" cy="272130"/>
              </a:xfrm>
              <a:custGeom>
                <a:avLst/>
                <a:gdLst/>
                <a:ahLst/>
                <a:cxnLst>
                  <a:cxn ang="0">
                    <a:pos x="wd2" y="hd2"/>
                  </a:cxn>
                  <a:cxn ang="5400000">
                    <a:pos x="wd2" y="hd2"/>
                  </a:cxn>
                  <a:cxn ang="10800000">
                    <a:pos x="wd2" y="hd2"/>
                  </a:cxn>
                  <a:cxn ang="16200000">
                    <a:pos x="wd2" y="hd2"/>
                  </a:cxn>
                </a:cxnLst>
                <a:rect l="0" t="0" r="r" b="b"/>
                <a:pathLst>
                  <a:path w="17492" h="21600" extrusionOk="0">
                    <a:moveTo>
                      <a:pt x="9002" y="21600"/>
                    </a:moveTo>
                    <a:cubicBezTo>
                      <a:pt x="573" y="16670"/>
                      <a:pt x="-2061" y="11739"/>
                      <a:pt x="1627" y="6339"/>
                    </a:cubicBezTo>
                    <a:cubicBezTo>
                      <a:pt x="3207" y="3522"/>
                      <a:pt x="6368" y="1174"/>
                      <a:pt x="8476" y="0"/>
                    </a:cubicBezTo>
                    <a:cubicBezTo>
                      <a:pt x="10583" y="1174"/>
                      <a:pt x="13744" y="3522"/>
                      <a:pt x="15851" y="6339"/>
                    </a:cubicBezTo>
                    <a:cubicBezTo>
                      <a:pt x="19539" y="11504"/>
                      <a:pt x="16905" y="16670"/>
                      <a:pt x="900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9" name="Freeform 20"/>
              <p:cNvSpPr/>
              <p:nvPr/>
            </p:nvSpPr>
            <p:spPr>
              <a:xfrm>
                <a:off x="191046" y="228437"/>
                <a:ext cx="193488" cy="1972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97" y="13218"/>
                      <a:pt x="4652" y="7093"/>
                      <a:pt x="11631" y="3224"/>
                    </a:cubicBezTo>
                    <a:cubicBezTo>
                      <a:pt x="15618" y="967"/>
                      <a:pt x="19274" y="322"/>
                      <a:pt x="21600" y="0"/>
                    </a:cubicBezTo>
                    <a:cubicBezTo>
                      <a:pt x="21268" y="1934"/>
                      <a:pt x="20603" y="5803"/>
                      <a:pt x="18609" y="9672"/>
                    </a:cubicBezTo>
                    <a:cubicBezTo>
                      <a:pt x="14954" y="16442"/>
                      <a:pt x="8972" y="2063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0" name="Freeform 21"/>
              <p:cNvSpPr/>
              <p:nvPr/>
            </p:nvSpPr>
            <p:spPr>
              <a:xfrm>
                <a:off x="234937" y="-1"/>
                <a:ext cx="167073" cy="215958"/>
              </a:xfrm>
              <a:custGeom>
                <a:avLst/>
                <a:gdLst/>
                <a:ahLst/>
                <a:cxnLst>
                  <a:cxn ang="0">
                    <a:pos x="wd2" y="hd2"/>
                  </a:cxn>
                  <a:cxn ang="5400000">
                    <a:pos x="wd2" y="hd2"/>
                  </a:cxn>
                  <a:cxn ang="10800000">
                    <a:pos x="wd2" y="hd2"/>
                  </a:cxn>
                  <a:cxn ang="16200000">
                    <a:pos x="wd2" y="hd2"/>
                  </a:cxn>
                </a:cxnLst>
                <a:rect l="0" t="0" r="r" b="b"/>
                <a:pathLst>
                  <a:path w="20949" h="21600" extrusionOk="0">
                    <a:moveTo>
                      <a:pt x="94" y="21600"/>
                    </a:moveTo>
                    <a:cubicBezTo>
                      <a:pt x="-651" y="13611"/>
                      <a:pt x="3073" y="7693"/>
                      <a:pt x="10149" y="3847"/>
                    </a:cubicBezTo>
                    <a:cubicBezTo>
                      <a:pt x="14246" y="1479"/>
                      <a:pt x="18715" y="592"/>
                      <a:pt x="20949" y="0"/>
                    </a:cubicBezTo>
                    <a:cubicBezTo>
                      <a:pt x="20949" y="2071"/>
                      <a:pt x="20577" y="5622"/>
                      <a:pt x="19087" y="9173"/>
                    </a:cubicBezTo>
                    <a:cubicBezTo>
                      <a:pt x="16108" y="15682"/>
                      <a:pt x="9777" y="19825"/>
                      <a:pt x="9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1" name="Freeform 22"/>
              <p:cNvSpPr/>
              <p:nvPr/>
            </p:nvSpPr>
            <p:spPr>
              <a:xfrm>
                <a:off x="1165965" y="1310709"/>
                <a:ext cx="194736" cy="166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82" y="21600"/>
                      <a:pt x="14400" y="17743"/>
                      <a:pt x="18327" y="10029"/>
                    </a:cubicBezTo>
                    <a:cubicBezTo>
                      <a:pt x="20291" y="6171"/>
                      <a:pt x="21273" y="2314"/>
                      <a:pt x="21600" y="0"/>
                    </a:cubicBezTo>
                    <a:cubicBezTo>
                      <a:pt x="16364" y="386"/>
                      <a:pt x="2945" y="2700"/>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2" name="Freeform 23"/>
              <p:cNvSpPr/>
              <p:nvPr/>
            </p:nvSpPr>
            <p:spPr>
              <a:xfrm>
                <a:off x="1424194" y="1130954"/>
                <a:ext cx="108910" cy="239675"/>
              </a:xfrm>
              <a:custGeom>
                <a:avLst/>
                <a:gdLst/>
                <a:ahLst/>
                <a:cxnLst>
                  <a:cxn ang="0">
                    <a:pos x="wd2" y="hd2"/>
                  </a:cxn>
                  <a:cxn ang="5400000">
                    <a:pos x="wd2" y="hd2"/>
                  </a:cxn>
                  <a:cxn ang="10800000">
                    <a:pos x="wd2" y="hd2"/>
                  </a:cxn>
                  <a:cxn ang="16200000">
                    <a:pos x="wd2" y="hd2"/>
                  </a:cxn>
                </a:cxnLst>
                <a:rect l="0" t="0" r="r" b="b"/>
                <a:pathLst>
                  <a:path w="19427" h="21600" extrusionOk="0">
                    <a:moveTo>
                      <a:pt x="1936" y="21600"/>
                    </a:moveTo>
                    <a:cubicBezTo>
                      <a:pt x="12999" y="18133"/>
                      <a:pt x="18794" y="13333"/>
                      <a:pt x="19321" y="7467"/>
                    </a:cubicBezTo>
                    <a:cubicBezTo>
                      <a:pt x="19848" y="4267"/>
                      <a:pt x="18268" y="1600"/>
                      <a:pt x="17741" y="0"/>
                    </a:cubicBezTo>
                    <a:cubicBezTo>
                      <a:pt x="15107" y="800"/>
                      <a:pt x="10365" y="2667"/>
                      <a:pt x="6677" y="5333"/>
                    </a:cubicBezTo>
                    <a:cubicBezTo>
                      <a:pt x="-172" y="10133"/>
                      <a:pt x="-1752" y="15467"/>
                      <a:pt x="1936"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3" name="Freeform 24"/>
              <p:cNvSpPr/>
              <p:nvPr/>
            </p:nvSpPr>
            <p:spPr>
              <a:xfrm>
                <a:off x="1144744" y="1536650"/>
                <a:ext cx="269635" cy="97369"/>
              </a:xfrm>
              <a:custGeom>
                <a:avLst/>
                <a:gdLst/>
                <a:ahLst/>
                <a:cxnLst>
                  <a:cxn ang="0">
                    <a:pos x="wd2" y="hd2"/>
                  </a:cxn>
                  <a:cxn ang="5400000">
                    <a:pos x="wd2" y="hd2"/>
                  </a:cxn>
                  <a:cxn ang="10800000">
                    <a:pos x="wd2" y="hd2"/>
                  </a:cxn>
                  <a:cxn ang="16200000">
                    <a:pos x="wd2" y="hd2"/>
                  </a:cxn>
                </a:cxnLst>
                <a:rect l="0" t="0" r="r" b="b"/>
                <a:pathLst>
                  <a:path w="21600" h="21600" extrusionOk="0">
                    <a:moveTo>
                      <a:pt x="13292" y="21600"/>
                    </a:moveTo>
                    <a:cubicBezTo>
                      <a:pt x="16853" y="21600"/>
                      <a:pt x="19938" y="18982"/>
                      <a:pt x="21600" y="17018"/>
                    </a:cubicBezTo>
                    <a:cubicBezTo>
                      <a:pt x="19701" y="11782"/>
                      <a:pt x="14716" y="0"/>
                      <a:pt x="7833" y="0"/>
                    </a:cubicBezTo>
                    <a:cubicBezTo>
                      <a:pt x="5222" y="0"/>
                      <a:pt x="2611" y="1964"/>
                      <a:pt x="0" y="5236"/>
                    </a:cubicBezTo>
                    <a:cubicBezTo>
                      <a:pt x="3798" y="16364"/>
                      <a:pt x="8070" y="21600"/>
                      <a:pt x="13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4" name="Freeform 25"/>
              <p:cNvSpPr/>
              <p:nvPr/>
            </p:nvSpPr>
            <p:spPr>
              <a:xfrm>
                <a:off x="1340726"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12480" y="21600"/>
                    </a:moveTo>
                    <a:cubicBezTo>
                      <a:pt x="16560" y="21600"/>
                      <a:pt x="19920" y="17788"/>
                      <a:pt x="21600" y="15247"/>
                    </a:cubicBezTo>
                    <a:cubicBezTo>
                      <a:pt x="19920" y="10800"/>
                      <a:pt x="15120" y="0"/>
                      <a:pt x="8880" y="0"/>
                    </a:cubicBezTo>
                    <a:cubicBezTo>
                      <a:pt x="6000" y="0"/>
                      <a:pt x="3120" y="2541"/>
                      <a:pt x="0" y="6988"/>
                    </a:cubicBezTo>
                    <a:cubicBezTo>
                      <a:pt x="3600" y="16518"/>
                      <a:pt x="7920" y="21600"/>
                      <a:pt x="124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5" name="Freeform 26"/>
              <p:cNvSpPr/>
              <p:nvPr/>
            </p:nvSpPr>
            <p:spPr>
              <a:xfrm>
                <a:off x="1529219" y="1301971"/>
                <a:ext cx="269634" cy="98618"/>
              </a:xfrm>
              <a:custGeom>
                <a:avLst/>
                <a:gdLst/>
                <a:ahLst/>
                <a:cxnLst>
                  <a:cxn ang="0">
                    <a:pos x="wd2" y="hd2"/>
                  </a:cxn>
                  <a:cxn ang="5400000">
                    <a:pos x="wd2" y="hd2"/>
                  </a:cxn>
                  <a:cxn ang="10800000">
                    <a:pos x="wd2" y="hd2"/>
                  </a:cxn>
                  <a:cxn ang="16200000">
                    <a:pos x="wd2" y="hd2"/>
                  </a:cxn>
                </a:cxnLst>
                <a:rect l="0" t="0" r="r" b="b"/>
                <a:pathLst>
                  <a:path w="21600" h="21600" extrusionOk="0">
                    <a:moveTo>
                      <a:pt x="9495" y="21600"/>
                    </a:moveTo>
                    <a:cubicBezTo>
                      <a:pt x="15429" y="21600"/>
                      <a:pt x="19701" y="12436"/>
                      <a:pt x="21600" y="7855"/>
                    </a:cubicBezTo>
                    <a:cubicBezTo>
                      <a:pt x="19701" y="5236"/>
                      <a:pt x="16141" y="0"/>
                      <a:pt x="11631" y="0"/>
                    </a:cubicBezTo>
                    <a:cubicBezTo>
                      <a:pt x="7358" y="0"/>
                      <a:pt x="3560" y="4582"/>
                      <a:pt x="0" y="13091"/>
                    </a:cubicBezTo>
                    <a:cubicBezTo>
                      <a:pt x="3086" y="18982"/>
                      <a:pt x="6409" y="21600"/>
                      <a:pt x="9495"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6" name="Freeform 27"/>
              <p:cNvSpPr/>
              <p:nvPr/>
            </p:nvSpPr>
            <p:spPr>
              <a:xfrm>
                <a:off x="1689001" y="1154672"/>
                <a:ext cx="258399" cy="109852"/>
              </a:xfrm>
              <a:custGeom>
                <a:avLst/>
                <a:gdLst/>
                <a:ahLst/>
                <a:cxnLst>
                  <a:cxn ang="0">
                    <a:pos x="wd2" y="hd2"/>
                  </a:cxn>
                  <a:cxn ang="5400000">
                    <a:pos x="wd2" y="hd2"/>
                  </a:cxn>
                  <a:cxn ang="10800000">
                    <a:pos x="wd2" y="hd2"/>
                  </a:cxn>
                  <a:cxn ang="16200000">
                    <a:pos x="wd2" y="hd2"/>
                  </a:cxn>
                </a:cxnLst>
                <a:rect l="0" t="0" r="r" b="b"/>
                <a:pathLst>
                  <a:path w="21600" h="21600" extrusionOk="0">
                    <a:moveTo>
                      <a:pt x="7200" y="21600"/>
                    </a:moveTo>
                    <a:cubicBezTo>
                      <a:pt x="14897" y="21600"/>
                      <a:pt x="19862" y="8757"/>
                      <a:pt x="21600" y="2919"/>
                    </a:cubicBezTo>
                    <a:cubicBezTo>
                      <a:pt x="20110" y="1751"/>
                      <a:pt x="17379" y="0"/>
                      <a:pt x="14152" y="0"/>
                    </a:cubicBezTo>
                    <a:cubicBezTo>
                      <a:pt x="8441" y="0"/>
                      <a:pt x="3724" y="6422"/>
                      <a:pt x="0" y="18097"/>
                    </a:cubicBezTo>
                    <a:cubicBezTo>
                      <a:pt x="2483" y="20432"/>
                      <a:pt x="4717" y="21600"/>
                      <a:pt x="72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7" name="Freeform 28"/>
              <p:cNvSpPr/>
              <p:nvPr/>
            </p:nvSpPr>
            <p:spPr>
              <a:xfrm>
                <a:off x="1826313" y="976166"/>
                <a:ext cx="239676" cy="131074"/>
              </a:xfrm>
              <a:custGeom>
                <a:avLst/>
                <a:gdLst/>
                <a:ahLst/>
                <a:cxnLst>
                  <a:cxn ang="0">
                    <a:pos x="wd2" y="hd2"/>
                  </a:cxn>
                  <a:cxn ang="5400000">
                    <a:pos x="wd2" y="hd2"/>
                  </a:cxn>
                  <a:cxn ang="10800000">
                    <a:pos x="wd2" y="hd2"/>
                  </a:cxn>
                  <a:cxn ang="16200000">
                    <a:pos x="wd2" y="hd2"/>
                  </a:cxn>
                </a:cxnLst>
                <a:rect l="0" t="0" r="r" b="b"/>
                <a:pathLst>
                  <a:path w="21600" h="21600" extrusionOk="0">
                    <a:moveTo>
                      <a:pt x="4533" y="21600"/>
                    </a:moveTo>
                    <a:cubicBezTo>
                      <a:pt x="9867" y="21600"/>
                      <a:pt x="14400" y="17673"/>
                      <a:pt x="18133" y="10309"/>
                    </a:cubicBezTo>
                    <a:cubicBezTo>
                      <a:pt x="19733" y="6873"/>
                      <a:pt x="21067" y="2945"/>
                      <a:pt x="21600" y="982"/>
                    </a:cubicBezTo>
                    <a:cubicBezTo>
                      <a:pt x="20533" y="491"/>
                      <a:pt x="19200" y="0"/>
                      <a:pt x="17600" y="0"/>
                    </a:cubicBezTo>
                    <a:cubicBezTo>
                      <a:pt x="11733" y="0"/>
                      <a:pt x="4267" y="3927"/>
                      <a:pt x="0" y="20618"/>
                    </a:cubicBezTo>
                    <a:cubicBezTo>
                      <a:pt x="1600" y="21109"/>
                      <a:pt x="2933" y="21600"/>
                      <a:pt x="45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8" name="Freeform 29"/>
              <p:cNvSpPr/>
              <p:nvPr/>
            </p:nvSpPr>
            <p:spPr>
              <a:xfrm>
                <a:off x="1693578" y="858826"/>
                <a:ext cx="102083" cy="263392"/>
              </a:xfrm>
              <a:custGeom>
                <a:avLst/>
                <a:gdLst/>
                <a:ahLst/>
                <a:cxnLst>
                  <a:cxn ang="0">
                    <a:pos x="wd2" y="hd2"/>
                  </a:cxn>
                  <a:cxn ang="5400000">
                    <a:pos x="wd2" y="hd2"/>
                  </a:cxn>
                  <a:cxn ang="10800000">
                    <a:pos x="wd2" y="hd2"/>
                  </a:cxn>
                  <a:cxn ang="16200000">
                    <a:pos x="wd2" y="hd2"/>
                  </a:cxn>
                </a:cxnLst>
                <a:rect l="0" t="0" r="r" b="b"/>
                <a:pathLst>
                  <a:path w="18593" h="21600" extrusionOk="0">
                    <a:moveTo>
                      <a:pt x="13291" y="21600"/>
                    </a:moveTo>
                    <a:cubicBezTo>
                      <a:pt x="19771" y="16261"/>
                      <a:pt x="20311" y="10921"/>
                      <a:pt x="14911" y="5825"/>
                    </a:cubicBezTo>
                    <a:cubicBezTo>
                      <a:pt x="11671" y="3155"/>
                      <a:pt x="7891" y="971"/>
                      <a:pt x="5191" y="0"/>
                    </a:cubicBezTo>
                    <a:cubicBezTo>
                      <a:pt x="4111" y="1213"/>
                      <a:pt x="1411" y="3883"/>
                      <a:pt x="331" y="6796"/>
                    </a:cubicBezTo>
                    <a:cubicBezTo>
                      <a:pt x="-1289" y="12378"/>
                      <a:pt x="3031" y="17474"/>
                      <a:pt x="1329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9" name="Freeform 30"/>
              <p:cNvSpPr/>
              <p:nvPr/>
            </p:nvSpPr>
            <p:spPr>
              <a:xfrm>
                <a:off x="1575356" y="986152"/>
                <a:ext cx="97131"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17090" y="16853"/>
                      <a:pt x="19790" y="11631"/>
                      <a:pt x="16010" y="6171"/>
                    </a:cubicBezTo>
                    <a:cubicBezTo>
                      <a:pt x="14390" y="3323"/>
                      <a:pt x="11150" y="1187"/>
                      <a:pt x="8990" y="0"/>
                    </a:cubicBezTo>
                    <a:cubicBezTo>
                      <a:pt x="6830" y="949"/>
                      <a:pt x="3590" y="3323"/>
                      <a:pt x="1430" y="6171"/>
                    </a:cubicBezTo>
                    <a:cubicBezTo>
                      <a:pt x="-1810" y="11631"/>
                      <a:pt x="35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0" name="Freeform 31"/>
              <p:cNvSpPr/>
              <p:nvPr/>
            </p:nvSpPr>
            <p:spPr>
              <a:xfrm>
                <a:off x="1748919" y="645368"/>
                <a:ext cx="108922" cy="257150"/>
              </a:xfrm>
              <a:custGeom>
                <a:avLst/>
                <a:gdLst/>
                <a:ahLst/>
                <a:cxnLst>
                  <a:cxn ang="0">
                    <a:pos x="wd2" y="hd2"/>
                  </a:cxn>
                  <a:cxn ang="5400000">
                    <a:pos x="wd2" y="hd2"/>
                  </a:cxn>
                  <a:cxn ang="10800000">
                    <a:pos x="wd2" y="hd2"/>
                  </a:cxn>
                  <a:cxn ang="16200000">
                    <a:pos x="wd2" y="hd2"/>
                  </a:cxn>
                </a:cxnLst>
                <a:rect l="0" t="0" r="r" b="b"/>
                <a:pathLst>
                  <a:path w="19838" h="21600" extrusionOk="0">
                    <a:moveTo>
                      <a:pt x="17280" y="21600"/>
                    </a:moveTo>
                    <a:cubicBezTo>
                      <a:pt x="21600" y="15641"/>
                      <a:pt x="20520" y="10179"/>
                      <a:pt x="13500" y="5214"/>
                    </a:cubicBezTo>
                    <a:cubicBezTo>
                      <a:pt x="9720" y="2731"/>
                      <a:pt x="5400" y="745"/>
                      <a:pt x="2700" y="0"/>
                    </a:cubicBezTo>
                    <a:cubicBezTo>
                      <a:pt x="1620" y="1490"/>
                      <a:pt x="0" y="3972"/>
                      <a:pt x="0" y="7200"/>
                    </a:cubicBezTo>
                    <a:cubicBezTo>
                      <a:pt x="0" y="13159"/>
                      <a:pt x="5940" y="17876"/>
                      <a:pt x="172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1" name="Freeform 32"/>
              <p:cNvSpPr/>
              <p:nvPr/>
            </p:nvSpPr>
            <p:spPr>
              <a:xfrm>
                <a:off x="1878742" y="778935"/>
                <a:ext cx="210964" cy="1685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910" y="21600"/>
                      <a:pt x="13994" y="17432"/>
                      <a:pt x="17949" y="9853"/>
                    </a:cubicBezTo>
                    <a:cubicBezTo>
                      <a:pt x="20079" y="6063"/>
                      <a:pt x="21296" y="2274"/>
                      <a:pt x="21600" y="0"/>
                    </a:cubicBezTo>
                    <a:cubicBezTo>
                      <a:pt x="19470" y="0"/>
                      <a:pt x="15211" y="758"/>
                      <a:pt x="10952" y="3411"/>
                    </a:cubicBezTo>
                    <a:cubicBezTo>
                      <a:pt x="5172" y="7200"/>
                      <a:pt x="1521" y="1326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2" name="Freeform 33"/>
              <p:cNvSpPr/>
              <p:nvPr/>
            </p:nvSpPr>
            <p:spPr>
              <a:xfrm>
                <a:off x="1950704" y="550496"/>
                <a:ext cx="142803" cy="230938"/>
              </a:xfrm>
              <a:custGeom>
                <a:avLst/>
                <a:gdLst/>
                <a:ahLst/>
                <a:cxnLst>
                  <a:cxn ang="0">
                    <a:pos x="wd2" y="hd2"/>
                  </a:cxn>
                  <a:cxn ang="5400000">
                    <a:pos x="wd2" y="hd2"/>
                  </a:cxn>
                  <a:cxn ang="10800000">
                    <a:pos x="wd2" y="hd2"/>
                  </a:cxn>
                  <a:cxn ang="16200000">
                    <a:pos x="wd2" y="hd2"/>
                  </a:cxn>
                </a:cxnLst>
                <a:rect l="0" t="0" r="r" b="b"/>
                <a:pathLst>
                  <a:path w="20421" h="21600" extrusionOk="0">
                    <a:moveTo>
                      <a:pt x="262" y="21600"/>
                    </a:moveTo>
                    <a:cubicBezTo>
                      <a:pt x="10426" y="19108"/>
                      <a:pt x="16779" y="14677"/>
                      <a:pt x="19320" y="8308"/>
                    </a:cubicBezTo>
                    <a:cubicBezTo>
                      <a:pt x="20591" y="4985"/>
                      <a:pt x="20591" y="1938"/>
                      <a:pt x="20167" y="0"/>
                    </a:cubicBezTo>
                    <a:cubicBezTo>
                      <a:pt x="18050" y="831"/>
                      <a:pt x="13815" y="2215"/>
                      <a:pt x="9579" y="4431"/>
                    </a:cubicBezTo>
                    <a:cubicBezTo>
                      <a:pt x="2379" y="8862"/>
                      <a:pt x="-1009" y="14677"/>
                      <a:pt x="26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3" name="Freeform 34"/>
              <p:cNvSpPr/>
              <p:nvPr/>
            </p:nvSpPr>
            <p:spPr>
              <a:xfrm>
                <a:off x="1777628" y="449385"/>
                <a:ext cx="139145" cy="234682"/>
              </a:xfrm>
              <a:custGeom>
                <a:avLst/>
                <a:gdLst/>
                <a:ahLst/>
                <a:cxnLst>
                  <a:cxn ang="0">
                    <a:pos x="wd2" y="hd2"/>
                  </a:cxn>
                  <a:cxn ang="5400000">
                    <a:pos x="wd2" y="hd2"/>
                  </a:cxn>
                  <a:cxn ang="10800000">
                    <a:pos x="wd2" y="hd2"/>
                  </a:cxn>
                  <a:cxn ang="16200000">
                    <a:pos x="wd2" y="hd2"/>
                  </a:cxn>
                </a:cxnLst>
                <a:rect l="0" t="0" r="r" b="b"/>
                <a:pathLst>
                  <a:path w="20233" h="21600" extrusionOk="0">
                    <a:moveTo>
                      <a:pt x="19941" y="21600"/>
                    </a:moveTo>
                    <a:cubicBezTo>
                      <a:pt x="21237" y="14491"/>
                      <a:pt x="18213" y="8749"/>
                      <a:pt x="10869" y="4375"/>
                    </a:cubicBezTo>
                    <a:cubicBezTo>
                      <a:pt x="6981" y="1914"/>
                      <a:pt x="2661" y="547"/>
                      <a:pt x="69" y="0"/>
                    </a:cubicBezTo>
                    <a:cubicBezTo>
                      <a:pt x="69" y="1641"/>
                      <a:pt x="-363" y="4648"/>
                      <a:pt x="933" y="7929"/>
                    </a:cubicBezTo>
                    <a:cubicBezTo>
                      <a:pt x="3525" y="14218"/>
                      <a:pt x="10005" y="18866"/>
                      <a:pt x="1994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4" name="Freeform 35"/>
              <p:cNvSpPr/>
              <p:nvPr/>
            </p:nvSpPr>
            <p:spPr>
              <a:xfrm>
                <a:off x="1960193" y="298341"/>
                <a:ext cx="103151" cy="264640"/>
              </a:xfrm>
              <a:custGeom>
                <a:avLst/>
                <a:gdLst/>
                <a:ahLst/>
                <a:cxnLst>
                  <a:cxn ang="0">
                    <a:pos x="wd2" y="hd2"/>
                  </a:cxn>
                  <a:cxn ang="5400000">
                    <a:pos x="wd2" y="hd2"/>
                  </a:cxn>
                  <a:cxn ang="10800000">
                    <a:pos x="wd2" y="hd2"/>
                  </a:cxn>
                  <a:cxn ang="16200000">
                    <a:pos x="wd2" y="hd2"/>
                  </a:cxn>
                </a:cxnLst>
                <a:rect l="0" t="0" r="r" b="b"/>
                <a:pathLst>
                  <a:path w="19192" h="21600" extrusionOk="0">
                    <a:moveTo>
                      <a:pt x="4087" y="21600"/>
                    </a:moveTo>
                    <a:cubicBezTo>
                      <a:pt x="15164" y="17717"/>
                      <a:pt x="20149" y="12863"/>
                      <a:pt x="19041" y="7038"/>
                    </a:cubicBezTo>
                    <a:cubicBezTo>
                      <a:pt x="18487" y="3883"/>
                      <a:pt x="16272" y="1456"/>
                      <a:pt x="15164" y="0"/>
                    </a:cubicBezTo>
                    <a:cubicBezTo>
                      <a:pt x="12395" y="971"/>
                      <a:pt x="7964" y="2912"/>
                      <a:pt x="4641" y="5582"/>
                    </a:cubicBezTo>
                    <a:cubicBezTo>
                      <a:pt x="-1451" y="10679"/>
                      <a:pt x="-1451" y="16018"/>
                      <a:pt x="408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5" name="Freeform 36"/>
              <p:cNvSpPr/>
              <p:nvPr/>
            </p:nvSpPr>
            <p:spPr>
              <a:xfrm>
                <a:off x="1895831" y="71152"/>
                <a:ext cx="96147" cy="272130"/>
              </a:xfrm>
              <a:custGeom>
                <a:avLst/>
                <a:gdLst/>
                <a:ahLst/>
                <a:cxnLst>
                  <a:cxn ang="0">
                    <a:pos x="wd2" y="hd2"/>
                  </a:cxn>
                  <a:cxn ang="5400000">
                    <a:pos x="wd2" y="hd2"/>
                  </a:cxn>
                  <a:cxn ang="10800000">
                    <a:pos x="wd2" y="hd2"/>
                  </a:cxn>
                  <a:cxn ang="16200000">
                    <a:pos x="wd2" y="hd2"/>
                  </a:cxn>
                </a:cxnLst>
                <a:rect l="0" t="0" r="r" b="b"/>
                <a:pathLst>
                  <a:path w="17511" h="21600" extrusionOk="0">
                    <a:moveTo>
                      <a:pt x="8284" y="21600"/>
                    </a:moveTo>
                    <a:cubicBezTo>
                      <a:pt x="16924" y="16670"/>
                      <a:pt x="19624" y="11739"/>
                      <a:pt x="15844" y="6339"/>
                    </a:cubicBezTo>
                    <a:cubicBezTo>
                      <a:pt x="14224" y="3522"/>
                      <a:pt x="10984" y="1174"/>
                      <a:pt x="8824" y="0"/>
                    </a:cubicBezTo>
                    <a:cubicBezTo>
                      <a:pt x="7204" y="1174"/>
                      <a:pt x="3424" y="3522"/>
                      <a:pt x="1804" y="6339"/>
                    </a:cubicBezTo>
                    <a:cubicBezTo>
                      <a:pt x="-1976" y="11504"/>
                      <a:pt x="184" y="16670"/>
                      <a:pt x="828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6" name="Freeform 37"/>
              <p:cNvSpPr/>
              <p:nvPr/>
            </p:nvSpPr>
            <p:spPr>
              <a:xfrm>
                <a:off x="1712718" y="228437"/>
                <a:ext cx="189743" cy="1972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925" y="13218"/>
                      <a:pt x="16875" y="7093"/>
                      <a:pt x="9787" y="3224"/>
                    </a:cubicBezTo>
                    <a:cubicBezTo>
                      <a:pt x="5737" y="967"/>
                      <a:pt x="2025" y="322"/>
                      <a:pt x="0" y="0"/>
                    </a:cubicBezTo>
                    <a:cubicBezTo>
                      <a:pt x="0" y="1934"/>
                      <a:pt x="675" y="5803"/>
                      <a:pt x="2700" y="9672"/>
                    </a:cubicBezTo>
                    <a:cubicBezTo>
                      <a:pt x="6412" y="16442"/>
                      <a:pt x="12825" y="2063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7" name="Freeform 38"/>
              <p:cNvSpPr/>
              <p:nvPr/>
            </p:nvSpPr>
            <p:spPr>
              <a:xfrm>
                <a:off x="1692746" y="-1"/>
                <a:ext cx="165790" cy="215958"/>
              </a:xfrm>
              <a:custGeom>
                <a:avLst/>
                <a:gdLst/>
                <a:ahLst/>
                <a:cxnLst>
                  <a:cxn ang="0">
                    <a:pos x="wd2" y="hd2"/>
                  </a:cxn>
                  <a:cxn ang="5400000">
                    <a:pos x="wd2" y="hd2"/>
                  </a:cxn>
                  <a:cxn ang="10800000">
                    <a:pos x="wd2" y="hd2"/>
                  </a:cxn>
                  <a:cxn ang="16200000">
                    <a:pos x="wd2" y="hd2"/>
                  </a:cxn>
                </a:cxnLst>
                <a:rect l="0" t="0" r="r" b="b"/>
                <a:pathLst>
                  <a:path w="21249" h="21600" extrusionOk="0">
                    <a:moveTo>
                      <a:pt x="21221" y="21600"/>
                    </a:moveTo>
                    <a:cubicBezTo>
                      <a:pt x="21600" y="13611"/>
                      <a:pt x="18189" y="7693"/>
                      <a:pt x="10611" y="3847"/>
                    </a:cubicBezTo>
                    <a:cubicBezTo>
                      <a:pt x="6442" y="1479"/>
                      <a:pt x="2274" y="592"/>
                      <a:pt x="0" y="0"/>
                    </a:cubicBezTo>
                    <a:cubicBezTo>
                      <a:pt x="0" y="2071"/>
                      <a:pt x="0" y="5622"/>
                      <a:pt x="1895" y="9173"/>
                    </a:cubicBezTo>
                    <a:cubicBezTo>
                      <a:pt x="4926" y="15682"/>
                      <a:pt x="11368" y="19825"/>
                      <a:pt x="2122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8" name="Oval 39"/>
              <p:cNvSpPr/>
              <p:nvPr/>
            </p:nvSpPr>
            <p:spPr>
              <a:xfrm>
                <a:off x="1002438" y="1476732"/>
                <a:ext cx="86135" cy="86135"/>
              </a:xfrm>
              <a:prstGeom prst="ellipse">
                <a:avLst/>
              </a:pr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0" name="Freeform 40"/>
            <p:cNvSpPr/>
            <p:nvPr/>
          </p:nvSpPr>
          <p:spPr>
            <a:xfrm>
              <a:off x="486115" y="-1"/>
              <a:ext cx="1121276" cy="1069791"/>
            </a:xfrm>
            <a:custGeom>
              <a:avLst/>
              <a:gdLst/>
              <a:ahLst/>
              <a:cxnLst>
                <a:cxn ang="0">
                  <a:pos x="wd2" y="hd2"/>
                </a:cxn>
                <a:cxn ang="5400000">
                  <a:pos x="wd2" y="hd2"/>
                </a:cxn>
                <a:cxn ang="10800000">
                  <a:pos x="wd2" y="hd2"/>
                </a:cxn>
                <a:cxn ang="16200000">
                  <a:pos x="wd2" y="hd2"/>
                </a:cxn>
              </a:cxnLst>
              <a:rect l="0" t="0" r="r" b="b"/>
              <a:pathLst>
                <a:path w="21600" h="21600" extrusionOk="0">
                  <a:moveTo>
                    <a:pt x="10690" y="0"/>
                  </a:moveTo>
                  <a:lnTo>
                    <a:pt x="14106" y="7161"/>
                  </a:lnTo>
                  <a:lnTo>
                    <a:pt x="21600" y="8201"/>
                  </a:lnTo>
                  <a:lnTo>
                    <a:pt x="16200" y="13630"/>
                  </a:lnTo>
                  <a:lnTo>
                    <a:pt x="17412" y="21600"/>
                  </a:lnTo>
                  <a:lnTo>
                    <a:pt x="10690" y="17788"/>
                  </a:lnTo>
                  <a:lnTo>
                    <a:pt x="3857" y="21600"/>
                  </a:lnTo>
                  <a:lnTo>
                    <a:pt x="5180" y="13630"/>
                  </a:lnTo>
                  <a:lnTo>
                    <a:pt x="0" y="8201"/>
                  </a:lnTo>
                  <a:lnTo>
                    <a:pt x="7273" y="7161"/>
                  </a:lnTo>
                  <a:lnTo>
                    <a:pt x="10690" y="0"/>
                  </a:ln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2" name="TextBox 120"/>
          <p:cNvSpPr txBox="1"/>
          <p:nvPr/>
        </p:nvSpPr>
        <p:spPr>
          <a:xfrm>
            <a:off x="10963027" y="7581023"/>
            <a:ext cx="38531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A3BD69"/>
                </a:solidFill>
                <a:latin typeface="微软雅黑"/>
                <a:ea typeface="微软雅黑"/>
                <a:cs typeface="微软雅黑"/>
                <a:sym typeface="微软雅黑"/>
              </a:defRPr>
            </a:pPr>
            <a:r>
              <a:t>中国软件产教联盟</a:t>
            </a:r>
            <a:endParaRPr>
              <a:latin typeface="+mn-lt"/>
              <a:ea typeface="+mn-ea"/>
              <a:cs typeface="+mn-cs"/>
              <a:sym typeface="Helvetica"/>
            </a:endParaRPr>
          </a:p>
          <a:p>
            <a:pPr defTabSz="914400">
              <a:defRPr sz="3600" b="1">
                <a:solidFill>
                  <a:srgbClr val="A3BD69"/>
                </a:solidFill>
                <a:latin typeface="微软雅黑"/>
                <a:ea typeface="微软雅黑"/>
                <a:cs typeface="微软雅黑"/>
                <a:sym typeface="微软雅黑"/>
              </a:defRPr>
            </a:pPr>
            <a:r>
              <a:t>理事单位</a:t>
            </a:r>
          </a:p>
        </p:txBody>
      </p:sp>
      <p:sp>
        <p:nvSpPr>
          <p:cNvPr id="183" name="Rectangle 122"/>
          <p:cNvSpPr/>
          <p:nvPr/>
        </p:nvSpPr>
        <p:spPr>
          <a:xfrm>
            <a:off x="18657543" y="7124903"/>
            <a:ext cx="4526206" cy="881770"/>
          </a:xfrm>
          <a:prstGeom prst="rect">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84" name="TextBox 126"/>
          <p:cNvSpPr txBox="1"/>
          <p:nvPr/>
        </p:nvSpPr>
        <p:spPr>
          <a:xfrm>
            <a:off x="18806524" y="7213961"/>
            <a:ext cx="4107179" cy="690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algn="l" defTabSz="914400">
              <a:defRPr sz="2800" b="1">
                <a:solidFill>
                  <a:srgbClr val="FFFFFF"/>
                </a:solidFill>
                <a:latin typeface="微软雅黑"/>
                <a:ea typeface="微软雅黑"/>
                <a:cs typeface="微软雅黑"/>
                <a:sym typeface="微软雅黑"/>
              </a:defRPr>
            </a:lvl1pPr>
          </a:lstStyle>
          <a:p>
            <a:r>
              <a:t>江苏省软件人才培训基地</a:t>
            </a:r>
          </a:p>
        </p:txBody>
      </p:sp>
      <p:sp>
        <p:nvSpPr>
          <p:cNvPr id="185" name="TextBox 130"/>
          <p:cNvSpPr txBox="1"/>
          <p:nvPr/>
        </p:nvSpPr>
        <p:spPr>
          <a:xfrm>
            <a:off x="6361168" y="6182359"/>
            <a:ext cx="4259579" cy="1605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000" b="1">
                <a:solidFill>
                  <a:srgbClr val="F6CC46"/>
                </a:solidFill>
                <a:latin typeface="微软雅黑"/>
                <a:ea typeface="微软雅黑"/>
                <a:cs typeface="微软雅黑"/>
                <a:sym typeface="微软雅黑"/>
              </a:defRPr>
            </a:pPr>
            <a:r>
              <a:t>商务部重点联系</a:t>
            </a:r>
            <a:endParaRPr>
              <a:latin typeface="+mn-lt"/>
              <a:ea typeface="+mn-ea"/>
              <a:cs typeface="+mn-cs"/>
              <a:sym typeface="Helvetica"/>
            </a:endParaRPr>
          </a:p>
          <a:p>
            <a:pPr defTabSz="914400">
              <a:defRPr sz="4000" b="1">
                <a:solidFill>
                  <a:srgbClr val="F6CC46"/>
                </a:solidFill>
                <a:latin typeface="微软雅黑"/>
                <a:ea typeface="微软雅黑"/>
                <a:cs typeface="微软雅黑"/>
                <a:sym typeface="微软雅黑"/>
              </a:defRPr>
            </a:pPr>
            <a:r>
              <a:t>服务外包培训机构</a:t>
            </a:r>
          </a:p>
        </p:txBody>
      </p:sp>
      <p:sp>
        <p:nvSpPr>
          <p:cNvPr id="186" name="TextBox 131"/>
          <p:cNvSpPr txBox="1"/>
          <p:nvPr/>
        </p:nvSpPr>
        <p:spPr>
          <a:xfrm>
            <a:off x="13354699" y="4916821"/>
            <a:ext cx="52247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EC7E90"/>
                </a:solidFill>
                <a:latin typeface="微软雅黑"/>
                <a:ea typeface="微软雅黑"/>
                <a:cs typeface="微软雅黑"/>
                <a:sym typeface="微软雅黑"/>
              </a:defRPr>
            </a:pPr>
            <a:r>
              <a:t>教育部产学合作协同育人</a:t>
            </a:r>
            <a:endParaRPr>
              <a:latin typeface="+mn-lt"/>
              <a:ea typeface="+mn-ea"/>
              <a:cs typeface="+mn-cs"/>
              <a:sym typeface="Helvetica"/>
            </a:endParaRPr>
          </a:p>
          <a:p>
            <a:pPr defTabSz="914400">
              <a:defRPr sz="3600" b="1">
                <a:solidFill>
                  <a:srgbClr val="EC7E90"/>
                </a:solidFill>
                <a:latin typeface="微软雅黑"/>
                <a:ea typeface="微软雅黑"/>
                <a:cs typeface="微软雅黑"/>
                <a:sym typeface="微软雅黑"/>
              </a:defRPr>
            </a:pPr>
            <a:r>
              <a:t>项目承接单位</a:t>
            </a:r>
          </a:p>
        </p:txBody>
      </p:sp>
      <p:pic>
        <p:nvPicPr>
          <p:cNvPr id="187"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
        <p:nvSpPr>
          <p:cNvPr id="192"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93"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极客营课程</a:t>
            </a:r>
          </a:p>
        </p:txBody>
      </p:sp>
      <p:pic>
        <p:nvPicPr>
          <p:cNvPr id="194" name="图像" descr="图像"/>
          <p:cNvPicPr>
            <a:picLocks noChangeAspect="1"/>
          </p:cNvPicPr>
          <p:nvPr/>
        </p:nvPicPr>
        <p:blipFill>
          <a:blip r:embed="rId4" cstate="print"/>
          <a:stretch>
            <a:fillRect/>
          </a:stretch>
        </p:blipFill>
        <p:spPr>
          <a:xfrm>
            <a:off x="1910863" y="4815707"/>
            <a:ext cx="20562274" cy="4287786"/>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459844" y="208590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68343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altLang="zh-CN" dirty="0" smtClean="0">
                <a:solidFill>
                  <a:schemeClr val="bg1"/>
                </a:solidFill>
              </a:rPr>
              <a:t>UML</a:t>
            </a:r>
            <a:r>
              <a:rPr lang="zh-CN" altLang="en-US" dirty="0" smtClean="0">
                <a:solidFill>
                  <a:schemeClr val="bg1"/>
                </a:solidFill>
              </a:rPr>
              <a:t>介绍</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6751991" y="1090168"/>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979174" y="4877196"/>
            <a:ext cx="17081642" cy="24663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a:lnSpc>
                <a:spcPct val="80000"/>
              </a:lnSpc>
            </a:pPr>
            <a:r>
              <a:rPr lang="zh-CN" altLang="en-US" sz="4800" dirty="0">
                <a:solidFill>
                  <a:schemeClr val="bg1"/>
                </a:solidFill>
              </a:rPr>
              <a:t>统一建模语言</a:t>
            </a:r>
            <a:r>
              <a:rPr lang="en-US" altLang="zh-CN" sz="4800" dirty="0">
                <a:solidFill>
                  <a:schemeClr val="bg1"/>
                </a:solidFill>
              </a:rPr>
              <a:t>(Unified Modeling Language</a:t>
            </a:r>
            <a:r>
              <a:rPr lang="zh-CN" altLang="en-US" sz="4800" dirty="0">
                <a:solidFill>
                  <a:schemeClr val="bg1"/>
                </a:solidFill>
              </a:rPr>
              <a:t>，</a:t>
            </a:r>
            <a:r>
              <a:rPr lang="en-US" altLang="zh-CN" sz="4800" dirty="0">
                <a:solidFill>
                  <a:schemeClr val="bg1"/>
                </a:solidFill>
              </a:rPr>
              <a:t>UML)</a:t>
            </a:r>
            <a:r>
              <a:rPr lang="zh-CN" altLang="en-US" sz="4800" dirty="0">
                <a:solidFill>
                  <a:schemeClr val="bg1"/>
                </a:solidFill>
              </a:rPr>
              <a:t>是一种为</a:t>
            </a:r>
            <a:r>
              <a:rPr lang="zh-CN" altLang="en-US" sz="4800" dirty="0">
                <a:solidFill>
                  <a:schemeClr val="bg1"/>
                </a:solidFill>
                <a:hlinkClick r:id="rId4"/>
              </a:rPr>
              <a:t>面向对象</a:t>
            </a:r>
            <a:r>
              <a:rPr lang="zh-CN" altLang="en-US" sz="4800" dirty="0">
                <a:solidFill>
                  <a:schemeClr val="bg1"/>
                </a:solidFill>
              </a:rPr>
              <a:t>系统的产品进行说明、可视化和编制文档的一种标准语言，是非专利的第三代建模和规约语言。</a:t>
            </a:r>
            <a:r>
              <a:rPr lang="en-US" altLang="zh-CN" sz="4800" dirty="0">
                <a:solidFill>
                  <a:schemeClr val="bg1"/>
                </a:solidFill>
              </a:rPr>
              <a:t>UML</a:t>
            </a:r>
            <a:r>
              <a:rPr lang="zh-CN" altLang="en-US" sz="4800" dirty="0">
                <a:solidFill>
                  <a:schemeClr val="bg1"/>
                </a:solidFill>
              </a:rPr>
              <a:t>使用面向对象设计</a:t>
            </a:r>
            <a:r>
              <a:rPr lang="zh-CN" altLang="en-US" sz="4800" dirty="0" smtClean="0">
                <a:solidFill>
                  <a:schemeClr val="bg1"/>
                </a:solidFill>
              </a:rPr>
              <a:t>的建模</a:t>
            </a:r>
            <a:r>
              <a:rPr lang="zh-CN" altLang="en-US" sz="4800" dirty="0">
                <a:solidFill>
                  <a:schemeClr val="bg1"/>
                </a:solidFill>
              </a:rPr>
              <a:t>工具，但独立于任何具体程序设计语言。</a:t>
            </a:r>
            <a:endParaRPr dirty="0">
              <a:solidFill>
                <a:schemeClr val="bg1"/>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82535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altLang="zh-CN" dirty="0"/>
              <a:t>UML</a:t>
            </a:r>
            <a:r>
              <a:rPr lang="zh-CN" altLang="zh-CN" dirty="0"/>
              <a:t>的种类</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24403" y="3954863"/>
            <a:ext cx="17393817" cy="67505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marL="685800" lvl="1" indent="-685800" algn="l" eaLnBrk="1" hangingPunct="1">
              <a:buFont typeface="Arial" panose="020B0604020202020204" pitchFamily="34" charset="0"/>
              <a:buChar char="•"/>
            </a:pPr>
            <a:r>
              <a:rPr lang="zh-CN" altLang="zh-CN" sz="4800" dirty="0">
                <a:solidFill>
                  <a:schemeClr val="bg1"/>
                </a:solidFill>
              </a:rPr>
              <a:t>用例图</a:t>
            </a:r>
            <a:r>
              <a:rPr lang="en-US" altLang="zh-CN" sz="4800" dirty="0">
                <a:solidFill>
                  <a:schemeClr val="bg1"/>
                </a:solidFill>
              </a:rPr>
              <a:t>(Use Case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类</a:t>
            </a:r>
            <a:r>
              <a:rPr lang="zh-CN" altLang="zh-CN" sz="4800" dirty="0">
                <a:solidFill>
                  <a:schemeClr val="bg1"/>
                </a:solidFill>
              </a:rPr>
              <a:t>图</a:t>
            </a:r>
            <a:r>
              <a:rPr lang="en-US" altLang="zh-CN" sz="4800" dirty="0">
                <a:solidFill>
                  <a:schemeClr val="bg1"/>
                </a:solidFill>
              </a:rPr>
              <a:t>(Class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对象</a:t>
            </a:r>
            <a:r>
              <a:rPr lang="zh-CN" altLang="zh-CN" sz="4800" dirty="0">
                <a:solidFill>
                  <a:schemeClr val="bg1"/>
                </a:solidFill>
              </a:rPr>
              <a:t>图</a:t>
            </a:r>
            <a:r>
              <a:rPr lang="en-US" altLang="zh-CN" sz="4800" dirty="0">
                <a:solidFill>
                  <a:schemeClr val="bg1"/>
                </a:solidFill>
              </a:rPr>
              <a:t>(Object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状态图</a:t>
            </a:r>
            <a:r>
              <a:rPr lang="en-US" altLang="zh-CN" sz="4800" dirty="0">
                <a:solidFill>
                  <a:schemeClr val="bg1"/>
                </a:solidFill>
              </a:rPr>
              <a:t>(</a:t>
            </a:r>
            <a:r>
              <a:rPr lang="en-US" altLang="zh-CN" sz="4800" dirty="0" err="1">
                <a:solidFill>
                  <a:schemeClr val="bg1"/>
                </a:solidFill>
              </a:rPr>
              <a:t>Statechart</a:t>
            </a:r>
            <a:r>
              <a:rPr lang="en-US" altLang="zh-CN" sz="4800" dirty="0">
                <a:solidFill>
                  <a:schemeClr val="bg1"/>
                </a:solidFill>
              </a:rPr>
              <a: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活动图</a:t>
            </a:r>
            <a:r>
              <a:rPr lang="en-US" altLang="zh-CN" sz="4800" dirty="0">
                <a:solidFill>
                  <a:schemeClr val="bg1"/>
                </a:solidFill>
              </a:rPr>
              <a:t>(Activity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序列</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顺序图</a:t>
            </a:r>
            <a:r>
              <a:rPr lang="en-US" altLang="zh-CN" sz="4800" dirty="0">
                <a:solidFill>
                  <a:schemeClr val="bg1"/>
                </a:solidFill>
              </a:rPr>
              <a:t>/</a:t>
            </a:r>
            <a:r>
              <a:rPr lang="zh-CN" altLang="zh-CN" sz="4800" dirty="0">
                <a:solidFill>
                  <a:schemeClr val="bg1"/>
                </a:solidFill>
              </a:rPr>
              <a:t>时序图（</a:t>
            </a:r>
            <a:r>
              <a:rPr lang="en-US" altLang="zh-CN" sz="4800" dirty="0">
                <a:solidFill>
                  <a:schemeClr val="bg1"/>
                </a:solidFill>
              </a:rPr>
              <a:t>Sequence Diagram</a:t>
            </a:r>
            <a:r>
              <a:rPr lang="zh-CN" altLang="zh-CN" sz="4800" dirty="0" smtClean="0">
                <a:solidFill>
                  <a:schemeClr val="bg1"/>
                </a:solidFill>
              </a:rPr>
              <a:t>）</a:t>
            </a:r>
            <a:endParaRPr lang="en-US" altLang="zh-CN" sz="4800" dirty="0" smtClean="0">
              <a:solidFill>
                <a:schemeClr val="bg1"/>
              </a:solidFill>
            </a:endParaRPr>
          </a:p>
          <a:p>
            <a:pPr marL="685800" lvl="1" indent="-685800" algn="l" eaLnBrk="1" hangingPunct="1">
              <a:buFont typeface="Arial" panose="020B0604020202020204" pitchFamily="34" charset="0"/>
              <a:buChar char="•"/>
            </a:pPr>
            <a:r>
              <a:rPr lang="zh-CN" altLang="zh-CN" sz="4800" dirty="0" smtClean="0">
                <a:solidFill>
                  <a:schemeClr val="bg1"/>
                </a:solidFill>
              </a:rPr>
              <a:t>协作</a:t>
            </a:r>
            <a:r>
              <a:rPr lang="zh-CN" altLang="zh-CN" sz="4800" dirty="0">
                <a:solidFill>
                  <a:schemeClr val="bg1"/>
                </a:solidFill>
              </a:rPr>
              <a:t>图</a:t>
            </a:r>
            <a:r>
              <a:rPr lang="en-US" altLang="zh-CN" sz="4800" dirty="0">
                <a:solidFill>
                  <a:schemeClr val="bg1"/>
                </a:solidFill>
              </a:rPr>
              <a:t>(Collaboration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构件</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组件图</a:t>
            </a:r>
            <a:r>
              <a:rPr lang="en-US" altLang="zh-CN" sz="4800" dirty="0">
                <a:solidFill>
                  <a:schemeClr val="bg1"/>
                </a:solidFill>
              </a:rPr>
              <a:t>(Component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部署</a:t>
            </a:r>
            <a:r>
              <a:rPr lang="zh-CN" altLang="zh-CN" sz="4800" dirty="0">
                <a:solidFill>
                  <a:schemeClr val="bg1"/>
                </a:solidFill>
              </a:rPr>
              <a:t>图</a:t>
            </a:r>
            <a:r>
              <a:rPr lang="en-US" altLang="zh-CN" sz="4800" dirty="0">
                <a:solidFill>
                  <a:schemeClr val="bg1"/>
                </a:solidFill>
              </a:rPr>
              <a:t>(Deployment Diagram)</a:t>
            </a:r>
            <a:endParaRPr dirty="0">
              <a:solidFill>
                <a:schemeClr val="bg1"/>
              </a:solidFill>
            </a:endParaRPr>
          </a:p>
        </p:txBody>
      </p:sp>
    </p:spTree>
    <p:extLst>
      <p:ext uri="{BB962C8B-B14F-4D97-AF65-F5344CB8AC3E}">
        <p14:creationId xmlns="" xmlns:p14="http://schemas.microsoft.com/office/powerpoint/2010/main" val="1753433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logo-极客营2副本.png" descr="logo-极客营2副本.png"/>
          <p:cNvPicPr>
            <a:picLocks noChangeAspect="1"/>
          </p:cNvPicPr>
          <p:nvPr/>
        </p:nvPicPr>
        <p:blipFill>
          <a:blip r:embed="rId2"/>
          <a:stretch>
            <a:fillRect/>
          </a:stretch>
        </p:blipFill>
        <p:spPr>
          <a:xfrm>
            <a:off x="16264681" y="12106343"/>
            <a:ext cx="7584344" cy="1144415"/>
          </a:xfrm>
          <a:prstGeom prst="rect">
            <a:avLst/>
          </a:prstGeom>
          <a:ln w="12700">
            <a:miter lim="400000"/>
          </a:ln>
        </p:spPr>
      </p:pic>
      <p:pic>
        <p:nvPicPr>
          <p:cNvPr id="218" name="图像" descr="图像"/>
          <p:cNvPicPr>
            <a:picLocks noChangeAspect="1"/>
          </p:cNvPicPr>
          <p:nvPr/>
        </p:nvPicPr>
        <p:blipFill>
          <a:blip r:embed="rId3" cstate="print"/>
          <a:stretch>
            <a:fillRect/>
          </a:stretch>
        </p:blipFill>
        <p:spPr>
          <a:xfrm>
            <a:off x="21646458" y="-26924"/>
            <a:ext cx="2724681" cy="2580314"/>
          </a:xfrm>
          <a:prstGeom prst="rect">
            <a:avLst/>
          </a:prstGeom>
          <a:ln w="12700">
            <a:miter lim="400000"/>
          </a:ln>
        </p:spPr>
      </p:pic>
      <p:pic>
        <p:nvPicPr>
          <p:cNvPr id="219" name="图像" descr="图像"/>
          <p:cNvPicPr>
            <a:picLocks noChangeAspect="1"/>
          </p:cNvPicPr>
          <p:nvPr/>
        </p:nvPicPr>
        <p:blipFill>
          <a:blip r:embed="rId4" cstate="print"/>
          <a:stretch>
            <a:fillRect/>
          </a:stretch>
        </p:blipFill>
        <p:spPr>
          <a:xfrm>
            <a:off x="-177546" y="0"/>
            <a:ext cx="3779833" cy="13716002"/>
          </a:xfrm>
          <a:prstGeom prst="rect">
            <a:avLst/>
          </a:prstGeom>
          <a:ln w="12700">
            <a:miter lim="400000"/>
          </a:ln>
        </p:spPr>
      </p:pic>
      <p:sp>
        <p:nvSpPr>
          <p:cNvPr id="220" name="第 1 节"/>
          <p:cNvSpPr txBox="1"/>
          <p:nvPr/>
        </p:nvSpPr>
        <p:spPr>
          <a:xfrm>
            <a:off x="412398" y="2136472"/>
            <a:ext cx="1299973"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b="1">
                <a:solidFill>
                  <a:srgbClr val="FFFFFF"/>
                </a:solidFill>
                <a:latin typeface="+mj-lt"/>
                <a:ea typeface="+mj-ea"/>
                <a:cs typeface="+mj-cs"/>
                <a:sym typeface="Helvetica Neue"/>
              </a:defRPr>
            </a:lvl1pPr>
          </a:lstStyle>
          <a:p>
            <a:r>
              <a:rPr dirty="0"/>
              <a:t>第 1 节</a:t>
            </a:r>
          </a:p>
        </p:txBody>
      </p:sp>
      <p:sp>
        <p:nvSpPr>
          <p:cNvPr id="221" name="目录1…"/>
          <p:cNvSpPr txBox="1"/>
          <p:nvPr/>
        </p:nvSpPr>
        <p:spPr>
          <a:xfrm>
            <a:off x="134213" y="3449331"/>
            <a:ext cx="3311804" cy="28171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lnSpc>
                <a:spcPct val="209999"/>
              </a:lnSpc>
              <a:defRPr sz="2500" b="1">
                <a:solidFill>
                  <a:srgbClr val="928FC8"/>
                </a:solidFill>
                <a:latin typeface="+mj-lt"/>
                <a:ea typeface="+mj-ea"/>
                <a:cs typeface="+mj-cs"/>
                <a:sym typeface="Helvetica Neue"/>
              </a:defRPr>
            </a:pPr>
            <a:r>
              <a:rPr lang="en-US" altLang="zh-CN" sz="2800" b="1" dirty="0" smtClean="0">
                <a:solidFill>
                  <a:schemeClr val="bg1"/>
                </a:solidFill>
                <a:latin typeface="微软雅黑" panose="020B0503020204020204" pitchFamily="34" charset="-122"/>
                <a:ea typeface="黑体" panose="02010609060101010101" pitchFamily="49" charset="-122"/>
                <a:sym typeface="Helvetica Neue"/>
              </a:rPr>
              <a:t>1.UML</a:t>
            </a:r>
            <a:r>
              <a:rPr lang="zh-CN" altLang="en-US" sz="2800" b="1" dirty="0" smtClean="0">
                <a:solidFill>
                  <a:schemeClr val="bg1"/>
                </a:solidFill>
                <a:latin typeface="微软雅黑" panose="020B0503020204020204" pitchFamily="34" charset="-122"/>
                <a:ea typeface="黑体" panose="02010609060101010101" pitchFamily="49" charset="-122"/>
                <a:sym typeface="Helvetica Neue"/>
              </a:rPr>
              <a:t>软件安装</a:t>
            </a:r>
            <a:endParaRPr dirty="0"/>
          </a:p>
          <a:p>
            <a:pPr algn="l">
              <a:lnSpc>
                <a:spcPct val="209999"/>
              </a:lnSpc>
              <a:defRPr sz="2500" b="1">
                <a:solidFill>
                  <a:srgbClr val="928FC8"/>
                </a:solidFill>
                <a:latin typeface="+mj-lt"/>
                <a:ea typeface="+mj-ea"/>
                <a:cs typeface="+mj-cs"/>
                <a:sym typeface="Helvetica Neue"/>
              </a:defRPr>
            </a:pPr>
            <a:r>
              <a:rPr lang="en-US" altLang="zh-CN" sz="2800" b="1" dirty="0" smtClean="0">
                <a:solidFill>
                  <a:schemeClr val="bg1"/>
                </a:solidFill>
                <a:latin typeface="微软雅黑" panose="020B0503020204020204" pitchFamily="34" charset="-122"/>
                <a:ea typeface="黑体" panose="02010609060101010101" pitchFamily="49" charset="-122"/>
                <a:sym typeface="Helvetica Neue"/>
              </a:rPr>
              <a:t>2.</a:t>
            </a:r>
            <a:r>
              <a:rPr lang="zh-CN" altLang="en-US" sz="2800" b="1" dirty="0" smtClean="0">
                <a:solidFill>
                  <a:schemeClr val="bg1"/>
                </a:solidFill>
                <a:latin typeface="微软雅黑" panose="020B0503020204020204" pitchFamily="34" charset="-122"/>
                <a:ea typeface="黑体" panose="02010609060101010101" pitchFamily="49" charset="-122"/>
                <a:sym typeface="Helvetica Neue"/>
              </a:rPr>
              <a:t>用例图介绍</a:t>
            </a:r>
            <a:endParaRPr lang="en-US" altLang="zh-CN" sz="2800" b="1" dirty="0">
              <a:solidFill>
                <a:schemeClr val="bg1"/>
              </a:solidFill>
              <a:latin typeface="微软雅黑" panose="020B0503020204020204" pitchFamily="34" charset="-122"/>
              <a:ea typeface="黑体" panose="02010609060101010101" pitchFamily="49" charset="-122"/>
              <a:sym typeface="Helvetica Neue"/>
            </a:endParaRPr>
          </a:p>
          <a:p>
            <a:pPr algn="l">
              <a:lnSpc>
                <a:spcPct val="209999"/>
              </a:lnSpc>
              <a:defRPr sz="2500" b="1">
                <a:solidFill>
                  <a:srgbClr val="928FC8"/>
                </a:solidFill>
                <a:latin typeface="+mj-lt"/>
                <a:ea typeface="+mj-ea"/>
                <a:cs typeface="+mj-cs"/>
                <a:sym typeface="Helvetica Neue"/>
              </a:defRPr>
            </a:pPr>
            <a:r>
              <a:rPr lang="en-US" altLang="zh-CN" sz="2800" b="1" dirty="0" smtClean="0">
                <a:solidFill>
                  <a:schemeClr val="bg1"/>
                </a:solidFill>
                <a:latin typeface="微软雅黑" panose="020B0503020204020204" pitchFamily="34" charset="-122"/>
                <a:ea typeface="黑体" panose="02010609060101010101" pitchFamily="49" charset="-122"/>
                <a:sym typeface="Helvetica Neue"/>
              </a:rPr>
              <a:t>3.</a:t>
            </a:r>
            <a:r>
              <a:rPr lang="zh-CN" altLang="en-US" sz="2800" b="1" dirty="0" smtClean="0">
                <a:solidFill>
                  <a:schemeClr val="bg1"/>
                </a:solidFill>
                <a:latin typeface="微软雅黑" panose="020B0503020204020204" pitchFamily="34" charset="-122"/>
                <a:ea typeface="黑体" panose="02010609060101010101" pitchFamily="49" charset="-122"/>
                <a:sym typeface="Helvetica Neue"/>
              </a:rPr>
              <a:t>用例图创建及使用</a:t>
            </a:r>
            <a:endParaRPr lang="en-US" altLang="zh-CN" sz="2800" b="1" dirty="0">
              <a:solidFill>
                <a:schemeClr val="bg1"/>
              </a:solidFill>
              <a:latin typeface="微软雅黑" panose="020B0503020204020204" pitchFamily="34" charset="-122"/>
              <a:ea typeface="黑体" panose="02010609060101010101" pitchFamily="49" charset="-122"/>
              <a:sym typeface="Helvetica Neue"/>
            </a:endParaRPr>
          </a:p>
        </p:txBody>
      </p:sp>
      <p:pic>
        <p:nvPicPr>
          <p:cNvPr id="222" name="图像" descr="图像"/>
          <p:cNvPicPr>
            <a:picLocks noChangeAspect="1"/>
          </p:cNvPicPr>
          <p:nvPr/>
        </p:nvPicPr>
        <p:blipFill>
          <a:blip r:embed="rId5" cstate="print"/>
          <a:stretch>
            <a:fillRect/>
          </a:stretch>
        </p:blipFill>
        <p:spPr>
          <a:xfrm>
            <a:off x="8670856" y="1180311"/>
            <a:ext cx="603772" cy="696950"/>
          </a:xfrm>
          <a:prstGeom prst="rect">
            <a:avLst/>
          </a:prstGeom>
          <a:ln w="12700">
            <a:miter lim="400000"/>
          </a:ln>
        </p:spPr>
      </p:pic>
      <p:sp>
        <p:nvSpPr>
          <p:cNvPr id="223" name="矩形"/>
          <p:cNvSpPr/>
          <p:nvPr/>
        </p:nvSpPr>
        <p:spPr>
          <a:xfrm>
            <a:off x="5842368" y="2136472"/>
            <a:ext cx="2466366" cy="396114"/>
          </a:xfrm>
          <a:prstGeom prst="rect">
            <a:avLst/>
          </a:prstGeom>
          <a:solidFill>
            <a:srgbClr val="FADAC1"/>
          </a:solidFill>
          <a:ln w="12700">
            <a:miter lim="400000"/>
          </a:ln>
        </p:spPr>
        <p:txBody>
          <a:bodyPr lIns="0" tIns="0" rIns="0" bIns="0" anchor="ctr"/>
          <a:lstStyle/>
          <a:p>
            <a:pPr>
              <a:defRPr sz="3200">
                <a:solidFill>
                  <a:srgbClr val="FFFFFF"/>
                </a:solidFill>
              </a:defRPr>
            </a:pPr>
            <a:endParaRPr/>
          </a:p>
        </p:txBody>
      </p:sp>
      <p:sp>
        <p:nvSpPr>
          <p:cNvPr id="224" name="此处标题"/>
          <p:cNvSpPr txBox="1"/>
          <p:nvPr/>
        </p:nvSpPr>
        <p:spPr>
          <a:xfrm>
            <a:off x="5109140" y="969659"/>
            <a:ext cx="5381281" cy="111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200">
                <a:solidFill>
                  <a:srgbClr val="1B174A"/>
                </a:solidFill>
              </a:defRPr>
            </a:lvl1pPr>
          </a:lstStyle>
          <a:p>
            <a:r>
              <a:rPr lang="en-US" altLang="zh-CN" sz="6600" dirty="0" smtClean="0">
                <a:solidFill>
                  <a:srgbClr val="0000FF"/>
                </a:solidFill>
                <a:latin typeface="微软雅黑" panose="020B0503020204020204" pitchFamily="34" charset="-122"/>
                <a:ea typeface="黑体" panose="02010609060101010101" pitchFamily="49" charset="-122"/>
              </a:rPr>
              <a:t>UML</a:t>
            </a:r>
            <a:r>
              <a:rPr lang="zh-CN" altLang="en-US" sz="6600" dirty="0" smtClean="0">
                <a:solidFill>
                  <a:srgbClr val="0000FF"/>
                </a:solidFill>
                <a:latin typeface="微软雅黑" panose="020B0503020204020204" pitchFamily="34" charset="-122"/>
                <a:ea typeface="黑体" panose="02010609060101010101" pitchFamily="49" charset="-122"/>
              </a:rPr>
              <a:t>软件安装</a:t>
            </a:r>
            <a:endParaRPr dirty="0"/>
          </a:p>
        </p:txBody>
      </p:sp>
      <p:sp>
        <p:nvSpPr>
          <p:cNvPr id="12" name="TextBox 7">
            <a:extLst>
              <a:ext uri="{FF2B5EF4-FFF2-40B4-BE49-F238E27FC236}">
                <a16:creationId xmlns:a16="http://schemas.microsoft.com/office/drawing/2014/main" xmlns="" id="{9511159E-A11B-4E0E-806E-B71F1A423C78}"/>
              </a:ext>
            </a:extLst>
          </p:cNvPr>
          <p:cNvSpPr txBox="1">
            <a:spLocks noChangeArrowheads="1"/>
          </p:cNvSpPr>
          <p:nvPr/>
        </p:nvSpPr>
        <p:spPr bwMode="auto">
          <a:xfrm>
            <a:off x="5665428" y="3447156"/>
            <a:ext cx="12491943" cy="7824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hangingPunct="1"/>
            <a:r>
              <a:rPr lang="en-US" altLang="zh-CN" sz="3200" dirty="0">
                <a:solidFill>
                  <a:srgbClr val="002939"/>
                </a:solidFill>
                <a:latin typeface="微软雅黑" panose="020B0503020204020204" pitchFamily="34" charset="-122"/>
                <a:ea typeface="黑体" panose="02010609060101010101" pitchFamily="49" charset="-122"/>
              </a:rPr>
              <a:t>1. </a:t>
            </a:r>
            <a:r>
              <a:rPr lang="zh-CN" altLang="en-US" sz="3200" dirty="0" smtClean="0">
                <a:solidFill>
                  <a:srgbClr val="002939"/>
                </a:solidFill>
                <a:latin typeface="微软雅黑" panose="020B0503020204020204" pitchFamily="34" charset="-122"/>
                <a:ea typeface="黑体" panose="02010609060101010101" pitchFamily="49" charset="-122"/>
              </a:rPr>
              <a:t>下载地址：</a:t>
            </a:r>
            <a:r>
              <a:rPr lang="en-US" altLang="zh-CN" sz="3200" u="sng" dirty="0">
                <a:hlinkClick r:id="rId6"/>
              </a:rPr>
              <a:t>http://staruml.io/</a:t>
            </a:r>
            <a:endParaRPr lang="zh-CN" altLang="zh-CN" sz="3200" dirty="0"/>
          </a:p>
          <a:p>
            <a:pPr algn="l" eaLnBrk="1" hangingPunct="1">
              <a:lnSpc>
                <a:spcPts val="1963"/>
              </a:lnSpc>
            </a:pPr>
            <a:endParaRPr lang="zh-CN" altLang="en-US" sz="3200" dirty="0">
              <a:solidFill>
                <a:srgbClr val="002939"/>
              </a:solidFill>
              <a:latin typeface="微软雅黑" panose="020B0503020204020204" pitchFamily="34" charset="-122"/>
              <a:ea typeface="黑体" panose="02010609060101010101" pitchFamily="49" charset="-122"/>
            </a:endParaRPr>
          </a:p>
        </p:txBody>
      </p:sp>
      <p:sp>
        <p:nvSpPr>
          <p:cNvPr id="13" name="TextBox 8">
            <a:extLst>
              <a:ext uri="{FF2B5EF4-FFF2-40B4-BE49-F238E27FC236}">
                <a16:creationId xmlns:a16="http://schemas.microsoft.com/office/drawing/2014/main" xmlns="" id="{88396AC9-23A6-4D56-A8CE-B5DD22F0F000}"/>
              </a:ext>
            </a:extLst>
          </p:cNvPr>
          <p:cNvSpPr txBox="1">
            <a:spLocks noChangeArrowheads="1"/>
          </p:cNvSpPr>
          <p:nvPr/>
        </p:nvSpPr>
        <p:spPr bwMode="auto">
          <a:xfrm>
            <a:off x="5693788" y="4466186"/>
            <a:ext cx="16369040" cy="3693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pPr>
            <a:endParaRPr lang="en-US" altLang="zh-CN" sz="3200" dirty="0">
              <a:solidFill>
                <a:srgbClr val="002939"/>
              </a:solidFill>
              <a:latin typeface="微软雅黑" panose="020B0503020204020204" pitchFamily="34" charset="-122"/>
              <a:ea typeface="黑体" panose="02010609060101010101" pitchFamily="49" charset="-122"/>
            </a:endParaRPr>
          </a:p>
          <a:p>
            <a:pPr algn="l" eaLnBrk="1" hangingPunct="1">
              <a:lnSpc>
                <a:spcPct val="150000"/>
              </a:lnSpc>
            </a:pPr>
            <a:r>
              <a:rPr lang="en-US" altLang="zh-CN" sz="3200" dirty="0">
                <a:solidFill>
                  <a:srgbClr val="002939"/>
                </a:solidFill>
                <a:latin typeface="微软雅黑" panose="020B0503020204020204" pitchFamily="34" charset="-122"/>
                <a:ea typeface="黑体" panose="02010609060101010101" pitchFamily="49" charset="-122"/>
              </a:rPr>
              <a:t>2. </a:t>
            </a:r>
            <a:r>
              <a:rPr lang="zh-CN" altLang="en-US" sz="3200" dirty="0" smtClean="0">
                <a:solidFill>
                  <a:srgbClr val="002939"/>
                </a:solidFill>
                <a:latin typeface="微软雅黑" panose="020B0503020204020204" pitchFamily="34" charset="-122"/>
                <a:ea typeface="黑体" panose="02010609060101010101" pitchFamily="49" charset="-122"/>
              </a:rPr>
              <a:t>软件介绍</a:t>
            </a:r>
            <a:endParaRPr lang="en-US" altLang="zh-CN" sz="3200" dirty="0">
              <a:solidFill>
                <a:srgbClr val="002939"/>
              </a:solidFill>
              <a:latin typeface="微软雅黑" panose="020B0503020204020204" pitchFamily="34" charset="-122"/>
              <a:ea typeface="黑体" panose="02010609060101010101" pitchFamily="49" charset="-122"/>
            </a:endParaRPr>
          </a:p>
          <a:p>
            <a:pPr algn="l" eaLnBrk="1" hangingPunct="1">
              <a:lnSpc>
                <a:spcPct val="150000"/>
              </a:lnSpc>
            </a:pPr>
            <a:r>
              <a:rPr lang="en-US" altLang="zh-CN" sz="3200" dirty="0" smtClean="0"/>
              <a:t>Rational</a:t>
            </a:r>
            <a:r>
              <a:rPr lang="en-US" altLang="zh-CN" sz="3200" dirty="0"/>
              <a:t> Rose </a:t>
            </a:r>
            <a:r>
              <a:rPr lang="zh-CN" altLang="zh-CN" sz="3200" dirty="0"/>
              <a:t>（特点：特别好用，功能强大，漂亮；太大了，收费昂贵</a:t>
            </a:r>
            <a:r>
              <a:rPr lang="zh-CN" altLang="zh-CN" sz="3200" dirty="0" smtClean="0"/>
              <a:t>）</a:t>
            </a:r>
            <a:endParaRPr lang="en-US" altLang="zh-CN" sz="3200" dirty="0" smtClean="0"/>
          </a:p>
          <a:p>
            <a:pPr algn="l" eaLnBrk="1" hangingPunct="1">
              <a:lnSpc>
                <a:spcPct val="150000"/>
              </a:lnSpc>
            </a:pPr>
            <a:r>
              <a:rPr lang="en-US" altLang="zh-CN" sz="3200" dirty="0" smtClean="0">
                <a:hlinkClick r:id="rId7"/>
              </a:rPr>
              <a:t>Enterprise </a:t>
            </a:r>
            <a:r>
              <a:rPr lang="en-US" altLang="zh-CN" sz="3200" dirty="0">
                <a:hlinkClick r:id="rId7"/>
              </a:rPr>
              <a:t>Architec</a:t>
            </a:r>
            <a:r>
              <a:rPr lang="en-US" altLang="zh-CN" sz="3200" dirty="0"/>
              <a:t>t</a:t>
            </a:r>
            <a:r>
              <a:rPr lang="zh-CN" altLang="zh-CN" sz="3200" dirty="0"/>
              <a:t>（</a:t>
            </a:r>
            <a:r>
              <a:rPr lang="en-US" altLang="zh-CN" sz="3200" dirty="0"/>
              <a:t>EA</a:t>
            </a:r>
            <a:r>
              <a:rPr lang="zh-CN" altLang="zh-CN" sz="3200" dirty="0"/>
              <a:t>）（特点：轻巧，收费，非常漂亮，功能强大，不好用</a:t>
            </a:r>
            <a:r>
              <a:rPr lang="zh-CN" altLang="zh-CN" sz="3200" dirty="0" smtClean="0"/>
              <a:t>）</a:t>
            </a:r>
            <a:endParaRPr lang="en-US" altLang="zh-CN" sz="3200" dirty="0" smtClean="0"/>
          </a:p>
          <a:p>
            <a:pPr algn="l" eaLnBrk="1" hangingPunct="1">
              <a:lnSpc>
                <a:spcPct val="150000"/>
              </a:lnSpc>
            </a:pPr>
            <a:r>
              <a:rPr lang="en-US" altLang="zh-CN" sz="3200" dirty="0" err="1" smtClean="0"/>
              <a:t>StarUML</a:t>
            </a:r>
            <a:r>
              <a:rPr lang="zh-CN" altLang="zh-CN" sz="3200" dirty="0"/>
              <a:t>（特点：轻巧，免费，开源，一般好用，不漂亮）</a:t>
            </a:r>
            <a:endParaRPr lang="zh-CN" altLang="en-US" sz="3200" dirty="0">
              <a:solidFill>
                <a:srgbClr val="002939"/>
              </a:solidFill>
              <a:latin typeface="微软雅黑" panose="020B0503020204020204" pitchFamily="34" charset="-122"/>
              <a:ea typeface="黑体" panose="02010609060101010101" pitchFamily="49"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7368514" y="1964016"/>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5"/>
            <a:ext cx="10101060"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11070448" y="1090166"/>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630453" y="7549965"/>
            <a:ext cx="17393817" cy="4473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ct val="80000"/>
              </a:lnSpc>
            </a:pPr>
            <a:r>
              <a:rPr lang="zh-CN" altLang="en-US" sz="2800" dirty="0">
                <a:solidFill>
                  <a:schemeClr val="bg1"/>
                </a:solidFill>
                <a:latin typeface="宋体" panose="02010600030101010101" pitchFamily="2" charset="-122"/>
                <a:ea typeface="宋体" panose="02010600030101010101" pitchFamily="2" charset="-122"/>
              </a:rPr>
              <a:t> </a:t>
            </a:r>
            <a:endParaRPr dirty="0"/>
          </a:p>
        </p:txBody>
      </p:sp>
      <p:pic>
        <p:nvPicPr>
          <p:cNvPr id="8" name="图片 7"/>
          <p:cNvPicPr/>
          <p:nvPr/>
        </p:nvPicPr>
        <p:blipFill>
          <a:blip r:embed="rId4"/>
          <a:stretch>
            <a:fillRect/>
          </a:stretch>
        </p:blipFill>
        <p:spPr>
          <a:xfrm>
            <a:off x="2630453" y="1090166"/>
            <a:ext cx="18282760" cy="11544483"/>
          </a:xfrm>
          <a:prstGeom prst="rect">
            <a:avLst/>
          </a:prstGeom>
        </p:spPr>
      </p:pic>
    </p:spTree>
    <p:extLst>
      <p:ext uri="{BB962C8B-B14F-4D97-AF65-F5344CB8AC3E}">
        <p14:creationId xmlns="" xmlns:p14="http://schemas.microsoft.com/office/powerpoint/2010/main" val="34694826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logo-极客营2副本.png" descr="logo-极客营2副本.png"/>
          <p:cNvPicPr>
            <a:picLocks noChangeAspect="1"/>
          </p:cNvPicPr>
          <p:nvPr/>
        </p:nvPicPr>
        <p:blipFill>
          <a:blip r:embed="rId2"/>
          <a:stretch>
            <a:fillRect/>
          </a:stretch>
        </p:blipFill>
        <p:spPr>
          <a:xfrm>
            <a:off x="16264681" y="12106343"/>
            <a:ext cx="7584344" cy="1144415"/>
          </a:xfrm>
          <a:prstGeom prst="rect">
            <a:avLst/>
          </a:prstGeom>
          <a:ln w="12700">
            <a:miter lim="400000"/>
          </a:ln>
        </p:spPr>
      </p:pic>
      <p:pic>
        <p:nvPicPr>
          <p:cNvPr id="218" name="图像" descr="图像"/>
          <p:cNvPicPr>
            <a:picLocks noChangeAspect="1"/>
          </p:cNvPicPr>
          <p:nvPr/>
        </p:nvPicPr>
        <p:blipFill>
          <a:blip r:embed="rId3" cstate="print"/>
          <a:stretch>
            <a:fillRect/>
          </a:stretch>
        </p:blipFill>
        <p:spPr>
          <a:xfrm>
            <a:off x="21646458" y="-26924"/>
            <a:ext cx="2724681" cy="2580314"/>
          </a:xfrm>
          <a:prstGeom prst="rect">
            <a:avLst/>
          </a:prstGeom>
          <a:ln w="12700">
            <a:miter lim="400000"/>
          </a:ln>
        </p:spPr>
      </p:pic>
      <p:pic>
        <p:nvPicPr>
          <p:cNvPr id="219" name="图像" descr="图像"/>
          <p:cNvPicPr>
            <a:picLocks noChangeAspect="1"/>
          </p:cNvPicPr>
          <p:nvPr/>
        </p:nvPicPr>
        <p:blipFill>
          <a:blip r:embed="rId4" cstate="print"/>
          <a:stretch>
            <a:fillRect/>
          </a:stretch>
        </p:blipFill>
        <p:spPr>
          <a:xfrm>
            <a:off x="-177546" y="0"/>
            <a:ext cx="3779833" cy="13716002"/>
          </a:xfrm>
          <a:prstGeom prst="rect">
            <a:avLst/>
          </a:prstGeom>
          <a:ln w="12700">
            <a:miter lim="400000"/>
          </a:ln>
        </p:spPr>
      </p:pic>
      <p:sp>
        <p:nvSpPr>
          <p:cNvPr id="220" name="第 1 节"/>
          <p:cNvSpPr txBox="1"/>
          <p:nvPr/>
        </p:nvSpPr>
        <p:spPr>
          <a:xfrm>
            <a:off x="412398" y="2136472"/>
            <a:ext cx="1299973"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b="1">
                <a:solidFill>
                  <a:srgbClr val="FFFFFF"/>
                </a:solidFill>
                <a:latin typeface="+mj-lt"/>
                <a:ea typeface="+mj-ea"/>
                <a:cs typeface="+mj-cs"/>
                <a:sym typeface="Helvetica Neue"/>
              </a:defRPr>
            </a:lvl1pPr>
          </a:lstStyle>
          <a:p>
            <a:r>
              <a:rPr dirty="0"/>
              <a:t>第 1 节</a:t>
            </a:r>
          </a:p>
        </p:txBody>
      </p:sp>
      <p:sp>
        <p:nvSpPr>
          <p:cNvPr id="221" name="目录1…"/>
          <p:cNvSpPr txBox="1"/>
          <p:nvPr/>
        </p:nvSpPr>
        <p:spPr>
          <a:xfrm>
            <a:off x="134213" y="3449331"/>
            <a:ext cx="3311804" cy="28171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lnSpc>
                <a:spcPct val="209999"/>
              </a:lnSpc>
              <a:defRPr sz="2500" b="1">
                <a:solidFill>
                  <a:srgbClr val="928FC8"/>
                </a:solidFill>
                <a:latin typeface="+mj-lt"/>
                <a:ea typeface="+mj-ea"/>
                <a:cs typeface="+mj-cs"/>
                <a:sym typeface="Helvetica Neue"/>
              </a:defRPr>
            </a:pPr>
            <a:r>
              <a:rPr lang="en-US" altLang="zh-CN" sz="2800" b="1" dirty="0">
                <a:solidFill>
                  <a:schemeClr val="bg1"/>
                </a:solidFill>
                <a:latin typeface="微软雅黑" panose="020B0503020204020204" pitchFamily="34" charset="-122"/>
                <a:ea typeface="黑体" panose="02010609060101010101" pitchFamily="49" charset="-122"/>
                <a:sym typeface="Helvetica Neue"/>
              </a:rPr>
              <a:t>1.UML</a:t>
            </a:r>
            <a:r>
              <a:rPr lang="zh-CN" altLang="en-US" sz="2800" b="1" dirty="0">
                <a:solidFill>
                  <a:schemeClr val="bg1"/>
                </a:solidFill>
                <a:latin typeface="微软雅黑" panose="020B0503020204020204" pitchFamily="34" charset="-122"/>
                <a:ea typeface="黑体" panose="02010609060101010101" pitchFamily="49" charset="-122"/>
                <a:sym typeface="Helvetica Neue"/>
              </a:rPr>
              <a:t>软件安装</a:t>
            </a:r>
            <a:endParaRPr lang="zh-CN" altLang="en-US" sz="2500" b="1" dirty="0">
              <a:solidFill>
                <a:srgbClr val="928FC8"/>
              </a:solidFill>
              <a:sym typeface="Helvetica Neue"/>
            </a:endParaRPr>
          </a:p>
          <a:p>
            <a:pPr algn="l">
              <a:lnSpc>
                <a:spcPct val="209999"/>
              </a:lnSpc>
              <a:defRPr sz="2500" b="1">
                <a:solidFill>
                  <a:srgbClr val="928FC8"/>
                </a:solidFill>
                <a:latin typeface="+mj-lt"/>
                <a:ea typeface="+mj-ea"/>
                <a:cs typeface="+mj-cs"/>
                <a:sym typeface="Helvetica Neue"/>
              </a:defRPr>
            </a:pPr>
            <a:r>
              <a:rPr lang="en-US" altLang="zh-CN" sz="2800" b="1" dirty="0">
                <a:solidFill>
                  <a:schemeClr val="bg1"/>
                </a:solidFill>
                <a:latin typeface="微软雅黑" panose="020B0503020204020204" pitchFamily="34" charset="-122"/>
                <a:ea typeface="黑体" panose="02010609060101010101" pitchFamily="49" charset="-122"/>
                <a:sym typeface="Helvetica Neue"/>
              </a:rPr>
              <a:t>2.</a:t>
            </a:r>
            <a:r>
              <a:rPr lang="zh-CN" altLang="en-US" sz="2800" b="1" dirty="0">
                <a:solidFill>
                  <a:schemeClr val="bg1"/>
                </a:solidFill>
                <a:latin typeface="微软雅黑" panose="020B0503020204020204" pitchFamily="34" charset="-122"/>
                <a:ea typeface="黑体" panose="02010609060101010101" pitchFamily="49" charset="-122"/>
                <a:sym typeface="Helvetica Neue"/>
              </a:rPr>
              <a:t>用例图介绍</a:t>
            </a:r>
          </a:p>
          <a:p>
            <a:pPr algn="l">
              <a:lnSpc>
                <a:spcPct val="209999"/>
              </a:lnSpc>
              <a:defRPr sz="2500" b="1">
                <a:solidFill>
                  <a:srgbClr val="928FC8"/>
                </a:solidFill>
                <a:latin typeface="+mj-lt"/>
                <a:ea typeface="+mj-ea"/>
                <a:cs typeface="+mj-cs"/>
                <a:sym typeface="Helvetica Neue"/>
              </a:defRPr>
            </a:pPr>
            <a:r>
              <a:rPr lang="en-US" altLang="zh-CN" sz="2800" b="1" dirty="0">
                <a:solidFill>
                  <a:schemeClr val="bg1"/>
                </a:solidFill>
                <a:latin typeface="微软雅黑" panose="020B0503020204020204" pitchFamily="34" charset="-122"/>
                <a:ea typeface="黑体" panose="02010609060101010101" pitchFamily="49" charset="-122"/>
                <a:sym typeface="Helvetica Neue"/>
              </a:rPr>
              <a:t>3.</a:t>
            </a:r>
            <a:r>
              <a:rPr lang="zh-CN" altLang="en-US" sz="2800" b="1" dirty="0">
                <a:solidFill>
                  <a:schemeClr val="bg1"/>
                </a:solidFill>
                <a:latin typeface="微软雅黑" panose="020B0503020204020204" pitchFamily="34" charset="-122"/>
                <a:ea typeface="黑体" panose="02010609060101010101" pitchFamily="49" charset="-122"/>
                <a:sym typeface="Helvetica Neue"/>
              </a:rPr>
              <a:t>用</a:t>
            </a:r>
            <a:r>
              <a:rPr lang="zh-CN" altLang="en-US" sz="2800" b="1" dirty="0" smtClean="0">
                <a:solidFill>
                  <a:schemeClr val="bg1"/>
                </a:solidFill>
                <a:latin typeface="微软雅黑" panose="020B0503020204020204" pitchFamily="34" charset="-122"/>
                <a:ea typeface="黑体" panose="02010609060101010101" pitchFamily="49" charset="-122"/>
                <a:sym typeface="Helvetica Neue"/>
              </a:rPr>
              <a:t>例图创建及使用</a:t>
            </a:r>
            <a:endParaRPr lang="zh-CN" altLang="en-US" sz="2800" b="1" dirty="0">
              <a:solidFill>
                <a:schemeClr val="bg1"/>
              </a:solidFill>
              <a:latin typeface="微软雅黑" panose="020B0503020204020204" pitchFamily="34" charset="-122"/>
              <a:ea typeface="黑体" panose="02010609060101010101" pitchFamily="49" charset="-122"/>
              <a:sym typeface="Helvetica Neue"/>
            </a:endParaRPr>
          </a:p>
        </p:txBody>
      </p:sp>
      <p:pic>
        <p:nvPicPr>
          <p:cNvPr id="222" name="图像" descr="图像"/>
          <p:cNvPicPr>
            <a:picLocks noChangeAspect="1"/>
          </p:cNvPicPr>
          <p:nvPr/>
        </p:nvPicPr>
        <p:blipFill>
          <a:blip r:embed="rId5" cstate="print"/>
          <a:stretch>
            <a:fillRect/>
          </a:stretch>
        </p:blipFill>
        <p:spPr>
          <a:xfrm>
            <a:off x="10369027" y="1069240"/>
            <a:ext cx="715740" cy="696950"/>
          </a:xfrm>
          <a:prstGeom prst="rect">
            <a:avLst/>
          </a:prstGeom>
          <a:ln w="12700">
            <a:miter lim="400000"/>
          </a:ln>
        </p:spPr>
      </p:pic>
      <p:sp>
        <p:nvSpPr>
          <p:cNvPr id="223" name="矩形"/>
          <p:cNvSpPr/>
          <p:nvPr/>
        </p:nvSpPr>
        <p:spPr>
          <a:xfrm>
            <a:off x="5842368" y="2136472"/>
            <a:ext cx="2466366" cy="396114"/>
          </a:xfrm>
          <a:prstGeom prst="rect">
            <a:avLst/>
          </a:prstGeom>
          <a:solidFill>
            <a:srgbClr val="FADAC1"/>
          </a:solidFill>
          <a:ln w="12700">
            <a:miter lim="400000"/>
          </a:ln>
        </p:spPr>
        <p:txBody>
          <a:bodyPr lIns="0" tIns="0" rIns="0" bIns="0" anchor="ctr"/>
          <a:lstStyle/>
          <a:p>
            <a:pPr>
              <a:defRPr sz="3200">
                <a:solidFill>
                  <a:srgbClr val="FFFFFF"/>
                </a:solidFill>
              </a:defRPr>
            </a:pPr>
            <a:endParaRPr/>
          </a:p>
        </p:txBody>
      </p:sp>
      <p:sp>
        <p:nvSpPr>
          <p:cNvPr id="224" name="此处标题"/>
          <p:cNvSpPr txBox="1"/>
          <p:nvPr/>
        </p:nvSpPr>
        <p:spPr>
          <a:xfrm>
            <a:off x="5243603" y="858587"/>
            <a:ext cx="4350550" cy="111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200">
                <a:solidFill>
                  <a:srgbClr val="1B174A"/>
                </a:solidFill>
              </a:defRPr>
            </a:lvl1pPr>
          </a:lstStyle>
          <a:p>
            <a:pPr>
              <a:defRPr sz="2500" b="1">
                <a:solidFill>
                  <a:srgbClr val="928FC8"/>
                </a:solidFill>
                <a:latin typeface="+mj-lt"/>
                <a:ea typeface="+mj-ea"/>
                <a:cs typeface="+mj-cs"/>
                <a:sym typeface="Helvetica Neue"/>
              </a:defRPr>
            </a:pPr>
            <a:r>
              <a:rPr lang="zh-CN" altLang="en-US" sz="6600" dirty="0">
                <a:solidFill>
                  <a:srgbClr val="0000FF"/>
                </a:solidFill>
                <a:latin typeface="微软雅黑" panose="020B0503020204020204" pitchFamily="34" charset="-122"/>
                <a:ea typeface="黑体" panose="02010609060101010101" pitchFamily="49" charset="-122"/>
                <a:sym typeface="Helvetica Neue"/>
              </a:rPr>
              <a:t>用例图介绍</a:t>
            </a:r>
          </a:p>
        </p:txBody>
      </p:sp>
      <p:sp>
        <p:nvSpPr>
          <p:cNvPr id="2" name="矩形 1">
            <a:extLst>
              <a:ext uri="{FF2B5EF4-FFF2-40B4-BE49-F238E27FC236}">
                <a16:creationId xmlns:a16="http://schemas.microsoft.com/office/drawing/2014/main" xmlns="" id="{3E9A32EA-B2AD-4AED-A6CE-044ADF88BD4C}"/>
              </a:ext>
            </a:extLst>
          </p:cNvPr>
          <p:cNvSpPr/>
          <p:nvPr/>
        </p:nvSpPr>
        <p:spPr>
          <a:xfrm>
            <a:off x="5704114" y="2823077"/>
            <a:ext cx="14375363" cy="1938992"/>
          </a:xfrm>
          <a:prstGeom prst="rect">
            <a:avLst/>
          </a:prstGeom>
        </p:spPr>
        <p:txBody>
          <a:bodyPr wrap="square">
            <a:spAutoFit/>
          </a:bodyPr>
          <a:lstStyle/>
          <a:p>
            <a:pPr algn="l"/>
            <a:r>
              <a:rPr lang="zh-CN" altLang="zh-CN" dirty="0"/>
              <a:t>用例图描述角色以及角色与用例之间的连接关系。说明使用这个系统的人都有谁，以及这些人使用这个系统能做些什么</a:t>
            </a:r>
          </a:p>
          <a:p>
            <a:pPr algn="l"/>
            <a:r>
              <a:rPr lang="zh-CN" altLang="zh-CN" dirty="0" smtClean="0"/>
              <a:t>用例</a:t>
            </a:r>
            <a:r>
              <a:rPr lang="zh-CN" altLang="zh-CN" dirty="0"/>
              <a:t>元素包括；角色（使用者），用例（实现的功能），关系（关联，依赖，泛化，实现）</a:t>
            </a:r>
            <a:endParaRPr lang="zh-CN" altLang="en-US" dirty="0">
              <a:solidFill>
                <a:schemeClr val="tx1"/>
              </a:solidFill>
              <a:latin typeface="微软雅黑" panose="020B0503020204020204" pitchFamily="34" charset="-122"/>
              <a:ea typeface="黑体" panose="02010609060101010101" pitchFamily="49" charset="-122"/>
            </a:endParaRPr>
          </a:p>
        </p:txBody>
      </p:sp>
      <p:pic>
        <p:nvPicPr>
          <p:cNvPr id="13" name="图片 12"/>
          <p:cNvPicPr/>
          <p:nvPr/>
        </p:nvPicPr>
        <p:blipFill>
          <a:blip r:embed="rId6"/>
          <a:stretch>
            <a:fillRect/>
          </a:stretch>
        </p:blipFill>
        <p:spPr>
          <a:xfrm>
            <a:off x="5842367" y="4762069"/>
            <a:ext cx="14214485" cy="7916481"/>
          </a:xfrm>
          <a:prstGeom prst="rect">
            <a:avLst/>
          </a:prstGeom>
        </p:spPr>
      </p:pic>
    </p:spTree>
    <p:extLst>
      <p:ext uri="{BB962C8B-B14F-4D97-AF65-F5344CB8AC3E}">
        <p14:creationId xmlns="" xmlns:p14="http://schemas.microsoft.com/office/powerpoint/2010/main" val="1819143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1603"/>
            <a:ext cx="8253599"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用例图模板</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642873" y="3199871"/>
            <a:ext cx="19098253" cy="9233297"/>
          </a:xfrm>
          <a:prstGeom prst="rect">
            <a:avLst/>
          </a:prstGeom>
        </p:spPr>
        <p:txBody>
          <a:bodyPr wrap="square">
            <a:spAutoFit/>
          </a:bodyPr>
          <a:lstStyle/>
          <a:p>
            <a:pPr algn="l">
              <a:lnSpc>
                <a:spcPct val="150000"/>
              </a:lnSpc>
            </a:pPr>
            <a:r>
              <a:rPr lang="en-US" altLang="zh-CN" sz="3600" dirty="0" smtClean="0">
                <a:solidFill>
                  <a:schemeClr val="bg1"/>
                </a:solidFill>
              </a:rPr>
              <a:t>**</a:t>
            </a:r>
            <a:r>
              <a:rPr lang="en-US" altLang="zh-CN" sz="3600" dirty="0" err="1">
                <a:solidFill>
                  <a:schemeClr val="bg1"/>
                </a:solidFill>
              </a:rPr>
              <a:t>FIle</a:t>
            </a:r>
            <a:r>
              <a:rPr lang="en-US" altLang="zh-CN" sz="3600" dirty="0">
                <a:solidFill>
                  <a:schemeClr val="bg1"/>
                </a:solidFill>
              </a:rPr>
              <a:t>**  </a:t>
            </a:r>
            <a:endParaRPr lang="zh-CN" altLang="zh-CN" sz="3600" dirty="0">
              <a:solidFill>
                <a:schemeClr val="bg1"/>
              </a:solidFill>
            </a:endParaRPr>
          </a:p>
          <a:p>
            <a:pPr algn="l">
              <a:lnSpc>
                <a:spcPct val="150000"/>
              </a:lnSpc>
            </a:pPr>
            <a:r>
              <a:rPr lang="en-US" altLang="zh-CN" sz="3600" dirty="0">
                <a:solidFill>
                  <a:schemeClr val="bg1"/>
                </a:solidFill>
              </a:rPr>
              <a:t>    -&gt; new From template    </a:t>
            </a:r>
            <a:r>
              <a:rPr lang="zh-CN" altLang="zh-CN" sz="3600" dirty="0">
                <a:solidFill>
                  <a:schemeClr val="bg1"/>
                </a:solidFill>
              </a:rPr>
              <a:t>从模板新建</a:t>
            </a:r>
          </a:p>
          <a:p>
            <a:pPr algn="l">
              <a:lnSpc>
                <a:spcPct val="150000"/>
              </a:lnSpc>
            </a:pPr>
            <a:r>
              <a:rPr lang="en-US" altLang="zh-CN" sz="3600" dirty="0">
                <a:solidFill>
                  <a:schemeClr val="bg1"/>
                </a:solidFill>
              </a:rPr>
              <a:t>          -&gt; UML Minimal     </a:t>
            </a:r>
            <a:r>
              <a:rPr lang="zh-CN" altLang="zh-CN" sz="3600" dirty="0">
                <a:solidFill>
                  <a:schemeClr val="bg1"/>
                </a:solidFill>
              </a:rPr>
              <a:t>最小</a:t>
            </a:r>
            <a:r>
              <a:rPr lang="en-US" altLang="zh-CN" sz="3600" dirty="0">
                <a:solidFill>
                  <a:schemeClr val="bg1"/>
                </a:solidFill>
              </a:rPr>
              <a:t>UML</a:t>
            </a:r>
            <a:r>
              <a:rPr lang="zh-CN" altLang="zh-CN" sz="3600" dirty="0">
                <a:solidFill>
                  <a:schemeClr val="bg1"/>
                </a:solidFill>
              </a:rPr>
              <a:t>，一个带有</a:t>
            </a:r>
            <a:r>
              <a:rPr lang="en-US" altLang="zh-CN" sz="3600" dirty="0">
                <a:solidFill>
                  <a:schemeClr val="bg1"/>
                </a:solidFill>
              </a:rPr>
              <a:t>UML</a:t>
            </a:r>
            <a:r>
              <a:rPr lang="zh-CN" altLang="zh-CN" sz="3600" dirty="0">
                <a:solidFill>
                  <a:schemeClr val="bg1"/>
                </a:solidFill>
              </a:rPr>
              <a:t>标准配置文件的单个模型</a:t>
            </a:r>
          </a:p>
          <a:p>
            <a:pPr algn="l">
              <a:lnSpc>
                <a:spcPct val="150000"/>
              </a:lnSpc>
            </a:pPr>
            <a:r>
              <a:rPr lang="en-US" altLang="zh-CN" sz="3600" dirty="0">
                <a:solidFill>
                  <a:schemeClr val="bg1"/>
                </a:solidFill>
              </a:rPr>
              <a:t>          -&gt; UML Conventional   </a:t>
            </a:r>
            <a:r>
              <a:rPr lang="zh-CN" altLang="zh-CN" sz="3600" dirty="0">
                <a:solidFill>
                  <a:schemeClr val="bg1"/>
                </a:solidFill>
              </a:rPr>
              <a:t>常规</a:t>
            </a:r>
            <a:r>
              <a:rPr lang="en-US" altLang="zh-CN" sz="3600" dirty="0">
                <a:solidFill>
                  <a:schemeClr val="bg1"/>
                </a:solidFill>
              </a:rPr>
              <a:t>UML</a:t>
            </a:r>
            <a:r>
              <a:rPr lang="zh-CN" altLang="zh-CN" sz="3600" dirty="0">
                <a:solidFill>
                  <a:schemeClr val="bg1"/>
                </a:solidFill>
              </a:rPr>
              <a:t>，包括用例模型、分析模型、设计模型、实现模型和部署</a:t>
            </a:r>
          </a:p>
          <a:p>
            <a:pPr algn="l">
              <a:lnSpc>
                <a:spcPct val="150000"/>
              </a:lnSpc>
            </a:pPr>
            <a:r>
              <a:rPr lang="en-US" altLang="zh-CN" sz="3600" dirty="0">
                <a:solidFill>
                  <a:schemeClr val="bg1"/>
                </a:solidFill>
              </a:rPr>
              <a:t>          -&gt; 4+1 View Model    4+1</a:t>
            </a:r>
            <a:r>
              <a:rPr lang="zh-CN" altLang="zh-CN" sz="3600" dirty="0">
                <a:solidFill>
                  <a:schemeClr val="bg1"/>
                </a:solidFill>
              </a:rPr>
              <a:t>视图模型，包括场景模型、逻辑模型、发布模型、过程模型、物理模型，和软件工程有些关系</a:t>
            </a:r>
          </a:p>
          <a:p>
            <a:pPr algn="l">
              <a:lnSpc>
                <a:spcPct val="150000"/>
              </a:lnSpc>
            </a:pPr>
            <a:r>
              <a:rPr lang="en-US" altLang="zh-CN" sz="3600" dirty="0">
                <a:solidFill>
                  <a:schemeClr val="bg1"/>
                </a:solidFill>
              </a:rPr>
              <a:t>          -&gt; Rational          </a:t>
            </a:r>
            <a:r>
              <a:rPr lang="zh-CN" altLang="zh-CN" sz="3600" dirty="0">
                <a:solidFill>
                  <a:schemeClr val="bg1"/>
                </a:solidFill>
              </a:rPr>
              <a:t>合理的，包括用例视图、逻辑视图、组件视图和发布视图</a:t>
            </a:r>
          </a:p>
          <a:p>
            <a:pPr algn="l">
              <a:lnSpc>
                <a:spcPct val="150000"/>
              </a:lnSpc>
            </a:pPr>
            <a:r>
              <a:rPr lang="en-US" altLang="zh-CN" sz="3600" dirty="0">
                <a:solidFill>
                  <a:schemeClr val="bg1"/>
                </a:solidFill>
              </a:rPr>
              <a:t>          -&gt; Data Model        </a:t>
            </a:r>
            <a:r>
              <a:rPr lang="zh-CN" altLang="zh-CN" sz="3600" dirty="0">
                <a:solidFill>
                  <a:schemeClr val="bg1"/>
                </a:solidFill>
              </a:rPr>
              <a:t>数据模型，一个简单的数据建模项目</a:t>
            </a:r>
          </a:p>
          <a:p>
            <a:pPr algn="l">
              <a:lnSpc>
                <a:spcPct val="150000"/>
              </a:lnSpc>
            </a:pPr>
            <a:r>
              <a:rPr lang="zh-CN" altLang="zh-CN" sz="3600" dirty="0">
                <a:solidFill>
                  <a:schemeClr val="bg1"/>
                </a:solidFill>
              </a:rPr>
              <a:t>不管是哪种模型，里面的图都是一样的，就是里面的文件夹不一样。</a:t>
            </a:r>
          </a:p>
          <a:p>
            <a:pPr algn="l" eaLnBrk="1" hangingPunct="1">
              <a:lnSpc>
                <a:spcPct val="150000"/>
              </a:lnSpc>
              <a:buFont typeface="Wingdings" panose="05000000000000000000" pitchFamily="2" charset="2"/>
              <a:buChar char="ü"/>
            </a:pPr>
            <a:endParaRPr lang="zh-CN" altLang="en-US" sz="36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9683670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2843</TotalTime>
  <Words>1123</Words>
  <Application>Microsoft Office PowerPoint</Application>
  <PresentationFormat>自定义</PresentationFormat>
  <Paragraphs>134</Paragraphs>
  <Slides>19</Slides>
  <Notes>2</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White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wcq0709</dc:creator>
  <cp:lastModifiedBy>DELL</cp:lastModifiedBy>
  <cp:revision>39</cp:revision>
  <dcterms:modified xsi:type="dcterms:W3CDTF">2023-02-12T11:22:48Z</dcterms:modified>
</cp:coreProperties>
</file>