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3"/>
  </p:notesMasterIdLst>
  <p:sldIdLst>
    <p:sldId id="256" r:id="rId2"/>
    <p:sldId id="257" r:id="rId3"/>
    <p:sldId id="258" r:id="rId4"/>
    <p:sldId id="265" r:id="rId5"/>
    <p:sldId id="266" r:id="rId6"/>
    <p:sldId id="267" r:id="rId7"/>
    <p:sldId id="268" r:id="rId8"/>
    <p:sldId id="329" r:id="rId9"/>
    <p:sldId id="269" r:id="rId10"/>
    <p:sldId id="270" r:id="rId11"/>
    <p:sldId id="271" r:id="rId12"/>
    <p:sldId id="272" r:id="rId13"/>
    <p:sldId id="273" r:id="rId14"/>
    <p:sldId id="330" r:id="rId15"/>
    <p:sldId id="331" r:id="rId16"/>
    <p:sldId id="274" r:id="rId17"/>
    <p:sldId id="275" r:id="rId18"/>
    <p:sldId id="276" r:id="rId19"/>
    <p:sldId id="277" r:id="rId20"/>
    <p:sldId id="332" r:id="rId21"/>
    <p:sldId id="333" r:id="rId22"/>
    <p:sldId id="334" r:id="rId23"/>
    <p:sldId id="335" r:id="rId24"/>
    <p:sldId id="336" r:id="rId25"/>
    <p:sldId id="278" r:id="rId26"/>
    <p:sldId id="337" r:id="rId27"/>
    <p:sldId id="338" r:id="rId28"/>
    <p:sldId id="279" r:id="rId29"/>
    <p:sldId id="280" r:id="rId30"/>
    <p:sldId id="281" r:id="rId31"/>
    <p:sldId id="282" r:id="rId32"/>
    <p:sldId id="283" r:id="rId33"/>
    <p:sldId id="284" r:id="rId34"/>
    <p:sldId id="286" r:id="rId35"/>
    <p:sldId id="287" r:id="rId36"/>
    <p:sldId id="288" r:id="rId37"/>
    <p:sldId id="289" r:id="rId38"/>
    <p:sldId id="290" r:id="rId39"/>
    <p:sldId id="339" r:id="rId40"/>
    <p:sldId id="340" r:id="rId41"/>
    <p:sldId id="319" r:id="rId42"/>
    <p:sldId id="320" r:id="rId43"/>
    <p:sldId id="321" r:id="rId44"/>
    <p:sldId id="322" r:id="rId45"/>
    <p:sldId id="323" r:id="rId46"/>
    <p:sldId id="326" r:id="rId47"/>
    <p:sldId id="291" r:id="rId48"/>
    <p:sldId id="343" r:id="rId49"/>
    <p:sldId id="297" r:id="rId50"/>
    <p:sldId id="345" r:id="rId51"/>
    <p:sldId id="372" r:id="rId52"/>
    <p:sldId id="373" r:id="rId53"/>
    <p:sldId id="374" r:id="rId54"/>
    <p:sldId id="349" r:id="rId55"/>
    <p:sldId id="350" r:id="rId56"/>
    <p:sldId id="391" r:id="rId57"/>
    <p:sldId id="364" r:id="rId58"/>
    <p:sldId id="365" r:id="rId59"/>
    <p:sldId id="366" r:id="rId60"/>
    <p:sldId id="367" r:id="rId61"/>
    <p:sldId id="368" r:id="rId62"/>
    <p:sldId id="370" r:id="rId63"/>
    <p:sldId id="371" r:id="rId64"/>
    <p:sldId id="307" r:id="rId65"/>
    <p:sldId id="341" r:id="rId66"/>
    <p:sldId id="342" r:id="rId67"/>
    <p:sldId id="384" r:id="rId68"/>
    <p:sldId id="385" r:id="rId69"/>
    <p:sldId id="315" r:id="rId70"/>
    <p:sldId id="386" r:id="rId71"/>
    <p:sldId id="316" r:id="rId72"/>
    <p:sldId id="317" r:id="rId73"/>
    <p:sldId id="387" r:id="rId74"/>
    <p:sldId id="393" r:id="rId75"/>
    <p:sldId id="394" r:id="rId76"/>
    <p:sldId id="395" r:id="rId77"/>
    <p:sldId id="396" r:id="rId78"/>
    <p:sldId id="397" r:id="rId79"/>
    <p:sldId id="398" r:id="rId80"/>
    <p:sldId id="388" r:id="rId81"/>
    <p:sldId id="390" r:id="rId8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551" autoAdjust="0"/>
  </p:normalViewPr>
  <p:slideViewPr>
    <p:cSldViewPr snapToGrid="0">
      <p:cViewPr varScale="1">
        <p:scale>
          <a:sx n="32" d="100"/>
          <a:sy n="32" d="100"/>
        </p:scale>
        <p:origin x="-918" y="-102"/>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xmlns="" val="343146862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xfrm>
            <a:off x="381000" y="685800"/>
            <a:ext cx="6096000" cy="3429000"/>
          </a:xfrm>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HISTORY TIMELINE page </a:t>
            </a:r>
            <a:r>
              <a:rPr>
                <a:latin typeface="Wingdings"/>
                <a:ea typeface="Wingdings"/>
                <a:cs typeface="Wingdings"/>
                <a:sym typeface="Wingdings"/>
              </a:rPr>
              <a:t> </a:t>
            </a:r>
            <a:r>
              <a:t>“All Content is editable </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How Edit/Fill Shape Color -&gt; “Right Click” on the Object, select “Format Shape”, choose “Fill” a color from color pallete (bucket icon-on the right side on New Powerpoint)</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NOTE: Please ungroup the object/shape before, if you want to change an individual shape.</a:t>
            </a:r>
          </a:p>
          <a:p>
            <a:pPr defTabSz="914400">
              <a:lnSpc>
                <a:spcPct val="100000"/>
              </a:lnSpc>
              <a:defRPr sz="1600">
                <a:latin typeface="Calibri"/>
                <a:ea typeface="Calibri"/>
                <a:cs typeface="Calibri"/>
                <a:sym typeface="Calibri"/>
              </a:defRPr>
            </a:pPr>
            <a:r>
              <a:t>How to Group an Object/Shape </a:t>
            </a:r>
            <a:r>
              <a:rPr>
                <a:latin typeface="Wingdings"/>
                <a:ea typeface="Wingdings"/>
                <a:cs typeface="Wingdings"/>
                <a:sym typeface="Wingdings"/>
              </a:rPr>
              <a:t> </a:t>
            </a:r>
            <a:r>
              <a:t>“Right Click” on the Object (More than 1), select “Group” &gt; “Group”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xfrm>
            <a:off x="381000" y="685800"/>
            <a:ext cx="6096000" cy="3429000"/>
          </a:xfrm>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HISTORY TIMELINE page </a:t>
            </a:r>
            <a:r>
              <a:rPr>
                <a:latin typeface="Wingdings"/>
                <a:ea typeface="Wingdings"/>
                <a:cs typeface="Wingdings"/>
                <a:sym typeface="Wingdings"/>
              </a:rPr>
              <a:t> </a:t>
            </a:r>
            <a:r>
              <a:t>“All Content is editable </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How Edit/Fill Shape Color -&gt; “Right Click” on the Object, select “Format Shape”, choose “Fill” a color from color pallete (bucket icon-on the right side on New Powerpoint)</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NOTE: Please ungroup the object/shape before, if you want to change an individual shape.</a:t>
            </a:r>
          </a:p>
          <a:p>
            <a:pPr defTabSz="914400">
              <a:lnSpc>
                <a:spcPct val="100000"/>
              </a:lnSpc>
              <a:defRPr sz="1600">
                <a:latin typeface="Calibri"/>
                <a:ea typeface="Calibri"/>
                <a:cs typeface="Calibri"/>
                <a:sym typeface="Calibri"/>
              </a:defRPr>
            </a:pPr>
            <a:r>
              <a:t>How to Group an Object/Shape </a:t>
            </a:r>
            <a:r>
              <a:rPr>
                <a:latin typeface="Wingdings"/>
                <a:ea typeface="Wingdings"/>
                <a:cs typeface="Wingdings"/>
                <a:sym typeface="Wingdings"/>
              </a:rPr>
              <a:t> </a:t>
            </a:r>
            <a:r>
              <a:t>“Right Click” on the Object (More than 1), select “Group” &gt; “Group”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正文级别 1…"/>
          <p:cNvSpPr txBox="1">
            <a:spLocks noGrp="1"/>
          </p:cNvSpPr>
          <p:nvPr>
            <p:ph type="body" sz="quarter" idx="1"/>
          </p:nvPr>
        </p:nvSpPr>
        <p:spPr>
          <a:xfrm>
            <a:off x="2387600" y="8953500"/>
            <a:ext cx="19621500" cy="585521"/>
          </a:xfrm>
          <a:prstGeom prst="rect">
            <a:avLst/>
          </a:prstGeom>
        </p:spPr>
        <p:txBody>
          <a:bodyPr anchor="t"/>
          <a:lstStyle>
            <a:lvl1pPr marL="0" indent="0" algn="ctr">
              <a:spcBef>
                <a:spcPts val="0"/>
              </a:spcBef>
              <a:buSzTx/>
              <a:buNone/>
              <a:defRPr sz="3200" i="1"/>
            </a:lvl1pPr>
            <a:lvl2pPr marL="1025769" indent="-390769" algn="ctr">
              <a:spcBef>
                <a:spcPts val="0"/>
              </a:spcBef>
              <a:defRPr sz="3200" i="1"/>
            </a:lvl2pPr>
            <a:lvl3pPr marL="1660769" indent="-390769" algn="ctr">
              <a:spcBef>
                <a:spcPts val="0"/>
              </a:spcBef>
              <a:defRPr sz="3200" i="1"/>
            </a:lvl3pPr>
            <a:lvl4pPr marL="2295769" indent="-390769" algn="ctr">
              <a:spcBef>
                <a:spcPts val="0"/>
              </a:spcBef>
              <a:defRPr sz="3200" i="1"/>
            </a:lvl4pPr>
            <a:lvl5pPr marL="2930769" indent="-390769" algn="ctr">
              <a:spcBef>
                <a:spcPts val="0"/>
              </a:spcBef>
              <a:defRPr sz="3200" i="1"/>
            </a:lvl5pPr>
          </a:lstStyle>
          <a:p>
            <a:r>
              <a:t>正文级别 1</a:t>
            </a:r>
          </a:p>
          <a:p>
            <a:pPr lvl="1"/>
            <a:r>
              <a:t>正文级别 2</a:t>
            </a:r>
          </a:p>
          <a:p>
            <a:pPr lvl="2"/>
            <a:r>
              <a:t>正文级别 3</a:t>
            </a:r>
          </a:p>
          <a:p>
            <a:pPr lvl="3"/>
            <a:r>
              <a:t>正文级别 4</a:t>
            </a:r>
          </a:p>
          <a:p>
            <a:pPr lvl="4"/>
            <a:r>
              <a:t>正文级别 5</a:t>
            </a:r>
          </a:p>
        </p:txBody>
      </p:sp>
      <p:sp>
        <p:nvSpPr>
          <p:cNvPr id="94" name="“在此键入引文。”"/>
          <p:cNvSpPr txBox="1">
            <a:spLocks noGrp="1"/>
          </p:cNvSpPr>
          <p:nvPr>
            <p:ph type="body" sz="quarter" idx="13"/>
          </p:nvPr>
        </p:nvSpPr>
        <p:spPr>
          <a:xfrm>
            <a:off x="2387600" y="6013450"/>
            <a:ext cx="19621500" cy="952501"/>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endParaRP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24384000" cy="16264468"/>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yle-Tosca">
    <p:spTree>
      <p:nvGrpSpPr>
        <p:cNvPr id="1" name=""/>
        <p:cNvGrpSpPr/>
        <p:nvPr/>
      </p:nvGrpSpPr>
      <p:grpSpPr>
        <a:xfrm>
          <a:off x="0" y="0"/>
          <a:ext cx="0" cy="0"/>
          <a:chOff x="0" y="0"/>
          <a:chExt cx="0" cy="0"/>
        </a:xfrm>
      </p:grpSpPr>
      <p:sp>
        <p:nvSpPr>
          <p:cNvPr id="117" name="幻灯片编号"/>
          <p:cNvSpPr txBox="1">
            <a:spLocks noGrp="1"/>
          </p:cNvSpPr>
          <p:nvPr>
            <p:ph type="sldNum" sz="quarter" idx="2"/>
          </p:nvPr>
        </p:nvSpPr>
        <p:spPr>
          <a:xfrm>
            <a:off x="21944787" y="0"/>
            <a:ext cx="704125" cy="728978"/>
          </a:xfrm>
          <a:prstGeom prst="rect">
            <a:avLst/>
          </a:prstGeom>
        </p:spPr>
        <p:txBody>
          <a:bodyPr lIns="91438" tIns="91438" rIns="91438" bIns="91438"/>
          <a:lstStyle>
            <a:lvl1pPr algn="l" defTabSz="914400">
              <a:defRPr sz="3600">
                <a:latin typeface="Calibri"/>
                <a:ea typeface="Calibri"/>
                <a:cs typeface="Calibri"/>
                <a:sym typeface="Calibri"/>
              </a:defRPr>
            </a:lvl1p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795867" y="457200"/>
            <a:ext cx="22775333" cy="2286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625600" y="3200400"/>
            <a:ext cx="21742400" cy="43465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625600" y="7851777"/>
            <a:ext cx="21742400" cy="434657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795868" y="12490450"/>
            <a:ext cx="6104467" cy="952500"/>
          </a:xfrm>
          <a:prstGeom prst="rect">
            <a:avLst/>
          </a:prstGeom>
        </p:spPr>
        <p:txBody>
          <a:bodyPr lIns="217709" tIns="108855" rIns="217709" bIns="108855"/>
          <a:lstStyle>
            <a:lvl1pPr>
              <a:defRPr/>
            </a:lvl1pPr>
          </a:lstStyle>
          <a:p>
            <a:endParaRPr lang="en-US" altLang="zh-CN"/>
          </a:p>
        </p:txBody>
      </p:sp>
      <p:sp>
        <p:nvSpPr>
          <p:cNvPr id="6" name="页脚占位符 5"/>
          <p:cNvSpPr>
            <a:spLocks noGrp="1"/>
          </p:cNvSpPr>
          <p:nvPr>
            <p:ph type="ftr" sz="quarter" idx="11"/>
          </p:nvPr>
        </p:nvSpPr>
        <p:spPr>
          <a:xfrm>
            <a:off x="8322733" y="12490450"/>
            <a:ext cx="7721600" cy="952500"/>
          </a:xfrm>
          <a:prstGeom prst="rect">
            <a:avLst/>
          </a:prstGeom>
        </p:spPr>
        <p:txBody>
          <a:bodyPr lIns="217709" tIns="108855" rIns="217709" bIns="108855"/>
          <a:lstStyle>
            <a:lvl1pPr>
              <a:defRPr/>
            </a:lvl1pPr>
          </a:lstStyle>
          <a:p>
            <a:endParaRPr lang="en-US" altLang="zh-CN"/>
          </a:p>
        </p:txBody>
      </p:sp>
      <p:sp>
        <p:nvSpPr>
          <p:cNvPr id="7" name="灯片编号占位符 6"/>
          <p:cNvSpPr>
            <a:spLocks noGrp="1"/>
          </p:cNvSpPr>
          <p:nvPr>
            <p:ph type="sldNum" sz="quarter" idx="12"/>
          </p:nvPr>
        </p:nvSpPr>
        <p:spPr>
          <a:xfrm>
            <a:off x="17466735" y="12490450"/>
            <a:ext cx="511357" cy="471924"/>
          </a:xfrm>
        </p:spPr>
        <p:txBody>
          <a:bodyPr/>
          <a:lstStyle>
            <a:lvl1pPr>
              <a:defRPr/>
            </a:lvl1pPr>
          </a:lstStyle>
          <a:p>
            <a:fld id="{A35B5F3F-E39D-43CD-B9A7-8A3E337028F9}"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795868" y="12490450"/>
            <a:ext cx="6104467" cy="952500"/>
          </a:xfrm>
          <a:prstGeom prst="rect">
            <a:avLst/>
          </a:prstGeom>
        </p:spPr>
        <p:txBody>
          <a:bodyPr lIns="217709" tIns="108855" rIns="217709" bIns="108855"/>
          <a:lstStyle>
            <a:lvl1pPr>
              <a:defRPr/>
            </a:lvl1pPr>
          </a:lstStyle>
          <a:p>
            <a:endParaRPr lang="en-US" altLang="zh-CN"/>
          </a:p>
        </p:txBody>
      </p:sp>
      <p:sp>
        <p:nvSpPr>
          <p:cNvPr id="5" name="页脚占位符 4"/>
          <p:cNvSpPr>
            <a:spLocks noGrp="1"/>
          </p:cNvSpPr>
          <p:nvPr>
            <p:ph type="ftr" sz="quarter" idx="11"/>
          </p:nvPr>
        </p:nvSpPr>
        <p:spPr>
          <a:xfrm>
            <a:off x="8322733" y="12490450"/>
            <a:ext cx="7721600" cy="952500"/>
          </a:xfrm>
          <a:prstGeom prst="rect">
            <a:avLst/>
          </a:prstGeom>
        </p:spPr>
        <p:txBody>
          <a:bodyPr lIns="217709" tIns="108855" rIns="217709" bIns="108855"/>
          <a:lstStyle>
            <a:lvl1pPr>
              <a:defRPr/>
            </a:lvl1pPr>
          </a:lstStyle>
          <a:p>
            <a:endParaRPr lang="en-US" altLang="zh-CN"/>
          </a:p>
        </p:txBody>
      </p:sp>
      <p:sp>
        <p:nvSpPr>
          <p:cNvPr id="6" name="灯片编号占位符 5"/>
          <p:cNvSpPr>
            <a:spLocks noGrp="1"/>
          </p:cNvSpPr>
          <p:nvPr>
            <p:ph type="sldNum" sz="quarter" idx="12"/>
          </p:nvPr>
        </p:nvSpPr>
        <p:spPr>
          <a:xfrm>
            <a:off x="11959031" y="13081000"/>
            <a:ext cx="511358" cy="471924"/>
          </a:xfrm>
        </p:spPr>
        <p:txBody>
          <a:bodyPr/>
          <a:lstStyle>
            <a:lvl1pPr>
              <a:defRPr/>
            </a:lvl1pPr>
          </a:lstStyle>
          <a:p>
            <a:fld id="{ECEC9717-D87F-4EB4-A67A-764BD18B00A4}"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828800" y="12496800"/>
            <a:ext cx="5080000" cy="914400"/>
          </a:xfrm>
          <a:prstGeom prst="rect">
            <a:avLst/>
          </a:prstGeom>
          <a:ln/>
        </p:spPr>
        <p:txBody>
          <a:bodyPr lIns="217709" tIns="108855" rIns="217709" bIns="108855"/>
          <a:lstStyle>
            <a:lvl1pPr>
              <a:defRPr/>
            </a:lvl1pPr>
          </a:lstStyle>
          <a:p>
            <a:pPr>
              <a:defRPr/>
            </a:pPr>
            <a:endParaRPr lang="en-US" altLang="zh-CN"/>
          </a:p>
        </p:txBody>
      </p:sp>
      <p:sp>
        <p:nvSpPr>
          <p:cNvPr id="3" name="Rectangle 5"/>
          <p:cNvSpPr>
            <a:spLocks noGrp="1" noChangeArrowheads="1"/>
          </p:cNvSpPr>
          <p:nvPr>
            <p:ph type="ftr" sz="quarter" idx="11"/>
          </p:nvPr>
        </p:nvSpPr>
        <p:spPr>
          <a:xfrm>
            <a:off x="8331200" y="12496800"/>
            <a:ext cx="7721600" cy="914400"/>
          </a:xfrm>
          <a:prstGeom prst="rect">
            <a:avLst/>
          </a:prstGeom>
          <a:ln/>
        </p:spPr>
        <p:txBody>
          <a:bodyPr lIns="217709" tIns="108855" rIns="217709" bIns="108855"/>
          <a:lstStyle>
            <a:lvl1pPr>
              <a:defRPr/>
            </a:lvl1pPr>
          </a:lstStyle>
          <a:p>
            <a:pPr>
              <a:defRPr/>
            </a:pPr>
            <a:endParaRPr lang="en-US" altLang="zh-CN"/>
          </a:p>
        </p:txBody>
      </p:sp>
      <p:sp>
        <p:nvSpPr>
          <p:cNvPr id="4" name="Rectangle 6"/>
          <p:cNvSpPr>
            <a:spLocks noGrp="1" noChangeArrowheads="1"/>
          </p:cNvSpPr>
          <p:nvPr>
            <p:ph type="sldNum" sz="quarter" idx="12"/>
          </p:nvPr>
        </p:nvSpPr>
        <p:spPr>
          <a:xfrm>
            <a:off x="11959031" y="13081000"/>
            <a:ext cx="511358" cy="471924"/>
          </a:xfrm>
          <a:ln/>
        </p:spPr>
        <p:txBody>
          <a:bodyPr/>
          <a:lstStyle>
            <a:lvl1pPr>
              <a:defRPr/>
            </a:lvl1pPr>
          </a:lstStyle>
          <a:p>
            <a:pPr>
              <a:defRPr/>
            </a:pPr>
            <a:fld id="{19C1724F-DDE3-4C1A-9478-6AD124B5A0C5}"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95867" y="457200"/>
            <a:ext cx="22775333" cy="2286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625600" y="3200401"/>
            <a:ext cx="10668000" cy="8997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2700000" y="3200401"/>
            <a:ext cx="10668000" cy="8997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795868" y="12490450"/>
            <a:ext cx="6104467" cy="952500"/>
          </a:xfrm>
          <a:prstGeom prst="rect">
            <a:avLst/>
          </a:prstGeom>
        </p:spPr>
        <p:txBody>
          <a:bodyPr lIns="217709" tIns="108855" rIns="217709" bIns="108855"/>
          <a:lstStyle>
            <a:lvl1pPr>
              <a:defRPr/>
            </a:lvl1pPr>
          </a:lstStyle>
          <a:p>
            <a:endParaRPr lang="en-US" altLang="zh-CN"/>
          </a:p>
        </p:txBody>
      </p:sp>
      <p:sp>
        <p:nvSpPr>
          <p:cNvPr id="6" name="页脚占位符 5"/>
          <p:cNvSpPr>
            <a:spLocks noGrp="1"/>
          </p:cNvSpPr>
          <p:nvPr>
            <p:ph type="ftr" sz="quarter" idx="11"/>
          </p:nvPr>
        </p:nvSpPr>
        <p:spPr>
          <a:xfrm>
            <a:off x="8322733" y="12490450"/>
            <a:ext cx="7721600" cy="952500"/>
          </a:xfrm>
          <a:prstGeom prst="rect">
            <a:avLst/>
          </a:prstGeom>
        </p:spPr>
        <p:txBody>
          <a:bodyPr lIns="217709" tIns="108855" rIns="217709" bIns="108855"/>
          <a:lstStyle>
            <a:lvl1pPr>
              <a:defRPr/>
            </a:lvl1pPr>
          </a:lstStyle>
          <a:p>
            <a:endParaRPr lang="en-US" altLang="zh-CN"/>
          </a:p>
        </p:txBody>
      </p:sp>
      <p:sp>
        <p:nvSpPr>
          <p:cNvPr id="7" name="灯片编号占位符 6"/>
          <p:cNvSpPr>
            <a:spLocks noGrp="1"/>
          </p:cNvSpPr>
          <p:nvPr>
            <p:ph type="sldNum" sz="quarter" idx="12"/>
          </p:nvPr>
        </p:nvSpPr>
        <p:spPr>
          <a:xfrm>
            <a:off x="17466735" y="12490450"/>
            <a:ext cx="511357" cy="471924"/>
          </a:xfrm>
        </p:spPr>
        <p:txBody>
          <a:bodyPr/>
          <a:lstStyle>
            <a:lvl1pPr>
              <a:defRPr/>
            </a:lvl1pPr>
          </a:lstStyle>
          <a:p>
            <a:fld id="{6DD24780-8EE6-4A56-B77D-09673C730ABE}"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95867" y="457200"/>
            <a:ext cx="22775333" cy="2286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625600" y="3200401"/>
            <a:ext cx="21742400" cy="8997950"/>
          </a:xfrm>
        </p:spPr>
        <p:txBody>
          <a:bodyPr/>
          <a:lstStyle/>
          <a:p>
            <a:endParaRPr lang="zh-CN" altLang="en-US"/>
          </a:p>
        </p:txBody>
      </p:sp>
      <p:sp>
        <p:nvSpPr>
          <p:cNvPr id="4" name="日期占位符 3"/>
          <p:cNvSpPr>
            <a:spLocks noGrp="1"/>
          </p:cNvSpPr>
          <p:nvPr>
            <p:ph type="dt" sz="half" idx="10"/>
          </p:nvPr>
        </p:nvSpPr>
        <p:spPr>
          <a:xfrm>
            <a:off x="795868" y="12490450"/>
            <a:ext cx="6104467" cy="952500"/>
          </a:xfrm>
          <a:prstGeom prst="rect">
            <a:avLst/>
          </a:prstGeom>
        </p:spPr>
        <p:txBody>
          <a:bodyPr lIns="217709" tIns="108855" rIns="217709" bIns="108855"/>
          <a:lstStyle>
            <a:lvl1pPr>
              <a:defRPr/>
            </a:lvl1pPr>
          </a:lstStyle>
          <a:p>
            <a:endParaRPr lang="en-US" altLang="zh-CN"/>
          </a:p>
        </p:txBody>
      </p:sp>
      <p:sp>
        <p:nvSpPr>
          <p:cNvPr id="5" name="页脚占位符 4"/>
          <p:cNvSpPr>
            <a:spLocks noGrp="1"/>
          </p:cNvSpPr>
          <p:nvPr>
            <p:ph type="ftr" sz="quarter" idx="11"/>
          </p:nvPr>
        </p:nvSpPr>
        <p:spPr>
          <a:xfrm>
            <a:off x="8322733" y="12490450"/>
            <a:ext cx="7721600" cy="952500"/>
          </a:xfrm>
          <a:prstGeom prst="rect">
            <a:avLst/>
          </a:prstGeom>
        </p:spPr>
        <p:txBody>
          <a:bodyPr lIns="217709" tIns="108855" rIns="217709" bIns="108855"/>
          <a:lstStyle>
            <a:lvl1pPr>
              <a:defRPr/>
            </a:lvl1pPr>
          </a:lstStyle>
          <a:p>
            <a:endParaRPr lang="en-US" altLang="zh-CN"/>
          </a:p>
        </p:txBody>
      </p:sp>
      <p:sp>
        <p:nvSpPr>
          <p:cNvPr id="6" name="灯片编号占位符 5"/>
          <p:cNvSpPr>
            <a:spLocks noGrp="1"/>
          </p:cNvSpPr>
          <p:nvPr>
            <p:ph type="sldNum" sz="quarter" idx="12"/>
          </p:nvPr>
        </p:nvSpPr>
        <p:spPr>
          <a:xfrm>
            <a:off x="17466735" y="12490450"/>
            <a:ext cx="511357" cy="471924"/>
          </a:xfrm>
        </p:spPr>
        <p:txBody>
          <a:bodyPr/>
          <a:lstStyle>
            <a:lvl1pPr>
              <a:defRPr/>
            </a:lvl1pPr>
          </a:lstStyle>
          <a:p>
            <a:fld id="{6911F60B-7FF3-4777-8F76-0F1630BE366F}"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3124200" y="-38100"/>
            <a:ext cx="18135600" cy="12096699"/>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635000" y="9512300"/>
            <a:ext cx="23114000" cy="2006600"/>
          </a:xfrm>
          <a:prstGeom prst="rect">
            <a:avLst/>
          </a:prstGeom>
        </p:spPr>
        <p:txBody>
          <a:bodyPr anchor="b"/>
          <a:lstStyle/>
          <a:p>
            <a:r>
              <a:t>标题文本</a:t>
            </a:r>
          </a:p>
        </p:txBody>
      </p:sp>
      <p:sp>
        <p:nvSpPr>
          <p:cNvPr id="22" name="正文级别 1…"/>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1651000" y="952500"/>
            <a:ext cx="10223500" cy="55499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1689100" y="1778000"/>
            <a:ext cx="21005800" cy="10160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5681340" y="7035800"/>
            <a:ext cx="8396679" cy="56007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图像"/>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6" r:id="rId15"/>
    <p:sldLayoutId id="2147483667" r:id="rId16"/>
    <p:sldLayoutId id="2147483668" r:id="rId17"/>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5pPr>
      <a:lvl6pPr marL="376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6pPr>
      <a:lvl7pPr marL="439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7pPr>
      <a:lvl8pPr marL="503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8pPr>
      <a:lvl9pPr marL="566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5.xml"/><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6.png"/><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7.png"/><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jpeg"/><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模板_画板 1 副本.jpg" descr="模板_画板 1 副本.jpg"/>
          <p:cNvPicPr>
            <a:picLocks noChangeAspect="1"/>
          </p:cNvPicPr>
          <p:nvPr/>
        </p:nvPicPr>
        <p:blipFill>
          <a:blip r:embed="rId2"/>
          <a:stretch>
            <a:fillRect/>
          </a:stretch>
        </p:blipFill>
        <p:spPr>
          <a:xfrm>
            <a:off x="2387" y="0"/>
            <a:ext cx="24379225" cy="13716002"/>
          </a:xfrm>
          <a:prstGeom prst="rect">
            <a:avLst/>
          </a:prstGeom>
          <a:ln w="12700">
            <a:miter lim="400000"/>
          </a:ln>
        </p:spPr>
      </p:pic>
      <p:sp>
        <p:nvSpPr>
          <p:cNvPr id="127" name="极客营在线教育"/>
          <p:cNvSpPr txBox="1"/>
          <p:nvPr/>
        </p:nvSpPr>
        <p:spPr>
          <a:xfrm>
            <a:off x="2409912" y="4442641"/>
            <a:ext cx="9359901" cy="194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0400">
                <a:latin typeface="Lantinghei SC Heavy"/>
                <a:ea typeface="Lantinghei SC Heavy"/>
                <a:cs typeface="Lantinghei SC Heavy"/>
                <a:sym typeface="Lantinghei SC Heavy"/>
              </a:defRPr>
            </a:lvl1pPr>
          </a:lstStyle>
          <a:p>
            <a:r>
              <a:t>极客营在线教育</a:t>
            </a:r>
          </a:p>
        </p:txBody>
      </p:sp>
      <p:sp>
        <p:nvSpPr>
          <p:cNvPr id="128" name="这是本章主题的占位符"/>
          <p:cNvSpPr txBox="1"/>
          <p:nvPr/>
        </p:nvSpPr>
        <p:spPr>
          <a:xfrm>
            <a:off x="2409912" y="6267291"/>
            <a:ext cx="9765494" cy="22108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13700">
                <a:solidFill>
                  <a:srgbClr val="5BC289"/>
                </a:solidFill>
                <a:latin typeface="Lantinghei SC Heavy"/>
                <a:ea typeface="Lantinghei SC Heavy"/>
                <a:cs typeface="Lantinghei SC Heavy"/>
                <a:sym typeface="Lantinghei SC Heavy"/>
              </a:defRPr>
            </a:lvl1pPr>
          </a:lstStyle>
          <a:p>
            <a:r>
              <a:rPr lang="en-US" altLang="zh-CN" dirty="0"/>
              <a:t>UML</a:t>
            </a:r>
            <a:r>
              <a:rPr lang="zh-CN" altLang="en-US" dirty="0"/>
              <a:t>建模语言</a:t>
            </a:r>
            <a:endParaRPr dirty="0"/>
          </a:p>
        </p:txBody>
      </p:sp>
      <p:sp>
        <p:nvSpPr>
          <p:cNvPr id="129" name="主讲：XXX  助教：XXX"/>
          <p:cNvSpPr txBox="1"/>
          <p:nvPr/>
        </p:nvSpPr>
        <p:spPr>
          <a:xfrm>
            <a:off x="2409912" y="10297982"/>
            <a:ext cx="4211089" cy="8874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100">
                <a:solidFill>
                  <a:srgbClr val="39393A"/>
                </a:solidFill>
                <a:latin typeface="Lantinghei SC Demibold"/>
                <a:ea typeface="Lantinghei SC Demibold"/>
                <a:cs typeface="Lantinghei SC Demibold"/>
                <a:sym typeface="Lantinghei SC Demibold"/>
              </a:defRPr>
            </a:lvl1pPr>
          </a:lstStyle>
          <a:p>
            <a:r>
              <a:rPr dirty="0"/>
              <a:t>主讲</a:t>
            </a:r>
            <a:r>
              <a:rPr dirty="0" smtClean="0"/>
              <a:t>：</a:t>
            </a:r>
            <a:r>
              <a:rPr lang="zh-CN" altLang="en-US" dirty="0" smtClean="0"/>
              <a:t>谢烯炼</a:t>
            </a:r>
            <a:r>
              <a:rPr dirty="0" smtClean="0"/>
              <a:t> </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zh-CN" altLang="en-US">
                <a:solidFill>
                  <a:schemeClr val="bg1"/>
                </a:solidFill>
              </a:rPr>
              <a:t>名称 </a:t>
            </a:r>
          </a:p>
        </p:txBody>
      </p:sp>
      <p:sp>
        <p:nvSpPr>
          <p:cNvPr id="32771" name="Rectangle 3"/>
          <p:cNvSpPr>
            <a:spLocks noGrp="1" noRot="1" noChangeArrowheads="1"/>
          </p:cNvSpPr>
          <p:nvPr>
            <p:ph type="body" sz="half" idx="1"/>
          </p:nvPr>
        </p:nvSpPr>
        <p:spPr>
          <a:xfrm>
            <a:off x="1625600" y="3200400"/>
            <a:ext cx="21742400" cy="3352800"/>
          </a:xfrm>
        </p:spPr>
        <p:txBody>
          <a:bodyPr>
            <a:normAutofit fontScale="70000" lnSpcReduction="20000"/>
          </a:bodyPr>
          <a:lstStyle/>
          <a:p>
            <a:r>
              <a:rPr lang="zh-CN" altLang="en-US" sz="6700">
                <a:solidFill>
                  <a:schemeClr val="bg1"/>
                </a:solidFill>
              </a:rPr>
              <a:t>应该来自系统的问题域。 </a:t>
            </a:r>
          </a:p>
          <a:p>
            <a:r>
              <a:rPr lang="zh-CN" altLang="en-US" sz="6700">
                <a:solidFill>
                  <a:schemeClr val="bg1"/>
                </a:solidFill>
              </a:rPr>
              <a:t>应该是一个名词，且不应该有前缀或后缀。 </a:t>
            </a:r>
          </a:p>
          <a:p>
            <a:r>
              <a:rPr lang="zh-CN" altLang="en-US" sz="6700">
                <a:solidFill>
                  <a:schemeClr val="bg1"/>
                </a:solidFill>
              </a:rPr>
              <a:t>分为简单名称和路径名称。 </a:t>
            </a:r>
            <a:endParaRPr lang="en-US" altLang="zh-CN" sz="6700" smtClean="0">
              <a:solidFill>
                <a:schemeClr val="bg1"/>
              </a:solidFill>
            </a:endParaRPr>
          </a:p>
          <a:p>
            <a:pPr>
              <a:buNone/>
            </a:pPr>
            <a:endParaRPr lang="zh-CN" altLang="en-US" sz="6700">
              <a:solidFill>
                <a:schemeClr val="bg1"/>
              </a:solidFill>
            </a:endParaRPr>
          </a:p>
        </p:txBody>
      </p:sp>
      <p:pic>
        <p:nvPicPr>
          <p:cNvPr id="32774" name="Picture 6"/>
          <p:cNvPicPr>
            <a:picLocks noGrp="1" noChangeAspect="1" noChangeArrowheads="1"/>
          </p:cNvPicPr>
          <p:nvPr>
            <p:ph sz="half" idx="2"/>
          </p:nvPr>
        </p:nvPicPr>
        <p:blipFill>
          <a:blip r:embed="rId2"/>
          <a:srcRect/>
          <a:stretch>
            <a:fillRect/>
          </a:stretch>
        </p:blipFill>
        <p:spPr>
          <a:xfrm>
            <a:off x="4267200" y="7315200"/>
            <a:ext cx="15718368" cy="3368676"/>
          </a:xfrm>
          <a:noFill/>
          <a:ln/>
        </p:spPr>
      </p:pic>
      <p:pic>
        <p:nvPicPr>
          <p:cNvPr id="5"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r>
              <a:rPr lang="zh-CN" altLang="en-US">
                <a:solidFill>
                  <a:schemeClr val="bg1"/>
                </a:solidFill>
              </a:rPr>
              <a:t>属性</a:t>
            </a:r>
          </a:p>
        </p:txBody>
      </p:sp>
      <p:sp>
        <p:nvSpPr>
          <p:cNvPr id="35843" name="Rectangle 3"/>
          <p:cNvSpPr>
            <a:spLocks noGrp="1" noRot="1" noChangeArrowheads="1"/>
          </p:cNvSpPr>
          <p:nvPr>
            <p:ph type="body" sz="half" idx="1"/>
          </p:nvPr>
        </p:nvSpPr>
        <p:spPr>
          <a:xfrm>
            <a:off x="1625600" y="3200400"/>
            <a:ext cx="21742400" cy="4724400"/>
          </a:xfrm>
        </p:spPr>
        <p:txBody>
          <a:bodyPr>
            <a:normAutofit fontScale="92500"/>
          </a:bodyPr>
          <a:lstStyle/>
          <a:p>
            <a:r>
              <a:rPr lang="zh-CN" altLang="en-US" sz="6700">
                <a:solidFill>
                  <a:schemeClr val="bg1"/>
                </a:solidFill>
              </a:rPr>
              <a:t>描述了类在软件系统中代表的事物（即对象）所具备的特性。 </a:t>
            </a:r>
          </a:p>
          <a:p>
            <a:r>
              <a:rPr lang="zh-CN" altLang="en-US" sz="6700">
                <a:solidFill>
                  <a:schemeClr val="bg1"/>
                </a:solidFill>
              </a:rPr>
              <a:t>类可以有任意数目的属性，也可以没有属性。 </a:t>
            </a:r>
          </a:p>
          <a:p>
            <a:r>
              <a:rPr lang="zh-CN" altLang="en-US" sz="6700">
                <a:solidFill>
                  <a:schemeClr val="bg1"/>
                </a:solidFill>
              </a:rPr>
              <a:t>在</a:t>
            </a:r>
            <a:r>
              <a:rPr lang="en-US" altLang="zh-CN" sz="6700">
                <a:solidFill>
                  <a:schemeClr val="bg1"/>
                </a:solidFill>
              </a:rPr>
              <a:t>UML</a:t>
            </a:r>
            <a:r>
              <a:rPr lang="zh-CN" altLang="en-US" sz="6700">
                <a:solidFill>
                  <a:schemeClr val="bg1"/>
                </a:solidFill>
              </a:rPr>
              <a:t>中，类属性的语法为：</a:t>
            </a:r>
          </a:p>
        </p:txBody>
      </p:sp>
      <p:pic>
        <p:nvPicPr>
          <p:cNvPr id="35846" name="Picture 6"/>
          <p:cNvPicPr>
            <a:picLocks noGrp="1" noChangeAspect="1" noChangeArrowheads="1"/>
          </p:cNvPicPr>
          <p:nvPr>
            <p:ph sz="half" idx="2"/>
          </p:nvPr>
        </p:nvPicPr>
        <p:blipFill>
          <a:blip r:embed="rId2"/>
          <a:srcRect/>
          <a:stretch>
            <a:fillRect/>
          </a:stretch>
        </p:blipFill>
        <p:spPr>
          <a:xfrm>
            <a:off x="3561348" y="8398043"/>
            <a:ext cx="16882533" cy="568326"/>
          </a:xfrm>
        </p:spPr>
      </p:pic>
      <p:pic>
        <p:nvPicPr>
          <p:cNvPr id="5"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r>
              <a:rPr lang="zh-CN" altLang="en-US">
                <a:solidFill>
                  <a:schemeClr val="bg1"/>
                </a:solidFill>
              </a:rPr>
              <a:t>属性</a:t>
            </a:r>
          </a:p>
        </p:txBody>
      </p:sp>
      <p:sp>
        <p:nvSpPr>
          <p:cNvPr id="37891" name="Rectangle 3"/>
          <p:cNvSpPr>
            <a:spLocks noGrp="1" noRot="1" noChangeArrowheads="1"/>
          </p:cNvSpPr>
          <p:nvPr>
            <p:ph type="body" idx="1"/>
          </p:nvPr>
        </p:nvSpPr>
        <p:spPr/>
        <p:txBody>
          <a:bodyPr/>
          <a:lstStyle/>
          <a:p>
            <a:endParaRPr lang="en-US" altLang="zh-CN">
              <a:solidFill>
                <a:schemeClr val="bg1"/>
              </a:solidFill>
            </a:endParaRPr>
          </a:p>
          <a:p>
            <a:r>
              <a:rPr lang="en-US" altLang="zh-CN">
                <a:solidFill>
                  <a:schemeClr val="bg1"/>
                </a:solidFill>
              </a:rPr>
              <a:t>1.  </a:t>
            </a:r>
            <a:r>
              <a:rPr lang="zh-CN" altLang="en-US">
                <a:solidFill>
                  <a:schemeClr val="bg1"/>
                </a:solidFill>
              </a:rPr>
              <a:t>可见性</a:t>
            </a:r>
          </a:p>
          <a:p>
            <a:r>
              <a:rPr lang="en-US" altLang="zh-CN">
                <a:solidFill>
                  <a:schemeClr val="bg1"/>
                </a:solidFill>
              </a:rPr>
              <a:t>2.  </a:t>
            </a:r>
            <a:r>
              <a:rPr lang="zh-CN" altLang="en-US">
                <a:solidFill>
                  <a:schemeClr val="bg1"/>
                </a:solidFill>
              </a:rPr>
              <a:t>属性名</a:t>
            </a:r>
          </a:p>
          <a:p>
            <a:r>
              <a:rPr lang="en-US" altLang="zh-CN">
                <a:solidFill>
                  <a:schemeClr val="bg1"/>
                </a:solidFill>
              </a:rPr>
              <a:t>3.  </a:t>
            </a:r>
            <a:r>
              <a:rPr lang="zh-CN" altLang="en-US">
                <a:solidFill>
                  <a:schemeClr val="bg1"/>
                </a:solidFill>
              </a:rPr>
              <a:t>类型</a:t>
            </a:r>
          </a:p>
          <a:p>
            <a:r>
              <a:rPr lang="en-US" altLang="zh-CN">
                <a:solidFill>
                  <a:schemeClr val="bg1"/>
                </a:solidFill>
              </a:rPr>
              <a:t>4.  </a:t>
            </a:r>
            <a:r>
              <a:rPr lang="zh-CN" altLang="en-US">
                <a:solidFill>
                  <a:schemeClr val="bg1"/>
                </a:solidFill>
              </a:rPr>
              <a:t>初始值</a:t>
            </a:r>
          </a:p>
          <a:p>
            <a:r>
              <a:rPr lang="en-US" altLang="zh-CN">
                <a:solidFill>
                  <a:schemeClr val="bg1"/>
                </a:solidFill>
              </a:rPr>
              <a:t>5.  </a:t>
            </a:r>
            <a:r>
              <a:rPr lang="zh-CN" altLang="en-US">
                <a:solidFill>
                  <a:schemeClr val="bg1"/>
                </a:solidFill>
              </a:rPr>
              <a:t>属性字符串</a:t>
            </a:r>
          </a:p>
        </p:txBody>
      </p:sp>
      <p:pic>
        <p:nvPicPr>
          <p:cNvPr id="4" name="logo-极客营1副本.png" descr="logo-极客营1副本.png"/>
          <p:cNvPicPr>
            <a:picLocks noChangeAspect="1"/>
          </p:cNvPicPr>
          <p:nvPr/>
        </p:nvPicPr>
        <p:blipFill>
          <a:blip r:embed="rId2"/>
          <a:stretch>
            <a:fillRect/>
          </a:stretch>
        </p:blipFill>
        <p:spPr>
          <a:xfrm>
            <a:off x="16286612" y="12160127"/>
            <a:ext cx="7510509" cy="1133273"/>
          </a:xfrm>
          <a:prstGeom prst="rect">
            <a:avLst/>
          </a:prstGeom>
          <a:ln w="12700">
            <a:miter lim="400000"/>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zh-CN" altLang="en-US">
                <a:solidFill>
                  <a:schemeClr val="bg1"/>
                </a:solidFill>
              </a:rPr>
              <a:t>（</a:t>
            </a:r>
            <a:r>
              <a:rPr lang="en-US" altLang="zh-CN">
                <a:solidFill>
                  <a:schemeClr val="bg1"/>
                </a:solidFill>
              </a:rPr>
              <a:t>1</a:t>
            </a:r>
            <a:r>
              <a:rPr lang="zh-CN" altLang="en-US">
                <a:solidFill>
                  <a:schemeClr val="bg1"/>
                </a:solidFill>
              </a:rPr>
              <a:t>）  可见性</a:t>
            </a:r>
          </a:p>
        </p:txBody>
      </p:sp>
      <p:sp>
        <p:nvSpPr>
          <p:cNvPr id="38915" name="Rectangle 3"/>
          <p:cNvSpPr>
            <a:spLocks noGrp="1" noRot="1" noChangeArrowheads="1"/>
          </p:cNvSpPr>
          <p:nvPr>
            <p:ph type="body" idx="1"/>
          </p:nvPr>
        </p:nvSpPr>
        <p:spPr/>
        <p:txBody>
          <a:bodyPr/>
          <a:lstStyle/>
          <a:p>
            <a:pPr marL="1451397" indent="-1451397"/>
            <a:r>
              <a:rPr lang="zh-CN" altLang="en-US">
                <a:solidFill>
                  <a:schemeClr val="bg1"/>
                </a:solidFill>
              </a:rPr>
              <a:t>类型：</a:t>
            </a:r>
          </a:p>
          <a:p>
            <a:pPr marL="1451397" indent="-1451397">
              <a:buFont typeface="Wingdings" pitchFamily="2" charset="2"/>
              <a:buAutoNum type="circleNumDbPlain"/>
            </a:pPr>
            <a:r>
              <a:rPr lang="zh-CN" altLang="en-US">
                <a:solidFill>
                  <a:schemeClr val="bg1"/>
                </a:solidFill>
              </a:rPr>
              <a:t>公有（</a:t>
            </a:r>
            <a:r>
              <a:rPr lang="en-US" altLang="zh-CN">
                <a:solidFill>
                  <a:schemeClr val="bg1"/>
                </a:solidFill>
              </a:rPr>
              <a:t>Public</a:t>
            </a:r>
            <a:r>
              <a:rPr lang="zh-CN" altLang="en-US">
                <a:solidFill>
                  <a:schemeClr val="bg1"/>
                </a:solidFill>
              </a:rPr>
              <a:t>） “＋”</a:t>
            </a:r>
          </a:p>
          <a:p>
            <a:pPr marL="1451397" indent="-1451397">
              <a:buFont typeface="Wingdings" pitchFamily="2" charset="2"/>
              <a:buAutoNum type="circleNumDbPlain"/>
            </a:pPr>
            <a:r>
              <a:rPr lang="zh-CN" altLang="en-US">
                <a:solidFill>
                  <a:schemeClr val="bg1"/>
                </a:solidFill>
              </a:rPr>
              <a:t>私有（</a:t>
            </a:r>
            <a:r>
              <a:rPr lang="en-US" altLang="zh-CN">
                <a:solidFill>
                  <a:schemeClr val="bg1"/>
                </a:solidFill>
              </a:rPr>
              <a:t>Private</a:t>
            </a:r>
            <a:r>
              <a:rPr lang="zh-CN" altLang="en-US">
                <a:solidFill>
                  <a:schemeClr val="bg1"/>
                </a:solidFill>
              </a:rPr>
              <a:t>）“－”</a:t>
            </a:r>
          </a:p>
          <a:p>
            <a:pPr marL="1451397" indent="-1451397">
              <a:buFont typeface="Wingdings" pitchFamily="2" charset="2"/>
              <a:buAutoNum type="circleNumDbPlain"/>
            </a:pPr>
            <a:r>
              <a:rPr lang="zh-CN" altLang="en-US">
                <a:solidFill>
                  <a:schemeClr val="bg1"/>
                </a:solidFill>
              </a:rPr>
              <a:t>受保护（</a:t>
            </a:r>
            <a:r>
              <a:rPr lang="en-US" altLang="zh-CN">
                <a:solidFill>
                  <a:schemeClr val="bg1"/>
                </a:solidFill>
              </a:rPr>
              <a:t>Protected</a:t>
            </a:r>
            <a:r>
              <a:rPr lang="zh-CN" altLang="en-US">
                <a:solidFill>
                  <a:schemeClr val="bg1"/>
                </a:solidFill>
              </a:rPr>
              <a:t>）“＃” </a:t>
            </a: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0" y="377826"/>
            <a:ext cx="24384000" cy="9083801"/>
          </a:xfrm>
          <a:prstGeom prst="rect">
            <a:avLst/>
          </a:prstGeom>
          <a:noFill/>
          <a:ln w="9525">
            <a:noFill/>
            <a:miter lim="800000"/>
            <a:headEnd/>
            <a:tailEnd/>
          </a:ln>
          <a:effectLst/>
        </p:spPr>
        <p:txBody>
          <a:bodyPr lIns="217709" tIns="108855" rIns="217709" bIns="108855">
            <a:spAutoFit/>
          </a:bodyPr>
          <a:lstStyle/>
          <a:p>
            <a:pPr algn="l"/>
            <a:r>
              <a:rPr lang="en-US" altLang="zh-CN" sz="4800">
                <a:solidFill>
                  <a:schemeClr val="bg1"/>
                </a:solidFill>
              </a:rPr>
              <a:t> </a:t>
            </a:r>
            <a:r>
              <a:rPr lang="zh-CN" altLang="en-US" sz="4800">
                <a:solidFill>
                  <a:schemeClr val="bg1"/>
                </a:solidFill>
              </a:rPr>
              <a:t>可视性（</a:t>
            </a:r>
            <a:r>
              <a:rPr lang="en-US" altLang="zh-CN" sz="4800">
                <a:solidFill>
                  <a:schemeClr val="bg1"/>
                </a:solidFill>
              </a:rPr>
              <a:t>Visibility</a:t>
            </a:r>
            <a:r>
              <a:rPr lang="zh-CN" altLang="en-US" sz="4800">
                <a:solidFill>
                  <a:schemeClr val="bg1"/>
                </a:solidFill>
              </a:rPr>
              <a:t>）标记表示：</a:t>
            </a:r>
          </a:p>
          <a:p>
            <a:pPr algn="l"/>
            <a:r>
              <a:rPr lang="zh-CN" altLang="en-US" sz="4800">
                <a:solidFill>
                  <a:schemeClr val="bg1"/>
                </a:solidFill>
              </a:rPr>
              <a:t>     </a:t>
            </a:r>
            <a:r>
              <a:rPr lang="en-US" altLang="zh-CN" sz="4800" b="1">
                <a:solidFill>
                  <a:schemeClr val="bg1"/>
                </a:solidFill>
              </a:rPr>
              <a:t>+	</a:t>
            </a:r>
            <a:r>
              <a:rPr lang="zh-CN" altLang="en-US" sz="4800">
                <a:solidFill>
                  <a:schemeClr val="bg1"/>
                </a:solidFill>
              </a:rPr>
              <a:t>公共</a:t>
            </a:r>
          </a:p>
          <a:p>
            <a:pPr algn="l"/>
            <a:r>
              <a:rPr lang="zh-CN" altLang="en-US" sz="4800">
                <a:solidFill>
                  <a:schemeClr val="bg1"/>
                </a:solidFill>
              </a:rPr>
              <a:t>    ＃	保护</a:t>
            </a:r>
          </a:p>
          <a:p>
            <a:pPr algn="l"/>
            <a:r>
              <a:rPr lang="zh-CN" altLang="en-US" sz="4800">
                <a:solidFill>
                  <a:schemeClr val="bg1"/>
                </a:solidFill>
              </a:rPr>
              <a:t>     </a:t>
            </a:r>
            <a:r>
              <a:rPr lang="en-US" altLang="zh-CN" sz="4800">
                <a:solidFill>
                  <a:schemeClr val="bg1"/>
                </a:solidFill>
              </a:rPr>
              <a:t>-      </a:t>
            </a:r>
            <a:r>
              <a:rPr lang="zh-CN" altLang="en-US" sz="4800">
                <a:solidFill>
                  <a:schemeClr val="bg1"/>
                </a:solidFill>
              </a:rPr>
              <a:t>私用</a:t>
            </a:r>
          </a:p>
          <a:p>
            <a:pPr algn="l"/>
            <a:r>
              <a:rPr lang="zh-CN" altLang="en-US" sz="4800">
                <a:solidFill>
                  <a:schemeClr val="bg1"/>
                </a:solidFill>
              </a:rPr>
              <a:t>    </a:t>
            </a:r>
            <a:r>
              <a:rPr lang="zh-CN" altLang="en-US" sz="4800" smtClean="0">
                <a:solidFill>
                  <a:schemeClr val="bg1"/>
                </a:solidFill>
              </a:rPr>
              <a:t>可视性也可以用以下关键字表示：</a:t>
            </a:r>
            <a:r>
              <a:rPr lang="en-US" altLang="zh-CN" sz="4800" smtClean="0">
                <a:solidFill>
                  <a:schemeClr val="bg1"/>
                </a:solidFill>
              </a:rPr>
              <a:t>public</a:t>
            </a:r>
            <a:r>
              <a:rPr lang="zh-CN" altLang="en-US" sz="4800" smtClean="0">
                <a:solidFill>
                  <a:schemeClr val="bg1"/>
                </a:solidFill>
              </a:rPr>
              <a:t>（公共）、</a:t>
            </a:r>
            <a:r>
              <a:rPr lang="en-US" altLang="zh-CN" sz="4800" smtClean="0">
                <a:solidFill>
                  <a:schemeClr val="bg1"/>
                </a:solidFill>
              </a:rPr>
              <a:t>protected</a:t>
            </a:r>
            <a:r>
              <a:rPr lang="zh-CN" altLang="en-US" sz="4800" smtClean="0">
                <a:solidFill>
                  <a:schemeClr val="bg1"/>
                </a:solidFill>
              </a:rPr>
              <a:t>（保护）、</a:t>
            </a:r>
            <a:r>
              <a:rPr lang="en-US" altLang="zh-CN" sz="4800" smtClean="0">
                <a:solidFill>
                  <a:schemeClr val="bg1"/>
                </a:solidFill>
              </a:rPr>
              <a:t>private</a:t>
            </a:r>
            <a:r>
              <a:rPr lang="zh-CN" altLang="en-US" sz="4800" smtClean="0">
                <a:solidFill>
                  <a:schemeClr val="bg1"/>
                </a:solidFill>
              </a:rPr>
              <a:t>（私用）。</a:t>
            </a:r>
          </a:p>
          <a:p>
            <a:pPr algn="l">
              <a:buClr>
                <a:schemeClr val="hlink"/>
              </a:buClr>
              <a:buFontTx/>
              <a:buChar char="•"/>
            </a:pPr>
            <a:r>
              <a:rPr lang="zh-CN" altLang="en-US" sz="4800" smtClean="0">
                <a:solidFill>
                  <a:schemeClr val="bg1"/>
                </a:solidFill>
              </a:rPr>
              <a:t>若可视性标记为“</a:t>
            </a:r>
            <a:r>
              <a:rPr lang="en-US" altLang="zh-CN" sz="4800" smtClean="0">
                <a:solidFill>
                  <a:schemeClr val="bg1"/>
                </a:solidFill>
              </a:rPr>
              <a:t>+”</a:t>
            </a:r>
            <a:r>
              <a:rPr lang="zh-CN" altLang="en-US" sz="4800" smtClean="0">
                <a:solidFill>
                  <a:schemeClr val="bg1"/>
                </a:solidFill>
              </a:rPr>
              <a:t>或“</a:t>
            </a:r>
            <a:r>
              <a:rPr lang="en-US" altLang="zh-CN" sz="4800" smtClean="0">
                <a:solidFill>
                  <a:schemeClr val="bg1"/>
                </a:solidFill>
              </a:rPr>
              <a:t>public”</a:t>
            </a:r>
            <a:r>
              <a:rPr lang="zh-CN" altLang="en-US" sz="4800" smtClean="0">
                <a:solidFill>
                  <a:schemeClr val="bg1"/>
                </a:solidFill>
              </a:rPr>
              <a:t>，则为公共属性，可以被外部对象访问。</a:t>
            </a:r>
          </a:p>
          <a:p>
            <a:pPr algn="l">
              <a:buClr>
                <a:schemeClr val="hlink"/>
              </a:buClr>
              <a:buFontTx/>
              <a:buChar char="•"/>
            </a:pPr>
            <a:r>
              <a:rPr lang="zh-CN" altLang="en-US" sz="4800" smtClean="0">
                <a:solidFill>
                  <a:schemeClr val="bg1"/>
                </a:solidFill>
              </a:rPr>
              <a:t>若可视性标记为“</a:t>
            </a:r>
            <a:r>
              <a:rPr lang="en-US" altLang="zh-CN" sz="4800" smtClean="0">
                <a:solidFill>
                  <a:schemeClr val="bg1"/>
                </a:solidFill>
              </a:rPr>
              <a:t>#’</a:t>
            </a:r>
            <a:r>
              <a:rPr lang="zh-CN" altLang="en-US" sz="4800" smtClean="0">
                <a:solidFill>
                  <a:schemeClr val="bg1"/>
                </a:solidFill>
              </a:rPr>
              <a:t>或“  </a:t>
            </a:r>
            <a:r>
              <a:rPr lang="en-US" altLang="zh-CN" sz="4800" smtClean="0">
                <a:solidFill>
                  <a:schemeClr val="bg1"/>
                </a:solidFill>
              </a:rPr>
              <a:t>protected”</a:t>
            </a:r>
            <a:r>
              <a:rPr lang="zh-CN" altLang="en-US" sz="4800" smtClean="0">
                <a:solidFill>
                  <a:schemeClr val="bg1"/>
                </a:solidFill>
              </a:rPr>
              <a:t>，则为保护属性，可以被本类或子类的对象访问。</a:t>
            </a:r>
          </a:p>
          <a:p>
            <a:pPr algn="l">
              <a:buClr>
                <a:schemeClr val="hlink"/>
              </a:buClr>
              <a:buFontTx/>
              <a:buChar char="•"/>
            </a:pPr>
            <a:r>
              <a:rPr lang="zh-CN" altLang="en-US" sz="4800" smtClean="0">
                <a:solidFill>
                  <a:schemeClr val="bg1"/>
                </a:solidFill>
              </a:rPr>
              <a:t>若可视性标记为“</a:t>
            </a:r>
            <a:r>
              <a:rPr lang="en-US" altLang="zh-CN" sz="4800" smtClean="0">
                <a:solidFill>
                  <a:schemeClr val="bg1"/>
                </a:solidFill>
              </a:rPr>
              <a:t>-”</a:t>
            </a:r>
            <a:r>
              <a:rPr lang="zh-CN" altLang="en-US" sz="4800" smtClean="0">
                <a:solidFill>
                  <a:schemeClr val="bg1"/>
                </a:solidFill>
              </a:rPr>
              <a:t>或“ </a:t>
            </a:r>
            <a:r>
              <a:rPr lang="en-US" altLang="zh-CN" sz="4800" smtClean="0">
                <a:solidFill>
                  <a:schemeClr val="bg1"/>
                </a:solidFill>
              </a:rPr>
              <a:t>private”</a:t>
            </a:r>
            <a:r>
              <a:rPr lang="zh-CN" altLang="en-US" sz="4800" smtClean="0">
                <a:solidFill>
                  <a:schemeClr val="bg1"/>
                </a:solidFill>
              </a:rPr>
              <a:t>，则为私用属性，不可以被外部对象访问，只能为本类的对象使用。</a:t>
            </a:r>
          </a:p>
          <a:p>
            <a:pPr algn="l">
              <a:buClr>
                <a:schemeClr val="hlink"/>
              </a:buClr>
              <a:buFontTx/>
              <a:buChar char="•"/>
            </a:pPr>
            <a:r>
              <a:rPr lang="zh-CN" altLang="en-US" sz="4800" smtClean="0">
                <a:solidFill>
                  <a:schemeClr val="bg1"/>
                </a:solidFill>
              </a:rPr>
              <a:t>可视性可以缺省，表示该属性不可视。</a:t>
            </a:r>
            <a:endParaRPr lang="zh-CN" altLang="en-US" sz="480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noChangeArrowheads="1"/>
          </p:cNvPicPr>
          <p:nvPr/>
        </p:nvPicPr>
        <p:blipFill>
          <a:blip r:embed="rId2"/>
          <a:srcRect/>
          <a:stretch>
            <a:fillRect/>
          </a:stretch>
        </p:blipFill>
        <p:spPr bwMode="auto">
          <a:xfrm>
            <a:off x="3357035" y="1241426"/>
            <a:ext cx="17475200" cy="6705600"/>
          </a:xfrm>
          <a:prstGeom prst="rect">
            <a:avLst/>
          </a:prstGeom>
          <a:noFill/>
          <a:ln w="9525">
            <a:noFill/>
            <a:miter lim="800000"/>
            <a:headEnd/>
            <a:tailEnd/>
          </a:ln>
        </p:spPr>
      </p:pic>
      <p:sp>
        <p:nvSpPr>
          <p:cNvPr id="9219" name="Text Box 5"/>
          <p:cNvSpPr txBox="1">
            <a:spLocks noChangeArrowheads="1"/>
          </p:cNvSpPr>
          <p:nvPr/>
        </p:nvSpPr>
        <p:spPr bwMode="auto">
          <a:xfrm>
            <a:off x="9448800" y="11318877"/>
            <a:ext cx="3373167" cy="958500"/>
          </a:xfrm>
          <a:prstGeom prst="rect">
            <a:avLst/>
          </a:prstGeom>
          <a:noFill/>
          <a:ln w="9525">
            <a:noFill/>
            <a:miter lim="800000"/>
            <a:headEnd/>
            <a:tailEnd/>
          </a:ln>
          <a:effectLst/>
        </p:spPr>
        <p:txBody>
          <a:bodyPr wrap="none" lIns="217709" tIns="108855" rIns="217709" bIns="108855">
            <a:spAutoFit/>
          </a:bodyPr>
          <a:lstStyle/>
          <a:p>
            <a:r>
              <a:rPr lang="en-US" altLang="zh-CN" sz="4800">
                <a:solidFill>
                  <a:schemeClr val="bg1"/>
                </a:solidFill>
              </a:rPr>
              <a:t>Student</a:t>
            </a:r>
            <a:r>
              <a:rPr lang="zh-CN" altLang="en-US" sz="4800">
                <a:solidFill>
                  <a:schemeClr val="bg1"/>
                </a:solidFill>
              </a:rPr>
              <a:t>类</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zh-CN" altLang="en-US">
                <a:solidFill>
                  <a:schemeClr val="bg1"/>
                </a:solidFill>
              </a:rPr>
              <a:t>（</a:t>
            </a:r>
            <a:r>
              <a:rPr lang="en-US" altLang="zh-CN">
                <a:solidFill>
                  <a:schemeClr val="bg1"/>
                </a:solidFill>
              </a:rPr>
              <a:t>2</a:t>
            </a:r>
            <a:r>
              <a:rPr lang="zh-CN" altLang="en-US">
                <a:solidFill>
                  <a:schemeClr val="bg1"/>
                </a:solidFill>
              </a:rPr>
              <a:t>）  属性名 </a:t>
            </a:r>
          </a:p>
        </p:txBody>
      </p:sp>
      <p:sp>
        <p:nvSpPr>
          <p:cNvPr id="39939" name="Rectangle 3"/>
          <p:cNvSpPr>
            <a:spLocks noGrp="1" noRot="1" noChangeArrowheads="1"/>
          </p:cNvSpPr>
          <p:nvPr>
            <p:ph type="body" idx="1"/>
          </p:nvPr>
        </p:nvSpPr>
        <p:spPr/>
        <p:txBody>
          <a:bodyPr/>
          <a:lstStyle/>
          <a:p>
            <a:r>
              <a:rPr lang="zh-CN" altLang="en-US">
                <a:solidFill>
                  <a:schemeClr val="bg1"/>
                </a:solidFill>
              </a:rPr>
              <a:t>每个属性都必须有一个名字以区别于类中的其他属性。 </a:t>
            </a:r>
          </a:p>
          <a:p>
            <a:r>
              <a:rPr lang="zh-CN" altLang="en-US">
                <a:solidFill>
                  <a:schemeClr val="bg1"/>
                </a:solidFill>
              </a:rPr>
              <a:t>属性名由描述所属类的特性的名词或名词短语组成。 </a:t>
            </a:r>
          </a:p>
          <a:p>
            <a:r>
              <a:rPr lang="zh-CN" altLang="en-US" smtClean="0">
                <a:solidFill>
                  <a:schemeClr val="bg1"/>
                </a:solidFill>
              </a:rPr>
              <a:t>单词属</a:t>
            </a:r>
            <a:r>
              <a:rPr lang="zh-CN" altLang="en-US">
                <a:solidFill>
                  <a:schemeClr val="bg1"/>
                </a:solidFill>
              </a:rPr>
              <a:t>性名小写，如果属性名包含了多个单词，这些单词要合并，且除了第一个单词外其余单词的首字母要大写。 </a:t>
            </a: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zh-CN" altLang="en-US">
                <a:solidFill>
                  <a:schemeClr val="bg1"/>
                </a:solidFill>
              </a:rPr>
              <a:t>（</a:t>
            </a:r>
            <a:r>
              <a:rPr lang="en-US" altLang="zh-CN">
                <a:solidFill>
                  <a:schemeClr val="bg1"/>
                </a:solidFill>
              </a:rPr>
              <a:t>3</a:t>
            </a:r>
            <a:r>
              <a:rPr lang="zh-CN" altLang="en-US">
                <a:solidFill>
                  <a:schemeClr val="bg1"/>
                </a:solidFill>
              </a:rPr>
              <a:t>）  类型 </a:t>
            </a:r>
          </a:p>
        </p:txBody>
      </p:sp>
      <p:sp>
        <p:nvSpPr>
          <p:cNvPr id="40963" name="Rectangle 3"/>
          <p:cNvSpPr>
            <a:spLocks noGrp="1" noRot="1" noChangeArrowheads="1"/>
          </p:cNvSpPr>
          <p:nvPr>
            <p:ph type="body" idx="1"/>
          </p:nvPr>
        </p:nvSpPr>
        <p:spPr/>
        <p:txBody>
          <a:bodyPr/>
          <a:lstStyle/>
          <a:p>
            <a:pPr marL="1451397" indent="-1451397"/>
            <a:r>
              <a:rPr lang="zh-CN" altLang="en-US">
                <a:solidFill>
                  <a:schemeClr val="bg1"/>
                </a:solidFill>
              </a:rPr>
              <a:t>简单类型：</a:t>
            </a:r>
          </a:p>
          <a:p>
            <a:pPr marL="1451397" indent="-1451397">
              <a:buFont typeface="Wingdings" pitchFamily="2" charset="2"/>
              <a:buAutoNum type="circleNumDbPlain"/>
            </a:pPr>
            <a:r>
              <a:rPr lang="zh-CN" altLang="en-US">
                <a:solidFill>
                  <a:schemeClr val="bg1"/>
                </a:solidFill>
              </a:rPr>
              <a:t>整型</a:t>
            </a:r>
          </a:p>
          <a:p>
            <a:pPr marL="1451397" indent="-1451397">
              <a:buFont typeface="Wingdings" pitchFamily="2" charset="2"/>
              <a:buAutoNum type="circleNumDbPlain"/>
            </a:pPr>
            <a:r>
              <a:rPr lang="zh-CN" altLang="en-US">
                <a:solidFill>
                  <a:schemeClr val="bg1"/>
                </a:solidFill>
              </a:rPr>
              <a:t>布尔型</a:t>
            </a:r>
          </a:p>
          <a:p>
            <a:pPr marL="1451397" indent="-1451397">
              <a:buFont typeface="Wingdings" pitchFamily="2" charset="2"/>
              <a:buAutoNum type="circleNumDbPlain"/>
            </a:pPr>
            <a:r>
              <a:rPr lang="zh-CN" altLang="en-US">
                <a:solidFill>
                  <a:schemeClr val="bg1"/>
                </a:solidFill>
              </a:rPr>
              <a:t>实型</a:t>
            </a:r>
          </a:p>
          <a:p>
            <a:pPr marL="1451397" indent="-1451397">
              <a:buFont typeface="Wingdings" pitchFamily="2" charset="2"/>
              <a:buAutoNum type="circleNumDbPlain"/>
            </a:pPr>
            <a:r>
              <a:rPr lang="zh-CN" altLang="en-US">
                <a:solidFill>
                  <a:schemeClr val="bg1"/>
                </a:solidFill>
              </a:rPr>
              <a:t>枚举类型</a:t>
            </a:r>
          </a:p>
          <a:p>
            <a:pPr marL="1451397" indent="-1451397"/>
            <a:r>
              <a:rPr lang="zh-CN" altLang="en-US">
                <a:solidFill>
                  <a:schemeClr val="bg1"/>
                </a:solidFill>
              </a:rPr>
              <a:t>系统中的其他类 </a:t>
            </a: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a:solidFill>
                  <a:schemeClr val="bg1"/>
                </a:solidFill>
              </a:rPr>
              <a:t>（</a:t>
            </a:r>
            <a:r>
              <a:rPr lang="en-US" altLang="zh-CN">
                <a:solidFill>
                  <a:schemeClr val="bg1"/>
                </a:solidFill>
              </a:rPr>
              <a:t>4</a:t>
            </a:r>
            <a:r>
              <a:rPr lang="zh-CN" altLang="en-US">
                <a:solidFill>
                  <a:schemeClr val="bg1"/>
                </a:solidFill>
              </a:rPr>
              <a:t>）  初始值 </a:t>
            </a:r>
          </a:p>
        </p:txBody>
      </p:sp>
      <p:sp>
        <p:nvSpPr>
          <p:cNvPr id="41987" name="Rectangle 3"/>
          <p:cNvSpPr>
            <a:spLocks noGrp="1" noRot="1" noChangeArrowheads="1"/>
          </p:cNvSpPr>
          <p:nvPr>
            <p:ph type="body" idx="1"/>
          </p:nvPr>
        </p:nvSpPr>
        <p:spPr/>
        <p:txBody>
          <a:bodyPr/>
          <a:lstStyle/>
          <a:p>
            <a:pPr marL="1451397" indent="-1451397"/>
            <a:r>
              <a:rPr lang="zh-CN" altLang="en-US">
                <a:solidFill>
                  <a:schemeClr val="bg1"/>
                </a:solidFill>
              </a:rPr>
              <a:t>目的：</a:t>
            </a:r>
          </a:p>
          <a:p>
            <a:pPr marL="1451397" indent="-1451397">
              <a:buFont typeface="Wingdings" pitchFamily="2" charset="2"/>
              <a:buAutoNum type="circleNumDbPlain"/>
            </a:pPr>
            <a:r>
              <a:rPr lang="zh-CN" altLang="en-US">
                <a:solidFill>
                  <a:schemeClr val="bg1"/>
                </a:solidFill>
              </a:rPr>
              <a:t>保护系统的完整性，防止漏掉取值或被非法的值破坏系统的完整性。</a:t>
            </a:r>
          </a:p>
          <a:p>
            <a:pPr marL="1451397" indent="-1451397">
              <a:buFont typeface="Wingdings" pitchFamily="2" charset="2"/>
              <a:buAutoNum type="circleNumDbPlain"/>
            </a:pPr>
            <a:r>
              <a:rPr lang="zh-CN" altLang="en-US">
                <a:solidFill>
                  <a:schemeClr val="bg1"/>
                </a:solidFill>
              </a:rPr>
              <a:t>为用户提供易用性。 </a:t>
            </a: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r>
              <a:rPr lang="zh-CN" altLang="en-US">
                <a:solidFill>
                  <a:schemeClr val="bg1"/>
                </a:solidFill>
              </a:rPr>
              <a:t>（</a:t>
            </a:r>
            <a:r>
              <a:rPr lang="en-US" altLang="zh-CN">
                <a:solidFill>
                  <a:schemeClr val="bg1"/>
                </a:solidFill>
              </a:rPr>
              <a:t>5</a:t>
            </a:r>
            <a:r>
              <a:rPr lang="zh-CN" altLang="en-US">
                <a:solidFill>
                  <a:schemeClr val="bg1"/>
                </a:solidFill>
              </a:rPr>
              <a:t>）  属性字符串 </a:t>
            </a:r>
          </a:p>
        </p:txBody>
      </p:sp>
      <p:sp>
        <p:nvSpPr>
          <p:cNvPr id="43011" name="Rectangle 3"/>
          <p:cNvSpPr>
            <a:spLocks noGrp="1" noRot="1" noChangeArrowheads="1"/>
          </p:cNvSpPr>
          <p:nvPr>
            <p:ph type="body" idx="1"/>
          </p:nvPr>
        </p:nvSpPr>
        <p:spPr/>
        <p:txBody>
          <a:bodyPr/>
          <a:lstStyle/>
          <a:p>
            <a:r>
              <a:rPr lang="zh-CN" altLang="en-US" smtClean="0">
                <a:solidFill>
                  <a:schemeClr val="bg1"/>
                </a:solidFill>
              </a:rPr>
              <a:t>属性字符串用来附加一些关于操作的除了预定义元素之外的信息，从而方便对操作的一些内容进行说明</a:t>
            </a:r>
            <a:endParaRPr lang="en-US" altLang="zh-CN">
              <a:solidFill>
                <a:schemeClr val="bg1"/>
              </a:solidFill>
            </a:endParaRP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
          <p:cNvSpPr/>
          <p:nvPr/>
        </p:nvSpPr>
        <p:spPr>
          <a:xfrm>
            <a:off x="0" y="12263122"/>
            <a:ext cx="24384000" cy="1452882"/>
          </a:xfrm>
          <a:prstGeom prst="rect">
            <a:avLst/>
          </a:prstGeom>
          <a:solidFill>
            <a:srgbClr val="181543"/>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2" name="TextBox 17"/>
          <p:cNvSpPr txBox="1"/>
          <p:nvPr/>
        </p:nvSpPr>
        <p:spPr>
          <a:xfrm>
            <a:off x="9427211" y="715797"/>
            <a:ext cx="5529579" cy="1681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tIns="91438" rIns="91438" bIns="91438">
            <a:spAutoFit/>
          </a:bodyPr>
          <a:lstStyle>
            <a:lvl1pPr defTabSz="914400">
              <a:defRPr sz="8400" b="1">
                <a:solidFill>
                  <a:srgbClr val="39393A"/>
                </a:solidFill>
                <a:latin typeface="微软雅黑"/>
                <a:ea typeface="微软雅黑"/>
                <a:cs typeface="微软雅黑"/>
                <a:sym typeface="微软雅黑"/>
              </a:defRPr>
            </a:lvl1pPr>
          </a:lstStyle>
          <a:p>
            <a:r>
              <a:t>极客营荣誉</a:t>
            </a:r>
          </a:p>
        </p:txBody>
      </p:sp>
      <p:sp>
        <p:nvSpPr>
          <p:cNvPr id="133" name="Oval 3"/>
          <p:cNvSpPr/>
          <p:nvPr/>
        </p:nvSpPr>
        <p:spPr>
          <a:xfrm>
            <a:off x="4469807" y="12032201"/>
            <a:ext cx="450503" cy="450503"/>
          </a:xfrm>
          <a:prstGeom prst="ellipse">
            <a:avLst/>
          </a:prstGeom>
          <a:solidFill>
            <a:srgbClr val="5BC288"/>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4" name="Oval 74"/>
          <p:cNvSpPr/>
          <p:nvPr/>
        </p:nvSpPr>
        <p:spPr>
          <a:xfrm>
            <a:off x="8477946" y="12032201"/>
            <a:ext cx="450503" cy="450503"/>
          </a:xfrm>
          <a:prstGeom prst="ellipse">
            <a:avLst/>
          </a:prstGeom>
          <a:solidFill>
            <a:srgbClr val="F5CC46"/>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5" name="Oval 76"/>
          <p:cNvSpPr/>
          <p:nvPr/>
        </p:nvSpPr>
        <p:spPr>
          <a:xfrm>
            <a:off x="12654092" y="12032201"/>
            <a:ext cx="450503" cy="450503"/>
          </a:xfrm>
          <a:prstGeom prst="ellipse">
            <a:avLst/>
          </a:prstGeom>
          <a:solidFill>
            <a:srgbClr val="9CBE5C"/>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6" name="Oval 77"/>
          <p:cNvSpPr/>
          <p:nvPr/>
        </p:nvSpPr>
        <p:spPr>
          <a:xfrm>
            <a:off x="15886436" y="12032201"/>
            <a:ext cx="450503" cy="450503"/>
          </a:xfrm>
          <a:prstGeom prst="ellipse">
            <a:avLst/>
          </a:prstGeom>
          <a:solidFill>
            <a:srgbClr val="EC7E8F"/>
          </a:solidFill>
          <a:ln w="12700">
            <a:miter lim="400000"/>
          </a:ln>
        </p:spPr>
        <p:txBody>
          <a:bodyPr lIns="0" tIns="0" rIns="0" bIns="0" anchor="ctr"/>
          <a:lstStyle/>
          <a:p>
            <a:pPr defTabSz="914400">
              <a:defRPr sz="4800">
                <a:solidFill>
                  <a:srgbClr val="EC7E90"/>
                </a:solidFill>
                <a:latin typeface="Calibri"/>
                <a:ea typeface="Calibri"/>
                <a:cs typeface="Calibri"/>
                <a:sym typeface="Calibri"/>
              </a:defRPr>
            </a:pPr>
            <a:endParaRPr/>
          </a:p>
        </p:txBody>
      </p:sp>
      <p:sp>
        <p:nvSpPr>
          <p:cNvPr id="137" name="Oval 78"/>
          <p:cNvSpPr/>
          <p:nvPr/>
        </p:nvSpPr>
        <p:spPr>
          <a:xfrm>
            <a:off x="18472466" y="12032201"/>
            <a:ext cx="450503" cy="450503"/>
          </a:xfrm>
          <a:prstGeom prst="ellipse">
            <a:avLst/>
          </a:prstGeom>
          <a:solidFill>
            <a:srgbClr val="E9694B"/>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8" name="Straight Connector 5"/>
          <p:cNvSpPr/>
          <p:nvPr/>
        </p:nvSpPr>
        <p:spPr>
          <a:xfrm flipV="1">
            <a:off x="4695056" y="5294035"/>
            <a:ext cx="2" cy="6983080"/>
          </a:xfrm>
          <a:prstGeom prst="line">
            <a:avLst/>
          </a:prstGeom>
          <a:ln w="38100">
            <a:solidFill>
              <a:srgbClr val="5BC28A"/>
            </a:solidFill>
            <a:miter/>
            <a:tailEnd type="oval"/>
          </a:ln>
        </p:spPr>
        <p:txBody>
          <a:bodyPr lIns="45718" tIns="45718" rIns="45718" bIns="45718"/>
          <a:lstStyle/>
          <a:p>
            <a:endParaRPr/>
          </a:p>
        </p:txBody>
      </p:sp>
      <p:sp>
        <p:nvSpPr>
          <p:cNvPr id="139" name="Straight Connector 89"/>
          <p:cNvSpPr/>
          <p:nvPr/>
        </p:nvSpPr>
        <p:spPr>
          <a:xfrm flipV="1">
            <a:off x="8703191" y="7932125"/>
            <a:ext cx="2" cy="4344990"/>
          </a:xfrm>
          <a:prstGeom prst="line">
            <a:avLst/>
          </a:prstGeom>
          <a:ln w="38100">
            <a:solidFill>
              <a:srgbClr val="F5CC46"/>
            </a:solidFill>
            <a:miter/>
            <a:tailEnd type="oval"/>
          </a:ln>
        </p:spPr>
        <p:txBody>
          <a:bodyPr lIns="45718" tIns="45718" rIns="45718" bIns="45718"/>
          <a:lstStyle/>
          <a:p>
            <a:endParaRPr/>
          </a:p>
        </p:txBody>
      </p:sp>
      <p:sp>
        <p:nvSpPr>
          <p:cNvPr id="140" name="Straight Connector 90"/>
          <p:cNvSpPr/>
          <p:nvPr/>
        </p:nvSpPr>
        <p:spPr>
          <a:xfrm flipV="1">
            <a:off x="12879338" y="11203573"/>
            <a:ext cx="2" cy="1073541"/>
          </a:xfrm>
          <a:prstGeom prst="line">
            <a:avLst/>
          </a:prstGeom>
          <a:ln w="38100">
            <a:solidFill>
              <a:srgbClr val="9CBE5C"/>
            </a:solidFill>
            <a:miter/>
            <a:tailEnd type="oval"/>
          </a:ln>
        </p:spPr>
        <p:txBody>
          <a:bodyPr lIns="45718" tIns="45718" rIns="45718" bIns="45718"/>
          <a:lstStyle/>
          <a:p>
            <a:endParaRPr/>
          </a:p>
        </p:txBody>
      </p:sp>
      <p:sp>
        <p:nvSpPr>
          <p:cNvPr id="141" name="Straight Connector 91"/>
          <p:cNvSpPr/>
          <p:nvPr/>
        </p:nvSpPr>
        <p:spPr>
          <a:xfrm flipV="1">
            <a:off x="16111687" y="6497000"/>
            <a:ext cx="1" cy="5780114"/>
          </a:xfrm>
          <a:prstGeom prst="line">
            <a:avLst/>
          </a:prstGeom>
          <a:ln w="38100">
            <a:solidFill>
              <a:srgbClr val="EC7E8F"/>
            </a:solidFill>
            <a:miter/>
            <a:tailEnd type="oval"/>
          </a:ln>
        </p:spPr>
        <p:txBody>
          <a:bodyPr lIns="45718" tIns="45718" rIns="45718" bIns="45718"/>
          <a:lstStyle/>
          <a:p>
            <a:endParaRPr/>
          </a:p>
        </p:txBody>
      </p:sp>
      <p:sp>
        <p:nvSpPr>
          <p:cNvPr id="142" name="Straight Connector 102"/>
          <p:cNvSpPr/>
          <p:nvPr/>
        </p:nvSpPr>
        <p:spPr>
          <a:xfrm flipV="1">
            <a:off x="18697717" y="7983367"/>
            <a:ext cx="2" cy="4161118"/>
          </a:xfrm>
          <a:prstGeom prst="line">
            <a:avLst/>
          </a:prstGeom>
          <a:ln w="38100">
            <a:solidFill>
              <a:srgbClr val="E9694B"/>
            </a:solidFill>
            <a:miter/>
          </a:ln>
        </p:spPr>
        <p:txBody>
          <a:bodyPr lIns="45718" tIns="45718" rIns="45718" bIns="45718"/>
          <a:lstStyle/>
          <a:p>
            <a:endParaRPr/>
          </a:p>
        </p:txBody>
      </p:sp>
      <p:sp>
        <p:nvSpPr>
          <p:cNvPr id="143" name="TextBox 9"/>
          <p:cNvSpPr txBox="1"/>
          <p:nvPr/>
        </p:nvSpPr>
        <p:spPr>
          <a:xfrm>
            <a:off x="1913955" y="3341961"/>
            <a:ext cx="5072379" cy="1884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tIns="91438" rIns="91438" bIns="91438">
            <a:spAutoFit/>
          </a:bodyPr>
          <a:lstStyle/>
          <a:p>
            <a:pPr defTabSz="914400">
              <a:defRPr sz="4800" b="1">
                <a:solidFill>
                  <a:srgbClr val="5BC189"/>
                </a:solidFill>
                <a:latin typeface="微软雅黑"/>
                <a:ea typeface="微软雅黑"/>
                <a:cs typeface="微软雅黑"/>
                <a:sym typeface="微软雅黑"/>
              </a:defRPr>
            </a:pPr>
            <a:r>
              <a:t>国家级大学生</a:t>
            </a:r>
            <a:endParaRPr>
              <a:latin typeface="+mn-lt"/>
              <a:ea typeface="+mn-ea"/>
              <a:cs typeface="+mn-cs"/>
              <a:sym typeface="Helvetica"/>
            </a:endParaRPr>
          </a:p>
          <a:p>
            <a:pPr defTabSz="914400">
              <a:defRPr sz="4800" b="1">
                <a:solidFill>
                  <a:srgbClr val="5BC189"/>
                </a:solidFill>
                <a:latin typeface="微软雅黑"/>
                <a:ea typeface="微软雅黑"/>
                <a:cs typeface="微软雅黑"/>
                <a:sym typeface="微软雅黑"/>
              </a:defRPr>
            </a:pPr>
            <a:r>
              <a:t>工程实践教育中心</a:t>
            </a:r>
          </a:p>
        </p:txBody>
      </p:sp>
      <p:grpSp>
        <p:nvGrpSpPr>
          <p:cNvPr id="181" name="Group 119"/>
          <p:cNvGrpSpPr/>
          <p:nvPr/>
        </p:nvGrpSpPr>
        <p:grpSpPr>
          <a:xfrm>
            <a:off x="11839707" y="9136983"/>
            <a:ext cx="2093506" cy="1716012"/>
            <a:chOff x="0" y="0"/>
            <a:chExt cx="2093504" cy="1716010"/>
          </a:xfrm>
        </p:grpSpPr>
        <p:grpSp>
          <p:nvGrpSpPr>
            <p:cNvPr id="179" name="Group 118"/>
            <p:cNvGrpSpPr/>
            <p:nvPr/>
          </p:nvGrpSpPr>
          <p:grpSpPr>
            <a:xfrm>
              <a:off x="0" y="81992"/>
              <a:ext cx="2093506" cy="1634019"/>
              <a:chOff x="1" y="0"/>
              <a:chExt cx="2093504" cy="1634018"/>
            </a:xfrm>
          </p:grpSpPr>
          <p:sp>
            <p:nvSpPr>
              <p:cNvPr id="144" name="Freeform 5"/>
              <p:cNvSpPr/>
              <p:nvPr/>
            </p:nvSpPr>
            <p:spPr>
              <a:xfrm>
                <a:off x="732807" y="1310709"/>
                <a:ext cx="198481" cy="1660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218" y="21600"/>
                      <a:pt x="7093" y="17743"/>
                      <a:pt x="3224" y="10029"/>
                    </a:cubicBezTo>
                    <a:cubicBezTo>
                      <a:pt x="1290" y="6171"/>
                      <a:pt x="322" y="2314"/>
                      <a:pt x="0" y="0"/>
                    </a:cubicBezTo>
                    <a:cubicBezTo>
                      <a:pt x="5158" y="386"/>
                      <a:pt x="18376" y="2700"/>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5" name="Freeform 6"/>
              <p:cNvSpPr/>
              <p:nvPr/>
            </p:nvSpPr>
            <p:spPr>
              <a:xfrm>
                <a:off x="561789" y="1130954"/>
                <a:ext cx="108731" cy="239675"/>
              </a:xfrm>
              <a:custGeom>
                <a:avLst/>
                <a:gdLst/>
                <a:ahLst/>
                <a:cxnLst>
                  <a:cxn ang="0">
                    <a:pos x="wd2" y="hd2"/>
                  </a:cxn>
                  <a:cxn ang="5400000">
                    <a:pos x="wd2" y="hd2"/>
                  </a:cxn>
                  <a:cxn ang="10800000">
                    <a:pos x="wd2" y="hd2"/>
                  </a:cxn>
                  <a:cxn ang="16200000">
                    <a:pos x="wd2" y="hd2"/>
                  </a:cxn>
                </a:cxnLst>
                <a:rect l="0" t="0" r="r" b="b"/>
                <a:pathLst>
                  <a:path w="19805" h="21600" extrusionOk="0">
                    <a:moveTo>
                      <a:pt x="17820" y="21600"/>
                    </a:moveTo>
                    <a:cubicBezTo>
                      <a:pt x="7020" y="18133"/>
                      <a:pt x="1080" y="13333"/>
                      <a:pt x="0" y="7467"/>
                    </a:cubicBezTo>
                    <a:cubicBezTo>
                      <a:pt x="0" y="4267"/>
                      <a:pt x="1080" y="1600"/>
                      <a:pt x="2160" y="0"/>
                    </a:cubicBezTo>
                    <a:cubicBezTo>
                      <a:pt x="4860" y="800"/>
                      <a:pt x="9180" y="2667"/>
                      <a:pt x="12960" y="5333"/>
                    </a:cubicBezTo>
                    <a:cubicBezTo>
                      <a:pt x="19980" y="10133"/>
                      <a:pt x="21600" y="15467"/>
                      <a:pt x="1782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6" name="Freeform 7"/>
              <p:cNvSpPr/>
              <p:nvPr/>
            </p:nvSpPr>
            <p:spPr>
              <a:xfrm>
                <a:off x="680378" y="1536650"/>
                <a:ext cx="272131" cy="97369"/>
              </a:xfrm>
              <a:custGeom>
                <a:avLst/>
                <a:gdLst/>
                <a:ahLst/>
                <a:cxnLst>
                  <a:cxn ang="0">
                    <a:pos x="wd2" y="hd2"/>
                  </a:cxn>
                  <a:cxn ang="5400000">
                    <a:pos x="wd2" y="hd2"/>
                  </a:cxn>
                  <a:cxn ang="10800000">
                    <a:pos x="wd2" y="hd2"/>
                  </a:cxn>
                  <a:cxn ang="16200000">
                    <a:pos x="wd2" y="hd2"/>
                  </a:cxn>
                </a:cxnLst>
                <a:rect l="0" t="0" r="r" b="b"/>
                <a:pathLst>
                  <a:path w="21600" h="21600" extrusionOk="0">
                    <a:moveTo>
                      <a:pt x="8217" y="21600"/>
                    </a:moveTo>
                    <a:cubicBezTo>
                      <a:pt x="4696" y="21600"/>
                      <a:pt x="1643" y="18982"/>
                      <a:pt x="0" y="17018"/>
                    </a:cubicBezTo>
                    <a:cubicBezTo>
                      <a:pt x="1878" y="11782"/>
                      <a:pt x="6809" y="0"/>
                      <a:pt x="13617" y="0"/>
                    </a:cubicBezTo>
                    <a:cubicBezTo>
                      <a:pt x="16200" y="0"/>
                      <a:pt x="18783" y="1964"/>
                      <a:pt x="21600" y="5236"/>
                    </a:cubicBezTo>
                    <a:cubicBezTo>
                      <a:pt x="17843" y="16364"/>
                      <a:pt x="13383" y="21600"/>
                      <a:pt x="821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7" name="Freeform 8"/>
              <p:cNvSpPr/>
              <p:nvPr/>
            </p:nvSpPr>
            <p:spPr>
              <a:xfrm>
                <a:off x="488140" y="1426800"/>
                <a:ext cx="265890" cy="101114"/>
              </a:xfrm>
              <a:custGeom>
                <a:avLst/>
                <a:gdLst/>
                <a:ahLst/>
                <a:cxnLst>
                  <a:cxn ang="0">
                    <a:pos x="wd2" y="hd2"/>
                  </a:cxn>
                  <a:cxn ang="5400000">
                    <a:pos x="wd2" y="hd2"/>
                  </a:cxn>
                  <a:cxn ang="10800000">
                    <a:pos x="wd2" y="hd2"/>
                  </a:cxn>
                  <a:cxn ang="16200000">
                    <a:pos x="wd2" y="hd2"/>
                  </a:cxn>
                </a:cxnLst>
                <a:rect l="0" t="0" r="r" b="b"/>
                <a:pathLst>
                  <a:path w="21600" h="21600" extrusionOk="0">
                    <a:moveTo>
                      <a:pt x="9360" y="21600"/>
                    </a:moveTo>
                    <a:cubicBezTo>
                      <a:pt x="5280" y="21600"/>
                      <a:pt x="1680" y="17788"/>
                      <a:pt x="0" y="15247"/>
                    </a:cubicBezTo>
                    <a:cubicBezTo>
                      <a:pt x="1920" y="10800"/>
                      <a:pt x="6480" y="0"/>
                      <a:pt x="12720" y="0"/>
                    </a:cubicBezTo>
                    <a:cubicBezTo>
                      <a:pt x="15600" y="0"/>
                      <a:pt x="18720" y="2541"/>
                      <a:pt x="21600" y="6988"/>
                    </a:cubicBezTo>
                    <a:cubicBezTo>
                      <a:pt x="18000" y="16518"/>
                      <a:pt x="13920" y="21600"/>
                      <a:pt x="936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8" name="Freeform 9"/>
              <p:cNvSpPr/>
              <p:nvPr/>
            </p:nvSpPr>
            <p:spPr>
              <a:xfrm>
                <a:off x="298400" y="1301971"/>
                <a:ext cx="265889" cy="98618"/>
              </a:xfrm>
              <a:custGeom>
                <a:avLst/>
                <a:gdLst/>
                <a:ahLst/>
                <a:cxnLst>
                  <a:cxn ang="0">
                    <a:pos x="wd2" y="hd2"/>
                  </a:cxn>
                  <a:cxn ang="5400000">
                    <a:pos x="wd2" y="hd2"/>
                  </a:cxn>
                  <a:cxn ang="10800000">
                    <a:pos x="wd2" y="hd2"/>
                  </a:cxn>
                  <a:cxn ang="16200000">
                    <a:pos x="wd2" y="hd2"/>
                  </a:cxn>
                </a:cxnLst>
                <a:rect l="0" t="0" r="r" b="b"/>
                <a:pathLst>
                  <a:path w="21600" h="21600" extrusionOk="0">
                    <a:moveTo>
                      <a:pt x="12000" y="21600"/>
                    </a:moveTo>
                    <a:cubicBezTo>
                      <a:pt x="6240" y="21600"/>
                      <a:pt x="1680" y="12436"/>
                      <a:pt x="0" y="7855"/>
                    </a:cubicBezTo>
                    <a:cubicBezTo>
                      <a:pt x="1680" y="5236"/>
                      <a:pt x="5520" y="0"/>
                      <a:pt x="9840" y="0"/>
                    </a:cubicBezTo>
                    <a:cubicBezTo>
                      <a:pt x="14160" y="0"/>
                      <a:pt x="18000" y="4582"/>
                      <a:pt x="21600" y="13091"/>
                    </a:cubicBezTo>
                    <a:cubicBezTo>
                      <a:pt x="18480" y="18982"/>
                      <a:pt x="15360" y="21600"/>
                      <a:pt x="120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9" name="Freeform 10"/>
              <p:cNvSpPr/>
              <p:nvPr/>
            </p:nvSpPr>
            <p:spPr>
              <a:xfrm>
                <a:off x="149852" y="1154672"/>
                <a:ext cx="254654" cy="109852"/>
              </a:xfrm>
              <a:custGeom>
                <a:avLst/>
                <a:gdLst/>
                <a:ahLst/>
                <a:cxnLst>
                  <a:cxn ang="0">
                    <a:pos x="wd2" y="hd2"/>
                  </a:cxn>
                  <a:cxn ang="5400000">
                    <a:pos x="wd2" y="hd2"/>
                  </a:cxn>
                  <a:cxn ang="10800000">
                    <a:pos x="wd2" y="hd2"/>
                  </a:cxn>
                  <a:cxn ang="16200000">
                    <a:pos x="wd2" y="hd2"/>
                  </a:cxn>
                </a:cxnLst>
                <a:rect l="0" t="0" r="r" b="b"/>
                <a:pathLst>
                  <a:path w="21600" h="21600" extrusionOk="0">
                    <a:moveTo>
                      <a:pt x="14567" y="21600"/>
                    </a:moveTo>
                    <a:cubicBezTo>
                      <a:pt x="6781" y="21600"/>
                      <a:pt x="1758" y="8757"/>
                      <a:pt x="0" y="2919"/>
                    </a:cubicBezTo>
                    <a:cubicBezTo>
                      <a:pt x="1507" y="1751"/>
                      <a:pt x="4019" y="0"/>
                      <a:pt x="7284" y="0"/>
                    </a:cubicBezTo>
                    <a:cubicBezTo>
                      <a:pt x="13060" y="0"/>
                      <a:pt x="18084" y="6422"/>
                      <a:pt x="21600" y="18097"/>
                    </a:cubicBezTo>
                    <a:cubicBezTo>
                      <a:pt x="19340" y="20432"/>
                      <a:pt x="16828" y="21600"/>
                      <a:pt x="1456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0" name="Freeform 11"/>
              <p:cNvSpPr/>
              <p:nvPr/>
            </p:nvSpPr>
            <p:spPr>
              <a:xfrm>
                <a:off x="28768" y="976166"/>
                <a:ext cx="239675" cy="131074"/>
              </a:xfrm>
              <a:custGeom>
                <a:avLst/>
                <a:gdLst/>
                <a:ahLst/>
                <a:cxnLst>
                  <a:cxn ang="0">
                    <a:pos x="wd2" y="hd2"/>
                  </a:cxn>
                  <a:cxn ang="5400000">
                    <a:pos x="wd2" y="hd2"/>
                  </a:cxn>
                  <a:cxn ang="10800000">
                    <a:pos x="wd2" y="hd2"/>
                  </a:cxn>
                  <a:cxn ang="16200000">
                    <a:pos x="wd2" y="hd2"/>
                  </a:cxn>
                </a:cxnLst>
                <a:rect l="0" t="0" r="r" b="b"/>
                <a:pathLst>
                  <a:path w="21600" h="21600" extrusionOk="0">
                    <a:moveTo>
                      <a:pt x="17333" y="21600"/>
                    </a:moveTo>
                    <a:cubicBezTo>
                      <a:pt x="12000" y="21600"/>
                      <a:pt x="7200" y="17673"/>
                      <a:pt x="3733" y="10309"/>
                    </a:cubicBezTo>
                    <a:cubicBezTo>
                      <a:pt x="1867" y="6873"/>
                      <a:pt x="800" y="2945"/>
                      <a:pt x="0" y="982"/>
                    </a:cubicBezTo>
                    <a:cubicBezTo>
                      <a:pt x="1067" y="491"/>
                      <a:pt x="2400" y="0"/>
                      <a:pt x="4267" y="0"/>
                    </a:cubicBezTo>
                    <a:cubicBezTo>
                      <a:pt x="9867" y="0"/>
                      <a:pt x="17333" y="3927"/>
                      <a:pt x="21600" y="20618"/>
                    </a:cubicBezTo>
                    <a:cubicBezTo>
                      <a:pt x="20267" y="21109"/>
                      <a:pt x="18667" y="21600"/>
                      <a:pt x="17333"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1" name="Freeform 12"/>
              <p:cNvSpPr/>
              <p:nvPr/>
            </p:nvSpPr>
            <p:spPr>
              <a:xfrm>
                <a:off x="299853" y="858826"/>
                <a:ext cx="101335" cy="263392"/>
              </a:xfrm>
              <a:custGeom>
                <a:avLst/>
                <a:gdLst/>
                <a:ahLst/>
                <a:cxnLst>
                  <a:cxn ang="0">
                    <a:pos x="wd2" y="hd2"/>
                  </a:cxn>
                  <a:cxn ang="5400000">
                    <a:pos x="wd2" y="hd2"/>
                  </a:cxn>
                  <a:cxn ang="10800000">
                    <a:pos x="wd2" y="hd2"/>
                  </a:cxn>
                  <a:cxn ang="16200000">
                    <a:pos x="wd2" y="hd2"/>
                  </a:cxn>
                </a:cxnLst>
                <a:rect l="0" t="0" r="r" b="b"/>
                <a:pathLst>
                  <a:path w="18456" h="21600" extrusionOk="0">
                    <a:moveTo>
                      <a:pt x="5704" y="21600"/>
                    </a:moveTo>
                    <a:cubicBezTo>
                      <a:pt x="-1316" y="16261"/>
                      <a:pt x="-1856" y="10921"/>
                      <a:pt x="4084" y="5825"/>
                    </a:cubicBezTo>
                    <a:cubicBezTo>
                      <a:pt x="6784" y="3155"/>
                      <a:pt x="11104" y="971"/>
                      <a:pt x="13264" y="0"/>
                    </a:cubicBezTo>
                    <a:cubicBezTo>
                      <a:pt x="14884" y="1213"/>
                      <a:pt x="17044" y="3883"/>
                      <a:pt x="18124" y="6796"/>
                    </a:cubicBezTo>
                    <a:cubicBezTo>
                      <a:pt x="19744" y="12378"/>
                      <a:pt x="15424" y="17474"/>
                      <a:pt x="570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2" name="Freeform 13"/>
              <p:cNvSpPr/>
              <p:nvPr/>
            </p:nvSpPr>
            <p:spPr>
              <a:xfrm>
                <a:off x="423180" y="986152"/>
                <a:ext cx="97130" cy="268386"/>
              </a:xfrm>
              <a:custGeom>
                <a:avLst/>
                <a:gdLst/>
                <a:ahLst/>
                <a:cxnLst>
                  <a:cxn ang="0">
                    <a:pos x="wd2" y="hd2"/>
                  </a:cxn>
                  <a:cxn ang="5400000">
                    <a:pos x="wd2" y="hd2"/>
                  </a:cxn>
                  <a:cxn ang="10800000">
                    <a:pos x="wd2" y="hd2"/>
                  </a:cxn>
                  <a:cxn ang="16200000">
                    <a:pos x="wd2" y="hd2"/>
                  </a:cxn>
                </a:cxnLst>
                <a:rect l="0" t="0" r="r" b="b"/>
                <a:pathLst>
                  <a:path w="17692" h="21600" extrusionOk="0">
                    <a:moveTo>
                      <a:pt x="8990" y="21600"/>
                    </a:moveTo>
                    <a:cubicBezTo>
                      <a:pt x="350" y="16853"/>
                      <a:pt x="-1810" y="11631"/>
                      <a:pt x="1430" y="6171"/>
                    </a:cubicBezTo>
                    <a:cubicBezTo>
                      <a:pt x="3590" y="3323"/>
                      <a:pt x="6830" y="1187"/>
                      <a:pt x="8990" y="0"/>
                    </a:cubicBezTo>
                    <a:cubicBezTo>
                      <a:pt x="10610" y="949"/>
                      <a:pt x="13850" y="3323"/>
                      <a:pt x="16010" y="6171"/>
                    </a:cubicBezTo>
                    <a:cubicBezTo>
                      <a:pt x="19790" y="11631"/>
                      <a:pt x="17090" y="16853"/>
                      <a:pt x="899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3" name="Freeform 14"/>
              <p:cNvSpPr/>
              <p:nvPr/>
            </p:nvSpPr>
            <p:spPr>
              <a:xfrm>
                <a:off x="237515" y="645368"/>
                <a:ext cx="110818" cy="257150"/>
              </a:xfrm>
              <a:custGeom>
                <a:avLst/>
                <a:gdLst/>
                <a:ahLst/>
                <a:cxnLst>
                  <a:cxn ang="0">
                    <a:pos x="wd2" y="hd2"/>
                  </a:cxn>
                  <a:cxn ang="5400000">
                    <a:pos x="wd2" y="hd2"/>
                  </a:cxn>
                  <a:cxn ang="10800000">
                    <a:pos x="wd2" y="hd2"/>
                  </a:cxn>
                  <a:cxn ang="16200000">
                    <a:pos x="wd2" y="hd2"/>
                  </a:cxn>
                </a:cxnLst>
                <a:rect l="0" t="0" r="r" b="b"/>
                <a:pathLst>
                  <a:path w="19768" h="21600" extrusionOk="0">
                    <a:moveTo>
                      <a:pt x="2909" y="21600"/>
                    </a:moveTo>
                    <a:cubicBezTo>
                      <a:pt x="-1832" y="15641"/>
                      <a:pt x="-778" y="10179"/>
                      <a:pt x="6070" y="5214"/>
                    </a:cubicBezTo>
                    <a:cubicBezTo>
                      <a:pt x="9758" y="2731"/>
                      <a:pt x="14500" y="745"/>
                      <a:pt x="17134" y="0"/>
                    </a:cubicBezTo>
                    <a:cubicBezTo>
                      <a:pt x="18188" y="1490"/>
                      <a:pt x="19768" y="3972"/>
                      <a:pt x="19768" y="7200"/>
                    </a:cubicBezTo>
                    <a:cubicBezTo>
                      <a:pt x="19241" y="13159"/>
                      <a:pt x="13973" y="17876"/>
                      <a:pt x="2909"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4" name="Freeform 15"/>
              <p:cNvSpPr/>
              <p:nvPr/>
            </p:nvSpPr>
            <p:spPr>
              <a:xfrm>
                <a:off x="5049" y="778935"/>
                <a:ext cx="213462" cy="16852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800" y="21600"/>
                      <a:pt x="7800" y="17432"/>
                      <a:pt x="3600" y="9853"/>
                    </a:cubicBezTo>
                    <a:cubicBezTo>
                      <a:pt x="1500" y="6063"/>
                      <a:pt x="600" y="2274"/>
                      <a:pt x="0" y="0"/>
                    </a:cubicBezTo>
                    <a:cubicBezTo>
                      <a:pt x="2100" y="0"/>
                      <a:pt x="6600" y="758"/>
                      <a:pt x="10500" y="3411"/>
                    </a:cubicBezTo>
                    <a:cubicBezTo>
                      <a:pt x="16200" y="7200"/>
                      <a:pt x="19800" y="13263"/>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5" name="Freeform 16"/>
              <p:cNvSpPr/>
              <p:nvPr/>
            </p:nvSpPr>
            <p:spPr>
              <a:xfrm>
                <a:off x="1" y="550496"/>
                <a:ext cx="142955" cy="230938"/>
              </a:xfrm>
              <a:custGeom>
                <a:avLst/>
                <a:gdLst/>
                <a:ahLst/>
                <a:cxnLst>
                  <a:cxn ang="0">
                    <a:pos x="wd2" y="hd2"/>
                  </a:cxn>
                  <a:cxn ang="5400000">
                    <a:pos x="wd2" y="hd2"/>
                  </a:cxn>
                  <a:cxn ang="10800000">
                    <a:pos x="wd2" y="hd2"/>
                  </a:cxn>
                  <a:cxn ang="16200000">
                    <a:pos x="wd2" y="hd2"/>
                  </a:cxn>
                </a:cxnLst>
                <a:rect l="0" t="0" r="r" b="b"/>
                <a:pathLst>
                  <a:path w="20443" h="21600" extrusionOk="0">
                    <a:moveTo>
                      <a:pt x="20159" y="21600"/>
                    </a:moveTo>
                    <a:cubicBezTo>
                      <a:pt x="9995" y="19108"/>
                      <a:pt x="3642" y="14677"/>
                      <a:pt x="1101" y="8308"/>
                    </a:cubicBezTo>
                    <a:cubicBezTo>
                      <a:pt x="-170" y="4985"/>
                      <a:pt x="-170" y="1938"/>
                      <a:pt x="254" y="0"/>
                    </a:cubicBezTo>
                    <a:cubicBezTo>
                      <a:pt x="2795" y="831"/>
                      <a:pt x="7030" y="2215"/>
                      <a:pt x="10842" y="4431"/>
                    </a:cubicBezTo>
                    <a:cubicBezTo>
                      <a:pt x="18465" y="8862"/>
                      <a:pt x="21430" y="14677"/>
                      <a:pt x="20159"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6" name="Freeform 17"/>
              <p:cNvSpPr/>
              <p:nvPr/>
            </p:nvSpPr>
            <p:spPr>
              <a:xfrm>
                <a:off x="177925" y="449385"/>
                <a:ext cx="139267" cy="234682"/>
              </a:xfrm>
              <a:custGeom>
                <a:avLst/>
                <a:gdLst/>
                <a:ahLst/>
                <a:cxnLst>
                  <a:cxn ang="0">
                    <a:pos x="wd2" y="hd2"/>
                  </a:cxn>
                  <a:cxn ang="5400000">
                    <a:pos x="wd2" y="hd2"/>
                  </a:cxn>
                  <a:cxn ang="10800000">
                    <a:pos x="wd2" y="hd2"/>
                  </a:cxn>
                  <a:cxn ang="16200000">
                    <a:pos x="wd2" y="hd2"/>
                  </a:cxn>
                </a:cxnLst>
                <a:rect l="0" t="0" r="r" b="b"/>
                <a:pathLst>
                  <a:path w="20422" h="21600" extrusionOk="0">
                    <a:moveTo>
                      <a:pt x="292" y="21600"/>
                    </a:moveTo>
                    <a:cubicBezTo>
                      <a:pt x="-1004" y="14491"/>
                      <a:pt x="2020" y="8749"/>
                      <a:pt x="9364" y="4375"/>
                    </a:cubicBezTo>
                    <a:cubicBezTo>
                      <a:pt x="13684" y="1914"/>
                      <a:pt x="17572" y="547"/>
                      <a:pt x="20164" y="0"/>
                    </a:cubicBezTo>
                    <a:cubicBezTo>
                      <a:pt x="20596" y="1641"/>
                      <a:pt x="20596" y="4648"/>
                      <a:pt x="19300" y="7929"/>
                    </a:cubicBezTo>
                    <a:cubicBezTo>
                      <a:pt x="17140" y="14218"/>
                      <a:pt x="10660" y="18866"/>
                      <a:pt x="29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7" name="Freeform 18"/>
              <p:cNvSpPr/>
              <p:nvPr/>
            </p:nvSpPr>
            <p:spPr>
              <a:xfrm>
                <a:off x="31469" y="298341"/>
                <a:ext cx="103690" cy="264640"/>
              </a:xfrm>
              <a:custGeom>
                <a:avLst/>
                <a:gdLst/>
                <a:ahLst/>
                <a:cxnLst>
                  <a:cxn ang="0">
                    <a:pos x="wd2" y="hd2"/>
                  </a:cxn>
                  <a:cxn ang="5400000">
                    <a:pos x="wd2" y="hd2"/>
                  </a:cxn>
                  <a:cxn ang="10800000">
                    <a:pos x="wd2" y="hd2"/>
                  </a:cxn>
                  <a:cxn ang="16200000">
                    <a:pos x="wd2" y="hd2"/>
                  </a:cxn>
                </a:cxnLst>
                <a:rect l="0" t="0" r="r" b="b"/>
                <a:pathLst>
                  <a:path w="19502" h="21600" extrusionOk="0">
                    <a:moveTo>
                      <a:pt x="15000" y="21600"/>
                    </a:moveTo>
                    <a:cubicBezTo>
                      <a:pt x="3923" y="17717"/>
                      <a:pt x="-508" y="12863"/>
                      <a:pt x="46" y="7038"/>
                    </a:cubicBezTo>
                    <a:cubicBezTo>
                      <a:pt x="600" y="3883"/>
                      <a:pt x="2815" y="1456"/>
                      <a:pt x="4477" y="0"/>
                    </a:cubicBezTo>
                    <a:cubicBezTo>
                      <a:pt x="6692" y="971"/>
                      <a:pt x="11123" y="2912"/>
                      <a:pt x="14446" y="5582"/>
                    </a:cubicBezTo>
                    <a:cubicBezTo>
                      <a:pt x="21092" y="10679"/>
                      <a:pt x="21092" y="16018"/>
                      <a:pt x="150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8" name="Freeform 19"/>
              <p:cNvSpPr/>
              <p:nvPr/>
            </p:nvSpPr>
            <p:spPr>
              <a:xfrm>
                <a:off x="102737" y="71152"/>
                <a:ext cx="98054" cy="272130"/>
              </a:xfrm>
              <a:custGeom>
                <a:avLst/>
                <a:gdLst/>
                <a:ahLst/>
                <a:cxnLst>
                  <a:cxn ang="0">
                    <a:pos x="wd2" y="hd2"/>
                  </a:cxn>
                  <a:cxn ang="5400000">
                    <a:pos x="wd2" y="hd2"/>
                  </a:cxn>
                  <a:cxn ang="10800000">
                    <a:pos x="wd2" y="hd2"/>
                  </a:cxn>
                  <a:cxn ang="16200000">
                    <a:pos x="wd2" y="hd2"/>
                  </a:cxn>
                </a:cxnLst>
                <a:rect l="0" t="0" r="r" b="b"/>
                <a:pathLst>
                  <a:path w="17492" h="21600" extrusionOk="0">
                    <a:moveTo>
                      <a:pt x="9002" y="21600"/>
                    </a:moveTo>
                    <a:cubicBezTo>
                      <a:pt x="573" y="16670"/>
                      <a:pt x="-2061" y="11739"/>
                      <a:pt x="1627" y="6339"/>
                    </a:cubicBezTo>
                    <a:cubicBezTo>
                      <a:pt x="3207" y="3522"/>
                      <a:pt x="6368" y="1174"/>
                      <a:pt x="8476" y="0"/>
                    </a:cubicBezTo>
                    <a:cubicBezTo>
                      <a:pt x="10583" y="1174"/>
                      <a:pt x="13744" y="3522"/>
                      <a:pt x="15851" y="6339"/>
                    </a:cubicBezTo>
                    <a:cubicBezTo>
                      <a:pt x="19539" y="11504"/>
                      <a:pt x="16905" y="16670"/>
                      <a:pt x="900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9" name="Freeform 20"/>
              <p:cNvSpPr/>
              <p:nvPr/>
            </p:nvSpPr>
            <p:spPr>
              <a:xfrm>
                <a:off x="191046" y="228437"/>
                <a:ext cx="193488" cy="1972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97" y="13218"/>
                      <a:pt x="4652" y="7093"/>
                      <a:pt x="11631" y="3224"/>
                    </a:cubicBezTo>
                    <a:cubicBezTo>
                      <a:pt x="15618" y="967"/>
                      <a:pt x="19274" y="322"/>
                      <a:pt x="21600" y="0"/>
                    </a:cubicBezTo>
                    <a:cubicBezTo>
                      <a:pt x="21268" y="1934"/>
                      <a:pt x="20603" y="5803"/>
                      <a:pt x="18609" y="9672"/>
                    </a:cubicBezTo>
                    <a:cubicBezTo>
                      <a:pt x="14954" y="16442"/>
                      <a:pt x="8972" y="20633"/>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0" name="Freeform 21"/>
              <p:cNvSpPr/>
              <p:nvPr/>
            </p:nvSpPr>
            <p:spPr>
              <a:xfrm>
                <a:off x="234937" y="-1"/>
                <a:ext cx="167073" cy="215958"/>
              </a:xfrm>
              <a:custGeom>
                <a:avLst/>
                <a:gdLst/>
                <a:ahLst/>
                <a:cxnLst>
                  <a:cxn ang="0">
                    <a:pos x="wd2" y="hd2"/>
                  </a:cxn>
                  <a:cxn ang="5400000">
                    <a:pos x="wd2" y="hd2"/>
                  </a:cxn>
                  <a:cxn ang="10800000">
                    <a:pos x="wd2" y="hd2"/>
                  </a:cxn>
                  <a:cxn ang="16200000">
                    <a:pos x="wd2" y="hd2"/>
                  </a:cxn>
                </a:cxnLst>
                <a:rect l="0" t="0" r="r" b="b"/>
                <a:pathLst>
                  <a:path w="20949" h="21600" extrusionOk="0">
                    <a:moveTo>
                      <a:pt x="94" y="21600"/>
                    </a:moveTo>
                    <a:cubicBezTo>
                      <a:pt x="-651" y="13611"/>
                      <a:pt x="3073" y="7693"/>
                      <a:pt x="10149" y="3847"/>
                    </a:cubicBezTo>
                    <a:cubicBezTo>
                      <a:pt x="14246" y="1479"/>
                      <a:pt x="18715" y="592"/>
                      <a:pt x="20949" y="0"/>
                    </a:cubicBezTo>
                    <a:cubicBezTo>
                      <a:pt x="20949" y="2071"/>
                      <a:pt x="20577" y="5622"/>
                      <a:pt x="19087" y="9173"/>
                    </a:cubicBezTo>
                    <a:cubicBezTo>
                      <a:pt x="16108" y="15682"/>
                      <a:pt x="9777" y="19825"/>
                      <a:pt x="9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1" name="Freeform 22"/>
              <p:cNvSpPr/>
              <p:nvPr/>
            </p:nvSpPr>
            <p:spPr>
              <a:xfrm>
                <a:off x="1165965" y="1310709"/>
                <a:ext cx="194736" cy="1660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82" y="21600"/>
                      <a:pt x="14400" y="17743"/>
                      <a:pt x="18327" y="10029"/>
                    </a:cubicBezTo>
                    <a:cubicBezTo>
                      <a:pt x="20291" y="6171"/>
                      <a:pt x="21273" y="2314"/>
                      <a:pt x="21600" y="0"/>
                    </a:cubicBezTo>
                    <a:cubicBezTo>
                      <a:pt x="16364" y="386"/>
                      <a:pt x="2945" y="2700"/>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2" name="Freeform 23"/>
              <p:cNvSpPr/>
              <p:nvPr/>
            </p:nvSpPr>
            <p:spPr>
              <a:xfrm>
                <a:off x="1424194" y="1130954"/>
                <a:ext cx="108910" cy="239675"/>
              </a:xfrm>
              <a:custGeom>
                <a:avLst/>
                <a:gdLst/>
                <a:ahLst/>
                <a:cxnLst>
                  <a:cxn ang="0">
                    <a:pos x="wd2" y="hd2"/>
                  </a:cxn>
                  <a:cxn ang="5400000">
                    <a:pos x="wd2" y="hd2"/>
                  </a:cxn>
                  <a:cxn ang="10800000">
                    <a:pos x="wd2" y="hd2"/>
                  </a:cxn>
                  <a:cxn ang="16200000">
                    <a:pos x="wd2" y="hd2"/>
                  </a:cxn>
                </a:cxnLst>
                <a:rect l="0" t="0" r="r" b="b"/>
                <a:pathLst>
                  <a:path w="19427" h="21600" extrusionOk="0">
                    <a:moveTo>
                      <a:pt x="1936" y="21600"/>
                    </a:moveTo>
                    <a:cubicBezTo>
                      <a:pt x="12999" y="18133"/>
                      <a:pt x="18794" y="13333"/>
                      <a:pt x="19321" y="7467"/>
                    </a:cubicBezTo>
                    <a:cubicBezTo>
                      <a:pt x="19848" y="4267"/>
                      <a:pt x="18268" y="1600"/>
                      <a:pt x="17741" y="0"/>
                    </a:cubicBezTo>
                    <a:cubicBezTo>
                      <a:pt x="15107" y="800"/>
                      <a:pt x="10365" y="2667"/>
                      <a:pt x="6677" y="5333"/>
                    </a:cubicBezTo>
                    <a:cubicBezTo>
                      <a:pt x="-172" y="10133"/>
                      <a:pt x="-1752" y="15467"/>
                      <a:pt x="1936"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3" name="Freeform 24"/>
              <p:cNvSpPr/>
              <p:nvPr/>
            </p:nvSpPr>
            <p:spPr>
              <a:xfrm>
                <a:off x="1144744" y="1536650"/>
                <a:ext cx="269635" cy="97369"/>
              </a:xfrm>
              <a:custGeom>
                <a:avLst/>
                <a:gdLst/>
                <a:ahLst/>
                <a:cxnLst>
                  <a:cxn ang="0">
                    <a:pos x="wd2" y="hd2"/>
                  </a:cxn>
                  <a:cxn ang="5400000">
                    <a:pos x="wd2" y="hd2"/>
                  </a:cxn>
                  <a:cxn ang="10800000">
                    <a:pos x="wd2" y="hd2"/>
                  </a:cxn>
                  <a:cxn ang="16200000">
                    <a:pos x="wd2" y="hd2"/>
                  </a:cxn>
                </a:cxnLst>
                <a:rect l="0" t="0" r="r" b="b"/>
                <a:pathLst>
                  <a:path w="21600" h="21600" extrusionOk="0">
                    <a:moveTo>
                      <a:pt x="13292" y="21600"/>
                    </a:moveTo>
                    <a:cubicBezTo>
                      <a:pt x="16853" y="21600"/>
                      <a:pt x="19938" y="18982"/>
                      <a:pt x="21600" y="17018"/>
                    </a:cubicBezTo>
                    <a:cubicBezTo>
                      <a:pt x="19701" y="11782"/>
                      <a:pt x="14716" y="0"/>
                      <a:pt x="7833" y="0"/>
                    </a:cubicBezTo>
                    <a:cubicBezTo>
                      <a:pt x="5222" y="0"/>
                      <a:pt x="2611" y="1964"/>
                      <a:pt x="0" y="5236"/>
                    </a:cubicBezTo>
                    <a:cubicBezTo>
                      <a:pt x="3798" y="16364"/>
                      <a:pt x="8070" y="21600"/>
                      <a:pt x="1329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4" name="Freeform 25"/>
              <p:cNvSpPr/>
              <p:nvPr/>
            </p:nvSpPr>
            <p:spPr>
              <a:xfrm>
                <a:off x="1340726" y="1426800"/>
                <a:ext cx="265890" cy="101114"/>
              </a:xfrm>
              <a:custGeom>
                <a:avLst/>
                <a:gdLst/>
                <a:ahLst/>
                <a:cxnLst>
                  <a:cxn ang="0">
                    <a:pos x="wd2" y="hd2"/>
                  </a:cxn>
                  <a:cxn ang="5400000">
                    <a:pos x="wd2" y="hd2"/>
                  </a:cxn>
                  <a:cxn ang="10800000">
                    <a:pos x="wd2" y="hd2"/>
                  </a:cxn>
                  <a:cxn ang="16200000">
                    <a:pos x="wd2" y="hd2"/>
                  </a:cxn>
                </a:cxnLst>
                <a:rect l="0" t="0" r="r" b="b"/>
                <a:pathLst>
                  <a:path w="21600" h="21600" extrusionOk="0">
                    <a:moveTo>
                      <a:pt x="12480" y="21600"/>
                    </a:moveTo>
                    <a:cubicBezTo>
                      <a:pt x="16560" y="21600"/>
                      <a:pt x="19920" y="17788"/>
                      <a:pt x="21600" y="15247"/>
                    </a:cubicBezTo>
                    <a:cubicBezTo>
                      <a:pt x="19920" y="10800"/>
                      <a:pt x="15120" y="0"/>
                      <a:pt x="8880" y="0"/>
                    </a:cubicBezTo>
                    <a:cubicBezTo>
                      <a:pt x="6000" y="0"/>
                      <a:pt x="3120" y="2541"/>
                      <a:pt x="0" y="6988"/>
                    </a:cubicBezTo>
                    <a:cubicBezTo>
                      <a:pt x="3600" y="16518"/>
                      <a:pt x="7920" y="21600"/>
                      <a:pt x="1248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5" name="Freeform 26"/>
              <p:cNvSpPr/>
              <p:nvPr/>
            </p:nvSpPr>
            <p:spPr>
              <a:xfrm>
                <a:off x="1529219" y="1301971"/>
                <a:ext cx="269634" cy="98618"/>
              </a:xfrm>
              <a:custGeom>
                <a:avLst/>
                <a:gdLst/>
                <a:ahLst/>
                <a:cxnLst>
                  <a:cxn ang="0">
                    <a:pos x="wd2" y="hd2"/>
                  </a:cxn>
                  <a:cxn ang="5400000">
                    <a:pos x="wd2" y="hd2"/>
                  </a:cxn>
                  <a:cxn ang="10800000">
                    <a:pos x="wd2" y="hd2"/>
                  </a:cxn>
                  <a:cxn ang="16200000">
                    <a:pos x="wd2" y="hd2"/>
                  </a:cxn>
                </a:cxnLst>
                <a:rect l="0" t="0" r="r" b="b"/>
                <a:pathLst>
                  <a:path w="21600" h="21600" extrusionOk="0">
                    <a:moveTo>
                      <a:pt x="9495" y="21600"/>
                    </a:moveTo>
                    <a:cubicBezTo>
                      <a:pt x="15429" y="21600"/>
                      <a:pt x="19701" y="12436"/>
                      <a:pt x="21600" y="7855"/>
                    </a:cubicBezTo>
                    <a:cubicBezTo>
                      <a:pt x="19701" y="5236"/>
                      <a:pt x="16141" y="0"/>
                      <a:pt x="11631" y="0"/>
                    </a:cubicBezTo>
                    <a:cubicBezTo>
                      <a:pt x="7358" y="0"/>
                      <a:pt x="3560" y="4582"/>
                      <a:pt x="0" y="13091"/>
                    </a:cubicBezTo>
                    <a:cubicBezTo>
                      <a:pt x="3086" y="18982"/>
                      <a:pt x="6409" y="21600"/>
                      <a:pt x="9495"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6" name="Freeform 27"/>
              <p:cNvSpPr/>
              <p:nvPr/>
            </p:nvSpPr>
            <p:spPr>
              <a:xfrm>
                <a:off x="1689001" y="1154672"/>
                <a:ext cx="258399" cy="109852"/>
              </a:xfrm>
              <a:custGeom>
                <a:avLst/>
                <a:gdLst/>
                <a:ahLst/>
                <a:cxnLst>
                  <a:cxn ang="0">
                    <a:pos x="wd2" y="hd2"/>
                  </a:cxn>
                  <a:cxn ang="5400000">
                    <a:pos x="wd2" y="hd2"/>
                  </a:cxn>
                  <a:cxn ang="10800000">
                    <a:pos x="wd2" y="hd2"/>
                  </a:cxn>
                  <a:cxn ang="16200000">
                    <a:pos x="wd2" y="hd2"/>
                  </a:cxn>
                </a:cxnLst>
                <a:rect l="0" t="0" r="r" b="b"/>
                <a:pathLst>
                  <a:path w="21600" h="21600" extrusionOk="0">
                    <a:moveTo>
                      <a:pt x="7200" y="21600"/>
                    </a:moveTo>
                    <a:cubicBezTo>
                      <a:pt x="14897" y="21600"/>
                      <a:pt x="19862" y="8757"/>
                      <a:pt x="21600" y="2919"/>
                    </a:cubicBezTo>
                    <a:cubicBezTo>
                      <a:pt x="20110" y="1751"/>
                      <a:pt x="17379" y="0"/>
                      <a:pt x="14152" y="0"/>
                    </a:cubicBezTo>
                    <a:cubicBezTo>
                      <a:pt x="8441" y="0"/>
                      <a:pt x="3724" y="6422"/>
                      <a:pt x="0" y="18097"/>
                    </a:cubicBezTo>
                    <a:cubicBezTo>
                      <a:pt x="2483" y="20432"/>
                      <a:pt x="4717" y="21600"/>
                      <a:pt x="72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7" name="Freeform 28"/>
              <p:cNvSpPr/>
              <p:nvPr/>
            </p:nvSpPr>
            <p:spPr>
              <a:xfrm>
                <a:off x="1826313" y="976166"/>
                <a:ext cx="239676" cy="131074"/>
              </a:xfrm>
              <a:custGeom>
                <a:avLst/>
                <a:gdLst/>
                <a:ahLst/>
                <a:cxnLst>
                  <a:cxn ang="0">
                    <a:pos x="wd2" y="hd2"/>
                  </a:cxn>
                  <a:cxn ang="5400000">
                    <a:pos x="wd2" y="hd2"/>
                  </a:cxn>
                  <a:cxn ang="10800000">
                    <a:pos x="wd2" y="hd2"/>
                  </a:cxn>
                  <a:cxn ang="16200000">
                    <a:pos x="wd2" y="hd2"/>
                  </a:cxn>
                </a:cxnLst>
                <a:rect l="0" t="0" r="r" b="b"/>
                <a:pathLst>
                  <a:path w="21600" h="21600" extrusionOk="0">
                    <a:moveTo>
                      <a:pt x="4533" y="21600"/>
                    </a:moveTo>
                    <a:cubicBezTo>
                      <a:pt x="9867" y="21600"/>
                      <a:pt x="14400" y="17673"/>
                      <a:pt x="18133" y="10309"/>
                    </a:cubicBezTo>
                    <a:cubicBezTo>
                      <a:pt x="19733" y="6873"/>
                      <a:pt x="21067" y="2945"/>
                      <a:pt x="21600" y="982"/>
                    </a:cubicBezTo>
                    <a:cubicBezTo>
                      <a:pt x="20533" y="491"/>
                      <a:pt x="19200" y="0"/>
                      <a:pt x="17600" y="0"/>
                    </a:cubicBezTo>
                    <a:cubicBezTo>
                      <a:pt x="11733" y="0"/>
                      <a:pt x="4267" y="3927"/>
                      <a:pt x="0" y="20618"/>
                    </a:cubicBezTo>
                    <a:cubicBezTo>
                      <a:pt x="1600" y="21109"/>
                      <a:pt x="2933" y="21600"/>
                      <a:pt x="4533"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8" name="Freeform 29"/>
              <p:cNvSpPr/>
              <p:nvPr/>
            </p:nvSpPr>
            <p:spPr>
              <a:xfrm>
                <a:off x="1693578" y="858826"/>
                <a:ext cx="102083" cy="263392"/>
              </a:xfrm>
              <a:custGeom>
                <a:avLst/>
                <a:gdLst/>
                <a:ahLst/>
                <a:cxnLst>
                  <a:cxn ang="0">
                    <a:pos x="wd2" y="hd2"/>
                  </a:cxn>
                  <a:cxn ang="5400000">
                    <a:pos x="wd2" y="hd2"/>
                  </a:cxn>
                  <a:cxn ang="10800000">
                    <a:pos x="wd2" y="hd2"/>
                  </a:cxn>
                  <a:cxn ang="16200000">
                    <a:pos x="wd2" y="hd2"/>
                  </a:cxn>
                </a:cxnLst>
                <a:rect l="0" t="0" r="r" b="b"/>
                <a:pathLst>
                  <a:path w="18593" h="21600" extrusionOk="0">
                    <a:moveTo>
                      <a:pt x="13291" y="21600"/>
                    </a:moveTo>
                    <a:cubicBezTo>
                      <a:pt x="19771" y="16261"/>
                      <a:pt x="20311" y="10921"/>
                      <a:pt x="14911" y="5825"/>
                    </a:cubicBezTo>
                    <a:cubicBezTo>
                      <a:pt x="11671" y="3155"/>
                      <a:pt x="7891" y="971"/>
                      <a:pt x="5191" y="0"/>
                    </a:cubicBezTo>
                    <a:cubicBezTo>
                      <a:pt x="4111" y="1213"/>
                      <a:pt x="1411" y="3883"/>
                      <a:pt x="331" y="6796"/>
                    </a:cubicBezTo>
                    <a:cubicBezTo>
                      <a:pt x="-1289" y="12378"/>
                      <a:pt x="3031" y="17474"/>
                      <a:pt x="1329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9" name="Freeform 30"/>
              <p:cNvSpPr/>
              <p:nvPr/>
            </p:nvSpPr>
            <p:spPr>
              <a:xfrm>
                <a:off x="1575356" y="986152"/>
                <a:ext cx="97131" cy="268386"/>
              </a:xfrm>
              <a:custGeom>
                <a:avLst/>
                <a:gdLst/>
                <a:ahLst/>
                <a:cxnLst>
                  <a:cxn ang="0">
                    <a:pos x="wd2" y="hd2"/>
                  </a:cxn>
                  <a:cxn ang="5400000">
                    <a:pos x="wd2" y="hd2"/>
                  </a:cxn>
                  <a:cxn ang="10800000">
                    <a:pos x="wd2" y="hd2"/>
                  </a:cxn>
                  <a:cxn ang="16200000">
                    <a:pos x="wd2" y="hd2"/>
                  </a:cxn>
                </a:cxnLst>
                <a:rect l="0" t="0" r="r" b="b"/>
                <a:pathLst>
                  <a:path w="17692" h="21600" extrusionOk="0">
                    <a:moveTo>
                      <a:pt x="8990" y="21600"/>
                    </a:moveTo>
                    <a:cubicBezTo>
                      <a:pt x="17090" y="16853"/>
                      <a:pt x="19790" y="11631"/>
                      <a:pt x="16010" y="6171"/>
                    </a:cubicBezTo>
                    <a:cubicBezTo>
                      <a:pt x="14390" y="3323"/>
                      <a:pt x="11150" y="1187"/>
                      <a:pt x="8990" y="0"/>
                    </a:cubicBezTo>
                    <a:cubicBezTo>
                      <a:pt x="6830" y="949"/>
                      <a:pt x="3590" y="3323"/>
                      <a:pt x="1430" y="6171"/>
                    </a:cubicBezTo>
                    <a:cubicBezTo>
                      <a:pt x="-1810" y="11631"/>
                      <a:pt x="350" y="16853"/>
                      <a:pt x="899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0" name="Freeform 31"/>
              <p:cNvSpPr/>
              <p:nvPr/>
            </p:nvSpPr>
            <p:spPr>
              <a:xfrm>
                <a:off x="1748919" y="645368"/>
                <a:ext cx="108922" cy="257150"/>
              </a:xfrm>
              <a:custGeom>
                <a:avLst/>
                <a:gdLst/>
                <a:ahLst/>
                <a:cxnLst>
                  <a:cxn ang="0">
                    <a:pos x="wd2" y="hd2"/>
                  </a:cxn>
                  <a:cxn ang="5400000">
                    <a:pos x="wd2" y="hd2"/>
                  </a:cxn>
                  <a:cxn ang="10800000">
                    <a:pos x="wd2" y="hd2"/>
                  </a:cxn>
                  <a:cxn ang="16200000">
                    <a:pos x="wd2" y="hd2"/>
                  </a:cxn>
                </a:cxnLst>
                <a:rect l="0" t="0" r="r" b="b"/>
                <a:pathLst>
                  <a:path w="19838" h="21600" extrusionOk="0">
                    <a:moveTo>
                      <a:pt x="17280" y="21600"/>
                    </a:moveTo>
                    <a:cubicBezTo>
                      <a:pt x="21600" y="15641"/>
                      <a:pt x="20520" y="10179"/>
                      <a:pt x="13500" y="5214"/>
                    </a:cubicBezTo>
                    <a:cubicBezTo>
                      <a:pt x="9720" y="2731"/>
                      <a:pt x="5400" y="745"/>
                      <a:pt x="2700" y="0"/>
                    </a:cubicBezTo>
                    <a:cubicBezTo>
                      <a:pt x="1620" y="1490"/>
                      <a:pt x="0" y="3972"/>
                      <a:pt x="0" y="7200"/>
                    </a:cubicBezTo>
                    <a:cubicBezTo>
                      <a:pt x="0" y="13159"/>
                      <a:pt x="5940" y="17876"/>
                      <a:pt x="1728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1" name="Freeform 32"/>
              <p:cNvSpPr/>
              <p:nvPr/>
            </p:nvSpPr>
            <p:spPr>
              <a:xfrm>
                <a:off x="1878742" y="778935"/>
                <a:ext cx="210964" cy="1685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910" y="21600"/>
                      <a:pt x="13994" y="17432"/>
                      <a:pt x="17949" y="9853"/>
                    </a:cubicBezTo>
                    <a:cubicBezTo>
                      <a:pt x="20079" y="6063"/>
                      <a:pt x="21296" y="2274"/>
                      <a:pt x="21600" y="0"/>
                    </a:cubicBezTo>
                    <a:cubicBezTo>
                      <a:pt x="19470" y="0"/>
                      <a:pt x="15211" y="758"/>
                      <a:pt x="10952" y="3411"/>
                    </a:cubicBezTo>
                    <a:cubicBezTo>
                      <a:pt x="5172" y="7200"/>
                      <a:pt x="1521" y="13263"/>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2" name="Freeform 33"/>
              <p:cNvSpPr/>
              <p:nvPr/>
            </p:nvSpPr>
            <p:spPr>
              <a:xfrm>
                <a:off x="1950704" y="550496"/>
                <a:ext cx="142803" cy="230938"/>
              </a:xfrm>
              <a:custGeom>
                <a:avLst/>
                <a:gdLst/>
                <a:ahLst/>
                <a:cxnLst>
                  <a:cxn ang="0">
                    <a:pos x="wd2" y="hd2"/>
                  </a:cxn>
                  <a:cxn ang="5400000">
                    <a:pos x="wd2" y="hd2"/>
                  </a:cxn>
                  <a:cxn ang="10800000">
                    <a:pos x="wd2" y="hd2"/>
                  </a:cxn>
                  <a:cxn ang="16200000">
                    <a:pos x="wd2" y="hd2"/>
                  </a:cxn>
                </a:cxnLst>
                <a:rect l="0" t="0" r="r" b="b"/>
                <a:pathLst>
                  <a:path w="20421" h="21600" extrusionOk="0">
                    <a:moveTo>
                      <a:pt x="262" y="21600"/>
                    </a:moveTo>
                    <a:cubicBezTo>
                      <a:pt x="10426" y="19108"/>
                      <a:pt x="16779" y="14677"/>
                      <a:pt x="19320" y="8308"/>
                    </a:cubicBezTo>
                    <a:cubicBezTo>
                      <a:pt x="20591" y="4985"/>
                      <a:pt x="20591" y="1938"/>
                      <a:pt x="20167" y="0"/>
                    </a:cubicBezTo>
                    <a:cubicBezTo>
                      <a:pt x="18050" y="831"/>
                      <a:pt x="13815" y="2215"/>
                      <a:pt x="9579" y="4431"/>
                    </a:cubicBezTo>
                    <a:cubicBezTo>
                      <a:pt x="2379" y="8862"/>
                      <a:pt x="-1009" y="14677"/>
                      <a:pt x="26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3" name="Freeform 34"/>
              <p:cNvSpPr/>
              <p:nvPr/>
            </p:nvSpPr>
            <p:spPr>
              <a:xfrm>
                <a:off x="1777628" y="449385"/>
                <a:ext cx="139145" cy="234682"/>
              </a:xfrm>
              <a:custGeom>
                <a:avLst/>
                <a:gdLst/>
                <a:ahLst/>
                <a:cxnLst>
                  <a:cxn ang="0">
                    <a:pos x="wd2" y="hd2"/>
                  </a:cxn>
                  <a:cxn ang="5400000">
                    <a:pos x="wd2" y="hd2"/>
                  </a:cxn>
                  <a:cxn ang="10800000">
                    <a:pos x="wd2" y="hd2"/>
                  </a:cxn>
                  <a:cxn ang="16200000">
                    <a:pos x="wd2" y="hd2"/>
                  </a:cxn>
                </a:cxnLst>
                <a:rect l="0" t="0" r="r" b="b"/>
                <a:pathLst>
                  <a:path w="20233" h="21600" extrusionOk="0">
                    <a:moveTo>
                      <a:pt x="19941" y="21600"/>
                    </a:moveTo>
                    <a:cubicBezTo>
                      <a:pt x="21237" y="14491"/>
                      <a:pt x="18213" y="8749"/>
                      <a:pt x="10869" y="4375"/>
                    </a:cubicBezTo>
                    <a:cubicBezTo>
                      <a:pt x="6981" y="1914"/>
                      <a:pt x="2661" y="547"/>
                      <a:pt x="69" y="0"/>
                    </a:cubicBezTo>
                    <a:cubicBezTo>
                      <a:pt x="69" y="1641"/>
                      <a:pt x="-363" y="4648"/>
                      <a:pt x="933" y="7929"/>
                    </a:cubicBezTo>
                    <a:cubicBezTo>
                      <a:pt x="3525" y="14218"/>
                      <a:pt x="10005" y="18866"/>
                      <a:pt x="1994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4" name="Freeform 35"/>
              <p:cNvSpPr/>
              <p:nvPr/>
            </p:nvSpPr>
            <p:spPr>
              <a:xfrm>
                <a:off x="1960193" y="298341"/>
                <a:ext cx="103151" cy="264640"/>
              </a:xfrm>
              <a:custGeom>
                <a:avLst/>
                <a:gdLst/>
                <a:ahLst/>
                <a:cxnLst>
                  <a:cxn ang="0">
                    <a:pos x="wd2" y="hd2"/>
                  </a:cxn>
                  <a:cxn ang="5400000">
                    <a:pos x="wd2" y="hd2"/>
                  </a:cxn>
                  <a:cxn ang="10800000">
                    <a:pos x="wd2" y="hd2"/>
                  </a:cxn>
                  <a:cxn ang="16200000">
                    <a:pos x="wd2" y="hd2"/>
                  </a:cxn>
                </a:cxnLst>
                <a:rect l="0" t="0" r="r" b="b"/>
                <a:pathLst>
                  <a:path w="19192" h="21600" extrusionOk="0">
                    <a:moveTo>
                      <a:pt x="4087" y="21600"/>
                    </a:moveTo>
                    <a:cubicBezTo>
                      <a:pt x="15164" y="17717"/>
                      <a:pt x="20149" y="12863"/>
                      <a:pt x="19041" y="7038"/>
                    </a:cubicBezTo>
                    <a:cubicBezTo>
                      <a:pt x="18487" y="3883"/>
                      <a:pt x="16272" y="1456"/>
                      <a:pt x="15164" y="0"/>
                    </a:cubicBezTo>
                    <a:cubicBezTo>
                      <a:pt x="12395" y="971"/>
                      <a:pt x="7964" y="2912"/>
                      <a:pt x="4641" y="5582"/>
                    </a:cubicBezTo>
                    <a:cubicBezTo>
                      <a:pt x="-1451" y="10679"/>
                      <a:pt x="-1451" y="16018"/>
                      <a:pt x="408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5" name="Freeform 36"/>
              <p:cNvSpPr/>
              <p:nvPr/>
            </p:nvSpPr>
            <p:spPr>
              <a:xfrm>
                <a:off x="1895831" y="71152"/>
                <a:ext cx="96147" cy="272130"/>
              </a:xfrm>
              <a:custGeom>
                <a:avLst/>
                <a:gdLst/>
                <a:ahLst/>
                <a:cxnLst>
                  <a:cxn ang="0">
                    <a:pos x="wd2" y="hd2"/>
                  </a:cxn>
                  <a:cxn ang="5400000">
                    <a:pos x="wd2" y="hd2"/>
                  </a:cxn>
                  <a:cxn ang="10800000">
                    <a:pos x="wd2" y="hd2"/>
                  </a:cxn>
                  <a:cxn ang="16200000">
                    <a:pos x="wd2" y="hd2"/>
                  </a:cxn>
                </a:cxnLst>
                <a:rect l="0" t="0" r="r" b="b"/>
                <a:pathLst>
                  <a:path w="17511" h="21600" extrusionOk="0">
                    <a:moveTo>
                      <a:pt x="8284" y="21600"/>
                    </a:moveTo>
                    <a:cubicBezTo>
                      <a:pt x="16924" y="16670"/>
                      <a:pt x="19624" y="11739"/>
                      <a:pt x="15844" y="6339"/>
                    </a:cubicBezTo>
                    <a:cubicBezTo>
                      <a:pt x="14224" y="3522"/>
                      <a:pt x="10984" y="1174"/>
                      <a:pt x="8824" y="0"/>
                    </a:cubicBezTo>
                    <a:cubicBezTo>
                      <a:pt x="7204" y="1174"/>
                      <a:pt x="3424" y="3522"/>
                      <a:pt x="1804" y="6339"/>
                    </a:cubicBezTo>
                    <a:cubicBezTo>
                      <a:pt x="-1976" y="11504"/>
                      <a:pt x="184" y="16670"/>
                      <a:pt x="828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6" name="Freeform 37"/>
              <p:cNvSpPr/>
              <p:nvPr/>
            </p:nvSpPr>
            <p:spPr>
              <a:xfrm>
                <a:off x="1712718" y="228437"/>
                <a:ext cx="189743" cy="19723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925" y="13218"/>
                      <a:pt x="16875" y="7093"/>
                      <a:pt x="9787" y="3224"/>
                    </a:cubicBezTo>
                    <a:cubicBezTo>
                      <a:pt x="5737" y="967"/>
                      <a:pt x="2025" y="322"/>
                      <a:pt x="0" y="0"/>
                    </a:cubicBezTo>
                    <a:cubicBezTo>
                      <a:pt x="0" y="1934"/>
                      <a:pt x="675" y="5803"/>
                      <a:pt x="2700" y="9672"/>
                    </a:cubicBezTo>
                    <a:cubicBezTo>
                      <a:pt x="6412" y="16442"/>
                      <a:pt x="12825" y="20633"/>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7" name="Freeform 38"/>
              <p:cNvSpPr/>
              <p:nvPr/>
            </p:nvSpPr>
            <p:spPr>
              <a:xfrm>
                <a:off x="1692746" y="-1"/>
                <a:ext cx="165790" cy="215958"/>
              </a:xfrm>
              <a:custGeom>
                <a:avLst/>
                <a:gdLst/>
                <a:ahLst/>
                <a:cxnLst>
                  <a:cxn ang="0">
                    <a:pos x="wd2" y="hd2"/>
                  </a:cxn>
                  <a:cxn ang="5400000">
                    <a:pos x="wd2" y="hd2"/>
                  </a:cxn>
                  <a:cxn ang="10800000">
                    <a:pos x="wd2" y="hd2"/>
                  </a:cxn>
                  <a:cxn ang="16200000">
                    <a:pos x="wd2" y="hd2"/>
                  </a:cxn>
                </a:cxnLst>
                <a:rect l="0" t="0" r="r" b="b"/>
                <a:pathLst>
                  <a:path w="21249" h="21600" extrusionOk="0">
                    <a:moveTo>
                      <a:pt x="21221" y="21600"/>
                    </a:moveTo>
                    <a:cubicBezTo>
                      <a:pt x="21600" y="13611"/>
                      <a:pt x="18189" y="7693"/>
                      <a:pt x="10611" y="3847"/>
                    </a:cubicBezTo>
                    <a:cubicBezTo>
                      <a:pt x="6442" y="1479"/>
                      <a:pt x="2274" y="592"/>
                      <a:pt x="0" y="0"/>
                    </a:cubicBezTo>
                    <a:cubicBezTo>
                      <a:pt x="0" y="2071"/>
                      <a:pt x="0" y="5622"/>
                      <a:pt x="1895" y="9173"/>
                    </a:cubicBezTo>
                    <a:cubicBezTo>
                      <a:pt x="4926" y="15682"/>
                      <a:pt x="11368" y="19825"/>
                      <a:pt x="2122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8" name="Oval 39"/>
              <p:cNvSpPr/>
              <p:nvPr/>
            </p:nvSpPr>
            <p:spPr>
              <a:xfrm>
                <a:off x="1002438" y="1476732"/>
                <a:ext cx="86135" cy="86135"/>
              </a:xfrm>
              <a:prstGeom prst="ellipse">
                <a:avLst/>
              </a:pr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grpSp>
        <p:sp>
          <p:nvSpPr>
            <p:cNvPr id="180" name="Freeform 40"/>
            <p:cNvSpPr/>
            <p:nvPr/>
          </p:nvSpPr>
          <p:spPr>
            <a:xfrm>
              <a:off x="486115" y="-1"/>
              <a:ext cx="1121276" cy="1069791"/>
            </a:xfrm>
            <a:custGeom>
              <a:avLst/>
              <a:gdLst/>
              <a:ahLst/>
              <a:cxnLst>
                <a:cxn ang="0">
                  <a:pos x="wd2" y="hd2"/>
                </a:cxn>
                <a:cxn ang="5400000">
                  <a:pos x="wd2" y="hd2"/>
                </a:cxn>
                <a:cxn ang="10800000">
                  <a:pos x="wd2" y="hd2"/>
                </a:cxn>
                <a:cxn ang="16200000">
                  <a:pos x="wd2" y="hd2"/>
                </a:cxn>
              </a:cxnLst>
              <a:rect l="0" t="0" r="r" b="b"/>
              <a:pathLst>
                <a:path w="21600" h="21600" extrusionOk="0">
                  <a:moveTo>
                    <a:pt x="10690" y="0"/>
                  </a:moveTo>
                  <a:lnTo>
                    <a:pt x="14106" y="7161"/>
                  </a:lnTo>
                  <a:lnTo>
                    <a:pt x="21600" y="8201"/>
                  </a:lnTo>
                  <a:lnTo>
                    <a:pt x="16200" y="13630"/>
                  </a:lnTo>
                  <a:lnTo>
                    <a:pt x="17412" y="21600"/>
                  </a:lnTo>
                  <a:lnTo>
                    <a:pt x="10690" y="17788"/>
                  </a:lnTo>
                  <a:lnTo>
                    <a:pt x="3857" y="21600"/>
                  </a:lnTo>
                  <a:lnTo>
                    <a:pt x="5180" y="13630"/>
                  </a:lnTo>
                  <a:lnTo>
                    <a:pt x="0" y="8201"/>
                  </a:lnTo>
                  <a:lnTo>
                    <a:pt x="7273" y="7161"/>
                  </a:lnTo>
                  <a:lnTo>
                    <a:pt x="10690" y="0"/>
                  </a:ln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grpSp>
      <p:sp>
        <p:nvSpPr>
          <p:cNvPr id="182" name="TextBox 120"/>
          <p:cNvSpPr txBox="1"/>
          <p:nvPr/>
        </p:nvSpPr>
        <p:spPr>
          <a:xfrm>
            <a:off x="10963027" y="7581023"/>
            <a:ext cx="3853179" cy="14528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tIns="91438" rIns="91438" bIns="91438">
            <a:spAutoFit/>
          </a:bodyPr>
          <a:lstStyle/>
          <a:p>
            <a:pPr defTabSz="914400">
              <a:defRPr sz="3600" b="1">
                <a:solidFill>
                  <a:srgbClr val="A3BD69"/>
                </a:solidFill>
                <a:latin typeface="微软雅黑"/>
                <a:ea typeface="微软雅黑"/>
                <a:cs typeface="微软雅黑"/>
                <a:sym typeface="微软雅黑"/>
              </a:defRPr>
            </a:pPr>
            <a:r>
              <a:t>中国软件产教联盟</a:t>
            </a:r>
            <a:endParaRPr>
              <a:latin typeface="+mn-lt"/>
              <a:ea typeface="+mn-ea"/>
              <a:cs typeface="+mn-cs"/>
              <a:sym typeface="Helvetica"/>
            </a:endParaRPr>
          </a:p>
          <a:p>
            <a:pPr defTabSz="914400">
              <a:defRPr sz="3600" b="1">
                <a:solidFill>
                  <a:srgbClr val="A3BD69"/>
                </a:solidFill>
                <a:latin typeface="微软雅黑"/>
                <a:ea typeface="微软雅黑"/>
                <a:cs typeface="微软雅黑"/>
                <a:sym typeface="微软雅黑"/>
              </a:defRPr>
            </a:pPr>
            <a:r>
              <a:t>理事单位</a:t>
            </a:r>
          </a:p>
        </p:txBody>
      </p:sp>
      <p:sp>
        <p:nvSpPr>
          <p:cNvPr id="183" name="Rectangle 122"/>
          <p:cNvSpPr/>
          <p:nvPr/>
        </p:nvSpPr>
        <p:spPr>
          <a:xfrm>
            <a:off x="18657543" y="7124903"/>
            <a:ext cx="4526206" cy="881770"/>
          </a:xfrm>
          <a:prstGeom prst="rect">
            <a:avLst/>
          </a:prstGeom>
          <a:solidFill>
            <a:srgbClr val="E9694B"/>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84" name="TextBox 126"/>
          <p:cNvSpPr txBox="1"/>
          <p:nvPr/>
        </p:nvSpPr>
        <p:spPr>
          <a:xfrm>
            <a:off x="18806524" y="7213961"/>
            <a:ext cx="4107179" cy="6908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tIns="91438" rIns="91438" bIns="91438">
            <a:spAutoFit/>
          </a:bodyPr>
          <a:lstStyle>
            <a:lvl1pPr algn="l" defTabSz="914400">
              <a:defRPr sz="2800" b="1">
                <a:solidFill>
                  <a:srgbClr val="FFFFFF"/>
                </a:solidFill>
                <a:latin typeface="微软雅黑"/>
                <a:ea typeface="微软雅黑"/>
                <a:cs typeface="微软雅黑"/>
                <a:sym typeface="微软雅黑"/>
              </a:defRPr>
            </a:lvl1pPr>
          </a:lstStyle>
          <a:p>
            <a:r>
              <a:t>江苏省软件人才培训基地</a:t>
            </a:r>
          </a:p>
        </p:txBody>
      </p:sp>
      <p:sp>
        <p:nvSpPr>
          <p:cNvPr id="185" name="TextBox 130"/>
          <p:cNvSpPr txBox="1"/>
          <p:nvPr/>
        </p:nvSpPr>
        <p:spPr>
          <a:xfrm>
            <a:off x="6361168" y="6182359"/>
            <a:ext cx="4259579" cy="1605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tIns="91438" rIns="91438" bIns="91438">
            <a:spAutoFit/>
          </a:bodyPr>
          <a:lstStyle/>
          <a:p>
            <a:pPr defTabSz="914400">
              <a:defRPr sz="4000" b="1">
                <a:solidFill>
                  <a:srgbClr val="F6CC46"/>
                </a:solidFill>
                <a:latin typeface="微软雅黑"/>
                <a:ea typeface="微软雅黑"/>
                <a:cs typeface="微软雅黑"/>
                <a:sym typeface="微软雅黑"/>
              </a:defRPr>
            </a:pPr>
            <a:r>
              <a:t>商务部重点联系</a:t>
            </a:r>
            <a:endParaRPr>
              <a:latin typeface="+mn-lt"/>
              <a:ea typeface="+mn-ea"/>
              <a:cs typeface="+mn-cs"/>
              <a:sym typeface="Helvetica"/>
            </a:endParaRPr>
          </a:p>
          <a:p>
            <a:pPr defTabSz="914400">
              <a:defRPr sz="4000" b="1">
                <a:solidFill>
                  <a:srgbClr val="F6CC46"/>
                </a:solidFill>
                <a:latin typeface="微软雅黑"/>
                <a:ea typeface="微软雅黑"/>
                <a:cs typeface="微软雅黑"/>
                <a:sym typeface="微软雅黑"/>
              </a:defRPr>
            </a:pPr>
            <a:r>
              <a:t>服务外包培训机构</a:t>
            </a:r>
          </a:p>
        </p:txBody>
      </p:sp>
      <p:sp>
        <p:nvSpPr>
          <p:cNvPr id="186" name="TextBox 131"/>
          <p:cNvSpPr txBox="1"/>
          <p:nvPr/>
        </p:nvSpPr>
        <p:spPr>
          <a:xfrm>
            <a:off x="13354699" y="4916821"/>
            <a:ext cx="5224779" cy="14528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tIns="91438" rIns="91438" bIns="91438">
            <a:spAutoFit/>
          </a:bodyPr>
          <a:lstStyle/>
          <a:p>
            <a:pPr defTabSz="914400">
              <a:defRPr sz="3600" b="1">
                <a:solidFill>
                  <a:srgbClr val="EC7E90"/>
                </a:solidFill>
                <a:latin typeface="微软雅黑"/>
                <a:ea typeface="微软雅黑"/>
                <a:cs typeface="微软雅黑"/>
                <a:sym typeface="微软雅黑"/>
              </a:defRPr>
            </a:pPr>
            <a:r>
              <a:t>教育部产学合作协同育人</a:t>
            </a:r>
            <a:endParaRPr>
              <a:latin typeface="+mn-lt"/>
              <a:ea typeface="+mn-ea"/>
              <a:cs typeface="+mn-cs"/>
              <a:sym typeface="Helvetica"/>
            </a:endParaRPr>
          </a:p>
          <a:p>
            <a:pPr defTabSz="914400">
              <a:defRPr sz="3600" b="1">
                <a:solidFill>
                  <a:srgbClr val="EC7E90"/>
                </a:solidFill>
                <a:latin typeface="微软雅黑"/>
                <a:ea typeface="微软雅黑"/>
                <a:cs typeface="微软雅黑"/>
                <a:sym typeface="微软雅黑"/>
              </a:defRPr>
            </a:pPr>
            <a:r>
              <a:t>项目承接单位</a:t>
            </a:r>
          </a:p>
        </p:txBody>
      </p:sp>
      <p:pic>
        <p:nvPicPr>
          <p:cNvPr id="187" name="logo-极客营2副本.png" descr="logo-极客营2副本.png"/>
          <p:cNvPicPr>
            <a:picLocks noChangeAspect="1"/>
          </p:cNvPicPr>
          <p:nvPr/>
        </p:nvPicPr>
        <p:blipFill>
          <a:blip r:embed="rId3"/>
          <a:stretch>
            <a:fillRect/>
          </a:stretch>
        </p:blipFill>
        <p:spPr>
          <a:xfrm>
            <a:off x="6732575" y="732757"/>
            <a:ext cx="10918849" cy="1647564"/>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377827"/>
            <a:ext cx="24384000" cy="2435827"/>
          </a:xfrm>
          <a:prstGeom prst="rect">
            <a:avLst/>
          </a:prstGeom>
          <a:noFill/>
          <a:ln w="9525">
            <a:noFill/>
            <a:miter lim="800000"/>
            <a:headEnd/>
            <a:tailEnd/>
          </a:ln>
          <a:effectLst/>
        </p:spPr>
        <p:txBody>
          <a:bodyPr lIns="217709" tIns="108855" rIns="217709" bIns="108855">
            <a:spAutoFit/>
          </a:bodyPr>
          <a:lstStyle/>
          <a:p>
            <a:pPr algn="l"/>
            <a:r>
              <a:rPr lang="en-US" altLang="zh-CN" sz="4800">
                <a:solidFill>
                  <a:schemeClr val="bg1"/>
                </a:solidFill>
              </a:rPr>
              <a:t> </a:t>
            </a:r>
            <a:r>
              <a:rPr lang="zh-CN" altLang="en-US" sz="4800">
                <a:solidFill>
                  <a:schemeClr val="bg1"/>
                </a:solidFill>
              </a:rPr>
              <a:t>属性类型表示：</a:t>
            </a:r>
          </a:p>
          <a:p>
            <a:pPr algn="l"/>
            <a:r>
              <a:rPr lang="zh-CN" altLang="en-US" sz="4800">
                <a:solidFill>
                  <a:schemeClr val="bg1"/>
                </a:solidFill>
              </a:rPr>
              <a:t>      冒号“：”后跟属性值的数据类型。数据类型的表示依赖于实现语言，如有的程序设计语言规定浮点数用保留字“ </a:t>
            </a:r>
            <a:r>
              <a:rPr lang="en-US" altLang="zh-CN" sz="4800">
                <a:solidFill>
                  <a:schemeClr val="bg1"/>
                </a:solidFill>
              </a:rPr>
              <a:t>Float”</a:t>
            </a:r>
            <a:r>
              <a:rPr lang="zh-CN" altLang="en-US" sz="4800">
                <a:solidFill>
                  <a:schemeClr val="bg1"/>
                </a:solidFill>
              </a:rPr>
              <a:t>表示，有的则规定用保留字“ </a:t>
            </a:r>
            <a:r>
              <a:rPr lang="en-US" altLang="zh-CN" sz="4800">
                <a:solidFill>
                  <a:schemeClr val="bg1"/>
                </a:solidFill>
              </a:rPr>
              <a:t>Real”</a:t>
            </a:r>
            <a:r>
              <a:rPr lang="zh-CN" altLang="en-US" sz="4800">
                <a:solidFill>
                  <a:schemeClr val="bg1"/>
                </a:solidFill>
              </a:rPr>
              <a:t>表示。</a:t>
            </a:r>
          </a:p>
        </p:txBody>
      </p:sp>
      <p:pic>
        <p:nvPicPr>
          <p:cNvPr id="10243" name="Picture 3"/>
          <p:cNvPicPr>
            <a:picLocks noChangeAspect="1" noChangeArrowheads="1"/>
          </p:cNvPicPr>
          <p:nvPr/>
        </p:nvPicPr>
        <p:blipFill>
          <a:blip r:embed="rId2"/>
          <a:srcRect/>
          <a:stretch>
            <a:fillRect/>
          </a:stretch>
        </p:blipFill>
        <p:spPr bwMode="auto">
          <a:xfrm>
            <a:off x="3357035" y="4841876"/>
            <a:ext cx="17475200" cy="6705600"/>
          </a:xfrm>
          <a:prstGeom prst="rect">
            <a:avLst/>
          </a:prstGeom>
          <a:noFill/>
          <a:ln w="9525">
            <a:noFill/>
            <a:miter lim="800000"/>
            <a:headEnd/>
            <a:tailEnd/>
          </a:ln>
        </p:spPr>
      </p:pic>
      <p:sp>
        <p:nvSpPr>
          <p:cNvPr id="10244" name="Text Box 4"/>
          <p:cNvSpPr txBox="1">
            <a:spLocks noChangeArrowheads="1"/>
          </p:cNvSpPr>
          <p:nvPr/>
        </p:nvSpPr>
        <p:spPr bwMode="auto">
          <a:xfrm>
            <a:off x="9889067" y="12544427"/>
            <a:ext cx="3373167" cy="958500"/>
          </a:xfrm>
          <a:prstGeom prst="rect">
            <a:avLst/>
          </a:prstGeom>
          <a:noFill/>
          <a:ln w="9525">
            <a:noFill/>
            <a:miter lim="800000"/>
            <a:headEnd/>
            <a:tailEnd/>
          </a:ln>
          <a:effectLst/>
        </p:spPr>
        <p:txBody>
          <a:bodyPr wrap="none" lIns="217709" tIns="108855" rIns="217709" bIns="108855">
            <a:spAutoFit/>
          </a:bodyPr>
          <a:lstStyle/>
          <a:p>
            <a:pPr algn="l"/>
            <a:r>
              <a:rPr lang="en-US" altLang="zh-CN" sz="4800">
                <a:solidFill>
                  <a:schemeClr val="bg1"/>
                </a:solidFill>
              </a:rPr>
              <a:t>Student</a:t>
            </a:r>
            <a:r>
              <a:rPr lang="zh-CN" altLang="en-US" sz="4800">
                <a:solidFill>
                  <a:schemeClr val="bg1"/>
                </a:solidFill>
              </a:rPr>
              <a:t>类</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863600" y="231776"/>
            <a:ext cx="22656800" cy="4651819"/>
          </a:xfrm>
          <a:prstGeom prst="rect">
            <a:avLst/>
          </a:prstGeom>
          <a:noFill/>
          <a:ln w="9525">
            <a:noFill/>
            <a:miter lim="800000"/>
            <a:headEnd/>
            <a:tailEnd/>
          </a:ln>
          <a:effectLst/>
        </p:spPr>
        <p:txBody>
          <a:bodyPr lIns="217709" tIns="108855" rIns="217709" bIns="108855">
            <a:spAutoFit/>
          </a:bodyPr>
          <a:lstStyle/>
          <a:p>
            <a:pPr algn="l"/>
            <a:r>
              <a:rPr lang="en-US" altLang="zh-CN" sz="4800">
                <a:solidFill>
                  <a:schemeClr val="bg1"/>
                </a:solidFill>
              </a:rPr>
              <a:t> </a:t>
            </a:r>
            <a:r>
              <a:rPr lang="zh-CN" altLang="en-US" sz="4800">
                <a:solidFill>
                  <a:schemeClr val="bg1"/>
                </a:solidFill>
              </a:rPr>
              <a:t>数据类型可以是任何用户需要的内容，包括：</a:t>
            </a:r>
          </a:p>
          <a:p>
            <a:pPr algn="l">
              <a:buClr>
                <a:schemeClr val="hlink"/>
              </a:buClr>
              <a:buFontTx/>
              <a:buChar char="•"/>
            </a:pPr>
            <a:r>
              <a:rPr lang="zh-CN" altLang="en-US" sz="4800">
                <a:solidFill>
                  <a:schemeClr val="bg1"/>
                </a:solidFill>
              </a:rPr>
              <a:t>  来自程序设计语言如  </a:t>
            </a:r>
            <a:r>
              <a:rPr lang="en-US" altLang="zh-CN" sz="4800">
                <a:solidFill>
                  <a:schemeClr val="bg1"/>
                </a:solidFill>
              </a:rPr>
              <a:t>Visual  Basic</a:t>
            </a:r>
            <a:r>
              <a:rPr lang="zh-CN" altLang="en-US" sz="4800">
                <a:solidFill>
                  <a:schemeClr val="bg1"/>
                </a:solidFill>
              </a:rPr>
              <a:t>、</a:t>
            </a:r>
            <a:r>
              <a:rPr lang="en-US" altLang="zh-CN" sz="4800">
                <a:solidFill>
                  <a:schemeClr val="bg1"/>
                </a:solidFill>
              </a:rPr>
              <a:t>C</a:t>
            </a:r>
            <a:r>
              <a:rPr lang="zh-CN" altLang="en-US" sz="4800">
                <a:solidFill>
                  <a:schemeClr val="bg1"/>
                </a:solidFill>
              </a:rPr>
              <a:t>＋＋、</a:t>
            </a:r>
            <a:r>
              <a:rPr lang="en-US" altLang="zh-CN" sz="4800">
                <a:solidFill>
                  <a:schemeClr val="bg1"/>
                </a:solidFill>
              </a:rPr>
              <a:t>C</a:t>
            </a:r>
            <a:r>
              <a:rPr lang="zh-CN" altLang="en-US" sz="4800">
                <a:solidFill>
                  <a:schemeClr val="bg1"/>
                </a:solidFill>
              </a:rPr>
              <a:t>＃和 </a:t>
            </a:r>
            <a:r>
              <a:rPr lang="en-US" altLang="zh-CN" sz="4800">
                <a:solidFill>
                  <a:schemeClr val="bg1"/>
                </a:solidFill>
              </a:rPr>
              <a:t>Java</a:t>
            </a:r>
            <a:r>
              <a:rPr lang="zh-CN" altLang="en-US" sz="4800">
                <a:solidFill>
                  <a:schemeClr val="bg1"/>
                </a:solidFill>
              </a:rPr>
              <a:t>的任何标准数据类型。</a:t>
            </a:r>
          </a:p>
          <a:p>
            <a:pPr algn="l">
              <a:buClr>
                <a:schemeClr val="hlink"/>
              </a:buClr>
              <a:buFontTx/>
              <a:buChar char="•"/>
            </a:pPr>
            <a:r>
              <a:rPr lang="zh-CN" altLang="en-US" sz="4800">
                <a:solidFill>
                  <a:schemeClr val="bg1"/>
                </a:solidFill>
              </a:rPr>
              <a:t>  一个已经定义的类。</a:t>
            </a:r>
          </a:p>
          <a:p>
            <a:pPr algn="l">
              <a:buClr>
                <a:schemeClr val="hlink"/>
              </a:buClr>
              <a:buFontTx/>
              <a:buChar char="•"/>
            </a:pPr>
            <a:r>
              <a:rPr lang="zh-CN" altLang="en-US" sz="4800">
                <a:solidFill>
                  <a:schemeClr val="bg1"/>
                </a:solidFill>
              </a:rPr>
              <a:t>  接口定义语言（</a:t>
            </a:r>
            <a:r>
              <a:rPr lang="en-US" altLang="zh-CN" sz="4800">
                <a:solidFill>
                  <a:schemeClr val="bg1"/>
                </a:solidFill>
              </a:rPr>
              <a:t>Interface Definition Language</a:t>
            </a:r>
            <a:r>
              <a:rPr lang="zh-CN" altLang="en-US" sz="4800">
                <a:solidFill>
                  <a:schemeClr val="bg1"/>
                </a:solidFill>
              </a:rPr>
              <a:t>，</a:t>
            </a:r>
            <a:r>
              <a:rPr lang="en-US" altLang="zh-CN" sz="4800">
                <a:solidFill>
                  <a:schemeClr val="bg1"/>
                </a:solidFill>
              </a:rPr>
              <a:t>IDL</a:t>
            </a:r>
            <a:r>
              <a:rPr lang="zh-CN" altLang="en-US" sz="4800">
                <a:solidFill>
                  <a:schemeClr val="bg1"/>
                </a:solidFill>
              </a:rPr>
              <a:t>）中的数据类型列表中的数据类型。</a:t>
            </a:r>
          </a:p>
          <a:p>
            <a:pPr algn="l">
              <a:buClr>
                <a:schemeClr val="hlink"/>
              </a:buClr>
              <a:buFontTx/>
              <a:buChar char="•"/>
            </a:pPr>
            <a:r>
              <a:rPr lang="zh-CN" altLang="en-US" sz="4800">
                <a:solidFill>
                  <a:schemeClr val="bg1"/>
                </a:solidFill>
              </a:rPr>
              <a:t>  读者在自己的系统建模中能够使用的其他类型。</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054103" y="520700"/>
            <a:ext cx="22661032" cy="2435827"/>
          </a:xfrm>
          <a:prstGeom prst="rect">
            <a:avLst/>
          </a:prstGeom>
          <a:noFill/>
          <a:ln w="9525">
            <a:noFill/>
            <a:miter lim="800000"/>
            <a:headEnd/>
            <a:tailEnd/>
          </a:ln>
          <a:effectLst/>
        </p:spPr>
        <p:txBody>
          <a:bodyPr lIns="217709" tIns="108855" rIns="217709" bIns="108855">
            <a:spAutoFit/>
          </a:bodyPr>
          <a:lstStyle/>
          <a:p>
            <a:pPr algn="l"/>
            <a:r>
              <a:rPr lang="zh-CN" altLang="en-US" sz="4800">
                <a:solidFill>
                  <a:schemeClr val="bg1"/>
                </a:solidFill>
              </a:rPr>
              <a:t>属性初始值设置：</a:t>
            </a:r>
          </a:p>
          <a:p>
            <a:pPr algn="l"/>
            <a:r>
              <a:rPr lang="zh-CN" altLang="en-US" sz="4800">
                <a:solidFill>
                  <a:schemeClr val="bg1"/>
                </a:solidFill>
              </a:rPr>
              <a:t>      可以通过在属性名称和数据类型之后添加等于号（＝）来为属性指定默认值，如下图所示。</a:t>
            </a:r>
          </a:p>
        </p:txBody>
      </p:sp>
      <p:pic>
        <p:nvPicPr>
          <p:cNvPr id="12291" name="Picture 3"/>
          <p:cNvPicPr>
            <a:picLocks noChangeAspect="1" noChangeArrowheads="1"/>
          </p:cNvPicPr>
          <p:nvPr/>
        </p:nvPicPr>
        <p:blipFill>
          <a:blip r:embed="rId2"/>
          <a:srcRect/>
          <a:stretch>
            <a:fillRect/>
          </a:stretch>
        </p:blipFill>
        <p:spPr bwMode="auto">
          <a:xfrm>
            <a:off x="5664202" y="4410077"/>
            <a:ext cx="14977533" cy="43211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78370" y="520700"/>
            <a:ext cx="23236765" cy="3174491"/>
          </a:xfrm>
          <a:prstGeom prst="rect">
            <a:avLst/>
          </a:prstGeom>
          <a:noFill/>
          <a:ln w="9525">
            <a:noFill/>
            <a:miter lim="800000"/>
            <a:headEnd/>
            <a:tailEnd/>
          </a:ln>
          <a:effectLst/>
        </p:spPr>
        <p:txBody>
          <a:bodyPr lIns="217709" tIns="108855" rIns="217709" bIns="108855">
            <a:spAutoFit/>
          </a:bodyPr>
          <a:lstStyle/>
          <a:p>
            <a:pPr algn="l"/>
            <a:r>
              <a:rPr lang="zh-CN" altLang="en-US" sz="4800">
                <a:solidFill>
                  <a:schemeClr val="bg1"/>
                </a:solidFill>
              </a:rPr>
              <a:t>属性多重性：</a:t>
            </a:r>
          </a:p>
          <a:p>
            <a:pPr algn="l"/>
            <a:r>
              <a:rPr lang="zh-CN" altLang="en-US" sz="4800">
                <a:solidFill>
                  <a:schemeClr val="bg1"/>
                </a:solidFill>
              </a:rPr>
              <a:t>多重性为可选项，它表达该类的每个实例的属性值的个数。可以像应用于类之间的关系中那样把多重性应用于属性。例如，</a:t>
            </a:r>
            <a:r>
              <a:rPr lang="en-US" altLang="zh-CN" sz="4800">
                <a:solidFill>
                  <a:schemeClr val="bg1"/>
                </a:solidFill>
              </a:rPr>
              <a:t>Student</a:t>
            </a:r>
            <a:r>
              <a:rPr lang="zh-CN" altLang="en-US" sz="4800">
                <a:solidFill>
                  <a:schemeClr val="bg1"/>
                </a:solidFill>
              </a:rPr>
              <a:t>类具有属性</a:t>
            </a:r>
            <a:r>
              <a:rPr lang="en-US" altLang="zh-CN" sz="4800">
                <a:solidFill>
                  <a:schemeClr val="bg1"/>
                </a:solidFill>
              </a:rPr>
              <a:t>Grades</a:t>
            </a:r>
            <a:r>
              <a:rPr lang="zh-CN" altLang="en-US" sz="4800">
                <a:solidFill>
                  <a:schemeClr val="bg1"/>
                </a:solidFill>
              </a:rPr>
              <a:t>。不希望该属性只包含单个值，而是希望它包含该学生的所有成绩，可以是任意多个。</a:t>
            </a:r>
          </a:p>
        </p:txBody>
      </p:sp>
      <p:pic>
        <p:nvPicPr>
          <p:cNvPr id="13315" name="Picture 3"/>
          <p:cNvPicPr>
            <a:picLocks noChangeAspect="1" noChangeArrowheads="1"/>
          </p:cNvPicPr>
          <p:nvPr/>
        </p:nvPicPr>
        <p:blipFill>
          <a:blip r:embed="rId2"/>
          <a:srcRect/>
          <a:stretch>
            <a:fillRect/>
          </a:stretch>
        </p:blipFill>
        <p:spPr bwMode="auto">
          <a:xfrm>
            <a:off x="668867" y="5273676"/>
            <a:ext cx="22085301" cy="79216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97367" y="-53976"/>
            <a:ext cx="24384003" cy="3913155"/>
          </a:xfrm>
          <a:prstGeom prst="rect">
            <a:avLst/>
          </a:prstGeom>
          <a:noFill/>
          <a:ln w="9525">
            <a:noFill/>
            <a:miter lim="800000"/>
            <a:headEnd/>
            <a:tailEnd/>
          </a:ln>
          <a:effectLst/>
        </p:spPr>
        <p:txBody>
          <a:bodyPr lIns="217709" tIns="108855" rIns="217709" bIns="108855">
            <a:spAutoFit/>
          </a:bodyPr>
          <a:lstStyle/>
          <a:p>
            <a:pPr algn="l"/>
            <a:r>
              <a:rPr lang="zh-CN" altLang="en-US" sz="4800">
                <a:solidFill>
                  <a:schemeClr val="bg1"/>
                </a:solidFill>
              </a:rPr>
              <a:t>派生的属性：</a:t>
            </a:r>
          </a:p>
          <a:p>
            <a:pPr algn="l"/>
            <a:r>
              <a:rPr lang="zh-CN" altLang="en-US" sz="4800">
                <a:solidFill>
                  <a:schemeClr val="bg1"/>
                </a:solidFill>
              </a:rPr>
              <a:t>      另一种可以为属性提供的信息是派生值，它可以使用数学函数、字符串函数或者将要在应用程序中实现的其他商务逻辑。 要想指出一个属性是派生的，需要在属性名之前添加一个前斜线（／）， 并且要附加一个注释，其中包含了派生属性值的指令，如下图所示。</a:t>
            </a:r>
          </a:p>
        </p:txBody>
      </p:sp>
      <p:pic>
        <p:nvPicPr>
          <p:cNvPr id="14339" name="Picture 3"/>
          <p:cNvPicPr>
            <a:picLocks noChangeAspect="1" noChangeArrowheads="1"/>
          </p:cNvPicPr>
          <p:nvPr/>
        </p:nvPicPr>
        <p:blipFill>
          <a:blip r:embed="rId2"/>
          <a:srcRect/>
          <a:stretch>
            <a:fillRect/>
          </a:stretch>
        </p:blipFill>
        <p:spPr bwMode="auto">
          <a:xfrm>
            <a:off x="478370" y="4410076"/>
            <a:ext cx="23236765" cy="93059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zh-CN" altLang="en-US">
                <a:solidFill>
                  <a:schemeClr val="bg1"/>
                </a:solidFill>
              </a:rPr>
              <a:t>操作</a:t>
            </a:r>
          </a:p>
        </p:txBody>
      </p:sp>
      <p:sp>
        <p:nvSpPr>
          <p:cNvPr id="44035" name="Rectangle 3"/>
          <p:cNvSpPr>
            <a:spLocks noGrp="1" noRot="1" noChangeArrowheads="1"/>
          </p:cNvSpPr>
          <p:nvPr>
            <p:ph type="body" idx="1"/>
          </p:nvPr>
        </p:nvSpPr>
        <p:spPr/>
        <p:txBody>
          <a:bodyPr/>
          <a:lstStyle/>
          <a:p>
            <a:r>
              <a:rPr lang="zh-CN" altLang="en-US">
                <a:solidFill>
                  <a:schemeClr val="bg1"/>
                </a:solidFill>
              </a:rPr>
              <a:t>对类的对象所能做的事务的抽象。</a:t>
            </a:r>
          </a:p>
          <a:p>
            <a:r>
              <a:rPr lang="zh-CN" altLang="en-US">
                <a:solidFill>
                  <a:schemeClr val="bg1"/>
                </a:solidFill>
              </a:rPr>
              <a:t>一个类可以有任意数量的操作或者根本没有操作。 </a:t>
            </a:r>
          </a:p>
          <a:p>
            <a:r>
              <a:rPr lang="zh-CN" altLang="en-US">
                <a:solidFill>
                  <a:schemeClr val="bg1"/>
                </a:solidFill>
              </a:rPr>
              <a:t>返回类型、名称和参数一起被称为操作签名。 </a:t>
            </a:r>
          </a:p>
          <a:p>
            <a:r>
              <a:rPr lang="zh-CN" altLang="en-US">
                <a:solidFill>
                  <a:schemeClr val="bg1"/>
                </a:solidFill>
              </a:rPr>
              <a:t>在</a:t>
            </a:r>
            <a:r>
              <a:rPr lang="en-US" altLang="zh-CN">
                <a:solidFill>
                  <a:schemeClr val="bg1"/>
                </a:solidFill>
              </a:rPr>
              <a:t>UML</a:t>
            </a:r>
            <a:r>
              <a:rPr lang="zh-CN" altLang="en-US">
                <a:solidFill>
                  <a:schemeClr val="bg1"/>
                </a:solidFill>
              </a:rPr>
              <a:t>中，类操作的语法为：</a:t>
            </a:r>
          </a:p>
        </p:txBody>
      </p:sp>
      <p:pic>
        <p:nvPicPr>
          <p:cNvPr id="44036" name="Picture 4"/>
          <p:cNvPicPr>
            <a:picLocks noChangeAspect="1" noChangeArrowheads="1"/>
          </p:cNvPicPr>
          <p:nvPr/>
        </p:nvPicPr>
        <p:blipFill>
          <a:blip r:embed="rId2"/>
          <a:srcRect/>
          <a:stretch>
            <a:fillRect/>
          </a:stretch>
        </p:blipFill>
        <p:spPr bwMode="auto">
          <a:xfrm>
            <a:off x="2641600" y="10668001"/>
            <a:ext cx="19003435" cy="568326"/>
          </a:xfrm>
          <a:prstGeom prst="rect">
            <a:avLst/>
          </a:prstGeom>
          <a:noFill/>
        </p:spPr>
      </p:pic>
      <p:pic>
        <p:nvPicPr>
          <p:cNvPr id="5"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68867" y="231776"/>
            <a:ext cx="3312251" cy="958500"/>
          </a:xfrm>
          <a:prstGeom prst="rect">
            <a:avLst/>
          </a:prstGeom>
          <a:noFill/>
          <a:ln w="9525">
            <a:noFill/>
            <a:miter lim="800000"/>
            <a:headEnd/>
            <a:tailEnd/>
          </a:ln>
          <a:effectLst/>
        </p:spPr>
        <p:txBody>
          <a:bodyPr wrap="none" lIns="217709" tIns="108855" rIns="217709" bIns="108855">
            <a:spAutoFit/>
          </a:bodyPr>
          <a:lstStyle/>
          <a:p>
            <a:pPr algn="l"/>
            <a:r>
              <a:rPr lang="zh-CN" altLang="en-US" sz="4800" smtClean="0">
                <a:solidFill>
                  <a:schemeClr val="bg1"/>
                </a:solidFill>
              </a:rPr>
              <a:t>操</a:t>
            </a:r>
            <a:r>
              <a:rPr lang="zh-CN" altLang="en-US" sz="4800">
                <a:solidFill>
                  <a:schemeClr val="bg1"/>
                </a:solidFill>
              </a:rPr>
              <a:t>作</a:t>
            </a:r>
            <a:r>
              <a:rPr lang="en-US" altLang="zh-CN" sz="4800">
                <a:solidFill>
                  <a:schemeClr val="bg1"/>
                </a:solidFill>
              </a:rPr>
              <a:t>(</a:t>
            </a:r>
            <a:r>
              <a:rPr lang="zh-CN" altLang="en-US" sz="4800">
                <a:solidFill>
                  <a:schemeClr val="bg1"/>
                </a:solidFill>
              </a:rPr>
              <a:t>方法</a:t>
            </a:r>
            <a:r>
              <a:rPr lang="en-US" altLang="zh-CN" sz="4800">
                <a:solidFill>
                  <a:schemeClr val="bg1"/>
                </a:solidFill>
              </a:rPr>
              <a:t>)</a:t>
            </a:r>
          </a:p>
        </p:txBody>
      </p:sp>
      <p:sp>
        <p:nvSpPr>
          <p:cNvPr id="15363" name="Rectangle 3"/>
          <p:cNvSpPr>
            <a:spLocks noChangeArrowheads="1"/>
          </p:cNvSpPr>
          <p:nvPr/>
        </p:nvSpPr>
        <p:spPr bwMode="auto">
          <a:xfrm>
            <a:off x="1248836" y="1527177"/>
            <a:ext cx="22275800" cy="1697164"/>
          </a:xfrm>
          <a:prstGeom prst="rect">
            <a:avLst/>
          </a:prstGeom>
          <a:noFill/>
          <a:ln w="9525">
            <a:noFill/>
            <a:miter lim="800000"/>
            <a:headEnd/>
            <a:tailEnd/>
          </a:ln>
          <a:effectLst/>
        </p:spPr>
        <p:txBody>
          <a:bodyPr lIns="217709" tIns="108855" rIns="217709" bIns="108855">
            <a:spAutoFit/>
          </a:bodyPr>
          <a:lstStyle/>
          <a:p>
            <a:pPr algn="l"/>
            <a:r>
              <a:rPr lang="en-US" altLang="zh-CN" sz="4800">
                <a:solidFill>
                  <a:schemeClr val="bg1"/>
                </a:solidFill>
              </a:rPr>
              <a:t> </a:t>
            </a:r>
            <a:r>
              <a:rPr lang="zh-CN" altLang="en-US" sz="4800">
                <a:solidFill>
                  <a:schemeClr val="bg1"/>
                </a:solidFill>
              </a:rPr>
              <a:t>操作（</a:t>
            </a:r>
            <a:r>
              <a:rPr lang="en-US" altLang="zh-CN" sz="4800">
                <a:solidFill>
                  <a:schemeClr val="bg1"/>
                </a:solidFill>
              </a:rPr>
              <a:t>Operation</a:t>
            </a:r>
            <a:r>
              <a:rPr lang="zh-CN" altLang="en-US" sz="4800">
                <a:solidFill>
                  <a:schemeClr val="bg1"/>
                </a:solidFill>
              </a:rPr>
              <a:t>）表示类能够提供的功能服务。它在</a:t>
            </a:r>
            <a:r>
              <a:rPr lang="en-US" altLang="zh-CN" sz="4800">
                <a:solidFill>
                  <a:schemeClr val="bg1"/>
                </a:solidFill>
              </a:rPr>
              <a:t>UML</a:t>
            </a:r>
            <a:r>
              <a:rPr lang="zh-CN" altLang="en-US" sz="4800">
                <a:solidFill>
                  <a:schemeClr val="bg1"/>
                </a:solidFill>
              </a:rPr>
              <a:t>类矩形框中用文字串说明，如下图所示。</a:t>
            </a:r>
          </a:p>
        </p:txBody>
      </p:sp>
      <p:pic>
        <p:nvPicPr>
          <p:cNvPr id="15364" name="Picture 5"/>
          <p:cNvPicPr>
            <a:picLocks noChangeAspect="1" noChangeArrowheads="1"/>
          </p:cNvPicPr>
          <p:nvPr/>
        </p:nvPicPr>
        <p:blipFill>
          <a:blip r:embed="rId2"/>
          <a:srcRect/>
          <a:stretch>
            <a:fillRect/>
          </a:stretch>
        </p:blipFill>
        <p:spPr bwMode="auto">
          <a:xfrm>
            <a:off x="2205569" y="3978277"/>
            <a:ext cx="19972867" cy="5616574"/>
          </a:xfrm>
          <a:prstGeom prst="rect">
            <a:avLst/>
          </a:prstGeom>
          <a:noFill/>
          <a:ln w="9525">
            <a:noFill/>
            <a:miter lim="800000"/>
            <a:headEnd/>
            <a:tailEnd/>
          </a:ln>
        </p:spPr>
      </p:pic>
      <p:sp>
        <p:nvSpPr>
          <p:cNvPr id="15365" name="Rectangle 6"/>
          <p:cNvSpPr>
            <a:spLocks noChangeArrowheads="1"/>
          </p:cNvSpPr>
          <p:nvPr/>
        </p:nvSpPr>
        <p:spPr bwMode="auto">
          <a:xfrm>
            <a:off x="478368" y="9737726"/>
            <a:ext cx="23905632" cy="3174491"/>
          </a:xfrm>
          <a:prstGeom prst="rect">
            <a:avLst/>
          </a:prstGeom>
          <a:noFill/>
          <a:ln w="9525">
            <a:noFill/>
            <a:miter lim="800000"/>
            <a:headEnd/>
            <a:tailEnd/>
          </a:ln>
          <a:effectLst/>
        </p:spPr>
        <p:txBody>
          <a:bodyPr lIns="217709" tIns="108855" rIns="217709" bIns="108855">
            <a:spAutoFit/>
          </a:bodyPr>
          <a:lstStyle/>
          <a:p>
            <a:pPr algn="l"/>
            <a:r>
              <a:rPr lang="en-US" altLang="zh-CN" sz="4800">
                <a:solidFill>
                  <a:schemeClr val="bg1"/>
                </a:solidFill>
              </a:rPr>
              <a:t> </a:t>
            </a:r>
            <a:r>
              <a:rPr lang="zh-CN" altLang="en-US" sz="4800">
                <a:solidFill>
                  <a:schemeClr val="bg1"/>
                </a:solidFill>
              </a:rPr>
              <a:t>操作名指示类可提供的功能服务，它后跟圆括号中的参数列表是可选项，即一个操作可以有参数，也可以没有参数。参数列表由逗号分隔的操作的形式参数组成，其格式为：</a:t>
            </a:r>
          </a:p>
          <a:p>
            <a:pPr algn="l"/>
            <a:r>
              <a:rPr lang="zh-CN" altLang="en-US" sz="4800">
                <a:solidFill>
                  <a:schemeClr val="bg1"/>
                </a:solidFill>
              </a:rPr>
              <a:t>    参数名：类型</a:t>
            </a:r>
            <a:r>
              <a:rPr lang="en-US" altLang="zh-CN" sz="4800">
                <a:solidFill>
                  <a:schemeClr val="bg1"/>
                </a:solidFill>
              </a:rPr>
              <a:t>=</a:t>
            </a:r>
            <a:r>
              <a:rPr lang="zh-CN" altLang="en-US" sz="4800">
                <a:solidFill>
                  <a:schemeClr val="bg1"/>
                </a:solidFill>
              </a:rPr>
              <a:t>缺省值，</a:t>
            </a:r>
            <a:r>
              <a:rPr lang="en-US" altLang="zh-CN" sz="4800">
                <a:solidFill>
                  <a:schemeClr val="bg1"/>
                </a:solidFill>
              </a:rPr>
              <a:t>…</a:t>
            </a:r>
          </a:p>
          <a:p>
            <a:pPr algn="l"/>
            <a:endParaRPr lang="en-US" altLang="zh-CN" sz="480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
          <p:cNvPicPr>
            <a:picLocks noChangeAspect="1" noChangeArrowheads="1"/>
          </p:cNvPicPr>
          <p:nvPr/>
        </p:nvPicPr>
        <p:blipFill>
          <a:blip r:embed="rId2"/>
          <a:srcRect/>
          <a:stretch>
            <a:fillRect/>
          </a:stretch>
        </p:blipFill>
        <p:spPr bwMode="auto">
          <a:xfrm>
            <a:off x="863601" y="4552951"/>
            <a:ext cx="21890568" cy="8210550"/>
          </a:xfrm>
          <a:prstGeom prst="rect">
            <a:avLst/>
          </a:prstGeom>
          <a:noFill/>
          <a:ln w="9525">
            <a:noFill/>
            <a:miter lim="800000"/>
            <a:headEnd/>
            <a:tailEnd/>
          </a:ln>
        </p:spPr>
      </p:pic>
      <p:sp>
        <p:nvSpPr>
          <p:cNvPr id="16387" name="Text Box 6"/>
          <p:cNvSpPr txBox="1">
            <a:spLocks noChangeArrowheads="1"/>
          </p:cNvSpPr>
          <p:nvPr/>
        </p:nvSpPr>
        <p:spPr bwMode="auto">
          <a:xfrm>
            <a:off x="9889067" y="12833351"/>
            <a:ext cx="3373167" cy="958500"/>
          </a:xfrm>
          <a:prstGeom prst="rect">
            <a:avLst/>
          </a:prstGeom>
          <a:noFill/>
          <a:ln w="9525">
            <a:noFill/>
            <a:miter lim="800000"/>
            <a:headEnd/>
            <a:tailEnd/>
          </a:ln>
          <a:effectLst/>
        </p:spPr>
        <p:txBody>
          <a:bodyPr wrap="none" lIns="217709" tIns="108855" rIns="217709" bIns="108855">
            <a:spAutoFit/>
          </a:bodyPr>
          <a:lstStyle/>
          <a:p>
            <a:pPr algn="l"/>
            <a:r>
              <a:rPr lang="en-US" altLang="zh-CN" sz="4800">
                <a:solidFill>
                  <a:schemeClr val="bg1"/>
                </a:solidFill>
              </a:rPr>
              <a:t>Student</a:t>
            </a:r>
            <a:r>
              <a:rPr lang="zh-CN" altLang="en-US" sz="4800">
                <a:solidFill>
                  <a:schemeClr val="bg1"/>
                </a:solidFill>
              </a:rPr>
              <a:t>类</a:t>
            </a:r>
          </a:p>
        </p:txBody>
      </p:sp>
      <p:sp>
        <p:nvSpPr>
          <p:cNvPr id="16388" name="Rectangle 7"/>
          <p:cNvSpPr>
            <a:spLocks noChangeArrowheads="1"/>
          </p:cNvSpPr>
          <p:nvPr/>
        </p:nvSpPr>
        <p:spPr bwMode="auto">
          <a:xfrm>
            <a:off x="863601" y="666751"/>
            <a:ext cx="23042035" cy="1697164"/>
          </a:xfrm>
          <a:prstGeom prst="rect">
            <a:avLst/>
          </a:prstGeom>
          <a:noFill/>
          <a:ln w="9525">
            <a:noFill/>
            <a:miter lim="800000"/>
            <a:headEnd/>
            <a:tailEnd/>
          </a:ln>
          <a:effectLst/>
        </p:spPr>
        <p:txBody>
          <a:bodyPr lIns="217709" tIns="108855" rIns="217709" bIns="108855">
            <a:spAutoFit/>
          </a:bodyPr>
          <a:lstStyle/>
          <a:p>
            <a:pPr algn="l"/>
            <a:r>
              <a:rPr lang="zh-CN" altLang="en-US" sz="4800">
                <a:solidFill>
                  <a:schemeClr val="bg1"/>
                </a:solidFill>
              </a:rPr>
              <a:t>返回列表是返回给调用者的单个变量值，它可以表示该操作程序运行的一个成功标志或者计算的值。</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r>
              <a:rPr lang="zh-CN" altLang="en-US">
                <a:solidFill>
                  <a:schemeClr val="bg1"/>
                </a:solidFill>
              </a:rPr>
              <a:t>操作</a:t>
            </a:r>
          </a:p>
        </p:txBody>
      </p:sp>
      <p:sp>
        <p:nvSpPr>
          <p:cNvPr id="45059" name="Rectangle 3"/>
          <p:cNvSpPr>
            <a:spLocks noGrp="1" noRot="1" noChangeArrowheads="1"/>
          </p:cNvSpPr>
          <p:nvPr>
            <p:ph type="body" idx="1"/>
          </p:nvPr>
        </p:nvSpPr>
        <p:spPr/>
        <p:txBody>
          <a:bodyPr/>
          <a:lstStyle/>
          <a:p>
            <a:r>
              <a:rPr lang="en-US" altLang="zh-CN">
                <a:solidFill>
                  <a:schemeClr val="bg1"/>
                </a:solidFill>
              </a:rPr>
              <a:t>1.  </a:t>
            </a:r>
            <a:r>
              <a:rPr lang="zh-CN" altLang="en-US">
                <a:solidFill>
                  <a:schemeClr val="bg1"/>
                </a:solidFill>
              </a:rPr>
              <a:t>可见性</a:t>
            </a:r>
          </a:p>
          <a:p>
            <a:r>
              <a:rPr lang="en-US" altLang="zh-CN">
                <a:solidFill>
                  <a:schemeClr val="bg1"/>
                </a:solidFill>
              </a:rPr>
              <a:t>2.  </a:t>
            </a:r>
            <a:r>
              <a:rPr lang="zh-CN" altLang="en-US">
                <a:solidFill>
                  <a:schemeClr val="bg1"/>
                </a:solidFill>
              </a:rPr>
              <a:t>操作名</a:t>
            </a:r>
          </a:p>
          <a:p>
            <a:r>
              <a:rPr lang="en-US" altLang="zh-CN">
                <a:solidFill>
                  <a:schemeClr val="bg1"/>
                </a:solidFill>
              </a:rPr>
              <a:t>3.  </a:t>
            </a:r>
            <a:r>
              <a:rPr lang="zh-CN" altLang="en-US">
                <a:solidFill>
                  <a:schemeClr val="bg1"/>
                </a:solidFill>
              </a:rPr>
              <a:t>参数表</a:t>
            </a:r>
          </a:p>
          <a:p>
            <a:r>
              <a:rPr lang="en-US" altLang="zh-CN">
                <a:solidFill>
                  <a:schemeClr val="bg1"/>
                </a:solidFill>
              </a:rPr>
              <a:t>4.  </a:t>
            </a:r>
            <a:r>
              <a:rPr lang="zh-CN" altLang="en-US">
                <a:solidFill>
                  <a:schemeClr val="bg1"/>
                </a:solidFill>
              </a:rPr>
              <a:t>返回类型</a:t>
            </a:r>
          </a:p>
          <a:p>
            <a:r>
              <a:rPr lang="en-US" altLang="zh-CN">
                <a:solidFill>
                  <a:schemeClr val="bg1"/>
                </a:solidFill>
              </a:rPr>
              <a:t>5.  </a:t>
            </a:r>
            <a:r>
              <a:rPr lang="zh-CN" altLang="en-US">
                <a:solidFill>
                  <a:schemeClr val="bg1"/>
                </a:solidFill>
              </a:rPr>
              <a:t>属性字符串</a:t>
            </a:r>
          </a:p>
          <a:p>
            <a:endParaRPr lang="en-US" altLang="zh-CN">
              <a:solidFill>
                <a:schemeClr val="bg1"/>
              </a:solidFill>
            </a:endParaRP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r>
              <a:rPr lang="zh-CN" altLang="en-US">
                <a:solidFill>
                  <a:schemeClr val="bg1"/>
                </a:solidFill>
              </a:rPr>
              <a:t>（</a:t>
            </a:r>
            <a:r>
              <a:rPr lang="en-US" altLang="zh-CN">
                <a:solidFill>
                  <a:schemeClr val="bg1"/>
                </a:solidFill>
              </a:rPr>
              <a:t>1</a:t>
            </a:r>
            <a:r>
              <a:rPr lang="zh-CN" altLang="en-US">
                <a:solidFill>
                  <a:schemeClr val="bg1"/>
                </a:solidFill>
              </a:rPr>
              <a:t>）  可见性</a:t>
            </a:r>
          </a:p>
        </p:txBody>
      </p:sp>
      <p:sp>
        <p:nvSpPr>
          <p:cNvPr id="46083" name="Rectangle 3"/>
          <p:cNvSpPr>
            <a:spLocks noGrp="1" noRot="1" noChangeArrowheads="1"/>
          </p:cNvSpPr>
          <p:nvPr>
            <p:ph type="body" idx="1"/>
          </p:nvPr>
        </p:nvSpPr>
        <p:spPr/>
        <p:txBody>
          <a:bodyPr/>
          <a:lstStyle/>
          <a:p>
            <a:pPr marL="1451397" indent="-1451397"/>
            <a:r>
              <a:rPr lang="zh-CN" altLang="en-US">
                <a:solidFill>
                  <a:schemeClr val="bg1"/>
                </a:solidFill>
              </a:rPr>
              <a:t>类型：</a:t>
            </a:r>
          </a:p>
          <a:p>
            <a:pPr marL="1451397" indent="-1451397">
              <a:buFont typeface="Wingdings" pitchFamily="2" charset="2"/>
              <a:buAutoNum type="circleNumDbPlain"/>
            </a:pPr>
            <a:r>
              <a:rPr lang="zh-CN" altLang="en-US">
                <a:solidFill>
                  <a:schemeClr val="bg1"/>
                </a:solidFill>
              </a:rPr>
              <a:t>公有（</a:t>
            </a:r>
            <a:r>
              <a:rPr lang="en-US" altLang="zh-CN">
                <a:solidFill>
                  <a:schemeClr val="bg1"/>
                </a:solidFill>
              </a:rPr>
              <a:t>Public</a:t>
            </a:r>
            <a:r>
              <a:rPr lang="zh-CN" altLang="en-US">
                <a:solidFill>
                  <a:schemeClr val="bg1"/>
                </a:solidFill>
              </a:rPr>
              <a:t>） “＋”</a:t>
            </a:r>
          </a:p>
          <a:p>
            <a:pPr marL="1451397" indent="-1451397">
              <a:buFont typeface="Wingdings" pitchFamily="2" charset="2"/>
              <a:buAutoNum type="circleNumDbPlain"/>
            </a:pPr>
            <a:r>
              <a:rPr lang="zh-CN" altLang="en-US">
                <a:solidFill>
                  <a:schemeClr val="bg1"/>
                </a:solidFill>
              </a:rPr>
              <a:t>私有（</a:t>
            </a:r>
            <a:r>
              <a:rPr lang="en-US" altLang="zh-CN">
                <a:solidFill>
                  <a:schemeClr val="bg1"/>
                </a:solidFill>
              </a:rPr>
              <a:t>Private</a:t>
            </a:r>
            <a:r>
              <a:rPr lang="zh-CN" altLang="en-US">
                <a:solidFill>
                  <a:schemeClr val="bg1"/>
                </a:solidFill>
              </a:rPr>
              <a:t>） “－”</a:t>
            </a:r>
          </a:p>
          <a:p>
            <a:pPr marL="1451397" indent="-1451397">
              <a:buFont typeface="Wingdings" pitchFamily="2" charset="2"/>
              <a:buAutoNum type="circleNumDbPlain"/>
            </a:pPr>
            <a:r>
              <a:rPr lang="zh-CN" altLang="en-US">
                <a:solidFill>
                  <a:schemeClr val="bg1"/>
                </a:solidFill>
              </a:rPr>
              <a:t>受保护（</a:t>
            </a:r>
            <a:r>
              <a:rPr lang="en-US" altLang="zh-CN">
                <a:solidFill>
                  <a:schemeClr val="bg1"/>
                </a:solidFill>
              </a:rPr>
              <a:t>Protected</a:t>
            </a:r>
            <a:r>
              <a:rPr lang="zh-CN" altLang="en-US">
                <a:solidFill>
                  <a:schemeClr val="bg1"/>
                </a:solidFill>
              </a:rPr>
              <a:t>） “＃”</a:t>
            </a:r>
          </a:p>
          <a:p>
            <a:pPr marL="1451397" indent="-1451397">
              <a:buFont typeface="Wingdings" pitchFamily="2" charset="2"/>
              <a:buAutoNum type="circleNumDbPlain"/>
            </a:pPr>
            <a:r>
              <a:rPr lang="zh-CN" altLang="en-US">
                <a:solidFill>
                  <a:schemeClr val="bg1"/>
                </a:solidFill>
              </a:rPr>
              <a:t>包内公有（</a:t>
            </a:r>
            <a:r>
              <a:rPr lang="en-US" altLang="zh-CN">
                <a:solidFill>
                  <a:schemeClr val="bg1"/>
                </a:solidFill>
              </a:rPr>
              <a:t>Package</a:t>
            </a:r>
            <a:r>
              <a:rPr lang="zh-CN" altLang="en-US">
                <a:solidFill>
                  <a:schemeClr val="bg1"/>
                </a:solidFill>
              </a:rPr>
              <a:t>） “～”</a:t>
            </a: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logo-极客营2副本.png" descr="logo-极客营2副本.png"/>
          <p:cNvPicPr>
            <a:picLocks noChangeAspect="1"/>
          </p:cNvPicPr>
          <p:nvPr/>
        </p:nvPicPr>
        <p:blipFill>
          <a:blip r:embed="rId3"/>
          <a:stretch>
            <a:fillRect/>
          </a:stretch>
        </p:blipFill>
        <p:spPr>
          <a:xfrm>
            <a:off x="6732575" y="732757"/>
            <a:ext cx="10918849" cy="1647564"/>
          </a:xfrm>
          <a:prstGeom prst="rect">
            <a:avLst/>
          </a:prstGeom>
          <a:ln w="12700">
            <a:miter lim="400000"/>
          </a:ln>
        </p:spPr>
      </p:pic>
      <p:sp>
        <p:nvSpPr>
          <p:cNvPr id="192" name="Rectangle 1"/>
          <p:cNvSpPr/>
          <p:nvPr/>
        </p:nvSpPr>
        <p:spPr>
          <a:xfrm>
            <a:off x="0" y="12263122"/>
            <a:ext cx="24384000" cy="1452882"/>
          </a:xfrm>
          <a:prstGeom prst="rect">
            <a:avLst/>
          </a:prstGeom>
          <a:solidFill>
            <a:srgbClr val="181543"/>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93" name="TextBox 17"/>
          <p:cNvSpPr txBox="1"/>
          <p:nvPr/>
        </p:nvSpPr>
        <p:spPr>
          <a:xfrm>
            <a:off x="9427211" y="715797"/>
            <a:ext cx="5529579" cy="1681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8" tIns="91438" rIns="91438" bIns="91438">
            <a:spAutoFit/>
          </a:bodyPr>
          <a:lstStyle>
            <a:lvl1pPr defTabSz="914400">
              <a:defRPr sz="8400" b="1">
                <a:solidFill>
                  <a:srgbClr val="39393A"/>
                </a:solidFill>
                <a:latin typeface="微软雅黑"/>
                <a:ea typeface="微软雅黑"/>
                <a:cs typeface="微软雅黑"/>
                <a:sym typeface="微软雅黑"/>
              </a:defRPr>
            </a:lvl1pPr>
          </a:lstStyle>
          <a:p>
            <a:r>
              <a:t>极客营课程</a:t>
            </a:r>
          </a:p>
        </p:txBody>
      </p:sp>
      <p:pic>
        <p:nvPicPr>
          <p:cNvPr id="194" name="图像" descr="图像"/>
          <p:cNvPicPr>
            <a:picLocks noChangeAspect="1"/>
          </p:cNvPicPr>
          <p:nvPr/>
        </p:nvPicPr>
        <p:blipFill>
          <a:blip r:embed="rId4" cstate="print"/>
          <a:stretch>
            <a:fillRect/>
          </a:stretch>
        </p:blipFill>
        <p:spPr>
          <a:xfrm>
            <a:off x="1910863" y="4815707"/>
            <a:ext cx="20562274" cy="4287786"/>
          </a:xfrm>
          <a:prstGeom prst="rect">
            <a:avLst/>
          </a:prstGeom>
          <a:ln w="12700">
            <a:miter lim="400000"/>
          </a:ln>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r>
              <a:rPr lang="zh-CN" altLang="en-US">
                <a:solidFill>
                  <a:schemeClr val="bg1"/>
                </a:solidFill>
              </a:rPr>
              <a:t>（</a:t>
            </a:r>
            <a:r>
              <a:rPr lang="en-US" altLang="zh-CN">
                <a:solidFill>
                  <a:schemeClr val="bg1"/>
                </a:solidFill>
              </a:rPr>
              <a:t>2</a:t>
            </a:r>
            <a:r>
              <a:rPr lang="zh-CN" altLang="en-US">
                <a:solidFill>
                  <a:schemeClr val="bg1"/>
                </a:solidFill>
              </a:rPr>
              <a:t>）  操作名 </a:t>
            </a:r>
          </a:p>
        </p:txBody>
      </p:sp>
      <p:sp>
        <p:nvSpPr>
          <p:cNvPr id="47107" name="Rectangle 3"/>
          <p:cNvSpPr>
            <a:spLocks noGrp="1" noRot="1" noChangeArrowheads="1"/>
          </p:cNvSpPr>
          <p:nvPr>
            <p:ph type="body" idx="1"/>
          </p:nvPr>
        </p:nvSpPr>
        <p:spPr/>
        <p:txBody>
          <a:bodyPr/>
          <a:lstStyle/>
          <a:p>
            <a:r>
              <a:rPr lang="zh-CN" altLang="en-US">
                <a:solidFill>
                  <a:schemeClr val="bg1"/>
                </a:solidFill>
              </a:rPr>
              <a:t>用来描述所属类的行为的动词或动词短语。</a:t>
            </a:r>
          </a:p>
          <a:p>
            <a:r>
              <a:rPr lang="zh-CN" altLang="en-US">
                <a:solidFill>
                  <a:schemeClr val="bg1"/>
                </a:solidFill>
              </a:rPr>
              <a:t>单字操作名小写，如果操作名包含了多个单词，这些单词要合并，并且除了第一个单词外其余单词的首字母要大写。  </a:t>
            </a: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r>
              <a:rPr lang="zh-CN" altLang="en-US">
                <a:solidFill>
                  <a:schemeClr val="bg1"/>
                </a:solidFill>
              </a:rPr>
              <a:t>（</a:t>
            </a:r>
            <a:r>
              <a:rPr lang="en-US" altLang="zh-CN">
                <a:solidFill>
                  <a:schemeClr val="bg1"/>
                </a:solidFill>
              </a:rPr>
              <a:t>3</a:t>
            </a:r>
            <a:r>
              <a:rPr lang="zh-CN" altLang="en-US">
                <a:solidFill>
                  <a:schemeClr val="bg1"/>
                </a:solidFill>
              </a:rPr>
              <a:t>）  参数表 </a:t>
            </a:r>
          </a:p>
        </p:txBody>
      </p:sp>
      <p:sp>
        <p:nvSpPr>
          <p:cNvPr id="48131" name="Rectangle 3"/>
          <p:cNvSpPr>
            <a:spLocks noGrp="1" noRot="1" noChangeArrowheads="1"/>
          </p:cNvSpPr>
          <p:nvPr>
            <p:ph type="body" idx="1"/>
          </p:nvPr>
        </p:nvSpPr>
        <p:spPr>
          <a:xfrm>
            <a:off x="1016000" y="3200401"/>
            <a:ext cx="22352000" cy="8997950"/>
          </a:xfrm>
        </p:spPr>
        <p:txBody>
          <a:bodyPr/>
          <a:lstStyle/>
          <a:p>
            <a:r>
              <a:rPr lang="zh-CN" altLang="en-US">
                <a:solidFill>
                  <a:schemeClr val="bg1"/>
                </a:solidFill>
              </a:rPr>
              <a:t>一些按顺序排列的属性定义了操作的输入。 </a:t>
            </a:r>
          </a:p>
          <a:p>
            <a:r>
              <a:rPr lang="zh-CN" altLang="en-US">
                <a:solidFill>
                  <a:schemeClr val="bg1"/>
                </a:solidFill>
              </a:rPr>
              <a:t>是可选的，即操作不一定必须有参数才行。 </a:t>
            </a:r>
          </a:p>
          <a:p>
            <a:r>
              <a:rPr lang="zh-CN" altLang="en-US">
                <a:solidFill>
                  <a:schemeClr val="bg1"/>
                </a:solidFill>
              </a:rPr>
              <a:t>定义方式：“名称：类型”。</a:t>
            </a:r>
          </a:p>
          <a:p>
            <a:r>
              <a:rPr lang="zh-CN" altLang="en-US">
                <a:solidFill>
                  <a:schemeClr val="bg1"/>
                </a:solidFill>
              </a:rPr>
              <a:t>若存在多个参数，将各个参数用逗号隔开。</a:t>
            </a:r>
          </a:p>
          <a:p>
            <a:r>
              <a:rPr lang="zh-CN" altLang="en-US">
                <a:solidFill>
                  <a:schemeClr val="bg1"/>
                </a:solidFill>
              </a:rPr>
              <a:t>参数可以具有默认值。  </a:t>
            </a: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r>
              <a:rPr lang="zh-CN" altLang="en-US">
                <a:solidFill>
                  <a:schemeClr val="bg1"/>
                </a:solidFill>
              </a:rPr>
              <a:t>（</a:t>
            </a:r>
            <a:r>
              <a:rPr lang="en-US" altLang="zh-CN">
                <a:solidFill>
                  <a:schemeClr val="bg1"/>
                </a:solidFill>
              </a:rPr>
              <a:t>4</a:t>
            </a:r>
            <a:r>
              <a:rPr lang="zh-CN" altLang="en-US">
                <a:solidFill>
                  <a:schemeClr val="bg1"/>
                </a:solidFill>
              </a:rPr>
              <a:t>）  返回类型</a:t>
            </a:r>
          </a:p>
        </p:txBody>
      </p:sp>
      <p:sp>
        <p:nvSpPr>
          <p:cNvPr id="49155" name="Rectangle 3"/>
          <p:cNvSpPr>
            <a:spLocks noGrp="1" noRot="1" noChangeArrowheads="1"/>
          </p:cNvSpPr>
          <p:nvPr>
            <p:ph type="body" idx="1"/>
          </p:nvPr>
        </p:nvSpPr>
        <p:spPr>
          <a:xfrm>
            <a:off x="825500" y="2184400"/>
            <a:ext cx="20358100" cy="4673600"/>
          </a:xfrm>
        </p:spPr>
        <p:txBody>
          <a:bodyPr/>
          <a:lstStyle/>
          <a:p>
            <a:r>
              <a:rPr lang="zh-CN" altLang="en-US">
                <a:solidFill>
                  <a:schemeClr val="bg1"/>
                </a:solidFill>
              </a:rPr>
              <a:t>是可选的，即操作不一定必须有返回类型。 </a:t>
            </a:r>
          </a:p>
          <a:p>
            <a:r>
              <a:rPr lang="zh-CN" altLang="en-US">
                <a:solidFill>
                  <a:schemeClr val="bg1"/>
                </a:solidFill>
              </a:rPr>
              <a:t>绝大部分编程语言只支持一个返回值。 </a:t>
            </a:r>
          </a:p>
          <a:p>
            <a:r>
              <a:rPr lang="zh-CN" altLang="en-US">
                <a:solidFill>
                  <a:schemeClr val="bg1"/>
                </a:solidFill>
              </a:rPr>
              <a:t>具体的编程语言一般要加一个关键字</a:t>
            </a:r>
            <a:r>
              <a:rPr lang="en-US" altLang="zh-CN">
                <a:solidFill>
                  <a:schemeClr val="bg1"/>
                </a:solidFill>
              </a:rPr>
              <a:t>void</a:t>
            </a:r>
            <a:r>
              <a:rPr lang="zh-CN" altLang="en-US">
                <a:solidFill>
                  <a:schemeClr val="bg1"/>
                </a:solidFill>
              </a:rPr>
              <a:t>来表示无返回值。 </a:t>
            </a: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pic>
        <p:nvPicPr>
          <p:cNvPr id="5" name="Picture 5"/>
          <p:cNvPicPr>
            <a:picLocks noChangeAspect="1" noChangeArrowheads="1"/>
          </p:cNvPicPr>
          <p:nvPr/>
        </p:nvPicPr>
        <p:blipFill>
          <a:blip r:embed="rId3"/>
          <a:srcRect/>
          <a:stretch>
            <a:fillRect/>
          </a:stretch>
        </p:blipFill>
        <p:spPr bwMode="auto">
          <a:xfrm>
            <a:off x="3810000" y="6629616"/>
            <a:ext cx="18893368" cy="708638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r>
              <a:rPr lang="zh-CN" altLang="en-US">
                <a:solidFill>
                  <a:schemeClr val="bg1"/>
                </a:solidFill>
              </a:rPr>
              <a:t>（</a:t>
            </a:r>
            <a:r>
              <a:rPr lang="en-US" altLang="zh-CN">
                <a:solidFill>
                  <a:schemeClr val="bg1"/>
                </a:solidFill>
              </a:rPr>
              <a:t>5</a:t>
            </a:r>
            <a:r>
              <a:rPr lang="zh-CN" altLang="en-US">
                <a:solidFill>
                  <a:schemeClr val="bg1"/>
                </a:solidFill>
              </a:rPr>
              <a:t>）  属性字符串 </a:t>
            </a:r>
          </a:p>
        </p:txBody>
      </p:sp>
      <p:sp>
        <p:nvSpPr>
          <p:cNvPr id="50179" name="Rectangle 3"/>
          <p:cNvSpPr>
            <a:spLocks noGrp="1" noRot="1" noChangeArrowheads="1"/>
          </p:cNvSpPr>
          <p:nvPr>
            <p:ph type="body" idx="1"/>
          </p:nvPr>
        </p:nvSpPr>
        <p:spPr/>
        <p:txBody>
          <a:bodyPr/>
          <a:lstStyle/>
          <a:p>
            <a:r>
              <a:rPr lang="zh-CN" altLang="en-US">
                <a:solidFill>
                  <a:schemeClr val="bg1"/>
                </a:solidFill>
              </a:rPr>
              <a:t>在操作的定义中加入一些除了预定义元素之外的信息。 </a:t>
            </a: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r>
              <a:rPr lang="zh-CN" altLang="en-US">
                <a:solidFill>
                  <a:schemeClr val="bg1"/>
                </a:solidFill>
              </a:rPr>
              <a:t>约束</a:t>
            </a:r>
          </a:p>
        </p:txBody>
      </p:sp>
      <p:sp>
        <p:nvSpPr>
          <p:cNvPr id="53251" name="Rectangle 3"/>
          <p:cNvSpPr>
            <a:spLocks noGrp="1" noRot="1" noChangeArrowheads="1"/>
          </p:cNvSpPr>
          <p:nvPr>
            <p:ph type="body" sz="half" idx="1"/>
          </p:nvPr>
        </p:nvSpPr>
        <p:spPr>
          <a:xfrm>
            <a:off x="1625600" y="3200400"/>
            <a:ext cx="21742400" cy="2743200"/>
          </a:xfrm>
        </p:spPr>
        <p:txBody>
          <a:bodyPr>
            <a:normAutofit lnSpcReduction="10000"/>
          </a:bodyPr>
          <a:lstStyle/>
          <a:p>
            <a:r>
              <a:rPr lang="zh-CN" altLang="en-US" sz="6700" smtClean="0">
                <a:solidFill>
                  <a:schemeClr val="bg1"/>
                </a:solidFill>
              </a:rPr>
              <a:t>指定了类所要满足的一个或多个规则。 </a:t>
            </a:r>
          </a:p>
          <a:p>
            <a:r>
              <a:rPr lang="zh-CN" altLang="en-US" sz="6700" smtClean="0">
                <a:solidFill>
                  <a:schemeClr val="bg1"/>
                </a:solidFill>
              </a:rPr>
              <a:t>形</a:t>
            </a:r>
            <a:r>
              <a:rPr lang="zh-CN" altLang="en-US" sz="6700">
                <a:solidFill>
                  <a:schemeClr val="bg1"/>
                </a:solidFill>
              </a:rPr>
              <a:t>式化的方法。 </a:t>
            </a:r>
          </a:p>
        </p:txBody>
      </p:sp>
      <p:pic>
        <p:nvPicPr>
          <p:cNvPr id="5"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pic>
        <p:nvPicPr>
          <p:cNvPr id="9" name="图片 8"/>
          <p:cNvPicPr/>
          <p:nvPr/>
        </p:nvPicPr>
        <p:blipFill>
          <a:blip r:embed="rId3"/>
          <a:srcRect/>
          <a:stretch>
            <a:fillRect/>
          </a:stretch>
        </p:blipFill>
        <p:spPr bwMode="auto">
          <a:xfrm>
            <a:off x="9554845" y="5891024"/>
            <a:ext cx="12294502" cy="59961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r>
              <a:rPr lang="zh-CN" altLang="en-US">
                <a:solidFill>
                  <a:schemeClr val="bg1"/>
                </a:solidFill>
              </a:rPr>
              <a:t>注释</a:t>
            </a:r>
          </a:p>
        </p:txBody>
      </p:sp>
      <p:sp>
        <p:nvSpPr>
          <p:cNvPr id="55301" name="Rectangle 5"/>
          <p:cNvSpPr>
            <a:spLocks noGrp="1" noRot="1" noChangeArrowheads="1"/>
          </p:cNvSpPr>
          <p:nvPr>
            <p:ph type="body" idx="1"/>
          </p:nvPr>
        </p:nvSpPr>
        <p:spPr>
          <a:xfrm>
            <a:off x="1689100" y="3149600"/>
            <a:ext cx="21005800" cy="3684337"/>
          </a:xfrm>
        </p:spPr>
        <p:txBody>
          <a:bodyPr/>
          <a:lstStyle/>
          <a:p>
            <a:r>
              <a:rPr lang="zh-CN" altLang="en-US">
                <a:solidFill>
                  <a:schemeClr val="bg1"/>
                </a:solidFill>
              </a:rPr>
              <a:t>注释可以包含图形也可以包含文本。 </a:t>
            </a:r>
          </a:p>
        </p:txBody>
      </p:sp>
      <p:pic>
        <p:nvPicPr>
          <p:cNvPr id="55302" name="Picture 6"/>
          <p:cNvPicPr>
            <a:picLocks noChangeAspect="1" noChangeArrowheads="1"/>
          </p:cNvPicPr>
          <p:nvPr/>
        </p:nvPicPr>
        <p:blipFill>
          <a:blip r:embed="rId2"/>
          <a:srcRect/>
          <a:stretch>
            <a:fillRect/>
          </a:stretch>
        </p:blipFill>
        <p:spPr bwMode="auto">
          <a:xfrm>
            <a:off x="3454401" y="5486401"/>
            <a:ext cx="18110200" cy="6140450"/>
          </a:xfrm>
          <a:prstGeom prst="rect">
            <a:avLst/>
          </a:prstGeom>
          <a:noFill/>
          <a:ln w="9525">
            <a:noFill/>
            <a:miter lim="800000"/>
            <a:headEnd/>
            <a:tailEnd/>
          </a:ln>
        </p:spPr>
      </p:pic>
      <p:pic>
        <p:nvPicPr>
          <p:cNvPr id="5"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r>
              <a:rPr lang="en-US" altLang="zh-CN" smtClean="0">
                <a:solidFill>
                  <a:schemeClr val="bg1"/>
                </a:solidFill>
              </a:rPr>
              <a:t>1.3  </a:t>
            </a:r>
            <a:r>
              <a:rPr lang="zh-CN" altLang="en-US">
                <a:solidFill>
                  <a:schemeClr val="bg1"/>
                </a:solidFill>
              </a:rPr>
              <a:t>接口 </a:t>
            </a:r>
          </a:p>
        </p:txBody>
      </p:sp>
      <p:sp>
        <p:nvSpPr>
          <p:cNvPr id="56323" name="Rectangle 3"/>
          <p:cNvSpPr>
            <a:spLocks noGrp="1" noRot="1" noChangeArrowheads="1"/>
          </p:cNvSpPr>
          <p:nvPr>
            <p:ph type="body" sz="half" idx="1"/>
          </p:nvPr>
        </p:nvSpPr>
        <p:spPr>
          <a:xfrm>
            <a:off x="1625600" y="3200400"/>
            <a:ext cx="21742400" cy="4876800"/>
          </a:xfrm>
        </p:spPr>
        <p:txBody>
          <a:bodyPr>
            <a:normAutofit fontScale="85000" lnSpcReduction="20000"/>
          </a:bodyPr>
          <a:lstStyle/>
          <a:p>
            <a:pPr>
              <a:lnSpc>
                <a:spcPct val="90000"/>
              </a:lnSpc>
            </a:pPr>
            <a:r>
              <a:rPr lang="zh-CN" altLang="en-US" sz="6700">
                <a:solidFill>
                  <a:schemeClr val="bg1"/>
                </a:solidFill>
              </a:rPr>
              <a:t>在没有给出对象的实现和状态的情况下对对象行为的描述。 </a:t>
            </a:r>
          </a:p>
          <a:p>
            <a:pPr>
              <a:lnSpc>
                <a:spcPct val="90000"/>
              </a:lnSpc>
            </a:pPr>
            <a:r>
              <a:rPr lang="zh-CN" altLang="en-US" sz="6700">
                <a:solidFill>
                  <a:schemeClr val="bg1"/>
                </a:solidFill>
              </a:rPr>
              <a:t>包含操作但不包含属性。</a:t>
            </a:r>
          </a:p>
          <a:p>
            <a:pPr>
              <a:lnSpc>
                <a:spcPct val="90000"/>
              </a:lnSpc>
            </a:pPr>
            <a:r>
              <a:rPr lang="zh-CN" altLang="en-US" sz="6700">
                <a:solidFill>
                  <a:schemeClr val="bg1"/>
                </a:solidFill>
              </a:rPr>
              <a:t>没有对外界可见的关联。 </a:t>
            </a:r>
          </a:p>
          <a:p>
            <a:pPr>
              <a:lnSpc>
                <a:spcPct val="90000"/>
              </a:lnSpc>
            </a:pPr>
            <a:r>
              <a:rPr lang="zh-CN" altLang="en-US" sz="6700">
                <a:solidFill>
                  <a:schemeClr val="bg1"/>
                </a:solidFill>
              </a:rPr>
              <a:t>一个类可以实现一个或多个接口</a:t>
            </a:r>
            <a:r>
              <a:rPr lang="zh-CN" altLang="en-US" sz="6700" smtClean="0">
                <a:solidFill>
                  <a:schemeClr val="bg1"/>
                </a:solidFill>
              </a:rPr>
              <a:t>。</a:t>
            </a:r>
            <a:endParaRPr lang="en-US" altLang="zh-CN" sz="6700" smtClean="0">
              <a:solidFill>
                <a:schemeClr val="bg1"/>
              </a:solidFill>
            </a:endParaRPr>
          </a:p>
        </p:txBody>
      </p:sp>
      <p:pic>
        <p:nvPicPr>
          <p:cNvPr id="56327" name="Picture 7"/>
          <p:cNvPicPr>
            <a:picLocks noGrp="1" noChangeAspect="1" noChangeArrowheads="1"/>
          </p:cNvPicPr>
          <p:nvPr>
            <p:ph sz="half" idx="2"/>
          </p:nvPr>
        </p:nvPicPr>
        <p:blipFill>
          <a:blip r:embed="rId3"/>
          <a:srcRect/>
          <a:stretch>
            <a:fillRect/>
          </a:stretch>
        </p:blipFill>
        <p:spPr>
          <a:xfrm>
            <a:off x="7518400" y="8839201"/>
            <a:ext cx="9550400" cy="2397126"/>
          </a:xfrm>
          <a:noFill/>
          <a:ln/>
        </p:spPr>
      </p:pic>
      <p:pic>
        <p:nvPicPr>
          <p:cNvPr id="5" name="logo-极客营1副本.png" descr="logo-极客营1副本.png"/>
          <p:cNvPicPr>
            <a:picLocks noChangeAspect="1"/>
          </p:cNvPicPr>
          <p:nvPr/>
        </p:nvPicPr>
        <p:blipFill>
          <a:blip r:embed="rId4"/>
          <a:stretch>
            <a:fillRect/>
          </a:stretch>
        </p:blipFill>
        <p:spPr>
          <a:xfrm>
            <a:off x="16286612" y="12112001"/>
            <a:ext cx="7510509" cy="1133273"/>
          </a:xfrm>
          <a:prstGeom prst="rect">
            <a:avLst/>
          </a:prstGeom>
          <a:ln w="12700">
            <a:miter lim="400000"/>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r>
              <a:rPr lang="en-US" altLang="zh-CN" smtClean="0">
                <a:solidFill>
                  <a:schemeClr val="bg1"/>
                </a:solidFill>
              </a:rPr>
              <a:t>1.3  </a:t>
            </a:r>
            <a:r>
              <a:rPr lang="zh-CN" altLang="en-US">
                <a:solidFill>
                  <a:schemeClr val="bg1"/>
                </a:solidFill>
              </a:rPr>
              <a:t>接口</a:t>
            </a:r>
          </a:p>
        </p:txBody>
      </p:sp>
      <p:sp>
        <p:nvSpPr>
          <p:cNvPr id="57350" name="Rectangle 6"/>
          <p:cNvSpPr>
            <a:spLocks noGrp="1" noRot="1" noChangeArrowheads="1"/>
          </p:cNvSpPr>
          <p:nvPr>
            <p:ph type="body" sz="half" idx="1"/>
          </p:nvPr>
        </p:nvSpPr>
        <p:spPr>
          <a:xfrm>
            <a:off x="1625600" y="3200400"/>
            <a:ext cx="21742400" cy="1828800"/>
          </a:xfrm>
        </p:spPr>
        <p:txBody>
          <a:bodyPr/>
          <a:lstStyle/>
          <a:p>
            <a:r>
              <a:rPr lang="zh-CN" altLang="en-US" sz="6700">
                <a:solidFill>
                  <a:schemeClr val="bg1"/>
                </a:solidFill>
              </a:rPr>
              <a:t>接口类：</a:t>
            </a:r>
          </a:p>
        </p:txBody>
      </p:sp>
      <p:pic>
        <p:nvPicPr>
          <p:cNvPr id="57352" name="Picture 8"/>
          <p:cNvPicPr>
            <a:picLocks noGrp="1" noChangeAspect="1" noChangeArrowheads="1"/>
          </p:cNvPicPr>
          <p:nvPr>
            <p:ph sz="half" idx="2"/>
          </p:nvPr>
        </p:nvPicPr>
        <p:blipFill>
          <a:blip r:embed="rId2"/>
          <a:srcRect/>
          <a:stretch>
            <a:fillRect/>
          </a:stretch>
        </p:blipFill>
        <p:spPr>
          <a:xfrm>
            <a:off x="4673600" y="5791201"/>
            <a:ext cx="15142635" cy="4425950"/>
          </a:xfrm>
          <a:noFill/>
          <a:ln/>
        </p:spPr>
      </p:pic>
      <p:pic>
        <p:nvPicPr>
          <p:cNvPr id="5"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r>
              <a:rPr lang="en-US" altLang="zh-CN" smtClean="0">
                <a:solidFill>
                  <a:schemeClr val="bg1"/>
                </a:solidFill>
              </a:rPr>
              <a:t>1.4  </a:t>
            </a:r>
            <a:r>
              <a:rPr lang="zh-CN" altLang="en-US">
                <a:solidFill>
                  <a:schemeClr val="bg1"/>
                </a:solidFill>
              </a:rPr>
              <a:t>类之间的关系 </a:t>
            </a:r>
          </a:p>
        </p:txBody>
      </p:sp>
      <p:sp>
        <p:nvSpPr>
          <p:cNvPr id="60419" name="Rectangle 3"/>
          <p:cNvSpPr>
            <a:spLocks noGrp="1" noRot="1" noChangeArrowheads="1"/>
          </p:cNvSpPr>
          <p:nvPr>
            <p:ph type="body" idx="1"/>
          </p:nvPr>
        </p:nvSpPr>
        <p:spPr/>
        <p:txBody>
          <a:bodyPr/>
          <a:lstStyle/>
          <a:p>
            <a:r>
              <a:rPr lang="en-US" altLang="zh-CN">
                <a:solidFill>
                  <a:schemeClr val="bg1"/>
                </a:solidFill>
              </a:rPr>
              <a:t>1  </a:t>
            </a:r>
            <a:r>
              <a:rPr lang="zh-CN" altLang="en-US">
                <a:solidFill>
                  <a:schemeClr val="bg1"/>
                </a:solidFill>
              </a:rPr>
              <a:t>依赖关系</a:t>
            </a:r>
          </a:p>
          <a:p>
            <a:r>
              <a:rPr lang="en-US" altLang="zh-CN">
                <a:solidFill>
                  <a:schemeClr val="bg1"/>
                </a:solidFill>
              </a:rPr>
              <a:t>2  </a:t>
            </a:r>
            <a:r>
              <a:rPr lang="zh-CN" altLang="en-US">
                <a:solidFill>
                  <a:schemeClr val="bg1"/>
                </a:solidFill>
              </a:rPr>
              <a:t>泛化关系</a:t>
            </a:r>
          </a:p>
          <a:p>
            <a:r>
              <a:rPr lang="en-US" altLang="zh-CN">
                <a:solidFill>
                  <a:schemeClr val="bg1"/>
                </a:solidFill>
              </a:rPr>
              <a:t>3  </a:t>
            </a:r>
            <a:r>
              <a:rPr lang="zh-CN" altLang="en-US">
                <a:solidFill>
                  <a:schemeClr val="bg1"/>
                </a:solidFill>
              </a:rPr>
              <a:t>关联关系</a:t>
            </a:r>
          </a:p>
          <a:p>
            <a:r>
              <a:rPr lang="en-US" altLang="zh-CN">
                <a:solidFill>
                  <a:schemeClr val="bg1"/>
                </a:solidFill>
              </a:rPr>
              <a:t>4  </a:t>
            </a:r>
            <a:r>
              <a:rPr lang="zh-CN" altLang="en-US">
                <a:solidFill>
                  <a:schemeClr val="bg1"/>
                </a:solidFill>
              </a:rPr>
              <a:t>实现关系</a:t>
            </a: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668867" y="377826"/>
            <a:ext cx="3878112" cy="958500"/>
          </a:xfrm>
          <a:prstGeom prst="rect">
            <a:avLst/>
          </a:prstGeom>
          <a:noFill/>
          <a:ln w="9525">
            <a:noFill/>
            <a:miter lim="800000"/>
            <a:headEnd/>
            <a:tailEnd/>
          </a:ln>
          <a:effectLst/>
        </p:spPr>
        <p:txBody>
          <a:bodyPr wrap="none" lIns="217709" tIns="108855" rIns="217709" bIns="108855">
            <a:spAutoFit/>
          </a:bodyPr>
          <a:lstStyle/>
          <a:p>
            <a:r>
              <a:rPr lang="en-US" altLang="zh-CN" sz="4800">
                <a:solidFill>
                  <a:schemeClr val="bg1"/>
                </a:solidFill>
              </a:rPr>
              <a:t>3</a:t>
            </a:r>
            <a:r>
              <a:rPr lang="zh-CN" altLang="en-US" sz="4800">
                <a:solidFill>
                  <a:schemeClr val="bg1"/>
                </a:solidFill>
              </a:rPr>
              <a:t>、类的关系</a:t>
            </a:r>
          </a:p>
        </p:txBody>
      </p:sp>
      <p:sp>
        <p:nvSpPr>
          <p:cNvPr id="17411" name="Rectangle 7"/>
          <p:cNvSpPr>
            <a:spLocks noChangeArrowheads="1"/>
          </p:cNvSpPr>
          <p:nvPr/>
        </p:nvSpPr>
        <p:spPr bwMode="auto">
          <a:xfrm>
            <a:off x="863602" y="1816101"/>
            <a:ext cx="22466301" cy="958500"/>
          </a:xfrm>
          <a:prstGeom prst="rect">
            <a:avLst/>
          </a:prstGeom>
          <a:noFill/>
          <a:ln w="9525">
            <a:noFill/>
            <a:miter lim="800000"/>
            <a:headEnd/>
            <a:tailEnd/>
          </a:ln>
          <a:effectLst/>
        </p:spPr>
        <p:txBody>
          <a:bodyPr lIns="217709" tIns="108855" rIns="217709" bIns="108855">
            <a:spAutoFit/>
          </a:bodyPr>
          <a:lstStyle/>
          <a:p>
            <a:r>
              <a:rPr lang="zh-CN" altLang="en-US" sz="4800">
                <a:solidFill>
                  <a:schemeClr val="bg1"/>
                </a:solidFill>
              </a:rPr>
              <a:t>类之间可以建立四种关系：关联、依赖、聚合和泛化。其标记如下图所示。</a:t>
            </a:r>
          </a:p>
        </p:txBody>
      </p:sp>
      <p:pic>
        <p:nvPicPr>
          <p:cNvPr id="1028" name="Picture 4"/>
          <p:cNvPicPr>
            <a:picLocks noChangeAspect="1" noChangeArrowheads="1"/>
          </p:cNvPicPr>
          <p:nvPr/>
        </p:nvPicPr>
        <p:blipFill>
          <a:blip r:embed="rId2"/>
          <a:srcRect/>
          <a:stretch>
            <a:fillRect/>
          </a:stretch>
        </p:blipFill>
        <p:spPr bwMode="auto">
          <a:xfrm>
            <a:off x="3478212" y="4094163"/>
            <a:ext cx="16126323" cy="81486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1828800" y="1066800"/>
            <a:ext cx="20726400" cy="1676400"/>
          </a:xfrm>
        </p:spPr>
        <p:txBody>
          <a:bodyPr>
            <a:normAutofit fontScale="90000"/>
          </a:bodyPr>
          <a:lstStyle/>
          <a:p>
            <a:r>
              <a:rPr lang="zh-CN" altLang="en-US" smtClean="0">
                <a:solidFill>
                  <a:schemeClr val="bg1"/>
                </a:solidFill>
              </a:rPr>
              <a:t>类</a:t>
            </a:r>
            <a:r>
              <a:rPr lang="zh-CN" altLang="en-US">
                <a:solidFill>
                  <a:schemeClr val="bg1"/>
                </a:solidFill>
              </a:rPr>
              <a:t>图和对象图</a:t>
            </a:r>
          </a:p>
        </p:txBody>
      </p:sp>
      <p:sp>
        <p:nvSpPr>
          <p:cNvPr id="5123" name="Rectangle 3"/>
          <p:cNvSpPr>
            <a:spLocks noGrp="1" noRot="1" noChangeArrowheads="1"/>
          </p:cNvSpPr>
          <p:nvPr>
            <p:ph type="subTitle" idx="1"/>
          </p:nvPr>
        </p:nvSpPr>
        <p:spPr>
          <a:xfrm>
            <a:off x="3657600" y="3200400"/>
            <a:ext cx="17068800" cy="8839200"/>
          </a:xfrm>
        </p:spPr>
        <p:txBody>
          <a:bodyPr/>
          <a:lstStyle/>
          <a:p>
            <a:pPr algn="l">
              <a:buFont typeface="Wingdings" pitchFamily="2" charset="2"/>
              <a:buChar char="§"/>
            </a:pPr>
            <a:r>
              <a:rPr lang="en-US" altLang="zh-CN" smtClean="0">
                <a:solidFill>
                  <a:schemeClr val="bg1"/>
                </a:solidFill>
              </a:rPr>
              <a:t>1  </a:t>
            </a:r>
            <a:r>
              <a:rPr lang="zh-CN" altLang="en-US">
                <a:solidFill>
                  <a:schemeClr val="bg1"/>
                </a:solidFill>
              </a:rPr>
              <a:t>类图的概念</a:t>
            </a:r>
          </a:p>
          <a:p>
            <a:pPr algn="l">
              <a:buFont typeface="Wingdings" pitchFamily="2" charset="2"/>
              <a:buChar char="§"/>
            </a:pPr>
            <a:r>
              <a:rPr lang="en-US" altLang="zh-CN" smtClean="0">
                <a:solidFill>
                  <a:schemeClr val="bg1"/>
                </a:solidFill>
              </a:rPr>
              <a:t>2  </a:t>
            </a:r>
            <a:r>
              <a:rPr lang="zh-CN" altLang="en-US">
                <a:solidFill>
                  <a:schemeClr val="bg1"/>
                </a:solidFill>
              </a:rPr>
              <a:t>类图建模技术</a:t>
            </a:r>
          </a:p>
          <a:p>
            <a:pPr algn="l">
              <a:buFont typeface="Wingdings" pitchFamily="2" charset="2"/>
              <a:buChar char="§"/>
            </a:pPr>
            <a:r>
              <a:rPr lang="en-US" altLang="zh-CN" smtClean="0">
                <a:solidFill>
                  <a:schemeClr val="bg1"/>
                </a:solidFill>
              </a:rPr>
              <a:t>3  </a:t>
            </a:r>
            <a:r>
              <a:rPr lang="zh-CN" altLang="en-US">
                <a:solidFill>
                  <a:schemeClr val="bg1"/>
                </a:solidFill>
              </a:rPr>
              <a:t>对象图</a:t>
            </a:r>
          </a:p>
          <a:p>
            <a:pPr algn="l">
              <a:buFont typeface="Wingdings" pitchFamily="2" charset="2"/>
              <a:buChar char="§"/>
            </a:pPr>
            <a:r>
              <a:rPr lang="en-US" altLang="zh-CN" smtClean="0">
                <a:solidFill>
                  <a:schemeClr val="bg1"/>
                </a:solidFill>
              </a:rPr>
              <a:t>4  </a:t>
            </a:r>
            <a:r>
              <a:rPr lang="zh-CN" altLang="en-US">
                <a:solidFill>
                  <a:schemeClr val="bg1"/>
                </a:solidFill>
              </a:rPr>
              <a:t>对象图建模技术</a:t>
            </a:r>
          </a:p>
          <a:p>
            <a:pPr algn="l">
              <a:buFont typeface="Wingdings" pitchFamily="2" charset="2"/>
              <a:buChar char="§"/>
            </a:pPr>
            <a:r>
              <a:rPr lang="en-US" altLang="zh-CN" smtClean="0">
                <a:solidFill>
                  <a:schemeClr val="bg1"/>
                </a:solidFill>
              </a:rPr>
              <a:t>5  </a:t>
            </a:r>
            <a:r>
              <a:rPr lang="zh-CN" altLang="en-US">
                <a:solidFill>
                  <a:schemeClr val="bg1"/>
                </a:solidFill>
              </a:rPr>
              <a:t>实例</a:t>
            </a:r>
            <a:r>
              <a:rPr lang="en-US" altLang="zh-CN">
                <a:solidFill>
                  <a:schemeClr val="bg1"/>
                </a:solidFill>
              </a:rPr>
              <a:t>——</a:t>
            </a:r>
            <a:r>
              <a:rPr lang="zh-CN" altLang="en-US">
                <a:solidFill>
                  <a:schemeClr val="bg1"/>
                </a:solidFill>
              </a:rPr>
              <a:t>图书馆管理系统的类图</a:t>
            </a: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981450" y="2343150"/>
            <a:ext cx="16657080" cy="8680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r>
              <a:rPr lang="zh-CN" altLang="en-US">
                <a:solidFill>
                  <a:schemeClr val="bg1"/>
                </a:solidFill>
              </a:rPr>
              <a:t>关联关系</a:t>
            </a:r>
          </a:p>
        </p:txBody>
      </p:sp>
      <p:sp>
        <p:nvSpPr>
          <p:cNvPr id="71683" name="Rectangle 3"/>
          <p:cNvSpPr>
            <a:spLocks noGrp="1" noRot="1" noChangeArrowheads="1"/>
          </p:cNvSpPr>
          <p:nvPr>
            <p:ph type="body" sz="half" idx="1"/>
          </p:nvPr>
        </p:nvSpPr>
        <p:spPr>
          <a:xfrm>
            <a:off x="1625600" y="3200400"/>
            <a:ext cx="21742400" cy="2895600"/>
          </a:xfrm>
        </p:spPr>
        <p:txBody>
          <a:bodyPr/>
          <a:lstStyle/>
          <a:p>
            <a:r>
              <a:rPr lang="zh-CN" altLang="en-US" sz="6700">
                <a:solidFill>
                  <a:schemeClr val="bg1"/>
                </a:solidFill>
              </a:rPr>
              <a:t>一种结构关系。 </a:t>
            </a:r>
          </a:p>
          <a:p>
            <a:r>
              <a:rPr lang="zh-CN" altLang="en-US" sz="6700">
                <a:solidFill>
                  <a:schemeClr val="bg1"/>
                </a:solidFill>
              </a:rPr>
              <a:t>指明事物的对象之间的联系。 </a:t>
            </a:r>
          </a:p>
          <a:p>
            <a:endParaRPr lang="en-US" altLang="zh-CN" sz="6700">
              <a:solidFill>
                <a:schemeClr val="bg1"/>
              </a:solidFill>
            </a:endParaRPr>
          </a:p>
        </p:txBody>
      </p:sp>
      <p:pic>
        <p:nvPicPr>
          <p:cNvPr id="71687" name="Picture 7"/>
          <p:cNvPicPr>
            <a:picLocks noGrp="1" noChangeAspect="1" noChangeArrowheads="1"/>
          </p:cNvPicPr>
          <p:nvPr>
            <p:ph sz="half" idx="2"/>
          </p:nvPr>
        </p:nvPicPr>
        <p:blipFill>
          <a:blip r:embed="rId2"/>
          <a:srcRect/>
          <a:stretch>
            <a:fillRect/>
          </a:stretch>
        </p:blipFill>
        <p:spPr>
          <a:xfrm>
            <a:off x="5283200" y="7010401"/>
            <a:ext cx="14058901" cy="3540126"/>
          </a:xfrm>
          <a:noFill/>
          <a:ln/>
        </p:spPr>
      </p:pic>
      <p:pic>
        <p:nvPicPr>
          <p:cNvPr id="5"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r>
              <a:rPr lang="zh-CN" altLang="en-US">
                <a:solidFill>
                  <a:schemeClr val="bg1"/>
                </a:solidFill>
              </a:rPr>
              <a:t>关联关系 </a:t>
            </a:r>
          </a:p>
        </p:txBody>
      </p:sp>
      <p:sp>
        <p:nvSpPr>
          <p:cNvPr id="4" name="Rectangle 3"/>
          <p:cNvSpPr txBox="1">
            <a:spLocks noRot="1" noChangeArrowheads="1"/>
          </p:cNvSpPr>
          <p:nvPr/>
        </p:nvSpPr>
        <p:spPr>
          <a:xfrm>
            <a:off x="1945566" y="2967754"/>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marL="635000" marR="0" lvl="0" indent="-635000" algn="l" defTabSz="825500" rtl="0" eaLnBrk="1" fontAlgn="auto" latinLnBrk="0" hangingPunct="1">
              <a:lnSpc>
                <a:spcPct val="100000"/>
              </a:lnSpc>
              <a:spcBef>
                <a:spcPts val="5900"/>
              </a:spcBef>
              <a:spcAft>
                <a:spcPts val="0"/>
              </a:spcAft>
              <a:buClrTx/>
              <a:buSzPct val="125000"/>
              <a:buFontTx/>
              <a:buChar char="•"/>
              <a:tabLst/>
              <a:defRPr/>
            </a:pPr>
            <a:r>
              <a:rPr kumimoji="0" lang="en-US" altLang="zh-CN" sz="4800" b="0" i="0" u="none" strike="noStrike" kern="0" cap="none" spc="0" normalizeH="0" baseline="0" noProof="0" dirty="0" smtClean="0">
                <a:ln>
                  <a:noFill/>
                </a:ln>
                <a:solidFill>
                  <a:schemeClr val="bg1"/>
                </a:solidFill>
                <a:uLnTx/>
                <a:uFillTx/>
                <a:latin typeface="+mj-lt"/>
                <a:ea typeface="+mj-ea"/>
                <a:cs typeface="+mj-cs"/>
                <a:sym typeface="Helvetica Neue"/>
              </a:rPr>
              <a:t>1.  </a:t>
            </a:r>
            <a:r>
              <a:rPr kumimoji="0" lang="zh-CN" altLang="en-US" sz="4800" b="0" i="0" u="none" strike="noStrike" kern="0" cap="none" spc="0" normalizeH="0" baseline="0" noProof="0" dirty="0" smtClean="0">
                <a:ln>
                  <a:noFill/>
                </a:ln>
                <a:solidFill>
                  <a:schemeClr val="bg1"/>
                </a:solidFill>
                <a:uLnTx/>
                <a:uFillTx/>
                <a:latin typeface="+mj-lt"/>
                <a:ea typeface="+mj-ea"/>
                <a:cs typeface="+mj-cs"/>
                <a:sym typeface="Helvetica Neue"/>
              </a:rPr>
              <a:t>名称（</a:t>
            </a:r>
            <a:r>
              <a:rPr kumimoji="0" lang="en-US" altLang="zh-CN" sz="4800" b="0" i="0" u="none" strike="noStrike" kern="0" cap="none" spc="0" normalizeH="0" baseline="0" noProof="0" dirty="0" smtClean="0">
                <a:ln>
                  <a:noFill/>
                </a:ln>
                <a:solidFill>
                  <a:schemeClr val="bg1"/>
                </a:solidFill>
                <a:uLnTx/>
                <a:uFillTx/>
                <a:latin typeface="+mj-lt"/>
                <a:ea typeface="+mj-ea"/>
                <a:cs typeface="+mj-cs"/>
                <a:sym typeface="Helvetica Neue"/>
              </a:rPr>
              <a:t>Name</a:t>
            </a:r>
            <a:r>
              <a:rPr kumimoji="0" lang="zh-CN" altLang="en-US" sz="4800" b="0" i="0" u="none" strike="noStrike" kern="0" cap="none" spc="0" normalizeH="0" baseline="0" noProof="0" dirty="0" smtClean="0">
                <a:ln>
                  <a:noFill/>
                </a:ln>
                <a:solidFill>
                  <a:schemeClr val="bg1"/>
                </a:solidFill>
                <a:uLnTx/>
                <a:uFillTx/>
                <a:latin typeface="+mj-lt"/>
                <a:ea typeface="+mj-ea"/>
                <a:cs typeface="+mj-cs"/>
                <a:sym typeface="Helvetica Neue"/>
              </a:rPr>
              <a:t>）</a:t>
            </a:r>
          </a:p>
          <a:p>
            <a:pPr marL="635000" marR="0" lvl="0" indent="-635000" algn="l" defTabSz="825500" rtl="0" eaLnBrk="1" fontAlgn="auto" latinLnBrk="0" hangingPunct="1">
              <a:lnSpc>
                <a:spcPct val="100000"/>
              </a:lnSpc>
              <a:spcBef>
                <a:spcPts val="5900"/>
              </a:spcBef>
              <a:spcAft>
                <a:spcPts val="0"/>
              </a:spcAft>
              <a:buClrTx/>
              <a:buSzPct val="125000"/>
              <a:buFontTx/>
              <a:buChar char="•"/>
              <a:tabLst/>
              <a:defRPr/>
            </a:pPr>
            <a:r>
              <a:rPr kumimoji="0" lang="en-US" altLang="zh-CN" sz="4800" b="0" i="0" u="none" strike="noStrike" kern="0" cap="none" spc="0" normalizeH="0" baseline="0" noProof="0" dirty="0" smtClean="0">
                <a:ln>
                  <a:noFill/>
                </a:ln>
                <a:solidFill>
                  <a:schemeClr val="bg1"/>
                </a:solidFill>
                <a:uLnTx/>
                <a:uFillTx/>
                <a:latin typeface="+mj-lt"/>
                <a:ea typeface="+mj-ea"/>
                <a:cs typeface="+mj-cs"/>
                <a:sym typeface="Helvetica Neue"/>
              </a:rPr>
              <a:t>2.  </a:t>
            </a:r>
            <a:r>
              <a:rPr kumimoji="0" lang="zh-CN" altLang="en-US" sz="4800" b="0" i="0" u="none" strike="noStrike" kern="0" cap="none" spc="0" normalizeH="0" baseline="0" noProof="0" dirty="0" smtClean="0">
                <a:ln>
                  <a:noFill/>
                </a:ln>
                <a:solidFill>
                  <a:schemeClr val="bg1"/>
                </a:solidFill>
                <a:uLnTx/>
                <a:uFillTx/>
                <a:latin typeface="+mj-lt"/>
                <a:ea typeface="+mj-ea"/>
                <a:cs typeface="+mj-cs"/>
                <a:sym typeface="Helvetica Neue"/>
              </a:rPr>
              <a:t>角色（</a:t>
            </a:r>
            <a:r>
              <a:rPr kumimoji="0" lang="en-US" altLang="zh-CN" sz="4800" b="0" i="0" u="none" strike="noStrike" kern="0" cap="none" spc="0" normalizeH="0" baseline="0" noProof="0" dirty="0" smtClean="0">
                <a:ln>
                  <a:noFill/>
                </a:ln>
                <a:solidFill>
                  <a:schemeClr val="bg1"/>
                </a:solidFill>
                <a:uLnTx/>
                <a:uFillTx/>
                <a:latin typeface="+mj-lt"/>
                <a:ea typeface="+mj-ea"/>
                <a:cs typeface="+mj-cs"/>
                <a:sym typeface="Helvetica Neue"/>
              </a:rPr>
              <a:t>Role</a:t>
            </a:r>
            <a:r>
              <a:rPr kumimoji="0" lang="zh-CN" altLang="en-US" sz="4800" b="0" i="0" u="none" strike="noStrike" kern="0" cap="none" spc="0" normalizeH="0" baseline="0" noProof="0" dirty="0" smtClean="0">
                <a:ln>
                  <a:noFill/>
                </a:ln>
                <a:solidFill>
                  <a:schemeClr val="bg1"/>
                </a:solidFill>
                <a:uLnTx/>
                <a:uFillTx/>
                <a:latin typeface="+mj-lt"/>
                <a:ea typeface="+mj-ea"/>
                <a:cs typeface="+mj-cs"/>
                <a:sym typeface="Helvetica Neue"/>
              </a:rPr>
              <a:t>）</a:t>
            </a:r>
          </a:p>
          <a:p>
            <a:pPr marL="635000" marR="0" lvl="0" indent="-635000" algn="l" defTabSz="825500" rtl="0" eaLnBrk="1" fontAlgn="auto" latinLnBrk="0" hangingPunct="1">
              <a:lnSpc>
                <a:spcPct val="100000"/>
              </a:lnSpc>
              <a:spcBef>
                <a:spcPts val="5900"/>
              </a:spcBef>
              <a:spcAft>
                <a:spcPts val="0"/>
              </a:spcAft>
              <a:buClrTx/>
              <a:buSzPct val="125000"/>
              <a:buFontTx/>
              <a:buChar char="•"/>
              <a:tabLst/>
              <a:defRPr/>
            </a:pPr>
            <a:r>
              <a:rPr kumimoji="0" lang="en-US" altLang="zh-CN" sz="4800" b="0" i="0" u="none" strike="noStrike" kern="0" cap="none" spc="0" normalizeH="0" baseline="0" noProof="0" dirty="0" smtClean="0">
                <a:ln>
                  <a:noFill/>
                </a:ln>
                <a:solidFill>
                  <a:schemeClr val="bg1"/>
                </a:solidFill>
                <a:uLnTx/>
                <a:uFillTx/>
                <a:latin typeface="+mj-lt"/>
                <a:ea typeface="+mj-ea"/>
                <a:cs typeface="+mj-cs"/>
                <a:sym typeface="Helvetica Neue"/>
              </a:rPr>
              <a:t>3.  </a:t>
            </a:r>
            <a:r>
              <a:rPr kumimoji="0" lang="zh-CN" altLang="en-US" sz="4800" b="0" i="0" u="none" strike="noStrike" kern="0" cap="none" spc="0" normalizeH="0" baseline="0" noProof="0" dirty="0" smtClean="0">
                <a:ln>
                  <a:noFill/>
                </a:ln>
                <a:solidFill>
                  <a:schemeClr val="bg1"/>
                </a:solidFill>
                <a:uLnTx/>
                <a:uFillTx/>
                <a:latin typeface="+mj-lt"/>
                <a:ea typeface="+mj-ea"/>
                <a:cs typeface="+mj-cs"/>
                <a:sym typeface="Helvetica Neue"/>
              </a:rPr>
              <a:t>多重性（</a:t>
            </a:r>
            <a:r>
              <a:rPr kumimoji="0" lang="en-US" altLang="zh-CN" sz="4800" b="0" i="0" u="none" strike="noStrike" kern="0" cap="none" spc="0" normalizeH="0" baseline="0" noProof="0" dirty="0" smtClean="0">
                <a:ln>
                  <a:noFill/>
                </a:ln>
                <a:solidFill>
                  <a:schemeClr val="bg1"/>
                </a:solidFill>
                <a:uLnTx/>
                <a:uFillTx/>
                <a:latin typeface="+mj-lt"/>
                <a:ea typeface="+mj-ea"/>
                <a:cs typeface="+mj-cs"/>
                <a:sym typeface="Helvetica Neue"/>
              </a:rPr>
              <a:t>Multiplicity</a:t>
            </a:r>
            <a:r>
              <a:rPr kumimoji="0" lang="zh-CN" altLang="en-US" sz="4800" b="0" i="0" u="none" strike="noStrike" kern="0" cap="none" spc="0" normalizeH="0" baseline="0" noProof="0" dirty="0" smtClean="0">
                <a:ln>
                  <a:noFill/>
                </a:ln>
                <a:solidFill>
                  <a:schemeClr val="bg1"/>
                </a:solidFill>
                <a:uLnTx/>
                <a:uFillTx/>
                <a:latin typeface="+mj-lt"/>
                <a:ea typeface="+mj-ea"/>
                <a:cs typeface="+mj-cs"/>
                <a:sym typeface="Helvetica Neue"/>
              </a:rPr>
              <a:t>）</a:t>
            </a:r>
          </a:p>
          <a:p>
            <a:pPr marL="635000" marR="0" lvl="0" indent="-635000" algn="l" defTabSz="825500" rtl="0" eaLnBrk="1" fontAlgn="auto" latinLnBrk="0" hangingPunct="1">
              <a:lnSpc>
                <a:spcPct val="100000"/>
              </a:lnSpc>
              <a:spcBef>
                <a:spcPts val="5900"/>
              </a:spcBef>
              <a:spcAft>
                <a:spcPts val="0"/>
              </a:spcAft>
              <a:buClrTx/>
              <a:buSzPct val="125000"/>
              <a:buFontTx/>
              <a:buChar char="•"/>
              <a:tabLst/>
              <a:defRPr/>
            </a:pPr>
            <a:r>
              <a:rPr kumimoji="0" lang="en-US" altLang="zh-CN" sz="4800" b="0" i="0" u="none" strike="noStrike" kern="0" cap="none" spc="0" normalizeH="0" baseline="0" noProof="0" dirty="0" smtClean="0">
                <a:ln>
                  <a:noFill/>
                </a:ln>
                <a:solidFill>
                  <a:schemeClr val="bg1"/>
                </a:solidFill>
                <a:uLnTx/>
                <a:uFillTx/>
                <a:latin typeface="+mj-lt"/>
                <a:ea typeface="+mj-ea"/>
                <a:cs typeface="+mj-cs"/>
                <a:sym typeface="Helvetica Neue"/>
              </a:rPr>
              <a:t>4.  </a:t>
            </a:r>
            <a:r>
              <a:rPr kumimoji="0" lang="zh-CN" altLang="en-US" sz="4800" b="0" i="0" u="none" strike="noStrike" kern="0" cap="none" spc="0" normalizeH="0" baseline="0" noProof="0" dirty="0" smtClean="0">
                <a:ln>
                  <a:noFill/>
                </a:ln>
                <a:solidFill>
                  <a:schemeClr val="bg1"/>
                </a:solidFill>
                <a:uLnTx/>
                <a:uFillTx/>
                <a:latin typeface="+mj-lt"/>
                <a:ea typeface="+mj-ea"/>
                <a:cs typeface="+mj-cs"/>
                <a:sym typeface="Helvetica Neue"/>
              </a:rPr>
              <a:t>聚合关系（</a:t>
            </a:r>
            <a:r>
              <a:rPr kumimoji="0" lang="en-US" altLang="zh-CN" sz="4800" b="0" i="0" u="none" strike="noStrike" kern="0" cap="none" spc="0" normalizeH="0" baseline="0" noProof="0" dirty="0" smtClean="0">
                <a:ln>
                  <a:noFill/>
                </a:ln>
                <a:solidFill>
                  <a:schemeClr val="bg1"/>
                </a:solidFill>
                <a:uLnTx/>
                <a:uFillTx/>
                <a:latin typeface="+mj-lt"/>
                <a:ea typeface="+mj-ea"/>
                <a:cs typeface="+mj-cs"/>
                <a:sym typeface="Helvetica Neue"/>
              </a:rPr>
              <a:t>Aggregation</a:t>
            </a:r>
            <a:r>
              <a:rPr kumimoji="0" lang="zh-CN" altLang="en-US" sz="4800" b="0" i="0" u="none" strike="noStrike" kern="0" cap="none" spc="0" normalizeH="0" baseline="0" noProof="0" dirty="0" smtClean="0">
                <a:ln>
                  <a:noFill/>
                </a:ln>
                <a:solidFill>
                  <a:schemeClr val="bg1"/>
                </a:solidFill>
                <a:uLnTx/>
                <a:uFillTx/>
                <a:latin typeface="+mj-lt"/>
                <a:ea typeface="+mj-ea"/>
                <a:cs typeface="+mj-cs"/>
                <a:sym typeface="Helvetica Neue"/>
              </a:rPr>
              <a:t>）</a:t>
            </a:r>
          </a:p>
          <a:p>
            <a:pPr marL="635000" marR="0" lvl="0" indent="-635000" algn="l" defTabSz="825500" rtl="0" eaLnBrk="1" fontAlgn="auto" latinLnBrk="0" hangingPunct="1">
              <a:lnSpc>
                <a:spcPct val="100000"/>
              </a:lnSpc>
              <a:spcBef>
                <a:spcPts val="5900"/>
              </a:spcBef>
              <a:spcAft>
                <a:spcPts val="0"/>
              </a:spcAft>
              <a:buClrTx/>
              <a:buSzPct val="125000"/>
              <a:buFontTx/>
              <a:buChar char="•"/>
              <a:tabLst/>
              <a:defRPr/>
            </a:pPr>
            <a:r>
              <a:rPr kumimoji="0" lang="en-US" altLang="zh-CN" sz="4800" b="0" i="0" u="none" strike="noStrike" kern="0" cap="none" spc="0" normalizeH="0" baseline="0" noProof="0" dirty="0" smtClean="0">
                <a:ln>
                  <a:noFill/>
                </a:ln>
                <a:solidFill>
                  <a:schemeClr val="bg1"/>
                </a:solidFill>
                <a:uLnTx/>
                <a:uFillTx/>
                <a:latin typeface="+mj-lt"/>
                <a:ea typeface="+mj-ea"/>
                <a:cs typeface="+mj-cs"/>
                <a:sym typeface="Helvetica Neue"/>
              </a:rPr>
              <a:t>5.  </a:t>
            </a:r>
            <a:r>
              <a:rPr kumimoji="0" lang="zh-CN" altLang="en-US" sz="4800" b="0" i="0" u="none" strike="noStrike" kern="0" cap="none" spc="0" normalizeH="0" baseline="0" noProof="0" dirty="0" smtClean="0">
                <a:ln>
                  <a:noFill/>
                </a:ln>
                <a:solidFill>
                  <a:schemeClr val="bg1"/>
                </a:solidFill>
                <a:uLnTx/>
                <a:uFillTx/>
                <a:latin typeface="+mj-lt"/>
                <a:ea typeface="+mj-ea"/>
                <a:cs typeface="+mj-cs"/>
                <a:sym typeface="Helvetica Neue"/>
              </a:rPr>
              <a:t>组合关系（</a:t>
            </a:r>
            <a:r>
              <a:rPr kumimoji="0" lang="en-US" altLang="zh-CN" sz="4800" b="0" i="0" u="none" strike="noStrike" kern="0" cap="none" spc="0" normalizeH="0" baseline="0" noProof="0" dirty="0" smtClean="0">
                <a:ln>
                  <a:noFill/>
                </a:ln>
                <a:solidFill>
                  <a:schemeClr val="bg1"/>
                </a:solidFill>
                <a:uLnTx/>
                <a:uFillTx/>
                <a:latin typeface="+mj-lt"/>
                <a:ea typeface="+mj-ea"/>
                <a:cs typeface="+mj-cs"/>
                <a:sym typeface="Helvetica Neue"/>
              </a:rPr>
              <a:t>Composition</a:t>
            </a:r>
            <a:r>
              <a:rPr kumimoji="0" lang="zh-CN" altLang="en-US" sz="4800" b="0" i="0" u="none" strike="noStrike" kern="0" cap="none" spc="0" normalizeH="0" baseline="0" noProof="0" dirty="0" smtClean="0">
                <a:ln>
                  <a:noFill/>
                </a:ln>
                <a:solidFill>
                  <a:schemeClr val="bg1"/>
                </a:solidFill>
                <a:uLnTx/>
                <a:uFillTx/>
                <a:latin typeface="+mj-lt"/>
                <a:ea typeface="+mj-ea"/>
                <a:cs typeface="+mj-cs"/>
                <a:sym typeface="Helvetica Neue"/>
              </a:rPr>
              <a:t>）</a:t>
            </a:r>
          </a:p>
          <a:p>
            <a:pPr marL="635000" marR="0" lvl="0" indent="-635000" algn="l" defTabSz="825500" rtl="0" eaLnBrk="1" fontAlgn="auto" latinLnBrk="0" hangingPunct="1">
              <a:lnSpc>
                <a:spcPct val="100000"/>
              </a:lnSpc>
              <a:spcBef>
                <a:spcPts val="5900"/>
              </a:spcBef>
              <a:spcAft>
                <a:spcPts val="0"/>
              </a:spcAft>
              <a:buClrTx/>
              <a:buSzPct val="125000"/>
              <a:buFontTx/>
              <a:buChar char="•"/>
              <a:tabLst/>
              <a:defRPr/>
            </a:pPr>
            <a:r>
              <a:rPr kumimoji="0" lang="en-US" altLang="zh-CN" sz="4800" b="0" i="0" u="none" strike="noStrike" kern="0" cap="none" spc="0" normalizeH="0" baseline="0" noProof="0" dirty="0" smtClean="0">
                <a:ln>
                  <a:noFill/>
                </a:ln>
                <a:solidFill>
                  <a:schemeClr val="bg1"/>
                </a:solidFill>
                <a:uLnTx/>
                <a:uFillTx/>
                <a:latin typeface="+mj-lt"/>
                <a:ea typeface="+mj-ea"/>
                <a:cs typeface="+mj-cs"/>
                <a:sym typeface="Helvetica Neue"/>
              </a:rPr>
              <a:t>6.   </a:t>
            </a:r>
            <a:r>
              <a:rPr kumimoji="0" lang="zh-CN" altLang="en-US" sz="4800" b="0" i="0" u="none" strike="noStrike" kern="0" cap="none" spc="0" normalizeH="0" baseline="0" noProof="0" dirty="0" smtClean="0">
                <a:ln>
                  <a:noFill/>
                </a:ln>
                <a:solidFill>
                  <a:schemeClr val="bg1"/>
                </a:solidFill>
                <a:uLnTx/>
                <a:uFillTx/>
                <a:latin typeface="+mj-lt"/>
                <a:ea typeface="+mj-ea"/>
                <a:cs typeface="+mj-cs"/>
                <a:sym typeface="Helvetica Neue"/>
              </a:rPr>
              <a:t>导航性（</a:t>
            </a:r>
            <a:r>
              <a:rPr kumimoji="0" lang="en-US" altLang="zh-CN" sz="4800" b="0" i="0" u="none" strike="noStrike" kern="0" cap="none" spc="0" normalizeH="0" baseline="0" noProof="0" dirty="0" smtClean="0">
                <a:ln>
                  <a:noFill/>
                </a:ln>
                <a:solidFill>
                  <a:schemeClr val="bg1"/>
                </a:solidFill>
                <a:uLnTx/>
                <a:uFillTx/>
                <a:latin typeface="+mj-lt"/>
                <a:ea typeface="+mj-ea"/>
                <a:cs typeface="+mj-cs"/>
                <a:sym typeface="Helvetica Neue"/>
              </a:rPr>
              <a:t>Navigation</a:t>
            </a:r>
            <a:r>
              <a:rPr kumimoji="0" lang="zh-CN" altLang="en-US" sz="4800" b="0" i="0" u="none" strike="noStrike" kern="0" cap="none" spc="0" normalizeH="0" baseline="0" noProof="0" dirty="0" smtClean="0">
                <a:ln>
                  <a:noFill/>
                </a:ln>
                <a:solidFill>
                  <a:schemeClr val="bg1"/>
                </a:solidFill>
                <a:uLnTx/>
                <a:uFillTx/>
                <a:latin typeface="+mj-lt"/>
                <a:ea typeface="+mj-ea"/>
                <a:cs typeface="+mj-cs"/>
                <a:sym typeface="Helvetica Neue"/>
              </a:rPr>
              <a:t>）</a:t>
            </a:r>
            <a:endParaRPr kumimoji="0" lang="zh-CN" altLang="en-US" sz="4800" b="0" i="0" u="none" strike="noStrike" kern="0" cap="none" spc="0" normalizeH="0" baseline="0" noProof="0" dirty="0">
              <a:ln>
                <a:noFill/>
              </a:ln>
              <a:solidFill>
                <a:schemeClr val="bg1"/>
              </a:solidFill>
              <a:uLnTx/>
              <a:uFillTx/>
              <a:latin typeface="+mj-lt"/>
              <a:ea typeface="+mj-ea"/>
              <a:cs typeface="+mj-cs"/>
              <a:sym typeface="Helvetica Neue"/>
            </a:endParaRPr>
          </a:p>
        </p:txBody>
      </p:sp>
      <p:pic>
        <p:nvPicPr>
          <p:cNvPr id="5"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r>
              <a:rPr lang="zh-CN" altLang="en-US">
                <a:solidFill>
                  <a:schemeClr val="bg1"/>
                </a:solidFill>
              </a:rPr>
              <a:t>（</a:t>
            </a:r>
            <a:r>
              <a:rPr lang="en-US" altLang="zh-CN">
                <a:solidFill>
                  <a:schemeClr val="bg1"/>
                </a:solidFill>
              </a:rPr>
              <a:t>1</a:t>
            </a:r>
            <a:r>
              <a:rPr lang="zh-CN" altLang="en-US">
                <a:solidFill>
                  <a:schemeClr val="bg1"/>
                </a:solidFill>
              </a:rPr>
              <a:t>）  名称</a:t>
            </a:r>
          </a:p>
        </p:txBody>
      </p:sp>
      <p:sp>
        <p:nvSpPr>
          <p:cNvPr id="78851" name="Rectangle 3"/>
          <p:cNvSpPr>
            <a:spLocks noGrp="1" noRot="1" noChangeArrowheads="1"/>
          </p:cNvSpPr>
          <p:nvPr>
            <p:ph type="body" sz="half" idx="1"/>
          </p:nvPr>
        </p:nvSpPr>
        <p:spPr>
          <a:xfrm>
            <a:off x="1577474" y="3376863"/>
            <a:ext cx="21742400" cy="5029200"/>
          </a:xfrm>
        </p:spPr>
        <p:txBody>
          <a:bodyPr>
            <a:normAutofit/>
          </a:bodyPr>
          <a:lstStyle/>
          <a:p>
            <a:r>
              <a:rPr lang="zh-CN" altLang="en-US" smtClean="0">
                <a:solidFill>
                  <a:schemeClr val="bg1"/>
                </a:solidFill>
              </a:rPr>
              <a:t>使用一个动词或动词短语来命名关联。</a:t>
            </a:r>
          </a:p>
          <a:p>
            <a:r>
              <a:rPr lang="zh-CN" altLang="en-US" smtClean="0">
                <a:solidFill>
                  <a:schemeClr val="bg1"/>
                </a:solidFill>
              </a:rPr>
              <a:t>清</a:t>
            </a:r>
            <a:r>
              <a:rPr lang="zh-CN" altLang="en-US">
                <a:solidFill>
                  <a:schemeClr val="bg1"/>
                </a:solidFill>
              </a:rPr>
              <a:t>晰而简洁地说明对象间关系。</a:t>
            </a:r>
          </a:p>
          <a:p>
            <a:r>
              <a:rPr lang="zh-CN" altLang="en-US">
                <a:solidFill>
                  <a:schemeClr val="bg1"/>
                </a:solidFill>
              </a:rPr>
              <a:t>关联的名称并不是必需的</a:t>
            </a:r>
            <a:r>
              <a:rPr lang="zh-CN" altLang="en-US" smtClean="0">
                <a:solidFill>
                  <a:schemeClr val="bg1"/>
                </a:solidFill>
              </a:rPr>
              <a:t>。 </a:t>
            </a:r>
          </a:p>
          <a:p>
            <a:endParaRPr lang="en-US" altLang="zh-CN">
              <a:solidFill>
                <a:schemeClr val="bg1"/>
              </a:solidFill>
            </a:endParaRPr>
          </a:p>
        </p:txBody>
      </p:sp>
      <p:pic>
        <p:nvPicPr>
          <p:cNvPr id="5"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pic>
        <p:nvPicPr>
          <p:cNvPr id="1026" name="Picture 2"/>
          <p:cNvPicPr>
            <a:picLocks noChangeAspect="1" noChangeArrowheads="1"/>
          </p:cNvPicPr>
          <p:nvPr/>
        </p:nvPicPr>
        <p:blipFill>
          <a:blip r:embed="rId3"/>
          <a:srcRect/>
          <a:stretch>
            <a:fillRect/>
          </a:stretch>
        </p:blipFill>
        <p:spPr bwMode="auto">
          <a:xfrm>
            <a:off x="1508125" y="8102600"/>
            <a:ext cx="11286218" cy="3784600"/>
          </a:xfrm>
          <a:prstGeom prst="rect">
            <a:avLst/>
          </a:prstGeom>
          <a:noFill/>
          <a:ln w="9525">
            <a:noFill/>
            <a:miter lim="800000"/>
            <a:headEnd/>
            <a:tailEnd/>
          </a:ln>
          <a:effectLst/>
        </p:spPr>
      </p:pic>
      <p:pic>
        <p:nvPicPr>
          <p:cNvPr id="8" name="Picture 4"/>
          <p:cNvPicPr>
            <a:picLocks noChangeAspect="1" noChangeArrowheads="1"/>
          </p:cNvPicPr>
          <p:nvPr/>
        </p:nvPicPr>
        <p:blipFill>
          <a:blip r:embed="rId4"/>
          <a:srcRect/>
          <a:stretch>
            <a:fillRect/>
          </a:stretch>
        </p:blipFill>
        <p:spPr bwMode="auto">
          <a:xfrm>
            <a:off x="13531850" y="3352799"/>
            <a:ext cx="10852150" cy="783096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r>
              <a:rPr lang="zh-CN" altLang="en-US">
                <a:solidFill>
                  <a:schemeClr val="bg1"/>
                </a:solidFill>
              </a:rPr>
              <a:t>（</a:t>
            </a:r>
            <a:r>
              <a:rPr lang="en-US" altLang="zh-CN">
                <a:solidFill>
                  <a:schemeClr val="bg1"/>
                </a:solidFill>
              </a:rPr>
              <a:t>2</a:t>
            </a:r>
            <a:r>
              <a:rPr lang="zh-CN" altLang="en-US">
                <a:solidFill>
                  <a:schemeClr val="bg1"/>
                </a:solidFill>
              </a:rPr>
              <a:t>）  角色 </a:t>
            </a:r>
          </a:p>
        </p:txBody>
      </p:sp>
      <p:sp>
        <p:nvSpPr>
          <p:cNvPr id="80899" name="Rectangle 3"/>
          <p:cNvSpPr>
            <a:spLocks noGrp="1" noRot="1" noChangeArrowheads="1"/>
          </p:cNvSpPr>
          <p:nvPr>
            <p:ph type="body" sz="half" idx="1"/>
          </p:nvPr>
        </p:nvSpPr>
        <p:spPr>
          <a:xfrm>
            <a:off x="1016000" y="3200400"/>
            <a:ext cx="22352000" cy="3200400"/>
          </a:xfrm>
        </p:spPr>
        <p:txBody>
          <a:bodyPr>
            <a:normAutofit fontScale="92500" lnSpcReduction="20000"/>
          </a:bodyPr>
          <a:lstStyle/>
          <a:p>
            <a:r>
              <a:rPr lang="zh-CN" altLang="en-US" sz="6700">
                <a:solidFill>
                  <a:schemeClr val="bg1"/>
                </a:solidFill>
              </a:rPr>
              <a:t>关联关系中一个类对另一个类所表现出来的职责。 </a:t>
            </a:r>
          </a:p>
          <a:p>
            <a:r>
              <a:rPr lang="zh-CN" altLang="en-US" sz="6700">
                <a:solidFill>
                  <a:schemeClr val="bg1"/>
                </a:solidFill>
              </a:rPr>
              <a:t>角色的名称应该是名词或名词短语，以解释对象是如何参与关系的。 </a:t>
            </a:r>
          </a:p>
        </p:txBody>
      </p:sp>
      <p:pic>
        <p:nvPicPr>
          <p:cNvPr id="80901" name="Picture 5"/>
          <p:cNvPicPr>
            <a:picLocks noGrp="1" noChangeAspect="1" noChangeArrowheads="1"/>
          </p:cNvPicPr>
          <p:nvPr>
            <p:ph sz="half" idx="2"/>
          </p:nvPr>
        </p:nvPicPr>
        <p:blipFill>
          <a:blip r:embed="rId2"/>
          <a:srcRect/>
          <a:stretch>
            <a:fillRect/>
          </a:stretch>
        </p:blipFill>
        <p:spPr>
          <a:xfrm>
            <a:off x="5689600" y="7315201"/>
            <a:ext cx="14414501" cy="2676526"/>
          </a:xfrm>
          <a:noFill/>
          <a:ln/>
        </p:spPr>
      </p:pic>
      <p:pic>
        <p:nvPicPr>
          <p:cNvPr id="5"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p:txBody>
          <a:bodyPr/>
          <a:lstStyle/>
          <a:p>
            <a:r>
              <a:rPr lang="zh-CN" altLang="en-US">
                <a:solidFill>
                  <a:schemeClr val="bg1"/>
                </a:solidFill>
              </a:rPr>
              <a:t>（</a:t>
            </a:r>
            <a:r>
              <a:rPr lang="en-US" altLang="zh-CN">
                <a:solidFill>
                  <a:schemeClr val="bg1"/>
                </a:solidFill>
              </a:rPr>
              <a:t>3</a:t>
            </a:r>
            <a:r>
              <a:rPr lang="zh-CN" altLang="en-US">
                <a:solidFill>
                  <a:schemeClr val="bg1"/>
                </a:solidFill>
              </a:rPr>
              <a:t>）  多重性 </a:t>
            </a:r>
          </a:p>
        </p:txBody>
      </p:sp>
      <p:sp>
        <p:nvSpPr>
          <p:cNvPr id="82947" name="Rectangle 3"/>
          <p:cNvSpPr>
            <a:spLocks noGrp="1" noRot="1" noChangeArrowheads="1"/>
          </p:cNvSpPr>
          <p:nvPr>
            <p:ph type="body" sz="half" idx="1"/>
          </p:nvPr>
        </p:nvSpPr>
        <p:spPr>
          <a:xfrm>
            <a:off x="1673726" y="3368841"/>
            <a:ext cx="21742400" cy="6208295"/>
          </a:xfrm>
        </p:spPr>
        <p:txBody>
          <a:bodyPr>
            <a:normAutofit fontScale="85000" lnSpcReduction="10000"/>
          </a:bodyPr>
          <a:lstStyle/>
          <a:p>
            <a:pPr>
              <a:lnSpc>
                <a:spcPct val="90000"/>
              </a:lnSpc>
            </a:pPr>
            <a:r>
              <a:rPr lang="zh-CN" altLang="en-US" sz="6700">
                <a:solidFill>
                  <a:schemeClr val="bg1"/>
                </a:solidFill>
              </a:rPr>
              <a:t>指有多少对象可以参与该关联。</a:t>
            </a:r>
          </a:p>
          <a:p>
            <a:pPr>
              <a:lnSpc>
                <a:spcPct val="90000"/>
              </a:lnSpc>
            </a:pPr>
            <a:r>
              <a:rPr lang="zh-CN" altLang="en-US" sz="6700">
                <a:solidFill>
                  <a:schemeClr val="bg1"/>
                </a:solidFill>
              </a:rPr>
              <a:t>可以表达一个取值范围、特定值、无限定的范围或一组离散值。  </a:t>
            </a:r>
          </a:p>
          <a:p>
            <a:pPr>
              <a:lnSpc>
                <a:spcPct val="90000"/>
              </a:lnSpc>
            </a:pPr>
            <a:r>
              <a:rPr lang="zh-CN" altLang="en-US" sz="6700">
                <a:solidFill>
                  <a:schemeClr val="bg1"/>
                </a:solidFill>
              </a:rPr>
              <a:t>格式：“</a:t>
            </a:r>
            <a:r>
              <a:rPr lang="en-US" altLang="zh-CN" sz="6700">
                <a:solidFill>
                  <a:schemeClr val="bg1"/>
                </a:solidFill>
              </a:rPr>
              <a:t>minimum..maximum” </a:t>
            </a:r>
            <a:r>
              <a:rPr lang="zh-CN" altLang="en-US" sz="6700">
                <a:solidFill>
                  <a:schemeClr val="bg1"/>
                </a:solidFill>
              </a:rPr>
              <a:t>（均为</a:t>
            </a:r>
            <a:r>
              <a:rPr lang="en-US" altLang="zh-CN" sz="6700">
                <a:solidFill>
                  <a:schemeClr val="bg1"/>
                </a:solidFill>
              </a:rPr>
              <a:t>Int</a:t>
            </a:r>
            <a:r>
              <a:rPr lang="zh-CN" altLang="en-US" sz="6700">
                <a:solidFill>
                  <a:schemeClr val="bg1"/>
                </a:solidFill>
              </a:rPr>
              <a:t>型）。</a:t>
            </a:r>
          </a:p>
          <a:p>
            <a:pPr>
              <a:lnSpc>
                <a:spcPct val="90000"/>
              </a:lnSpc>
            </a:pPr>
            <a:r>
              <a:rPr lang="zh-CN" altLang="en-US" sz="6700">
                <a:solidFill>
                  <a:schemeClr val="bg1"/>
                </a:solidFill>
              </a:rPr>
              <a:t>赋给一个端点的多重性表示该端点可以有多少个对象与另一个端点的一个对象关联。 </a:t>
            </a:r>
          </a:p>
          <a:p>
            <a:pPr>
              <a:lnSpc>
                <a:spcPct val="90000"/>
              </a:lnSpc>
            </a:pPr>
            <a:endParaRPr lang="en-US" altLang="zh-CN" sz="6700">
              <a:solidFill>
                <a:schemeClr val="bg1"/>
              </a:solidFill>
            </a:endParaRPr>
          </a:p>
        </p:txBody>
      </p:sp>
      <p:pic>
        <p:nvPicPr>
          <p:cNvPr id="82950" name="Picture 6"/>
          <p:cNvPicPr>
            <a:picLocks noGrp="1" noChangeAspect="1" noChangeArrowheads="1"/>
          </p:cNvPicPr>
          <p:nvPr>
            <p:ph sz="half" idx="2"/>
          </p:nvPr>
        </p:nvPicPr>
        <p:blipFill>
          <a:blip r:embed="rId2"/>
          <a:srcRect/>
          <a:stretch>
            <a:fillRect/>
          </a:stretch>
        </p:blipFill>
        <p:spPr>
          <a:xfrm>
            <a:off x="4673601" y="9448801"/>
            <a:ext cx="14452600" cy="3054350"/>
          </a:xfrm>
          <a:noFill/>
          <a:ln/>
        </p:spPr>
      </p:pic>
      <p:pic>
        <p:nvPicPr>
          <p:cNvPr id="5"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p:txBody>
          <a:bodyPr/>
          <a:lstStyle/>
          <a:p>
            <a:r>
              <a:rPr lang="zh-CN" altLang="en-US" smtClean="0">
                <a:solidFill>
                  <a:schemeClr val="bg1"/>
                </a:solidFill>
              </a:rPr>
              <a:t>（</a:t>
            </a:r>
            <a:r>
              <a:rPr lang="en-US" altLang="zh-CN" smtClean="0">
                <a:solidFill>
                  <a:schemeClr val="bg1"/>
                </a:solidFill>
              </a:rPr>
              <a:t>4</a:t>
            </a:r>
            <a:r>
              <a:rPr lang="zh-CN" altLang="en-US" smtClean="0">
                <a:solidFill>
                  <a:schemeClr val="bg1"/>
                </a:solidFill>
              </a:rPr>
              <a:t>）  </a:t>
            </a:r>
            <a:r>
              <a:rPr lang="zh-CN" altLang="en-US">
                <a:solidFill>
                  <a:schemeClr val="bg1"/>
                </a:solidFill>
              </a:rPr>
              <a:t>导航性 </a:t>
            </a:r>
          </a:p>
        </p:txBody>
      </p:sp>
      <p:sp>
        <p:nvSpPr>
          <p:cNvPr id="89091" name="Rectangle 3"/>
          <p:cNvSpPr>
            <a:spLocks noGrp="1" noRot="1" noChangeArrowheads="1"/>
          </p:cNvSpPr>
          <p:nvPr>
            <p:ph type="body" sz="half" idx="1"/>
          </p:nvPr>
        </p:nvSpPr>
        <p:spPr>
          <a:xfrm>
            <a:off x="1625600" y="3200400"/>
            <a:ext cx="21742400" cy="3352800"/>
          </a:xfrm>
        </p:spPr>
        <p:txBody>
          <a:bodyPr>
            <a:normAutofit fontScale="70000" lnSpcReduction="20000"/>
          </a:bodyPr>
          <a:lstStyle/>
          <a:p>
            <a:r>
              <a:rPr lang="zh-CN" altLang="en-US" sz="6700">
                <a:solidFill>
                  <a:schemeClr val="bg1"/>
                </a:solidFill>
              </a:rPr>
              <a:t>描述一个对象通过链进行导航访问另一个对象。</a:t>
            </a:r>
          </a:p>
          <a:p>
            <a:r>
              <a:rPr lang="zh-CN" altLang="en-US" sz="6700">
                <a:solidFill>
                  <a:schemeClr val="bg1"/>
                </a:solidFill>
              </a:rPr>
              <a:t>使用导航性可以降低类间的耦合度。 </a:t>
            </a:r>
          </a:p>
          <a:p>
            <a:r>
              <a:rPr lang="zh-CN" altLang="en-US" sz="6700">
                <a:solidFill>
                  <a:schemeClr val="bg1"/>
                </a:solidFill>
              </a:rPr>
              <a:t>包括：单向关联和双向关联。</a:t>
            </a:r>
          </a:p>
        </p:txBody>
      </p:sp>
      <p:pic>
        <p:nvPicPr>
          <p:cNvPr id="89093" name="Picture 5"/>
          <p:cNvPicPr>
            <a:picLocks noGrp="1" noChangeAspect="1" noChangeArrowheads="1"/>
          </p:cNvPicPr>
          <p:nvPr>
            <p:ph sz="half" idx="2"/>
          </p:nvPr>
        </p:nvPicPr>
        <p:blipFill>
          <a:blip r:embed="rId2"/>
          <a:srcRect/>
          <a:stretch>
            <a:fillRect/>
          </a:stretch>
        </p:blipFill>
        <p:spPr>
          <a:xfrm>
            <a:off x="4673600" y="7620000"/>
            <a:ext cx="15392400" cy="2971800"/>
          </a:xfrm>
          <a:noFill/>
          <a:ln/>
        </p:spPr>
      </p:pic>
      <p:pic>
        <p:nvPicPr>
          <p:cNvPr id="5"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r>
              <a:rPr lang="zh-CN" altLang="en-US">
                <a:solidFill>
                  <a:schemeClr val="bg1"/>
                </a:solidFill>
              </a:rPr>
              <a:t>依赖关系</a:t>
            </a:r>
          </a:p>
        </p:txBody>
      </p:sp>
      <p:sp>
        <p:nvSpPr>
          <p:cNvPr id="61444" name="Rectangle 4"/>
          <p:cNvSpPr>
            <a:spLocks noGrp="1" noRot="1" noChangeArrowheads="1"/>
          </p:cNvSpPr>
          <p:nvPr>
            <p:ph type="body" sz="half" idx="1"/>
          </p:nvPr>
        </p:nvSpPr>
        <p:spPr>
          <a:xfrm>
            <a:off x="1625600" y="3200400"/>
            <a:ext cx="21742400" cy="5334000"/>
          </a:xfrm>
        </p:spPr>
        <p:txBody>
          <a:bodyPr>
            <a:normAutofit fontScale="70000" lnSpcReduction="20000"/>
          </a:bodyPr>
          <a:lstStyle/>
          <a:p>
            <a:r>
              <a:rPr lang="zh-CN" altLang="en-US" sz="6600" smtClean="0">
                <a:solidFill>
                  <a:schemeClr val="bg1"/>
                </a:solidFill>
              </a:rPr>
              <a:t>依赖关系是指一个类的元素使用了另一个类。依赖关系描述类之间的引用关系。</a:t>
            </a:r>
            <a:endParaRPr lang="en-US" altLang="zh-CN" sz="6700" smtClean="0">
              <a:solidFill>
                <a:schemeClr val="bg1"/>
              </a:solidFill>
            </a:endParaRPr>
          </a:p>
          <a:p>
            <a:r>
              <a:rPr lang="zh-CN" altLang="en-US" sz="6700" smtClean="0">
                <a:solidFill>
                  <a:schemeClr val="bg1"/>
                </a:solidFill>
              </a:rPr>
              <a:t>表</a:t>
            </a:r>
            <a:r>
              <a:rPr lang="zh-CN" altLang="en-US" sz="6700">
                <a:solidFill>
                  <a:schemeClr val="bg1"/>
                </a:solidFill>
              </a:rPr>
              <a:t>示两个或多个模型元素之间语义上的关系。 </a:t>
            </a:r>
          </a:p>
          <a:p>
            <a:r>
              <a:rPr lang="zh-CN" altLang="en-US" sz="6700">
                <a:solidFill>
                  <a:schemeClr val="bg1"/>
                </a:solidFill>
              </a:rPr>
              <a:t>客户以某种形式依赖于提供者。 </a:t>
            </a:r>
          </a:p>
          <a:p>
            <a:pPr lvl="1"/>
            <a:r>
              <a:rPr lang="zh-CN" altLang="en-US" sz="6700">
                <a:solidFill>
                  <a:schemeClr val="bg1"/>
                </a:solidFill>
              </a:rPr>
              <a:t>，关联、实现和泛化都是依赖关系。 </a:t>
            </a:r>
            <a:endParaRPr lang="en-US" altLang="zh-CN" sz="6700" smtClean="0">
              <a:solidFill>
                <a:schemeClr val="bg1"/>
              </a:solidFill>
            </a:endParaRPr>
          </a:p>
        </p:txBody>
      </p:sp>
      <p:pic>
        <p:nvPicPr>
          <p:cNvPr id="61446" name="Picture 6"/>
          <p:cNvPicPr>
            <a:picLocks noGrp="1" noChangeAspect="1" noChangeArrowheads="1"/>
          </p:cNvPicPr>
          <p:nvPr>
            <p:ph sz="half" idx="2"/>
          </p:nvPr>
        </p:nvPicPr>
        <p:blipFill>
          <a:blip r:embed="rId2"/>
          <a:srcRect/>
          <a:stretch>
            <a:fillRect/>
          </a:stretch>
        </p:blipFill>
        <p:spPr>
          <a:xfrm>
            <a:off x="5029201" y="8432800"/>
            <a:ext cx="13762568" cy="3051176"/>
          </a:xfrm>
        </p:spPr>
      </p:pic>
      <p:pic>
        <p:nvPicPr>
          <p:cNvPr id="5"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2" y="231777"/>
            <a:ext cx="23715133" cy="1697164"/>
          </a:xfrm>
          <a:prstGeom prst="rect">
            <a:avLst/>
          </a:prstGeom>
          <a:noFill/>
          <a:ln w="9525">
            <a:noFill/>
            <a:miter lim="800000"/>
            <a:headEnd/>
            <a:tailEnd/>
          </a:ln>
          <a:effectLst/>
        </p:spPr>
        <p:txBody>
          <a:bodyPr lIns="217709" tIns="108855" rIns="217709" bIns="108855">
            <a:spAutoFit/>
          </a:bodyPr>
          <a:lstStyle/>
          <a:p>
            <a:pPr algn="l"/>
            <a:r>
              <a:rPr lang="zh-CN" altLang="en-US" sz="4800" smtClean="0">
                <a:solidFill>
                  <a:schemeClr val="bg1"/>
                </a:solidFill>
              </a:rPr>
              <a:t>依</a:t>
            </a:r>
            <a:r>
              <a:rPr lang="zh-CN" altLang="en-US" sz="4800">
                <a:solidFill>
                  <a:schemeClr val="bg1"/>
                </a:solidFill>
              </a:rPr>
              <a:t>赖关系</a:t>
            </a:r>
          </a:p>
          <a:p>
            <a:pPr algn="l"/>
            <a:r>
              <a:rPr lang="zh-CN" altLang="en-US" sz="4800">
                <a:solidFill>
                  <a:schemeClr val="bg1"/>
                </a:solidFill>
              </a:rPr>
              <a:t> </a:t>
            </a:r>
          </a:p>
        </p:txBody>
      </p:sp>
      <p:pic>
        <p:nvPicPr>
          <p:cNvPr id="33796" name="Picture 7"/>
          <p:cNvPicPr>
            <a:picLocks noChangeAspect="1" noChangeArrowheads="1"/>
          </p:cNvPicPr>
          <p:nvPr/>
        </p:nvPicPr>
        <p:blipFill>
          <a:blip r:embed="rId2"/>
          <a:srcRect/>
          <a:stretch>
            <a:fillRect/>
          </a:stretch>
        </p:blipFill>
        <p:spPr bwMode="auto">
          <a:xfrm>
            <a:off x="5702303" y="3209927"/>
            <a:ext cx="12979400" cy="8689974"/>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r>
              <a:rPr lang="zh-CN" altLang="en-US">
                <a:solidFill>
                  <a:schemeClr val="bg1"/>
                </a:solidFill>
              </a:rPr>
              <a:t>泛化关系</a:t>
            </a:r>
          </a:p>
        </p:txBody>
      </p:sp>
      <p:sp>
        <p:nvSpPr>
          <p:cNvPr id="68611" name="Rectangle 3"/>
          <p:cNvSpPr>
            <a:spLocks noGrp="1" noRot="1" noChangeArrowheads="1"/>
          </p:cNvSpPr>
          <p:nvPr>
            <p:ph type="body" sz="half" idx="1"/>
          </p:nvPr>
        </p:nvSpPr>
        <p:spPr>
          <a:xfrm>
            <a:off x="1625600" y="3200400"/>
            <a:ext cx="21742400" cy="3352800"/>
          </a:xfrm>
        </p:spPr>
        <p:txBody>
          <a:bodyPr>
            <a:normAutofit fontScale="62500" lnSpcReduction="20000"/>
          </a:bodyPr>
          <a:lstStyle/>
          <a:p>
            <a:r>
              <a:rPr lang="zh-CN" altLang="en-US" sz="7200" smtClean="0">
                <a:solidFill>
                  <a:schemeClr val="bg1"/>
                </a:solidFill>
              </a:rPr>
              <a:t>泛化关系是描述类之间的继承关系。利用泛化来表达类之间的相似性 。</a:t>
            </a:r>
            <a:endParaRPr lang="en-US" altLang="zh-CN" sz="6700" smtClean="0">
              <a:solidFill>
                <a:schemeClr val="bg1"/>
              </a:solidFill>
            </a:endParaRPr>
          </a:p>
          <a:p>
            <a:r>
              <a:rPr lang="zh-CN" altLang="en-US" sz="6700" smtClean="0">
                <a:solidFill>
                  <a:schemeClr val="bg1"/>
                </a:solidFill>
              </a:rPr>
              <a:t>存</a:t>
            </a:r>
            <a:r>
              <a:rPr lang="zh-CN" altLang="en-US" sz="6700">
                <a:solidFill>
                  <a:schemeClr val="bg1"/>
                </a:solidFill>
              </a:rPr>
              <a:t>在于一般元素和特殊元素间的分类关系。 </a:t>
            </a:r>
          </a:p>
          <a:p>
            <a:r>
              <a:rPr lang="zh-CN" altLang="en-US" sz="6700">
                <a:solidFill>
                  <a:schemeClr val="bg1"/>
                </a:solidFill>
              </a:rPr>
              <a:t>可以用于类、用例以及其他模型元素。 </a:t>
            </a:r>
          </a:p>
        </p:txBody>
      </p:sp>
      <p:pic>
        <p:nvPicPr>
          <p:cNvPr id="68613" name="Picture 5"/>
          <p:cNvPicPr>
            <a:picLocks noGrp="1" noChangeAspect="1" noChangeArrowheads="1"/>
          </p:cNvPicPr>
          <p:nvPr>
            <p:ph sz="half" idx="2"/>
          </p:nvPr>
        </p:nvPicPr>
        <p:blipFill>
          <a:blip r:embed="rId2"/>
          <a:srcRect/>
          <a:stretch>
            <a:fillRect/>
          </a:stretch>
        </p:blipFill>
        <p:spPr>
          <a:xfrm>
            <a:off x="4470401" y="7620000"/>
            <a:ext cx="16095133" cy="3051176"/>
          </a:xfrm>
          <a:noFill/>
          <a:ln/>
        </p:spPr>
      </p:pic>
      <p:pic>
        <p:nvPicPr>
          <p:cNvPr id="5"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en-US" altLang="zh-CN" smtClean="0">
                <a:solidFill>
                  <a:schemeClr val="bg1"/>
                </a:solidFill>
              </a:rPr>
              <a:t>1  </a:t>
            </a:r>
            <a:r>
              <a:rPr lang="zh-CN" altLang="en-US">
                <a:solidFill>
                  <a:schemeClr val="bg1"/>
                </a:solidFill>
              </a:rPr>
              <a:t>类图的概念</a:t>
            </a:r>
          </a:p>
        </p:txBody>
      </p:sp>
      <p:sp>
        <p:nvSpPr>
          <p:cNvPr id="25603" name="Rectangle 3"/>
          <p:cNvSpPr>
            <a:spLocks noGrp="1" noRot="1" noChangeArrowheads="1"/>
          </p:cNvSpPr>
          <p:nvPr>
            <p:ph type="body" sz="half" idx="1"/>
          </p:nvPr>
        </p:nvSpPr>
        <p:spPr>
          <a:xfrm>
            <a:off x="1100723" y="2959768"/>
            <a:ext cx="7325895" cy="9408695"/>
          </a:xfrm>
        </p:spPr>
        <p:txBody>
          <a:bodyPr>
            <a:normAutofit/>
          </a:bodyPr>
          <a:lstStyle/>
          <a:p>
            <a:r>
              <a:rPr lang="zh-CN" altLang="en-US" sz="6700">
                <a:solidFill>
                  <a:schemeClr val="bg1"/>
                </a:solidFill>
              </a:rPr>
              <a:t>描述类、接</a:t>
            </a:r>
            <a:r>
              <a:rPr lang="zh-CN" altLang="en-US" sz="6700" smtClean="0">
                <a:solidFill>
                  <a:schemeClr val="bg1"/>
                </a:solidFill>
              </a:rPr>
              <a:t>口及</a:t>
            </a:r>
            <a:r>
              <a:rPr lang="zh-CN" altLang="en-US" sz="6700">
                <a:solidFill>
                  <a:schemeClr val="bg1"/>
                </a:solidFill>
              </a:rPr>
              <a:t>它们之间关系的图。</a:t>
            </a:r>
          </a:p>
          <a:p>
            <a:r>
              <a:rPr lang="zh-CN" altLang="en-US" sz="6700">
                <a:solidFill>
                  <a:schemeClr val="bg1"/>
                </a:solidFill>
              </a:rPr>
              <a:t>显示系统中各个类的静态结构。 </a:t>
            </a:r>
          </a:p>
        </p:txBody>
      </p:sp>
      <p:pic>
        <p:nvPicPr>
          <p:cNvPr id="6" name="图片 5"/>
          <p:cNvPicPr/>
          <p:nvPr/>
        </p:nvPicPr>
        <p:blipFill>
          <a:blip r:embed="rId2"/>
          <a:stretch>
            <a:fillRect/>
          </a:stretch>
        </p:blipFill>
        <p:spPr>
          <a:xfrm>
            <a:off x="8544193" y="2706825"/>
            <a:ext cx="15166039" cy="11009175"/>
          </a:xfrm>
          <a:prstGeom prst="rect">
            <a:avLst/>
          </a:prstGeom>
        </p:spPr>
      </p:pic>
      <p:pic>
        <p:nvPicPr>
          <p:cNvPr id="7"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2" y="231777"/>
            <a:ext cx="23715133" cy="1697164"/>
          </a:xfrm>
          <a:prstGeom prst="rect">
            <a:avLst/>
          </a:prstGeom>
          <a:noFill/>
          <a:ln w="9525">
            <a:noFill/>
            <a:miter lim="800000"/>
            <a:headEnd/>
            <a:tailEnd/>
          </a:ln>
          <a:effectLst/>
        </p:spPr>
        <p:txBody>
          <a:bodyPr lIns="217709" tIns="108855" rIns="217709" bIns="108855">
            <a:spAutoFit/>
          </a:bodyPr>
          <a:lstStyle/>
          <a:p>
            <a:pPr algn="l"/>
            <a:r>
              <a:rPr lang="zh-CN" altLang="en-US" sz="4800" smtClean="0">
                <a:solidFill>
                  <a:schemeClr val="bg1"/>
                </a:solidFill>
              </a:rPr>
              <a:t>泛</a:t>
            </a:r>
            <a:r>
              <a:rPr lang="zh-CN" altLang="en-US" sz="4800">
                <a:solidFill>
                  <a:schemeClr val="bg1"/>
                </a:solidFill>
              </a:rPr>
              <a:t>化关系</a:t>
            </a:r>
          </a:p>
          <a:p>
            <a:pPr algn="l"/>
            <a:r>
              <a:rPr lang="zh-CN" altLang="en-US" sz="4800">
                <a:solidFill>
                  <a:schemeClr val="bg1"/>
                </a:solidFill>
              </a:rPr>
              <a:t> </a:t>
            </a:r>
          </a:p>
        </p:txBody>
      </p:sp>
      <p:pic>
        <p:nvPicPr>
          <p:cNvPr id="34820" name="Picture 6"/>
          <p:cNvPicPr>
            <a:picLocks noChangeAspect="1" noChangeArrowheads="1"/>
          </p:cNvPicPr>
          <p:nvPr/>
        </p:nvPicPr>
        <p:blipFill>
          <a:blip r:embed="rId2"/>
          <a:srcRect/>
          <a:stretch>
            <a:fillRect/>
          </a:stretch>
        </p:blipFill>
        <p:spPr bwMode="auto">
          <a:xfrm>
            <a:off x="287867" y="3403600"/>
            <a:ext cx="5588000" cy="5181600"/>
          </a:xfrm>
          <a:prstGeom prst="rect">
            <a:avLst/>
          </a:prstGeom>
          <a:noFill/>
          <a:ln w="9525">
            <a:noFill/>
            <a:miter lim="800000"/>
            <a:headEnd/>
            <a:tailEnd/>
          </a:ln>
        </p:spPr>
      </p:pic>
      <p:pic>
        <p:nvPicPr>
          <p:cNvPr id="34821" name="Picture 7"/>
          <p:cNvPicPr>
            <a:picLocks noChangeAspect="1" noChangeArrowheads="1"/>
          </p:cNvPicPr>
          <p:nvPr/>
        </p:nvPicPr>
        <p:blipFill>
          <a:blip r:embed="rId3"/>
          <a:srcRect/>
          <a:stretch>
            <a:fillRect/>
          </a:stretch>
        </p:blipFill>
        <p:spPr bwMode="auto">
          <a:xfrm>
            <a:off x="6680201" y="3546476"/>
            <a:ext cx="8966200" cy="5181600"/>
          </a:xfrm>
          <a:prstGeom prst="rect">
            <a:avLst/>
          </a:prstGeom>
          <a:noFill/>
          <a:ln w="9525">
            <a:noFill/>
            <a:miter lim="800000"/>
            <a:headEnd/>
            <a:tailEnd/>
          </a:ln>
        </p:spPr>
      </p:pic>
      <p:pic>
        <p:nvPicPr>
          <p:cNvPr id="34822" name="Picture 8"/>
          <p:cNvPicPr>
            <a:picLocks noChangeAspect="1" noChangeArrowheads="1"/>
          </p:cNvPicPr>
          <p:nvPr/>
        </p:nvPicPr>
        <p:blipFill>
          <a:blip r:embed="rId4"/>
          <a:srcRect/>
          <a:stretch>
            <a:fillRect/>
          </a:stretch>
        </p:blipFill>
        <p:spPr bwMode="auto">
          <a:xfrm>
            <a:off x="15455901" y="3778250"/>
            <a:ext cx="8585200" cy="49530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2" y="231777"/>
            <a:ext cx="23715133" cy="1697164"/>
          </a:xfrm>
          <a:prstGeom prst="rect">
            <a:avLst/>
          </a:prstGeom>
          <a:noFill/>
          <a:ln w="9525">
            <a:noFill/>
            <a:miter lim="800000"/>
            <a:headEnd/>
            <a:tailEnd/>
          </a:ln>
          <a:effectLst/>
        </p:spPr>
        <p:txBody>
          <a:bodyPr lIns="217709" tIns="108855" rIns="217709" bIns="108855">
            <a:spAutoFit/>
          </a:bodyPr>
          <a:lstStyle/>
          <a:p>
            <a:pPr algn="l"/>
            <a:r>
              <a:rPr lang="zh-CN" altLang="en-US" sz="4800" smtClean="0">
                <a:solidFill>
                  <a:schemeClr val="bg1"/>
                </a:solidFill>
              </a:rPr>
              <a:t>泛</a:t>
            </a:r>
            <a:r>
              <a:rPr lang="zh-CN" altLang="en-US" sz="4800">
                <a:solidFill>
                  <a:schemeClr val="bg1"/>
                </a:solidFill>
              </a:rPr>
              <a:t>化关系</a:t>
            </a:r>
          </a:p>
          <a:p>
            <a:pPr algn="l"/>
            <a:r>
              <a:rPr lang="zh-CN" altLang="en-US" sz="4800">
                <a:solidFill>
                  <a:schemeClr val="bg1"/>
                </a:solidFill>
              </a:rPr>
              <a:t> </a:t>
            </a:r>
          </a:p>
        </p:txBody>
      </p:sp>
      <p:sp>
        <p:nvSpPr>
          <p:cNvPr id="6" name="矩形 5"/>
          <p:cNvSpPr/>
          <p:nvPr/>
        </p:nvSpPr>
        <p:spPr>
          <a:xfrm>
            <a:off x="2269065" y="2314139"/>
            <a:ext cx="19947467" cy="10064294"/>
          </a:xfrm>
          <a:prstGeom prst="rect">
            <a:avLst/>
          </a:prstGeom>
        </p:spPr>
        <p:txBody>
          <a:bodyPr wrap="square">
            <a:spAutoFit/>
          </a:bodyPr>
          <a:lstStyle/>
          <a:p>
            <a:pPr algn="l">
              <a:lnSpc>
                <a:spcPct val="90000"/>
              </a:lnSpc>
            </a:pPr>
            <a:r>
              <a:rPr lang="zh-CN" altLang="en-US" sz="6000" dirty="0" smtClean="0">
                <a:solidFill>
                  <a:schemeClr val="bg1"/>
                </a:solidFill>
                <a:ea typeface="宋体" pitchFamily="2" charset="-122"/>
                <a:sym typeface="Wingdings 2" pitchFamily="18" charset="2"/>
              </a:rPr>
              <a:t>泛化联系体现了分类与继承原则</a:t>
            </a:r>
            <a:r>
              <a:rPr lang="zh-CN" altLang="en-US" sz="6000" dirty="0" smtClean="0">
                <a:solidFill>
                  <a:schemeClr val="bg1"/>
                </a:solidFill>
                <a:sym typeface="Wingdings 2" pitchFamily="18" charset="2"/>
              </a:rPr>
              <a:t>。</a:t>
            </a:r>
            <a:r>
              <a:rPr lang="zh-CN" altLang="en-US" sz="6000" dirty="0" smtClean="0">
                <a:solidFill>
                  <a:schemeClr val="bg1"/>
                </a:solidFill>
                <a:ea typeface="宋体" pitchFamily="2" charset="-122"/>
                <a:sym typeface="Wingdings 2" pitchFamily="18" charset="2"/>
              </a:rPr>
              <a:t>一个子类继承超类的全部属性和方法（私有的是无法继承），一个子类本身又可以有自己的子类，从而构成复杂的一般</a:t>
            </a:r>
            <a:r>
              <a:rPr lang="en-US" altLang="zh-CN" sz="6000" dirty="0" smtClean="0">
                <a:solidFill>
                  <a:schemeClr val="bg1"/>
                </a:solidFill>
                <a:ea typeface="宋体" pitchFamily="2" charset="-122"/>
                <a:sym typeface="Wingdings 2" pitchFamily="18" charset="2"/>
              </a:rPr>
              <a:t>/</a:t>
            </a:r>
            <a:r>
              <a:rPr lang="zh-CN" altLang="en-US" sz="6000" dirty="0" smtClean="0">
                <a:solidFill>
                  <a:schemeClr val="bg1"/>
                </a:solidFill>
                <a:ea typeface="宋体" pitchFamily="2" charset="-122"/>
                <a:sym typeface="Wingdings 2" pitchFamily="18" charset="2"/>
              </a:rPr>
              <a:t>特殊的结构。</a:t>
            </a:r>
            <a:endParaRPr lang="en-US" altLang="zh-CN" sz="6000" dirty="0" smtClean="0">
              <a:solidFill>
                <a:schemeClr val="bg1"/>
              </a:solidFill>
              <a:ea typeface="宋体" pitchFamily="2" charset="-122"/>
              <a:sym typeface="Wingdings 2" pitchFamily="18" charset="2"/>
            </a:endParaRPr>
          </a:p>
          <a:p>
            <a:pPr algn="l">
              <a:lnSpc>
                <a:spcPct val="90000"/>
              </a:lnSpc>
            </a:pPr>
            <a:r>
              <a:rPr lang="zh-CN" altLang="en-US" sz="6000" dirty="0" smtClean="0">
                <a:solidFill>
                  <a:schemeClr val="bg1"/>
                </a:solidFill>
                <a:ea typeface="宋体" pitchFamily="2" charset="-122"/>
                <a:sym typeface="Wingdings 2" pitchFamily="18" charset="2"/>
              </a:rPr>
              <a:t>单继承：一个子类可以只从它的一个父类继承属性和方法。如果在一般</a:t>
            </a:r>
            <a:r>
              <a:rPr lang="en-US" altLang="zh-CN" sz="6000" dirty="0" smtClean="0">
                <a:solidFill>
                  <a:schemeClr val="bg1"/>
                </a:solidFill>
                <a:ea typeface="宋体" pitchFamily="2" charset="-122"/>
                <a:sym typeface="Wingdings 2" pitchFamily="18" charset="2"/>
              </a:rPr>
              <a:t>/</a:t>
            </a:r>
            <a:r>
              <a:rPr lang="zh-CN" altLang="en-US" sz="6000" dirty="0" smtClean="0">
                <a:solidFill>
                  <a:schemeClr val="bg1"/>
                </a:solidFill>
                <a:ea typeface="宋体" pitchFamily="2" charset="-122"/>
                <a:sym typeface="Wingdings 2" pitchFamily="18" charset="2"/>
              </a:rPr>
              <a:t>特殊的结构中只有单继承，则为层次结构。</a:t>
            </a:r>
          </a:p>
          <a:p>
            <a:pPr algn="l">
              <a:lnSpc>
                <a:spcPct val="90000"/>
              </a:lnSpc>
            </a:pPr>
            <a:r>
              <a:rPr lang="zh-CN" altLang="en-US" sz="6000" dirty="0" smtClean="0">
                <a:solidFill>
                  <a:schemeClr val="bg1"/>
                </a:solidFill>
                <a:sym typeface="Wingdings 2" pitchFamily="18" charset="2"/>
              </a:rPr>
              <a:t></a:t>
            </a:r>
            <a:r>
              <a:rPr lang="zh-CN" altLang="en-US" sz="6000" dirty="0" smtClean="0">
                <a:solidFill>
                  <a:schemeClr val="bg1"/>
                </a:solidFill>
                <a:ea typeface="宋体" pitchFamily="2" charset="-122"/>
                <a:sym typeface="Wingdings 2" pitchFamily="18" charset="2"/>
              </a:rPr>
              <a:t>多继承：一个子类也可以从它的多个父类继承属性和方法。如果在一般</a:t>
            </a:r>
            <a:r>
              <a:rPr lang="en-US" altLang="zh-CN" sz="6000" dirty="0" smtClean="0">
                <a:solidFill>
                  <a:schemeClr val="bg1"/>
                </a:solidFill>
                <a:ea typeface="宋体" pitchFamily="2" charset="-122"/>
                <a:sym typeface="Wingdings 2" pitchFamily="18" charset="2"/>
              </a:rPr>
              <a:t>/</a:t>
            </a:r>
            <a:r>
              <a:rPr lang="zh-CN" altLang="en-US" sz="6000" dirty="0" smtClean="0">
                <a:solidFill>
                  <a:schemeClr val="bg1"/>
                </a:solidFill>
                <a:ea typeface="宋体" pitchFamily="2" charset="-122"/>
                <a:sym typeface="Wingdings 2" pitchFamily="18" charset="2"/>
              </a:rPr>
              <a:t>特殊的结构中包含有多继承，则为网格结构（</a:t>
            </a:r>
            <a:r>
              <a:rPr lang="en-US" altLang="zh-CN" sz="6000" dirty="0" smtClean="0">
                <a:solidFill>
                  <a:schemeClr val="bg1"/>
                </a:solidFill>
                <a:ea typeface="宋体" pitchFamily="2" charset="-122"/>
                <a:sym typeface="Wingdings 2" pitchFamily="18" charset="2"/>
              </a:rPr>
              <a:t>lattice structure</a:t>
            </a:r>
            <a:r>
              <a:rPr lang="zh-CN" altLang="en-US" sz="6000" dirty="0" smtClean="0">
                <a:solidFill>
                  <a:schemeClr val="bg1"/>
                </a:solidFill>
                <a:ea typeface="宋体" pitchFamily="2" charset="-122"/>
                <a:sym typeface="Wingdings 2" pitchFamily="18" charset="2"/>
              </a:rPr>
              <a:t>）。</a:t>
            </a:r>
          </a:p>
          <a:p>
            <a:pPr algn="l">
              <a:lnSpc>
                <a:spcPct val="90000"/>
              </a:lnSpc>
            </a:pPr>
            <a:r>
              <a:rPr lang="zh-CN" altLang="en-US" sz="6000" dirty="0" smtClean="0">
                <a:solidFill>
                  <a:schemeClr val="bg1"/>
                </a:solidFill>
                <a:sym typeface="Wingdings 2" pitchFamily="18" charset="2"/>
              </a:rPr>
              <a:t></a:t>
            </a:r>
            <a:r>
              <a:rPr lang="zh-CN" altLang="en-US" sz="6000" dirty="0" smtClean="0">
                <a:solidFill>
                  <a:schemeClr val="bg1"/>
                </a:solidFill>
                <a:ea typeface="宋体" pitchFamily="2" charset="-122"/>
                <a:sym typeface="Wingdings 2" pitchFamily="18" charset="2"/>
              </a:rPr>
              <a:t>继承有传递性。一个子类不但可以从它的直接父类继承属性和方法，也可以通过其父类继承祖先类的属性和方法。</a:t>
            </a:r>
            <a:r>
              <a:rPr lang="zh-CN" altLang="en-US" sz="6000" dirty="0" smtClean="0">
                <a:solidFill>
                  <a:schemeClr val="bg1"/>
                </a:solidFill>
                <a:sym typeface="Wingdings 2" pitchFamily="18" charset="2"/>
              </a:rPr>
              <a:t>  </a:t>
            </a:r>
            <a:endParaRPr lang="zh-CN" altLang="en-US" sz="6000" dirty="0">
              <a:solidFill>
                <a:schemeClr val="bg1"/>
              </a:solidFill>
              <a:sym typeface="Wingdings 2" pitchFamily="18" charset="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body" idx="1"/>
          </p:nvPr>
        </p:nvSpPr>
        <p:spPr>
          <a:xfrm>
            <a:off x="1608666" y="1767416"/>
            <a:ext cx="19304000" cy="1104900"/>
          </a:xfrm>
        </p:spPr>
        <p:txBody>
          <a:bodyPr/>
          <a:lstStyle/>
          <a:p>
            <a:r>
              <a:rPr lang="en-US" altLang="zh-CN">
                <a:solidFill>
                  <a:schemeClr val="bg1"/>
                </a:solidFill>
                <a:sym typeface="Wingdings 2" pitchFamily="18" charset="2"/>
              </a:rPr>
              <a:t></a:t>
            </a:r>
            <a:r>
              <a:rPr lang="zh-CN" altLang="en-US">
                <a:solidFill>
                  <a:schemeClr val="bg1"/>
                </a:solidFill>
                <a:sym typeface="Wingdings 2" pitchFamily="18" charset="2"/>
              </a:rPr>
              <a:t>例：类的层次结构，如</a:t>
            </a:r>
            <a:r>
              <a:rPr lang="zh-CN" altLang="en-US" smtClean="0">
                <a:solidFill>
                  <a:schemeClr val="bg1"/>
                </a:solidFill>
                <a:sym typeface="Wingdings 2" pitchFamily="18" charset="2"/>
              </a:rPr>
              <a:t>图</a:t>
            </a:r>
            <a:r>
              <a:rPr lang="en-US" altLang="zh-CN" smtClean="0">
                <a:solidFill>
                  <a:schemeClr val="bg1"/>
                </a:solidFill>
                <a:sym typeface="Wingdings 2" pitchFamily="18" charset="2"/>
              </a:rPr>
              <a:t> </a:t>
            </a:r>
            <a:r>
              <a:rPr lang="zh-CN" altLang="en-US">
                <a:solidFill>
                  <a:schemeClr val="bg1"/>
                </a:solidFill>
                <a:sym typeface="Wingdings 2" pitchFamily="18" charset="2"/>
              </a:rPr>
              <a:t>所示。</a:t>
            </a:r>
          </a:p>
        </p:txBody>
      </p:sp>
      <p:sp>
        <p:nvSpPr>
          <p:cNvPr id="226311" name="Text Box 7"/>
          <p:cNvSpPr txBox="1">
            <a:spLocks noChangeArrowheads="1"/>
          </p:cNvSpPr>
          <p:nvPr/>
        </p:nvSpPr>
        <p:spPr bwMode="auto">
          <a:xfrm>
            <a:off x="7200901" y="11899901"/>
            <a:ext cx="9804400" cy="881556"/>
          </a:xfrm>
          <a:prstGeom prst="rect">
            <a:avLst/>
          </a:prstGeom>
          <a:noFill/>
          <a:ln w="9525">
            <a:noFill/>
            <a:miter lim="800000"/>
            <a:headEnd/>
            <a:tailEnd/>
          </a:ln>
          <a:effectLst/>
        </p:spPr>
        <p:txBody>
          <a:bodyPr lIns="217709" tIns="108855" rIns="217709" bIns="108855">
            <a:spAutoFit/>
          </a:bodyPr>
          <a:lstStyle/>
          <a:p>
            <a:pPr>
              <a:spcBef>
                <a:spcPct val="50000"/>
              </a:spcBef>
            </a:pPr>
            <a:r>
              <a:rPr lang="zh-CN" altLang="en-US" sz="4300" smtClean="0">
                <a:solidFill>
                  <a:srgbClr val="FFFF66"/>
                </a:solidFill>
                <a:latin typeface="宋体" pitchFamily="2" charset="-122"/>
              </a:rPr>
              <a:t>图</a:t>
            </a:r>
            <a:r>
              <a:rPr lang="en-US" altLang="zh-CN" sz="4300" smtClean="0">
                <a:solidFill>
                  <a:srgbClr val="FFFF66"/>
                </a:solidFill>
              </a:rPr>
              <a:t>  </a:t>
            </a:r>
            <a:r>
              <a:rPr lang="zh-CN" altLang="en-US" sz="4300">
                <a:solidFill>
                  <a:srgbClr val="FFFF66"/>
                </a:solidFill>
              </a:rPr>
              <a:t>一般</a:t>
            </a:r>
            <a:r>
              <a:rPr lang="en-US" altLang="zh-CN" sz="4300">
                <a:solidFill>
                  <a:srgbClr val="FFFF66"/>
                </a:solidFill>
              </a:rPr>
              <a:t>/</a:t>
            </a:r>
            <a:r>
              <a:rPr lang="zh-CN" altLang="en-US" sz="4300">
                <a:solidFill>
                  <a:srgbClr val="FFFF66"/>
                </a:solidFill>
              </a:rPr>
              <a:t>特殊的层次结构示例 </a:t>
            </a:r>
          </a:p>
        </p:txBody>
      </p:sp>
      <p:sp>
        <p:nvSpPr>
          <p:cNvPr id="226312" name="Rectangle 8"/>
          <p:cNvSpPr>
            <a:spLocks noChangeArrowheads="1"/>
          </p:cNvSpPr>
          <p:nvPr/>
        </p:nvSpPr>
        <p:spPr bwMode="auto">
          <a:xfrm>
            <a:off x="7162800" y="3952876"/>
            <a:ext cx="24384000" cy="681501"/>
          </a:xfrm>
          <a:prstGeom prst="rect">
            <a:avLst/>
          </a:prstGeom>
          <a:noFill/>
          <a:ln w="9525">
            <a:noFill/>
            <a:miter lim="800000"/>
            <a:headEnd/>
            <a:tailEnd/>
          </a:ln>
          <a:effectLst/>
        </p:spPr>
        <p:txBody>
          <a:bodyPr lIns="217709" tIns="108855" rIns="217709" bIns="108855">
            <a:spAutoFit/>
          </a:bodyPr>
          <a:lstStyle/>
          <a:p>
            <a:endParaRPr lang="zh-CN" altLang="en-US"/>
          </a:p>
        </p:txBody>
      </p:sp>
      <p:pic>
        <p:nvPicPr>
          <p:cNvPr id="226316" name="Picture 12" descr="tu5-17"/>
          <p:cNvPicPr>
            <a:picLocks noChangeAspect="1" noChangeArrowheads="1"/>
          </p:cNvPicPr>
          <p:nvPr/>
        </p:nvPicPr>
        <p:blipFill>
          <a:blip r:embed="rId2"/>
          <a:srcRect/>
          <a:stretch>
            <a:fillRect/>
          </a:stretch>
        </p:blipFill>
        <p:spPr bwMode="auto">
          <a:xfrm>
            <a:off x="4703235" y="4410076"/>
            <a:ext cx="13208000" cy="67056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body" idx="1"/>
          </p:nvPr>
        </p:nvSpPr>
        <p:spPr>
          <a:xfrm>
            <a:off x="1693333" y="4131734"/>
            <a:ext cx="5689600" cy="2476500"/>
          </a:xfrm>
        </p:spPr>
        <p:txBody>
          <a:bodyPr/>
          <a:lstStyle/>
          <a:p>
            <a:r>
              <a:rPr lang="en-US" altLang="zh-CN">
                <a:solidFill>
                  <a:schemeClr val="bg1"/>
                </a:solidFill>
                <a:sym typeface="Wingdings 2" pitchFamily="18" charset="2"/>
              </a:rPr>
              <a:t></a:t>
            </a:r>
            <a:r>
              <a:rPr lang="zh-CN" altLang="en-US">
                <a:solidFill>
                  <a:schemeClr val="bg1"/>
                </a:solidFill>
                <a:sym typeface="Wingdings 2" pitchFamily="18" charset="2"/>
              </a:rPr>
              <a:t>例：多继承属性的定义，如图</a:t>
            </a:r>
            <a:r>
              <a:rPr lang="en-US" altLang="zh-CN">
                <a:solidFill>
                  <a:schemeClr val="bg1"/>
                </a:solidFill>
                <a:ea typeface="宋体" pitchFamily="2" charset="-122"/>
                <a:sym typeface="Wingdings 2" pitchFamily="18" charset="2"/>
              </a:rPr>
              <a:t>5.18</a:t>
            </a:r>
            <a:r>
              <a:rPr lang="en-US" altLang="zh-CN">
                <a:solidFill>
                  <a:schemeClr val="bg1"/>
                </a:solidFill>
                <a:sym typeface="Wingdings 2" pitchFamily="18" charset="2"/>
              </a:rPr>
              <a:t> </a:t>
            </a:r>
            <a:r>
              <a:rPr lang="zh-CN" altLang="en-US">
                <a:solidFill>
                  <a:schemeClr val="bg1"/>
                </a:solidFill>
                <a:sym typeface="Wingdings 2" pitchFamily="18" charset="2"/>
              </a:rPr>
              <a:t>所示。</a:t>
            </a:r>
          </a:p>
        </p:txBody>
      </p:sp>
      <p:sp>
        <p:nvSpPr>
          <p:cNvPr id="225287" name="Text Box 7"/>
          <p:cNvSpPr txBox="1">
            <a:spLocks noChangeArrowheads="1"/>
          </p:cNvSpPr>
          <p:nvPr/>
        </p:nvSpPr>
        <p:spPr bwMode="auto">
          <a:xfrm>
            <a:off x="11425769" y="12344401"/>
            <a:ext cx="6862232" cy="881556"/>
          </a:xfrm>
          <a:prstGeom prst="rect">
            <a:avLst/>
          </a:prstGeom>
          <a:noFill/>
          <a:ln w="9525">
            <a:noFill/>
            <a:miter lim="800000"/>
            <a:headEnd/>
            <a:tailEnd/>
          </a:ln>
          <a:effectLst/>
        </p:spPr>
        <p:txBody>
          <a:bodyPr lIns="217709" tIns="108855" rIns="217709" bIns="108855">
            <a:spAutoFit/>
          </a:bodyPr>
          <a:lstStyle/>
          <a:p>
            <a:pPr>
              <a:spcBef>
                <a:spcPct val="50000"/>
              </a:spcBef>
            </a:pPr>
            <a:r>
              <a:rPr lang="zh-CN" altLang="en-US" sz="4300" smtClean="0">
                <a:solidFill>
                  <a:srgbClr val="FFFF66"/>
                </a:solidFill>
                <a:latin typeface="宋体" pitchFamily="2" charset="-122"/>
              </a:rPr>
              <a:t>图</a:t>
            </a:r>
            <a:r>
              <a:rPr lang="en-US" altLang="zh-CN" sz="4300" smtClean="0">
                <a:solidFill>
                  <a:srgbClr val="FFFF66"/>
                </a:solidFill>
              </a:rPr>
              <a:t>  </a:t>
            </a:r>
            <a:r>
              <a:rPr lang="zh-CN" altLang="en-US" sz="4300">
                <a:solidFill>
                  <a:srgbClr val="FFFF66"/>
                </a:solidFill>
              </a:rPr>
              <a:t>多继承属性示例  </a:t>
            </a:r>
          </a:p>
        </p:txBody>
      </p:sp>
      <p:sp>
        <p:nvSpPr>
          <p:cNvPr id="225288" name="Rectangle 8"/>
          <p:cNvSpPr>
            <a:spLocks noChangeArrowheads="1"/>
          </p:cNvSpPr>
          <p:nvPr/>
        </p:nvSpPr>
        <p:spPr bwMode="auto">
          <a:xfrm>
            <a:off x="7162800" y="3952876"/>
            <a:ext cx="24384000" cy="681501"/>
          </a:xfrm>
          <a:prstGeom prst="rect">
            <a:avLst/>
          </a:prstGeom>
          <a:noFill/>
          <a:ln w="9525">
            <a:noFill/>
            <a:miter lim="800000"/>
            <a:headEnd/>
            <a:tailEnd/>
          </a:ln>
          <a:effectLst/>
        </p:spPr>
        <p:txBody>
          <a:bodyPr lIns="217709" tIns="108855" rIns="217709" bIns="108855">
            <a:spAutoFit/>
          </a:bodyPr>
          <a:lstStyle/>
          <a:p>
            <a:endParaRPr lang="zh-CN" altLang="en-US"/>
          </a:p>
        </p:txBody>
      </p:sp>
      <p:pic>
        <p:nvPicPr>
          <p:cNvPr id="225290" name="Picture 10" descr="未命名"/>
          <p:cNvPicPr>
            <a:picLocks noChangeAspect="1" noChangeArrowheads="1"/>
          </p:cNvPicPr>
          <p:nvPr/>
        </p:nvPicPr>
        <p:blipFill>
          <a:blip r:embed="rId2"/>
          <a:srcRect/>
          <a:stretch>
            <a:fillRect/>
          </a:stretch>
        </p:blipFill>
        <p:spPr bwMode="auto">
          <a:xfrm>
            <a:off x="8170334" y="2012951"/>
            <a:ext cx="12446000" cy="950595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276227"/>
            <a:ext cx="24384000" cy="4467153"/>
          </a:xfrm>
          <a:prstGeom prst="rect">
            <a:avLst/>
          </a:prstGeom>
          <a:noFill/>
          <a:ln w="9525">
            <a:noFill/>
            <a:miter lim="800000"/>
            <a:headEnd/>
            <a:tailEnd/>
          </a:ln>
          <a:effectLst/>
        </p:spPr>
        <p:txBody>
          <a:bodyPr wrap="square" lIns="217709" tIns="108855" rIns="217709" bIns="108855">
            <a:spAutoFit/>
          </a:bodyPr>
          <a:lstStyle/>
          <a:p>
            <a:pPr algn="l"/>
            <a:r>
              <a:rPr lang="zh-CN" altLang="en-US" sz="6000" dirty="0" smtClean="0">
                <a:solidFill>
                  <a:schemeClr val="bg1"/>
                </a:solidFill>
              </a:rPr>
              <a:t>思考题：学</a:t>
            </a:r>
            <a:r>
              <a:rPr lang="zh-CN" altLang="en-US" sz="6000" dirty="0">
                <a:solidFill>
                  <a:schemeClr val="bg1"/>
                </a:solidFill>
              </a:rPr>
              <a:t>习如何建模类图</a:t>
            </a:r>
          </a:p>
          <a:p>
            <a:pPr algn="l"/>
            <a:r>
              <a:rPr lang="zh-CN" altLang="en-US" sz="5400" dirty="0">
                <a:solidFill>
                  <a:schemeClr val="bg1"/>
                </a:solidFill>
              </a:rPr>
              <a:t>        创建类图需要两个反复执行的步骤：</a:t>
            </a:r>
          </a:p>
          <a:p>
            <a:pPr algn="l"/>
            <a:r>
              <a:rPr lang="zh-CN" altLang="en-US" sz="5400" dirty="0">
                <a:solidFill>
                  <a:schemeClr val="bg1"/>
                </a:solidFill>
              </a:rPr>
              <a:t>    </a:t>
            </a:r>
            <a:r>
              <a:rPr lang="en-US" altLang="zh-CN" sz="5400" dirty="0">
                <a:solidFill>
                  <a:schemeClr val="bg1"/>
                </a:solidFill>
              </a:rPr>
              <a:t>1)</a:t>
            </a:r>
            <a:r>
              <a:rPr lang="zh-CN" altLang="en-US" sz="5400" dirty="0">
                <a:solidFill>
                  <a:schemeClr val="bg1"/>
                </a:solidFill>
              </a:rPr>
              <a:t>确定类及其关联。</a:t>
            </a:r>
          </a:p>
          <a:p>
            <a:pPr algn="l"/>
            <a:r>
              <a:rPr lang="zh-CN" altLang="en-US" sz="5400" dirty="0">
                <a:solidFill>
                  <a:schemeClr val="bg1"/>
                </a:solidFill>
              </a:rPr>
              <a:t>    </a:t>
            </a:r>
            <a:r>
              <a:rPr lang="en-US" altLang="zh-CN" sz="5400" dirty="0">
                <a:solidFill>
                  <a:schemeClr val="bg1"/>
                </a:solidFill>
              </a:rPr>
              <a:t>2)</a:t>
            </a:r>
            <a:r>
              <a:rPr lang="zh-CN" altLang="en-US" sz="5400" dirty="0">
                <a:solidFill>
                  <a:schemeClr val="bg1"/>
                </a:solidFill>
              </a:rPr>
              <a:t>确定属性和操作。</a:t>
            </a:r>
          </a:p>
          <a:p>
            <a:pPr algn="l"/>
            <a:r>
              <a:rPr lang="zh-CN" altLang="en-US" sz="5400" dirty="0">
                <a:solidFill>
                  <a:schemeClr val="bg1"/>
                </a:solidFill>
              </a:rPr>
              <a:t>    开始创建类图的好起点就是用例图。如下面成绩管理的用例图所示。</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0" y="0"/>
            <a:ext cx="24384000" cy="1371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946787" y="2036201"/>
            <a:ext cx="19674348" cy="7698807"/>
          </a:xfrm>
          <a:prstGeom prst="rect">
            <a:avLst/>
          </a:prstGeom>
          <a:noFill/>
          <a:ln w="9525">
            <a:noFill/>
            <a:miter lim="800000"/>
            <a:headEnd/>
            <a:tailEnd/>
          </a:ln>
          <a:effectLst/>
        </p:spPr>
        <p:txBody>
          <a:bodyPr wrap="square" lIns="217709" tIns="108855" rIns="217709" bIns="108855">
            <a:spAutoFit/>
          </a:bodyPr>
          <a:lstStyle/>
          <a:p>
            <a:pPr algn="l"/>
            <a:r>
              <a:rPr lang="zh-CN" altLang="en-US" sz="5400" smtClean="0">
                <a:solidFill>
                  <a:schemeClr val="bg1"/>
                </a:solidFill>
              </a:rPr>
              <a:t>发布</a:t>
            </a:r>
            <a:endParaRPr lang="en-US" altLang="zh-CN" sz="5400" smtClean="0">
              <a:solidFill>
                <a:schemeClr val="bg1"/>
              </a:solidFill>
            </a:endParaRPr>
          </a:p>
          <a:p>
            <a:pPr algn="l"/>
            <a:r>
              <a:rPr lang="zh-CN" altLang="en-US" sz="5400" smtClean="0">
                <a:solidFill>
                  <a:schemeClr val="bg1"/>
                </a:solidFill>
              </a:rPr>
              <a:t>记录</a:t>
            </a:r>
            <a:endParaRPr lang="en-US" altLang="zh-CN" sz="5400" smtClean="0">
              <a:solidFill>
                <a:schemeClr val="bg1"/>
              </a:solidFill>
            </a:endParaRPr>
          </a:p>
          <a:p>
            <a:pPr algn="l"/>
            <a:r>
              <a:rPr lang="zh-CN" altLang="en-US" sz="5400" smtClean="0">
                <a:solidFill>
                  <a:schemeClr val="bg1"/>
                </a:solidFill>
              </a:rPr>
              <a:t>更新</a:t>
            </a:r>
            <a:endParaRPr lang="en-US" altLang="zh-CN" sz="5400" smtClean="0">
              <a:solidFill>
                <a:schemeClr val="bg1"/>
              </a:solidFill>
            </a:endParaRPr>
          </a:p>
          <a:p>
            <a:pPr algn="l"/>
            <a:r>
              <a:rPr lang="zh-CN" altLang="en-US" sz="5400" smtClean="0">
                <a:solidFill>
                  <a:schemeClr val="bg1"/>
                </a:solidFill>
              </a:rPr>
              <a:t>保存</a:t>
            </a:r>
            <a:endParaRPr lang="en-US" altLang="zh-CN" sz="5400" smtClean="0">
              <a:solidFill>
                <a:schemeClr val="bg1"/>
              </a:solidFill>
            </a:endParaRPr>
          </a:p>
          <a:p>
            <a:pPr algn="l"/>
            <a:r>
              <a:rPr lang="zh-CN" altLang="en-US" sz="5400" smtClean="0">
                <a:solidFill>
                  <a:schemeClr val="bg1"/>
                </a:solidFill>
              </a:rPr>
              <a:t>加载</a:t>
            </a:r>
            <a:endParaRPr lang="en-US" altLang="zh-CN" sz="5400" smtClean="0">
              <a:solidFill>
                <a:schemeClr val="bg1"/>
              </a:solidFill>
            </a:endParaRPr>
          </a:p>
          <a:p>
            <a:pPr algn="l"/>
            <a:r>
              <a:rPr lang="zh-CN" altLang="en-US" sz="5400" smtClean="0">
                <a:solidFill>
                  <a:schemeClr val="bg1"/>
                </a:solidFill>
              </a:rPr>
              <a:t>登录</a:t>
            </a:r>
            <a:endParaRPr lang="en-US" altLang="zh-CN" sz="5400" smtClean="0">
              <a:solidFill>
                <a:schemeClr val="bg1"/>
              </a:solidFill>
            </a:endParaRPr>
          </a:p>
          <a:p>
            <a:pPr algn="l"/>
            <a:endParaRPr lang="en-US" altLang="zh-CN" sz="5400" smtClean="0">
              <a:solidFill>
                <a:schemeClr val="bg1"/>
              </a:solidFill>
            </a:endParaRPr>
          </a:p>
          <a:p>
            <a:pPr algn="l"/>
            <a:r>
              <a:rPr lang="zh-CN" altLang="en-US" sz="5400" smtClean="0">
                <a:solidFill>
                  <a:schemeClr val="bg1"/>
                </a:solidFill>
              </a:rPr>
              <a:t>类：</a:t>
            </a:r>
            <a:endParaRPr lang="en-US" altLang="zh-CN" sz="5400" smtClean="0">
              <a:solidFill>
                <a:schemeClr val="bg1"/>
              </a:solidFill>
            </a:endParaRPr>
          </a:p>
          <a:p>
            <a:pPr algn="l"/>
            <a:r>
              <a:rPr lang="en-US" altLang="zh-CN" sz="5400" smtClean="0">
                <a:solidFill>
                  <a:schemeClr val="bg1"/>
                </a:solidFill>
              </a:rPr>
              <a:t>Student</a:t>
            </a:r>
            <a:r>
              <a:rPr lang="zh-CN" altLang="en-US" sz="5400" smtClean="0">
                <a:solidFill>
                  <a:schemeClr val="bg1"/>
                </a:solidFill>
              </a:rPr>
              <a:t>、</a:t>
            </a:r>
            <a:r>
              <a:rPr lang="en-US" altLang="zh-CN" sz="5400" smtClean="0">
                <a:solidFill>
                  <a:schemeClr val="bg1"/>
                </a:solidFill>
              </a:rPr>
              <a:t>Teacher</a:t>
            </a:r>
            <a:r>
              <a:rPr lang="zh-CN" altLang="en-US" sz="5400" smtClean="0">
                <a:solidFill>
                  <a:schemeClr val="bg1"/>
                </a:solidFill>
              </a:rPr>
              <a:t>、</a:t>
            </a:r>
            <a:r>
              <a:rPr lang="en-US" altLang="zh-CN" sz="5400" smtClean="0">
                <a:solidFill>
                  <a:schemeClr val="bg1"/>
                </a:solidFill>
              </a:rPr>
              <a:t>Administrator</a:t>
            </a:r>
            <a:r>
              <a:rPr lang="zh-CN" altLang="en-US" sz="5400" smtClean="0">
                <a:solidFill>
                  <a:schemeClr val="bg1"/>
                </a:solidFill>
              </a:rPr>
              <a:t>、</a:t>
            </a:r>
            <a:r>
              <a:rPr lang="en-US" altLang="zh-CN" sz="5400" smtClean="0">
                <a:solidFill>
                  <a:schemeClr val="bg1"/>
                </a:solidFill>
              </a:rPr>
              <a:t>Grades</a:t>
            </a:r>
            <a:r>
              <a:rPr lang="zh-CN" altLang="en-US" sz="5400" smtClean="0">
                <a:solidFill>
                  <a:schemeClr val="bg1"/>
                </a:solidFill>
              </a:rPr>
              <a:t>、</a:t>
            </a:r>
            <a:r>
              <a:rPr lang="en-US" altLang="zh-CN" sz="5400" smtClean="0">
                <a:solidFill>
                  <a:schemeClr val="bg1"/>
                </a:solidFill>
              </a:rPr>
              <a:t>RoportCard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idx="4294967295"/>
          </p:nvPr>
        </p:nvSpPr>
        <p:spPr>
          <a:xfrm>
            <a:off x="1439333" y="377827"/>
            <a:ext cx="20726400" cy="742950"/>
          </a:xfrm>
        </p:spPr>
        <p:txBody>
          <a:bodyPr>
            <a:noAutofit/>
          </a:bodyPr>
          <a:lstStyle/>
          <a:p>
            <a:pPr algn="l" eaLnBrk="1" hangingPunct="1"/>
            <a:r>
              <a:rPr lang="en-US" altLang="zh-CN" sz="5400" smtClean="0">
                <a:solidFill>
                  <a:schemeClr val="bg1"/>
                </a:solidFill>
                <a:latin typeface="黑体" pitchFamily="49" charset="-122"/>
                <a:ea typeface="黑体" pitchFamily="49" charset="-122"/>
              </a:rPr>
              <a:t> UML</a:t>
            </a:r>
            <a:r>
              <a:rPr lang="zh-CN" altLang="en-US" sz="5400" smtClean="0">
                <a:solidFill>
                  <a:schemeClr val="bg1"/>
                </a:solidFill>
                <a:latin typeface="黑体" pitchFamily="49" charset="-122"/>
                <a:ea typeface="黑体" pitchFamily="49" charset="-122"/>
              </a:rPr>
              <a:t>扩展类图</a:t>
            </a:r>
          </a:p>
        </p:txBody>
      </p:sp>
      <p:sp>
        <p:nvSpPr>
          <p:cNvPr id="51203" name="Rectangle 5"/>
          <p:cNvSpPr>
            <a:spLocks noChangeArrowheads="1"/>
          </p:cNvSpPr>
          <p:nvPr/>
        </p:nvSpPr>
        <p:spPr bwMode="auto">
          <a:xfrm>
            <a:off x="0" y="1530350"/>
            <a:ext cx="24384000" cy="5390482"/>
          </a:xfrm>
          <a:prstGeom prst="rect">
            <a:avLst/>
          </a:prstGeom>
          <a:noFill/>
          <a:ln w="9525">
            <a:noFill/>
            <a:miter lim="800000"/>
            <a:headEnd/>
            <a:tailEnd/>
          </a:ln>
          <a:effectLst/>
        </p:spPr>
        <p:txBody>
          <a:bodyPr lIns="217709" tIns="108855" rIns="217709" bIns="108855">
            <a:spAutoFit/>
          </a:bodyPr>
          <a:lstStyle/>
          <a:p>
            <a:pPr algn="l"/>
            <a:r>
              <a:rPr lang="zh-CN" altLang="en-US" sz="4800">
                <a:solidFill>
                  <a:schemeClr val="bg1"/>
                </a:solidFill>
              </a:rPr>
              <a:t>一、聚合和组合</a:t>
            </a:r>
          </a:p>
          <a:p>
            <a:pPr algn="l"/>
            <a:r>
              <a:rPr lang="zh-CN" altLang="en-US" sz="4800">
                <a:solidFill>
                  <a:schemeClr val="bg1"/>
                </a:solidFill>
              </a:rPr>
              <a:t>        在前面，已经介绍过类之间的简单关联，知道了它们在类图中使用连接类的单线表示。本节将介绍如何更好地限定这些关联，其方法是以聚合或者组合的形式来定义关联。这两种新的关联类型都描述了类之间的整体</a:t>
            </a:r>
            <a:r>
              <a:rPr lang="en-US" altLang="zh-CN" sz="4800">
                <a:solidFill>
                  <a:schemeClr val="bg1"/>
                </a:solidFill>
              </a:rPr>
              <a:t>——</a:t>
            </a:r>
            <a:r>
              <a:rPr lang="zh-CN" altLang="en-US" sz="4800">
                <a:solidFill>
                  <a:schemeClr val="bg1"/>
                </a:solidFill>
              </a:rPr>
              <a:t>部分组成关系。</a:t>
            </a:r>
          </a:p>
          <a:p>
            <a:pPr algn="l"/>
            <a:r>
              <a:rPr lang="en-US" altLang="zh-CN" sz="4800">
                <a:solidFill>
                  <a:schemeClr val="bg1"/>
                </a:solidFill>
              </a:rPr>
              <a:t>1</a:t>
            </a:r>
            <a:r>
              <a:rPr lang="zh-CN" altLang="en-US" sz="4800">
                <a:solidFill>
                  <a:schemeClr val="bg1"/>
                </a:solidFill>
              </a:rPr>
              <a:t>．聚合</a:t>
            </a:r>
          </a:p>
          <a:p>
            <a:pPr algn="l"/>
            <a:r>
              <a:rPr lang="zh-CN" altLang="en-US" sz="4800">
                <a:solidFill>
                  <a:schemeClr val="bg1"/>
                </a:solidFill>
              </a:rPr>
              <a:t>        聚合用来描述两个类之间的整体</a:t>
            </a:r>
            <a:r>
              <a:rPr lang="en-US" altLang="zh-CN" sz="4800">
                <a:solidFill>
                  <a:schemeClr val="bg1"/>
                </a:solidFill>
              </a:rPr>
              <a:t>——</a:t>
            </a:r>
            <a:r>
              <a:rPr lang="zh-CN" altLang="en-US" sz="4800">
                <a:solidFill>
                  <a:schemeClr val="bg1"/>
                </a:solidFill>
              </a:rPr>
              <a:t>部分关系，其中一个类为整体，它由一个或者多个部分类组成。在聚合中，部分类可以没有整体类而存在。如下图所示。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026"/>
          <p:cNvPicPr>
            <a:picLocks noChangeAspect="1" noChangeArrowheads="1"/>
          </p:cNvPicPr>
          <p:nvPr/>
        </p:nvPicPr>
        <p:blipFill>
          <a:blip r:embed="rId2"/>
          <a:srcRect/>
          <a:stretch>
            <a:fillRect/>
          </a:stretch>
        </p:blipFill>
        <p:spPr bwMode="auto">
          <a:xfrm>
            <a:off x="1054101" y="952501"/>
            <a:ext cx="22466299" cy="6194426"/>
          </a:xfrm>
          <a:prstGeom prst="rect">
            <a:avLst/>
          </a:prstGeom>
          <a:noFill/>
          <a:ln w="9525">
            <a:noFill/>
            <a:miter lim="800000"/>
            <a:headEnd/>
            <a:tailEnd/>
          </a:ln>
        </p:spPr>
      </p:pic>
      <p:sp>
        <p:nvSpPr>
          <p:cNvPr id="52227" name="Rectangle 1027"/>
          <p:cNvSpPr>
            <a:spLocks noChangeArrowheads="1"/>
          </p:cNvSpPr>
          <p:nvPr/>
        </p:nvSpPr>
        <p:spPr bwMode="auto">
          <a:xfrm>
            <a:off x="478368" y="7518401"/>
            <a:ext cx="23042032" cy="1697164"/>
          </a:xfrm>
          <a:prstGeom prst="rect">
            <a:avLst/>
          </a:prstGeom>
          <a:noFill/>
          <a:ln w="9525">
            <a:noFill/>
            <a:miter lim="800000"/>
            <a:headEnd/>
            <a:tailEnd/>
          </a:ln>
          <a:effectLst/>
        </p:spPr>
        <p:txBody>
          <a:bodyPr lIns="217709" tIns="108855" rIns="217709" bIns="108855">
            <a:spAutoFit/>
          </a:bodyPr>
          <a:lstStyle/>
          <a:p>
            <a:pPr algn="l"/>
            <a:r>
              <a:rPr lang="en-US" altLang="zh-CN" sz="4800" dirty="0">
                <a:solidFill>
                  <a:schemeClr val="bg1"/>
                </a:solidFill>
              </a:rPr>
              <a:t> </a:t>
            </a:r>
            <a:r>
              <a:rPr lang="zh-CN" altLang="en-US" sz="4800" dirty="0">
                <a:solidFill>
                  <a:schemeClr val="bg1"/>
                </a:solidFill>
              </a:rPr>
              <a:t>例如，</a:t>
            </a:r>
            <a:r>
              <a:rPr lang="en-US" altLang="zh-CN" sz="4800" dirty="0">
                <a:solidFill>
                  <a:schemeClr val="bg1"/>
                </a:solidFill>
              </a:rPr>
              <a:t>CPU</a:t>
            </a:r>
            <a:r>
              <a:rPr lang="zh-CN" altLang="en-US" sz="4800" dirty="0">
                <a:solidFill>
                  <a:schemeClr val="bg1"/>
                </a:solidFill>
              </a:rPr>
              <a:t>和显示器都可以以独立类的形式存在，但是当它们组成</a:t>
            </a:r>
            <a:r>
              <a:rPr lang="en-US" altLang="zh-CN" sz="4800" dirty="0">
                <a:solidFill>
                  <a:schemeClr val="bg1"/>
                </a:solidFill>
              </a:rPr>
              <a:t>Computer</a:t>
            </a:r>
            <a:r>
              <a:rPr lang="zh-CN" altLang="en-US" sz="4800" dirty="0">
                <a:solidFill>
                  <a:schemeClr val="bg1"/>
                </a:solidFill>
              </a:rPr>
              <a:t>类时，它们就变为整个计算机的组成部分。</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78368" y="520701"/>
            <a:ext cx="23905632" cy="958500"/>
          </a:xfrm>
          <a:prstGeom prst="rect">
            <a:avLst/>
          </a:prstGeom>
          <a:noFill/>
          <a:ln w="9525">
            <a:noFill/>
            <a:miter lim="800000"/>
            <a:headEnd/>
            <a:tailEnd/>
          </a:ln>
          <a:effectLst/>
        </p:spPr>
        <p:txBody>
          <a:bodyPr lIns="217709" tIns="108855" rIns="217709" bIns="108855">
            <a:spAutoFit/>
          </a:bodyPr>
          <a:lstStyle/>
          <a:p>
            <a:r>
              <a:rPr lang="en-US" altLang="zh-CN" sz="4800">
                <a:solidFill>
                  <a:schemeClr val="bg1"/>
                </a:solidFill>
              </a:rPr>
              <a:t> </a:t>
            </a:r>
            <a:r>
              <a:rPr lang="zh-CN" altLang="en-US" sz="4800">
                <a:solidFill>
                  <a:schemeClr val="bg1"/>
                </a:solidFill>
              </a:rPr>
              <a:t>通过提供其他的计算机部件，如键盘、鼠标和扬声器来扩展该示例，如下图所示。</a:t>
            </a:r>
          </a:p>
        </p:txBody>
      </p:sp>
      <p:pic>
        <p:nvPicPr>
          <p:cNvPr id="53251" name="Picture 3"/>
          <p:cNvPicPr>
            <a:picLocks noChangeAspect="1" noChangeArrowheads="1"/>
          </p:cNvPicPr>
          <p:nvPr/>
        </p:nvPicPr>
        <p:blipFill>
          <a:blip r:embed="rId2"/>
          <a:srcRect/>
          <a:stretch>
            <a:fillRect/>
          </a:stretch>
        </p:blipFill>
        <p:spPr bwMode="auto">
          <a:xfrm>
            <a:off x="3048002" y="2038351"/>
            <a:ext cx="18554701" cy="1072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r>
              <a:rPr lang="en-US" altLang="zh-CN" smtClean="0">
                <a:solidFill>
                  <a:schemeClr val="bg1"/>
                </a:solidFill>
              </a:rPr>
              <a:t>1.1  </a:t>
            </a:r>
            <a:r>
              <a:rPr lang="zh-CN" altLang="en-US">
                <a:solidFill>
                  <a:schemeClr val="bg1"/>
                </a:solidFill>
              </a:rPr>
              <a:t>概述</a:t>
            </a:r>
          </a:p>
        </p:txBody>
      </p:sp>
      <p:sp>
        <p:nvSpPr>
          <p:cNvPr id="27651" name="Rectangle 3"/>
          <p:cNvSpPr>
            <a:spLocks noGrp="1" noRot="1" noChangeArrowheads="1"/>
          </p:cNvSpPr>
          <p:nvPr>
            <p:ph type="body" idx="1"/>
          </p:nvPr>
        </p:nvSpPr>
        <p:spPr/>
        <p:txBody>
          <a:bodyPr>
            <a:normAutofit/>
          </a:bodyPr>
          <a:lstStyle/>
          <a:p>
            <a:pPr marL="1451397" indent="-1451397">
              <a:lnSpc>
                <a:spcPct val="90000"/>
              </a:lnSpc>
            </a:pPr>
            <a:r>
              <a:rPr lang="zh-CN" altLang="en-US">
                <a:solidFill>
                  <a:schemeClr val="bg1"/>
                </a:solidFill>
              </a:rPr>
              <a:t>类图的元素</a:t>
            </a:r>
            <a:r>
              <a:rPr lang="zh-CN" altLang="en-US" smtClean="0">
                <a:solidFill>
                  <a:schemeClr val="bg1"/>
                </a:solidFill>
              </a:rPr>
              <a:t>：</a:t>
            </a:r>
            <a:endParaRPr lang="zh-CN" altLang="en-US">
              <a:solidFill>
                <a:schemeClr val="bg1"/>
              </a:solidFill>
            </a:endParaRPr>
          </a:p>
        </p:txBody>
      </p:sp>
      <p:pic>
        <p:nvPicPr>
          <p:cNvPr id="1026" name="Picture 2"/>
          <p:cNvPicPr>
            <a:picLocks noChangeAspect="1" noChangeArrowheads="1"/>
          </p:cNvPicPr>
          <p:nvPr/>
        </p:nvPicPr>
        <p:blipFill>
          <a:blip r:embed="rId2"/>
          <a:srcRect/>
          <a:stretch>
            <a:fillRect/>
          </a:stretch>
        </p:blipFill>
        <p:spPr bwMode="auto">
          <a:xfrm>
            <a:off x="8789152" y="3513221"/>
            <a:ext cx="9498598" cy="9336505"/>
          </a:xfrm>
          <a:prstGeom prst="rect">
            <a:avLst/>
          </a:prstGeom>
          <a:noFill/>
          <a:ln w="9525">
            <a:noFill/>
            <a:miter lim="800000"/>
            <a:headEnd/>
            <a:tailEnd/>
          </a:ln>
          <a:effectLst/>
        </p:spPr>
      </p:pic>
      <p:pic>
        <p:nvPicPr>
          <p:cNvPr id="5"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ChangeArrowheads="1"/>
          </p:cNvSpPr>
          <p:nvPr/>
        </p:nvSpPr>
        <p:spPr bwMode="auto">
          <a:xfrm>
            <a:off x="668868" y="666751"/>
            <a:ext cx="14592301" cy="5390482"/>
          </a:xfrm>
          <a:prstGeom prst="rect">
            <a:avLst/>
          </a:prstGeom>
          <a:noFill/>
          <a:ln w="9525">
            <a:noFill/>
            <a:miter lim="800000"/>
            <a:headEnd/>
            <a:tailEnd/>
          </a:ln>
          <a:effectLst/>
        </p:spPr>
        <p:txBody>
          <a:bodyPr lIns="217709" tIns="108855" rIns="217709" bIns="108855">
            <a:spAutoFit/>
          </a:bodyPr>
          <a:lstStyle/>
          <a:p>
            <a:pPr algn="l"/>
            <a:r>
              <a:rPr lang="en-US" altLang="zh-CN" sz="4800" dirty="0">
                <a:solidFill>
                  <a:schemeClr val="bg1"/>
                </a:solidFill>
              </a:rPr>
              <a:t>2</a:t>
            </a:r>
            <a:r>
              <a:rPr lang="zh-CN" altLang="en-US" sz="4800" dirty="0">
                <a:solidFill>
                  <a:schemeClr val="bg1"/>
                </a:solidFill>
              </a:rPr>
              <a:t>．组合</a:t>
            </a:r>
          </a:p>
          <a:p>
            <a:pPr algn="l"/>
            <a:r>
              <a:rPr lang="zh-CN" altLang="en-US" sz="4800" dirty="0">
                <a:solidFill>
                  <a:schemeClr val="bg1"/>
                </a:solidFill>
              </a:rPr>
              <a:t> 组合是一种特殊的聚合关联。在组合关联中用来组成整体类的部分类是不能独立存在。整体类由部分类组成，部分类需要整体类才能存在。这种关系意味着销毁整体类将会同时销毁部分类。</a:t>
            </a:r>
          </a:p>
          <a:p>
            <a:pPr algn="l"/>
            <a:r>
              <a:rPr lang="zh-CN" altLang="en-US" sz="4800" dirty="0">
                <a:solidFill>
                  <a:schemeClr val="bg1"/>
                </a:solidFill>
              </a:rPr>
              <a:t>    组合关联使用带有实心菱形的实线连接，如下图所示。</a:t>
            </a:r>
          </a:p>
        </p:txBody>
      </p:sp>
      <p:pic>
        <p:nvPicPr>
          <p:cNvPr id="54275" name="Picture 4"/>
          <p:cNvPicPr>
            <a:picLocks noChangeAspect="1" noChangeArrowheads="1"/>
          </p:cNvPicPr>
          <p:nvPr/>
        </p:nvPicPr>
        <p:blipFill>
          <a:blip r:embed="rId2"/>
          <a:srcRect/>
          <a:stretch>
            <a:fillRect/>
          </a:stretch>
        </p:blipFill>
        <p:spPr bwMode="auto">
          <a:xfrm>
            <a:off x="15426813" y="2490328"/>
            <a:ext cx="7381569" cy="97620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78368" y="88901"/>
            <a:ext cx="23905632" cy="2435827"/>
          </a:xfrm>
          <a:prstGeom prst="rect">
            <a:avLst/>
          </a:prstGeom>
          <a:noFill/>
          <a:ln w="9525">
            <a:noFill/>
            <a:miter lim="800000"/>
            <a:headEnd/>
            <a:tailEnd/>
          </a:ln>
          <a:effectLst/>
        </p:spPr>
        <p:txBody>
          <a:bodyPr lIns="217709" tIns="108855" rIns="217709" bIns="108855">
            <a:spAutoFit/>
          </a:bodyPr>
          <a:lstStyle/>
          <a:p>
            <a:pPr algn="l"/>
            <a:r>
              <a:rPr lang="zh-CN" altLang="en-US" sz="4800">
                <a:solidFill>
                  <a:schemeClr val="bg1"/>
                </a:solidFill>
              </a:rPr>
              <a:t>由于组合关联指示的部分类是强制的，对于整体类意味着至少有一个多重性。在下面的示例中，整体类数据库由表和查询组成。这些关联使用组合表示，因为如果没有数据库，表和查询也不会存在，如图所示。</a:t>
            </a:r>
          </a:p>
        </p:txBody>
      </p:sp>
      <p:pic>
        <p:nvPicPr>
          <p:cNvPr id="55299" name="Picture 4"/>
          <p:cNvPicPr>
            <a:picLocks noChangeAspect="1" noChangeArrowheads="1"/>
          </p:cNvPicPr>
          <p:nvPr/>
        </p:nvPicPr>
        <p:blipFill>
          <a:blip r:embed="rId2"/>
          <a:srcRect/>
          <a:stretch>
            <a:fillRect/>
          </a:stretch>
        </p:blipFill>
        <p:spPr bwMode="auto">
          <a:xfrm>
            <a:off x="478368" y="2898982"/>
            <a:ext cx="23905632" cy="103155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78370" y="377826"/>
            <a:ext cx="23236765" cy="2435827"/>
          </a:xfrm>
          <a:prstGeom prst="rect">
            <a:avLst/>
          </a:prstGeom>
          <a:noFill/>
          <a:ln w="9525">
            <a:noFill/>
            <a:miter lim="800000"/>
            <a:headEnd/>
            <a:tailEnd/>
          </a:ln>
          <a:effectLst/>
        </p:spPr>
        <p:txBody>
          <a:bodyPr lIns="217709" tIns="108855" rIns="217709" bIns="108855">
            <a:spAutoFit/>
          </a:bodyPr>
          <a:lstStyle/>
          <a:p>
            <a:pPr algn="l"/>
            <a:r>
              <a:rPr lang="en-US" altLang="zh-CN" sz="4800">
                <a:solidFill>
                  <a:schemeClr val="bg1"/>
                </a:solidFill>
              </a:rPr>
              <a:t>3</a:t>
            </a:r>
            <a:r>
              <a:rPr lang="zh-CN" altLang="en-US" sz="4800">
                <a:solidFill>
                  <a:schemeClr val="bg1"/>
                </a:solidFill>
              </a:rPr>
              <a:t>．使用带有泛化的聚合和组合</a:t>
            </a:r>
          </a:p>
          <a:p>
            <a:pPr algn="l"/>
            <a:r>
              <a:rPr lang="zh-CN" altLang="en-US" sz="4800">
                <a:solidFill>
                  <a:schemeClr val="bg1"/>
                </a:solidFill>
              </a:rPr>
              <a:t>        聚合和组合表示的是类之间的关系，它们可以与泛化结合来进一步扩展类图模型，如下图所示。</a:t>
            </a:r>
          </a:p>
        </p:txBody>
      </p:sp>
      <p:pic>
        <p:nvPicPr>
          <p:cNvPr id="57347" name="Picture 3"/>
          <p:cNvPicPr>
            <a:picLocks noChangeAspect="1" noChangeArrowheads="1"/>
          </p:cNvPicPr>
          <p:nvPr/>
        </p:nvPicPr>
        <p:blipFill>
          <a:blip r:embed="rId2"/>
          <a:srcRect/>
          <a:stretch>
            <a:fillRect/>
          </a:stretch>
        </p:blipFill>
        <p:spPr bwMode="auto">
          <a:xfrm>
            <a:off x="668867" y="2968627"/>
            <a:ext cx="23046267" cy="102266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 y="1"/>
            <a:ext cx="23905635" cy="10330296"/>
          </a:xfrm>
          <a:prstGeom prst="rect">
            <a:avLst/>
          </a:prstGeom>
          <a:noFill/>
          <a:ln w="9525">
            <a:noFill/>
            <a:miter lim="800000"/>
            <a:headEnd/>
            <a:tailEnd/>
          </a:ln>
          <a:effectLst/>
        </p:spPr>
        <p:txBody>
          <a:bodyPr lIns="217709" tIns="108855" rIns="217709" bIns="108855">
            <a:spAutoFit/>
          </a:bodyPr>
          <a:lstStyle/>
          <a:p>
            <a:pPr algn="l">
              <a:lnSpc>
                <a:spcPct val="150000"/>
              </a:lnSpc>
            </a:pPr>
            <a:r>
              <a:rPr lang="zh-CN" altLang="en-US" sz="5400">
                <a:solidFill>
                  <a:schemeClr val="bg1"/>
                </a:solidFill>
              </a:rPr>
              <a:t>练习：建模聚合关联和组合关联</a:t>
            </a:r>
          </a:p>
          <a:p>
            <a:pPr algn="l"/>
            <a:r>
              <a:rPr lang="zh-CN" altLang="en-US" sz="4800">
                <a:solidFill>
                  <a:schemeClr val="bg1"/>
                </a:solidFill>
              </a:rPr>
              <a:t>        在这个练习中，将会使用目前为止学习到的所有类型的关系来创建一个类图，这些关系包括普通关联、泛化、聚合和组合。读者将会综合运用自己的知识从需求构造一个类图。</a:t>
            </a:r>
          </a:p>
          <a:p>
            <a:pPr algn="l"/>
            <a:r>
              <a:rPr lang="zh-CN" altLang="en-US" sz="4800">
                <a:solidFill>
                  <a:schemeClr val="bg1"/>
                </a:solidFill>
              </a:rPr>
              <a:t>        下面是一个制造商和维修店使用的存货清单系统的需求列表，从这些信息构造一个类图：</a:t>
            </a:r>
          </a:p>
          <a:p>
            <a:pPr algn="l">
              <a:buClr>
                <a:schemeClr val="hlink"/>
              </a:buClr>
              <a:buFontTx/>
              <a:buChar char="•"/>
            </a:pPr>
            <a:r>
              <a:rPr lang="zh-CN" altLang="en-US" sz="4800">
                <a:solidFill>
                  <a:schemeClr val="bg1"/>
                </a:solidFill>
              </a:rPr>
              <a:t>    存货由两个部分组成（零件和产品）。</a:t>
            </a:r>
          </a:p>
          <a:p>
            <a:pPr algn="l">
              <a:buClr>
                <a:schemeClr val="hlink"/>
              </a:buClr>
              <a:buFontTx/>
              <a:buChar char="•"/>
            </a:pPr>
            <a:r>
              <a:rPr lang="zh-CN" altLang="en-US" sz="4800">
                <a:solidFill>
                  <a:schemeClr val="bg1"/>
                </a:solidFill>
              </a:rPr>
              <a:t>    产品由两个或者更多零件组成，系统可以拥有无限多个零件和产品。</a:t>
            </a:r>
          </a:p>
          <a:p>
            <a:pPr algn="l">
              <a:buClr>
                <a:schemeClr val="hlink"/>
              </a:buClr>
              <a:buFontTx/>
              <a:buChar char="•"/>
            </a:pPr>
            <a:r>
              <a:rPr lang="zh-CN" altLang="en-US" sz="4800">
                <a:solidFill>
                  <a:schemeClr val="bg1"/>
                </a:solidFill>
              </a:rPr>
              <a:t>    存货中的部分零件包括调速轮、轮齿和加力燃烧室。</a:t>
            </a:r>
          </a:p>
          <a:p>
            <a:pPr algn="l">
              <a:buClr>
                <a:schemeClr val="hlink"/>
              </a:buClr>
              <a:buFontTx/>
              <a:buChar char="•"/>
            </a:pPr>
            <a:r>
              <a:rPr lang="zh-CN" altLang="en-US" sz="4800">
                <a:solidFill>
                  <a:schemeClr val="bg1"/>
                </a:solidFill>
              </a:rPr>
              <a:t>    一名仓库保管员维护货存。一名装配工组装产品，一名维修员维修产品。</a:t>
            </a:r>
          </a:p>
          <a:p>
            <a:pPr algn="l">
              <a:buClr>
                <a:schemeClr val="hlink"/>
              </a:buClr>
              <a:buFontTx/>
              <a:buChar char="•"/>
            </a:pPr>
            <a:r>
              <a:rPr lang="zh-CN" altLang="en-US" sz="4800">
                <a:solidFill>
                  <a:schemeClr val="bg1"/>
                </a:solidFill>
              </a:rPr>
              <a:t>    完成的产品包括</a:t>
            </a:r>
            <a:r>
              <a:rPr lang="en-US" altLang="zh-CN" sz="4800">
                <a:solidFill>
                  <a:schemeClr val="bg1"/>
                </a:solidFill>
              </a:rPr>
              <a:t>1-3</a:t>
            </a:r>
            <a:r>
              <a:rPr lang="zh-CN" altLang="en-US" sz="4800">
                <a:solidFill>
                  <a:schemeClr val="bg1"/>
                </a:solidFill>
              </a:rPr>
              <a:t>个标签：</a:t>
            </a:r>
            <a:r>
              <a:rPr lang="en-US" altLang="zh-CN" sz="4800">
                <a:solidFill>
                  <a:schemeClr val="bg1"/>
                </a:solidFill>
              </a:rPr>
              <a:t>Manufacturer</a:t>
            </a:r>
            <a:r>
              <a:rPr lang="zh-CN" altLang="en-US" sz="4800">
                <a:solidFill>
                  <a:schemeClr val="bg1"/>
                </a:solidFill>
              </a:rPr>
              <a:t>标签指示产品已经完成；</a:t>
            </a:r>
            <a:r>
              <a:rPr lang="en-US" altLang="zh-CN" sz="4800">
                <a:solidFill>
                  <a:schemeClr val="bg1"/>
                </a:solidFill>
              </a:rPr>
              <a:t>Repair</a:t>
            </a:r>
            <a:r>
              <a:rPr lang="zh-CN" altLang="en-US" sz="4800">
                <a:solidFill>
                  <a:schemeClr val="bg1"/>
                </a:solidFill>
              </a:rPr>
              <a:t>标签指示产品已经检修过；</a:t>
            </a:r>
            <a:r>
              <a:rPr lang="en-US" altLang="zh-CN" sz="4800">
                <a:solidFill>
                  <a:schemeClr val="bg1"/>
                </a:solidFill>
              </a:rPr>
              <a:t>FCC</a:t>
            </a:r>
            <a:r>
              <a:rPr lang="zh-CN" altLang="en-US" sz="4800">
                <a:solidFill>
                  <a:schemeClr val="bg1"/>
                </a:solidFill>
              </a:rPr>
              <a:t>标签指示产品中包含加力燃烧室。</a:t>
            </a:r>
          </a:p>
          <a:p>
            <a:pPr algn="l">
              <a:buClr>
                <a:schemeClr val="hlink"/>
              </a:buClr>
              <a:buFontTx/>
              <a:buChar char="•"/>
            </a:pPr>
            <a:endParaRPr lang="en-US" altLang="zh-CN" sz="4800">
              <a:solidFill>
                <a:schemeClr val="bg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p:txBody>
          <a:bodyPr/>
          <a:lstStyle/>
          <a:p>
            <a:r>
              <a:rPr lang="zh-CN" altLang="en-US">
                <a:solidFill>
                  <a:schemeClr val="bg1"/>
                </a:solidFill>
              </a:rPr>
              <a:t>实现关系 </a:t>
            </a:r>
          </a:p>
        </p:txBody>
      </p:sp>
      <p:sp>
        <p:nvSpPr>
          <p:cNvPr id="75779" name="Rectangle 3"/>
          <p:cNvSpPr>
            <a:spLocks noGrp="1" noRot="1" noChangeArrowheads="1"/>
          </p:cNvSpPr>
          <p:nvPr>
            <p:ph type="body" sz="half" idx="1"/>
          </p:nvPr>
        </p:nvSpPr>
        <p:spPr>
          <a:xfrm>
            <a:off x="1625600" y="2590800"/>
            <a:ext cx="21742400" cy="7620000"/>
          </a:xfrm>
        </p:spPr>
        <p:txBody>
          <a:bodyPr>
            <a:normAutofit fontScale="85000" lnSpcReduction="10000"/>
          </a:bodyPr>
          <a:lstStyle/>
          <a:p>
            <a:pPr marL="1269972" indent="-1269972">
              <a:lnSpc>
                <a:spcPct val="90000"/>
              </a:lnSpc>
            </a:pPr>
            <a:r>
              <a:rPr lang="zh-CN" altLang="en-US" sz="6700">
                <a:solidFill>
                  <a:schemeClr val="bg1"/>
                </a:solidFill>
              </a:rPr>
              <a:t>规格说明和其实现之间的关系。 </a:t>
            </a:r>
          </a:p>
          <a:p>
            <a:pPr marL="1269972" indent="-1269972">
              <a:lnSpc>
                <a:spcPct val="90000"/>
              </a:lnSpc>
            </a:pPr>
            <a:r>
              <a:rPr lang="zh-CN" altLang="en-US" sz="6700">
                <a:solidFill>
                  <a:schemeClr val="bg1"/>
                </a:solidFill>
              </a:rPr>
              <a:t>客户必须至少支持提供者的所有操作。 </a:t>
            </a:r>
          </a:p>
          <a:p>
            <a:pPr marL="1269972" indent="-1269972">
              <a:lnSpc>
                <a:spcPct val="90000"/>
              </a:lnSpc>
            </a:pPr>
            <a:r>
              <a:rPr lang="zh-CN" altLang="en-US" sz="6700">
                <a:solidFill>
                  <a:schemeClr val="bg1"/>
                </a:solidFill>
              </a:rPr>
              <a:t>泛化和实现都可以将一般描述与具体描述联系起来：</a:t>
            </a:r>
          </a:p>
          <a:p>
            <a:pPr marL="1269972" indent="-1269972">
              <a:lnSpc>
                <a:spcPct val="90000"/>
              </a:lnSpc>
              <a:buFont typeface="Wingdings" pitchFamily="2" charset="2"/>
              <a:buAutoNum type="circleNumDbPlain"/>
            </a:pPr>
            <a:r>
              <a:rPr lang="zh-CN" altLang="en-US" sz="6700">
                <a:solidFill>
                  <a:schemeClr val="bg1"/>
                </a:solidFill>
              </a:rPr>
              <a:t>泛化将同一语义层上的元素连接起来，并且通常在同一模型内。</a:t>
            </a:r>
          </a:p>
          <a:p>
            <a:pPr marL="1269972" indent="-1269972">
              <a:lnSpc>
                <a:spcPct val="90000"/>
              </a:lnSpc>
              <a:buFont typeface="Wingdings" pitchFamily="2" charset="2"/>
              <a:buAutoNum type="circleNumDbPlain"/>
            </a:pPr>
            <a:r>
              <a:rPr lang="zh-CN" altLang="en-US" sz="6700">
                <a:solidFill>
                  <a:schemeClr val="bg1"/>
                </a:solidFill>
              </a:rPr>
              <a:t>实现将不同语义层内的元素连接起来，并且通常建立在不同的模型内。</a:t>
            </a:r>
          </a:p>
        </p:txBody>
      </p:sp>
      <p:pic>
        <p:nvPicPr>
          <p:cNvPr id="75781" name="Picture 5"/>
          <p:cNvPicPr>
            <a:picLocks noGrp="1" noChangeAspect="1" noChangeArrowheads="1"/>
          </p:cNvPicPr>
          <p:nvPr>
            <p:ph sz="half" idx="2"/>
          </p:nvPr>
        </p:nvPicPr>
        <p:blipFill>
          <a:blip r:embed="rId2"/>
          <a:srcRect/>
          <a:stretch>
            <a:fillRect/>
          </a:stretch>
        </p:blipFill>
        <p:spPr>
          <a:xfrm>
            <a:off x="6705601" y="9601201"/>
            <a:ext cx="12272435" cy="3028950"/>
          </a:xfrm>
          <a:noFill/>
          <a:ln/>
        </p:spPr>
      </p:pic>
      <p:pic>
        <p:nvPicPr>
          <p:cNvPr id="5"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p:txBody>
          <a:bodyPr/>
          <a:lstStyle/>
          <a:p>
            <a:r>
              <a:rPr lang="zh-CN" altLang="en-US" smtClean="0">
                <a:solidFill>
                  <a:schemeClr val="bg1"/>
                </a:solidFill>
              </a:rPr>
              <a:t>聚</a:t>
            </a:r>
            <a:r>
              <a:rPr lang="zh-CN" altLang="en-US">
                <a:solidFill>
                  <a:schemeClr val="bg1"/>
                </a:solidFill>
              </a:rPr>
              <a:t>合关系 </a:t>
            </a:r>
          </a:p>
        </p:txBody>
      </p:sp>
      <p:sp>
        <p:nvSpPr>
          <p:cNvPr id="84995" name="Rectangle 3"/>
          <p:cNvSpPr>
            <a:spLocks noGrp="1" noRot="1" noChangeArrowheads="1"/>
          </p:cNvSpPr>
          <p:nvPr>
            <p:ph type="body" sz="half" idx="1"/>
          </p:nvPr>
        </p:nvSpPr>
        <p:spPr>
          <a:xfrm>
            <a:off x="1625600" y="3200401"/>
            <a:ext cx="9956800" cy="8997950"/>
          </a:xfrm>
        </p:spPr>
        <p:txBody>
          <a:bodyPr/>
          <a:lstStyle/>
          <a:p>
            <a:r>
              <a:rPr lang="zh-CN" altLang="en-US" sz="6700">
                <a:solidFill>
                  <a:schemeClr val="bg1"/>
                </a:solidFill>
              </a:rPr>
              <a:t>一种特殊类型的关联。 </a:t>
            </a:r>
          </a:p>
          <a:p>
            <a:r>
              <a:rPr lang="zh-CN" altLang="en-US" sz="6700">
                <a:solidFill>
                  <a:schemeClr val="bg1"/>
                </a:solidFill>
              </a:rPr>
              <a:t>表示整体与部分关系的关联。 </a:t>
            </a:r>
          </a:p>
          <a:p>
            <a:r>
              <a:rPr lang="zh-CN" altLang="en-US" sz="6700">
                <a:solidFill>
                  <a:schemeClr val="bg1"/>
                </a:solidFill>
              </a:rPr>
              <a:t>描述了“</a:t>
            </a:r>
            <a:r>
              <a:rPr lang="en-US" altLang="zh-CN" sz="6700">
                <a:solidFill>
                  <a:schemeClr val="bg1"/>
                </a:solidFill>
              </a:rPr>
              <a:t>has a”</a:t>
            </a:r>
            <a:r>
              <a:rPr lang="zh-CN" altLang="en-US" sz="6700">
                <a:solidFill>
                  <a:schemeClr val="bg1"/>
                </a:solidFill>
              </a:rPr>
              <a:t>的关系。 </a:t>
            </a:r>
          </a:p>
        </p:txBody>
      </p:sp>
      <p:pic>
        <p:nvPicPr>
          <p:cNvPr id="84998" name="Picture 6"/>
          <p:cNvPicPr>
            <a:picLocks noGrp="1" noChangeAspect="1" noChangeArrowheads="1"/>
          </p:cNvPicPr>
          <p:nvPr>
            <p:ph sz="half" idx="2"/>
          </p:nvPr>
        </p:nvPicPr>
        <p:blipFill>
          <a:blip r:embed="rId2"/>
          <a:srcRect/>
          <a:stretch>
            <a:fillRect/>
          </a:stretch>
        </p:blipFill>
        <p:spPr>
          <a:xfrm>
            <a:off x="12192000" y="3657600"/>
            <a:ext cx="11620501" cy="7480300"/>
          </a:xfrm>
          <a:noFill/>
          <a:ln/>
        </p:spPr>
      </p:pic>
      <p:pic>
        <p:nvPicPr>
          <p:cNvPr id="5"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p:txBody>
          <a:bodyPr/>
          <a:lstStyle/>
          <a:p>
            <a:r>
              <a:rPr lang="zh-CN" altLang="en-US" smtClean="0">
                <a:solidFill>
                  <a:schemeClr val="bg1"/>
                </a:solidFill>
              </a:rPr>
              <a:t>组</a:t>
            </a:r>
            <a:r>
              <a:rPr lang="zh-CN" altLang="en-US">
                <a:solidFill>
                  <a:schemeClr val="bg1"/>
                </a:solidFill>
              </a:rPr>
              <a:t>合关系</a:t>
            </a:r>
          </a:p>
        </p:txBody>
      </p:sp>
      <p:sp>
        <p:nvSpPr>
          <p:cNvPr id="87043" name="Rectangle 3"/>
          <p:cNvSpPr>
            <a:spLocks noGrp="1" noRot="1" noChangeArrowheads="1"/>
          </p:cNvSpPr>
          <p:nvPr>
            <p:ph type="body" sz="half" idx="1"/>
          </p:nvPr>
        </p:nvSpPr>
        <p:spPr>
          <a:xfrm>
            <a:off x="1058779" y="3200401"/>
            <a:ext cx="10539663" cy="8997950"/>
          </a:xfrm>
        </p:spPr>
        <p:txBody>
          <a:bodyPr/>
          <a:lstStyle/>
          <a:p>
            <a:pPr>
              <a:lnSpc>
                <a:spcPct val="90000"/>
              </a:lnSpc>
            </a:pPr>
            <a:r>
              <a:rPr lang="zh-CN" altLang="en-US" sz="6700">
                <a:solidFill>
                  <a:schemeClr val="bg1"/>
                </a:solidFill>
              </a:rPr>
              <a:t>聚合关系中的一种特殊情况，是更强形式的聚合，又称强聚合。</a:t>
            </a:r>
          </a:p>
          <a:p>
            <a:pPr>
              <a:lnSpc>
                <a:spcPct val="90000"/>
              </a:lnSpc>
            </a:pPr>
            <a:r>
              <a:rPr lang="zh-CN" altLang="en-US" sz="6700">
                <a:solidFill>
                  <a:schemeClr val="bg1"/>
                </a:solidFill>
              </a:rPr>
              <a:t>成员对象的生命周期取决于聚合的生命周期。 </a:t>
            </a:r>
          </a:p>
          <a:p>
            <a:pPr>
              <a:lnSpc>
                <a:spcPct val="90000"/>
              </a:lnSpc>
            </a:pPr>
            <a:r>
              <a:rPr lang="zh-CN" altLang="en-US" sz="6700">
                <a:solidFill>
                  <a:schemeClr val="bg1"/>
                </a:solidFill>
              </a:rPr>
              <a:t>聚合不仅控制着成员对象的行为，而且控制着成员对象的创建和解构。 </a:t>
            </a:r>
          </a:p>
        </p:txBody>
      </p:sp>
      <p:pic>
        <p:nvPicPr>
          <p:cNvPr id="87045" name="Picture 5"/>
          <p:cNvPicPr>
            <a:picLocks noGrp="1" noChangeAspect="1" noChangeArrowheads="1"/>
          </p:cNvPicPr>
          <p:nvPr>
            <p:ph sz="half" idx="2"/>
          </p:nvPr>
        </p:nvPicPr>
        <p:blipFill>
          <a:blip r:embed="rId2"/>
          <a:srcRect/>
          <a:stretch>
            <a:fillRect/>
          </a:stretch>
        </p:blipFill>
        <p:spPr>
          <a:xfrm>
            <a:off x="11582401" y="4267200"/>
            <a:ext cx="12187768" cy="7226300"/>
          </a:xfrm>
          <a:noFill/>
          <a:ln/>
        </p:spPr>
      </p:pic>
      <p:pic>
        <p:nvPicPr>
          <p:cNvPr id="5"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QQ截图20200325112108.jpg"/>
          <p:cNvPicPr>
            <a:picLocks noChangeAspect="1"/>
          </p:cNvPicPr>
          <p:nvPr/>
        </p:nvPicPr>
        <p:blipFill>
          <a:blip r:embed="rId2"/>
          <a:stretch>
            <a:fillRect/>
          </a:stretch>
        </p:blipFill>
        <p:spPr>
          <a:xfrm>
            <a:off x="0" y="0"/>
            <a:ext cx="24384000" cy="13716000"/>
          </a:xfrm>
          <a:prstGeom prst="rect">
            <a:avLst/>
          </a:prstGeom>
        </p:spPr>
      </p:pic>
      <p:sp>
        <p:nvSpPr>
          <p:cNvPr id="7" name="Rectangle 2"/>
          <p:cNvSpPr txBox="1">
            <a:spLocks noChangeArrowheads="1"/>
          </p:cNvSpPr>
          <p:nvPr/>
        </p:nvSpPr>
        <p:spPr>
          <a:xfrm>
            <a:off x="1439333" y="377827"/>
            <a:ext cx="20726400" cy="7429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fontScale="67500" lnSpcReduction="20000"/>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kumimoji="0" lang="en-US" altLang="zh-CN" sz="7600" b="0" i="0" u="none" strike="noStrike" kern="0" cap="none" spc="0" normalizeH="0" baseline="0" noProof="0" smtClean="0">
                <a:ln>
                  <a:noFill/>
                </a:ln>
                <a:solidFill>
                  <a:schemeClr val="tx1"/>
                </a:solidFill>
                <a:effectLst/>
                <a:uLnTx/>
                <a:uFillTx/>
                <a:latin typeface="黑体" pitchFamily="49" charset="-122"/>
                <a:ea typeface="黑体" pitchFamily="49" charset="-122"/>
                <a:cs typeface="Helvetica Neue Medium"/>
                <a:sym typeface="Helvetica Neue Medium"/>
              </a:rPr>
              <a:t> UML</a:t>
            </a:r>
            <a:r>
              <a:rPr kumimoji="0" lang="zh-CN" altLang="en-US" sz="7600" b="0" i="0" u="none" strike="noStrike" kern="0" cap="none" spc="0" normalizeH="0" baseline="0" noProof="0" smtClean="0">
                <a:ln>
                  <a:noFill/>
                </a:ln>
                <a:solidFill>
                  <a:schemeClr val="tx1"/>
                </a:solidFill>
                <a:effectLst/>
                <a:uLnTx/>
                <a:uFillTx/>
                <a:latin typeface="黑体" pitchFamily="49" charset="-122"/>
                <a:ea typeface="黑体" pitchFamily="49" charset="-122"/>
                <a:cs typeface="Helvetica Neue Medium"/>
                <a:sym typeface="Helvetica Neue Medium"/>
              </a:rPr>
              <a:t>类图建模案例</a:t>
            </a:r>
          </a:p>
        </p:txBody>
      </p:sp>
      <p:sp>
        <p:nvSpPr>
          <p:cNvPr id="8" name="Rectangle 4"/>
          <p:cNvSpPr>
            <a:spLocks noChangeArrowheads="1"/>
          </p:cNvSpPr>
          <p:nvPr/>
        </p:nvSpPr>
        <p:spPr bwMode="auto">
          <a:xfrm>
            <a:off x="287867" y="1816100"/>
            <a:ext cx="22656800" cy="681501"/>
          </a:xfrm>
          <a:prstGeom prst="rect">
            <a:avLst/>
          </a:prstGeom>
          <a:noFill/>
          <a:ln w="9525">
            <a:noFill/>
            <a:miter lim="800000"/>
            <a:headEnd/>
            <a:tailEnd/>
          </a:ln>
        </p:spPr>
        <p:txBody>
          <a:bodyPr lIns="217709" tIns="108855" rIns="217709" bIns="108855">
            <a:spAutoFit/>
          </a:bodyPr>
          <a:lstStyle/>
          <a:p>
            <a:pPr>
              <a:buClr>
                <a:schemeClr val="hlink"/>
              </a:buClr>
            </a:pPr>
            <a:r>
              <a:rPr lang="zh-CN" altLang="en-US">
                <a:solidFill>
                  <a:schemeClr val="tx1"/>
                </a:solidFill>
              </a:rPr>
              <a:t>例</a:t>
            </a:r>
            <a:r>
              <a:rPr lang="en-US" altLang="zh-CN">
                <a:solidFill>
                  <a:schemeClr val="tx1"/>
                </a:solidFill>
              </a:rPr>
              <a:t>1 </a:t>
            </a:r>
            <a:r>
              <a:rPr lang="zh-CN" altLang="en-US">
                <a:solidFill>
                  <a:schemeClr val="tx1"/>
                </a:solidFill>
              </a:rPr>
              <a:t>图书管理系统的类图建模</a:t>
            </a:r>
          </a:p>
        </p:txBody>
      </p:sp>
      <p:sp>
        <p:nvSpPr>
          <p:cNvPr id="9" name="Rectangle 5"/>
          <p:cNvSpPr>
            <a:spLocks noChangeArrowheads="1"/>
          </p:cNvSpPr>
          <p:nvPr/>
        </p:nvSpPr>
        <p:spPr bwMode="auto">
          <a:xfrm>
            <a:off x="668868" y="2682876"/>
            <a:ext cx="23715133" cy="681501"/>
          </a:xfrm>
          <a:prstGeom prst="rect">
            <a:avLst/>
          </a:prstGeom>
          <a:noFill/>
          <a:ln w="9525">
            <a:noFill/>
            <a:miter lim="800000"/>
            <a:headEnd/>
            <a:tailEnd/>
          </a:ln>
        </p:spPr>
        <p:txBody>
          <a:bodyPr lIns="217709" tIns="108855" rIns="217709" bIns="108855">
            <a:spAutoFit/>
          </a:bodyPr>
          <a:lstStyle/>
          <a:p>
            <a:r>
              <a:rPr lang="en-US" altLang="zh-CN">
                <a:solidFill>
                  <a:schemeClr val="tx1"/>
                </a:solidFill>
              </a:rPr>
              <a:t>1</a:t>
            </a:r>
            <a:r>
              <a:rPr lang="zh-CN" altLang="en-US">
                <a:solidFill>
                  <a:schemeClr val="tx1"/>
                </a:solidFill>
              </a:rPr>
              <a:t>、图书管理系统的用例图模型如下：    </a:t>
            </a:r>
          </a:p>
        </p:txBody>
      </p:sp>
      <p:pic>
        <p:nvPicPr>
          <p:cNvPr id="10" name="Picture 10"/>
          <p:cNvPicPr>
            <a:picLocks noChangeAspect="1" noChangeArrowheads="1"/>
          </p:cNvPicPr>
          <p:nvPr/>
        </p:nvPicPr>
        <p:blipFill>
          <a:blip r:embed="rId3"/>
          <a:srcRect/>
          <a:stretch>
            <a:fillRect/>
          </a:stretch>
        </p:blipFill>
        <p:spPr bwMode="auto">
          <a:xfrm>
            <a:off x="668867" y="3457576"/>
            <a:ext cx="23236768" cy="1117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4"/>
          <p:cNvPicPr>
            <a:picLocks noChangeAspect="1" noChangeArrowheads="1"/>
          </p:cNvPicPr>
          <p:nvPr/>
        </p:nvPicPr>
        <p:blipFill>
          <a:blip r:embed="rId2"/>
          <a:srcRect/>
          <a:stretch>
            <a:fillRect/>
          </a:stretch>
        </p:blipFill>
        <p:spPr bwMode="auto">
          <a:xfrm>
            <a:off x="1439333" y="809626"/>
            <a:ext cx="21695835" cy="12087224"/>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a:xfrm>
            <a:off x="406400" y="457200"/>
            <a:ext cx="23588133" cy="2286000"/>
          </a:xfrm>
        </p:spPr>
        <p:txBody>
          <a:bodyPr/>
          <a:lstStyle/>
          <a:p>
            <a:r>
              <a:rPr lang="en-US" altLang="zh-CN" sz="9500" smtClean="0">
                <a:solidFill>
                  <a:schemeClr val="bg1"/>
                </a:solidFill>
              </a:rPr>
              <a:t>3  </a:t>
            </a:r>
            <a:r>
              <a:rPr lang="zh-CN" altLang="en-US" sz="9500">
                <a:solidFill>
                  <a:schemeClr val="bg1"/>
                </a:solidFill>
              </a:rPr>
              <a:t>实例</a:t>
            </a:r>
            <a:r>
              <a:rPr lang="en-US" altLang="zh-CN" sz="9500">
                <a:solidFill>
                  <a:schemeClr val="bg1"/>
                </a:solidFill>
              </a:rPr>
              <a:t>——</a:t>
            </a:r>
            <a:r>
              <a:rPr lang="zh-CN" altLang="en-US" sz="9500">
                <a:solidFill>
                  <a:schemeClr val="bg1"/>
                </a:solidFill>
              </a:rPr>
              <a:t>图书馆管理系统的类图 </a:t>
            </a:r>
          </a:p>
        </p:txBody>
      </p:sp>
      <p:sp>
        <p:nvSpPr>
          <p:cNvPr id="98307" name="Rectangle 3"/>
          <p:cNvSpPr>
            <a:spLocks noGrp="1" noRot="1" noChangeArrowheads="1"/>
          </p:cNvSpPr>
          <p:nvPr>
            <p:ph type="body" idx="1"/>
          </p:nvPr>
        </p:nvSpPr>
        <p:spPr/>
        <p:txBody>
          <a:bodyPr/>
          <a:lstStyle/>
          <a:p>
            <a:r>
              <a:rPr lang="en-US" altLang="zh-CN" smtClean="0">
                <a:solidFill>
                  <a:schemeClr val="bg1"/>
                </a:solidFill>
              </a:rPr>
              <a:t>1  </a:t>
            </a:r>
            <a:r>
              <a:rPr lang="zh-CN" altLang="en-US" smtClean="0">
                <a:solidFill>
                  <a:schemeClr val="bg1"/>
                </a:solidFill>
              </a:rPr>
              <a:t>使用</a:t>
            </a:r>
            <a:r>
              <a:rPr lang="en-US" altLang="zh-CN" smtClean="0">
                <a:solidFill>
                  <a:schemeClr val="bg1"/>
                </a:solidFill>
              </a:rPr>
              <a:t>StarUML</a:t>
            </a:r>
            <a:r>
              <a:rPr lang="zh-CN" altLang="en-US" smtClean="0">
                <a:solidFill>
                  <a:schemeClr val="bg1"/>
                </a:solidFill>
              </a:rPr>
              <a:t>或</a:t>
            </a:r>
            <a:r>
              <a:rPr lang="en-US" altLang="zh-CN" smtClean="0">
                <a:solidFill>
                  <a:schemeClr val="bg1"/>
                </a:solidFill>
              </a:rPr>
              <a:t>Rational Rose</a:t>
            </a:r>
            <a:r>
              <a:rPr lang="zh-CN" altLang="en-US" smtClean="0">
                <a:solidFill>
                  <a:schemeClr val="bg1"/>
                </a:solidFill>
              </a:rPr>
              <a:t>绘制类图的步骤</a:t>
            </a:r>
            <a:endParaRPr lang="en-US" altLang="zh-CN" smtClean="0">
              <a:solidFill>
                <a:schemeClr val="bg1"/>
              </a:solidFill>
            </a:endParaRPr>
          </a:p>
          <a:p>
            <a:r>
              <a:rPr lang="en-US" altLang="zh-CN" smtClean="0">
                <a:solidFill>
                  <a:schemeClr val="bg1"/>
                </a:solidFill>
              </a:rPr>
              <a:t>2  </a:t>
            </a:r>
            <a:r>
              <a:rPr lang="zh-CN" altLang="en-US" smtClean="0">
                <a:solidFill>
                  <a:schemeClr val="bg1"/>
                </a:solidFill>
              </a:rPr>
              <a:t>图书馆管理系统的用例图模型</a:t>
            </a:r>
          </a:p>
          <a:p>
            <a:r>
              <a:rPr lang="en-US" altLang="zh-CN" smtClean="0">
                <a:solidFill>
                  <a:schemeClr val="bg1"/>
                </a:solidFill>
              </a:rPr>
              <a:t>3  </a:t>
            </a:r>
            <a:r>
              <a:rPr lang="zh-CN" altLang="en-US" smtClean="0">
                <a:solidFill>
                  <a:schemeClr val="bg1"/>
                </a:solidFill>
              </a:rPr>
              <a:t>图书馆管理系统的类图</a:t>
            </a:r>
            <a:endParaRPr lang="zh-CN" altLang="en-US">
              <a:solidFill>
                <a:schemeClr val="bg1"/>
              </a:solidFill>
            </a:endParaRP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r>
              <a:rPr lang="en-US" altLang="zh-CN" smtClean="0">
                <a:solidFill>
                  <a:schemeClr val="bg1"/>
                </a:solidFill>
              </a:rPr>
              <a:t>1.2  </a:t>
            </a:r>
            <a:r>
              <a:rPr lang="zh-CN" altLang="en-US">
                <a:solidFill>
                  <a:schemeClr val="bg1"/>
                </a:solidFill>
              </a:rPr>
              <a:t>类 </a:t>
            </a:r>
          </a:p>
        </p:txBody>
      </p:sp>
      <p:sp>
        <p:nvSpPr>
          <p:cNvPr id="29699" name="Rectangle 3"/>
          <p:cNvSpPr>
            <a:spLocks noGrp="1" noRot="1" noChangeArrowheads="1"/>
          </p:cNvSpPr>
          <p:nvPr>
            <p:ph type="body" sz="half" idx="1"/>
          </p:nvPr>
        </p:nvSpPr>
        <p:spPr>
          <a:xfrm>
            <a:off x="1625600" y="3200400"/>
            <a:ext cx="21742400" cy="4724400"/>
          </a:xfrm>
        </p:spPr>
        <p:txBody>
          <a:bodyPr>
            <a:normAutofit fontScale="92500" lnSpcReduction="10000"/>
          </a:bodyPr>
          <a:lstStyle/>
          <a:p>
            <a:pPr>
              <a:lnSpc>
                <a:spcPct val="90000"/>
              </a:lnSpc>
            </a:pPr>
            <a:r>
              <a:rPr lang="zh-CN" altLang="en-US" sz="6700">
                <a:solidFill>
                  <a:schemeClr val="bg1"/>
                </a:solidFill>
              </a:rPr>
              <a:t>面向对象系统组织结构的核心。</a:t>
            </a:r>
          </a:p>
          <a:p>
            <a:pPr>
              <a:lnSpc>
                <a:spcPct val="90000"/>
              </a:lnSpc>
            </a:pPr>
            <a:r>
              <a:rPr lang="zh-CN" altLang="en-US" sz="6700">
                <a:solidFill>
                  <a:schemeClr val="bg1"/>
                </a:solidFill>
              </a:rPr>
              <a:t>对一组具有相同属性、操作、关系和语义的对象的抽象。</a:t>
            </a:r>
          </a:p>
          <a:p>
            <a:pPr>
              <a:lnSpc>
                <a:spcPct val="90000"/>
              </a:lnSpc>
            </a:pPr>
            <a:r>
              <a:rPr lang="zh-CN" altLang="en-US" sz="6700">
                <a:solidFill>
                  <a:schemeClr val="bg1"/>
                </a:solidFill>
              </a:rPr>
              <a:t>包括名称部分（</a:t>
            </a:r>
            <a:r>
              <a:rPr lang="en-US" altLang="zh-CN" sz="6700">
                <a:solidFill>
                  <a:schemeClr val="bg1"/>
                </a:solidFill>
              </a:rPr>
              <a:t>Name</a:t>
            </a:r>
            <a:r>
              <a:rPr lang="zh-CN" altLang="en-US" sz="6700">
                <a:solidFill>
                  <a:schemeClr val="bg1"/>
                </a:solidFill>
              </a:rPr>
              <a:t>）、属性部分（</a:t>
            </a:r>
            <a:r>
              <a:rPr lang="en-US" altLang="zh-CN" sz="6700">
                <a:solidFill>
                  <a:schemeClr val="bg1"/>
                </a:solidFill>
              </a:rPr>
              <a:t>Attribute</a:t>
            </a:r>
            <a:r>
              <a:rPr lang="zh-CN" altLang="en-US" sz="6700">
                <a:solidFill>
                  <a:schemeClr val="bg1"/>
                </a:solidFill>
              </a:rPr>
              <a:t>）和操作部分（</a:t>
            </a:r>
            <a:r>
              <a:rPr lang="en-US" altLang="zh-CN" sz="6700">
                <a:solidFill>
                  <a:schemeClr val="bg1"/>
                </a:solidFill>
              </a:rPr>
              <a:t>Operation</a:t>
            </a:r>
            <a:r>
              <a:rPr lang="zh-CN" altLang="en-US" sz="6700">
                <a:solidFill>
                  <a:schemeClr val="bg1"/>
                </a:solidFill>
              </a:rPr>
              <a:t>）。 </a:t>
            </a:r>
          </a:p>
        </p:txBody>
      </p:sp>
      <p:pic>
        <p:nvPicPr>
          <p:cNvPr id="29701" name="Picture 5"/>
          <p:cNvPicPr>
            <a:picLocks noGrp="1" noChangeAspect="1" noChangeArrowheads="1"/>
          </p:cNvPicPr>
          <p:nvPr>
            <p:ph sz="half" idx="2"/>
          </p:nvPr>
        </p:nvPicPr>
        <p:blipFill>
          <a:blip r:embed="rId2"/>
          <a:srcRect/>
          <a:stretch>
            <a:fillRect/>
          </a:stretch>
        </p:blipFill>
        <p:spPr>
          <a:xfrm>
            <a:off x="4365625" y="8686800"/>
            <a:ext cx="16950267" cy="3543300"/>
          </a:xfrm>
          <a:noFill/>
          <a:ln/>
        </p:spPr>
      </p:pic>
      <p:pic>
        <p:nvPicPr>
          <p:cNvPr id="5"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a:xfrm>
            <a:off x="406400" y="457200"/>
            <a:ext cx="23588133" cy="2286000"/>
          </a:xfrm>
        </p:spPr>
        <p:txBody>
          <a:bodyPr/>
          <a:lstStyle/>
          <a:p>
            <a:r>
              <a:rPr lang="en-US" altLang="zh-CN" sz="9500" smtClean="0">
                <a:solidFill>
                  <a:schemeClr val="bg1"/>
                </a:solidFill>
              </a:rPr>
              <a:t>5  </a:t>
            </a:r>
            <a:r>
              <a:rPr lang="zh-CN" altLang="en-US" sz="9500">
                <a:solidFill>
                  <a:schemeClr val="bg1"/>
                </a:solidFill>
              </a:rPr>
              <a:t>实例</a:t>
            </a:r>
            <a:r>
              <a:rPr lang="en-US" altLang="zh-CN" sz="9500">
                <a:solidFill>
                  <a:schemeClr val="bg1"/>
                </a:solidFill>
              </a:rPr>
              <a:t>——</a:t>
            </a:r>
            <a:r>
              <a:rPr lang="zh-CN" altLang="en-US" sz="9500">
                <a:solidFill>
                  <a:schemeClr val="bg1"/>
                </a:solidFill>
              </a:rPr>
              <a:t>图书馆管理系统的类图 </a:t>
            </a: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
        <p:nvSpPr>
          <p:cNvPr id="5" name="矩形 4"/>
          <p:cNvSpPr/>
          <p:nvPr/>
        </p:nvSpPr>
        <p:spPr>
          <a:xfrm>
            <a:off x="1180196" y="2639622"/>
            <a:ext cx="6229597" cy="2308324"/>
          </a:xfrm>
          <a:prstGeom prst="rect">
            <a:avLst/>
          </a:prstGeom>
        </p:spPr>
        <p:txBody>
          <a:bodyPr wrap="square">
            <a:spAutoFit/>
          </a:bodyPr>
          <a:lstStyle/>
          <a:p>
            <a:pPr algn="l"/>
            <a:r>
              <a:rPr lang="zh-CN" altLang="en-US" sz="4800" smtClean="0">
                <a:solidFill>
                  <a:schemeClr val="bg1"/>
                </a:solidFill>
              </a:rPr>
              <a:t>图书馆管理系统的用例图模型，根据用例图绘制对应的类图</a:t>
            </a:r>
            <a:endParaRPr lang="zh-CN" altLang="en-US" sz="4800"/>
          </a:p>
        </p:txBody>
      </p:sp>
      <p:pic>
        <p:nvPicPr>
          <p:cNvPr id="7" name="图片 6" descr="用例图"/>
          <p:cNvPicPr/>
          <p:nvPr/>
        </p:nvPicPr>
        <p:blipFill>
          <a:blip r:embed="rId3"/>
          <a:srcRect/>
          <a:stretch>
            <a:fillRect/>
          </a:stretch>
        </p:blipFill>
        <p:spPr bwMode="auto">
          <a:xfrm>
            <a:off x="8544910" y="2270234"/>
            <a:ext cx="12549352" cy="11445766"/>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a:xfrm>
            <a:off x="795867" y="1066800"/>
            <a:ext cx="23588133" cy="2286000"/>
          </a:xfrm>
        </p:spPr>
        <p:txBody>
          <a:bodyPr/>
          <a:lstStyle/>
          <a:p>
            <a:r>
              <a:rPr lang="zh-CN" altLang="en-US" sz="9500" smtClean="0">
                <a:solidFill>
                  <a:schemeClr val="bg1"/>
                </a:solidFill>
              </a:rPr>
              <a:t>绘</a:t>
            </a:r>
            <a:r>
              <a:rPr lang="zh-CN" altLang="en-US" sz="9500">
                <a:solidFill>
                  <a:schemeClr val="bg1"/>
                </a:solidFill>
              </a:rPr>
              <a:t>制类图的步骤</a:t>
            </a:r>
          </a:p>
        </p:txBody>
      </p:sp>
      <p:sp>
        <p:nvSpPr>
          <p:cNvPr id="99331" name="Rectangle 3"/>
          <p:cNvSpPr>
            <a:spLocks noGrp="1" noRot="1" noChangeArrowheads="1"/>
          </p:cNvSpPr>
          <p:nvPr>
            <p:ph type="body" idx="1"/>
          </p:nvPr>
        </p:nvSpPr>
        <p:spPr/>
        <p:txBody>
          <a:bodyPr/>
          <a:lstStyle/>
          <a:p>
            <a:endParaRPr lang="en-US" altLang="zh-CN">
              <a:solidFill>
                <a:schemeClr val="bg1"/>
              </a:solidFill>
            </a:endParaRPr>
          </a:p>
          <a:p>
            <a:r>
              <a:rPr lang="en-US" altLang="zh-CN">
                <a:solidFill>
                  <a:schemeClr val="bg1"/>
                </a:solidFill>
              </a:rPr>
              <a:t>1.  </a:t>
            </a:r>
            <a:r>
              <a:rPr lang="zh-CN" altLang="en-US">
                <a:solidFill>
                  <a:schemeClr val="bg1"/>
                </a:solidFill>
              </a:rPr>
              <a:t>创建类图</a:t>
            </a:r>
          </a:p>
          <a:p>
            <a:r>
              <a:rPr lang="en-US" altLang="zh-CN">
                <a:solidFill>
                  <a:schemeClr val="bg1"/>
                </a:solidFill>
              </a:rPr>
              <a:t>2.  </a:t>
            </a:r>
            <a:r>
              <a:rPr lang="zh-CN" altLang="en-US">
                <a:solidFill>
                  <a:schemeClr val="bg1"/>
                </a:solidFill>
              </a:rPr>
              <a:t>加入类</a:t>
            </a:r>
          </a:p>
          <a:p>
            <a:r>
              <a:rPr lang="en-US" altLang="zh-CN">
                <a:solidFill>
                  <a:schemeClr val="bg1"/>
                </a:solidFill>
              </a:rPr>
              <a:t>3.  </a:t>
            </a:r>
            <a:r>
              <a:rPr lang="zh-CN" altLang="en-US">
                <a:solidFill>
                  <a:schemeClr val="bg1"/>
                </a:solidFill>
              </a:rPr>
              <a:t>增加类的属性</a:t>
            </a:r>
          </a:p>
          <a:p>
            <a:r>
              <a:rPr lang="en-US" altLang="zh-CN">
                <a:solidFill>
                  <a:schemeClr val="bg1"/>
                </a:solidFill>
              </a:rPr>
              <a:t>4.  </a:t>
            </a:r>
            <a:r>
              <a:rPr lang="zh-CN" altLang="en-US">
                <a:solidFill>
                  <a:schemeClr val="bg1"/>
                </a:solidFill>
              </a:rPr>
              <a:t>增加类的方法</a:t>
            </a:r>
          </a:p>
          <a:p>
            <a:pPr>
              <a:buFont typeface="Wingdings" pitchFamily="2" charset="2"/>
              <a:buNone/>
            </a:pPr>
            <a:endParaRPr lang="en-US" altLang="zh-CN">
              <a:solidFill>
                <a:schemeClr val="bg1"/>
              </a:solidFill>
            </a:endParaRP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p:txBody>
          <a:bodyPr/>
          <a:lstStyle/>
          <a:p>
            <a:r>
              <a:rPr lang="zh-CN" altLang="en-US" smtClean="0">
                <a:solidFill>
                  <a:schemeClr val="bg1"/>
                </a:solidFill>
              </a:rPr>
              <a:t>图</a:t>
            </a:r>
            <a:r>
              <a:rPr lang="zh-CN" altLang="en-US">
                <a:solidFill>
                  <a:schemeClr val="bg1"/>
                </a:solidFill>
              </a:rPr>
              <a:t>书馆管理系统的类图</a:t>
            </a:r>
          </a:p>
        </p:txBody>
      </p:sp>
      <p:sp>
        <p:nvSpPr>
          <p:cNvPr id="101379" name="Rectangle 3"/>
          <p:cNvSpPr>
            <a:spLocks noGrp="1" noRot="1" noChangeArrowheads="1"/>
          </p:cNvSpPr>
          <p:nvPr>
            <p:ph type="body" idx="1"/>
          </p:nvPr>
        </p:nvSpPr>
        <p:spPr/>
        <p:txBody>
          <a:bodyPr>
            <a:noAutofit/>
          </a:bodyPr>
          <a:lstStyle/>
          <a:p>
            <a:pPr lvl="0"/>
            <a:r>
              <a:rPr lang="en-US" sz="3200" smtClean="0">
                <a:solidFill>
                  <a:schemeClr val="bg1"/>
                </a:solidFill>
              </a:rPr>
              <a:t>reader</a:t>
            </a:r>
            <a:r>
              <a:rPr lang="zh-CN" altLang="en-US" sz="3200" smtClean="0">
                <a:solidFill>
                  <a:schemeClr val="bg1"/>
                </a:solidFill>
              </a:rPr>
              <a:t>类是借阅者的类，它的属性很多，包括借阅者的账户</a:t>
            </a:r>
            <a:r>
              <a:rPr lang="en-US" sz="3200" smtClean="0">
                <a:solidFill>
                  <a:schemeClr val="bg1"/>
                </a:solidFill>
              </a:rPr>
              <a:t>ID</a:t>
            </a:r>
            <a:r>
              <a:rPr lang="zh-CN" altLang="en-US" sz="3200" smtClean="0">
                <a:solidFill>
                  <a:schemeClr val="bg1"/>
                </a:solidFill>
              </a:rPr>
              <a:t>（</a:t>
            </a:r>
            <a:r>
              <a:rPr lang="en-US" sz="3200" smtClean="0">
                <a:solidFill>
                  <a:schemeClr val="bg1"/>
                </a:solidFill>
              </a:rPr>
              <a:t>reader_id</a:t>
            </a:r>
            <a:r>
              <a:rPr lang="zh-CN" altLang="en-US" sz="3200" smtClean="0">
                <a:solidFill>
                  <a:schemeClr val="bg1"/>
                </a:solidFill>
              </a:rPr>
              <a:t>）、姓名（</a:t>
            </a:r>
            <a:r>
              <a:rPr lang="en-US" sz="3200" smtClean="0">
                <a:solidFill>
                  <a:schemeClr val="bg1"/>
                </a:solidFill>
              </a:rPr>
              <a:t>reader_Name</a:t>
            </a:r>
            <a:r>
              <a:rPr lang="zh-CN" altLang="en-US" sz="3200" smtClean="0">
                <a:solidFill>
                  <a:schemeClr val="bg1"/>
                </a:solidFill>
              </a:rPr>
              <a:t>）、地址（</a:t>
            </a:r>
            <a:r>
              <a:rPr lang="en-US" sz="3200" smtClean="0">
                <a:solidFill>
                  <a:schemeClr val="bg1"/>
                </a:solidFill>
              </a:rPr>
              <a:t>Address</a:t>
            </a:r>
            <a:r>
              <a:rPr lang="zh-CN" altLang="en-US" sz="3200" smtClean="0">
                <a:solidFill>
                  <a:schemeClr val="bg1"/>
                </a:solidFill>
              </a:rPr>
              <a:t>）、班级（</a:t>
            </a:r>
            <a:r>
              <a:rPr lang="en-US" sz="3200" smtClean="0">
                <a:solidFill>
                  <a:schemeClr val="bg1"/>
                </a:solidFill>
              </a:rPr>
              <a:t>class</a:t>
            </a:r>
            <a:r>
              <a:rPr lang="zh-CN" altLang="en-US" sz="3200" smtClean="0">
                <a:solidFill>
                  <a:schemeClr val="bg1"/>
                </a:solidFill>
              </a:rPr>
              <a:t>）、所借书籍的书目（</a:t>
            </a:r>
            <a:r>
              <a:rPr lang="en-US" sz="3200" smtClean="0">
                <a:solidFill>
                  <a:schemeClr val="bg1"/>
                </a:solidFill>
              </a:rPr>
              <a:t>borrowed</a:t>
            </a:r>
            <a:r>
              <a:rPr lang="zh-CN" altLang="en-US" sz="3200" smtClean="0">
                <a:solidFill>
                  <a:schemeClr val="bg1"/>
                </a:solidFill>
              </a:rPr>
              <a:t>）等。其中主要操作有借书（</a:t>
            </a:r>
            <a:r>
              <a:rPr lang="en-US" sz="3200" smtClean="0">
                <a:solidFill>
                  <a:schemeClr val="bg1"/>
                </a:solidFill>
              </a:rPr>
              <a:t>addborrowed</a:t>
            </a:r>
            <a:r>
              <a:rPr lang="zh-CN" altLang="en-US" sz="3200" smtClean="0">
                <a:solidFill>
                  <a:schemeClr val="bg1"/>
                </a:solidFill>
              </a:rPr>
              <a:t>）和还书</a:t>
            </a:r>
            <a:r>
              <a:rPr lang="en-US" sz="3200" smtClean="0">
                <a:solidFill>
                  <a:schemeClr val="bg1"/>
                </a:solidFill>
              </a:rPr>
              <a:t>(deleteborrowed)</a:t>
            </a:r>
            <a:r>
              <a:rPr lang="zh-CN" altLang="en-US" sz="3200" smtClean="0">
                <a:solidFill>
                  <a:schemeClr val="bg1"/>
                </a:solidFill>
              </a:rPr>
              <a:t>和预订</a:t>
            </a:r>
            <a:r>
              <a:rPr lang="en-US" sz="3200" smtClean="0">
                <a:solidFill>
                  <a:schemeClr val="bg1"/>
                </a:solidFill>
              </a:rPr>
              <a:t>(reservation)</a:t>
            </a:r>
            <a:r>
              <a:rPr lang="zh-CN" altLang="en-US" sz="3200" smtClean="0">
                <a:solidFill>
                  <a:schemeClr val="bg1"/>
                </a:solidFill>
              </a:rPr>
              <a:t>等。</a:t>
            </a:r>
          </a:p>
          <a:p>
            <a:pPr lvl="0"/>
            <a:r>
              <a:rPr lang="en-US" sz="3200" smtClean="0">
                <a:solidFill>
                  <a:schemeClr val="bg1"/>
                </a:solidFill>
              </a:rPr>
              <a:t>admin</a:t>
            </a:r>
            <a:r>
              <a:rPr lang="zh-CN" altLang="en-US" sz="3200" smtClean="0">
                <a:solidFill>
                  <a:schemeClr val="bg1"/>
                </a:solidFill>
              </a:rPr>
              <a:t>类是管理员类，他有编号和姓名属性，操作主要是书籍的增删改和读者的增删改等等。</a:t>
            </a:r>
          </a:p>
          <a:p>
            <a:r>
              <a:rPr lang="zh-CN" altLang="en-US" sz="3200" smtClean="0">
                <a:solidFill>
                  <a:schemeClr val="bg1"/>
                </a:solidFill>
              </a:rPr>
              <a:t>（</a:t>
            </a:r>
            <a:r>
              <a:rPr lang="en-US" sz="3200" smtClean="0">
                <a:solidFill>
                  <a:schemeClr val="bg1"/>
                </a:solidFill>
              </a:rPr>
              <a:t>3</a:t>
            </a:r>
            <a:r>
              <a:rPr lang="zh-CN" altLang="en-US" sz="3200" smtClean="0">
                <a:solidFill>
                  <a:schemeClr val="bg1"/>
                </a:solidFill>
              </a:rPr>
              <a:t>）</a:t>
            </a:r>
            <a:r>
              <a:rPr lang="en-US" sz="3200" smtClean="0">
                <a:solidFill>
                  <a:schemeClr val="bg1"/>
                </a:solidFill>
              </a:rPr>
              <a:t>  Title </a:t>
            </a:r>
            <a:r>
              <a:rPr lang="zh-CN" altLang="en-US" sz="3200" smtClean="0">
                <a:solidFill>
                  <a:schemeClr val="bg1"/>
                </a:solidFill>
              </a:rPr>
              <a:t>类是记录书目信息的类，包括书籍的名字（</a:t>
            </a:r>
            <a:r>
              <a:rPr lang="en-US" sz="3200" smtClean="0">
                <a:solidFill>
                  <a:schemeClr val="bg1"/>
                </a:solidFill>
              </a:rPr>
              <a:t>name</a:t>
            </a:r>
            <a:r>
              <a:rPr lang="zh-CN" altLang="en-US" sz="3200" smtClean="0">
                <a:solidFill>
                  <a:schemeClr val="bg1"/>
                </a:solidFill>
              </a:rPr>
              <a:t>）、作者（</a:t>
            </a:r>
            <a:r>
              <a:rPr lang="en-US" sz="3200" smtClean="0">
                <a:solidFill>
                  <a:schemeClr val="bg1"/>
                </a:solidFill>
              </a:rPr>
              <a:t>author</a:t>
            </a:r>
            <a:r>
              <a:rPr lang="zh-CN" altLang="en-US" sz="3200" smtClean="0">
                <a:solidFill>
                  <a:schemeClr val="bg1"/>
                </a:solidFill>
              </a:rPr>
              <a:t>）、</a:t>
            </a:r>
            <a:r>
              <a:rPr lang="en-US" sz="3200" smtClean="0">
                <a:solidFill>
                  <a:schemeClr val="bg1"/>
                </a:solidFill>
              </a:rPr>
              <a:t>book_id</a:t>
            </a:r>
            <a:r>
              <a:rPr lang="zh-CN" altLang="en-US" sz="3200" smtClean="0">
                <a:solidFill>
                  <a:schemeClr val="bg1"/>
                </a:solidFill>
              </a:rPr>
              <a:t>等属性。</a:t>
            </a:r>
          </a:p>
          <a:p>
            <a:r>
              <a:rPr lang="zh-CN" altLang="en-US" sz="3200" smtClean="0">
                <a:solidFill>
                  <a:schemeClr val="bg1"/>
                </a:solidFill>
              </a:rPr>
              <a:t>（</a:t>
            </a:r>
            <a:r>
              <a:rPr lang="en-US" sz="3200" smtClean="0">
                <a:solidFill>
                  <a:schemeClr val="bg1"/>
                </a:solidFill>
              </a:rPr>
              <a:t>4</a:t>
            </a:r>
            <a:r>
              <a:rPr lang="zh-CN" altLang="en-US" sz="3200" smtClean="0">
                <a:solidFill>
                  <a:schemeClr val="bg1"/>
                </a:solidFill>
              </a:rPr>
              <a:t>）</a:t>
            </a:r>
            <a:r>
              <a:rPr lang="en-US" sz="3200" smtClean="0">
                <a:solidFill>
                  <a:schemeClr val="bg1"/>
                </a:solidFill>
              </a:rPr>
              <a:t>  Item </a:t>
            </a:r>
            <a:r>
              <a:rPr lang="zh-CN" altLang="en-US" sz="3200" smtClean="0">
                <a:solidFill>
                  <a:schemeClr val="bg1"/>
                </a:solidFill>
              </a:rPr>
              <a:t>类是具体某本书的类，属性包括书籍号（</a:t>
            </a:r>
            <a:r>
              <a:rPr lang="en-US" sz="3200" smtClean="0">
                <a:solidFill>
                  <a:schemeClr val="bg1"/>
                </a:solidFill>
              </a:rPr>
              <a:t>id</a:t>
            </a:r>
            <a:r>
              <a:rPr lang="zh-CN" altLang="en-US" sz="3200" smtClean="0">
                <a:solidFill>
                  <a:schemeClr val="bg1"/>
                </a:solidFill>
              </a:rPr>
              <a:t>）。操作包括预订（</a:t>
            </a:r>
            <a:r>
              <a:rPr lang="en-US" sz="3200" smtClean="0">
                <a:solidFill>
                  <a:schemeClr val="bg1"/>
                </a:solidFill>
              </a:rPr>
              <a:t>reserve</a:t>
            </a:r>
            <a:r>
              <a:rPr lang="zh-CN" altLang="en-US" sz="3200" smtClean="0">
                <a:solidFill>
                  <a:schemeClr val="bg1"/>
                </a:solidFill>
              </a:rPr>
              <a:t>）、按书目查找（</a:t>
            </a:r>
            <a:r>
              <a:rPr lang="en-US" sz="3200" smtClean="0">
                <a:solidFill>
                  <a:schemeClr val="bg1"/>
                </a:solidFill>
              </a:rPr>
              <a:t>find_on_title</a:t>
            </a:r>
            <a:r>
              <a:rPr lang="zh-CN" altLang="en-US" sz="3200" smtClean="0">
                <a:solidFill>
                  <a:schemeClr val="bg1"/>
                </a:solidFill>
              </a:rPr>
              <a:t>）等。</a:t>
            </a:r>
          </a:p>
          <a:p>
            <a:r>
              <a:rPr lang="zh-CN" altLang="en-US" sz="3200" smtClean="0">
                <a:solidFill>
                  <a:schemeClr val="bg1"/>
                </a:solidFill>
              </a:rPr>
              <a:t>（</a:t>
            </a:r>
            <a:r>
              <a:rPr lang="en-US" sz="3200" smtClean="0">
                <a:solidFill>
                  <a:schemeClr val="bg1"/>
                </a:solidFill>
              </a:rPr>
              <a:t>5</a:t>
            </a:r>
            <a:r>
              <a:rPr lang="zh-CN" altLang="en-US" sz="3200" smtClean="0">
                <a:solidFill>
                  <a:schemeClr val="bg1"/>
                </a:solidFill>
              </a:rPr>
              <a:t>）</a:t>
            </a:r>
            <a:r>
              <a:rPr lang="en-US" sz="3200" smtClean="0">
                <a:solidFill>
                  <a:schemeClr val="bg1"/>
                </a:solidFill>
              </a:rPr>
              <a:t>  borrow</a:t>
            </a:r>
            <a:r>
              <a:rPr lang="zh-CN" altLang="en-US" sz="3200" smtClean="0">
                <a:solidFill>
                  <a:schemeClr val="bg1"/>
                </a:solidFill>
              </a:rPr>
              <a:t>类是某本书的借阅信息类，包括所借阅书籍的</a:t>
            </a:r>
            <a:r>
              <a:rPr lang="en-US" sz="3200" smtClean="0">
                <a:solidFill>
                  <a:schemeClr val="bg1"/>
                </a:solidFill>
              </a:rPr>
              <a:t>ISBN</a:t>
            </a:r>
            <a:r>
              <a:rPr lang="zh-CN" altLang="en-US" sz="3200" smtClean="0">
                <a:solidFill>
                  <a:schemeClr val="bg1"/>
                </a:solidFill>
              </a:rPr>
              <a:t>、借阅的时间（</a:t>
            </a:r>
            <a:r>
              <a:rPr lang="en-US" sz="3200" smtClean="0">
                <a:solidFill>
                  <a:schemeClr val="bg1"/>
                </a:solidFill>
              </a:rPr>
              <a:t>date</a:t>
            </a:r>
            <a:r>
              <a:rPr lang="zh-CN" altLang="en-US" sz="3200" smtClean="0">
                <a:solidFill>
                  <a:schemeClr val="bg1"/>
                </a:solidFill>
              </a:rPr>
              <a:t>）等。</a:t>
            </a:r>
          </a:p>
          <a:p>
            <a:r>
              <a:rPr lang="zh-CN" altLang="en-US" sz="3200" smtClean="0">
                <a:solidFill>
                  <a:schemeClr val="bg1"/>
                </a:solidFill>
              </a:rPr>
              <a:t>（</a:t>
            </a:r>
            <a:r>
              <a:rPr lang="en-US" sz="3200" smtClean="0">
                <a:solidFill>
                  <a:schemeClr val="bg1"/>
                </a:solidFill>
              </a:rPr>
              <a:t>6</a:t>
            </a:r>
            <a:r>
              <a:rPr lang="zh-CN" altLang="en-US" sz="3200" smtClean="0">
                <a:solidFill>
                  <a:schemeClr val="bg1"/>
                </a:solidFill>
              </a:rPr>
              <a:t>）</a:t>
            </a:r>
            <a:r>
              <a:rPr lang="en-US" sz="3200" smtClean="0">
                <a:solidFill>
                  <a:schemeClr val="bg1"/>
                </a:solidFill>
              </a:rPr>
              <a:t>  Reservation</a:t>
            </a:r>
            <a:r>
              <a:rPr lang="zh-CN" altLang="en-US" sz="3200" smtClean="0">
                <a:solidFill>
                  <a:schemeClr val="bg1"/>
                </a:solidFill>
              </a:rPr>
              <a:t>类是预订信息类，每个预订信息包括预订日期（</a:t>
            </a:r>
            <a:r>
              <a:rPr lang="en-US" sz="3200" smtClean="0">
                <a:solidFill>
                  <a:schemeClr val="bg1"/>
                </a:solidFill>
              </a:rPr>
              <a:t>date</a:t>
            </a:r>
            <a:r>
              <a:rPr lang="zh-CN" altLang="en-US" sz="3200" smtClean="0">
                <a:solidFill>
                  <a:schemeClr val="bg1"/>
                </a:solidFill>
              </a:rPr>
              <a:t>）、所预订书籍的</a:t>
            </a:r>
            <a:r>
              <a:rPr lang="en-US" sz="3200" smtClean="0">
                <a:solidFill>
                  <a:schemeClr val="bg1"/>
                </a:solidFill>
              </a:rPr>
              <a:t>ISBN</a:t>
            </a:r>
            <a:r>
              <a:rPr lang="zh-CN" altLang="en-US" sz="3200" smtClean="0">
                <a:solidFill>
                  <a:schemeClr val="bg1"/>
                </a:solidFill>
              </a:rPr>
              <a:t>、预订书籍的用户</a:t>
            </a:r>
            <a:r>
              <a:rPr lang="en-US" sz="3200" smtClean="0">
                <a:solidFill>
                  <a:schemeClr val="bg1"/>
                </a:solidFill>
              </a:rPr>
              <a:t>ID</a:t>
            </a:r>
            <a:r>
              <a:rPr lang="zh-CN" altLang="en-US" sz="3200" smtClean="0">
                <a:solidFill>
                  <a:schemeClr val="bg1"/>
                </a:solidFill>
              </a:rPr>
              <a:t>（</a:t>
            </a:r>
            <a:r>
              <a:rPr lang="en-US" sz="3200" smtClean="0">
                <a:solidFill>
                  <a:schemeClr val="bg1"/>
                </a:solidFill>
              </a:rPr>
              <a:t>UserID</a:t>
            </a:r>
            <a:r>
              <a:rPr lang="zh-CN" altLang="en-US" sz="3200" smtClean="0">
                <a:solidFill>
                  <a:schemeClr val="bg1"/>
                </a:solidFill>
              </a:rPr>
              <a:t>）等属性。</a:t>
            </a:r>
          </a:p>
          <a:p>
            <a:r>
              <a:rPr lang="en-US" sz="3200" smtClean="0">
                <a:solidFill>
                  <a:schemeClr val="bg1"/>
                </a:solidFill>
              </a:rPr>
              <a:t>(7)   persistent store</a:t>
            </a:r>
            <a:r>
              <a:rPr lang="zh-CN" altLang="en-US" sz="3200" smtClean="0">
                <a:solidFill>
                  <a:schemeClr val="bg1"/>
                </a:solidFill>
              </a:rPr>
              <a:t>类是书籍永久的存储类，在数据库中的存储数据，其他对与书籍有关的活动都要经过其存储类。</a:t>
            </a:r>
            <a:endParaRPr lang="zh-CN" altLang="en-US" sz="3200">
              <a:solidFill>
                <a:schemeClr val="bg1"/>
              </a:solidFill>
            </a:endParaRP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p:txBody>
          <a:bodyPr/>
          <a:lstStyle/>
          <a:p>
            <a:r>
              <a:rPr lang="en-US" altLang="zh-CN" dirty="0" smtClean="0">
                <a:solidFill>
                  <a:schemeClr val="bg1"/>
                </a:solidFill>
              </a:rPr>
              <a:t>4  </a:t>
            </a:r>
            <a:r>
              <a:rPr lang="zh-CN" altLang="en-US" dirty="0" smtClean="0">
                <a:solidFill>
                  <a:schemeClr val="bg1"/>
                </a:solidFill>
              </a:rPr>
              <a:t>对象图</a:t>
            </a:r>
            <a:endParaRPr lang="zh-CN" altLang="en-US" dirty="0">
              <a:solidFill>
                <a:schemeClr val="bg1"/>
              </a:solidFill>
            </a:endParaRPr>
          </a:p>
        </p:txBody>
      </p:sp>
      <p:sp>
        <p:nvSpPr>
          <p:cNvPr id="94211" name="Rectangle 3"/>
          <p:cNvSpPr>
            <a:spLocks noGrp="1" noRot="1" noChangeArrowheads="1"/>
          </p:cNvSpPr>
          <p:nvPr>
            <p:ph type="body" idx="1"/>
          </p:nvPr>
        </p:nvSpPr>
        <p:spPr>
          <a:xfrm>
            <a:off x="1689100" y="3149600"/>
            <a:ext cx="21005800" cy="6235032"/>
          </a:xfrm>
        </p:spPr>
        <p:txBody>
          <a:bodyPr/>
          <a:lstStyle/>
          <a:p>
            <a:endParaRPr lang="en-US" altLang="zh-CN" dirty="0">
              <a:solidFill>
                <a:schemeClr val="bg1"/>
              </a:solidFill>
            </a:endParaRPr>
          </a:p>
        </p:txBody>
      </p:sp>
      <p:pic>
        <p:nvPicPr>
          <p:cNvPr id="5"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pic>
        <p:nvPicPr>
          <p:cNvPr id="7" name="图片 6"/>
          <p:cNvPicPr/>
          <p:nvPr/>
        </p:nvPicPr>
        <p:blipFill>
          <a:blip r:embed="rId3"/>
          <a:srcRect/>
          <a:stretch>
            <a:fillRect/>
          </a:stretch>
        </p:blipFill>
        <p:spPr bwMode="auto">
          <a:xfrm>
            <a:off x="2772698" y="2890686"/>
            <a:ext cx="18170012" cy="8731044"/>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p:txBody>
          <a:bodyPr/>
          <a:lstStyle/>
          <a:p>
            <a:r>
              <a:rPr lang="en-US" altLang="zh-CN" dirty="0" smtClean="0">
                <a:solidFill>
                  <a:schemeClr val="bg1"/>
                </a:solidFill>
              </a:rPr>
              <a:t>4.1 </a:t>
            </a:r>
            <a:r>
              <a:rPr lang="zh-CN" altLang="en-US" smtClean="0">
                <a:solidFill>
                  <a:schemeClr val="bg1"/>
                </a:solidFill>
              </a:rPr>
              <a:t>对象图的</a:t>
            </a:r>
            <a:r>
              <a:rPr lang="zh-CN" altLang="en-US" dirty="0" smtClean="0">
                <a:solidFill>
                  <a:schemeClr val="bg1"/>
                </a:solidFill>
              </a:rPr>
              <a:t>概念 </a:t>
            </a:r>
            <a:endParaRPr lang="zh-CN" altLang="en-US" dirty="0">
              <a:solidFill>
                <a:schemeClr val="bg1"/>
              </a:solidFill>
            </a:endParaRPr>
          </a:p>
        </p:txBody>
      </p:sp>
      <p:sp>
        <p:nvSpPr>
          <p:cNvPr id="94211" name="Rectangle 3"/>
          <p:cNvSpPr>
            <a:spLocks noGrp="1" noRot="1" noChangeArrowheads="1"/>
          </p:cNvSpPr>
          <p:nvPr>
            <p:ph type="body" idx="1"/>
          </p:nvPr>
        </p:nvSpPr>
        <p:spPr>
          <a:xfrm>
            <a:off x="1777590" y="2235200"/>
            <a:ext cx="21005800" cy="6235032"/>
          </a:xfrm>
        </p:spPr>
        <p:txBody>
          <a:bodyPr>
            <a:normAutofit/>
          </a:bodyPr>
          <a:lstStyle/>
          <a:p>
            <a:r>
              <a:rPr lang="zh-CN" altLang="en-US" sz="6000" dirty="0" smtClean="0">
                <a:solidFill>
                  <a:schemeClr val="bg1"/>
                </a:solidFill>
              </a:rPr>
              <a:t>对象图</a:t>
            </a:r>
            <a:r>
              <a:rPr lang="en-US" sz="6000" dirty="0" smtClean="0">
                <a:solidFill>
                  <a:schemeClr val="bg1"/>
                </a:solidFill>
              </a:rPr>
              <a:t>(Object Diagram)</a:t>
            </a:r>
            <a:r>
              <a:rPr lang="zh-CN" altLang="en-US" sz="6000" dirty="0" smtClean="0">
                <a:solidFill>
                  <a:schemeClr val="bg1"/>
                </a:solidFill>
              </a:rPr>
              <a:t>描述的是参与交互的各个对象在交互过程中某一时刻的状态。对象图可以被看作是类图在某一时刻的实例</a:t>
            </a:r>
            <a:endParaRPr lang="en-US" altLang="zh-CN" sz="6000" dirty="0">
              <a:solidFill>
                <a:schemeClr val="bg1"/>
              </a:solidFill>
            </a:endParaRPr>
          </a:p>
        </p:txBody>
      </p:sp>
      <p:pic>
        <p:nvPicPr>
          <p:cNvPr id="5"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p:txBody>
          <a:bodyPr/>
          <a:lstStyle/>
          <a:p>
            <a:r>
              <a:rPr lang="en-US" altLang="zh-CN" dirty="0" smtClean="0">
                <a:solidFill>
                  <a:schemeClr val="bg1"/>
                </a:solidFill>
              </a:rPr>
              <a:t>4.2 </a:t>
            </a:r>
            <a:r>
              <a:rPr lang="zh-CN" altLang="en-US" dirty="0" smtClean="0">
                <a:solidFill>
                  <a:schemeClr val="bg1"/>
                </a:solidFill>
              </a:rPr>
              <a:t>对象的特性 </a:t>
            </a:r>
            <a:endParaRPr lang="zh-CN" altLang="en-US" dirty="0">
              <a:solidFill>
                <a:schemeClr val="bg1"/>
              </a:solidFill>
            </a:endParaRPr>
          </a:p>
        </p:txBody>
      </p:sp>
      <p:pic>
        <p:nvPicPr>
          <p:cNvPr id="5"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
        <p:nvSpPr>
          <p:cNvPr id="6" name="内容占位符 5"/>
          <p:cNvSpPr>
            <a:spLocks noGrp="1"/>
          </p:cNvSpPr>
          <p:nvPr>
            <p:ph idx="1"/>
          </p:nvPr>
        </p:nvSpPr>
        <p:spPr/>
        <p:txBody>
          <a:bodyPr>
            <a:normAutofit fontScale="92500" lnSpcReduction="10000"/>
          </a:bodyPr>
          <a:lstStyle/>
          <a:p>
            <a:r>
              <a:rPr lang="zh-CN" altLang="en-US" dirty="0" smtClean="0">
                <a:solidFill>
                  <a:schemeClr val="bg1"/>
                </a:solidFill>
              </a:rPr>
              <a:t>对象的概念与特性</a:t>
            </a:r>
          </a:p>
          <a:p>
            <a:pPr>
              <a:buNone/>
            </a:pPr>
            <a:r>
              <a:rPr lang="en-US" altLang="zh-CN" dirty="0" smtClean="0">
                <a:solidFill>
                  <a:schemeClr val="bg1"/>
                </a:solidFill>
              </a:rPr>
              <a:t>•</a:t>
            </a:r>
            <a:r>
              <a:rPr lang="zh-CN" altLang="en-US" dirty="0" smtClean="0">
                <a:solidFill>
                  <a:schemeClr val="bg1"/>
                </a:solidFill>
              </a:rPr>
              <a:t>对象代表一个单独的、可确认的物体、单元或实体，它可以是具体的也可以是抽象的，在问题领域里有确切定义的角色。换句话说，对象是边界非常清楚的任何事物</a:t>
            </a:r>
          </a:p>
          <a:p>
            <a:pPr>
              <a:buNone/>
            </a:pPr>
            <a:r>
              <a:rPr lang="en-US" altLang="zh-CN" dirty="0" smtClean="0">
                <a:solidFill>
                  <a:schemeClr val="bg1"/>
                </a:solidFill>
              </a:rPr>
              <a:t>•</a:t>
            </a:r>
            <a:r>
              <a:rPr lang="zh-CN" altLang="en-US" dirty="0" smtClean="0">
                <a:solidFill>
                  <a:schemeClr val="bg1"/>
                </a:solidFill>
              </a:rPr>
              <a:t>状态（属性）：对象的状态包括对象的所有属性（通常是静态的）和这些属性的当前值（通常是动态的）</a:t>
            </a:r>
          </a:p>
          <a:p>
            <a:pPr>
              <a:buNone/>
            </a:pPr>
            <a:r>
              <a:rPr lang="en-US" altLang="zh-CN" dirty="0" smtClean="0">
                <a:solidFill>
                  <a:schemeClr val="bg1"/>
                </a:solidFill>
              </a:rPr>
              <a:t>•</a:t>
            </a:r>
            <a:r>
              <a:rPr lang="zh-CN" altLang="en-US" dirty="0" smtClean="0">
                <a:solidFill>
                  <a:schemeClr val="bg1"/>
                </a:solidFill>
              </a:rPr>
              <a:t>行为（方法，事件）：没有一个对象是孤立存在的，对象可以被操作，也可以操作别的对象。而行为就是一个对象根据它的状态改变和消息传送所采取的行动和所做出的反应</a:t>
            </a:r>
          </a:p>
          <a:p>
            <a:pPr>
              <a:buNone/>
            </a:pPr>
            <a:r>
              <a:rPr lang="en-US" altLang="zh-CN" dirty="0" smtClean="0">
                <a:solidFill>
                  <a:schemeClr val="bg1"/>
                </a:solidFill>
              </a:rPr>
              <a:t>•</a:t>
            </a:r>
            <a:r>
              <a:rPr lang="zh-CN" altLang="en-US" dirty="0" smtClean="0">
                <a:solidFill>
                  <a:schemeClr val="bg1"/>
                </a:solidFill>
              </a:rPr>
              <a:t>标识（名字）：为了将一个对象与其它所有对象区分开来，我们通常会给它起一个“标识”</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p:txBody>
          <a:bodyPr/>
          <a:lstStyle/>
          <a:p>
            <a:r>
              <a:rPr lang="en-US" altLang="zh-CN" dirty="0" smtClean="0">
                <a:solidFill>
                  <a:schemeClr val="bg1"/>
                </a:solidFill>
              </a:rPr>
              <a:t>4.3 </a:t>
            </a:r>
            <a:r>
              <a:rPr lang="zh-CN" altLang="en-US" dirty="0" smtClean="0">
                <a:solidFill>
                  <a:schemeClr val="bg1"/>
                </a:solidFill>
              </a:rPr>
              <a:t>对象与类的比较</a:t>
            </a:r>
            <a:endParaRPr lang="zh-CN" altLang="en-US" dirty="0">
              <a:solidFill>
                <a:schemeClr val="bg1"/>
              </a:solidFill>
            </a:endParaRPr>
          </a:p>
        </p:txBody>
      </p:sp>
      <p:pic>
        <p:nvPicPr>
          <p:cNvPr id="5"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pic>
        <p:nvPicPr>
          <p:cNvPr id="7" name="内容占位符 6"/>
          <p:cNvPicPr>
            <a:picLocks noGrp="1"/>
          </p:cNvPicPr>
          <p:nvPr>
            <p:ph idx="1"/>
          </p:nvPr>
        </p:nvPicPr>
        <p:blipFill>
          <a:blip r:embed="rId3"/>
          <a:srcRect/>
          <a:stretch>
            <a:fillRect/>
          </a:stretch>
        </p:blipFill>
        <p:spPr bwMode="auto">
          <a:xfrm>
            <a:off x="3215149" y="2507225"/>
            <a:ext cx="18700954" cy="10707329"/>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p:txBody>
          <a:bodyPr/>
          <a:lstStyle/>
          <a:p>
            <a:r>
              <a:rPr lang="en-US" altLang="zh-CN" dirty="0" smtClean="0">
                <a:solidFill>
                  <a:schemeClr val="bg1"/>
                </a:solidFill>
              </a:rPr>
              <a:t>4.4 </a:t>
            </a:r>
            <a:r>
              <a:rPr lang="zh-CN" altLang="en-US" dirty="0" smtClean="0">
                <a:solidFill>
                  <a:schemeClr val="bg1"/>
                </a:solidFill>
              </a:rPr>
              <a:t>对象图的表示方法</a:t>
            </a:r>
            <a:endParaRPr lang="zh-CN" altLang="en-US" dirty="0">
              <a:solidFill>
                <a:schemeClr val="bg1"/>
              </a:solidFill>
            </a:endParaRPr>
          </a:p>
        </p:txBody>
      </p:sp>
      <p:pic>
        <p:nvPicPr>
          <p:cNvPr id="5"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
        <p:nvSpPr>
          <p:cNvPr id="6" name="内容占位符 5"/>
          <p:cNvSpPr>
            <a:spLocks noGrp="1"/>
          </p:cNvSpPr>
          <p:nvPr>
            <p:ph idx="1"/>
          </p:nvPr>
        </p:nvSpPr>
        <p:spPr/>
        <p:txBody>
          <a:bodyPr>
            <a:normAutofit/>
          </a:bodyPr>
          <a:lstStyle/>
          <a:p>
            <a:r>
              <a:rPr lang="zh-CN" altLang="en-US" sz="6000" dirty="0" smtClean="0">
                <a:solidFill>
                  <a:schemeClr val="bg1"/>
                </a:solidFill>
              </a:rPr>
              <a:t>对象名：由于对象是一个类的实例，因此其名称的格式是“对象名：类名”，这两个部分是可选的，但如果是包含了类名，则必须加上“：”，另外为了和类名区分，还必须加上下划线。</a:t>
            </a:r>
          </a:p>
          <a:p>
            <a:r>
              <a:rPr lang="zh-CN" altLang="en-US" sz="6000" dirty="0" smtClean="0">
                <a:solidFill>
                  <a:schemeClr val="bg1"/>
                </a:solidFill>
              </a:rPr>
              <a:t>属性：由于对象是一个具体的事物，因此所有的属性值都已经确定，因此通常会在属性的后面列出其值。</a:t>
            </a:r>
            <a:endParaRPr lang="zh-CN" altLang="en-US" sz="6000" dirty="0">
              <a:solidFill>
                <a:schemeClr val="bg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p:txBody>
          <a:bodyPr/>
          <a:lstStyle/>
          <a:p>
            <a:r>
              <a:rPr lang="en-US" altLang="zh-CN" dirty="0" smtClean="0">
                <a:solidFill>
                  <a:schemeClr val="bg1"/>
                </a:solidFill>
              </a:rPr>
              <a:t>4.5 </a:t>
            </a:r>
            <a:r>
              <a:rPr lang="zh-CN" altLang="en-US" dirty="0" smtClean="0">
                <a:solidFill>
                  <a:schemeClr val="bg1"/>
                </a:solidFill>
              </a:rPr>
              <a:t>阅读对象图</a:t>
            </a:r>
            <a:endParaRPr lang="zh-CN" altLang="en-US" dirty="0">
              <a:solidFill>
                <a:schemeClr val="bg1"/>
              </a:solidFill>
            </a:endParaRPr>
          </a:p>
        </p:txBody>
      </p:sp>
      <p:pic>
        <p:nvPicPr>
          <p:cNvPr id="5"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
        <p:nvSpPr>
          <p:cNvPr id="6" name="内容占位符 5"/>
          <p:cNvSpPr>
            <a:spLocks noGrp="1"/>
          </p:cNvSpPr>
          <p:nvPr>
            <p:ph idx="1"/>
          </p:nvPr>
        </p:nvSpPr>
        <p:spPr/>
        <p:txBody>
          <a:bodyPr>
            <a:normAutofit/>
          </a:bodyPr>
          <a:lstStyle/>
          <a:p>
            <a:r>
              <a:rPr lang="zh-CN" altLang="en-US" sz="6000" dirty="0" smtClean="0">
                <a:solidFill>
                  <a:schemeClr val="bg1"/>
                </a:solidFill>
              </a:rPr>
              <a:t>首先找出所有的类，即在“：”之后的名称</a:t>
            </a:r>
          </a:p>
          <a:p>
            <a:r>
              <a:rPr lang="zh-CN" altLang="en-US" sz="6000" dirty="0" smtClean="0">
                <a:solidFill>
                  <a:schemeClr val="bg1"/>
                </a:solidFill>
              </a:rPr>
              <a:t>整理完之后，就可以通过对象的名字来了解其含义</a:t>
            </a:r>
          </a:p>
          <a:p>
            <a:r>
              <a:rPr lang="zh-CN" altLang="en-US" sz="6000" dirty="0" smtClean="0">
                <a:solidFill>
                  <a:schemeClr val="bg1"/>
                </a:solidFill>
              </a:rPr>
              <a:t>按类来归纳属性，然后再通过关联来确定含义</a:t>
            </a:r>
            <a:endParaRPr lang="zh-CN" altLang="en-US" sz="6000" dirty="0">
              <a:solidFill>
                <a:schemeClr val="bg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p:txBody>
          <a:bodyPr/>
          <a:lstStyle/>
          <a:p>
            <a:r>
              <a:rPr lang="en-US" altLang="zh-CN" dirty="0" smtClean="0">
                <a:solidFill>
                  <a:schemeClr val="bg1"/>
                </a:solidFill>
              </a:rPr>
              <a:t>4.6 </a:t>
            </a:r>
            <a:r>
              <a:rPr lang="zh-CN" altLang="en-US" dirty="0" smtClean="0">
                <a:solidFill>
                  <a:schemeClr val="bg1"/>
                </a:solidFill>
              </a:rPr>
              <a:t>机房实例</a:t>
            </a:r>
            <a:endParaRPr lang="zh-CN" altLang="en-US" dirty="0">
              <a:solidFill>
                <a:schemeClr val="bg1"/>
              </a:solidFill>
            </a:endParaRPr>
          </a:p>
        </p:txBody>
      </p:sp>
      <p:pic>
        <p:nvPicPr>
          <p:cNvPr id="5"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pic>
        <p:nvPicPr>
          <p:cNvPr id="8" name="内容占位符 7"/>
          <p:cNvPicPr>
            <a:picLocks noGrp="1"/>
          </p:cNvPicPr>
          <p:nvPr>
            <p:ph idx="1"/>
          </p:nvPr>
        </p:nvPicPr>
        <p:blipFill>
          <a:blip r:embed="rId3"/>
          <a:srcRect/>
          <a:stretch>
            <a:fillRect/>
          </a:stretch>
        </p:blipFill>
        <p:spPr bwMode="auto">
          <a:xfrm>
            <a:off x="2861188" y="2566219"/>
            <a:ext cx="18700954" cy="102943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668868" y="377827"/>
            <a:ext cx="23042035" cy="3174491"/>
          </a:xfrm>
          <a:prstGeom prst="rect">
            <a:avLst/>
          </a:prstGeom>
          <a:noFill/>
          <a:ln w="9525">
            <a:noFill/>
            <a:miter lim="800000"/>
            <a:headEnd/>
            <a:tailEnd/>
          </a:ln>
          <a:effectLst/>
        </p:spPr>
        <p:txBody>
          <a:bodyPr lIns="217709" tIns="108855" rIns="217709" bIns="108855">
            <a:spAutoFit/>
          </a:bodyPr>
          <a:lstStyle/>
          <a:p>
            <a:pPr algn="l"/>
            <a:r>
              <a:rPr lang="en-US" altLang="zh-CN" sz="4800">
                <a:solidFill>
                  <a:schemeClr val="bg1"/>
                </a:solidFill>
              </a:rPr>
              <a:t> </a:t>
            </a:r>
            <a:r>
              <a:rPr lang="zh-CN" altLang="en-US" sz="4800">
                <a:solidFill>
                  <a:schemeClr val="bg1"/>
                </a:solidFill>
              </a:rPr>
              <a:t>在类图中，根据建模的不同景象，类图标中不一定列出全部的内容。如在建立分析模型或设计模型时，甚至可以只列出类名，在图中着重表达的是类与类之间的联系；在建立实现</a:t>
            </a:r>
          </a:p>
          <a:p>
            <a:pPr algn="l"/>
            <a:r>
              <a:rPr lang="zh-CN" altLang="en-US" sz="4800">
                <a:solidFill>
                  <a:schemeClr val="bg1"/>
                </a:solidFill>
              </a:rPr>
              <a:t>模型时，则应当在类图标中详细给出类的属性和方法等细节。</a:t>
            </a:r>
          </a:p>
        </p:txBody>
      </p:sp>
      <p:pic>
        <p:nvPicPr>
          <p:cNvPr id="6147" name="Picture 6"/>
          <p:cNvPicPr>
            <a:picLocks noChangeAspect="1" noChangeArrowheads="1"/>
          </p:cNvPicPr>
          <p:nvPr/>
        </p:nvPicPr>
        <p:blipFill>
          <a:blip r:embed="rId2"/>
          <a:srcRect/>
          <a:stretch>
            <a:fillRect/>
          </a:stretch>
        </p:blipFill>
        <p:spPr bwMode="auto">
          <a:xfrm>
            <a:off x="2205570" y="4121150"/>
            <a:ext cx="19397133" cy="902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p:txBody>
          <a:bodyPr/>
          <a:lstStyle/>
          <a:p>
            <a:r>
              <a:rPr lang="zh-CN" altLang="en-US">
                <a:solidFill>
                  <a:schemeClr val="bg1"/>
                </a:solidFill>
              </a:rPr>
              <a:t>类图和对象图的区别 </a:t>
            </a:r>
          </a:p>
        </p:txBody>
      </p:sp>
      <p:graphicFrame>
        <p:nvGraphicFramePr>
          <p:cNvPr id="95287" name="Group 55"/>
          <p:cNvGraphicFramePr>
            <a:graphicFrameLocks noGrp="1"/>
          </p:cNvGraphicFramePr>
          <p:nvPr>
            <p:ph idx="1"/>
          </p:nvPr>
        </p:nvGraphicFramePr>
        <p:xfrm>
          <a:off x="0" y="2438400"/>
          <a:ext cx="24384000" cy="11181600"/>
        </p:xfrm>
        <a:graphic>
          <a:graphicData uri="http://schemas.openxmlformats.org/drawingml/2006/table">
            <a:tbl>
              <a:tblPr/>
              <a:tblGrid>
                <a:gridCol w="12192000"/>
                <a:gridCol w="12192000"/>
              </a:tblGrid>
              <a:tr h="85776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4400" b="0" i="0" u="none" strike="noStrike" cap="none" normalizeH="0" baseline="0" dirty="0" smtClean="0">
                          <a:ln>
                            <a:noFill/>
                          </a:ln>
                          <a:solidFill>
                            <a:schemeClr val="bg1"/>
                          </a:solidFill>
                          <a:effectLst/>
                          <a:latin typeface="Arial" charset="0"/>
                          <a:ea typeface="宋体" pitchFamily="2" charset="-122"/>
                        </a:rPr>
                        <a:t>类图 </a:t>
                      </a:r>
                    </a:p>
                  </a:txBody>
                  <a:tcPr marL="240000" marR="240000" marT="93600" marB="93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4400" b="0" i="0" u="none" strike="noStrike" cap="none" normalizeH="0" baseline="0" smtClean="0">
                          <a:ln>
                            <a:noFill/>
                          </a:ln>
                          <a:solidFill>
                            <a:schemeClr val="bg1"/>
                          </a:solidFill>
                          <a:effectLst/>
                          <a:latin typeface="Arial" charset="0"/>
                          <a:ea typeface="宋体" pitchFamily="2" charset="-122"/>
                        </a:rPr>
                        <a:t>对象图 </a:t>
                      </a:r>
                    </a:p>
                  </a:txBody>
                  <a:tcPr marL="240000" marR="240000" marT="93600" marB="93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2832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4400" b="0" i="0" u="none" strike="noStrike" cap="none" normalizeH="0" baseline="0" smtClean="0">
                          <a:ln>
                            <a:noFill/>
                          </a:ln>
                          <a:solidFill>
                            <a:schemeClr val="bg1"/>
                          </a:solidFill>
                          <a:effectLst/>
                          <a:latin typeface="Arial" charset="0"/>
                          <a:ea typeface="宋体" pitchFamily="2" charset="-122"/>
                        </a:rPr>
                        <a:t>类具有三个分栏：名称、属性和操作</a:t>
                      </a:r>
                    </a:p>
                  </a:txBody>
                  <a:tcPr marL="240000" marR="240000" marT="93600" marB="93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4400" b="0" i="0" u="none" strike="noStrike" cap="none" normalizeH="0" baseline="0" smtClean="0">
                          <a:ln>
                            <a:noFill/>
                          </a:ln>
                          <a:solidFill>
                            <a:schemeClr val="bg1"/>
                          </a:solidFill>
                          <a:effectLst/>
                          <a:latin typeface="Arial" charset="0"/>
                          <a:ea typeface="宋体" pitchFamily="2" charset="-122"/>
                        </a:rPr>
                        <a:t>对象只有两个分栏：名称和属性</a:t>
                      </a:r>
                    </a:p>
                  </a:txBody>
                  <a:tcPr marL="240000" marR="240000" marT="93600" marB="93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888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4400" b="0" i="0" u="none" strike="noStrike" cap="none" normalizeH="0" baseline="0" smtClean="0">
                          <a:ln>
                            <a:noFill/>
                          </a:ln>
                          <a:solidFill>
                            <a:schemeClr val="bg1"/>
                          </a:solidFill>
                          <a:effectLst/>
                          <a:latin typeface="Arial" charset="0"/>
                          <a:ea typeface="宋体" pitchFamily="2" charset="-122"/>
                        </a:rPr>
                        <a:t>在类的名称分栏中只有类名</a:t>
                      </a:r>
                    </a:p>
                  </a:txBody>
                  <a:tcPr marL="240000" marR="240000" marT="93600" marB="93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4400" b="0" i="0" u="none" strike="noStrike" cap="none" normalizeH="0" baseline="0" smtClean="0">
                          <a:ln>
                            <a:noFill/>
                          </a:ln>
                          <a:solidFill>
                            <a:schemeClr val="bg1"/>
                          </a:solidFill>
                          <a:effectLst/>
                          <a:latin typeface="Arial" charset="0"/>
                          <a:ea typeface="宋体" pitchFamily="2" charset="-122"/>
                        </a:rPr>
                        <a:t>对象的名称形式为“对象名：类名”，匿名对象的名称形式为“：类名”</a:t>
                      </a:r>
                    </a:p>
                  </a:txBody>
                  <a:tcPr marL="240000" marR="240000" marT="93600" marB="93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888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4400" b="0" i="0" u="none" strike="noStrike" cap="none" normalizeH="0" baseline="0" dirty="0" smtClean="0">
                          <a:ln>
                            <a:noFill/>
                          </a:ln>
                          <a:solidFill>
                            <a:schemeClr val="bg1"/>
                          </a:solidFill>
                          <a:effectLst/>
                          <a:latin typeface="Arial" charset="0"/>
                          <a:ea typeface="宋体" pitchFamily="2" charset="-122"/>
                        </a:rPr>
                        <a:t>类中列出了操作</a:t>
                      </a:r>
                    </a:p>
                  </a:txBody>
                  <a:tcPr marL="240000" marR="240000" marT="93600" marB="93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4400" b="0" i="0" u="none" strike="noStrike" cap="none" normalizeH="0" baseline="0" smtClean="0">
                          <a:ln>
                            <a:noFill/>
                          </a:ln>
                          <a:solidFill>
                            <a:schemeClr val="bg1"/>
                          </a:solidFill>
                          <a:effectLst/>
                          <a:latin typeface="Arial" charset="0"/>
                          <a:ea typeface="宋体" pitchFamily="2" charset="-122"/>
                        </a:rPr>
                        <a:t>对象图中不包含操作，因为对于属于同一个类的对象而言，其操作是相同的</a:t>
                      </a:r>
                    </a:p>
                  </a:txBody>
                  <a:tcPr marL="240000" marR="240000" marT="93600" marB="93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6944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4400" b="0" i="0" u="none" strike="noStrike" cap="none" normalizeH="0" baseline="0" smtClean="0">
                          <a:ln>
                            <a:noFill/>
                          </a:ln>
                          <a:solidFill>
                            <a:schemeClr val="bg1"/>
                          </a:solidFill>
                          <a:effectLst/>
                          <a:latin typeface="Arial" charset="0"/>
                          <a:ea typeface="宋体" pitchFamily="2" charset="-122"/>
                        </a:rPr>
                        <a:t>类使用关联连接，关联使用名称、角色、多重性以及约束等特征定义。类代表的是对对象的分类，所以必须说明可以参与关联的对象的数目</a:t>
                      </a:r>
                    </a:p>
                  </a:txBody>
                  <a:tcPr marL="240000" marR="240000" marT="93600" marB="93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4400" b="0" i="0" u="none" strike="noStrike" cap="none" normalizeH="0" baseline="0" smtClean="0">
                          <a:ln>
                            <a:noFill/>
                          </a:ln>
                          <a:solidFill>
                            <a:schemeClr val="bg1"/>
                          </a:solidFill>
                          <a:effectLst/>
                          <a:latin typeface="Arial" charset="0"/>
                          <a:ea typeface="宋体" pitchFamily="2" charset="-122"/>
                        </a:rPr>
                        <a:t>对象使用链连接，链拥有名称、角色，但是没有多重性。对象代表的是单独的实体，所有的链都是一对一的，因此不涉及到多重性</a:t>
                      </a:r>
                    </a:p>
                  </a:txBody>
                  <a:tcPr marL="240000" marR="240000" marT="93600" marB="93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2832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4400" b="0" i="0" u="none" strike="noStrike" cap="none" normalizeH="0" baseline="0" smtClean="0">
                          <a:ln>
                            <a:noFill/>
                          </a:ln>
                          <a:solidFill>
                            <a:schemeClr val="bg1"/>
                          </a:solidFill>
                          <a:effectLst/>
                          <a:latin typeface="Arial" charset="0"/>
                          <a:ea typeface="宋体" pitchFamily="2" charset="-122"/>
                        </a:rPr>
                        <a:t>类的属性分栏定义了所有属性的特征</a:t>
                      </a:r>
                    </a:p>
                  </a:txBody>
                  <a:tcPr marL="240000" marR="240000" marT="93600" marB="93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4400" b="0" i="0" u="none" strike="noStrike" cap="none" normalizeH="0" baseline="0" smtClean="0">
                          <a:ln>
                            <a:noFill/>
                          </a:ln>
                          <a:solidFill>
                            <a:schemeClr val="bg1"/>
                          </a:solidFill>
                          <a:effectLst/>
                          <a:latin typeface="Arial" charset="0"/>
                          <a:ea typeface="宋体" pitchFamily="2" charset="-122"/>
                        </a:rPr>
                        <a:t>对象则只定义了属性的当前值，以用于测试用例或例子中</a:t>
                      </a:r>
                    </a:p>
                  </a:txBody>
                  <a:tcPr marL="240000" marR="240000" marT="93600" marB="93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p:txBody>
          <a:bodyPr/>
          <a:lstStyle/>
          <a:p>
            <a:r>
              <a:rPr lang="zh-CN" altLang="en-US" smtClean="0">
                <a:solidFill>
                  <a:schemeClr val="bg1"/>
                </a:solidFill>
              </a:rPr>
              <a:t>对</a:t>
            </a:r>
            <a:r>
              <a:rPr lang="zh-CN" altLang="en-US">
                <a:solidFill>
                  <a:schemeClr val="bg1"/>
                </a:solidFill>
              </a:rPr>
              <a:t>象</a:t>
            </a:r>
            <a:r>
              <a:rPr lang="zh-CN" altLang="en-US" smtClean="0">
                <a:solidFill>
                  <a:schemeClr val="bg1"/>
                </a:solidFill>
              </a:rPr>
              <a:t>图</a:t>
            </a:r>
            <a:endParaRPr lang="zh-CN" altLang="en-US">
              <a:solidFill>
                <a:schemeClr val="bg1"/>
              </a:solidFill>
            </a:endParaRP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
        <p:nvSpPr>
          <p:cNvPr id="6" name="矩形 5"/>
          <p:cNvSpPr/>
          <p:nvPr/>
        </p:nvSpPr>
        <p:spPr>
          <a:xfrm>
            <a:off x="2179878" y="2576560"/>
            <a:ext cx="3877985" cy="830997"/>
          </a:xfrm>
          <a:prstGeom prst="rect">
            <a:avLst/>
          </a:prstGeom>
        </p:spPr>
        <p:txBody>
          <a:bodyPr wrap="none">
            <a:spAutoFit/>
          </a:bodyPr>
          <a:lstStyle/>
          <a:p>
            <a:r>
              <a:rPr lang="zh-CN" altLang="en-US" sz="4800" smtClean="0">
                <a:solidFill>
                  <a:schemeClr val="bg1"/>
                </a:solidFill>
              </a:rPr>
              <a:t>订单管理系统</a:t>
            </a:r>
            <a:endParaRPr lang="zh-CN" altLang="en-US" sz="4800">
              <a:solidFill>
                <a:schemeClr val="bg1"/>
              </a:solidFill>
            </a:endParaRPr>
          </a:p>
        </p:txBody>
      </p:sp>
      <p:sp>
        <p:nvSpPr>
          <p:cNvPr id="1025" name="Rectangle 1"/>
          <p:cNvSpPr>
            <a:spLocks noChangeArrowheads="1"/>
          </p:cNvSpPr>
          <p:nvPr/>
        </p:nvSpPr>
        <p:spPr bwMode="auto">
          <a:xfrm>
            <a:off x="0" y="0"/>
            <a:ext cx="2438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zh-CN" sz="1000" b="0" i="0" u="none" strike="noStrike" cap="none" normalizeH="0" baseline="0" smtClean="0">
                <a:ln>
                  <a:noFill/>
                </a:ln>
                <a:solidFill>
                  <a:srgbClr val="333333"/>
                </a:solidFill>
                <a:effectLst/>
                <a:latin typeface="Helvetica Neue"/>
                <a:ea typeface="宋体" pitchFamily="2" charset="-122"/>
                <a:cs typeface="宋体" pitchFamily="2" charset="-122"/>
              </a:rPr>
              <a:t>顾客</a:t>
            </a:r>
            <a:endParaRPr kumimoji="0" 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zh-CN" sz="1000" b="0" i="0" u="none" strike="noStrike" cap="none" normalizeH="0" baseline="0" smtClean="0">
                <a:ln>
                  <a:noFill/>
                </a:ln>
                <a:solidFill>
                  <a:srgbClr val="333333"/>
                </a:solidFill>
                <a:effectLst/>
                <a:latin typeface="Helvetica Neue"/>
                <a:ea typeface="宋体" pitchFamily="2" charset="-122"/>
                <a:cs typeface="宋体" pitchFamily="2" charset="-122"/>
              </a:rPr>
              <a:t>订单</a:t>
            </a:r>
            <a:endParaRPr kumimoji="0" 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zh-CN" sz="1000" b="0" i="0" u="none" strike="noStrike" cap="none" normalizeH="0" baseline="0" smtClean="0">
                <a:ln>
                  <a:noFill/>
                </a:ln>
                <a:solidFill>
                  <a:srgbClr val="333333"/>
                </a:solidFill>
                <a:effectLst/>
                <a:latin typeface="Helvetica Neue"/>
                <a:ea typeface="宋体" pitchFamily="2" charset="-122"/>
                <a:cs typeface="宋体" pitchFamily="2" charset="-122"/>
              </a:rPr>
              <a:t>特殊订单（定金、秒杀等）</a:t>
            </a:r>
            <a:endParaRPr kumimoji="0" lang="zh-CN" altLang="en-US" sz="1000" b="0" i="0" u="none" strike="noStrike" cap="none" normalizeH="0" baseline="0" smtClean="0">
              <a:ln>
                <a:noFill/>
              </a:ln>
              <a:solidFill>
                <a:srgbClr val="333333"/>
              </a:solidFill>
              <a:effectLst/>
              <a:latin typeface="Helvetica Neue"/>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zh-CN" altLang="en-US" sz="1000" b="0" i="0" u="none" strike="noStrike" cap="none" normalizeH="0" baseline="0" smtClean="0">
                <a:ln>
                  <a:noFill/>
                </a:ln>
                <a:solidFill>
                  <a:srgbClr val="333333"/>
                </a:solidFill>
                <a:effectLst/>
                <a:latin typeface="Helvetica Neue"/>
                <a:ea typeface="宋体" pitchFamily="2" charset="-122"/>
                <a:cs typeface="Times New Roman" pitchFamily="18" charset="0"/>
              </a:rPr>
              <a:t>一般订单</a:t>
            </a:r>
            <a:r>
              <a:rPr kumimoji="0" lang="zh-CN" altLang="en-US" sz="22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26" name="Rectangle 2"/>
          <p:cNvSpPr>
            <a:spLocks noChangeArrowheads="1"/>
          </p:cNvSpPr>
          <p:nvPr/>
        </p:nvSpPr>
        <p:spPr bwMode="auto">
          <a:xfrm>
            <a:off x="0" y="0"/>
            <a:ext cx="2438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zh-CN" sz="1000" b="0" i="0" u="none" strike="noStrike" cap="none" normalizeH="0" baseline="0" smtClean="0">
                <a:ln>
                  <a:noFill/>
                </a:ln>
                <a:solidFill>
                  <a:srgbClr val="333333"/>
                </a:solidFill>
                <a:effectLst/>
                <a:latin typeface="Helvetica Neue" charset="0"/>
                <a:ea typeface="宋体" pitchFamily="2" charset="-122"/>
                <a:cs typeface="宋体" pitchFamily="2" charset="-122"/>
              </a:rPr>
              <a:t>顾客</a:t>
            </a:r>
            <a:endParaRPr kumimoji="0" 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zh-CN" sz="1000" b="0" i="0" u="none" strike="noStrike" cap="none" normalizeH="0" baseline="0" smtClean="0">
                <a:ln>
                  <a:noFill/>
                </a:ln>
                <a:solidFill>
                  <a:srgbClr val="333333"/>
                </a:solidFill>
                <a:effectLst/>
                <a:latin typeface="Helvetica Neue" charset="0"/>
                <a:ea typeface="宋体" pitchFamily="2" charset="-122"/>
                <a:cs typeface="宋体" pitchFamily="2" charset="-122"/>
              </a:rPr>
              <a:t>订单</a:t>
            </a:r>
            <a:endParaRPr kumimoji="0" 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zh-CN" sz="1000" b="0" i="0" u="none" strike="noStrike" cap="none" normalizeH="0" baseline="0" smtClean="0">
                <a:ln>
                  <a:noFill/>
                </a:ln>
                <a:solidFill>
                  <a:srgbClr val="333333"/>
                </a:solidFill>
                <a:effectLst/>
                <a:latin typeface="Helvetica Neue" charset="0"/>
                <a:ea typeface="宋体" pitchFamily="2" charset="-122"/>
                <a:cs typeface="宋体" pitchFamily="2" charset="-122"/>
              </a:rPr>
              <a:t>特殊订单（定金、秒杀等）</a:t>
            </a:r>
            <a:endParaRPr kumimoji="0" lang="zh-CN" altLang="en-US" sz="1000" b="0" i="0" u="none" strike="noStrike" cap="none" normalizeH="0" baseline="0" smtClean="0">
              <a:ln>
                <a:noFill/>
              </a:ln>
              <a:solidFill>
                <a:srgbClr val="333333"/>
              </a:solidFill>
              <a:effectLst/>
              <a:latin typeface="Helvetica Neue"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zh-CN" altLang="en-US" sz="1000" b="0" i="0" u="none" strike="noStrike" cap="none" normalizeH="0" baseline="0" smtClean="0">
                <a:ln>
                  <a:noFill/>
                </a:ln>
                <a:solidFill>
                  <a:srgbClr val="333333"/>
                </a:solidFill>
                <a:effectLst/>
                <a:latin typeface="Helvetica Neue" charset="0"/>
                <a:ea typeface="宋体" pitchFamily="2" charset="-122"/>
                <a:cs typeface="Times New Roman" pitchFamily="18" charset="0"/>
              </a:rPr>
              <a:t>一般订单</a:t>
            </a:r>
            <a:r>
              <a:rPr kumimoji="0" lang="zh-CN" altLang="en-US" sz="22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27" name="Rectangle 3"/>
          <p:cNvSpPr>
            <a:spLocks noChangeArrowheads="1"/>
          </p:cNvSpPr>
          <p:nvPr/>
        </p:nvSpPr>
        <p:spPr bwMode="auto">
          <a:xfrm>
            <a:off x="0" y="0"/>
            <a:ext cx="2438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zh-CN" sz="1000" b="0" i="0" u="none" strike="noStrike" cap="none" normalizeH="0" baseline="0" smtClean="0">
                <a:ln>
                  <a:noFill/>
                </a:ln>
                <a:solidFill>
                  <a:srgbClr val="333333"/>
                </a:solidFill>
                <a:effectLst/>
                <a:latin typeface="Helvetica Neue" charset="0"/>
                <a:ea typeface="宋体" pitchFamily="2" charset="-122"/>
                <a:cs typeface="宋体" pitchFamily="2" charset="-122"/>
              </a:rPr>
              <a:t>顾客</a:t>
            </a:r>
            <a:endParaRPr kumimoji="0" 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zh-CN" sz="1000" b="0" i="0" u="none" strike="noStrike" cap="none" normalizeH="0" baseline="0" smtClean="0">
                <a:ln>
                  <a:noFill/>
                </a:ln>
                <a:solidFill>
                  <a:srgbClr val="333333"/>
                </a:solidFill>
                <a:effectLst/>
                <a:latin typeface="Helvetica Neue" charset="0"/>
                <a:ea typeface="宋体" pitchFamily="2" charset="-122"/>
                <a:cs typeface="宋体" pitchFamily="2" charset="-122"/>
              </a:rPr>
              <a:t>订单</a:t>
            </a:r>
            <a:endParaRPr kumimoji="0" 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zh-CN" sz="1000" b="0" i="0" u="none" strike="noStrike" cap="none" normalizeH="0" baseline="0" smtClean="0">
                <a:ln>
                  <a:noFill/>
                </a:ln>
                <a:solidFill>
                  <a:srgbClr val="333333"/>
                </a:solidFill>
                <a:effectLst/>
                <a:latin typeface="Helvetica Neue" charset="0"/>
                <a:ea typeface="宋体" pitchFamily="2" charset="-122"/>
                <a:cs typeface="宋体" pitchFamily="2" charset="-122"/>
              </a:rPr>
              <a:t>特殊订单（定金、秒杀等）</a:t>
            </a:r>
            <a:endParaRPr kumimoji="0" lang="zh-CN" altLang="en-US" sz="1000" b="0" i="0" u="none" strike="noStrike" cap="none" normalizeH="0" baseline="0" smtClean="0">
              <a:ln>
                <a:noFill/>
              </a:ln>
              <a:solidFill>
                <a:srgbClr val="333333"/>
              </a:solidFill>
              <a:effectLst/>
              <a:latin typeface="Helvetica Neue"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zh-CN" altLang="en-US" sz="1000" b="0" i="0" u="none" strike="noStrike" cap="none" normalizeH="0" baseline="0" smtClean="0">
                <a:ln>
                  <a:noFill/>
                </a:ln>
                <a:solidFill>
                  <a:srgbClr val="333333"/>
                </a:solidFill>
                <a:effectLst/>
                <a:latin typeface="Helvetica Neue" charset="0"/>
                <a:ea typeface="宋体" pitchFamily="2" charset="-122"/>
                <a:cs typeface="Times New Roman" pitchFamily="18" charset="0"/>
              </a:rPr>
              <a:t>一般订单</a:t>
            </a:r>
            <a:r>
              <a:rPr kumimoji="0" lang="zh-CN" altLang="en-US" sz="22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 name="矩形 9"/>
          <p:cNvSpPr/>
          <p:nvPr/>
        </p:nvSpPr>
        <p:spPr>
          <a:xfrm>
            <a:off x="7507274" y="3359581"/>
            <a:ext cx="7786106" cy="3785652"/>
          </a:xfrm>
          <a:prstGeom prst="rect">
            <a:avLst/>
          </a:prstGeom>
        </p:spPr>
        <p:txBody>
          <a:bodyPr wrap="none">
            <a:spAutoFit/>
          </a:bodyPr>
          <a:lstStyle/>
          <a:p>
            <a:pPr lvl="0" algn="l">
              <a:buFont typeface="Arial" pitchFamily="34" charset="0"/>
              <a:buChar char="•"/>
            </a:pPr>
            <a:r>
              <a:rPr lang="zh-CN" altLang="en-US" sz="4800" smtClean="0">
                <a:solidFill>
                  <a:schemeClr val="bg1"/>
                </a:solidFill>
              </a:rPr>
              <a:t>顾客</a:t>
            </a:r>
          </a:p>
          <a:p>
            <a:pPr lvl="0" algn="l">
              <a:buFont typeface="Arial" pitchFamily="34" charset="0"/>
              <a:buChar char="•"/>
            </a:pPr>
            <a:r>
              <a:rPr lang="zh-CN" altLang="en-US" sz="4800" smtClean="0">
                <a:solidFill>
                  <a:schemeClr val="bg1"/>
                </a:solidFill>
              </a:rPr>
              <a:t>订单</a:t>
            </a:r>
          </a:p>
          <a:p>
            <a:pPr lvl="0" algn="l">
              <a:buFont typeface="Arial" pitchFamily="34" charset="0"/>
              <a:buChar char="•"/>
            </a:pPr>
            <a:r>
              <a:rPr lang="zh-CN" altLang="en-US" sz="4800" smtClean="0">
                <a:solidFill>
                  <a:schemeClr val="bg1"/>
                </a:solidFill>
              </a:rPr>
              <a:t>特殊订单（定金、秒杀等）</a:t>
            </a:r>
          </a:p>
          <a:p>
            <a:pPr algn="l">
              <a:buFont typeface="Arial" pitchFamily="34" charset="0"/>
              <a:buChar char="•"/>
            </a:pPr>
            <a:r>
              <a:rPr lang="zh-CN" altLang="en-US" sz="4800" smtClean="0">
                <a:solidFill>
                  <a:schemeClr val="bg1"/>
                </a:solidFill>
              </a:rPr>
              <a:t>一般订单</a:t>
            </a:r>
            <a:endParaRPr lang="en-US" altLang="zh-CN" sz="4800" smtClean="0">
              <a:solidFill>
                <a:schemeClr val="bg1"/>
              </a:solidFill>
            </a:endParaRPr>
          </a:p>
          <a:p>
            <a:pPr algn="l"/>
            <a:endParaRPr lang="en-US" altLang="zh-CN" sz="4800" smtClean="0">
              <a:solidFill>
                <a:schemeClr val="bg1"/>
              </a:solidFill>
            </a:endParaRPr>
          </a:p>
        </p:txBody>
      </p:sp>
      <p:sp>
        <p:nvSpPr>
          <p:cNvPr id="11" name="矩形 10"/>
          <p:cNvSpPr/>
          <p:nvPr/>
        </p:nvSpPr>
        <p:spPr>
          <a:xfrm>
            <a:off x="1072056" y="7441059"/>
            <a:ext cx="21125792" cy="5632311"/>
          </a:xfrm>
          <a:prstGeom prst="rect">
            <a:avLst/>
          </a:prstGeom>
        </p:spPr>
        <p:txBody>
          <a:bodyPr wrap="square">
            <a:spAutoFit/>
          </a:bodyPr>
          <a:lstStyle/>
          <a:p>
            <a:pPr algn="l"/>
            <a:r>
              <a:rPr lang="zh-CN" altLang="en-US" sz="3600" dirty="0" smtClean="0">
                <a:solidFill>
                  <a:schemeClr val="bg1"/>
                </a:solidFill>
              </a:rPr>
              <a:t>现在客户对象（</a:t>
            </a:r>
            <a:r>
              <a:rPr lang="en-US" sz="3600" dirty="0" smtClean="0">
                <a:solidFill>
                  <a:schemeClr val="bg1"/>
                </a:solidFill>
              </a:rPr>
              <a:t>C</a:t>
            </a:r>
            <a:r>
              <a:rPr lang="zh-CN" altLang="en-US" sz="3600" dirty="0" smtClean="0">
                <a:solidFill>
                  <a:schemeClr val="bg1"/>
                </a:solidFill>
              </a:rPr>
              <a:t>）是与三阶对象（</a:t>
            </a:r>
            <a:r>
              <a:rPr lang="en-US" sz="3600" dirty="0" smtClean="0">
                <a:solidFill>
                  <a:schemeClr val="bg1"/>
                </a:solidFill>
              </a:rPr>
              <a:t>O1</a:t>
            </a:r>
            <a:r>
              <a:rPr lang="zh-CN" altLang="en-US" sz="3600" dirty="0" smtClean="0">
                <a:solidFill>
                  <a:schemeClr val="bg1"/>
                </a:solidFill>
              </a:rPr>
              <a:t>，</a:t>
            </a:r>
            <a:r>
              <a:rPr lang="en-US" sz="3600" dirty="0" smtClean="0">
                <a:solidFill>
                  <a:schemeClr val="bg1"/>
                </a:solidFill>
              </a:rPr>
              <a:t>O2</a:t>
            </a:r>
            <a:r>
              <a:rPr lang="zh-CN" altLang="en-US" sz="3600" dirty="0" smtClean="0">
                <a:solidFill>
                  <a:schemeClr val="bg1"/>
                </a:solidFill>
              </a:rPr>
              <a:t>和</a:t>
            </a:r>
            <a:r>
              <a:rPr lang="en-US" sz="3600" dirty="0" smtClean="0">
                <a:solidFill>
                  <a:schemeClr val="bg1"/>
                </a:solidFill>
              </a:rPr>
              <a:t>O3</a:t>
            </a:r>
            <a:r>
              <a:rPr lang="zh-CN" altLang="en-US" sz="3600" dirty="0" smtClean="0">
                <a:solidFill>
                  <a:schemeClr val="bg1"/>
                </a:solidFill>
              </a:rPr>
              <a:t>）。</a:t>
            </a:r>
            <a:endParaRPr lang="en-US" altLang="zh-CN" sz="3600" dirty="0" smtClean="0">
              <a:solidFill>
                <a:schemeClr val="bg1"/>
              </a:solidFill>
            </a:endParaRPr>
          </a:p>
          <a:p>
            <a:pPr algn="l"/>
            <a:r>
              <a:rPr lang="zh-CN" altLang="en-US" sz="3600" dirty="0" smtClean="0">
                <a:solidFill>
                  <a:schemeClr val="bg1"/>
                </a:solidFill>
              </a:rPr>
              <a:t>这些订单对象相关联的特殊订单和一般订单对象（</a:t>
            </a:r>
            <a:r>
              <a:rPr lang="en-US" sz="3600" dirty="0" smtClean="0">
                <a:solidFill>
                  <a:schemeClr val="bg1"/>
                </a:solidFill>
              </a:rPr>
              <a:t>S1</a:t>
            </a:r>
            <a:r>
              <a:rPr lang="zh-CN" altLang="en-US" sz="3600" dirty="0" smtClean="0">
                <a:solidFill>
                  <a:schemeClr val="bg1"/>
                </a:solidFill>
              </a:rPr>
              <a:t>，</a:t>
            </a:r>
            <a:r>
              <a:rPr lang="en-US" sz="3600" dirty="0" smtClean="0">
                <a:solidFill>
                  <a:schemeClr val="bg1"/>
                </a:solidFill>
              </a:rPr>
              <a:t>S2</a:t>
            </a:r>
            <a:r>
              <a:rPr lang="zh-CN" altLang="en-US" sz="3600" dirty="0" smtClean="0">
                <a:solidFill>
                  <a:schemeClr val="bg1"/>
                </a:solidFill>
              </a:rPr>
              <a:t>和</a:t>
            </a:r>
            <a:r>
              <a:rPr lang="en-US" sz="3600" dirty="0" smtClean="0">
                <a:solidFill>
                  <a:schemeClr val="bg1"/>
                </a:solidFill>
              </a:rPr>
              <a:t>N1</a:t>
            </a:r>
            <a:r>
              <a:rPr lang="zh-CN" altLang="en-US" sz="3600" dirty="0" smtClean="0">
                <a:solidFill>
                  <a:schemeClr val="bg1"/>
                </a:solidFill>
              </a:rPr>
              <a:t>）。</a:t>
            </a:r>
            <a:endParaRPr lang="en-US" altLang="zh-CN" sz="3600" dirty="0" smtClean="0">
              <a:solidFill>
                <a:schemeClr val="bg1"/>
              </a:solidFill>
            </a:endParaRPr>
          </a:p>
          <a:p>
            <a:pPr algn="l"/>
            <a:r>
              <a:rPr lang="zh-CN" altLang="en-US" sz="3600" dirty="0" smtClean="0">
                <a:solidFill>
                  <a:schemeClr val="bg1"/>
                </a:solidFill>
              </a:rPr>
              <a:t>顾客具有以下三个具有不同数目的订单（</a:t>
            </a:r>
            <a:r>
              <a:rPr lang="en-US" sz="3600" dirty="0" smtClean="0">
                <a:solidFill>
                  <a:schemeClr val="bg1"/>
                </a:solidFill>
              </a:rPr>
              <a:t>12</a:t>
            </a:r>
            <a:r>
              <a:rPr lang="zh-CN" altLang="en-US" sz="3600" dirty="0" smtClean="0">
                <a:solidFill>
                  <a:schemeClr val="bg1"/>
                </a:solidFill>
              </a:rPr>
              <a:t>，</a:t>
            </a:r>
            <a:r>
              <a:rPr lang="en-US" sz="3600" dirty="0" smtClean="0">
                <a:solidFill>
                  <a:schemeClr val="bg1"/>
                </a:solidFill>
              </a:rPr>
              <a:t>32</a:t>
            </a:r>
            <a:r>
              <a:rPr lang="zh-CN" altLang="en-US" sz="3600" dirty="0" smtClean="0">
                <a:solidFill>
                  <a:schemeClr val="bg1"/>
                </a:solidFill>
              </a:rPr>
              <a:t>和</a:t>
            </a:r>
            <a:r>
              <a:rPr lang="en-US" sz="3600" dirty="0" smtClean="0">
                <a:solidFill>
                  <a:schemeClr val="bg1"/>
                </a:solidFill>
              </a:rPr>
              <a:t>40</a:t>
            </a:r>
            <a:r>
              <a:rPr lang="zh-CN" altLang="en-US" sz="3600" dirty="0" smtClean="0">
                <a:solidFill>
                  <a:schemeClr val="bg1"/>
                </a:solidFill>
              </a:rPr>
              <a:t>），用于所考虑的特定的时间。</a:t>
            </a:r>
            <a:endParaRPr lang="en-US" altLang="zh-CN" sz="3600" dirty="0" smtClean="0">
              <a:solidFill>
                <a:schemeClr val="bg1"/>
              </a:solidFill>
            </a:endParaRPr>
          </a:p>
          <a:p>
            <a:pPr algn="l"/>
            <a:endParaRPr lang="en-US" altLang="zh-CN" sz="3600" dirty="0" smtClean="0">
              <a:solidFill>
                <a:schemeClr val="bg1"/>
              </a:solidFill>
            </a:endParaRPr>
          </a:p>
          <a:p>
            <a:pPr algn="l"/>
            <a:r>
              <a:rPr lang="zh-CN" altLang="en-US" sz="3600" dirty="0" smtClean="0">
                <a:solidFill>
                  <a:schemeClr val="bg1"/>
                </a:solidFill>
              </a:rPr>
              <a:t>现在，客户可以在将来增加的订单数量，在这种情况下对象图将反映。如果订单、特殊订单和正常秩订单对象那么观察会发现，他们有一些值。</a:t>
            </a:r>
          </a:p>
          <a:p>
            <a:pPr algn="l"/>
            <a:r>
              <a:rPr lang="zh-CN" altLang="en-US" sz="3600" dirty="0" smtClean="0">
                <a:solidFill>
                  <a:schemeClr val="bg1"/>
                </a:solidFill>
              </a:rPr>
              <a:t>订单的值是</a:t>
            </a:r>
            <a:r>
              <a:rPr lang="en-US" sz="3600" dirty="0" smtClean="0">
                <a:solidFill>
                  <a:schemeClr val="bg1"/>
                </a:solidFill>
              </a:rPr>
              <a:t>12</a:t>
            </a:r>
            <a:r>
              <a:rPr lang="zh-CN" altLang="en-US" sz="3600" dirty="0" smtClean="0">
                <a:solidFill>
                  <a:schemeClr val="bg1"/>
                </a:solidFill>
              </a:rPr>
              <a:t>，</a:t>
            </a:r>
            <a:r>
              <a:rPr lang="en-US" sz="3600" dirty="0" smtClean="0">
                <a:solidFill>
                  <a:schemeClr val="bg1"/>
                </a:solidFill>
              </a:rPr>
              <a:t>32</a:t>
            </a:r>
            <a:r>
              <a:rPr lang="zh-CN" altLang="en-US" sz="3600" dirty="0" smtClean="0">
                <a:solidFill>
                  <a:schemeClr val="bg1"/>
                </a:solidFill>
              </a:rPr>
              <a:t>和</a:t>
            </a:r>
            <a:r>
              <a:rPr lang="en-US" sz="3600" dirty="0" smtClean="0">
                <a:solidFill>
                  <a:schemeClr val="bg1"/>
                </a:solidFill>
              </a:rPr>
              <a:t>40</a:t>
            </a:r>
            <a:r>
              <a:rPr lang="zh-CN" altLang="en-US" sz="3600" dirty="0" smtClean="0">
                <a:solidFill>
                  <a:schemeClr val="bg1"/>
                </a:solidFill>
              </a:rPr>
              <a:t>，这意味着，这些对象都拥有这些实例时，捕获特定时刻的值（这里是购买时的时刻被视为特定时间）。</a:t>
            </a:r>
          </a:p>
          <a:p>
            <a:pPr algn="l"/>
            <a:r>
              <a:rPr lang="zh-CN" altLang="en-US" sz="3600" dirty="0" smtClean="0">
                <a:solidFill>
                  <a:schemeClr val="bg1"/>
                </a:solidFill>
              </a:rPr>
              <a:t>相同特别订订单和正常订单对象所具有的订单数分别为</a:t>
            </a:r>
            <a:r>
              <a:rPr lang="en-US" sz="3600" dirty="0" smtClean="0">
                <a:solidFill>
                  <a:schemeClr val="bg1"/>
                </a:solidFill>
              </a:rPr>
              <a:t>20</a:t>
            </a:r>
            <a:r>
              <a:rPr lang="zh-CN" altLang="en-US" sz="3600" dirty="0" smtClean="0">
                <a:solidFill>
                  <a:schemeClr val="bg1"/>
                </a:solidFill>
              </a:rPr>
              <a:t>，</a:t>
            </a:r>
            <a:r>
              <a:rPr lang="en-US" sz="3600" dirty="0" smtClean="0">
                <a:solidFill>
                  <a:schemeClr val="bg1"/>
                </a:solidFill>
              </a:rPr>
              <a:t>30</a:t>
            </a:r>
            <a:r>
              <a:rPr lang="zh-CN" altLang="en-US" sz="3600" dirty="0" smtClean="0">
                <a:solidFill>
                  <a:schemeClr val="bg1"/>
                </a:solidFill>
              </a:rPr>
              <a:t>和</a:t>
            </a:r>
            <a:r>
              <a:rPr lang="en-US" sz="3600" dirty="0" smtClean="0">
                <a:solidFill>
                  <a:schemeClr val="bg1"/>
                </a:solidFill>
              </a:rPr>
              <a:t>60</a:t>
            </a:r>
            <a:r>
              <a:rPr lang="zh-CN" altLang="en-US" sz="3600" dirty="0" smtClean="0">
                <a:solidFill>
                  <a:schemeClr val="bg1"/>
                </a:solidFill>
              </a:rPr>
              <a:t>。如果被认为是一个不同的时间购买，那么这些值将发生相应的变化。</a:t>
            </a:r>
            <a:endParaRPr lang="zh-CN" altLang="en-US" sz="36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en-US" altLang="zh-CN" smtClean="0">
                <a:solidFill>
                  <a:schemeClr val="bg1"/>
                </a:solidFill>
              </a:rPr>
              <a:t>1.2  </a:t>
            </a:r>
            <a:r>
              <a:rPr lang="zh-CN" altLang="en-US">
                <a:solidFill>
                  <a:schemeClr val="bg1"/>
                </a:solidFill>
              </a:rPr>
              <a:t>类</a:t>
            </a:r>
          </a:p>
        </p:txBody>
      </p:sp>
      <p:sp>
        <p:nvSpPr>
          <p:cNvPr id="31747" name="Rectangle 3"/>
          <p:cNvSpPr>
            <a:spLocks noGrp="1" noRot="1" noChangeArrowheads="1"/>
          </p:cNvSpPr>
          <p:nvPr>
            <p:ph type="body" idx="1"/>
          </p:nvPr>
        </p:nvSpPr>
        <p:spPr/>
        <p:txBody>
          <a:bodyPr/>
          <a:lstStyle/>
          <a:p>
            <a:r>
              <a:rPr lang="en-US" altLang="zh-CN">
                <a:solidFill>
                  <a:schemeClr val="bg1"/>
                </a:solidFill>
              </a:rPr>
              <a:t>1  </a:t>
            </a:r>
            <a:r>
              <a:rPr lang="zh-CN" altLang="en-US">
                <a:solidFill>
                  <a:schemeClr val="bg1"/>
                </a:solidFill>
              </a:rPr>
              <a:t>名称</a:t>
            </a:r>
          </a:p>
          <a:p>
            <a:r>
              <a:rPr lang="en-US" altLang="zh-CN">
                <a:solidFill>
                  <a:schemeClr val="bg1"/>
                </a:solidFill>
              </a:rPr>
              <a:t>2  </a:t>
            </a:r>
            <a:r>
              <a:rPr lang="zh-CN" altLang="en-US">
                <a:solidFill>
                  <a:schemeClr val="bg1"/>
                </a:solidFill>
              </a:rPr>
              <a:t>属性</a:t>
            </a:r>
          </a:p>
          <a:p>
            <a:r>
              <a:rPr lang="en-US" altLang="zh-CN">
                <a:solidFill>
                  <a:schemeClr val="bg1"/>
                </a:solidFill>
              </a:rPr>
              <a:t>3  </a:t>
            </a:r>
            <a:r>
              <a:rPr lang="zh-CN" altLang="en-US">
                <a:solidFill>
                  <a:schemeClr val="bg1"/>
                </a:solidFill>
              </a:rPr>
              <a:t>操作</a:t>
            </a:r>
          </a:p>
          <a:p>
            <a:r>
              <a:rPr lang="en-US" altLang="zh-CN">
                <a:solidFill>
                  <a:schemeClr val="bg1"/>
                </a:solidFill>
              </a:rPr>
              <a:t>4  </a:t>
            </a:r>
            <a:r>
              <a:rPr lang="zh-CN" altLang="en-US">
                <a:solidFill>
                  <a:schemeClr val="bg1"/>
                </a:solidFill>
              </a:rPr>
              <a:t>职责</a:t>
            </a:r>
          </a:p>
          <a:p>
            <a:r>
              <a:rPr lang="en-US" altLang="zh-CN">
                <a:solidFill>
                  <a:schemeClr val="bg1"/>
                </a:solidFill>
              </a:rPr>
              <a:t>5  </a:t>
            </a:r>
            <a:r>
              <a:rPr lang="zh-CN" altLang="en-US">
                <a:solidFill>
                  <a:schemeClr val="bg1"/>
                </a:solidFill>
              </a:rPr>
              <a:t>约束</a:t>
            </a:r>
          </a:p>
          <a:p>
            <a:r>
              <a:rPr lang="en-US" altLang="zh-CN" smtClean="0">
                <a:solidFill>
                  <a:schemeClr val="bg1"/>
                </a:solidFill>
              </a:rPr>
              <a:t>6  </a:t>
            </a:r>
            <a:r>
              <a:rPr lang="zh-CN" altLang="en-US">
                <a:solidFill>
                  <a:schemeClr val="bg1"/>
                </a:solidFill>
              </a:rPr>
              <a:t>注释</a:t>
            </a:r>
          </a:p>
        </p:txBody>
      </p:sp>
      <p:pic>
        <p:nvPicPr>
          <p:cNvPr id="4"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4827</TotalTime>
  <Words>3946</Words>
  <Application>Microsoft Office PowerPoint</Application>
  <PresentationFormat>自定义</PresentationFormat>
  <Paragraphs>345</Paragraphs>
  <Slides>81</Slides>
  <Notes>3</Notes>
  <HiddenSlides>0</HiddenSlides>
  <MMClips>0</MMClips>
  <ScaleCrop>false</ScaleCrop>
  <HeadingPairs>
    <vt:vector size="4" baseType="variant">
      <vt:variant>
        <vt:lpstr>主题</vt:lpstr>
      </vt:variant>
      <vt:variant>
        <vt:i4>1</vt:i4>
      </vt:variant>
      <vt:variant>
        <vt:lpstr>幻灯片标题</vt:lpstr>
      </vt:variant>
      <vt:variant>
        <vt:i4>81</vt:i4>
      </vt:variant>
    </vt:vector>
  </HeadingPairs>
  <TitlesOfParts>
    <vt:vector size="82" baseType="lpstr">
      <vt:lpstr>White</vt:lpstr>
      <vt:lpstr>幻灯片 1</vt:lpstr>
      <vt:lpstr>幻灯片 2</vt:lpstr>
      <vt:lpstr>幻灯片 3</vt:lpstr>
      <vt:lpstr>类图和对象图</vt:lpstr>
      <vt:lpstr>1  类图的概念</vt:lpstr>
      <vt:lpstr>1.1  概述</vt:lpstr>
      <vt:lpstr>1.2  类 </vt:lpstr>
      <vt:lpstr>幻灯片 8</vt:lpstr>
      <vt:lpstr>1.2  类</vt:lpstr>
      <vt:lpstr>名称 </vt:lpstr>
      <vt:lpstr>属性</vt:lpstr>
      <vt:lpstr>属性</vt:lpstr>
      <vt:lpstr>（1）  可见性</vt:lpstr>
      <vt:lpstr>幻灯片 14</vt:lpstr>
      <vt:lpstr>幻灯片 15</vt:lpstr>
      <vt:lpstr>（2）  属性名 </vt:lpstr>
      <vt:lpstr>（3）  类型 </vt:lpstr>
      <vt:lpstr>（4）  初始值 </vt:lpstr>
      <vt:lpstr>（5）  属性字符串 </vt:lpstr>
      <vt:lpstr>幻灯片 20</vt:lpstr>
      <vt:lpstr>幻灯片 21</vt:lpstr>
      <vt:lpstr>幻灯片 22</vt:lpstr>
      <vt:lpstr>幻灯片 23</vt:lpstr>
      <vt:lpstr>幻灯片 24</vt:lpstr>
      <vt:lpstr>操作</vt:lpstr>
      <vt:lpstr>幻灯片 26</vt:lpstr>
      <vt:lpstr>幻灯片 27</vt:lpstr>
      <vt:lpstr>操作</vt:lpstr>
      <vt:lpstr>（1）  可见性</vt:lpstr>
      <vt:lpstr>（2）  操作名 </vt:lpstr>
      <vt:lpstr>（3）  参数表 </vt:lpstr>
      <vt:lpstr>（4）  返回类型</vt:lpstr>
      <vt:lpstr>（5）  属性字符串 </vt:lpstr>
      <vt:lpstr>约束</vt:lpstr>
      <vt:lpstr>注释</vt:lpstr>
      <vt:lpstr>1.3  接口 </vt:lpstr>
      <vt:lpstr>1.3  接口</vt:lpstr>
      <vt:lpstr>1.4  类之间的关系 </vt:lpstr>
      <vt:lpstr>幻灯片 39</vt:lpstr>
      <vt:lpstr>幻灯片 40</vt:lpstr>
      <vt:lpstr>关联关系</vt:lpstr>
      <vt:lpstr>关联关系 </vt:lpstr>
      <vt:lpstr>（1）  名称</vt:lpstr>
      <vt:lpstr>（2）  角色 </vt:lpstr>
      <vt:lpstr>（3）  多重性 </vt:lpstr>
      <vt:lpstr>（4）  导航性 </vt:lpstr>
      <vt:lpstr>依赖关系</vt:lpstr>
      <vt:lpstr>幻灯片 48</vt:lpstr>
      <vt:lpstr>泛化关系</vt:lpstr>
      <vt:lpstr>幻灯片 50</vt:lpstr>
      <vt:lpstr>幻灯片 51</vt:lpstr>
      <vt:lpstr>幻灯片 52</vt:lpstr>
      <vt:lpstr>幻灯片 53</vt:lpstr>
      <vt:lpstr>幻灯片 54</vt:lpstr>
      <vt:lpstr>幻灯片 55</vt:lpstr>
      <vt:lpstr>幻灯片 56</vt:lpstr>
      <vt:lpstr> UML扩展类图</vt:lpstr>
      <vt:lpstr>幻灯片 58</vt:lpstr>
      <vt:lpstr>幻灯片 59</vt:lpstr>
      <vt:lpstr>幻灯片 60</vt:lpstr>
      <vt:lpstr>幻灯片 61</vt:lpstr>
      <vt:lpstr>幻灯片 62</vt:lpstr>
      <vt:lpstr>幻灯片 63</vt:lpstr>
      <vt:lpstr>实现关系 </vt:lpstr>
      <vt:lpstr>聚合关系 </vt:lpstr>
      <vt:lpstr>组合关系</vt:lpstr>
      <vt:lpstr>幻灯片 67</vt:lpstr>
      <vt:lpstr>幻灯片 68</vt:lpstr>
      <vt:lpstr>3  实例——图书馆管理系统的类图 </vt:lpstr>
      <vt:lpstr>5  实例——图书馆管理系统的类图 </vt:lpstr>
      <vt:lpstr>绘制类图的步骤</vt:lpstr>
      <vt:lpstr>图书馆管理系统的类图</vt:lpstr>
      <vt:lpstr>4  对象图</vt:lpstr>
      <vt:lpstr>4.1 对象图的概念 </vt:lpstr>
      <vt:lpstr>4.2 对象的特性 </vt:lpstr>
      <vt:lpstr>4.3 对象与类的比较</vt:lpstr>
      <vt:lpstr>4.4 对象图的表示方法</vt:lpstr>
      <vt:lpstr>4.5 阅读对象图</vt:lpstr>
      <vt:lpstr>4.6 机房实例</vt:lpstr>
      <vt:lpstr>类图和对象图的区别 </vt:lpstr>
      <vt:lpstr>对象图</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wcq0709</dc:creator>
  <cp:lastModifiedBy>DELL</cp:lastModifiedBy>
  <cp:revision>200</cp:revision>
  <dcterms:modified xsi:type="dcterms:W3CDTF">2023-03-06T10:35:24Z</dcterms:modified>
</cp:coreProperties>
</file>