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63" r:id="rId5"/>
    <p:sldId id="265" r:id="rId6"/>
    <p:sldId id="270" r:id="rId7"/>
    <p:sldId id="271" r:id="rId8"/>
    <p:sldId id="272" r:id="rId9"/>
    <p:sldId id="273" r:id="rId10"/>
    <p:sldId id="274" r:id="rId11"/>
    <p:sldId id="275" r:id="rId12"/>
    <p:sldId id="276"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32" d="100"/>
          <a:sy n="32" d="100"/>
        </p:scale>
        <p:origin x="-918" y="-90"/>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343146862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HISTORY TIMELINE page </a:t>
            </a:r>
            <a:r>
              <a:rPr>
                <a:latin typeface="Wingdings"/>
                <a:ea typeface="Wingdings"/>
                <a:cs typeface="Wingdings"/>
                <a:sym typeface="Wingdings"/>
              </a:rPr>
              <a:t> </a:t>
            </a:r>
            <a:r>
              <a:t>“All Content is editable </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How Edit/Fill Shape Color -&gt; “Right Click” on the Object, select “Format Shape”, choose “Fill” a color from color pallete (bucket icon-on the right side on New Powerpoint)</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NOTE: Please ungroup the object/shape before, if you want to change an individual shape.</a:t>
            </a:r>
          </a:p>
          <a:p>
            <a:pPr defTabSz="914400">
              <a:lnSpc>
                <a:spcPct val="100000"/>
              </a:lnSpc>
              <a:defRPr sz="1600">
                <a:latin typeface="Calibri"/>
                <a:ea typeface="Calibri"/>
                <a:cs typeface="Calibri"/>
                <a:sym typeface="Calibri"/>
              </a:defRPr>
            </a:pPr>
            <a:r>
              <a:t>How to Group an Object/Shape </a:t>
            </a:r>
            <a:r>
              <a:rPr>
                <a:latin typeface="Wingdings"/>
                <a:ea typeface="Wingdings"/>
                <a:cs typeface="Wingdings"/>
                <a:sym typeface="Wingdings"/>
              </a:rPr>
              <a:t> </a:t>
            </a:r>
            <a:r>
              <a:t>“Right Click” on the Object (More than 1), select “Group” &gt; “Group”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HISTORY TIMELINE page </a:t>
            </a:r>
            <a:r>
              <a:rPr>
                <a:latin typeface="Wingdings"/>
                <a:ea typeface="Wingdings"/>
                <a:cs typeface="Wingdings"/>
                <a:sym typeface="Wingdings"/>
              </a:rPr>
              <a:t> </a:t>
            </a:r>
            <a:r>
              <a:t>“All Content is editable </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How Edit/Fill Shape Color -&gt; “Right Click” on the Object, select “Format Shape”, choose “Fill” a color from color pallete (bucket icon-on the right side on New Powerpoint)</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NOTE: Please ungroup the object/shape before, if you want to change an individual shape.</a:t>
            </a:r>
          </a:p>
          <a:p>
            <a:pPr defTabSz="914400">
              <a:lnSpc>
                <a:spcPct val="100000"/>
              </a:lnSpc>
              <a:defRPr sz="1600">
                <a:latin typeface="Calibri"/>
                <a:ea typeface="Calibri"/>
                <a:cs typeface="Calibri"/>
                <a:sym typeface="Calibri"/>
              </a:defRPr>
            </a:pPr>
            <a:r>
              <a:t>How to Group an Object/Shape </a:t>
            </a:r>
            <a:r>
              <a:rPr>
                <a:latin typeface="Wingdings"/>
                <a:ea typeface="Wingdings"/>
                <a:cs typeface="Wingdings"/>
                <a:sym typeface="Wingdings"/>
              </a:rPr>
              <a:t> </a:t>
            </a:r>
            <a:r>
              <a:t>“Right Click” on the Object (More than 1), select “Group” &gt; “Group”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正文级别 1…"/>
          <p:cNvSpPr txBox="1">
            <a:spLocks noGrp="1"/>
          </p:cNvSpPr>
          <p:nvPr>
            <p:ph type="body" sz="quarter" idx="1"/>
          </p:nvPr>
        </p:nvSpPr>
        <p:spPr>
          <a:xfrm>
            <a:off x="2387600" y="8953500"/>
            <a:ext cx="19621500" cy="585521"/>
          </a:xfrm>
          <a:prstGeom prst="rect">
            <a:avLst/>
          </a:prstGeom>
        </p:spPr>
        <p:txBody>
          <a:bodyPr anchor="t"/>
          <a:lstStyle>
            <a:lvl1pPr marL="0" indent="0" algn="ctr">
              <a:spcBef>
                <a:spcPts val="0"/>
              </a:spcBef>
              <a:buSzTx/>
              <a:buNone/>
              <a:defRPr sz="3200" i="1"/>
            </a:lvl1pPr>
            <a:lvl2pPr marL="1025769" indent="-390769" algn="ctr">
              <a:spcBef>
                <a:spcPts val="0"/>
              </a:spcBef>
              <a:defRPr sz="3200" i="1"/>
            </a:lvl2pPr>
            <a:lvl3pPr marL="1660769" indent="-390769" algn="ctr">
              <a:spcBef>
                <a:spcPts val="0"/>
              </a:spcBef>
              <a:defRPr sz="3200" i="1"/>
            </a:lvl3pPr>
            <a:lvl4pPr marL="2295769" indent="-390769" algn="ctr">
              <a:spcBef>
                <a:spcPts val="0"/>
              </a:spcBef>
              <a:defRPr sz="3200" i="1"/>
            </a:lvl4pPr>
            <a:lvl5pPr marL="2930769" indent="-390769" algn="ctr">
              <a:spcBef>
                <a:spcPts val="0"/>
              </a:spcBef>
              <a:defRPr sz="3200" i="1"/>
            </a:lvl5pPr>
          </a:lstStyle>
          <a:p>
            <a:r>
              <a:t>正文级别 1</a:t>
            </a:r>
          </a:p>
          <a:p>
            <a:pPr lvl="1"/>
            <a:r>
              <a:t>正文级别 2</a:t>
            </a:r>
          </a:p>
          <a:p>
            <a:pPr lvl="2"/>
            <a:r>
              <a:t>正文级别 3</a:t>
            </a:r>
          </a:p>
          <a:p>
            <a:pPr lvl="3"/>
            <a:r>
              <a:t>正文级别 4</a:t>
            </a:r>
          </a:p>
          <a:p>
            <a:pPr lvl="4"/>
            <a:r>
              <a:t>正文级别 5</a:t>
            </a:r>
          </a:p>
        </p:txBody>
      </p:sp>
      <p:sp>
        <p:nvSpPr>
          <p:cNvPr id="94" name="“在此键入引文。”"/>
          <p:cNvSpPr txBox="1">
            <a:spLocks noGrp="1"/>
          </p:cNvSpPr>
          <p:nvPr>
            <p:ph type="body" sz="quarter" idx="13"/>
          </p:nvPr>
        </p:nvSpPr>
        <p:spPr>
          <a:xfrm>
            <a:off x="2387600" y="6013450"/>
            <a:ext cx="19621500" cy="952501"/>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endParaRP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24384000" cy="16264468"/>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yle-Tosca">
    <p:spTree>
      <p:nvGrpSpPr>
        <p:cNvPr id="1" name=""/>
        <p:cNvGrpSpPr/>
        <p:nvPr/>
      </p:nvGrpSpPr>
      <p:grpSpPr>
        <a:xfrm>
          <a:off x="0" y="0"/>
          <a:ext cx="0" cy="0"/>
          <a:chOff x="0" y="0"/>
          <a:chExt cx="0" cy="0"/>
        </a:xfrm>
      </p:grpSpPr>
      <p:sp>
        <p:nvSpPr>
          <p:cNvPr id="117" name="幻灯片编号"/>
          <p:cNvSpPr txBox="1">
            <a:spLocks noGrp="1"/>
          </p:cNvSpPr>
          <p:nvPr>
            <p:ph type="sldNum" sz="quarter" idx="2"/>
          </p:nvPr>
        </p:nvSpPr>
        <p:spPr>
          <a:xfrm>
            <a:off x="21944787" y="0"/>
            <a:ext cx="704125" cy="728978"/>
          </a:xfrm>
          <a:prstGeom prst="rect">
            <a:avLst/>
          </a:prstGeom>
        </p:spPr>
        <p:txBody>
          <a:bodyPr lIns="91438" tIns="91438" rIns="91438" bIns="91438"/>
          <a:lstStyle>
            <a:lvl1pPr algn="l" defTabSz="914400">
              <a:defRPr sz="3600">
                <a:latin typeface="Calibri"/>
                <a:ea typeface="Calibri"/>
                <a:cs typeface="Calibri"/>
                <a:sym typeface="Calibri"/>
              </a:defRPr>
            </a:lvl1p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3124200" y="-38100"/>
            <a:ext cx="18135600" cy="12096699"/>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635000" y="9512300"/>
            <a:ext cx="23114000" cy="2006600"/>
          </a:xfrm>
          <a:prstGeom prst="rect">
            <a:avLst/>
          </a:prstGeom>
        </p:spPr>
        <p:txBody>
          <a:bodyPr anchor="b"/>
          <a:lstStyle/>
          <a:p>
            <a:r>
              <a:t>标题文本</a:t>
            </a:r>
          </a:p>
        </p:txBody>
      </p:sp>
      <p:sp>
        <p:nvSpPr>
          <p:cNvPr id="22" name="正文级别 1…"/>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1651000" y="952500"/>
            <a:ext cx="10223500" cy="55499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1689100" y="1778000"/>
            <a:ext cx="21005800" cy="10160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5681340" y="7035800"/>
            <a:ext cx="8396679" cy="56007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图像"/>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5pPr>
      <a:lvl6pPr marL="376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6pPr>
      <a:lvl7pPr marL="439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7pPr>
      <a:lvl8pPr marL="503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8pPr>
      <a:lvl9pPr marL="566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baike.baidu.com/item/%E9%9D%A2%E5%90%91%E5%AF%B9%E8%B1%A1/226208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模板_画板 1 副本.jpg" descr="模板_画板 1 副本.jpg"/>
          <p:cNvPicPr>
            <a:picLocks noChangeAspect="1"/>
          </p:cNvPicPr>
          <p:nvPr/>
        </p:nvPicPr>
        <p:blipFill>
          <a:blip r:embed="rId2"/>
          <a:stretch>
            <a:fillRect/>
          </a:stretch>
        </p:blipFill>
        <p:spPr>
          <a:xfrm>
            <a:off x="2387" y="0"/>
            <a:ext cx="24379225" cy="13716002"/>
          </a:xfrm>
          <a:prstGeom prst="rect">
            <a:avLst/>
          </a:prstGeom>
          <a:ln w="12700">
            <a:miter lim="400000"/>
          </a:ln>
        </p:spPr>
      </p:pic>
      <p:sp>
        <p:nvSpPr>
          <p:cNvPr id="127" name="极客营在线教育"/>
          <p:cNvSpPr txBox="1"/>
          <p:nvPr/>
        </p:nvSpPr>
        <p:spPr>
          <a:xfrm>
            <a:off x="2409912" y="4442641"/>
            <a:ext cx="9359901" cy="194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10400">
                <a:latin typeface="Lantinghei SC Heavy"/>
                <a:ea typeface="Lantinghei SC Heavy"/>
                <a:cs typeface="Lantinghei SC Heavy"/>
                <a:sym typeface="Lantinghei SC Heavy"/>
              </a:defRPr>
            </a:lvl1pPr>
          </a:lstStyle>
          <a:p>
            <a:r>
              <a:t>极客营在线教育</a:t>
            </a:r>
          </a:p>
        </p:txBody>
      </p:sp>
      <p:sp>
        <p:nvSpPr>
          <p:cNvPr id="128" name="这是本章主题的占位符"/>
          <p:cNvSpPr txBox="1"/>
          <p:nvPr/>
        </p:nvSpPr>
        <p:spPr>
          <a:xfrm>
            <a:off x="2409912" y="6267291"/>
            <a:ext cx="9765494" cy="22108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13700">
                <a:solidFill>
                  <a:srgbClr val="5BC289"/>
                </a:solidFill>
                <a:latin typeface="Lantinghei SC Heavy"/>
                <a:ea typeface="Lantinghei SC Heavy"/>
                <a:cs typeface="Lantinghei SC Heavy"/>
                <a:sym typeface="Lantinghei SC Heavy"/>
              </a:defRPr>
            </a:lvl1pPr>
          </a:lstStyle>
          <a:p>
            <a:r>
              <a:rPr lang="en-US" altLang="zh-CN" dirty="0"/>
              <a:t>UML</a:t>
            </a:r>
            <a:r>
              <a:rPr lang="zh-CN" altLang="en-US" dirty="0"/>
              <a:t>建模语言</a:t>
            </a:r>
            <a:endParaRPr dirty="0"/>
          </a:p>
        </p:txBody>
      </p:sp>
      <p:sp>
        <p:nvSpPr>
          <p:cNvPr id="129" name="主讲：XXX  助教：XXX"/>
          <p:cNvSpPr txBox="1"/>
          <p:nvPr/>
        </p:nvSpPr>
        <p:spPr>
          <a:xfrm>
            <a:off x="2409912" y="10297982"/>
            <a:ext cx="4026743" cy="887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5100">
                <a:solidFill>
                  <a:srgbClr val="39393A"/>
                </a:solidFill>
                <a:latin typeface="Lantinghei SC Demibold"/>
                <a:ea typeface="Lantinghei SC Demibold"/>
                <a:cs typeface="Lantinghei SC Demibold"/>
                <a:sym typeface="Lantinghei SC Demibold"/>
              </a:defRPr>
            </a:lvl1pPr>
          </a:lstStyle>
          <a:p>
            <a:r>
              <a:rPr dirty="0"/>
              <a:t>主讲</a:t>
            </a:r>
            <a:r>
              <a:rPr dirty="0" smtClean="0"/>
              <a:t>：</a:t>
            </a:r>
            <a:r>
              <a:rPr lang="zh-CN" altLang="en-US" dirty="0" smtClean="0"/>
              <a:t>谢烯炼</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lgn="l">
              <a:defRPr sz="3200">
                <a:solidFill>
                  <a:srgbClr val="FFFFFF"/>
                </a:solidFill>
              </a:defRPr>
            </a:pPr>
            <a:endParaRPr dirty="0"/>
          </a:p>
        </p:txBody>
      </p:sp>
      <p:sp>
        <p:nvSpPr>
          <p:cNvPr id="233" name="矩形"/>
          <p:cNvSpPr/>
          <p:nvPr/>
        </p:nvSpPr>
        <p:spPr>
          <a:xfrm>
            <a:off x="2055720" y="1993987"/>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t>顺序图和协作图比较</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10167156" y="10624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pic>
        <p:nvPicPr>
          <p:cNvPr id="8197" name="图片 6"/>
          <p:cNvPicPr>
            <a:picLocks noChangeAspect="1" noChangeArrowheads="1"/>
          </p:cNvPicPr>
          <p:nvPr/>
        </p:nvPicPr>
        <p:blipFill>
          <a:blip r:embed="rId4"/>
          <a:srcRect/>
          <a:stretch>
            <a:fillRect/>
          </a:stretch>
        </p:blipFill>
        <p:spPr bwMode="auto">
          <a:xfrm>
            <a:off x="0" y="0"/>
            <a:ext cx="1724025" cy="228600"/>
          </a:xfrm>
          <a:prstGeom prst="rect">
            <a:avLst/>
          </a:prstGeom>
          <a:noFill/>
        </p:spPr>
      </p:pic>
      <p:pic>
        <p:nvPicPr>
          <p:cNvPr id="8196" name="图片 5"/>
          <p:cNvPicPr>
            <a:picLocks noChangeAspect="1" noChangeArrowheads="1"/>
          </p:cNvPicPr>
          <p:nvPr/>
        </p:nvPicPr>
        <p:blipFill>
          <a:blip r:embed="rId5"/>
          <a:srcRect/>
          <a:stretch>
            <a:fillRect/>
          </a:stretch>
        </p:blipFill>
        <p:spPr bwMode="auto">
          <a:xfrm rot="10800000">
            <a:off x="0" y="0"/>
            <a:ext cx="1762125" cy="142875"/>
          </a:xfrm>
          <a:prstGeom prst="rect">
            <a:avLst/>
          </a:prstGeom>
          <a:noFill/>
        </p:spPr>
      </p:pic>
      <p:pic>
        <p:nvPicPr>
          <p:cNvPr id="8195" name="图片 7"/>
          <p:cNvPicPr>
            <a:picLocks noChangeAspect="1" noChangeArrowheads="1"/>
          </p:cNvPicPr>
          <p:nvPr/>
        </p:nvPicPr>
        <p:blipFill>
          <a:blip r:embed="rId6"/>
          <a:srcRect/>
          <a:stretch>
            <a:fillRect/>
          </a:stretch>
        </p:blipFill>
        <p:spPr bwMode="auto">
          <a:xfrm>
            <a:off x="0" y="0"/>
            <a:ext cx="1781175" cy="228600"/>
          </a:xfrm>
          <a:prstGeom prst="rect">
            <a:avLst/>
          </a:prstGeom>
          <a:noFill/>
        </p:spPr>
      </p:pic>
      <p:pic>
        <p:nvPicPr>
          <p:cNvPr id="8194" name="图片 8"/>
          <p:cNvPicPr>
            <a:picLocks noChangeAspect="1" noChangeArrowheads="1"/>
          </p:cNvPicPr>
          <p:nvPr/>
        </p:nvPicPr>
        <p:blipFill>
          <a:blip r:embed="rId7"/>
          <a:srcRect/>
          <a:stretch>
            <a:fillRect/>
          </a:stretch>
        </p:blipFill>
        <p:spPr bwMode="auto">
          <a:xfrm>
            <a:off x="0" y="0"/>
            <a:ext cx="438150" cy="285750"/>
          </a:xfrm>
          <a:prstGeom prst="rect">
            <a:avLst/>
          </a:prstGeom>
          <a:noFill/>
        </p:spPr>
      </p:pic>
      <p:pic>
        <p:nvPicPr>
          <p:cNvPr id="8193" name="图片 10"/>
          <p:cNvPicPr>
            <a:picLocks noChangeAspect="1" noChangeArrowheads="1"/>
          </p:cNvPicPr>
          <p:nvPr/>
        </p:nvPicPr>
        <p:blipFill>
          <a:blip r:embed="rId8"/>
          <a:srcRect/>
          <a:stretch>
            <a:fillRect/>
          </a:stretch>
        </p:blipFill>
        <p:spPr bwMode="auto">
          <a:xfrm>
            <a:off x="0" y="0"/>
            <a:ext cx="247650" cy="200025"/>
          </a:xfrm>
          <a:prstGeom prst="rect">
            <a:avLst/>
          </a:prstGeom>
          <a:noFill/>
        </p:spPr>
      </p:pic>
      <p:sp>
        <p:nvSpPr>
          <p:cNvPr id="14" name="TextBox 13"/>
          <p:cNvSpPr txBox="1"/>
          <p:nvPr/>
        </p:nvSpPr>
        <p:spPr>
          <a:xfrm>
            <a:off x="3008671" y="3716593"/>
            <a:ext cx="16665677" cy="73353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4400" dirty="0" smtClean="0">
                <a:solidFill>
                  <a:schemeClr val="bg1"/>
                </a:solidFill>
                <a:latin typeface="宋体" pitchFamily="2" charset="-122"/>
                <a:ea typeface="宋体" pitchFamily="2" charset="-122"/>
              </a:rPr>
              <a:t>协作图和顺序图都表示出了对象间的交互作用，但是它们侧重点不同。</a:t>
            </a:r>
          </a:p>
          <a:p>
            <a:pPr algn="l"/>
            <a:endParaRPr lang="zh-CN" altLang="en-US" sz="4400" dirty="0" smtClean="0">
              <a:solidFill>
                <a:schemeClr val="bg1"/>
              </a:solidFill>
              <a:latin typeface="宋体" pitchFamily="2" charset="-122"/>
              <a:ea typeface="宋体" pitchFamily="2" charset="-122"/>
            </a:endParaRPr>
          </a:p>
          <a:p>
            <a:pPr algn="l"/>
            <a:r>
              <a:rPr lang="zh-CN" altLang="en-US" sz="4400" dirty="0" smtClean="0">
                <a:solidFill>
                  <a:schemeClr val="bg1"/>
                </a:solidFill>
                <a:latin typeface="宋体" pitchFamily="2" charset="-122"/>
                <a:ea typeface="宋体" pitchFamily="2" charset="-122"/>
              </a:rPr>
              <a:t>​ ★ 顺序图清楚地表示了交互作用中的时间顺序</a:t>
            </a:r>
            <a:r>
              <a:rPr lang="en-US" altLang="zh-CN" sz="4400" dirty="0" smtClean="0">
                <a:solidFill>
                  <a:schemeClr val="bg1"/>
                </a:solidFill>
                <a:latin typeface="宋体" pitchFamily="2" charset="-122"/>
                <a:ea typeface="宋体" pitchFamily="2" charset="-122"/>
              </a:rPr>
              <a:t>(</a:t>
            </a:r>
            <a:r>
              <a:rPr lang="zh-CN" altLang="en-US" sz="4400" dirty="0" smtClean="0">
                <a:solidFill>
                  <a:schemeClr val="bg1"/>
                </a:solidFill>
                <a:latin typeface="宋体" pitchFamily="2" charset="-122"/>
                <a:ea typeface="宋体" pitchFamily="2" charset="-122"/>
              </a:rPr>
              <a:t>强调时间</a:t>
            </a:r>
            <a:r>
              <a:rPr lang="en-US" altLang="zh-CN" sz="4400" dirty="0" smtClean="0">
                <a:solidFill>
                  <a:schemeClr val="bg1"/>
                </a:solidFill>
                <a:latin typeface="宋体" pitchFamily="2" charset="-122"/>
                <a:ea typeface="宋体" pitchFamily="2" charset="-122"/>
              </a:rPr>
              <a:t>)</a:t>
            </a:r>
            <a:r>
              <a:rPr lang="zh-CN" altLang="en-US" sz="4400" dirty="0" smtClean="0">
                <a:solidFill>
                  <a:schemeClr val="bg1"/>
                </a:solidFill>
                <a:latin typeface="宋体" pitchFamily="2" charset="-122"/>
                <a:ea typeface="宋体" pitchFamily="2" charset="-122"/>
              </a:rPr>
              <a:t>，但没有明确表示对象间的关系。</a:t>
            </a:r>
          </a:p>
          <a:p>
            <a:pPr algn="l"/>
            <a:endParaRPr lang="zh-CN" altLang="en-US" sz="4400" dirty="0" smtClean="0">
              <a:solidFill>
                <a:schemeClr val="bg1"/>
              </a:solidFill>
              <a:latin typeface="宋体" pitchFamily="2" charset="-122"/>
              <a:ea typeface="宋体" pitchFamily="2" charset="-122"/>
            </a:endParaRPr>
          </a:p>
          <a:p>
            <a:pPr algn="l"/>
            <a:r>
              <a:rPr lang="zh-CN" altLang="en-US" sz="4400" dirty="0" smtClean="0">
                <a:solidFill>
                  <a:schemeClr val="bg1"/>
                </a:solidFill>
                <a:latin typeface="宋体" pitchFamily="2" charset="-122"/>
                <a:ea typeface="宋体" pitchFamily="2" charset="-122"/>
              </a:rPr>
              <a:t>​ ★协作图清楚地表示了对象间的关系</a:t>
            </a:r>
            <a:r>
              <a:rPr lang="en-US" altLang="zh-CN" sz="4400" dirty="0" smtClean="0">
                <a:solidFill>
                  <a:schemeClr val="bg1"/>
                </a:solidFill>
                <a:latin typeface="宋体" pitchFamily="2" charset="-122"/>
                <a:ea typeface="宋体" pitchFamily="2" charset="-122"/>
              </a:rPr>
              <a:t>(</a:t>
            </a:r>
            <a:r>
              <a:rPr lang="zh-CN" altLang="en-US" sz="4400" dirty="0" smtClean="0">
                <a:solidFill>
                  <a:schemeClr val="bg1"/>
                </a:solidFill>
                <a:latin typeface="宋体" pitchFamily="2" charset="-122"/>
                <a:ea typeface="宋体" pitchFamily="2" charset="-122"/>
              </a:rPr>
              <a:t>强调空间</a:t>
            </a:r>
            <a:r>
              <a:rPr lang="en-US" altLang="zh-CN" sz="4400" dirty="0" smtClean="0">
                <a:solidFill>
                  <a:schemeClr val="bg1"/>
                </a:solidFill>
                <a:latin typeface="宋体" pitchFamily="2" charset="-122"/>
                <a:ea typeface="宋体" pitchFamily="2" charset="-122"/>
              </a:rPr>
              <a:t>)</a:t>
            </a:r>
            <a:r>
              <a:rPr lang="zh-CN" altLang="en-US" sz="4400" dirty="0" smtClean="0">
                <a:solidFill>
                  <a:schemeClr val="bg1"/>
                </a:solidFill>
                <a:latin typeface="宋体" pitchFamily="2" charset="-122"/>
                <a:ea typeface="宋体" pitchFamily="2" charset="-122"/>
              </a:rPr>
              <a:t>，但时间顺序必须从顺序号获得。</a:t>
            </a:r>
          </a:p>
          <a:p>
            <a:pPr algn="l"/>
            <a:endParaRPr lang="zh-CN" altLang="en-US" sz="4400" dirty="0" smtClean="0">
              <a:solidFill>
                <a:schemeClr val="bg1"/>
              </a:solidFill>
              <a:latin typeface="宋体" pitchFamily="2" charset="-122"/>
              <a:ea typeface="宋体" pitchFamily="2" charset="-122"/>
            </a:endParaRPr>
          </a:p>
          <a:p>
            <a:pPr algn="l"/>
            <a:r>
              <a:rPr lang="zh-CN" altLang="en-US" sz="4400" dirty="0" smtClean="0">
                <a:solidFill>
                  <a:schemeClr val="bg1"/>
                </a:solidFill>
                <a:latin typeface="宋体" pitchFamily="2" charset="-122"/>
                <a:ea typeface="宋体" pitchFamily="2" charset="-122"/>
              </a:rPr>
              <a:t>​ ★协作图和顺序图可以相互转化。</a:t>
            </a:r>
          </a:p>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055720" y="1993987"/>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顺序图元素</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6333710" y="10624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1540626" y="2697625"/>
            <a:ext cx="21069993" cy="4524315"/>
          </a:xfrm>
          <a:prstGeom prst="rect">
            <a:avLst/>
          </a:prstGeom>
        </p:spPr>
        <p:txBody>
          <a:bodyPr wrap="square">
            <a:spAutoFit/>
          </a:bodyPr>
          <a:lstStyle/>
          <a:p>
            <a:pPr algn="l"/>
            <a:r>
              <a:rPr lang="zh-CN" altLang="en-US" sz="3600" dirty="0" smtClean="0">
                <a:solidFill>
                  <a:schemeClr val="bg1"/>
                </a:solidFill>
              </a:rPr>
              <a:t>消息序号（顺序编号）</a:t>
            </a:r>
          </a:p>
          <a:p>
            <a:pPr algn="l"/>
            <a:r>
              <a:rPr lang="en-US" sz="3600" dirty="0" smtClean="0">
                <a:solidFill>
                  <a:schemeClr val="bg1"/>
                </a:solidFill>
              </a:rPr>
              <a:t>	</a:t>
            </a:r>
            <a:r>
              <a:rPr lang="zh-CN" altLang="en-US" sz="3600" dirty="0" smtClean="0">
                <a:solidFill>
                  <a:schemeClr val="bg1"/>
                </a:solidFill>
              </a:rPr>
              <a:t>整个消息的传递过程形成了一个完整的序列，因此可以通过在每个消息的前面加上一个用冒号隔开的顺序号来表示其顺序。</a:t>
            </a:r>
          </a:p>
          <a:p>
            <a:pPr algn="l"/>
            <a:r>
              <a:rPr lang="en-US" sz="3600" dirty="0" smtClean="0">
                <a:solidFill>
                  <a:schemeClr val="bg1"/>
                </a:solidFill>
              </a:rPr>
              <a:t>	</a:t>
            </a:r>
            <a:r>
              <a:rPr lang="zh-CN" altLang="en-US" sz="3600" dirty="0" smtClean="0">
                <a:solidFill>
                  <a:schemeClr val="bg1"/>
                </a:solidFill>
              </a:rPr>
              <a:t>消息的序号可以采用两种不同的编号方式：一种是无层次的顺序编号，它简单直观，图</a:t>
            </a:r>
            <a:r>
              <a:rPr lang="en-US" sz="3600" dirty="0" smtClean="0">
                <a:solidFill>
                  <a:schemeClr val="bg1"/>
                </a:solidFill>
              </a:rPr>
              <a:t>1</a:t>
            </a:r>
            <a:r>
              <a:rPr lang="zh-CN" altLang="en-US" sz="3600" dirty="0" smtClean="0">
                <a:solidFill>
                  <a:schemeClr val="bg1"/>
                </a:solidFill>
              </a:rPr>
              <a:t>采用的就是这种消息序号。另一种是嵌套的编号，它更易于表示消息的包含或者说嵌套关系，如在消息</a:t>
            </a:r>
            <a:r>
              <a:rPr lang="en-US" sz="3600" dirty="0" smtClean="0">
                <a:solidFill>
                  <a:schemeClr val="bg1"/>
                </a:solidFill>
              </a:rPr>
              <a:t>1</a:t>
            </a:r>
            <a:r>
              <a:rPr lang="zh-CN" altLang="en-US" sz="3600" dirty="0" smtClean="0">
                <a:solidFill>
                  <a:schemeClr val="bg1"/>
                </a:solidFill>
              </a:rPr>
              <a:t>中，</a:t>
            </a:r>
            <a:r>
              <a:rPr lang="en-US" sz="3600" dirty="0" smtClean="0">
                <a:solidFill>
                  <a:schemeClr val="bg1"/>
                </a:solidFill>
              </a:rPr>
              <a:t>1.1</a:t>
            </a:r>
            <a:r>
              <a:rPr lang="zh-CN" altLang="en-US" sz="3600" dirty="0" smtClean="0">
                <a:solidFill>
                  <a:schemeClr val="bg1"/>
                </a:solidFill>
              </a:rPr>
              <a:t>是嵌套在消息</a:t>
            </a:r>
            <a:r>
              <a:rPr lang="en-US" sz="3600" dirty="0" smtClean="0">
                <a:solidFill>
                  <a:schemeClr val="bg1"/>
                </a:solidFill>
              </a:rPr>
              <a:t>1</a:t>
            </a:r>
            <a:r>
              <a:rPr lang="zh-CN" altLang="en-US" sz="3600" dirty="0" smtClean="0">
                <a:solidFill>
                  <a:schemeClr val="bg1"/>
                </a:solidFill>
              </a:rPr>
              <a:t>中的第一个消息，它在消息</a:t>
            </a:r>
            <a:r>
              <a:rPr lang="en-US" sz="3600" dirty="0" smtClean="0">
                <a:solidFill>
                  <a:schemeClr val="bg1"/>
                </a:solidFill>
              </a:rPr>
              <a:t>1.2</a:t>
            </a:r>
            <a:r>
              <a:rPr lang="zh-CN" altLang="en-US" sz="3600" dirty="0" smtClean="0">
                <a:solidFill>
                  <a:schemeClr val="bg1"/>
                </a:solidFill>
              </a:rPr>
              <a:t>之前，消息</a:t>
            </a:r>
            <a:r>
              <a:rPr lang="en-US" sz="3600" dirty="0" smtClean="0">
                <a:solidFill>
                  <a:schemeClr val="bg1"/>
                </a:solidFill>
              </a:rPr>
              <a:t>1.2</a:t>
            </a:r>
            <a:r>
              <a:rPr lang="zh-CN" altLang="en-US" sz="3600" dirty="0" smtClean="0">
                <a:solidFill>
                  <a:schemeClr val="bg1"/>
                </a:solidFill>
              </a:rPr>
              <a:t>是嵌套在消息</a:t>
            </a:r>
            <a:r>
              <a:rPr lang="en-US" sz="3600" dirty="0" smtClean="0">
                <a:solidFill>
                  <a:schemeClr val="bg1"/>
                </a:solidFill>
              </a:rPr>
              <a:t>1</a:t>
            </a:r>
            <a:r>
              <a:rPr lang="zh-CN" altLang="en-US" sz="3600" dirty="0" smtClean="0">
                <a:solidFill>
                  <a:schemeClr val="bg1"/>
                </a:solidFill>
              </a:rPr>
              <a:t>中的第二个消息</a:t>
            </a:r>
            <a:endParaRPr lang="en-US" altLang="zh-CN" sz="3600" dirty="0" smtClean="0">
              <a:solidFill>
                <a:schemeClr val="bg1"/>
              </a:solidFill>
            </a:endParaRPr>
          </a:p>
          <a:p>
            <a:pPr algn="l"/>
            <a:r>
              <a:rPr lang="en-US" altLang="zh-CN" sz="3600" dirty="0" smtClean="0">
                <a:solidFill>
                  <a:schemeClr val="bg1"/>
                </a:solidFill>
              </a:rPr>
              <a:t>	</a:t>
            </a:r>
            <a:r>
              <a:rPr lang="zh-CN" altLang="en-US" sz="3600" dirty="0" smtClean="0">
                <a:solidFill>
                  <a:schemeClr val="bg1"/>
                </a:solidFill>
              </a:rPr>
              <a:t>在绘制过程中，消息编号的格式有三种，第一种不显示序号，第二种按序显示，第三种按嵌套格式显示</a:t>
            </a:r>
            <a:endParaRPr lang="zh-CN" altLang="en-US" sz="3600" dirty="0">
              <a:solidFill>
                <a:schemeClr val="bg1"/>
              </a:solidFill>
            </a:endParaRPr>
          </a:p>
        </p:txBody>
      </p:sp>
      <p:pic>
        <p:nvPicPr>
          <p:cNvPr id="8197" name="图片 6"/>
          <p:cNvPicPr>
            <a:picLocks noChangeAspect="1" noChangeArrowheads="1"/>
          </p:cNvPicPr>
          <p:nvPr/>
        </p:nvPicPr>
        <p:blipFill>
          <a:blip r:embed="rId4"/>
          <a:srcRect/>
          <a:stretch>
            <a:fillRect/>
          </a:stretch>
        </p:blipFill>
        <p:spPr bwMode="auto">
          <a:xfrm>
            <a:off x="0" y="0"/>
            <a:ext cx="1724025" cy="228600"/>
          </a:xfrm>
          <a:prstGeom prst="rect">
            <a:avLst/>
          </a:prstGeom>
          <a:noFill/>
        </p:spPr>
      </p:pic>
      <p:pic>
        <p:nvPicPr>
          <p:cNvPr id="8196" name="图片 5"/>
          <p:cNvPicPr>
            <a:picLocks noChangeAspect="1" noChangeArrowheads="1"/>
          </p:cNvPicPr>
          <p:nvPr/>
        </p:nvPicPr>
        <p:blipFill>
          <a:blip r:embed="rId5"/>
          <a:srcRect/>
          <a:stretch>
            <a:fillRect/>
          </a:stretch>
        </p:blipFill>
        <p:spPr bwMode="auto">
          <a:xfrm rot="10800000">
            <a:off x="0" y="0"/>
            <a:ext cx="1762125" cy="142875"/>
          </a:xfrm>
          <a:prstGeom prst="rect">
            <a:avLst/>
          </a:prstGeom>
          <a:noFill/>
        </p:spPr>
      </p:pic>
      <p:pic>
        <p:nvPicPr>
          <p:cNvPr id="8195" name="图片 7"/>
          <p:cNvPicPr>
            <a:picLocks noChangeAspect="1" noChangeArrowheads="1"/>
          </p:cNvPicPr>
          <p:nvPr/>
        </p:nvPicPr>
        <p:blipFill>
          <a:blip r:embed="rId6"/>
          <a:srcRect/>
          <a:stretch>
            <a:fillRect/>
          </a:stretch>
        </p:blipFill>
        <p:spPr bwMode="auto">
          <a:xfrm>
            <a:off x="0" y="0"/>
            <a:ext cx="1781175" cy="228600"/>
          </a:xfrm>
          <a:prstGeom prst="rect">
            <a:avLst/>
          </a:prstGeom>
          <a:noFill/>
        </p:spPr>
      </p:pic>
      <p:pic>
        <p:nvPicPr>
          <p:cNvPr id="8194" name="图片 8"/>
          <p:cNvPicPr>
            <a:picLocks noChangeAspect="1" noChangeArrowheads="1"/>
          </p:cNvPicPr>
          <p:nvPr/>
        </p:nvPicPr>
        <p:blipFill>
          <a:blip r:embed="rId7"/>
          <a:srcRect/>
          <a:stretch>
            <a:fillRect/>
          </a:stretch>
        </p:blipFill>
        <p:spPr bwMode="auto">
          <a:xfrm>
            <a:off x="0" y="0"/>
            <a:ext cx="438150" cy="285750"/>
          </a:xfrm>
          <a:prstGeom prst="rect">
            <a:avLst/>
          </a:prstGeom>
          <a:noFill/>
        </p:spPr>
      </p:pic>
      <p:pic>
        <p:nvPicPr>
          <p:cNvPr id="8193" name="图片 10"/>
          <p:cNvPicPr>
            <a:picLocks noChangeAspect="1" noChangeArrowheads="1"/>
          </p:cNvPicPr>
          <p:nvPr/>
        </p:nvPicPr>
        <p:blipFill>
          <a:blip r:embed="rId8"/>
          <a:srcRect/>
          <a:stretch>
            <a:fillRect/>
          </a:stretch>
        </p:blipFill>
        <p:spPr bwMode="auto">
          <a:xfrm>
            <a:off x="0" y="0"/>
            <a:ext cx="247650" cy="200025"/>
          </a:xfrm>
          <a:prstGeom prst="rect">
            <a:avLst/>
          </a:prstGeom>
          <a:noFill/>
        </p:spPr>
      </p:pic>
      <p:pic>
        <p:nvPicPr>
          <p:cNvPr id="16" name="图片 15"/>
          <p:cNvPicPr/>
          <p:nvPr/>
        </p:nvPicPr>
        <p:blipFill>
          <a:blip r:embed="rId9"/>
          <a:srcRect/>
          <a:stretch>
            <a:fillRect/>
          </a:stretch>
        </p:blipFill>
        <p:spPr bwMode="auto">
          <a:xfrm>
            <a:off x="6804313" y="7509164"/>
            <a:ext cx="5969578" cy="5043054"/>
          </a:xfrm>
          <a:prstGeom prst="rect">
            <a:avLst/>
          </a:prstGeom>
          <a:noFill/>
          <a:ln w="9525">
            <a:noFill/>
            <a:miter lim="800000"/>
            <a:headEnd/>
            <a:tailEnd/>
          </a:ln>
        </p:spPr>
      </p:pic>
      <p:pic>
        <p:nvPicPr>
          <p:cNvPr id="17" name="图片 16"/>
          <p:cNvPicPr/>
          <p:nvPr/>
        </p:nvPicPr>
        <p:blipFill>
          <a:blip r:embed="rId10"/>
          <a:srcRect/>
          <a:stretch>
            <a:fillRect/>
          </a:stretch>
        </p:blipFill>
        <p:spPr bwMode="auto">
          <a:xfrm>
            <a:off x="13716000" y="7481455"/>
            <a:ext cx="7647708" cy="4904509"/>
          </a:xfrm>
          <a:prstGeom prst="rect">
            <a:avLst/>
          </a:prstGeom>
          <a:noFill/>
          <a:ln w="9525">
            <a:noFill/>
            <a:miter lim="800000"/>
            <a:headEnd/>
            <a:tailEnd/>
          </a:ln>
        </p:spPr>
      </p:pic>
      <p:pic>
        <p:nvPicPr>
          <p:cNvPr id="18" name="图片 17"/>
          <p:cNvPicPr/>
          <p:nvPr/>
        </p:nvPicPr>
        <p:blipFill>
          <a:blip r:embed="rId11"/>
          <a:srcRect/>
          <a:stretch>
            <a:fillRect/>
          </a:stretch>
        </p:blipFill>
        <p:spPr bwMode="auto">
          <a:xfrm>
            <a:off x="1013979" y="7445517"/>
            <a:ext cx="5165147" cy="5134409"/>
          </a:xfrm>
          <a:prstGeom prst="rect">
            <a:avLst/>
          </a:prstGeom>
          <a:noFill/>
          <a:ln w="9525">
            <a:noFill/>
            <a:miter lim="800000"/>
            <a:headEnd/>
            <a:tailEnd/>
          </a:ln>
        </p:spPr>
      </p:pic>
    </p:spTree>
    <p:extLst>
      <p:ext uri="{BB962C8B-B14F-4D97-AF65-F5344CB8AC3E}">
        <p14:creationId xmlns="" xmlns:p14="http://schemas.microsoft.com/office/powerpoint/2010/main" val="245949310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055720" y="1993987"/>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16630793"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练习：</a:t>
            </a:r>
            <a:r>
              <a:rPr lang="zh-CN" altLang="en-US" sz="6600" smtClean="0"/>
              <a:t>购买商品协作图绘制</a:t>
            </a:r>
            <a:endParaRPr lang="zh-CN" altLang="en-US" sz="6600" smtClean="0">
              <a:solidFill>
                <a:schemeClr val="bg1"/>
              </a:solidFill>
              <a:latin typeface="微软雅黑" panose="020B0503020204020204" pitchFamily="34" charset="-122"/>
              <a:ea typeface="黑体" panose="02010609060101010101" pitchFamily="49" charset="-122"/>
            </a:endParaRPr>
          </a:p>
          <a:p>
            <a:pPr eaLnBrk="1" hangingPunct="1">
              <a:lnSpc>
                <a:spcPts val="2950"/>
              </a:lnSpc>
            </a:pP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12467011" y="10624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pic>
        <p:nvPicPr>
          <p:cNvPr id="8197" name="图片 6"/>
          <p:cNvPicPr>
            <a:picLocks noChangeAspect="1" noChangeArrowheads="1"/>
          </p:cNvPicPr>
          <p:nvPr/>
        </p:nvPicPr>
        <p:blipFill>
          <a:blip r:embed="rId4"/>
          <a:srcRect/>
          <a:stretch>
            <a:fillRect/>
          </a:stretch>
        </p:blipFill>
        <p:spPr bwMode="auto">
          <a:xfrm>
            <a:off x="0" y="0"/>
            <a:ext cx="1724025" cy="228600"/>
          </a:xfrm>
          <a:prstGeom prst="rect">
            <a:avLst/>
          </a:prstGeom>
          <a:noFill/>
        </p:spPr>
      </p:pic>
      <p:pic>
        <p:nvPicPr>
          <p:cNvPr id="8196" name="图片 5"/>
          <p:cNvPicPr>
            <a:picLocks noChangeAspect="1" noChangeArrowheads="1"/>
          </p:cNvPicPr>
          <p:nvPr/>
        </p:nvPicPr>
        <p:blipFill>
          <a:blip r:embed="rId5"/>
          <a:srcRect/>
          <a:stretch>
            <a:fillRect/>
          </a:stretch>
        </p:blipFill>
        <p:spPr bwMode="auto">
          <a:xfrm rot="10800000">
            <a:off x="0" y="0"/>
            <a:ext cx="1762125" cy="142875"/>
          </a:xfrm>
          <a:prstGeom prst="rect">
            <a:avLst/>
          </a:prstGeom>
          <a:noFill/>
        </p:spPr>
      </p:pic>
      <p:pic>
        <p:nvPicPr>
          <p:cNvPr id="8195" name="图片 7"/>
          <p:cNvPicPr>
            <a:picLocks noChangeAspect="1" noChangeArrowheads="1"/>
          </p:cNvPicPr>
          <p:nvPr/>
        </p:nvPicPr>
        <p:blipFill>
          <a:blip r:embed="rId6"/>
          <a:srcRect/>
          <a:stretch>
            <a:fillRect/>
          </a:stretch>
        </p:blipFill>
        <p:spPr bwMode="auto">
          <a:xfrm>
            <a:off x="0" y="0"/>
            <a:ext cx="1781175" cy="228600"/>
          </a:xfrm>
          <a:prstGeom prst="rect">
            <a:avLst/>
          </a:prstGeom>
          <a:noFill/>
        </p:spPr>
      </p:pic>
      <p:pic>
        <p:nvPicPr>
          <p:cNvPr id="8194" name="图片 8"/>
          <p:cNvPicPr>
            <a:picLocks noChangeAspect="1" noChangeArrowheads="1"/>
          </p:cNvPicPr>
          <p:nvPr/>
        </p:nvPicPr>
        <p:blipFill>
          <a:blip r:embed="rId7"/>
          <a:srcRect/>
          <a:stretch>
            <a:fillRect/>
          </a:stretch>
        </p:blipFill>
        <p:spPr bwMode="auto">
          <a:xfrm>
            <a:off x="0" y="0"/>
            <a:ext cx="438150" cy="285750"/>
          </a:xfrm>
          <a:prstGeom prst="rect">
            <a:avLst/>
          </a:prstGeom>
          <a:noFill/>
        </p:spPr>
      </p:pic>
      <p:pic>
        <p:nvPicPr>
          <p:cNvPr id="8193" name="图片 10"/>
          <p:cNvPicPr>
            <a:picLocks noChangeAspect="1" noChangeArrowheads="1"/>
          </p:cNvPicPr>
          <p:nvPr/>
        </p:nvPicPr>
        <p:blipFill>
          <a:blip r:embed="rId8"/>
          <a:srcRect/>
          <a:stretch>
            <a:fillRect/>
          </a:stretch>
        </p:blipFill>
        <p:spPr bwMode="auto">
          <a:xfrm>
            <a:off x="0" y="0"/>
            <a:ext cx="247650" cy="200025"/>
          </a:xfrm>
          <a:prstGeom prst="rect">
            <a:avLst/>
          </a:prstGeom>
          <a:noFill/>
        </p:spPr>
      </p:pic>
      <p:sp>
        <p:nvSpPr>
          <p:cNvPr id="14" name="此处为内容标题？"/>
          <p:cNvSpPr txBox="1"/>
          <p:nvPr/>
        </p:nvSpPr>
        <p:spPr>
          <a:xfrm>
            <a:off x="3250480" y="5683558"/>
            <a:ext cx="8253599" cy="1118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15" name="图片 14"/>
          <p:cNvPicPr/>
          <p:nvPr/>
        </p:nvPicPr>
        <p:blipFill>
          <a:blip r:embed="rId9"/>
          <a:stretch>
            <a:fillRect/>
          </a:stretch>
        </p:blipFill>
        <p:spPr>
          <a:xfrm>
            <a:off x="2448232" y="2182761"/>
            <a:ext cx="18818942" cy="11031794"/>
          </a:xfrm>
          <a:prstGeom prst="rect">
            <a:avLst/>
          </a:prstGeom>
        </p:spPr>
      </p:pic>
    </p:spTree>
    <p:extLst>
      <p:ext uri="{BB962C8B-B14F-4D97-AF65-F5344CB8AC3E}">
        <p14:creationId xmlns="" xmlns:p14="http://schemas.microsoft.com/office/powerpoint/2010/main" val="24594931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
          <p:cNvSpPr/>
          <p:nvPr/>
        </p:nvSpPr>
        <p:spPr>
          <a:xfrm>
            <a:off x="0" y="12263122"/>
            <a:ext cx="24384000" cy="1452882"/>
          </a:xfrm>
          <a:prstGeom prst="rect">
            <a:avLst/>
          </a:prstGeom>
          <a:solidFill>
            <a:srgbClr val="181543"/>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2" name="TextBox 17"/>
          <p:cNvSpPr txBox="1"/>
          <p:nvPr/>
        </p:nvSpPr>
        <p:spPr>
          <a:xfrm>
            <a:off x="9427211" y="715797"/>
            <a:ext cx="5529579" cy="1681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defTabSz="914400">
              <a:defRPr sz="8400" b="1">
                <a:solidFill>
                  <a:srgbClr val="39393A"/>
                </a:solidFill>
                <a:latin typeface="微软雅黑"/>
                <a:ea typeface="微软雅黑"/>
                <a:cs typeface="微软雅黑"/>
                <a:sym typeface="微软雅黑"/>
              </a:defRPr>
            </a:lvl1pPr>
          </a:lstStyle>
          <a:p>
            <a:r>
              <a:t>极客营荣誉</a:t>
            </a:r>
          </a:p>
        </p:txBody>
      </p:sp>
      <p:sp>
        <p:nvSpPr>
          <p:cNvPr id="133" name="Oval 3"/>
          <p:cNvSpPr/>
          <p:nvPr/>
        </p:nvSpPr>
        <p:spPr>
          <a:xfrm>
            <a:off x="4469807" y="12032201"/>
            <a:ext cx="450503" cy="450503"/>
          </a:xfrm>
          <a:prstGeom prst="ellipse">
            <a:avLst/>
          </a:prstGeom>
          <a:solidFill>
            <a:srgbClr val="5BC288"/>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4" name="Oval 74"/>
          <p:cNvSpPr/>
          <p:nvPr/>
        </p:nvSpPr>
        <p:spPr>
          <a:xfrm>
            <a:off x="8477946" y="12032201"/>
            <a:ext cx="450503" cy="450503"/>
          </a:xfrm>
          <a:prstGeom prst="ellipse">
            <a:avLst/>
          </a:prstGeom>
          <a:solidFill>
            <a:srgbClr val="F5CC46"/>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5" name="Oval 76"/>
          <p:cNvSpPr/>
          <p:nvPr/>
        </p:nvSpPr>
        <p:spPr>
          <a:xfrm>
            <a:off x="12654092" y="12032201"/>
            <a:ext cx="450503" cy="450503"/>
          </a:xfrm>
          <a:prstGeom prst="ellipse">
            <a:avLst/>
          </a:prstGeom>
          <a:solidFill>
            <a:srgbClr val="9CBE5C"/>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6" name="Oval 77"/>
          <p:cNvSpPr/>
          <p:nvPr/>
        </p:nvSpPr>
        <p:spPr>
          <a:xfrm>
            <a:off x="15886436" y="12032201"/>
            <a:ext cx="450503" cy="450503"/>
          </a:xfrm>
          <a:prstGeom prst="ellipse">
            <a:avLst/>
          </a:prstGeom>
          <a:solidFill>
            <a:srgbClr val="EC7E8F"/>
          </a:solidFill>
          <a:ln w="12700">
            <a:miter lim="400000"/>
          </a:ln>
        </p:spPr>
        <p:txBody>
          <a:bodyPr lIns="0" tIns="0" rIns="0" bIns="0" anchor="ctr"/>
          <a:lstStyle/>
          <a:p>
            <a:pPr defTabSz="914400">
              <a:defRPr sz="4800">
                <a:solidFill>
                  <a:srgbClr val="EC7E90"/>
                </a:solidFill>
                <a:latin typeface="Calibri"/>
                <a:ea typeface="Calibri"/>
                <a:cs typeface="Calibri"/>
                <a:sym typeface="Calibri"/>
              </a:defRPr>
            </a:pPr>
            <a:endParaRPr/>
          </a:p>
        </p:txBody>
      </p:sp>
      <p:sp>
        <p:nvSpPr>
          <p:cNvPr id="137" name="Oval 78"/>
          <p:cNvSpPr/>
          <p:nvPr/>
        </p:nvSpPr>
        <p:spPr>
          <a:xfrm>
            <a:off x="18472466" y="12032201"/>
            <a:ext cx="450503" cy="450503"/>
          </a:xfrm>
          <a:prstGeom prst="ellipse">
            <a:avLst/>
          </a:prstGeom>
          <a:solidFill>
            <a:srgbClr val="E9694B"/>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8" name="Straight Connector 5"/>
          <p:cNvSpPr/>
          <p:nvPr/>
        </p:nvSpPr>
        <p:spPr>
          <a:xfrm flipV="1">
            <a:off x="4695056" y="5294035"/>
            <a:ext cx="2" cy="6983080"/>
          </a:xfrm>
          <a:prstGeom prst="line">
            <a:avLst/>
          </a:prstGeom>
          <a:ln w="38100">
            <a:solidFill>
              <a:srgbClr val="5BC28A"/>
            </a:solidFill>
            <a:miter/>
            <a:tailEnd type="oval"/>
          </a:ln>
        </p:spPr>
        <p:txBody>
          <a:bodyPr lIns="45718" tIns="45718" rIns="45718" bIns="45718"/>
          <a:lstStyle/>
          <a:p>
            <a:endParaRPr/>
          </a:p>
        </p:txBody>
      </p:sp>
      <p:sp>
        <p:nvSpPr>
          <p:cNvPr id="139" name="Straight Connector 89"/>
          <p:cNvSpPr/>
          <p:nvPr/>
        </p:nvSpPr>
        <p:spPr>
          <a:xfrm flipV="1">
            <a:off x="8703191" y="7932125"/>
            <a:ext cx="2" cy="4344990"/>
          </a:xfrm>
          <a:prstGeom prst="line">
            <a:avLst/>
          </a:prstGeom>
          <a:ln w="38100">
            <a:solidFill>
              <a:srgbClr val="F5CC46"/>
            </a:solidFill>
            <a:miter/>
            <a:tailEnd type="oval"/>
          </a:ln>
        </p:spPr>
        <p:txBody>
          <a:bodyPr lIns="45718" tIns="45718" rIns="45718" bIns="45718"/>
          <a:lstStyle/>
          <a:p>
            <a:endParaRPr/>
          </a:p>
        </p:txBody>
      </p:sp>
      <p:sp>
        <p:nvSpPr>
          <p:cNvPr id="140" name="Straight Connector 90"/>
          <p:cNvSpPr/>
          <p:nvPr/>
        </p:nvSpPr>
        <p:spPr>
          <a:xfrm flipV="1">
            <a:off x="12879338" y="11203573"/>
            <a:ext cx="2" cy="1073541"/>
          </a:xfrm>
          <a:prstGeom prst="line">
            <a:avLst/>
          </a:prstGeom>
          <a:ln w="38100">
            <a:solidFill>
              <a:srgbClr val="9CBE5C"/>
            </a:solidFill>
            <a:miter/>
            <a:tailEnd type="oval"/>
          </a:ln>
        </p:spPr>
        <p:txBody>
          <a:bodyPr lIns="45718" tIns="45718" rIns="45718" bIns="45718"/>
          <a:lstStyle/>
          <a:p>
            <a:endParaRPr/>
          </a:p>
        </p:txBody>
      </p:sp>
      <p:sp>
        <p:nvSpPr>
          <p:cNvPr id="141" name="Straight Connector 91"/>
          <p:cNvSpPr/>
          <p:nvPr/>
        </p:nvSpPr>
        <p:spPr>
          <a:xfrm flipV="1">
            <a:off x="16111687" y="6497000"/>
            <a:ext cx="1" cy="5780114"/>
          </a:xfrm>
          <a:prstGeom prst="line">
            <a:avLst/>
          </a:prstGeom>
          <a:ln w="38100">
            <a:solidFill>
              <a:srgbClr val="EC7E8F"/>
            </a:solidFill>
            <a:miter/>
            <a:tailEnd type="oval"/>
          </a:ln>
        </p:spPr>
        <p:txBody>
          <a:bodyPr lIns="45718" tIns="45718" rIns="45718" bIns="45718"/>
          <a:lstStyle/>
          <a:p>
            <a:endParaRPr/>
          </a:p>
        </p:txBody>
      </p:sp>
      <p:sp>
        <p:nvSpPr>
          <p:cNvPr id="142" name="Straight Connector 102"/>
          <p:cNvSpPr/>
          <p:nvPr/>
        </p:nvSpPr>
        <p:spPr>
          <a:xfrm flipV="1">
            <a:off x="18697717" y="7983367"/>
            <a:ext cx="2" cy="4161118"/>
          </a:xfrm>
          <a:prstGeom prst="line">
            <a:avLst/>
          </a:prstGeom>
          <a:ln w="38100">
            <a:solidFill>
              <a:srgbClr val="E9694B"/>
            </a:solidFill>
            <a:miter/>
          </a:ln>
        </p:spPr>
        <p:txBody>
          <a:bodyPr lIns="45718" tIns="45718" rIns="45718" bIns="45718"/>
          <a:lstStyle/>
          <a:p>
            <a:endParaRPr/>
          </a:p>
        </p:txBody>
      </p:sp>
      <p:sp>
        <p:nvSpPr>
          <p:cNvPr id="143" name="TextBox 9"/>
          <p:cNvSpPr txBox="1"/>
          <p:nvPr/>
        </p:nvSpPr>
        <p:spPr>
          <a:xfrm>
            <a:off x="1913955" y="3341961"/>
            <a:ext cx="5072379" cy="1884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4800" b="1">
                <a:solidFill>
                  <a:srgbClr val="5BC189"/>
                </a:solidFill>
                <a:latin typeface="微软雅黑"/>
                <a:ea typeface="微软雅黑"/>
                <a:cs typeface="微软雅黑"/>
                <a:sym typeface="微软雅黑"/>
              </a:defRPr>
            </a:pPr>
            <a:r>
              <a:t>国家级大学生</a:t>
            </a:r>
            <a:endParaRPr>
              <a:latin typeface="+mn-lt"/>
              <a:ea typeface="+mn-ea"/>
              <a:cs typeface="+mn-cs"/>
              <a:sym typeface="Helvetica"/>
            </a:endParaRPr>
          </a:p>
          <a:p>
            <a:pPr defTabSz="914400">
              <a:defRPr sz="4800" b="1">
                <a:solidFill>
                  <a:srgbClr val="5BC189"/>
                </a:solidFill>
                <a:latin typeface="微软雅黑"/>
                <a:ea typeface="微软雅黑"/>
                <a:cs typeface="微软雅黑"/>
                <a:sym typeface="微软雅黑"/>
              </a:defRPr>
            </a:pPr>
            <a:r>
              <a:t>工程实践教育中心</a:t>
            </a:r>
          </a:p>
        </p:txBody>
      </p:sp>
      <p:grpSp>
        <p:nvGrpSpPr>
          <p:cNvPr id="181" name="Group 119"/>
          <p:cNvGrpSpPr/>
          <p:nvPr/>
        </p:nvGrpSpPr>
        <p:grpSpPr>
          <a:xfrm>
            <a:off x="11839707" y="9136983"/>
            <a:ext cx="2093506" cy="1716012"/>
            <a:chOff x="0" y="0"/>
            <a:chExt cx="2093504" cy="1716010"/>
          </a:xfrm>
        </p:grpSpPr>
        <p:grpSp>
          <p:nvGrpSpPr>
            <p:cNvPr id="179" name="Group 118"/>
            <p:cNvGrpSpPr/>
            <p:nvPr/>
          </p:nvGrpSpPr>
          <p:grpSpPr>
            <a:xfrm>
              <a:off x="0" y="81992"/>
              <a:ext cx="2093506" cy="1634019"/>
              <a:chOff x="1" y="0"/>
              <a:chExt cx="2093504" cy="1634018"/>
            </a:xfrm>
          </p:grpSpPr>
          <p:sp>
            <p:nvSpPr>
              <p:cNvPr id="144" name="Freeform 5"/>
              <p:cNvSpPr/>
              <p:nvPr/>
            </p:nvSpPr>
            <p:spPr>
              <a:xfrm>
                <a:off x="732807" y="1310709"/>
                <a:ext cx="198481" cy="1660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218" y="21600"/>
                      <a:pt x="7093" y="17743"/>
                      <a:pt x="3224" y="10029"/>
                    </a:cubicBezTo>
                    <a:cubicBezTo>
                      <a:pt x="1290" y="6171"/>
                      <a:pt x="322" y="2314"/>
                      <a:pt x="0" y="0"/>
                    </a:cubicBezTo>
                    <a:cubicBezTo>
                      <a:pt x="5158" y="386"/>
                      <a:pt x="18376" y="2700"/>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5" name="Freeform 6"/>
              <p:cNvSpPr/>
              <p:nvPr/>
            </p:nvSpPr>
            <p:spPr>
              <a:xfrm>
                <a:off x="561789" y="1130954"/>
                <a:ext cx="108731" cy="239675"/>
              </a:xfrm>
              <a:custGeom>
                <a:avLst/>
                <a:gdLst/>
                <a:ahLst/>
                <a:cxnLst>
                  <a:cxn ang="0">
                    <a:pos x="wd2" y="hd2"/>
                  </a:cxn>
                  <a:cxn ang="5400000">
                    <a:pos x="wd2" y="hd2"/>
                  </a:cxn>
                  <a:cxn ang="10800000">
                    <a:pos x="wd2" y="hd2"/>
                  </a:cxn>
                  <a:cxn ang="16200000">
                    <a:pos x="wd2" y="hd2"/>
                  </a:cxn>
                </a:cxnLst>
                <a:rect l="0" t="0" r="r" b="b"/>
                <a:pathLst>
                  <a:path w="19805" h="21600" extrusionOk="0">
                    <a:moveTo>
                      <a:pt x="17820" y="21600"/>
                    </a:moveTo>
                    <a:cubicBezTo>
                      <a:pt x="7020" y="18133"/>
                      <a:pt x="1080" y="13333"/>
                      <a:pt x="0" y="7467"/>
                    </a:cubicBezTo>
                    <a:cubicBezTo>
                      <a:pt x="0" y="4267"/>
                      <a:pt x="1080" y="1600"/>
                      <a:pt x="2160" y="0"/>
                    </a:cubicBezTo>
                    <a:cubicBezTo>
                      <a:pt x="4860" y="800"/>
                      <a:pt x="9180" y="2667"/>
                      <a:pt x="12960" y="5333"/>
                    </a:cubicBezTo>
                    <a:cubicBezTo>
                      <a:pt x="19980" y="10133"/>
                      <a:pt x="21600" y="15467"/>
                      <a:pt x="1782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6" name="Freeform 7"/>
              <p:cNvSpPr/>
              <p:nvPr/>
            </p:nvSpPr>
            <p:spPr>
              <a:xfrm>
                <a:off x="680378" y="1536650"/>
                <a:ext cx="272131" cy="97369"/>
              </a:xfrm>
              <a:custGeom>
                <a:avLst/>
                <a:gdLst/>
                <a:ahLst/>
                <a:cxnLst>
                  <a:cxn ang="0">
                    <a:pos x="wd2" y="hd2"/>
                  </a:cxn>
                  <a:cxn ang="5400000">
                    <a:pos x="wd2" y="hd2"/>
                  </a:cxn>
                  <a:cxn ang="10800000">
                    <a:pos x="wd2" y="hd2"/>
                  </a:cxn>
                  <a:cxn ang="16200000">
                    <a:pos x="wd2" y="hd2"/>
                  </a:cxn>
                </a:cxnLst>
                <a:rect l="0" t="0" r="r" b="b"/>
                <a:pathLst>
                  <a:path w="21600" h="21600" extrusionOk="0">
                    <a:moveTo>
                      <a:pt x="8217" y="21600"/>
                    </a:moveTo>
                    <a:cubicBezTo>
                      <a:pt x="4696" y="21600"/>
                      <a:pt x="1643" y="18982"/>
                      <a:pt x="0" y="17018"/>
                    </a:cubicBezTo>
                    <a:cubicBezTo>
                      <a:pt x="1878" y="11782"/>
                      <a:pt x="6809" y="0"/>
                      <a:pt x="13617" y="0"/>
                    </a:cubicBezTo>
                    <a:cubicBezTo>
                      <a:pt x="16200" y="0"/>
                      <a:pt x="18783" y="1964"/>
                      <a:pt x="21600" y="5236"/>
                    </a:cubicBezTo>
                    <a:cubicBezTo>
                      <a:pt x="17843" y="16364"/>
                      <a:pt x="13383" y="21600"/>
                      <a:pt x="821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7" name="Freeform 8"/>
              <p:cNvSpPr/>
              <p:nvPr/>
            </p:nvSpPr>
            <p:spPr>
              <a:xfrm>
                <a:off x="488140" y="1426800"/>
                <a:ext cx="265890" cy="101114"/>
              </a:xfrm>
              <a:custGeom>
                <a:avLst/>
                <a:gdLst/>
                <a:ahLst/>
                <a:cxnLst>
                  <a:cxn ang="0">
                    <a:pos x="wd2" y="hd2"/>
                  </a:cxn>
                  <a:cxn ang="5400000">
                    <a:pos x="wd2" y="hd2"/>
                  </a:cxn>
                  <a:cxn ang="10800000">
                    <a:pos x="wd2" y="hd2"/>
                  </a:cxn>
                  <a:cxn ang="16200000">
                    <a:pos x="wd2" y="hd2"/>
                  </a:cxn>
                </a:cxnLst>
                <a:rect l="0" t="0" r="r" b="b"/>
                <a:pathLst>
                  <a:path w="21600" h="21600" extrusionOk="0">
                    <a:moveTo>
                      <a:pt x="9360" y="21600"/>
                    </a:moveTo>
                    <a:cubicBezTo>
                      <a:pt x="5280" y="21600"/>
                      <a:pt x="1680" y="17788"/>
                      <a:pt x="0" y="15247"/>
                    </a:cubicBezTo>
                    <a:cubicBezTo>
                      <a:pt x="1920" y="10800"/>
                      <a:pt x="6480" y="0"/>
                      <a:pt x="12720" y="0"/>
                    </a:cubicBezTo>
                    <a:cubicBezTo>
                      <a:pt x="15600" y="0"/>
                      <a:pt x="18720" y="2541"/>
                      <a:pt x="21600" y="6988"/>
                    </a:cubicBezTo>
                    <a:cubicBezTo>
                      <a:pt x="18000" y="16518"/>
                      <a:pt x="13920" y="21600"/>
                      <a:pt x="936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8" name="Freeform 9"/>
              <p:cNvSpPr/>
              <p:nvPr/>
            </p:nvSpPr>
            <p:spPr>
              <a:xfrm>
                <a:off x="298400" y="1301971"/>
                <a:ext cx="265889" cy="98618"/>
              </a:xfrm>
              <a:custGeom>
                <a:avLst/>
                <a:gdLst/>
                <a:ahLst/>
                <a:cxnLst>
                  <a:cxn ang="0">
                    <a:pos x="wd2" y="hd2"/>
                  </a:cxn>
                  <a:cxn ang="5400000">
                    <a:pos x="wd2" y="hd2"/>
                  </a:cxn>
                  <a:cxn ang="10800000">
                    <a:pos x="wd2" y="hd2"/>
                  </a:cxn>
                  <a:cxn ang="16200000">
                    <a:pos x="wd2" y="hd2"/>
                  </a:cxn>
                </a:cxnLst>
                <a:rect l="0" t="0" r="r" b="b"/>
                <a:pathLst>
                  <a:path w="21600" h="21600" extrusionOk="0">
                    <a:moveTo>
                      <a:pt x="12000" y="21600"/>
                    </a:moveTo>
                    <a:cubicBezTo>
                      <a:pt x="6240" y="21600"/>
                      <a:pt x="1680" y="12436"/>
                      <a:pt x="0" y="7855"/>
                    </a:cubicBezTo>
                    <a:cubicBezTo>
                      <a:pt x="1680" y="5236"/>
                      <a:pt x="5520" y="0"/>
                      <a:pt x="9840" y="0"/>
                    </a:cubicBezTo>
                    <a:cubicBezTo>
                      <a:pt x="14160" y="0"/>
                      <a:pt x="18000" y="4582"/>
                      <a:pt x="21600" y="13091"/>
                    </a:cubicBezTo>
                    <a:cubicBezTo>
                      <a:pt x="18480" y="18982"/>
                      <a:pt x="15360" y="21600"/>
                      <a:pt x="120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9" name="Freeform 10"/>
              <p:cNvSpPr/>
              <p:nvPr/>
            </p:nvSpPr>
            <p:spPr>
              <a:xfrm>
                <a:off x="149852" y="1154672"/>
                <a:ext cx="254654" cy="109852"/>
              </a:xfrm>
              <a:custGeom>
                <a:avLst/>
                <a:gdLst/>
                <a:ahLst/>
                <a:cxnLst>
                  <a:cxn ang="0">
                    <a:pos x="wd2" y="hd2"/>
                  </a:cxn>
                  <a:cxn ang="5400000">
                    <a:pos x="wd2" y="hd2"/>
                  </a:cxn>
                  <a:cxn ang="10800000">
                    <a:pos x="wd2" y="hd2"/>
                  </a:cxn>
                  <a:cxn ang="16200000">
                    <a:pos x="wd2" y="hd2"/>
                  </a:cxn>
                </a:cxnLst>
                <a:rect l="0" t="0" r="r" b="b"/>
                <a:pathLst>
                  <a:path w="21600" h="21600" extrusionOk="0">
                    <a:moveTo>
                      <a:pt x="14567" y="21600"/>
                    </a:moveTo>
                    <a:cubicBezTo>
                      <a:pt x="6781" y="21600"/>
                      <a:pt x="1758" y="8757"/>
                      <a:pt x="0" y="2919"/>
                    </a:cubicBezTo>
                    <a:cubicBezTo>
                      <a:pt x="1507" y="1751"/>
                      <a:pt x="4019" y="0"/>
                      <a:pt x="7284" y="0"/>
                    </a:cubicBezTo>
                    <a:cubicBezTo>
                      <a:pt x="13060" y="0"/>
                      <a:pt x="18084" y="6422"/>
                      <a:pt x="21600" y="18097"/>
                    </a:cubicBezTo>
                    <a:cubicBezTo>
                      <a:pt x="19340" y="20432"/>
                      <a:pt x="16828" y="21600"/>
                      <a:pt x="1456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0" name="Freeform 11"/>
              <p:cNvSpPr/>
              <p:nvPr/>
            </p:nvSpPr>
            <p:spPr>
              <a:xfrm>
                <a:off x="28768" y="976166"/>
                <a:ext cx="239675" cy="131074"/>
              </a:xfrm>
              <a:custGeom>
                <a:avLst/>
                <a:gdLst/>
                <a:ahLst/>
                <a:cxnLst>
                  <a:cxn ang="0">
                    <a:pos x="wd2" y="hd2"/>
                  </a:cxn>
                  <a:cxn ang="5400000">
                    <a:pos x="wd2" y="hd2"/>
                  </a:cxn>
                  <a:cxn ang="10800000">
                    <a:pos x="wd2" y="hd2"/>
                  </a:cxn>
                  <a:cxn ang="16200000">
                    <a:pos x="wd2" y="hd2"/>
                  </a:cxn>
                </a:cxnLst>
                <a:rect l="0" t="0" r="r" b="b"/>
                <a:pathLst>
                  <a:path w="21600" h="21600" extrusionOk="0">
                    <a:moveTo>
                      <a:pt x="17333" y="21600"/>
                    </a:moveTo>
                    <a:cubicBezTo>
                      <a:pt x="12000" y="21600"/>
                      <a:pt x="7200" y="17673"/>
                      <a:pt x="3733" y="10309"/>
                    </a:cubicBezTo>
                    <a:cubicBezTo>
                      <a:pt x="1867" y="6873"/>
                      <a:pt x="800" y="2945"/>
                      <a:pt x="0" y="982"/>
                    </a:cubicBezTo>
                    <a:cubicBezTo>
                      <a:pt x="1067" y="491"/>
                      <a:pt x="2400" y="0"/>
                      <a:pt x="4267" y="0"/>
                    </a:cubicBezTo>
                    <a:cubicBezTo>
                      <a:pt x="9867" y="0"/>
                      <a:pt x="17333" y="3927"/>
                      <a:pt x="21600" y="20618"/>
                    </a:cubicBezTo>
                    <a:cubicBezTo>
                      <a:pt x="20267" y="21109"/>
                      <a:pt x="18667" y="21600"/>
                      <a:pt x="17333"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1" name="Freeform 12"/>
              <p:cNvSpPr/>
              <p:nvPr/>
            </p:nvSpPr>
            <p:spPr>
              <a:xfrm>
                <a:off x="299853" y="858826"/>
                <a:ext cx="101335" cy="263392"/>
              </a:xfrm>
              <a:custGeom>
                <a:avLst/>
                <a:gdLst/>
                <a:ahLst/>
                <a:cxnLst>
                  <a:cxn ang="0">
                    <a:pos x="wd2" y="hd2"/>
                  </a:cxn>
                  <a:cxn ang="5400000">
                    <a:pos x="wd2" y="hd2"/>
                  </a:cxn>
                  <a:cxn ang="10800000">
                    <a:pos x="wd2" y="hd2"/>
                  </a:cxn>
                  <a:cxn ang="16200000">
                    <a:pos x="wd2" y="hd2"/>
                  </a:cxn>
                </a:cxnLst>
                <a:rect l="0" t="0" r="r" b="b"/>
                <a:pathLst>
                  <a:path w="18456" h="21600" extrusionOk="0">
                    <a:moveTo>
                      <a:pt x="5704" y="21600"/>
                    </a:moveTo>
                    <a:cubicBezTo>
                      <a:pt x="-1316" y="16261"/>
                      <a:pt x="-1856" y="10921"/>
                      <a:pt x="4084" y="5825"/>
                    </a:cubicBezTo>
                    <a:cubicBezTo>
                      <a:pt x="6784" y="3155"/>
                      <a:pt x="11104" y="971"/>
                      <a:pt x="13264" y="0"/>
                    </a:cubicBezTo>
                    <a:cubicBezTo>
                      <a:pt x="14884" y="1213"/>
                      <a:pt x="17044" y="3883"/>
                      <a:pt x="18124" y="6796"/>
                    </a:cubicBezTo>
                    <a:cubicBezTo>
                      <a:pt x="19744" y="12378"/>
                      <a:pt x="15424" y="17474"/>
                      <a:pt x="570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2" name="Freeform 13"/>
              <p:cNvSpPr/>
              <p:nvPr/>
            </p:nvSpPr>
            <p:spPr>
              <a:xfrm>
                <a:off x="423180" y="986152"/>
                <a:ext cx="97130" cy="268386"/>
              </a:xfrm>
              <a:custGeom>
                <a:avLst/>
                <a:gdLst/>
                <a:ahLst/>
                <a:cxnLst>
                  <a:cxn ang="0">
                    <a:pos x="wd2" y="hd2"/>
                  </a:cxn>
                  <a:cxn ang="5400000">
                    <a:pos x="wd2" y="hd2"/>
                  </a:cxn>
                  <a:cxn ang="10800000">
                    <a:pos x="wd2" y="hd2"/>
                  </a:cxn>
                  <a:cxn ang="16200000">
                    <a:pos x="wd2" y="hd2"/>
                  </a:cxn>
                </a:cxnLst>
                <a:rect l="0" t="0" r="r" b="b"/>
                <a:pathLst>
                  <a:path w="17692" h="21600" extrusionOk="0">
                    <a:moveTo>
                      <a:pt x="8990" y="21600"/>
                    </a:moveTo>
                    <a:cubicBezTo>
                      <a:pt x="350" y="16853"/>
                      <a:pt x="-1810" y="11631"/>
                      <a:pt x="1430" y="6171"/>
                    </a:cubicBezTo>
                    <a:cubicBezTo>
                      <a:pt x="3590" y="3323"/>
                      <a:pt x="6830" y="1187"/>
                      <a:pt x="8990" y="0"/>
                    </a:cubicBezTo>
                    <a:cubicBezTo>
                      <a:pt x="10610" y="949"/>
                      <a:pt x="13850" y="3323"/>
                      <a:pt x="16010" y="6171"/>
                    </a:cubicBezTo>
                    <a:cubicBezTo>
                      <a:pt x="19790" y="11631"/>
                      <a:pt x="17090" y="16853"/>
                      <a:pt x="899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3" name="Freeform 14"/>
              <p:cNvSpPr/>
              <p:nvPr/>
            </p:nvSpPr>
            <p:spPr>
              <a:xfrm>
                <a:off x="237515" y="645368"/>
                <a:ext cx="110818" cy="257150"/>
              </a:xfrm>
              <a:custGeom>
                <a:avLst/>
                <a:gdLst/>
                <a:ahLst/>
                <a:cxnLst>
                  <a:cxn ang="0">
                    <a:pos x="wd2" y="hd2"/>
                  </a:cxn>
                  <a:cxn ang="5400000">
                    <a:pos x="wd2" y="hd2"/>
                  </a:cxn>
                  <a:cxn ang="10800000">
                    <a:pos x="wd2" y="hd2"/>
                  </a:cxn>
                  <a:cxn ang="16200000">
                    <a:pos x="wd2" y="hd2"/>
                  </a:cxn>
                </a:cxnLst>
                <a:rect l="0" t="0" r="r" b="b"/>
                <a:pathLst>
                  <a:path w="19768" h="21600" extrusionOk="0">
                    <a:moveTo>
                      <a:pt x="2909" y="21600"/>
                    </a:moveTo>
                    <a:cubicBezTo>
                      <a:pt x="-1832" y="15641"/>
                      <a:pt x="-778" y="10179"/>
                      <a:pt x="6070" y="5214"/>
                    </a:cubicBezTo>
                    <a:cubicBezTo>
                      <a:pt x="9758" y="2731"/>
                      <a:pt x="14500" y="745"/>
                      <a:pt x="17134" y="0"/>
                    </a:cubicBezTo>
                    <a:cubicBezTo>
                      <a:pt x="18188" y="1490"/>
                      <a:pt x="19768" y="3972"/>
                      <a:pt x="19768" y="7200"/>
                    </a:cubicBezTo>
                    <a:cubicBezTo>
                      <a:pt x="19241" y="13159"/>
                      <a:pt x="13973" y="17876"/>
                      <a:pt x="2909"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4" name="Freeform 15"/>
              <p:cNvSpPr/>
              <p:nvPr/>
            </p:nvSpPr>
            <p:spPr>
              <a:xfrm>
                <a:off x="5049" y="778935"/>
                <a:ext cx="213462" cy="16852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800" y="21600"/>
                      <a:pt x="7800" y="17432"/>
                      <a:pt x="3600" y="9853"/>
                    </a:cubicBezTo>
                    <a:cubicBezTo>
                      <a:pt x="1500" y="6063"/>
                      <a:pt x="600" y="2274"/>
                      <a:pt x="0" y="0"/>
                    </a:cubicBezTo>
                    <a:cubicBezTo>
                      <a:pt x="2100" y="0"/>
                      <a:pt x="6600" y="758"/>
                      <a:pt x="10500" y="3411"/>
                    </a:cubicBezTo>
                    <a:cubicBezTo>
                      <a:pt x="16200" y="7200"/>
                      <a:pt x="19800" y="13263"/>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5" name="Freeform 16"/>
              <p:cNvSpPr/>
              <p:nvPr/>
            </p:nvSpPr>
            <p:spPr>
              <a:xfrm>
                <a:off x="1" y="550496"/>
                <a:ext cx="142955" cy="230938"/>
              </a:xfrm>
              <a:custGeom>
                <a:avLst/>
                <a:gdLst/>
                <a:ahLst/>
                <a:cxnLst>
                  <a:cxn ang="0">
                    <a:pos x="wd2" y="hd2"/>
                  </a:cxn>
                  <a:cxn ang="5400000">
                    <a:pos x="wd2" y="hd2"/>
                  </a:cxn>
                  <a:cxn ang="10800000">
                    <a:pos x="wd2" y="hd2"/>
                  </a:cxn>
                  <a:cxn ang="16200000">
                    <a:pos x="wd2" y="hd2"/>
                  </a:cxn>
                </a:cxnLst>
                <a:rect l="0" t="0" r="r" b="b"/>
                <a:pathLst>
                  <a:path w="20443" h="21600" extrusionOk="0">
                    <a:moveTo>
                      <a:pt x="20159" y="21600"/>
                    </a:moveTo>
                    <a:cubicBezTo>
                      <a:pt x="9995" y="19108"/>
                      <a:pt x="3642" y="14677"/>
                      <a:pt x="1101" y="8308"/>
                    </a:cubicBezTo>
                    <a:cubicBezTo>
                      <a:pt x="-170" y="4985"/>
                      <a:pt x="-170" y="1938"/>
                      <a:pt x="254" y="0"/>
                    </a:cubicBezTo>
                    <a:cubicBezTo>
                      <a:pt x="2795" y="831"/>
                      <a:pt x="7030" y="2215"/>
                      <a:pt x="10842" y="4431"/>
                    </a:cubicBezTo>
                    <a:cubicBezTo>
                      <a:pt x="18465" y="8862"/>
                      <a:pt x="21430" y="14677"/>
                      <a:pt x="20159"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6" name="Freeform 17"/>
              <p:cNvSpPr/>
              <p:nvPr/>
            </p:nvSpPr>
            <p:spPr>
              <a:xfrm>
                <a:off x="177925" y="449385"/>
                <a:ext cx="139267" cy="234682"/>
              </a:xfrm>
              <a:custGeom>
                <a:avLst/>
                <a:gdLst/>
                <a:ahLst/>
                <a:cxnLst>
                  <a:cxn ang="0">
                    <a:pos x="wd2" y="hd2"/>
                  </a:cxn>
                  <a:cxn ang="5400000">
                    <a:pos x="wd2" y="hd2"/>
                  </a:cxn>
                  <a:cxn ang="10800000">
                    <a:pos x="wd2" y="hd2"/>
                  </a:cxn>
                  <a:cxn ang="16200000">
                    <a:pos x="wd2" y="hd2"/>
                  </a:cxn>
                </a:cxnLst>
                <a:rect l="0" t="0" r="r" b="b"/>
                <a:pathLst>
                  <a:path w="20422" h="21600" extrusionOk="0">
                    <a:moveTo>
                      <a:pt x="292" y="21600"/>
                    </a:moveTo>
                    <a:cubicBezTo>
                      <a:pt x="-1004" y="14491"/>
                      <a:pt x="2020" y="8749"/>
                      <a:pt x="9364" y="4375"/>
                    </a:cubicBezTo>
                    <a:cubicBezTo>
                      <a:pt x="13684" y="1914"/>
                      <a:pt x="17572" y="547"/>
                      <a:pt x="20164" y="0"/>
                    </a:cubicBezTo>
                    <a:cubicBezTo>
                      <a:pt x="20596" y="1641"/>
                      <a:pt x="20596" y="4648"/>
                      <a:pt x="19300" y="7929"/>
                    </a:cubicBezTo>
                    <a:cubicBezTo>
                      <a:pt x="17140" y="14218"/>
                      <a:pt x="10660" y="18866"/>
                      <a:pt x="29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7" name="Freeform 18"/>
              <p:cNvSpPr/>
              <p:nvPr/>
            </p:nvSpPr>
            <p:spPr>
              <a:xfrm>
                <a:off x="31469" y="298341"/>
                <a:ext cx="103690" cy="264640"/>
              </a:xfrm>
              <a:custGeom>
                <a:avLst/>
                <a:gdLst/>
                <a:ahLst/>
                <a:cxnLst>
                  <a:cxn ang="0">
                    <a:pos x="wd2" y="hd2"/>
                  </a:cxn>
                  <a:cxn ang="5400000">
                    <a:pos x="wd2" y="hd2"/>
                  </a:cxn>
                  <a:cxn ang="10800000">
                    <a:pos x="wd2" y="hd2"/>
                  </a:cxn>
                  <a:cxn ang="16200000">
                    <a:pos x="wd2" y="hd2"/>
                  </a:cxn>
                </a:cxnLst>
                <a:rect l="0" t="0" r="r" b="b"/>
                <a:pathLst>
                  <a:path w="19502" h="21600" extrusionOk="0">
                    <a:moveTo>
                      <a:pt x="15000" y="21600"/>
                    </a:moveTo>
                    <a:cubicBezTo>
                      <a:pt x="3923" y="17717"/>
                      <a:pt x="-508" y="12863"/>
                      <a:pt x="46" y="7038"/>
                    </a:cubicBezTo>
                    <a:cubicBezTo>
                      <a:pt x="600" y="3883"/>
                      <a:pt x="2815" y="1456"/>
                      <a:pt x="4477" y="0"/>
                    </a:cubicBezTo>
                    <a:cubicBezTo>
                      <a:pt x="6692" y="971"/>
                      <a:pt x="11123" y="2912"/>
                      <a:pt x="14446" y="5582"/>
                    </a:cubicBezTo>
                    <a:cubicBezTo>
                      <a:pt x="21092" y="10679"/>
                      <a:pt x="21092" y="16018"/>
                      <a:pt x="150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8" name="Freeform 19"/>
              <p:cNvSpPr/>
              <p:nvPr/>
            </p:nvSpPr>
            <p:spPr>
              <a:xfrm>
                <a:off x="102737" y="71152"/>
                <a:ext cx="98054" cy="272130"/>
              </a:xfrm>
              <a:custGeom>
                <a:avLst/>
                <a:gdLst/>
                <a:ahLst/>
                <a:cxnLst>
                  <a:cxn ang="0">
                    <a:pos x="wd2" y="hd2"/>
                  </a:cxn>
                  <a:cxn ang="5400000">
                    <a:pos x="wd2" y="hd2"/>
                  </a:cxn>
                  <a:cxn ang="10800000">
                    <a:pos x="wd2" y="hd2"/>
                  </a:cxn>
                  <a:cxn ang="16200000">
                    <a:pos x="wd2" y="hd2"/>
                  </a:cxn>
                </a:cxnLst>
                <a:rect l="0" t="0" r="r" b="b"/>
                <a:pathLst>
                  <a:path w="17492" h="21600" extrusionOk="0">
                    <a:moveTo>
                      <a:pt x="9002" y="21600"/>
                    </a:moveTo>
                    <a:cubicBezTo>
                      <a:pt x="573" y="16670"/>
                      <a:pt x="-2061" y="11739"/>
                      <a:pt x="1627" y="6339"/>
                    </a:cubicBezTo>
                    <a:cubicBezTo>
                      <a:pt x="3207" y="3522"/>
                      <a:pt x="6368" y="1174"/>
                      <a:pt x="8476" y="0"/>
                    </a:cubicBezTo>
                    <a:cubicBezTo>
                      <a:pt x="10583" y="1174"/>
                      <a:pt x="13744" y="3522"/>
                      <a:pt x="15851" y="6339"/>
                    </a:cubicBezTo>
                    <a:cubicBezTo>
                      <a:pt x="19539" y="11504"/>
                      <a:pt x="16905" y="16670"/>
                      <a:pt x="900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9" name="Freeform 20"/>
              <p:cNvSpPr/>
              <p:nvPr/>
            </p:nvSpPr>
            <p:spPr>
              <a:xfrm>
                <a:off x="191046" y="228437"/>
                <a:ext cx="193488" cy="1972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97" y="13218"/>
                      <a:pt x="4652" y="7093"/>
                      <a:pt x="11631" y="3224"/>
                    </a:cubicBezTo>
                    <a:cubicBezTo>
                      <a:pt x="15618" y="967"/>
                      <a:pt x="19274" y="322"/>
                      <a:pt x="21600" y="0"/>
                    </a:cubicBezTo>
                    <a:cubicBezTo>
                      <a:pt x="21268" y="1934"/>
                      <a:pt x="20603" y="5803"/>
                      <a:pt x="18609" y="9672"/>
                    </a:cubicBezTo>
                    <a:cubicBezTo>
                      <a:pt x="14954" y="16442"/>
                      <a:pt x="8972" y="20633"/>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0" name="Freeform 21"/>
              <p:cNvSpPr/>
              <p:nvPr/>
            </p:nvSpPr>
            <p:spPr>
              <a:xfrm>
                <a:off x="234937" y="-1"/>
                <a:ext cx="167073" cy="215958"/>
              </a:xfrm>
              <a:custGeom>
                <a:avLst/>
                <a:gdLst/>
                <a:ahLst/>
                <a:cxnLst>
                  <a:cxn ang="0">
                    <a:pos x="wd2" y="hd2"/>
                  </a:cxn>
                  <a:cxn ang="5400000">
                    <a:pos x="wd2" y="hd2"/>
                  </a:cxn>
                  <a:cxn ang="10800000">
                    <a:pos x="wd2" y="hd2"/>
                  </a:cxn>
                  <a:cxn ang="16200000">
                    <a:pos x="wd2" y="hd2"/>
                  </a:cxn>
                </a:cxnLst>
                <a:rect l="0" t="0" r="r" b="b"/>
                <a:pathLst>
                  <a:path w="20949" h="21600" extrusionOk="0">
                    <a:moveTo>
                      <a:pt x="94" y="21600"/>
                    </a:moveTo>
                    <a:cubicBezTo>
                      <a:pt x="-651" y="13611"/>
                      <a:pt x="3073" y="7693"/>
                      <a:pt x="10149" y="3847"/>
                    </a:cubicBezTo>
                    <a:cubicBezTo>
                      <a:pt x="14246" y="1479"/>
                      <a:pt x="18715" y="592"/>
                      <a:pt x="20949" y="0"/>
                    </a:cubicBezTo>
                    <a:cubicBezTo>
                      <a:pt x="20949" y="2071"/>
                      <a:pt x="20577" y="5622"/>
                      <a:pt x="19087" y="9173"/>
                    </a:cubicBezTo>
                    <a:cubicBezTo>
                      <a:pt x="16108" y="15682"/>
                      <a:pt x="9777" y="19825"/>
                      <a:pt x="9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1" name="Freeform 22"/>
              <p:cNvSpPr/>
              <p:nvPr/>
            </p:nvSpPr>
            <p:spPr>
              <a:xfrm>
                <a:off x="1165965" y="1310709"/>
                <a:ext cx="194736" cy="1660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82" y="21600"/>
                      <a:pt x="14400" y="17743"/>
                      <a:pt x="18327" y="10029"/>
                    </a:cubicBezTo>
                    <a:cubicBezTo>
                      <a:pt x="20291" y="6171"/>
                      <a:pt x="21273" y="2314"/>
                      <a:pt x="21600" y="0"/>
                    </a:cubicBezTo>
                    <a:cubicBezTo>
                      <a:pt x="16364" y="386"/>
                      <a:pt x="2945" y="2700"/>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2" name="Freeform 23"/>
              <p:cNvSpPr/>
              <p:nvPr/>
            </p:nvSpPr>
            <p:spPr>
              <a:xfrm>
                <a:off x="1424194" y="1130954"/>
                <a:ext cx="108910" cy="239675"/>
              </a:xfrm>
              <a:custGeom>
                <a:avLst/>
                <a:gdLst/>
                <a:ahLst/>
                <a:cxnLst>
                  <a:cxn ang="0">
                    <a:pos x="wd2" y="hd2"/>
                  </a:cxn>
                  <a:cxn ang="5400000">
                    <a:pos x="wd2" y="hd2"/>
                  </a:cxn>
                  <a:cxn ang="10800000">
                    <a:pos x="wd2" y="hd2"/>
                  </a:cxn>
                  <a:cxn ang="16200000">
                    <a:pos x="wd2" y="hd2"/>
                  </a:cxn>
                </a:cxnLst>
                <a:rect l="0" t="0" r="r" b="b"/>
                <a:pathLst>
                  <a:path w="19427" h="21600" extrusionOk="0">
                    <a:moveTo>
                      <a:pt x="1936" y="21600"/>
                    </a:moveTo>
                    <a:cubicBezTo>
                      <a:pt x="12999" y="18133"/>
                      <a:pt x="18794" y="13333"/>
                      <a:pt x="19321" y="7467"/>
                    </a:cubicBezTo>
                    <a:cubicBezTo>
                      <a:pt x="19848" y="4267"/>
                      <a:pt x="18268" y="1600"/>
                      <a:pt x="17741" y="0"/>
                    </a:cubicBezTo>
                    <a:cubicBezTo>
                      <a:pt x="15107" y="800"/>
                      <a:pt x="10365" y="2667"/>
                      <a:pt x="6677" y="5333"/>
                    </a:cubicBezTo>
                    <a:cubicBezTo>
                      <a:pt x="-172" y="10133"/>
                      <a:pt x="-1752" y="15467"/>
                      <a:pt x="1936"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3" name="Freeform 24"/>
              <p:cNvSpPr/>
              <p:nvPr/>
            </p:nvSpPr>
            <p:spPr>
              <a:xfrm>
                <a:off x="1144744" y="1536650"/>
                <a:ext cx="269635" cy="97369"/>
              </a:xfrm>
              <a:custGeom>
                <a:avLst/>
                <a:gdLst/>
                <a:ahLst/>
                <a:cxnLst>
                  <a:cxn ang="0">
                    <a:pos x="wd2" y="hd2"/>
                  </a:cxn>
                  <a:cxn ang="5400000">
                    <a:pos x="wd2" y="hd2"/>
                  </a:cxn>
                  <a:cxn ang="10800000">
                    <a:pos x="wd2" y="hd2"/>
                  </a:cxn>
                  <a:cxn ang="16200000">
                    <a:pos x="wd2" y="hd2"/>
                  </a:cxn>
                </a:cxnLst>
                <a:rect l="0" t="0" r="r" b="b"/>
                <a:pathLst>
                  <a:path w="21600" h="21600" extrusionOk="0">
                    <a:moveTo>
                      <a:pt x="13292" y="21600"/>
                    </a:moveTo>
                    <a:cubicBezTo>
                      <a:pt x="16853" y="21600"/>
                      <a:pt x="19938" y="18982"/>
                      <a:pt x="21600" y="17018"/>
                    </a:cubicBezTo>
                    <a:cubicBezTo>
                      <a:pt x="19701" y="11782"/>
                      <a:pt x="14716" y="0"/>
                      <a:pt x="7833" y="0"/>
                    </a:cubicBezTo>
                    <a:cubicBezTo>
                      <a:pt x="5222" y="0"/>
                      <a:pt x="2611" y="1964"/>
                      <a:pt x="0" y="5236"/>
                    </a:cubicBezTo>
                    <a:cubicBezTo>
                      <a:pt x="3798" y="16364"/>
                      <a:pt x="8070" y="21600"/>
                      <a:pt x="1329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4" name="Freeform 25"/>
              <p:cNvSpPr/>
              <p:nvPr/>
            </p:nvSpPr>
            <p:spPr>
              <a:xfrm>
                <a:off x="1340726" y="1426800"/>
                <a:ext cx="265890" cy="101114"/>
              </a:xfrm>
              <a:custGeom>
                <a:avLst/>
                <a:gdLst/>
                <a:ahLst/>
                <a:cxnLst>
                  <a:cxn ang="0">
                    <a:pos x="wd2" y="hd2"/>
                  </a:cxn>
                  <a:cxn ang="5400000">
                    <a:pos x="wd2" y="hd2"/>
                  </a:cxn>
                  <a:cxn ang="10800000">
                    <a:pos x="wd2" y="hd2"/>
                  </a:cxn>
                  <a:cxn ang="16200000">
                    <a:pos x="wd2" y="hd2"/>
                  </a:cxn>
                </a:cxnLst>
                <a:rect l="0" t="0" r="r" b="b"/>
                <a:pathLst>
                  <a:path w="21600" h="21600" extrusionOk="0">
                    <a:moveTo>
                      <a:pt x="12480" y="21600"/>
                    </a:moveTo>
                    <a:cubicBezTo>
                      <a:pt x="16560" y="21600"/>
                      <a:pt x="19920" y="17788"/>
                      <a:pt x="21600" y="15247"/>
                    </a:cubicBezTo>
                    <a:cubicBezTo>
                      <a:pt x="19920" y="10800"/>
                      <a:pt x="15120" y="0"/>
                      <a:pt x="8880" y="0"/>
                    </a:cubicBezTo>
                    <a:cubicBezTo>
                      <a:pt x="6000" y="0"/>
                      <a:pt x="3120" y="2541"/>
                      <a:pt x="0" y="6988"/>
                    </a:cubicBezTo>
                    <a:cubicBezTo>
                      <a:pt x="3600" y="16518"/>
                      <a:pt x="7920" y="21600"/>
                      <a:pt x="1248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5" name="Freeform 26"/>
              <p:cNvSpPr/>
              <p:nvPr/>
            </p:nvSpPr>
            <p:spPr>
              <a:xfrm>
                <a:off x="1529219" y="1301971"/>
                <a:ext cx="269634" cy="98618"/>
              </a:xfrm>
              <a:custGeom>
                <a:avLst/>
                <a:gdLst/>
                <a:ahLst/>
                <a:cxnLst>
                  <a:cxn ang="0">
                    <a:pos x="wd2" y="hd2"/>
                  </a:cxn>
                  <a:cxn ang="5400000">
                    <a:pos x="wd2" y="hd2"/>
                  </a:cxn>
                  <a:cxn ang="10800000">
                    <a:pos x="wd2" y="hd2"/>
                  </a:cxn>
                  <a:cxn ang="16200000">
                    <a:pos x="wd2" y="hd2"/>
                  </a:cxn>
                </a:cxnLst>
                <a:rect l="0" t="0" r="r" b="b"/>
                <a:pathLst>
                  <a:path w="21600" h="21600" extrusionOk="0">
                    <a:moveTo>
                      <a:pt x="9495" y="21600"/>
                    </a:moveTo>
                    <a:cubicBezTo>
                      <a:pt x="15429" y="21600"/>
                      <a:pt x="19701" y="12436"/>
                      <a:pt x="21600" y="7855"/>
                    </a:cubicBezTo>
                    <a:cubicBezTo>
                      <a:pt x="19701" y="5236"/>
                      <a:pt x="16141" y="0"/>
                      <a:pt x="11631" y="0"/>
                    </a:cubicBezTo>
                    <a:cubicBezTo>
                      <a:pt x="7358" y="0"/>
                      <a:pt x="3560" y="4582"/>
                      <a:pt x="0" y="13091"/>
                    </a:cubicBezTo>
                    <a:cubicBezTo>
                      <a:pt x="3086" y="18982"/>
                      <a:pt x="6409" y="21600"/>
                      <a:pt x="9495"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6" name="Freeform 27"/>
              <p:cNvSpPr/>
              <p:nvPr/>
            </p:nvSpPr>
            <p:spPr>
              <a:xfrm>
                <a:off x="1689001" y="1154672"/>
                <a:ext cx="258399" cy="109852"/>
              </a:xfrm>
              <a:custGeom>
                <a:avLst/>
                <a:gdLst/>
                <a:ahLst/>
                <a:cxnLst>
                  <a:cxn ang="0">
                    <a:pos x="wd2" y="hd2"/>
                  </a:cxn>
                  <a:cxn ang="5400000">
                    <a:pos x="wd2" y="hd2"/>
                  </a:cxn>
                  <a:cxn ang="10800000">
                    <a:pos x="wd2" y="hd2"/>
                  </a:cxn>
                  <a:cxn ang="16200000">
                    <a:pos x="wd2" y="hd2"/>
                  </a:cxn>
                </a:cxnLst>
                <a:rect l="0" t="0" r="r" b="b"/>
                <a:pathLst>
                  <a:path w="21600" h="21600" extrusionOk="0">
                    <a:moveTo>
                      <a:pt x="7200" y="21600"/>
                    </a:moveTo>
                    <a:cubicBezTo>
                      <a:pt x="14897" y="21600"/>
                      <a:pt x="19862" y="8757"/>
                      <a:pt x="21600" y="2919"/>
                    </a:cubicBezTo>
                    <a:cubicBezTo>
                      <a:pt x="20110" y="1751"/>
                      <a:pt x="17379" y="0"/>
                      <a:pt x="14152" y="0"/>
                    </a:cubicBezTo>
                    <a:cubicBezTo>
                      <a:pt x="8441" y="0"/>
                      <a:pt x="3724" y="6422"/>
                      <a:pt x="0" y="18097"/>
                    </a:cubicBezTo>
                    <a:cubicBezTo>
                      <a:pt x="2483" y="20432"/>
                      <a:pt x="4717" y="21600"/>
                      <a:pt x="72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7" name="Freeform 28"/>
              <p:cNvSpPr/>
              <p:nvPr/>
            </p:nvSpPr>
            <p:spPr>
              <a:xfrm>
                <a:off x="1826313" y="976166"/>
                <a:ext cx="239676" cy="131074"/>
              </a:xfrm>
              <a:custGeom>
                <a:avLst/>
                <a:gdLst/>
                <a:ahLst/>
                <a:cxnLst>
                  <a:cxn ang="0">
                    <a:pos x="wd2" y="hd2"/>
                  </a:cxn>
                  <a:cxn ang="5400000">
                    <a:pos x="wd2" y="hd2"/>
                  </a:cxn>
                  <a:cxn ang="10800000">
                    <a:pos x="wd2" y="hd2"/>
                  </a:cxn>
                  <a:cxn ang="16200000">
                    <a:pos x="wd2" y="hd2"/>
                  </a:cxn>
                </a:cxnLst>
                <a:rect l="0" t="0" r="r" b="b"/>
                <a:pathLst>
                  <a:path w="21600" h="21600" extrusionOk="0">
                    <a:moveTo>
                      <a:pt x="4533" y="21600"/>
                    </a:moveTo>
                    <a:cubicBezTo>
                      <a:pt x="9867" y="21600"/>
                      <a:pt x="14400" y="17673"/>
                      <a:pt x="18133" y="10309"/>
                    </a:cubicBezTo>
                    <a:cubicBezTo>
                      <a:pt x="19733" y="6873"/>
                      <a:pt x="21067" y="2945"/>
                      <a:pt x="21600" y="982"/>
                    </a:cubicBezTo>
                    <a:cubicBezTo>
                      <a:pt x="20533" y="491"/>
                      <a:pt x="19200" y="0"/>
                      <a:pt x="17600" y="0"/>
                    </a:cubicBezTo>
                    <a:cubicBezTo>
                      <a:pt x="11733" y="0"/>
                      <a:pt x="4267" y="3927"/>
                      <a:pt x="0" y="20618"/>
                    </a:cubicBezTo>
                    <a:cubicBezTo>
                      <a:pt x="1600" y="21109"/>
                      <a:pt x="2933" y="21600"/>
                      <a:pt x="4533"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8" name="Freeform 29"/>
              <p:cNvSpPr/>
              <p:nvPr/>
            </p:nvSpPr>
            <p:spPr>
              <a:xfrm>
                <a:off x="1693578" y="858826"/>
                <a:ext cx="102083" cy="263392"/>
              </a:xfrm>
              <a:custGeom>
                <a:avLst/>
                <a:gdLst/>
                <a:ahLst/>
                <a:cxnLst>
                  <a:cxn ang="0">
                    <a:pos x="wd2" y="hd2"/>
                  </a:cxn>
                  <a:cxn ang="5400000">
                    <a:pos x="wd2" y="hd2"/>
                  </a:cxn>
                  <a:cxn ang="10800000">
                    <a:pos x="wd2" y="hd2"/>
                  </a:cxn>
                  <a:cxn ang="16200000">
                    <a:pos x="wd2" y="hd2"/>
                  </a:cxn>
                </a:cxnLst>
                <a:rect l="0" t="0" r="r" b="b"/>
                <a:pathLst>
                  <a:path w="18593" h="21600" extrusionOk="0">
                    <a:moveTo>
                      <a:pt x="13291" y="21600"/>
                    </a:moveTo>
                    <a:cubicBezTo>
                      <a:pt x="19771" y="16261"/>
                      <a:pt x="20311" y="10921"/>
                      <a:pt x="14911" y="5825"/>
                    </a:cubicBezTo>
                    <a:cubicBezTo>
                      <a:pt x="11671" y="3155"/>
                      <a:pt x="7891" y="971"/>
                      <a:pt x="5191" y="0"/>
                    </a:cubicBezTo>
                    <a:cubicBezTo>
                      <a:pt x="4111" y="1213"/>
                      <a:pt x="1411" y="3883"/>
                      <a:pt x="331" y="6796"/>
                    </a:cubicBezTo>
                    <a:cubicBezTo>
                      <a:pt x="-1289" y="12378"/>
                      <a:pt x="3031" y="17474"/>
                      <a:pt x="1329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9" name="Freeform 30"/>
              <p:cNvSpPr/>
              <p:nvPr/>
            </p:nvSpPr>
            <p:spPr>
              <a:xfrm>
                <a:off x="1575356" y="986152"/>
                <a:ext cx="97131" cy="268386"/>
              </a:xfrm>
              <a:custGeom>
                <a:avLst/>
                <a:gdLst/>
                <a:ahLst/>
                <a:cxnLst>
                  <a:cxn ang="0">
                    <a:pos x="wd2" y="hd2"/>
                  </a:cxn>
                  <a:cxn ang="5400000">
                    <a:pos x="wd2" y="hd2"/>
                  </a:cxn>
                  <a:cxn ang="10800000">
                    <a:pos x="wd2" y="hd2"/>
                  </a:cxn>
                  <a:cxn ang="16200000">
                    <a:pos x="wd2" y="hd2"/>
                  </a:cxn>
                </a:cxnLst>
                <a:rect l="0" t="0" r="r" b="b"/>
                <a:pathLst>
                  <a:path w="17692" h="21600" extrusionOk="0">
                    <a:moveTo>
                      <a:pt x="8990" y="21600"/>
                    </a:moveTo>
                    <a:cubicBezTo>
                      <a:pt x="17090" y="16853"/>
                      <a:pt x="19790" y="11631"/>
                      <a:pt x="16010" y="6171"/>
                    </a:cubicBezTo>
                    <a:cubicBezTo>
                      <a:pt x="14390" y="3323"/>
                      <a:pt x="11150" y="1187"/>
                      <a:pt x="8990" y="0"/>
                    </a:cubicBezTo>
                    <a:cubicBezTo>
                      <a:pt x="6830" y="949"/>
                      <a:pt x="3590" y="3323"/>
                      <a:pt x="1430" y="6171"/>
                    </a:cubicBezTo>
                    <a:cubicBezTo>
                      <a:pt x="-1810" y="11631"/>
                      <a:pt x="350" y="16853"/>
                      <a:pt x="899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0" name="Freeform 31"/>
              <p:cNvSpPr/>
              <p:nvPr/>
            </p:nvSpPr>
            <p:spPr>
              <a:xfrm>
                <a:off x="1748919" y="645368"/>
                <a:ext cx="108922" cy="257150"/>
              </a:xfrm>
              <a:custGeom>
                <a:avLst/>
                <a:gdLst/>
                <a:ahLst/>
                <a:cxnLst>
                  <a:cxn ang="0">
                    <a:pos x="wd2" y="hd2"/>
                  </a:cxn>
                  <a:cxn ang="5400000">
                    <a:pos x="wd2" y="hd2"/>
                  </a:cxn>
                  <a:cxn ang="10800000">
                    <a:pos x="wd2" y="hd2"/>
                  </a:cxn>
                  <a:cxn ang="16200000">
                    <a:pos x="wd2" y="hd2"/>
                  </a:cxn>
                </a:cxnLst>
                <a:rect l="0" t="0" r="r" b="b"/>
                <a:pathLst>
                  <a:path w="19838" h="21600" extrusionOk="0">
                    <a:moveTo>
                      <a:pt x="17280" y="21600"/>
                    </a:moveTo>
                    <a:cubicBezTo>
                      <a:pt x="21600" y="15641"/>
                      <a:pt x="20520" y="10179"/>
                      <a:pt x="13500" y="5214"/>
                    </a:cubicBezTo>
                    <a:cubicBezTo>
                      <a:pt x="9720" y="2731"/>
                      <a:pt x="5400" y="745"/>
                      <a:pt x="2700" y="0"/>
                    </a:cubicBezTo>
                    <a:cubicBezTo>
                      <a:pt x="1620" y="1490"/>
                      <a:pt x="0" y="3972"/>
                      <a:pt x="0" y="7200"/>
                    </a:cubicBezTo>
                    <a:cubicBezTo>
                      <a:pt x="0" y="13159"/>
                      <a:pt x="5940" y="17876"/>
                      <a:pt x="1728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1" name="Freeform 32"/>
              <p:cNvSpPr/>
              <p:nvPr/>
            </p:nvSpPr>
            <p:spPr>
              <a:xfrm>
                <a:off x="1878742" y="778935"/>
                <a:ext cx="210964" cy="1685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910" y="21600"/>
                      <a:pt x="13994" y="17432"/>
                      <a:pt x="17949" y="9853"/>
                    </a:cubicBezTo>
                    <a:cubicBezTo>
                      <a:pt x="20079" y="6063"/>
                      <a:pt x="21296" y="2274"/>
                      <a:pt x="21600" y="0"/>
                    </a:cubicBezTo>
                    <a:cubicBezTo>
                      <a:pt x="19470" y="0"/>
                      <a:pt x="15211" y="758"/>
                      <a:pt x="10952" y="3411"/>
                    </a:cubicBezTo>
                    <a:cubicBezTo>
                      <a:pt x="5172" y="7200"/>
                      <a:pt x="1521" y="13263"/>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2" name="Freeform 33"/>
              <p:cNvSpPr/>
              <p:nvPr/>
            </p:nvSpPr>
            <p:spPr>
              <a:xfrm>
                <a:off x="1950704" y="550496"/>
                <a:ext cx="142803" cy="230938"/>
              </a:xfrm>
              <a:custGeom>
                <a:avLst/>
                <a:gdLst/>
                <a:ahLst/>
                <a:cxnLst>
                  <a:cxn ang="0">
                    <a:pos x="wd2" y="hd2"/>
                  </a:cxn>
                  <a:cxn ang="5400000">
                    <a:pos x="wd2" y="hd2"/>
                  </a:cxn>
                  <a:cxn ang="10800000">
                    <a:pos x="wd2" y="hd2"/>
                  </a:cxn>
                  <a:cxn ang="16200000">
                    <a:pos x="wd2" y="hd2"/>
                  </a:cxn>
                </a:cxnLst>
                <a:rect l="0" t="0" r="r" b="b"/>
                <a:pathLst>
                  <a:path w="20421" h="21600" extrusionOk="0">
                    <a:moveTo>
                      <a:pt x="262" y="21600"/>
                    </a:moveTo>
                    <a:cubicBezTo>
                      <a:pt x="10426" y="19108"/>
                      <a:pt x="16779" y="14677"/>
                      <a:pt x="19320" y="8308"/>
                    </a:cubicBezTo>
                    <a:cubicBezTo>
                      <a:pt x="20591" y="4985"/>
                      <a:pt x="20591" y="1938"/>
                      <a:pt x="20167" y="0"/>
                    </a:cubicBezTo>
                    <a:cubicBezTo>
                      <a:pt x="18050" y="831"/>
                      <a:pt x="13815" y="2215"/>
                      <a:pt x="9579" y="4431"/>
                    </a:cubicBezTo>
                    <a:cubicBezTo>
                      <a:pt x="2379" y="8862"/>
                      <a:pt x="-1009" y="14677"/>
                      <a:pt x="26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3" name="Freeform 34"/>
              <p:cNvSpPr/>
              <p:nvPr/>
            </p:nvSpPr>
            <p:spPr>
              <a:xfrm>
                <a:off x="1777628" y="449385"/>
                <a:ext cx="139145" cy="234682"/>
              </a:xfrm>
              <a:custGeom>
                <a:avLst/>
                <a:gdLst/>
                <a:ahLst/>
                <a:cxnLst>
                  <a:cxn ang="0">
                    <a:pos x="wd2" y="hd2"/>
                  </a:cxn>
                  <a:cxn ang="5400000">
                    <a:pos x="wd2" y="hd2"/>
                  </a:cxn>
                  <a:cxn ang="10800000">
                    <a:pos x="wd2" y="hd2"/>
                  </a:cxn>
                  <a:cxn ang="16200000">
                    <a:pos x="wd2" y="hd2"/>
                  </a:cxn>
                </a:cxnLst>
                <a:rect l="0" t="0" r="r" b="b"/>
                <a:pathLst>
                  <a:path w="20233" h="21600" extrusionOk="0">
                    <a:moveTo>
                      <a:pt x="19941" y="21600"/>
                    </a:moveTo>
                    <a:cubicBezTo>
                      <a:pt x="21237" y="14491"/>
                      <a:pt x="18213" y="8749"/>
                      <a:pt x="10869" y="4375"/>
                    </a:cubicBezTo>
                    <a:cubicBezTo>
                      <a:pt x="6981" y="1914"/>
                      <a:pt x="2661" y="547"/>
                      <a:pt x="69" y="0"/>
                    </a:cubicBezTo>
                    <a:cubicBezTo>
                      <a:pt x="69" y="1641"/>
                      <a:pt x="-363" y="4648"/>
                      <a:pt x="933" y="7929"/>
                    </a:cubicBezTo>
                    <a:cubicBezTo>
                      <a:pt x="3525" y="14218"/>
                      <a:pt x="10005" y="18866"/>
                      <a:pt x="1994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4" name="Freeform 35"/>
              <p:cNvSpPr/>
              <p:nvPr/>
            </p:nvSpPr>
            <p:spPr>
              <a:xfrm>
                <a:off x="1960193" y="298341"/>
                <a:ext cx="103151" cy="264640"/>
              </a:xfrm>
              <a:custGeom>
                <a:avLst/>
                <a:gdLst/>
                <a:ahLst/>
                <a:cxnLst>
                  <a:cxn ang="0">
                    <a:pos x="wd2" y="hd2"/>
                  </a:cxn>
                  <a:cxn ang="5400000">
                    <a:pos x="wd2" y="hd2"/>
                  </a:cxn>
                  <a:cxn ang="10800000">
                    <a:pos x="wd2" y="hd2"/>
                  </a:cxn>
                  <a:cxn ang="16200000">
                    <a:pos x="wd2" y="hd2"/>
                  </a:cxn>
                </a:cxnLst>
                <a:rect l="0" t="0" r="r" b="b"/>
                <a:pathLst>
                  <a:path w="19192" h="21600" extrusionOk="0">
                    <a:moveTo>
                      <a:pt x="4087" y="21600"/>
                    </a:moveTo>
                    <a:cubicBezTo>
                      <a:pt x="15164" y="17717"/>
                      <a:pt x="20149" y="12863"/>
                      <a:pt x="19041" y="7038"/>
                    </a:cubicBezTo>
                    <a:cubicBezTo>
                      <a:pt x="18487" y="3883"/>
                      <a:pt x="16272" y="1456"/>
                      <a:pt x="15164" y="0"/>
                    </a:cubicBezTo>
                    <a:cubicBezTo>
                      <a:pt x="12395" y="971"/>
                      <a:pt x="7964" y="2912"/>
                      <a:pt x="4641" y="5582"/>
                    </a:cubicBezTo>
                    <a:cubicBezTo>
                      <a:pt x="-1451" y="10679"/>
                      <a:pt x="-1451" y="16018"/>
                      <a:pt x="408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5" name="Freeform 36"/>
              <p:cNvSpPr/>
              <p:nvPr/>
            </p:nvSpPr>
            <p:spPr>
              <a:xfrm>
                <a:off x="1895831" y="71152"/>
                <a:ext cx="96147" cy="272130"/>
              </a:xfrm>
              <a:custGeom>
                <a:avLst/>
                <a:gdLst/>
                <a:ahLst/>
                <a:cxnLst>
                  <a:cxn ang="0">
                    <a:pos x="wd2" y="hd2"/>
                  </a:cxn>
                  <a:cxn ang="5400000">
                    <a:pos x="wd2" y="hd2"/>
                  </a:cxn>
                  <a:cxn ang="10800000">
                    <a:pos x="wd2" y="hd2"/>
                  </a:cxn>
                  <a:cxn ang="16200000">
                    <a:pos x="wd2" y="hd2"/>
                  </a:cxn>
                </a:cxnLst>
                <a:rect l="0" t="0" r="r" b="b"/>
                <a:pathLst>
                  <a:path w="17511" h="21600" extrusionOk="0">
                    <a:moveTo>
                      <a:pt x="8284" y="21600"/>
                    </a:moveTo>
                    <a:cubicBezTo>
                      <a:pt x="16924" y="16670"/>
                      <a:pt x="19624" y="11739"/>
                      <a:pt x="15844" y="6339"/>
                    </a:cubicBezTo>
                    <a:cubicBezTo>
                      <a:pt x="14224" y="3522"/>
                      <a:pt x="10984" y="1174"/>
                      <a:pt x="8824" y="0"/>
                    </a:cubicBezTo>
                    <a:cubicBezTo>
                      <a:pt x="7204" y="1174"/>
                      <a:pt x="3424" y="3522"/>
                      <a:pt x="1804" y="6339"/>
                    </a:cubicBezTo>
                    <a:cubicBezTo>
                      <a:pt x="-1976" y="11504"/>
                      <a:pt x="184" y="16670"/>
                      <a:pt x="828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6" name="Freeform 37"/>
              <p:cNvSpPr/>
              <p:nvPr/>
            </p:nvSpPr>
            <p:spPr>
              <a:xfrm>
                <a:off x="1712718" y="228437"/>
                <a:ext cx="189743" cy="19723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925" y="13218"/>
                      <a:pt x="16875" y="7093"/>
                      <a:pt x="9787" y="3224"/>
                    </a:cubicBezTo>
                    <a:cubicBezTo>
                      <a:pt x="5737" y="967"/>
                      <a:pt x="2025" y="322"/>
                      <a:pt x="0" y="0"/>
                    </a:cubicBezTo>
                    <a:cubicBezTo>
                      <a:pt x="0" y="1934"/>
                      <a:pt x="675" y="5803"/>
                      <a:pt x="2700" y="9672"/>
                    </a:cubicBezTo>
                    <a:cubicBezTo>
                      <a:pt x="6412" y="16442"/>
                      <a:pt x="12825" y="20633"/>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7" name="Freeform 38"/>
              <p:cNvSpPr/>
              <p:nvPr/>
            </p:nvSpPr>
            <p:spPr>
              <a:xfrm>
                <a:off x="1692746" y="-1"/>
                <a:ext cx="165790" cy="215958"/>
              </a:xfrm>
              <a:custGeom>
                <a:avLst/>
                <a:gdLst/>
                <a:ahLst/>
                <a:cxnLst>
                  <a:cxn ang="0">
                    <a:pos x="wd2" y="hd2"/>
                  </a:cxn>
                  <a:cxn ang="5400000">
                    <a:pos x="wd2" y="hd2"/>
                  </a:cxn>
                  <a:cxn ang="10800000">
                    <a:pos x="wd2" y="hd2"/>
                  </a:cxn>
                  <a:cxn ang="16200000">
                    <a:pos x="wd2" y="hd2"/>
                  </a:cxn>
                </a:cxnLst>
                <a:rect l="0" t="0" r="r" b="b"/>
                <a:pathLst>
                  <a:path w="21249" h="21600" extrusionOk="0">
                    <a:moveTo>
                      <a:pt x="21221" y="21600"/>
                    </a:moveTo>
                    <a:cubicBezTo>
                      <a:pt x="21600" y="13611"/>
                      <a:pt x="18189" y="7693"/>
                      <a:pt x="10611" y="3847"/>
                    </a:cubicBezTo>
                    <a:cubicBezTo>
                      <a:pt x="6442" y="1479"/>
                      <a:pt x="2274" y="592"/>
                      <a:pt x="0" y="0"/>
                    </a:cubicBezTo>
                    <a:cubicBezTo>
                      <a:pt x="0" y="2071"/>
                      <a:pt x="0" y="5622"/>
                      <a:pt x="1895" y="9173"/>
                    </a:cubicBezTo>
                    <a:cubicBezTo>
                      <a:pt x="4926" y="15682"/>
                      <a:pt x="11368" y="19825"/>
                      <a:pt x="2122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8" name="Oval 39"/>
              <p:cNvSpPr/>
              <p:nvPr/>
            </p:nvSpPr>
            <p:spPr>
              <a:xfrm>
                <a:off x="1002438" y="1476732"/>
                <a:ext cx="86135" cy="86135"/>
              </a:xfrm>
              <a:prstGeom prst="ellipse">
                <a:avLst/>
              </a:pr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grpSp>
        <p:sp>
          <p:nvSpPr>
            <p:cNvPr id="180" name="Freeform 40"/>
            <p:cNvSpPr/>
            <p:nvPr/>
          </p:nvSpPr>
          <p:spPr>
            <a:xfrm>
              <a:off x="486115" y="-1"/>
              <a:ext cx="1121276" cy="1069791"/>
            </a:xfrm>
            <a:custGeom>
              <a:avLst/>
              <a:gdLst/>
              <a:ahLst/>
              <a:cxnLst>
                <a:cxn ang="0">
                  <a:pos x="wd2" y="hd2"/>
                </a:cxn>
                <a:cxn ang="5400000">
                  <a:pos x="wd2" y="hd2"/>
                </a:cxn>
                <a:cxn ang="10800000">
                  <a:pos x="wd2" y="hd2"/>
                </a:cxn>
                <a:cxn ang="16200000">
                  <a:pos x="wd2" y="hd2"/>
                </a:cxn>
              </a:cxnLst>
              <a:rect l="0" t="0" r="r" b="b"/>
              <a:pathLst>
                <a:path w="21600" h="21600" extrusionOk="0">
                  <a:moveTo>
                    <a:pt x="10690" y="0"/>
                  </a:moveTo>
                  <a:lnTo>
                    <a:pt x="14106" y="7161"/>
                  </a:lnTo>
                  <a:lnTo>
                    <a:pt x="21600" y="8201"/>
                  </a:lnTo>
                  <a:lnTo>
                    <a:pt x="16200" y="13630"/>
                  </a:lnTo>
                  <a:lnTo>
                    <a:pt x="17412" y="21600"/>
                  </a:lnTo>
                  <a:lnTo>
                    <a:pt x="10690" y="17788"/>
                  </a:lnTo>
                  <a:lnTo>
                    <a:pt x="3857" y="21600"/>
                  </a:lnTo>
                  <a:lnTo>
                    <a:pt x="5180" y="13630"/>
                  </a:lnTo>
                  <a:lnTo>
                    <a:pt x="0" y="8201"/>
                  </a:lnTo>
                  <a:lnTo>
                    <a:pt x="7273" y="7161"/>
                  </a:lnTo>
                  <a:lnTo>
                    <a:pt x="10690" y="0"/>
                  </a:ln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grpSp>
      <p:sp>
        <p:nvSpPr>
          <p:cNvPr id="182" name="TextBox 120"/>
          <p:cNvSpPr txBox="1"/>
          <p:nvPr/>
        </p:nvSpPr>
        <p:spPr>
          <a:xfrm>
            <a:off x="10963027" y="7581023"/>
            <a:ext cx="3853179" cy="1452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3600" b="1">
                <a:solidFill>
                  <a:srgbClr val="A3BD69"/>
                </a:solidFill>
                <a:latin typeface="微软雅黑"/>
                <a:ea typeface="微软雅黑"/>
                <a:cs typeface="微软雅黑"/>
                <a:sym typeface="微软雅黑"/>
              </a:defRPr>
            </a:pPr>
            <a:r>
              <a:t>中国软件产教联盟</a:t>
            </a:r>
            <a:endParaRPr>
              <a:latin typeface="+mn-lt"/>
              <a:ea typeface="+mn-ea"/>
              <a:cs typeface="+mn-cs"/>
              <a:sym typeface="Helvetica"/>
            </a:endParaRPr>
          </a:p>
          <a:p>
            <a:pPr defTabSz="914400">
              <a:defRPr sz="3600" b="1">
                <a:solidFill>
                  <a:srgbClr val="A3BD69"/>
                </a:solidFill>
                <a:latin typeface="微软雅黑"/>
                <a:ea typeface="微软雅黑"/>
                <a:cs typeface="微软雅黑"/>
                <a:sym typeface="微软雅黑"/>
              </a:defRPr>
            </a:pPr>
            <a:r>
              <a:t>理事单位</a:t>
            </a:r>
          </a:p>
        </p:txBody>
      </p:sp>
      <p:sp>
        <p:nvSpPr>
          <p:cNvPr id="183" name="Rectangle 122"/>
          <p:cNvSpPr/>
          <p:nvPr/>
        </p:nvSpPr>
        <p:spPr>
          <a:xfrm>
            <a:off x="18657543" y="7124903"/>
            <a:ext cx="4526206" cy="881770"/>
          </a:xfrm>
          <a:prstGeom prst="rect">
            <a:avLst/>
          </a:prstGeom>
          <a:solidFill>
            <a:srgbClr val="E9694B"/>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84" name="TextBox 126"/>
          <p:cNvSpPr txBox="1"/>
          <p:nvPr/>
        </p:nvSpPr>
        <p:spPr>
          <a:xfrm>
            <a:off x="18806524" y="7213961"/>
            <a:ext cx="4107179" cy="690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algn="l" defTabSz="914400">
              <a:defRPr sz="2800" b="1">
                <a:solidFill>
                  <a:srgbClr val="FFFFFF"/>
                </a:solidFill>
                <a:latin typeface="微软雅黑"/>
                <a:ea typeface="微软雅黑"/>
                <a:cs typeface="微软雅黑"/>
                <a:sym typeface="微软雅黑"/>
              </a:defRPr>
            </a:lvl1pPr>
          </a:lstStyle>
          <a:p>
            <a:r>
              <a:t>江苏省软件人才培训基地</a:t>
            </a:r>
          </a:p>
        </p:txBody>
      </p:sp>
      <p:sp>
        <p:nvSpPr>
          <p:cNvPr id="185" name="TextBox 130"/>
          <p:cNvSpPr txBox="1"/>
          <p:nvPr/>
        </p:nvSpPr>
        <p:spPr>
          <a:xfrm>
            <a:off x="6361168" y="6182359"/>
            <a:ext cx="4259579" cy="1605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4000" b="1">
                <a:solidFill>
                  <a:srgbClr val="F6CC46"/>
                </a:solidFill>
                <a:latin typeface="微软雅黑"/>
                <a:ea typeface="微软雅黑"/>
                <a:cs typeface="微软雅黑"/>
                <a:sym typeface="微软雅黑"/>
              </a:defRPr>
            </a:pPr>
            <a:r>
              <a:t>商务部重点联系</a:t>
            </a:r>
            <a:endParaRPr>
              <a:latin typeface="+mn-lt"/>
              <a:ea typeface="+mn-ea"/>
              <a:cs typeface="+mn-cs"/>
              <a:sym typeface="Helvetica"/>
            </a:endParaRPr>
          </a:p>
          <a:p>
            <a:pPr defTabSz="914400">
              <a:defRPr sz="4000" b="1">
                <a:solidFill>
                  <a:srgbClr val="F6CC46"/>
                </a:solidFill>
                <a:latin typeface="微软雅黑"/>
                <a:ea typeface="微软雅黑"/>
                <a:cs typeface="微软雅黑"/>
                <a:sym typeface="微软雅黑"/>
              </a:defRPr>
            </a:pPr>
            <a:r>
              <a:t>服务外包培训机构</a:t>
            </a:r>
          </a:p>
        </p:txBody>
      </p:sp>
      <p:sp>
        <p:nvSpPr>
          <p:cNvPr id="186" name="TextBox 131"/>
          <p:cNvSpPr txBox="1"/>
          <p:nvPr/>
        </p:nvSpPr>
        <p:spPr>
          <a:xfrm>
            <a:off x="13354699" y="4916821"/>
            <a:ext cx="5224779" cy="1452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3600" b="1">
                <a:solidFill>
                  <a:srgbClr val="EC7E90"/>
                </a:solidFill>
                <a:latin typeface="微软雅黑"/>
                <a:ea typeface="微软雅黑"/>
                <a:cs typeface="微软雅黑"/>
                <a:sym typeface="微软雅黑"/>
              </a:defRPr>
            </a:pPr>
            <a:r>
              <a:t>教育部产学合作协同育人</a:t>
            </a:r>
            <a:endParaRPr>
              <a:latin typeface="+mn-lt"/>
              <a:ea typeface="+mn-ea"/>
              <a:cs typeface="+mn-cs"/>
              <a:sym typeface="Helvetica"/>
            </a:endParaRPr>
          </a:p>
          <a:p>
            <a:pPr defTabSz="914400">
              <a:defRPr sz="3600" b="1">
                <a:solidFill>
                  <a:srgbClr val="EC7E90"/>
                </a:solidFill>
                <a:latin typeface="微软雅黑"/>
                <a:ea typeface="微软雅黑"/>
                <a:cs typeface="微软雅黑"/>
                <a:sym typeface="微软雅黑"/>
              </a:defRPr>
            </a:pPr>
            <a:r>
              <a:t>项目承接单位</a:t>
            </a:r>
          </a:p>
        </p:txBody>
      </p:sp>
      <p:pic>
        <p:nvPicPr>
          <p:cNvPr id="187" name="logo-极客营2副本.png" descr="logo-极客营2副本.png"/>
          <p:cNvPicPr>
            <a:picLocks noChangeAspect="1"/>
          </p:cNvPicPr>
          <p:nvPr/>
        </p:nvPicPr>
        <p:blipFill>
          <a:blip r:embed="rId3"/>
          <a:stretch>
            <a:fillRect/>
          </a:stretch>
        </p:blipFill>
        <p:spPr>
          <a:xfrm>
            <a:off x="6732575" y="732757"/>
            <a:ext cx="10918849" cy="164756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logo-极客营2副本.png" descr="logo-极客营2副本.png"/>
          <p:cNvPicPr>
            <a:picLocks noChangeAspect="1"/>
          </p:cNvPicPr>
          <p:nvPr/>
        </p:nvPicPr>
        <p:blipFill>
          <a:blip r:embed="rId3"/>
          <a:stretch>
            <a:fillRect/>
          </a:stretch>
        </p:blipFill>
        <p:spPr>
          <a:xfrm>
            <a:off x="6732575" y="732757"/>
            <a:ext cx="10918849" cy="1647564"/>
          </a:xfrm>
          <a:prstGeom prst="rect">
            <a:avLst/>
          </a:prstGeom>
          <a:ln w="12700">
            <a:miter lim="400000"/>
          </a:ln>
        </p:spPr>
      </p:pic>
      <p:sp>
        <p:nvSpPr>
          <p:cNvPr id="192" name="Rectangle 1"/>
          <p:cNvSpPr/>
          <p:nvPr/>
        </p:nvSpPr>
        <p:spPr>
          <a:xfrm>
            <a:off x="0" y="12263122"/>
            <a:ext cx="24384000" cy="1452882"/>
          </a:xfrm>
          <a:prstGeom prst="rect">
            <a:avLst/>
          </a:prstGeom>
          <a:solidFill>
            <a:srgbClr val="181543"/>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93" name="TextBox 17"/>
          <p:cNvSpPr txBox="1"/>
          <p:nvPr/>
        </p:nvSpPr>
        <p:spPr>
          <a:xfrm>
            <a:off x="9427211" y="715797"/>
            <a:ext cx="5529579" cy="1681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defTabSz="914400">
              <a:defRPr sz="8400" b="1">
                <a:solidFill>
                  <a:srgbClr val="39393A"/>
                </a:solidFill>
                <a:latin typeface="微软雅黑"/>
                <a:ea typeface="微软雅黑"/>
                <a:cs typeface="微软雅黑"/>
                <a:sym typeface="微软雅黑"/>
              </a:defRPr>
            </a:lvl1pPr>
          </a:lstStyle>
          <a:p>
            <a:r>
              <a:t>极客营课程</a:t>
            </a:r>
          </a:p>
        </p:txBody>
      </p:sp>
      <p:pic>
        <p:nvPicPr>
          <p:cNvPr id="194" name="图像" descr="图像"/>
          <p:cNvPicPr>
            <a:picLocks noChangeAspect="1"/>
          </p:cNvPicPr>
          <p:nvPr/>
        </p:nvPicPr>
        <p:blipFill>
          <a:blip r:embed="rId4" cstate="print"/>
          <a:stretch>
            <a:fillRect/>
          </a:stretch>
        </p:blipFill>
        <p:spPr>
          <a:xfrm>
            <a:off x="1910863" y="4815707"/>
            <a:ext cx="20562274" cy="4287786"/>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459844" y="2085907"/>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226303" y="743756"/>
            <a:ext cx="6834399" cy="1056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en-US" altLang="zh-CN" dirty="0" smtClean="0">
                <a:solidFill>
                  <a:schemeClr val="bg1"/>
                </a:solidFill>
              </a:rPr>
              <a:t>UML</a:t>
            </a:r>
            <a:r>
              <a:rPr lang="zh-CN" altLang="en-US" dirty="0" smtClean="0">
                <a:solidFill>
                  <a:schemeClr val="bg1"/>
                </a:solidFill>
              </a:rPr>
              <a:t>介绍</a:t>
            </a:r>
            <a:endParaRPr dirty="0">
              <a:solidFill>
                <a:schemeClr val="bg1"/>
              </a:solidFill>
            </a:endParaRPr>
          </a:p>
        </p:txBody>
      </p:sp>
      <p:pic>
        <p:nvPicPr>
          <p:cNvPr id="235" name="图像" descr="图像"/>
          <p:cNvPicPr>
            <a:picLocks noChangeAspect="1"/>
          </p:cNvPicPr>
          <p:nvPr/>
        </p:nvPicPr>
        <p:blipFill>
          <a:blip r:embed="rId2" cstate="print"/>
          <a:stretch>
            <a:fillRect/>
          </a:stretch>
        </p:blipFill>
        <p:spPr>
          <a:xfrm>
            <a:off x="6751991" y="1090168"/>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979174" y="4877196"/>
            <a:ext cx="17081642" cy="24663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a:lnSpc>
                <a:spcPct val="80000"/>
              </a:lnSpc>
            </a:pPr>
            <a:r>
              <a:rPr lang="zh-CN" altLang="en-US" sz="4800" dirty="0">
                <a:solidFill>
                  <a:schemeClr val="bg1"/>
                </a:solidFill>
              </a:rPr>
              <a:t>统一建模语言</a:t>
            </a:r>
            <a:r>
              <a:rPr lang="en-US" altLang="zh-CN" sz="4800" dirty="0">
                <a:solidFill>
                  <a:schemeClr val="bg1"/>
                </a:solidFill>
              </a:rPr>
              <a:t>(Unified Modeling Language</a:t>
            </a:r>
            <a:r>
              <a:rPr lang="zh-CN" altLang="en-US" sz="4800" dirty="0">
                <a:solidFill>
                  <a:schemeClr val="bg1"/>
                </a:solidFill>
              </a:rPr>
              <a:t>，</a:t>
            </a:r>
            <a:r>
              <a:rPr lang="en-US" altLang="zh-CN" sz="4800" dirty="0">
                <a:solidFill>
                  <a:schemeClr val="bg1"/>
                </a:solidFill>
              </a:rPr>
              <a:t>UML)</a:t>
            </a:r>
            <a:r>
              <a:rPr lang="zh-CN" altLang="en-US" sz="4800" dirty="0">
                <a:solidFill>
                  <a:schemeClr val="bg1"/>
                </a:solidFill>
              </a:rPr>
              <a:t>是一种为</a:t>
            </a:r>
            <a:r>
              <a:rPr lang="zh-CN" altLang="en-US" sz="4800" dirty="0">
                <a:solidFill>
                  <a:schemeClr val="bg1"/>
                </a:solidFill>
                <a:hlinkClick r:id="rId4"/>
              </a:rPr>
              <a:t>面向对象</a:t>
            </a:r>
            <a:r>
              <a:rPr lang="zh-CN" altLang="en-US" sz="4800" dirty="0">
                <a:solidFill>
                  <a:schemeClr val="bg1"/>
                </a:solidFill>
              </a:rPr>
              <a:t>系统的产品进行说明、可视化和编制文档的一种标准语言，是非专利的第三代建模和规约语言。</a:t>
            </a:r>
            <a:r>
              <a:rPr lang="en-US" altLang="zh-CN" sz="4800" dirty="0">
                <a:solidFill>
                  <a:schemeClr val="bg1"/>
                </a:solidFill>
              </a:rPr>
              <a:t>UML</a:t>
            </a:r>
            <a:r>
              <a:rPr lang="zh-CN" altLang="en-US" sz="4800" dirty="0">
                <a:solidFill>
                  <a:schemeClr val="bg1"/>
                </a:solidFill>
              </a:rPr>
              <a:t>使用面向对象设计</a:t>
            </a:r>
            <a:r>
              <a:rPr lang="zh-CN" altLang="en-US" sz="4800" dirty="0" smtClean="0">
                <a:solidFill>
                  <a:schemeClr val="bg1"/>
                </a:solidFill>
              </a:rPr>
              <a:t>的建模</a:t>
            </a:r>
            <a:r>
              <a:rPr lang="zh-CN" altLang="en-US" sz="4800" dirty="0">
                <a:solidFill>
                  <a:schemeClr val="bg1"/>
                </a:solidFill>
              </a:rPr>
              <a:t>工具，但独立于任何具体程序设计语言。</a:t>
            </a:r>
            <a:endParaRPr dirty="0">
              <a:solidFill>
                <a:schemeClr val="bg1"/>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226303" y="743756"/>
            <a:ext cx="8253599" cy="1056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en-US" altLang="zh-CN" dirty="0"/>
              <a:t>UML</a:t>
            </a:r>
            <a:r>
              <a:rPr lang="zh-CN" altLang="zh-CN" dirty="0"/>
              <a:t>的种类</a:t>
            </a:r>
            <a:endParaRPr dirty="0">
              <a:solidFill>
                <a:schemeClr val="bg1"/>
              </a:solidFill>
            </a:endParaRP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24403" y="3954863"/>
            <a:ext cx="17393817" cy="67505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marL="685800" lvl="1" indent="-685800" algn="l" eaLnBrk="1" hangingPunct="1">
              <a:buFont typeface="Arial" panose="020B0604020202020204" pitchFamily="34" charset="0"/>
              <a:buChar char="•"/>
            </a:pPr>
            <a:r>
              <a:rPr lang="zh-CN" altLang="zh-CN" sz="4800" dirty="0">
                <a:solidFill>
                  <a:schemeClr val="bg1"/>
                </a:solidFill>
              </a:rPr>
              <a:t>用例图</a:t>
            </a:r>
            <a:r>
              <a:rPr lang="en-US" altLang="zh-CN" sz="4800" dirty="0">
                <a:solidFill>
                  <a:schemeClr val="bg1"/>
                </a:solidFill>
              </a:rPr>
              <a:t>(Use Case Diagram</a:t>
            </a:r>
            <a:r>
              <a:rPr lang="zh-CN" altLang="zh-CN" sz="4800" dirty="0">
                <a:solidFill>
                  <a:schemeClr val="bg1"/>
                </a:solidFill>
              </a:rPr>
              <a:t>，重点</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类</a:t>
            </a:r>
            <a:r>
              <a:rPr lang="zh-CN" altLang="zh-CN" sz="4800" dirty="0">
                <a:solidFill>
                  <a:schemeClr val="bg1"/>
                </a:solidFill>
              </a:rPr>
              <a:t>图</a:t>
            </a:r>
            <a:r>
              <a:rPr lang="en-US" altLang="zh-CN" sz="4800" dirty="0">
                <a:solidFill>
                  <a:schemeClr val="bg1"/>
                </a:solidFill>
              </a:rPr>
              <a:t>(Class Diagram</a:t>
            </a:r>
            <a:r>
              <a:rPr lang="zh-CN" altLang="zh-CN" sz="4800" dirty="0">
                <a:solidFill>
                  <a:schemeClr val="bg1"/>
                </a:solidFill>
              </a:rPr>
              <a:t>，重点</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对象</a:t>
            </a:r>
            <a:r>
              <a:rPr lang="zh-CN" altLang="zh-CN" sz="4800" dirty="0">
                <a:solidFill>
                  <a:schemeClr val="bg1"/>
                </a:solidFill>
              </a:rPr>
              <a:t>图</a:t>
            </a:r>
            <a:r>
              <a:rPr lang="en-US" altLang="zh-CN" sz="4800" dirty="0">
                <a:solidFill>
                  <a:schemeClr val="bg1"/>
                </a:solidFill>
              </a:rPr>
              <a:t>(Object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状态图</a:t>
            </a:r>
            <a:r>
              <a:rPr lang="en-US" altLang="zh-CN" sz="4800" dirty="0">
                <a:solidFill>
                  <a:schemeClr val="bg1"/>
                </a:solidFill>
              </a:rPr>
              <a:t>(</a:t>
            </a:r>
            <a:r>
              <a:rPr lang="en-US" altLang="zh-CN" sz="4800" dirty="0" err="1">
                <a:solidFill>
                  <a:schemeClr val="bg1"/>
                </a:solidFill>
              </a:rPr>
              <a:t>Statechart</a:t>
            </a:r>
            <a:r>
              <a:rPr lang="en-US" altLang="zh-CN" sz="4800" dirty="0">
                <a:solidFill>
                  <a:schemeClr val="bg1"/>
                </a:solidFill>
              </a:rPr>
              <a: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活动图</a:t>
            </a:r>
            <a:r>
              <a:rPr lang="en-US" altLang="zh-CN" sz="4800" dirty="0">
                <a:solidFill>
                  <a:schemeClr val="bg1"/>
                </a:solidFill>
              </a:rPr>
              <a:t>(Activity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序列</a:t>
            </a:r>
            <a:r>
              <a:rPr lang="zh-CN" altLang="zh-CN" sz="4800" dirty="0">
                <a:solidFill>
                  <a:schemeClr val="bg1"/>
                </a:solidFill>
              </a:rPr>
              <a:t>图</a:t>
            </a:r>
            <a:r>
              <a:rPr lang="en-US" altLang="zh-CN" sz="4800" dirty="0">
                <a:solidFill>
                  <a:schemeClr val="bg1"/>
                </a:solidFill>
              </a:rPr>
              <a:t>/</a:t>
            </a:r>
            <a:r>
              <a:rPr lang="zh-CN" altLang="zh-CN" sz="4800" dirty="0">
                <a:solidFill>
                  <a:schemeClr val="bg1"/>
                </a:solidFill>
              </a:rPr>
              <a:t>顺序图</a:t>
            </a:r>
            <a:r>
              <a:rPr lang="en-US" altLang="zh-CN" sz="4800" dirty="0">
                <a:solidFill>
                  <a:schemeClr val="bg1"/>
                </a:solidFill>
              </a:rPr>
              <a:t>/</a:t>
            </a:r>
            <a:r>
              <a:rPr lang="zh-CN" altLang="zh-CN" sz="4800" dirty="0">
                <a:solidFill>
                  <a:schemeClr val="bg1"/>
                </a:solidFill>
              </a:rPr>
              <a:t>时序图（</a:t>
            </a:r>
            <a:r>
              <a:rPr lang="en-US" altLang="zh-CN" sz="4800" dirty="0">
                <a:solidFill>
                  <a:schemeClr val="bg1"/>
                </a:solidFill>
              </a:rPr>
              <a:t>Sequence Diagram</a:t>
            </a:r>
            <a:r>
              <a:rPr lang="zh-CN" altLang="zh-CN" sz="4800" dirty="0" smtClean="0">
                <a:solidFill>
                  <a:schemeClr val="bg1"/>
                </a:solidFill>
              </a:rPr>
              <a:t>）</a:t>
            </a:r>
            <a:endParaRPr lang="en-US" altLang="zh-CN" sz="4800" dirty="0" smtClean="0">
              <a:solidFill>
                <a:schemeClr val="bg1"/>
              </a:solidFill>
            </a:endParaRPr>
          </a:p>
          <a:p>
            <a:pPr marL="685800" lvl="1" indent="-685800" algn="l" eaLnBrk="1" hangingPunct="1">
              <a:buFont typeface="Arial" panose="020B0604020202020204" pitchFamily="34" charset="0"/>
              <a:buChar char="•"/>
            </a:pPr>
            <a:r>
              <a:rPr lang="zh-CN" altLang="zh-CN" sz="4800" dirty="0" smtClean="0">
                <a:solidFill>
                  <a:schemeClr val="bg1"/>
                </a:solidFill>
              </a:rPr>
              <a:t>协作</a:t>
            </a:r>
            <a:r>
              <a:rPr lang="zh-CN" altLang="zh-CN" sz="4800" dirty="0">
                <a:solidFill>
                  <a:schemeClr val="bg1"/>
                </a:solidFill>
              </a:rPr>
              <a:t>图</a:t>
            </a:r>
            <a:r>
              <a:rPr lang="en-US" altLang="zh-CN" sz="4800" dirty="0">
                <a:solidFill>
                  <a:schemeClr val="bg1"/>
                </a:solidFill>
              </a:rPr>
              <a:t>(Collaboration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构件</a:t>
            </a:r>
            <a:r>
              <a:rPr lang="zh-CN" altLang="zh-CN" sz="4800" dirty="0">
                <a:solidFill>
                  <a:schemeClr val="bg1"/>
                </a:solidFill>
              </a:rPr>
              <a:t>图</a:t>
            </a:r>
            <a:r>
              <a:rPr lang="en-US" altLang="zh-CN" sz="4800" dirty="0">
                <a:solidFill>
                  <a:schemeClr val="bg1"/>
                </a:solidFill>
              </a:rPr>
              <a:t>/</a:t>
            </a:r>
            <a:r>
              <a:rPr lang="zh-CN" altLang="zh-CN" sz="4800" dirty="0">
                <a:solidFill>
                  <a:schemeClr val="bg1"/>
                </a:solidFill>
              </a:rPr>
              <a:t>组件图</a:t>
            </a:r>
            <a:r>
              <a:rPr lang="en-US" altLang="zh-CN" sz="4800" dirty="0">
                <a:solidFill>
                  <a:schemeClr val="bg1"/>
                </a:solidFill>
              </a:rPr>
              <a:t>(Component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部署</a:t>
            </a:r>
            <a:r>
              <a:rPr lang="zh-CN" altLang="zh-CN" sz="4800" dirty="0">
                <a:solidFill>
                  <a:schemeClr val="bg1"/>
                </a:solidFill>
              </a:rPr>
              <a:t>图</a:t>
            </a:r>
            <a:r>
              <a:rPr lang="en-US" altLang="zh-CN" sz="4800" dirty="0">
                <a:solidFill>
                  <a:schemeClr val="bg1"/>
                </a:solidFill>
              </a:rPr>
              <a:t>(Deployment Diagram)</a:t>
            </a:r>
            <a:endParaRPr dirty="0">
              <a:solidFill>
                <a:schemeClr val="bg1"/>
              </a:solidFill>
            </a:endParaRPr>
          </a:p>
        </p:txBody>
      </p:sp>
    </p:spTree>
    <p:extLst>
      <p:ext uri="{BB962C8B-B14F-4D97-AF65-F5344CB8AC3E}">
        <p14:creationId xmlns="" xmlns:p14="http://schemas.microsoft.com/office/powerpoint/2010/main" val="1753433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000302" y="2187950"/>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1603"/>
            <a:ext cx="8253599"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协作图</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5447018" y="1007042"/>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642873" y="3199871"/>
            <a:ext cx="19098253" cy="4832092"/>
          </a:xfrm>
          <a:prstGeom prst="rect">
            <a:avLst/>
          </a:prstGeom>
        </p:spPr>
        <p:txBody>
          <a:bodyPr wrap="square">
            <a:spAutoFit/>
          </a:bodyPr>
          <a:lstStyle/>
          <a:p>
            <a:pPr algn="l"/>
            <a:r>
              <a:rPr lang="zh-CN" altLang="en-US" sz="4400" dirty="0" smtClean="0">
                <a:solidFill>
                  <a:schemeClr val="bg1"/>
                </a:solidFill>
              </a:rPr>
              <a:t>★协作图是一种交互图，强调的是发送和接收消息的对象之间的组织结构，使用协作图来说明系统的动态情况。</a:t>
            </a:r>
          </a:p>
          <a:p>
            <a:pPr algn="l"/>
            <a:endParaRPr lang="zh-CN" altLang="en-US" sz="4400" dirty="0" smtClean="0">
              <a:solidFill>
                <a:schemeClr val="bg1"/>
              </a:solidFill>
            </a:endParaRPr>
          </a:p>
          <a:p>
            <a:pPr algn="l"/>
            <a:r>
              <a:rPr lang="zh-CN" altLang="en-US" sz="4400" dirty="0" smtClean="0">
                <a:solidFill>
                  <a:schemeClr val="bg1"/>
                </a:solidFill>
              </a:rPr>
              <a:t>​ ★协作图主要描述协作对象间的交互和链接，显示对象、对象间的链接以及对象间如何发送消息。</a:t>
            </a:r>
          </a:p>
          <a:p>
            <a:pPr algn="l"/>
            <a:endParaRPr lang="zh-CN" altLang="en-US" sz="4400" dirty="0" smtClean="0">
              <a:solidFill>
                <a:schemeClr val="bg1"/>
              </a:solidFill>
            </a:endParaRPr>
          </a:p>
          <a:p>
            <a:pPr algn="l"/>
            <a:r>
              <a:rPr lang="zh-CN" altLang="en-US" sz="4400" dirty="0" smtClean="0">
                <a:solidFill>
                  <a:schemeClr val="bg1"/>
                </a:solidFill>
              </a:rPr>
              <a:t>​ ★协作图可以表示类操作的实现。</a:t>
            </a:r>
            <a:endParaRPr lang="zh-CN" altLang="en-US" sz="4400" dirty="0">
              <a:solidFill>
                <a:schemeClr val="bg1"/>
              </a:solidFill>
            </a:endParaRPr>
          </a:p>
        </p:txBody>
      </p:sp>
    </p:spTree>
    <p:extLst>
      <p:ext uri="{BB962C8B-B14F-4D97-AF65-F5344CB8AC3E}">
        <p14:creationId xmlns="" xmlns:p14="http://schemas.microsoft.com/office/powerpoint/2010/main" val="968367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72592" y="1993987"/>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17018720"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某银行卡用户使用</a:t>
            </a:r>
            <a:r>
              <a:rPr lang="en-US" altLang="zh-CN" sz="6600" smtClean="0">
                <a:solidFill>
                  <a:schemeClr val="bg1"/>
                </a:solidFill>
                <a:latin typeface="微软雅黑" panose="020B0503020204020204" pitchFamily="34" charset="-122"/>
                <a:ea typeface="黑体" panose="02010609060101010101" pitchFamily="49" charset="-122"/>
              </a:rPr>
              <a:t>ATM</a:t>
            </a:r>
            <a:r>
              <a:rPr lang="zh-CN" altLang="en-US" sz="6600" smtClean="0">
                <a:solidFill>
                  <a:schemeClr val="bg1"/>
                </a:solidFill>
                <a:latin typeface="微软雅黑" panose="020B0503020204020204" pitchFamily="34" charset="-122"/>
                <a:ea typeface="黑体" panose="02010609060101010101" pitchFamily="49" charset="-122"/>
              </a:rPr>
              <a:t>取款机取款协作图</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17361927" y="1117879"/>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pic>
        <p:nvPicPr>
          <p:cNvPr id="1026" name="Picture 2"/>
          <p:cNvPicPr>
            <a:picLocks noChangeAspect="1" noChangeArrowheads="1"/>
          </p:cNvPicPr>
          <p:nvPr/>
        </p:nvPicPr>
        <p:blipFill>
          <a:blip r:embed="rId4"/>
          <a:srcRect/>
          <a:stretch>
            <a:fillRect/>
          </a:stretch>
        </p:blipFill>
        <p:spPr bwMode="auto">
          <a:xfrm>
            <a:off x="5451231" y="2056203"/>
            <a:ext cx="16213015" cy="11659797"/>
          </a:xfrm>
          <a:prstGeom prst="rect">
            <a:avLst/>
          </a:prstGeom>
          <a:noFill/>
          <a:ln w="9525">
            <a:noFill/>
            <a:miter lim="800000"/>
            <a:headEnd/>
            <a:tailEnd/>
          </a:ln>
          <a:effectLst/>
        </p:spPr>
      </p:pic>
    </p:spTree>
    <p:extLst>
      <p:ext uri="{BB962C8B-B14F-4D97-AF65-F5344CB8AC3E}">
        <p14:creationId xmlns="" xmlns:p14="http://schemas.microsoft.com/office/powerpoint/2010/main" val="245949310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194266" y="2132532"/>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15688683"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某银行卡用户使用</a:t>
            </a:r>
            <a:r>
              <a:rPr lang="en-US" altLang="zh-CN" sz="6600" smtClean="0">
                <a:solidFill>
                  <a:schemeClr val="bg1"/>
                </a:solidFill>
                <a:latin typeface="微软雅黑" panose="020B0503020204020204" pitchFamily="34" charset="-122"/>
                <a:ea typeface="黑体" panose="02010609060101010101" pitchFamily="49" charset="-122"/>
              </a:rPr>
              <a:t>ATM</a:t>
            </a:r>
            <a:r>
              <a:rPr lang="zh-CN" altLang="en-US" sz="6600" smtClean="0">
                <a:solidFill>
                  <a:schemeClr val="bg1"/>
                </a:solidFill>
                <a:latin typeface="微软雅黑" panose="020B0503020204020204" pitchFamily="34" charset="-122"/>
                <a:ea typeface="黑体" panose="02010609060101010101" pitchFamily="49" charset="-122"/>
              </a:rPr>
              <a:t>取款机取款协作图</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17278800" y="979334"/>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344190" y="3667443"/>
            <a:ext cx="16560472" cy="2800767"/>
          </a:xfrm>
          <a:prstGeom prst="rect">
            <a:avLst/>
          </a:prstGeom>
        </p:spPr>
        <p:txBody>
          <a:bodyPr wrap="square">
            <a:spAutoFit/>
          </a:bodyPr>
          <a:lstStyle/>
          <a:p>
            <a:pPr algn="l"/>
            <a:r>
              <a:rPr lang="zh-CN" altLang="en-US" sz="4400" dirty="0" smtClean="0">
                <a:solidFill>
                  <a:schemeClr val="bg1"/>
                </a:solidFill>
              </a:rPr>
              <a:t>上图所示向我们提供了在对象的组织结构语境中观察控制流的一个清晰的可视化轨迹。和前面的顺序图图</a:t>
            </a:r>
            <a:r>
              <a:rPr lang="en-US" sz="4400" dirty="0" smtClean="0">
                <a:solidFill>
                  <a:schemeClr val="bg1"/>
                </a:solidFill>
              </a:rPr>
              <a:t>2</a:t>
            </a:r>
            <a:r>
              <a:rPr lang="zh-CN" altLang="en-US" sz="4400" dirty="0" smtClean="0">
                <a:solidFill>
                  <a:schemeClr val="bg1"/>
                </a:solidFill>
              </a:rPr>
              <a:t>比较可以发现，对象与消息均没有变化，通信图中除了“对象”之间的链（连接线）之外，所有的元素在前面的顺序图中均已体现。</a:t>
            </a:r>
            <a:endParaRPr lang="zh-CN" altLang="en-US" sz="4400" dirty="0">
              <a:solidFill>
                <a:schemeClr val="bg1"/>
              </a:solidFill>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111139" y="2049405"/>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协作图元</a:t>
            </a:r>
            <a:r>
              <a:rPr lang="zh-CN" altLang="en-US" sz="6600" dirty="0">
                <a:solidFill>
                  <a:schemeClr val="bg1"/>
                </a:solidFill>
                <a:latin typeface="微软雅黑" panose="020B0503020204020204" pitchFamily="34" charset="-122"/>
                <a:ea typeface="黑体" panose="02010609060101010101" pitchFamily="49" charset="-122"/>
              </a:rPr>
              <a:t>素</a:t>
            </a:r>
          </a:p>
        </p:txBody>
      </p:sp>
      <p:pic>
        <p:nvPicPr>
          <p:cNvPr id="235" name="图像" descr="图像"/>
          <p:cNvPicPr>
            <a:picLocks noChangeAspect="1"/>
          </p:cNvPicPr>
          <p:nvPr/>
        </p:nvPicPr>
        <p:blipFill>
          <a:blip r:embed="rId2" cstate="print"/>
          <a:stretch>
            <a:fillRect/>
          </a:stretch>
        </p:blipFill>
        <p:spPr>
          <a:xfrm>
            <a:off x="6610800" y="111788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1497997" y="2631343"/>
            <a:ext cx="21014574" cy="5509200"/>
          </a:xfrm>
          <a:prstGeom prst="rect">
            <a:avLst/>
          </a:prstGeom>
        </p:spPr>
        <p:txBody>
          <a:bodyPr wrap="square">
            <a:spAutoFit/>
          </a:bodyPr>
          <a:lstStyle/>
          <a:p>
            <a:pPr lvl="0" algn="l"/>
            <a:r>
              <a:rPr lang="en-US" altLang="zh-CN" sz="4400" dirty="0" smtClean="0">
                <a:solidFill>
                  <a:schemeClr val="bg1"/>
                </a:solidFill>
              </a:rPr>
              <a:t>1.</a:t>
            </a:r>
            <a:r>
              <a:rPr lang="zh-CN" altLang="en-US" sz="4400" dirty="0" smtClean="0">
                <a:solidFill>
                  <a:schemeClr val="bg1"/>
                </a:solidFill>
              </a:rPr>
              <a:t>对象</a:t>
            </a:r>
          </a:p>
          <a:p>
            <a:pPr algn="l"/>
            <a:r>
              <a:rPr lang="zh-CN" altLang="en-US" sz="4400" dirty="0" smtClean="0">
                <a:solidFill>
                  <a:schemeClr val="bg1"/>
                </a:solidFill>
              </a:rPr>
              <a:t>通信图中无法表示对象的创建和撤销，所以对象在通信图中的位置没有限制。</a:t>
            </a:r>
          </a:p>
          <a:p>
            <a:pPr lvl="0" algn="l"/>
            <a:r>
              <a:rPr lang="en-US" altLang="zh-CN" sz="4400" dirty="0" smtClean="0">
                <a:solidFill>
                  <a:schemeClr val="bg1"/>
                </a:solidFill>
              </a:rPr>
              <a:t>2.</a:t>
            </a:r>
            <a:r>
              <a:rPr lang="zh-CN" altLang="en-US" sz="4400" dirty="0" smtClean="0">
                <a:solidFill>
                  <a:schemeClr val="bg1"/>
                </a:solidFill>
              </a:rPr>
              <a:t>链</a:t>
            </a:r>
          </a:p>
          <a:p>
            <a:pPr algn="l"/>
            <a:r>
              <a:rPr lang="zh-CN" altLang="en-US" sz="4400" dirty="0" smtClean="0">
                <a:solidFill>
                  <a:schemeClr val="bg1"/>
                </a:solidFill>
              </a:rPr>
              <a:t>链是对象之间的语言连接，链是关联的一个实例。当两个对象之间存在链时，一个对象就能向另一个对象发送消息。链的符号是一条连接两个对象的实线。</a:t>
            </a:r>
          </a:p>
          <a:p>
            <a:pPr algn="l"/>
            <a:r>
              <a:rPr lang="zh-CN" altLang="en-US" sz="4400" dirty="0" smtClean="0">
                <a:solidFill>
                  <a:schemeClr val="bg1"/>
                </a:solidFill>
              </a:rPr>
              <a:t>大多数情况下，只需要通过链来表示一个对象向另一个对象（也可以是这个对象自身）发送消息的路径</a:t>
            </a:r>
            <a:endParaRPr lang="en-US" altLang="zh-CN" sz="4400" dirty="0" smtClean="0">
              <a:solidFill>
                <a:schemeClr val="bg1"/>
              </a:solidFill>
            </a:endParaRPr>
          </a:p>
          <a:p>
            <a:pPr algn="l"/>
            <a:r>
              <a:rPr lang="en-US" sz="4400" dirty="0" smtClean="0">
                <a:solidFill>
                  <a:schemeClr val="bg1"/>
                </a:solidFill>
              </a:rPr>
              <a:t>	</a:t>
            </a:r>
            <a:endParaRPr lang="zh-CN" altLang="en-US" sz="4400" dirty="0">
              <a:solidFill>
                <a:schemeClr val="bg1"/>
              </a:solidFill>
            </a:endParaRPr>
          </a:p>
        </p:txBody>
      </p:sp>
      <p:pic>
        <p:nvPicPr>
          <p:cNvPr id="1026" name="Picture 2"/>
          <p:cNvPicPr>
            <a:picLocks noChangeAspect="1" noChangeArrowheads="1"/>
          </p:cNvPicPr>
          <p:nvPr/>
        </p:nvPicPr>
        <p:blipFill>
          <a:blip r:embed="rId4"/>
          <a:srcRect/>
          <a:stretch>
            <a:fillRect/>
          </a:stretch>
        </p:blipFill>
        <p:spPr bwMode="auto">
          <a:xfrm>
            <a:off x="987080" y="7610167"/>
            <a:ext cx="22064047" cy="5486400"/>
          </a:xfrm>
          <a:prstGeom prst="rect">
            <a:avLst/>
          </a:prstGeom>
          <a:noFill/>
          <a:ln w="9525">
            <a:noFill/>
            <a:miter lim="800000"/>
            <a:headEnd/>
            <a:tailEnd/>
          </a:ln>
          <a:effectLst/>
        </p:spPr>
      </p:pic>
    </p:spTree>
    <p:extLst>
      <p:ext uri="{BB962C8B-B14F-4D97-AF65-F5344CB8AC3E}">
        <p14:creationId xmlns="" xmlns:p14="http://schemas.microsoft.com/office/powerpoint/2010/main" val="2459493101"/>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3141</TotalTime>
  <Words>702</Words>
  <Application>Microsoft Office PowerPoint</Application>
  <PresentationFormat>自定义</PresentationFormat>
  <Paragraphs>68</Paragraphs>
  <Slides>12</Slides>
  <Notes>2</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White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wcq0709</dc:creator>
  <cp:lastModifiedBy>DELL</cp:lastModifiedBy>
  <cp:revision>75</cp:revision>
  <dcterms:modified xsi:type="dcterms:W3CDTF">2023-04-02T16:04:16Z</dcterms:modified>
</cp:coreProperties>
</file>