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3" r:id="rId5"/>
    <p:sldId id="265" r:id="rId6"/>
    <p:sldId id="270" r:id="rId7"/>
    <p:sldId id="279" r:id="rId8"/>
    <p:sldId id="278" r:id="rId9"/>
    <p:sldId id="277" r:id="rId10"/>
    <p:sldId id="276"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32" d="100"/>
          <a:sy n="32" d="100"/>
        </p:scale>
        <p:origin x="-918" y="-90"/>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baike.baidu.com/item/%E9%9D%A2%E5%90%91%E5%AF%B9%E8%B1%A1/226208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026743"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smtClean="0"/>
              <a:t>谢烯炼</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3077997" y="2591481"/>
            <a:ext cx="16630793"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endParaRPr lang="zh-CN" altLang="en-US" sz="40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033824"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14" name="此处为内容标题？"/>
          <p:cNvSpPr txBox="1"/>
          <p:nvPr/>
        </p:nvSpPr>
        <p:spPr>
          <a:xfrm>
            <a:off x="2850430" y="2768908"/>
            <a:ext cx="8253599"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endParaRPr lang="zh-CN" altLang="en-US" sz="6600" dirty="0">
              <a:solidFill>
                <a:schemeClr val="bg1"/>
              </a:solidFill>
              <a:latin typeface="微软雅黑" panose="020B0503020204020204" pitchFamily="34" charset="-122"/>
              <a:ea typeface="黑体" panose="02010609060101010101" pitchFamily="49" charset="-122"/>
            </a:endParaRPr>
          </a:p>
        </p:txBody>
      </p:sp>
      <p:sp>
        <p:nvSpPr>
          <p:cNvPr id="15" name="此处为内容标题？"/>
          <p:cNvSpPr txBox="1"/>
          <p:nvPr/>
        </p:nvSpPr>
        <p:spPr>
          <a:xfrm>
            <a:off x="2061587" y="703044"/>
            <a:ext cx="16630793"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r>
              <a:rPr lang="zh-CN" altLang="en-US" sz="6600" dirty="0" smtClean="0">
                <a:solidFill>
                  <a:schemeClr val="bg1"/>
                </a:solidFill>
                <a:latin typeface="微软雅黑" panose="020B0503020204020204" pitchFamily="34" charset="-122"/>
                <a:ea typeface="黑体" panose="02010609060101010101" pitchFamily="49" charset="-122"/>
              </a:rPr>
              <a:t>总结</a:t>
            </a:r>
            <a:endParaRPr lang="en-US" altLang="zh-CN" sz="6600" dirty="0" smtClean="0">
              <a:solidFill>
                <a:schemeClr val="bg1"/>
              </a:solidFill>
              <a:latin typeface="微软雅黑" panose="020B0503020204020204" pitchFamily="34" charset="-122"/>
              <a:ea typeface="黑体" panose="02010609060101010101" pitchFamily="49" charset="-122"/>
            </a:endParaRPr>
          </a:p>
        </p:txBody>
      </p:sp>
      <p:pic>
        <p:nvPicPr>
          <p:cNvPr id="1026" name="Picture 2" descr="https://img-blog.csdnimg.cn/20210613092220904.png#pic_center?x-oss-process=image/watermark,type_ZmFuZ3poZW5naGVpdGk,shadow_10,text_aHR0cHM6Ly9ibG9nLmNzZG4ubmV0L3BvcDU0MTExMQ==,size_16,color_FFFFFF,t_70"/>
          <p:cNvPicPr>
            <a:picLocks noChangeAspect="1" noChangeArrowheads="1"/>
          </p:cNvPicPr>
          <p:nvPr/>
        </p:nvPicPr>
        <p:blipFill>
          <a:blip r:embed="rId4"/>
          <a:srcRect/>
          <a:stretch>
            <a:fillRect/>
          </a:stretch>
        </p:blipFill>
        <p:spPr bwMode="auto">
          <a:xfrm>
            <a:off x="3374106" y="2073940"/>
            <a:ext cx="17701441" cy="11288098"/>
          </a:xfrm>
          <a:prstGeom prst="rect">
            <a:avLst/>
          </a:prstGeom>
          <a:noFill/>
        </p:spPr>
      </p:pic>
    </p:spTree>
    <p:extLst>
      <p:ext uri="{BB962C8B-B14F-4D97-AF65-F5344CB8AC3E}">
        <p14:creationId xmlns="" xmlns:p14="http://schemas.microsoft.com/office/powerpoint/2010/main" val="24594931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459844" y="208590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68343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smtClean="0">
                <a:solidFill>
                  <a:schemeClr val="bg1"/>
                </a:solidFill>
              </a:rPr>
              <a:t>UML</a:t>
            </a:r>
            <a:r>
              <a:rPr lang="zh-CN" altLang="en-US" dirty="0" smtClean="0">
                <a:solidFill>
                  <a:schemeClr val="bg1"/>
                </a:solidFill>
              </a:rPr>
              <a:t>介绍</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6751991" y="109016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979174" y="4877196"/>
            <a:ext cx="17081642" cy="2466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a:lnSpc>
                <a:spcPct val="80000"/>
              </a:lnSpc>
            </a:pPr>
            <a:r>
              <a:rPr lang="zh-CN" altLang="en-US" sz="4800" dirty="0">
                <a:solidFill>
                  <a:schemeClr val="bg1"/>
                </a:solidFill>
              </a:rPr>
              <a:t>统一建模语言</a:t>
            </a:r>
            <a:r>
              <a:rPr lang="en-US" altLang="zh-CN" sz="4800" dirty="0">
                <a:solidFill>
                  <a:schemeClr val="bg1"/>
                </a:solidFill>
              </a:rPr>
              <a:t>(Unified Modeling Language</a:t>
            </a:r>
            <a:r>
              <a:rPr lang="zh-CN" altLang="en-US" sz="4800" dirty="0">
                <a:solidFill>
                  <a:schemeClr val="bg1"/>
                </a:solidFill>
              </a:rPr>
              <a:t>，</a:t>
            </a:r>
            <a:r>
              <a:rPr lang="en-US" altLang="zh-CN" sz="4800" dirty="0">
                <a:solidFill>
                  <a:schemeClr val="bg1"/>
                </a:solidFill>
              </a:rPr>
              <a:t>UML)</a:t>
            </a:r>
            <a:r>
              <a:rPr lang="zh-CN" altLang="en-US" sz="4800" dirty="0">
                <a:solidFill>
                  <a:schemeClr val="bg1"/>
                </a:solidFill>
              </a:rPr>
              <a:t>是一种为</a:t>
            </a:r>
            <a:r>
              <a:rPr lang="zh-CN" altLang="en-US" sz="4800" dirty="0">
                <a:solidFill>
                  <a:schemeClr val="bg1"/>
                </a:solidFill>
                <a:hlinkClick r:id="rId4"/>
              </a:rPr>
              <a:t>面向对象</a:t>
            </a:r>
            <a:r>
              <a:rPr lang="zh-CN" altLang="en-US" sz="4800" dirty="0">
                <a:solidFill>
                  <a:schemeClr val="bg1"/>
                </a:solidFill>
              </a:rPr>
              <a:t>系统的产品进行说明、可视化和编制文档的一种标准语言，是非专利的第三代建模和规约语言。</a:t>
            </a:r>
            <a:r>
              <a:rPr lang="en-US" altLang="zh-CN" sz="4800" dirty="0">
                <a:solidFill>
                  <a:schemeClr val="bg1"/>
                </a:solidFill>
              </a:rPr>
              <a:t>UML</a:t>
            </a:r>
            <a:r>
              <a:rPr lang="zh-CN" altLang="en-US" sz="4800" dirty="0">
                <a:solidFill>
                  <a:schemeClr val="bg1"/>
                </a:solidFill>
              </a:rPr>
              <a:t>使用面向对象设计</a:t>
            </a:r>
            <a:r>
              <a:rPr lang="zh-CN" altLang="en-US" sz="4800" dirty="0" smtClean="0">
                <a:solidFill>
                  <a:schemeClr val="bg1"/>
                </a:solidFill>
              </a:rPr>
              <a:t>的建模</a:t>
            </a:r>
            <a:r>
              <a:rPr lang="zh-CN" altLang="en-US" sz="4800" dirty="0">
                <a:solidFill>
                  <a:schemeClr val="bg1"/>
                </a:solidFill>
              </a:rPr>
              <a:t>工具，但独立于任何具体程序设计语言。</a:t>
            </a:r>
            <a:endParaRPr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a:t>UML</a:t>
            </a:r>
            <a:r>
              <a:rPr lang="zh-CN" altLang="zh-CN" dirty="0"/>
              <a:t>的种类</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24403" y="3954863"/>
            <a:ext cx="17393817" cy="67505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marL="685800" lvl="1" indent="-685800" algn="l" eaLnBrk="1" hangingPunct="1">
              <a:buFont typeface="Arial" panose="020B0604020202020204" pitchFamily="34" charset="0"/>
              <a:buChar char="•"/>
            </a:pPr>
            <a:r>
              <a:rPr lang="zh-CN" altLang="zh-CN" sz="4800" dirty="0">
                <a:solidFill>
                  <a:schemeClr val="bg1"/>
                </a:solidFill>
              </a:rPr>
              <a:t>用例图</a:t>
            </a:r>
            <a:r>
              <a:rPr lang="en-US" altLang="zh-CN" sz="4800" dirty="0">
                <a:solidFill>
                  <a:schemeClr val="bg1"/>
                </a:solidFill>
              </a:rPr>
              <a:t>(Use Case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类</a:t>
            </a:r>
            <a:r>
              <a:rPr lang="zh-CN" altLang="zh-CN" sz="4800" dirty="0">
                <a:solidFill>
                  <a:schemeClr val="bg1"/>
                </a:solidFill>
              </a:rPr>
              <a:t>图</a:t>
            </a:r>
            <a:r>
              <a:rPr lang="en-US" altLang="zh-CN" sz="4800" dirty="0">
                <a:solidFill>
                  <a:schemeClr val="bg1"/>
                </a:solidFill>
              </a:rPr>
              <a:t>(Class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对象</a:t>
            </a:r>
            <a:r>
              <a:rPr lang="zh-CN" altLang="zh-CN" sz="4800" dirty="0">
                <a:solidFill>
                  <a:schemeClr val="bg1"/>
                </a:solidFill>
              </a:rPr>
              <a:t>图</a:t>
            </a:r>
            <a:r>
              <a:rPr lang="en-US" altLang="zh-CN" sz="4800" dirty="0">
                <a:solidFill>
                  <a:schemeClr val="bg1"/>
                </a:solidFill>
              </a:rPr>
              <a:t>(Object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状态图</a:t>
            </a:r>
            <a:r>
              <a:rPr lang="en-US" altLang="zh-CN" sz="4800" dirty="0">
                <a:solidFill>
                  <a:schemeClr val="bg1"/>
                </a:solidFill>
              </a:rPr>
              <a:t>(</a:t>
            </a:r>
            <a:r>
              <a:rPr lang="en-US" altLang="zh-CN" sz="4800" dirty="0" err="1">
                <a:solidFill>
                  <a:schemeClr val="bg1"/>
                </a:solidFill>
              </a:rPr>
              <a:t>Statechart</a:t>
            </a:r>
            <a:r>
              <a:rPr lang="en-US" altLang="zh-CN" sz="4800" dirty="0">
                <a:solidFill>
                  <a:schemeClr val="bg1"/>
                </a:solidFill>
              </a:rPr>
              <a: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活动图</a:t>
            </a:r>
            <a:r>
              <a:rPr lang="en-US" altLang="zh-CN" sz="4800" dirty="0">
                <a:solidFill>
                  <a:schemeClr val="bg1"/>
                </a:solidFill>
              </a:rPr>
              <a:t>(Activity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序列</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顺序图</a:t>
            </a:r>
            <a:r>
              <a:rPr lang="en-US" altLang="zh-CN" sz="4800" dirty="0">
                <a:solidFill>
                  <a:schemeClr val="bg1"/>
                </a:solidFill>
              </a:rPr>
              <a:t>/</a:t>
            </a:r>
            <a:r>
              <a:rPr lang="zh-CN" altLang="zh-CN" sz="4800" dirty="0">
                <a:solidFill>
                  <a:schemeClr val="bg1"/>
                </a:solidFill>
              </a:rPr>
              <a:t>时序图（</a:t>
            </a:r>
            <a:r>
              <a:rPr lang="en-US" altLang="zh-CN" sz="4800" dirty="0">
                <a:solidFill>
                  <a:schemeClr val="bg1"/>
                </a:solidFill>
              </a:rPr>
              <a:t>Sequence Diagram</a:t>
            </a:r>
            <a:r>
              <a:rPr lang="zh-CN" altLang="zh-CN" sz="4800" dirty="0" smtClean="0">
                <a:solidFill>
                  <a:schemeClr val="bg1"/>
                </a:solidFill>
              </a:rPr>
              <a:t>）</a:t>
            </a:r>
            <a:endParaRPr lang="en-US" altLang="zh-CN" sz="4800" dirty="0" smtClean="0">
              <a:solidFill>
                <a:schemeClr val="bg1"/>
              </a:solidFill>
            </a:endParaRPr>
          </a:p>
          <a:p>
            <a:pPr marL="685800" lvl="1" indent="-685800" algn="l" eaLnBrk="1" hangingPunct="1">
              <a:buFont typeface="Arial" panose="020B0604020202020204" pitchFamily="34" charset="0"/>
              <a:buChar char="•"/>
            </a:pPr>
            <a:r>
              <a:rPr lang="zh-CN" altLang="zh-CN" sz="4800" dirty="0" smtClean="0">
                <a:solidFill>
                  <a:schemeClr val="bg1"/>
                </a:solidFill>
              </a:rPr>
              <a:t>协作</a:t>
            </a:r>
            <a:r>
              <a:rPr lang="zh-CN" altLang="zh-CN" sz="4800" dirty="0">
                <a:solidFill>
                  <a:schemeClr val="bg1"/>
                </a:solidFill>
              </a:rPr>
              <a:t>图</a:t>
            </a:r>
            <a:r>
              <a:rPr lang="en-US" altLang="zh-CN" sz="4800" dirty="0">
                <a:solidFill>
                  <a:schemeClr val="bg1"/>
                </a:solidFill>
              </a:rPr>
              <a:t>(Collaboration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构件</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组件图</a:t>
            </a:r>
            <a:r>
              <a:rPr lang="en-US" altLang="zh-CN" sz="4800" dirty="0">
                <a:solidFill>
                  <a:schemeClr val="bg1"/>
                </a:solidFill>
              </a:rPr>
              <a:t>(Component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部署</a:t>
            </a:r>
            <a:r>
              <a:rPr lang="zh-CN" altLang="zh-CN" sz="4800" dirty="0">
                <a:solidFill>
                  <a:schemeClr val="bg1"/>
                </a:solidFill>
              </a:rPr>
              <a:t>图</a:t>
            </a:r>
            <a:r>
              <a:rPr lang="en-US" altLang="zh-CN" sz="4800" dirty="0">
                <a:solidFill>
                  <a:schemeClr val="bg1"/>
                </a:solidFill>
              </a:rPr>
              <a:t>(Deployment Diagram)</a:t>
            </a:r>
            <a:endParaRPr dirty="0">
              <a:solidFill>
                <a:schemeClr val="bg1"/>
              </a:solidFill>
            </a:endParaRPr>
          </a:p>
        </p:txBody>
      </p:sp>
    </p:spTree>
    <p:extLst>
      <p:ext uri="{BB962C8B-B14F-4D97-AF65-F5344CB8AC3E}">
        <p14:creationId xmlns="" xmlns:p14="http://schemas.microsoft.com/office/powerpoint/2010/main" val="1753433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00302" y="2187950"/>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部署图</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447018" y="1007042"/>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642873" y="3199871"/>
            <a:ext cx="19098253" cy="2800767"/>
          </a:xfrm>
          <a:prstGeom prst="rect">
            <a:avLst/>
          </a:prstGeom>
        </p:spPr>
        <p:txBody>
          <a:bodyPr wrap="square">
            <a:spAutoFit/>
          </a:bodyPr>
          <a:lstStyle/>
          <a:p>
            <a:pPr algn="l"/>
            <a:r>
              <a:rPr lang="zh-CN" altLang="en-US" sz="4400" dirty="0" smtClean="0">
                <a:solidFill>
                  <a:schemeClr val="bg1"/>
                </a:solidFill>
              </a:rPr>
              <a:t>部署图（</a:t>
            </a:r>
            <a:r>
              <a:rPr lang="en-US" altLang="zh-CN" sz="4400" dirty="0" smtClean="0">
                <a:solidFill>
                  <a:schemeClr val="bg1"/>
                </a:solidFill>
              </a:rPr>
              <a:t>Deployment Diagram</a:t>
            </a:r>
            <a:r>
              <a:rPr lang="zh-CN" altLang="en-US" sz="4400" dirty="0" smtClean="0">
                <a:solidFill>
                  <a:schemeClr val="bg1"/>
                </a:solidFill>
              </a:rPr>
              <a:t>）描述了一个系统运行时的硬件节点、在这些节点上运行的软件构件将在何处物理运行以及它们将如何彼此通信的静态视图。在一个部署图中包含了两种基本的模型元素：节点（</a:t>
            </a:r>
            <a:r>
              <a:rPr lang="en-US" altLang="zh-CN" sz="4400" dirty="0" smtClean="0">
                <a:solidFill>
                  <a:schemeClr val="bg1"/>
                </a:solidFill>
              </a:rPr>
              <a:t>Node</a:t>
            </a:r>
            <a:r>
              <a:rPr lang="zh-CN" altLang="en-US" sz="4400" dirty="0" smtClean="0">
                <a:solidFill>
                  <a:schemeClr val="bg1"/>
                </a:solidFill>
              </a:rPr>
              <a:t>）和节点之间的连接（</a:t>
            </a:r>
            <a:r>
              <a:rPr lang="en-US" altLang="zh-CN" sz="4400" dirty="0" smtClean="0">
                <a:solidFill>
                  <a:schemeClr val="bg1"/>
                </a:solidFill>
              </a:rPr>
              <a:t>Connection</a:t>
            </a:r>
            <a:r>
              <a:rPr lang="zh-CN" altLang="en-US" sz="4400" dirty="0" smtClean="0">
                <a:solidFill>
                  <a:schemeClr val="bg1"/>
                </a:solidFill>
              </a:rPr>
              <a:t>）。在每一个模型中仅包含一个部署</a:t>
            </a:r>
            <a:r>
              <a:rPr lang="zh-CN" altLang="en-US" sz="4400" dirty="0" smtClean="0">
                <a:solidFill>
                  <a:schemeClr val="bg1"/>
                </a:solidFill>
              </a:rPr>
              <a:t>图。</a:t>
            </a:r>
            <a:endParaRPr lang="zh-CN" altLang="en-US" sz="4400" dirty="0" smtClean="0">
              <a:solidFill>
                <a:schemeClr val="bg1"/>
              </a:solidFill>
            </a:endParaRPr>
          </a:p>
        </p:txBody>
      </p:sp>
    </p:spTree>
    <p:extLst>
      <p:ext uri="{BB962C8B-B14F-4D97-AF65-F5344CB8AC3E}">
        <p14:creationId xmlns="" xmlns:p14="http://schemas.microsoft.com/office/powerpoint/2010/main" val="968367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00302" y="2187950"/>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元素</a:t>
            </a:r>
            <a:endParaRPr lang="en-US" altLang="zh-CN" sz="6600" dirty="0" smtClean="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447018" y="1007042"/>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28674" name="Picture 2"/>
          <p:cNvPicPr>
            <a:picLocks noChangeAspect="1" noChangeArrowheads="1"/>
          </p:cNvPicPr>
          <p:nvPr/>
        </p:nvPicPr>
        <p:blipFill>
          <a:blip r:embed="rId4"/>
          <a:srcRect/>
          <a:stretch>
            <a:fillRect/>
          </a:stretch>
        </p:blipFill>
        <p:spPr bwMode="auto">
          <a:xfrm>
            <a:off x="2479849" y="2722613"/>
            <a:ext cx="18610344" cy="10639426"/>
          </a:xfrm>
          <a:prstGeom prst="rect">
            <a:avLst/>
          </a:prstGeom>
          <a:noFill/>
          <a:ln w="9525">
            <a:noFill/>
            <a:miter lim="800000"/>
            <a:headEnd/>
            <a:tailEnd/>
          </a:ln>
          <a:effectLst/>
        </p:spPr>
      </p:pic>
    </p:spTree>
    <p:extLst>
      <p:ext uri="{BB962C8B-B14F-4D97-AF65-F5344CB8AC3E}">
        <p14:creationId xmlns="" xmlns:p14="http://schemas.microsoft.com/office/powerpoint/2010/main" val="968367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194266" y="2132532"/>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1568868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实例</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627574" y="1244805"/>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pic>
        <p:nvPicPr>
          <p:cNvPr id="3073" name="Picture 1"/>
          <p:cNvPicPr>
            <a:picLocks noChangeAspect="1" noChangeArrowheads="1"/>
          </p:cNvPicPr>
          <p:nvPr/>
        </p:nvPicPr>
        <p:blipFill>
          <a:blip r:embed="rId4"/>
          <a:srcRect/>
          <a:stretch>
            <a:fillRect/>
          </a:stretch>
        </p:blipFill>
        <p:spPr bwMode="auto">
          <a:xfrm>
            <a:off x="2802194" y="2580194"/>
            <a:ext cx="19349883" cy="10693356"/>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055720" y="199398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pic>
        <p:nvPicPr>
          <p:cNvPr id="235" name="图像" descr="图像"/>
          <p:cNvPicPr>
            <a:picLocks noChangeAspect="1"/>
          </p:cNvPicPr>
          <p:nvPr/>
        </p:nvPicPr>
        <p:blipFill>
          <a:blip r:embed="rId2" cstate="print"/>
          <a:stretch>
            <a:fillRect/>
          </a:stretch>
        </p:blipFill>
        <p:spPr>
          <a:xfrm>
            <a:off x="12467011" y="10624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14" name="此处为内容标题？"/>
          <p:cNvSpPr txBox="1"/>
          <p:nvPr/>
        </p:nvSpPr>
        <p:spPr>
          <a:xfrm>
            <a:off x="2850430" y="2768908"/>
            <a:ext cx="8253599"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endParaRPr lang="zh-CN" altLang="en-US" sz="6600" dirty="0">
              <a:solidFill>
                <a:schemeClr val="bg1"/>
              </a:solidFill>
              <a:latin typeface="微软雅黑" panose="020B0503020204020204" pitchFamily="34" charset="-122"/>
              <a:ea typeface="黑体" panose="02010609060101010101" pitchFamily="49" charset="-122"/>
            </a:endParaRPr>
          </a:p>
        </p:txBody>
      </p:sp>
      <p:sp>
        <p:nvSpPr>
          <p:cNvPr id="15" name="此处为内容标题？"/>
          <p:cNvSpPr txBox="1"/>
          <p:nvPr/>
        </p:nvSpPr>
        <p:spPr>
          <a:xfrm>
            <a:off x="2061587" y="703044"/>
            <a:ext cx="16630793" cy="1118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r>
              <a:rPr lang="zh-CN" altLang="en-US" sz="6600" dirty="0" smtClean="0">
                <a:solidFill>
                  <a:schemeClr val="bg1"/>
                </a:solidFill>
                <a:latin typeface="微软雅黑" panose="020B0503020204020204" pitchFamily="34" charset="-122"/>
                <a:ea typeface="黑体" panose="02010609060101010101" pitchFamily="49" charset="-122"/>
              </a:rPr>
              <a:t>实例</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049" name="Picture 1"/>
          <p:cNvPicPr>
            <a:picLocks noChangeAspect="1" noChangeArrowheads="1"/>
          </p:cNvPicPr>
          <p:nvPr/>
        </p:nvPicPr>
        <p:blipFill>
          <a:blip r:embed="rId4"/>
          <a:srcRect/>
          <a:stretch>
            <a:fillRect/>
          </a:stretch>
        </p:blipFill>
        <p:spPr bwMode="auto">
          <a:xfrm>
            <a:off x="3274141" y="1689683"/>
            <a:ext cx="18582969" cy="11619085"/>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2990</TotalTime>
  <Words>410</Words>
  <Application>Microsoft Office PowerPoint</Application>
  <PresentationFormat>自定义</PresentationFormat>
  <Paragraphs>44</Paragraphs>
  <Slides>10</Slides>
  <Notes>2</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73</cp:revision>
  <dcterms:modified xsi:type="dcterms:W3CDTF">2023-04-09T15:19:48Z</dcterms:modified>
</cp:coreProperties>
</file>