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5" r:id="rId5"/>
    <p:sldId id="263" r:id="rId6"/>
    <p:sldId id="282" r:id="rId7"/>
    <p:sldId id="270" r:id="rId8"/>
    <p:sldId id="271" r:id="rId9"/>
    <p:sldId id="272" r:id="rId10"/>
    <p:sldId id="283" r:id="rId11"/>
    <p:sldId id="284" r:id="rId12"/>
    <p:sldId id="285" r:id="rId13"/>
    <p:sldId id="288" r:id="rId14"/>
    <p:sldId id="289" r:id="rId15"/>
    <p:sldId id="290" r:id="rId16"/>
    <p:sldId id="291" r:id="rId17"/>
    <p:sldId id="292" r:id="rId18"/>
    <p:sldId id="293" r:id="rId19"/>
    <p:sldId id="294" r:id="rId20"/>
    <p:sldId id="286" r:id="rId21"/>
    <p:sldId id="287"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32" d="100"/>
          <a:sy n="32" d="100"/>
        </p:scale>
        <p:origin x="-918" y="-114"/>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3431468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yle-Tosca">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21944787" y="0"/>
            <a:ext cx="704125" cy="728978"/>
          </a:xfrm>
          <a:prstGeom prst="rect">
            <a:avLst/>
          </a:prstGeom>
        </p:spPr>
        <p:txBody>
          <a:bodyPr lIns="91438" tIns="91438" rIns="91438" bIns="91438"/>
          <a:lstStyle>
            <a:lvl1pPr algn="l" defTabSz="914400">
              <a:defRPr sz="3600">
                <a:latin typeface="Calibri"/>
                <a:ea typeface="Calibri"/>
                <a:cs typeface="Calibri"/>
                <a:sym typeface="Calibri"/>
              </a:defRPr>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9"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模板_画板 1 副本.jpg" descr="模板_画板 1 副本.jpg"/>
          <p:cNvPicPr>
            <a:picLocks noChangeAspect="1"/>
          </p:cNvPicPr>
          <p:nvPr/>
        </p:nvPicPr>
        <p:blipFill>
          <a:blip r:embed="rId2"/>
          <a:stretch>
            <a:fillRect/>
          </a:stretch>
        </p:blipFill>
        <p:spPr>
          <a:xfrm>
            <a:off x="2387" y="0"/>
            <a:ext cx="24379225" cy="13716002"/>
          </a:xfrm>
          <a:prstGeom prst="rect">
            <a:avLst/>
          </a:prstGeom>
          <a:ln w="12700">
            <a:miter lim="400000"/>
          </a:ln>
        </p:spPr>
      </p:pic>
      <p:sp>
        <p:nvSpPr>
          <p:cNvPr id="127" name="极客营在线教育"/>
          <p:cNvSpPr txBox="1"/>
          <p:nvPr/>
        </p:nvSpPr>
        <p:spPr>
          <a:xfrm>
            <a:off x="2409912" y="4442641"/>
            <a:ext cx="9359901" cy="194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0400">
                <a:latin typeface="Lantinghei SC Heavy"/>
                <a:ea typeface="Lantinghei SC Heavy"/>
                <a:cs typeface="Lantinghei SC Heavy"/>
                <a:sym typeface="Lantinghei SC Heavy"/>
              </a:defRPr>
            </a:lvl1pPr>
          </a:lstStyle>
          <a:p>
            <a:r>
              <a:t>极客营在线教育</a:t>
            </a:r>
          </a:p>
        </p:txBody>
      </p:sp>
      <p:sp>
        <p:nvSpPr>
          <p:cNvPr id="128" name="这是本章主题的占位符"/>
          <p:cNvSpPr txBox="1"/>
          <p:nvPr/>
        </p:nvSpPr>
        <p:spPr>
          <a:xfrm>
            <a:off x="2409912" y="6267291"/>
            <a:ext cx="9765494" cy="221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3700">
                <a:solidFill>
                  <a:srgbClr val="5BC289"/>
                </a:solidFill>
                <a:latin typeface="Lantinghei SC Heavy"/>
                <a:ea typeface="Lantinghei SC Heavy"/>
                <a:cs typeface="Lantinghei SC Heavy"/>
                <a:sym typeface="Lantinghei SC Heavy"/>
              </a:defRPr>
            </a:lvl1pPr>
          </a:lstStyle>
          <a:p>
            <a:r>
              <a:rPr lang="en-US" altLang="zh-CN" dirty="0"/>
              <a:t>UML</a:t>
            </a:r>
            <a:r>
              <a:rPr lang="zh-CN" altLang="en-US" dirty="0"/>
              <a:t>建模语言</a:t>
            </a:r>
            <a:endParaRPr dirty="0"/>
          </a:p>
        </p:txBody>
      </p:sp>
      <p:sp>
        <p:nvSpPr>
          <p:cNvPr id="129" name="主讲：XXX  助教：XXX"/>
          <p:cNvSpPr txBox="1"/>
          <p:nvPr/>
        </p:nvSpPr>
        <p:spPr>
          <a:xfrm>
            <a:off x="2409912" y="10297982"/>
            <a:ext cx="4026743"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5100">
                <a:solidFill>
                  <a:srgbClr val="39393A"/>
                </a:solidFill>
                <a:latin typeface="Lantinghei SC Demibold"/>
                <a:ea typeface="Lantinghei SC Demibold"/>
                <a:cs typeface="Lantinghei SC Demibold"/>
                <a:sym typeface="Lantinghei SC Demibold"/>
              </a:defRPr>
            </a:lvl1pPr>
          </a:lstStyle>
          <a:p>
            <a:r>
              <a:rPr dirty="0"/>
              <a:t>主讲</a:t>
            </a:r>
            <a:r>
              <a:rPr dirty="0" smtClean="0"/>
              <a:t>：</a:t>
            </a:r>
            <a:r>
              <a:rPr lang="zh-CN" altLang="en-US" dirty="0" smtClean="0"/>
              <a:t>谢烯炼</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35277" y="2104824"/>
            <a:ext cx="13008078" cy="313912"/>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460308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案例二</a:t>
            </a:r>
            <a:r>
              <a:rPr lang="zh-CN" altLang="en-US" sz="6600" smtClean="0"/>
              <a:t>图书借阅中图书的状态变化图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5595474" y="1122827"/>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TextBox 7"/>
          <p:cNvSpPr txBox="1"/>
          <p:nvPr/>
        </p:nvSpPr>
        <p:spPr>
          <a:xfrm>
            <a:off x="2035278" y="4630990"/>
            <a:ext cx="20736232"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1</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、开始</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可借出状态</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预定状态</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借出状态</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可借出状态</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下架</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结束</a:t>
            </a:r>
            <a:endPar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tabLst/>
            </a:pPr>
            <a:r>
              <a:rPr lang="en-US" altLang="zh-CN" sz="5400" dirty="0" smtClean="0">
                <a:solidFill>
                  <a:schemeClr val="bg1"/>
                </a:solidFill>
              </a:rPr>
              <a:t>2</a:t>
            </a:r>
            <a:r>
              <a:rPr lang="zh-CN" altLang="en-US" sz="5400" dirty="0" smtClean="0">
                <a:solidFill>
                  <a:schemeClr val="bg1"/>
                </a:solidFill>
              </a:rPr>
              <a:t>、预定状态</a:t>
            </a:r>
            <a:r>
              <a:rPr lang="en-US" altLang="zh-CN" sz="5400" dirty="0" smtClean="0">
                <a:solidFill>
                  <a:schemeClr val="bg1"/>
                </a:solidFill>
              </a:rPr>
              <a:t>—</a:t>
            </a:r>
            <a:r>
              <a:rPr lang="zh-CN" altLang="en-US" sz="5400" dirty="0" smtClean="0">
                <a:solidFill>
                  <a:schemeClr val="bg1"/>
                </a:solidFill>
              </a:rPr>
              <a:t>可借出状态</a:t>
            </a:r>
            <a:r>
              <a:rPr lang="en-US" altLang="zh-CN" sz="5400" dirty="0" smtClean="0">
                <a:solidFill>
                  <a:schemeClr val="bg1"/>
                </a:solidFill>
              </a:rPr>
              <a:t>—</a:t>
            </a:r>
            <a:r>
              <a:rPr lang="zh-CN" altLang="en-US" sz="5400" dirty="0" smtClean="0">
                <a:solidFill>
                  <a:schemeClr val="bg1"/>
                </a:solidFill>
              </a:rPr>
              <a:t>下架</a:t>
            </a:r>
            <a:r>
              <a:rPr lang="en-US" altLang="zh-CN" sz="5400" dirty="0" smtClean="0">
                <a:solidFill>
                  <a:schemeClr val="bg1"/>
                </a:solidFill>
              </a:rPr>
              <a:t>—</a:t>
            </a:r>
            <a:r>
              <a:rPr lang="zh-CN" altLang="en-US" sz="5400" dirty="0" smtClean="0">
                <a:solidFill>
                  <a:schemeClr val="bg1"/>
                </a:solidFill>
              </a:rPr>
              <a:t>结束</a:t>
            </a:r>
            <a:endParaRPr lang="en-US" altLang="zh-CN" sz="5400" dirty="0" smtClean="0">
              <a:solidFill>
                <a:schemeClr val="bg1"/>
              </a:solidFill>
            </a:endParaRPr>
          </a:p>
          <a:p>
            <a:pPr marL="0" marR="0" indent="0" algn="l" defTabSz="825500" rtl="0" fontAlgn="auto" latinLnBrk="0" hangingPunct="0">
              <a:lnSpc>
                <a:spcPct val="100000"/>
              </a:lnSpc>
              <a:spcBef>
                <a:spcPts val="0"/>
              </a:spcBef>
              <a:spcAft>
                <a:spcPts val="0"/>
              </a:spcAft>
              <a:buClrTx/>
              <a:buSzTx/>
              <a:buFontTx/>
              <a:buNone/>
              <a:tabLst/>
            </a:pP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3</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、可</a:t>
            </a:r>
            <a:r>
              <a:rPr lang="zh-CN" altLang="en-US" sz="5400" dirty="0" smtClean="0">
                <a:solidFill>
                  <a:schemeClr val="bg1"/>
                </a:solidFill>
              </a:rPr>
              <a:t>借出状态</a:t>
            </a:r>
            <a:r>
              <a:rPr lang="en-US" altLang="zh-CN" sz="5400" dirty="0" smtClean="0">
                <a:solidFill>
                  <a:schemeClr val="bg1"/>
                </a:solidFill>
              </a:rPr>
              <a:t>—</a:t>
            </a:r>
            <a:r>
              <a:rPr lang="zh-CN" altLang="en-US" sz="5400" dirty="0" smtClean="0">
                <a:solidFill>
                  <a:schemeClr val="bg1"/>
                </a:solidFill>
              </a:rPr>
              <a:t>借出状态</a:t>
            </a:r>
            <a:r>
              <a:rPr lang="en-US" altLang="zh-CN" sz="5400" dirty="0" smtClean="0">
                <a:solidFill>
                  <a:schemeClr val="bg1"/>
                </a:solidFill>
              </a:rPr>
              <a:t>—</a:t>
            </a:r>
            <a:r>
              <a:rPr lang="zh-CN" altLang="en-US" sz="5400" dirty="0" smtClean="0">
                <a:solidFill>
                  <a:schemeClr val="bg1"/>
                </a:solidFill>
              </a:rPr>
              <a:t>可借出状态</a:t>
            </a:r>
            <a:r>
              <a:rPr lang="en-US" altLang="zh-CN" sz="5400" dirty="0" smtClean="0">
                <a:solidFill>
                  <a:schemeClr val="bg1"/>
                </a:solidFill>
              </a:rPr>
              <a:t>—</a:t>
            </a:r>
            <a:r>
              <a:rPr lang="zh-CN" altLang="en-US" sz="5400" dirty="0" smtClean="0">
                <a:solidFill>
                  <a:schemeClr val="bg1"/>
                </a:solidFill>
              </a:rPr>
              <a:t>下架</a:t>
            </a:r>
            <a:r>
              <a:rPr lang="en-US" altLang="zh-CN" sz="5400" dirty="0" smtClean="0">
                <a:solidFill>
                  <a:schemeClr val="bg1"/>
                </a:solidFill>
              </a:rPr>
              <a:t>—</a:t>
            </a:r>
            <a:r>
              <a:rPr lang="zh-CN" altLang="en-US" sz="5400" dirty="0" smtClean="0">
                <a:solidFill>
                  <a:schemeClr val="bg1"/>
                </a:solidFill>
              </a:rPr>
              <a:t>结束</a:t>
            </a:r>
            <a:endParaRPr kumimoji="0" lang="zh-CN" altLang="en-US" sz="5400" b="0" i="0" u="none" strike="noStrike" cap="none" spc="0" normalizeH="0" baseline="0" dirty="0">
              <a:ln>
                <a:noFill/>
              </a:ln>
              <a:solidFill>
                <a:schemeClr val="bg1"/>
              </a:solidFill>
              <a:effectLst/>
              <a:uFillTx/>
              <a:latin typeface="Helvetica Neue Medium"/>
              <a:ea typeface="Helvetica Neue Medium"/>
              <a:cs typeface="Helvetica Neue Medium"/>
              <a:sym typeface="Helvetica Neue Medium"/>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460308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案例三</a:t>
            </a:r>
            <a:r>
              <a:rPr lang="zh-CN" altLang="en-US" sz="6600" smtClean="0"/>
              <a:t>乘客乘车状态变化图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1996868" y="118182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8" name="TextBox 7"/>
          <p:cNvSpPr txBox="1"/>
          <p:nvPr/>
        </p:nvSpPr>
        <p:spPr>
          <a:xfrm>
            <a:off x="2035278" y="4630990"/>
            <a:ext cx="19703846"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1</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、开始</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等待乘客上车</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lang="zh-CN" altLang="en-US" sz="5400" dirty="0" smtClean="0">
                <a:solidFill>
                  <a:schemeClr val="bg1"/>
                </a:solidFill>
              </a:rPr>
              <a:t>行驶</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准时到达</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结束</a:t>
            </a:r>
            <a:endPar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endParaRPr>
          </a:p>
          <a:p>
            <a:r>
              <a:rPr lang="en-US" altLang="zh-CN" sz="5400" dirty="0" smtClean="0">
                <a:solidFill>
                  <a:schemeClr val="bg1"/>
                </a:solidFill>
              </a:rPr>
              <a:t>2</a:t>
            </a:r>
            <a:r>
              <a:rPr lang="zh-CN" altLang="en-US" sz="5400" dirty="0" smtClean="0">
                <a:solidFill>
                  <a:schemeClr val="bg1"/>
                </a:solidFill>
              </a:rPr>
              <a:t>、开始</a:t>
            </a:r>
            <a:r>
              <a:rPr lang="en-US" altLang="zh-CN" sz="5400" dirty="0" smtClean="0">
                <a:solidFill>
                  <a:schemeClr val="bg1"/>
                </a:solidFill>
              </a:rPr>
              <a:t>—</a:t>
            </a:r>
            <a:r>
              <a:rPr lang="zh-CN" altLang="en-US" sz="5400" dirty="0" smtClean="0">
                <a:solidFill>
                  <a:schemeClr val="bg1"/>
                </a:solidFill>
              </a:rPr>
              <a:t>等待乘客上车</a:t>
            </a:r>
            <a:r>
              <a:rPr lang="en-US" altLang="zh-CN" sz="5400" dirty="0" smtClean="0">
                <a:solidFill>
                  <a:schemeClr val="bg1"/>
                </a:solidFill>
              </a:rPr>
              <a:t>—</a:t>
            </a:r>
            <a:r>
              <a:rPr lang="zh-CN" altLang="en-US" sz="5400" dirty="0" smtClean="0">
                <a:solidFill>
                  <a:schemeClr val="bg1"/>
                </a:solidFill>
              </a:rPr>
              <a:t>行驶</a:t>
            </a:r>
            <a:r>
              <a:rPr lang="en-US" altLang="zh-CN" sz="5400" dirty="0" smtClean="0">
                <a:solidFill>
                  <a:schemeClr val="bg1"/>
                </a:solidFill>
              </a:rPr>
              <a:t>—</a:t>
            </a:r>
            <a:r>
              <a:rPr lang="zh-CN" altLang="en-US" sz="5400" dirty="0" smtClean="0">
                <a:solidFill>
                  <a:schemeClr val="bg1"/>
                </a:solidFill>
              </a:rPr>
              <a:t>延时到达</a:t>
            </a:r>
            <a:r>
              <a:rPr lang="en-US" altLang="zh-CN" sz="5400" dirty="0" smtClean="0">
                <a:solidFill>
                  <a:schemeClr val="bg1"/>
                </a:solidFill>
              </a:rPr>
              <a:t>—</a:t>
            </a:r>
            <a:r>
              <a:rPr lang="zh-CN" altLang="en-US" sz="5400" dirty="0" smtClean="0">
                <a:solidFill>
                  <a:schemeClr val="bg1"/>
                </a:solidFill>
              </a:rPr>
              <a:t>结束</a:t>
            </a:r>
            <a:endParaRPr kumimoji="0" lang="zh-CN" altLang="en-US" sz="5400" b="0" i="0" u="none" strike="noStrike" cap="none" spc="0" normalizeH="0" baseline="0" dirty="0">
              <a:ln>
                <a:noFill/>
              </a:ln>
              <a:solidFill>
                <a:schemeClr val="bg1"/>
              </a:solidFill>
              <a:effectLst/>
              <a:uFillTx/>
              <a:latin typeface="Helvetica Neue Medium"/>
              <a:ea typeface="Helvetica Neue Medium"/>
              <a:cs typeface="Helvetica Neue Medium"/>
              <a:sym typeface="Helvetica Neue Medium"/>
            </a:endParaRPr>
          </a:p>
        </p:txBody>
      </p:sp>
      <p:sp>
        <p:nvSpPr>
          <p:cNvPr id="9" name="矩形"/>
          <p:cNvSpPr/>
          <p:nvPr/>
        </p:nvSpPr>
        <p:spPr>
          <a:xfrm>
            <a:off x="2035277" y="2104823"/>
            <a:ext cx="9674942" cy="372905"/>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a:solidFill>
                <a:schemeClr val="bg1"/>
              </a:solidFill>
            </a:endParaRPr>
          </a:p>
        </p:txBody>
      </p:sp>
      <p:sp>
        <p:nvSpPr>
          <p:cNvPr id="233" name="矩形"/>
          <p:cNvSpPr/>
          <p:nvPr/>
        </p:nvSpPr>
        <p:spPr>
          <a:xfrm>
            <a:off x="2035277" y="2104823"/>
            <a:ext cx="6511385" cy="43190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4603081"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状态与状态机介绍</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9056129" y="1122827"/>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2100552" y="3879273"/>
            <a:ext cx="19314105" cy="60119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zh-CN" altLang="en-US" sz="4800" dirty="0" smtClean="0">
                <a:solidFill>
                  <a:schemeClr val="bg1"/>
                </a:solidFill>
              </a:rPr>
              <a:t>状态机是计算机科学理论的一部分，是用来展示状态与状态之间转换的图。通常一个状态机依附于一个类，并且描述一个类的实例对接收到的事件所做出的响应。状态机也可以依附于用例、行为等，描述它们的执行过程。</a:t>
            </a:r>
            <a:endParaRPr lang="en-US" altLang="zh-CN" sz="4800" dirty="0" smtClean="0">
              <a:solidFill>
                <a:schemeClr val="bg1"/>
              </a:solidFill>
            </a:endParaRPr>
          </a:p>
          <a:p>
            <a:endParaRPr lang="zh-CN" altLang="en-US" sz="4800" dirty="0" smtClean="0">
              <a:solidFill>
                <a:schemeClr val="bg1"/>
              </a:solidFill>
            </a:endParaRPr>
          </a:p>
          <a:p>
            <a:r>
              <a:rPr lang="zh-CN" altLang="en-US" sz="4800" dirty="0" smtClean="0">
                <a:solidFill>
                  <a:schemeClr val="bg1"/>
                </a:solidFill>
              </a:rPr>
              <a:t>状态机图所描述的对象往往具有多个属性，一般状态图应该在具有以下两个特性的属性上建模：属性拥有较少的可能取值， 属性在这些值之间的转移有一定的限制。</a:t>
            </a:r>
            <a:endParaRPr lang="zh-CN" altLang="en-US" sz="48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a:solidFill>
                <a:schemeClr val="bg1"/>
              </a:solidFill>
            </a:endParaRPr>
          </a:p>
        </p:txBody>
      </p:sp>
      <p:sp>
        <p:nvSpPr>
          <p:cNvPr id="233" name="矩形"/>
          <p:cNvSpPr/>
          <p:nvPr/>
        </p:nvSpPr>
        <p:spPr>
          <a:xfrm>
            <a:off x="1990469" y="2045829"/>
            <a:ext cx="3908885" cy="43190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4603081"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t>状态机术语</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283432" y="1240814"/>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2130049" y="2817389"/>
            <a:ext cx="19314105" cy="9582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zh-CN" altLang="en-US" sz="4400" dirty="0" smtClean="0">
                <a:solidFill>
                  <a:schemeClr val="bg1"/>
                </a:solidFill>
              </a:rPr>
              <a:t>状态机中有几个术语：</a:t>
            </a:r>
            <a:r>
              <a:rPr lang="en-US" altLang="zh-CN" sz="4400" dirty="0" smtClean="0">
                <a:solidFill>
                  <a:schemeClr val="bg1"/>
                </a:solidFill>
              </a:rPr>
              <a:t>state(</a:t>
            </a:r>
            <a:r>
              <a:rPr lang="zh-CN" altLang="en-US" sz="4400" dirty="0" smtClean="0">
                <a:solidFill>
                  <a:schemeClr val="bg1"/>
                </a:solidFill>
              </a:rPr>
              <a:t>状态</a:t>
            </a:r>
            <a:r>
              <a:rPr lang="en-US" altLang="zh-CN" sz="4400" dirty="0" smtClean="0">
                <a:solidFill>
                  <a:schemeClr val="bg1"/>
                </a:solidFill>
              </a:rPr>
              <a:t>) </a:t>
            </a:r>
            <a:r>
              <a:rPr lang="zh-CN" altLang="en-US" sz="4400" dirty="0" smtClean="0">
                <a:solidFill>
                  <a:schemeClr val="bg1"/>
                </a:solidFill>
              </a:rPr>
              <a:t>、</a:t>
            </a:r>
            <a:r>
              <a:rPr lang="en-US" altLang="zh-CN" sz="4400" dirty="0" smtClean="0">
                <a:solidFill>
                  <a:schemeClr val="bg1"/>
                </a:solidFill>
              </a:rPr>
              <a:t>transition(</a:t>
            </a:r>
            <a:r>
              <a:rPr lang="zh-CN" altLang="en-US" sz="4400" dirty="0" smtClean="0">
                <a:solidFill>
                  <a:schemeClr val="bg1"/>
                </a:solidFill>
              </a:rPr>
              <a:t>转移</a:t>
            </a:r>
            <a:r>
              <a:rPr lang="en-US" altLang="zh-CN" sz="4400" dirty="0" smtClean="0">
                <a:solidFill>
                  <a:schemeClr val="bg1"/>
                </a:solidFill>
              </a:rPr>
              <a:t>) </a:t>
            </a:r>
            <a:r>
              <a:rPr lang="zh-CN" altLang="en-US" sz="4400" dirty="0" smtClean="0">
                <a:solidFill>
                  <a:schemeClr val="bg1"/>
                </a:solidFill>
              </a:rPr>
              <a:t>、</a:t>
            </a:r>
            <a:r>
              <a:rPr lang="en-US" altLang="zh-CN" sz="4400" dirty="0" smtClean="0">
                <a:solidFill>
                  <a:schemeClr val="bg1"/>
                </a:solidFill>
              </a:rPr>
              <a:t>action(</a:t>
            </a:r>
            <a:r>
              <a:rPr lang="zh-CN" altLang="en-US" sz="4400" dirty="0" smtClean="0">
                <a:solidFill>
                  <a:schemeClr val="bg1"/>
                </a:solidFill>
              </a:rPr>
              <a:t>动作</a:t>
            </a:r>
            <a:r>
              <a:rPr lang="en-US" altLang="zh-CN" sz="4400" dirty="0" smtClean="0">
                <a:solidFill>
                  <a:schemeClr val="bg1"/>
                </a:solidFill>
              </a:rPr>
              <a:t>) </a:t>
            </a:r>
            <a:r>
              <a:rPr lang="zh-CN" altLang="en-US" sz="4400" dirty="0" smtClean="0">
                <a:solidFill>
                  <a:schemeClr val="bg1"/>
                </a:solidFill>
              </a:rPr>
              <a:t>、</a:t>
            </a:r>
            <a:r>
              <a:rPr lang="en-US" altLang="zh-CN" sz="4400" dirty="0" smtClean="0">
                <a:solidFill>
                  <a:schemeClr val="bg1"/>
                </a:solidFill>
              </a:rPr>
              <a:t>transition condition(</a:t>
            </a:r>
            <a:r>
              <a:rPr lang="zh-CN" altLang="en-US" sz="4400" dirty="0" smtClean="0">
                <a:solidFill>
                  <a:schemeClr val="bg1"/>
                </a:solidFill>
              </a:rPr>
              <a:t>转移条件</a:t>
            </a:r>
            <a:r>
              <a:rPr lang="en-US" altLang="zh-CN" sz="4400" dirty="0" smtClean="0">
                <a:solidFill>
                  <a:schemeClr val="bg1"/>
                </a:solidFill>
              </a:rPr>
              <a:t>) </a:t>
            </a:r>
            <a:r>
              <a:rPr lang="zh-CN" altLang="en-US" sz="4400" dirty="0" smtClean="0">
                <a:solidFill>
                  <a:schemeClr val="bg1"/>
                </a:solidFill>
              </a:rPr>
              <a:t>。</a:t>
            </a:r>
            <a:endParaRPr lang="zh-CN" altLang="en-US" sz="4400" dirty="0" smtClean="0">
              <a:solidFill>
                <a:schemeClr val="bg1"/>
              </a:solidFill>
            </a:endParaRPr>
          </a:p>
          <a:p>
            <a:r>
              <a:rPr lang="en-US" altLang="zh-CN" sz="4400" dirty="0" smtClean="0">
                <a:solidFill>
                  <a:schemeClr val="bg1"/>
                </a:solidFill>
              </a:rPr>
              <a:t>state(</a:t>
            </a:r>
            <a:r>
              <a:rPr lang="zh-CN" altLang="en-US" sz="4400" dirty="0" smtClean="0">
                <a:solidFill>
                  <a:schemeClr val="bg1"/>
                </a:solidFill>
              </a:rPr>
              <a:t>状态</a:t>
            </a:r>
            <a:r>
              <a:rPr lang="en-US" altLang="zh-CN" sz="4400" dirty="0" smtClean="0">
                <a:solidFill>
                  <a:schemeClr val="bg1"/>
                </a:solidFill>
              </a:rPr>
              <a:t>) </a:t>
            </a:r>
            <a:r>
              <a:rPr lang="zh-CN" altLang="en-US" sz="4400" dirty="0" smtClean="0">
                <a:solidFill>
                  <a:schemeClr val="bg1"/>
                </a:solidFill>
              </a:rPr>
              <a:t>：将一个系统离散化，可以得到很多种状态，当然这些状态是有限的。例如：门禁闸机可以划分为开启状态、关闭状态；电扇可以划分为关、一档、二档、三档等状态</a:t>
            </a:r>
            <a:r>
              <a:rPr lang="zh-CN" altLang="en-US" sz="4400" dirty="0" smtClean="0">
                <a:solidFill>
                  <a:schemeClr val="bg1"/>
                </a:solidFill>
              </a:rPr>
              <a:t>。</a:t>
            </a:r>
            <a:endParaRPr lang="zh-CN" altLang="en-US" sz="4400" dirty="0" smtClean="0">
              <a:solidFill>
                <a:schemeClr val="bg1"/>
              </a:solidFill>
            </a:endParaRPr>
          </a:p>
          <a:p>
            <a:r>
              <a:rPr lang="en-US" altLang="zh-CN" sz="4400" dirty="0" smtClean="0">
                <a:solidFill>
                  <a:schemeClr val="bg1"/>
                </a:solidFill>
              </a:rPr>
              <a:t>transition(</a:t>
            </a:r>
            <a:r>
              <a:rPr lang="zh-CN" altLang="en-US" sz="4400" dirty="0" smtClean="0">
                <a:solidFill>
                  <a:schemeClr val="bg1"/>
                </a:solidFill>
              </a:rPr>
              <a:t>转移</a:t>
            </a:r>
            <a:r>
              <a:rPr lang="en-US" altLang="zh-CN" sz="4400" dirty="0" smtClean="0">
                <a:solidFill>
                  <a:schemeClr val="bg1"/>
                </a:solidFill>
              </a:rPr>
              <a:t>) </a:t>
            </a:r>
            <a:r>
              <a:rPr lang="zh-CN" altLang="en-US" sz="4400" dirty="0" smtClean="0">
                <a:solidFill>
                  <a:schemeClr val="bg1"/>
                </a:solidFill>
              </a:rPr>
              <a:t>：一个状态接收一个输入执行了某些动作到达了另外一个状态的过程就是一个</a:t>
            </a:r>
            <a:r>
              <a:rPr lang="en-US" altLang="zh-CN" sz="4400" dirty="0" smtClean="0">
                <a:solidFill>
                  <a:schemeClr val="bg1"/>
                </a:solidFill>
              </a:rPr>
              <a:t>transition(</a:t>
            </a:r>
            <a:r>
              <a:rPr lang="zh-CN" altLang="en-US" sz="4400" dirty="0" smtClean="0">
                <a:solidFill>
                  <a:schemeClr val="bg1"/>
                </a:solidFill>
              </a:rPr>
              <a:t>转移</a:t>
            </a:r>
            <a:r>
              <a:rPr lang="en-US" altLang="zh-CN" sz="4400" dirty="0" smtClean="0">
                <a:solidFill>
                  <a:schemeClr val="bg1"/>
                </a:solidFill>
              </a:rPr>
              <a:t>)</a:t>
            </a:r>
            <a:r>
              <a:rPr lang="zh-CN" altLang="en-US" sz="4400" dirty="0" smtClean="0">
                <a:solidFill>
                  <a:schemeClr val="bg1"/>
                </a:solidFill>
              </a:rPr>
              <a:t>。定义</a:t>
            </a:r>
            <a:r>
              <a:rPr lang="en-US" altLang="zh-CN" sz="4400" dirty="0" smtClean="0">
                <a:solidFill>
                  <a:schemeClr val="bg1"/>
                </a:solidFill>
              </a:rPr>
              <a:t>transition(</a:t>
            </a:r>
            <a:r>
              <a:rPr lang="zh-CN" altLang="en-US" sz="4400" dirty="0" smtClean="0">
                <a:solidFill>
                  <a:schemeClr val="bg1"/>
                </a:solidFill>
              </a:rPr>
              <a:t>转移</a:t>
            </a:r>
            <a:r>
              <a:rPr lang="en-US" altLang="zh-CN" sz="4400" dirty="0" smtClean="0">
                <a:solidFill>
                  <a:schemeClr val="bg1"/>
                </a:solidFill>
              </a:rPr>
              <a:t>)</a:t>
            </a:r>
            <a:r>
              <a:rPr lang="zh-CN" altLang="en-US" sz="4400" dirty="0" smtClean="0">
                <a:solidFill>
                  <a:schemeClr val="bg1"/>
                </a:solidFill>
              </a:rPr>
              <a:t>就是在定义状态机的转移流程</a:t>
            </a:r>
            <a:r>
              <a:rPr lang="zh-CN" altLang="en-US" sz="4400" dirty="0" smtClean="0">
                <a:solidFill>
                  <a:schemeClr val="bg1"/>
                </a:solidFill>
              </a:rPr>
              <a:t>。</a:t>
            </a:r>
            <a:endParaRPr lang="zh-CN" altLang="en-US" sz="4400" dirty="0" smtClean="0">
              <a:solidFill>
                <a:schemeClr val="bg1"/>
              </a:solidFill>
            </a:endParaRPr>
          </a:p>
          <a:p>
            <a:r>
              <a:rPr lang="en-US" altLang="zh-CN" sz="4400" dirty="0" smtClean="0">
                <a:solidFill>
                  <a:schemeClr val="bg1"/>
                </a:solidFill>
              </a:rPr>
              <a:t>transition condition(</a:t>
            </a:r>
            <a:r>
              <a:rPr lang="zh-CN" altLang="en-US" sz="4400" dirty="0" smtClean="0">
                <a:solidFill>
                  <a:schemeClr val="bg1"/>
                </a:solidFill>
              </a:rPr>
              <a:t>转移条件</a:t>
            </a:r>
            <a:r>
              <a:rPr lang="en-US" altLang="zh-CN" sz="4400" dirty="0" smtClean="0">
                <a:solidFill>
                  <a:schemeClr val="bg1"/>
                </a:solidFill>
              </a:rPr>
              <a:t>) </a:t>
            </a:r>
            <a:r>
              <a:rPr lang="zh-CN" altLang="en-US" sz="4400" dirty="0" smtClean="0">
                <a:solidFill>
                  <a:schemeClr val="bg1"/>
                </a:solidFill>
              </a:rPr>
              <a:t>：也叫做</a:t>
            </a:r>
            <a:r>
              <a:rPr lang="en-US" altLang="zh-CN" sz="4400" dirty="0" smtClean="0">
                <a:solidFill>
                  <a:schemeClr val="bg1"/>
                </a:solidFill>
              </a:rPr>
              <a:t>Event(</a:t>
            </a:r>
            <a:r>
              <a:rPr lang="zh-CN" altLang="en-US" sz="4400" dirty="0" smtClean="0">
                <a:solidFill>
                  <a:schemeClr val="bg1"/>
                </a:solidFill>
              </a:rPr>
              <a:t>事件</a:t>
            </a:r>
            <a:r>
              <a:rPr lang="en-US" altLang="zh-CN" sz="4400" dirty="0" smtClean="0">
                <a:solidFill>
                  <a:schemeClr val="bg1"/>
                </a:solidFill>
              </a:rPr>
              <a:t>)</a:t>
            </a:r>
            <a:r>
              <a:rPr lang="zh-CN" altLang="en-US" sz="4400" dirty="0" smtClean="0">
                <a:solidFill>
                  <a:schemeClr val="bg1"/>
                </a:solidFill>
              </a:rPr>
              <a:t>，在某一状态下，只有达到了</a:t>
            </a:r>
            <a:r>
              <a:rPr lang="en-US" altLang="zh-CN" sz="4400" dirty="0" smtClean="0">
                <a:solidFill>
                  <a:schemeClr val="bg1"/>
                </a:solidFill>
              </a:rPr>
              <a:t>transition condition(</a:t>
            </a:r>
            <a:r>
              <a:rPr lang="zh-CN" altLang="en-US" sz="4400" dirty="0" smtClean="0">
                <a:solidFill>
                  <a:schemeClr val="bg1"/>
                </a:solidFill>
              </a:rPr>
              <a:t>转移条件</a:t>
            </a:r>
            <a:r>
              <a:rPr lang="en-US" altLang="zh-CN" sz="4400" dirty="0" smtClean="0">
                <a:solidFill>
                  <a:schemeClr val="bg1"/>
                </a:solidFill>
              </a:rPr>
              <a:t>)</a:t>
            </a:r>
            <a:r>
              <a:rPr lang="zh-CN" altLang="en-US" sz="4400" dirty="0" smtClean="0">
                <a:solidFill>
                  <a:schemeClr val="bg1"/>
                </a:solidFill>
              </a:rPr>
              <a:t>，才会按照状态机的转移流程转移到下一状态，并执行相应的动作</a:t>
            </a:r>
            <a:r>
              <a:rPr lang="zh-CN" altLang="en-US" sz="4400" dirty="0" smtClean="0">
                <a:solidFill>
                  <a:schemeClr val="bg1"/>
                </a:solidFill>
              </a:rPr>
              <a:t>。</a:t>
            </a:r>
            <a:endParaRPr lang="zh-CN" altLang="en-US" sz="4400" dirty="0" smtClean="0">
              <a:solidFill>
                <a:schemeClr val="bg1"/>
              </a:solidFill>
            </a:endParaRPr>
          </a:p>
          <a:p>
            <a:r>
              <a:rPr lang="en-US" altLang="zh-CN" sz="4400" dirty="0" smtClean="0">
                <a:solidFill>
                  <a:schemeClr val="bg1"/>
                </a:solidFill>
              </a:rPr>
              <a:t>action(</a:t>
            </a:r>
            <a:r>
              <a:rPr lang="zh-CN" altLang="en-US" sz="4400" dirty="0" smtClean="0">
                <a:solidFill>
                  <a:schemeClr val="bg1"/>
                </a:solidFill>
              </a:rPr>
              <a:t>动作</a:t>
            </a:r>
            <a:r>
              <a:rPr lang="en-US" altLang="zh-CN" sz="4400" dirty="0" smtClean="0">
                <a:solidFill>
                  <a:schemeClr val="bg1"/>
                </a:solidFill>
              </a:rPr>
              <a:t>)</a:t>
            </a:r>
            <a:r>
              <a:rPr lang="zh-CN" altLang="en-US" sz="4400" dirty="0" smtClean="0">
                <a:solidFill>
                  <a:schemeClr val="bg1"/>
                </a:solidFill>
              </a:rPr>
              <a:t>：在状态机的运转过程中会有很多种动作。如：进入动作</a:t>
            </a:r>
            <a:r>
              <a:rPr lang="en-US" altLang="zh-CN" sz="4400" dirty="0" smtClean="0">
                <a:solidFill>
                  <a:schemeClr val="bg1"/>
                </a:solidFill>
              </a:rPr>
              <a:t>(entry action)[</a:t>
            </a:r>
            <a:r>
              <a:rPr lang="zh-CN" altLang="en-US" sz="4400" dirty="0" smtClean="0">
                <a:solidFill>
                  <a:schemeClr val="bg1"/>
                </a:solidFill>
              </a:rPr>
              <a:t>在进入状态时进行</a:t>
            </a:r>
            <a:r>
              <a:rPr lang="en-US" altLang="zh-CN" sz="4400" dirty="0" smtClean="0">
                <a:solidFill>
                  <a:schemeClr val="bg1"/>
                </a:solidFill>
              </a:rPr>
              <a:t>]</a:t>
            </a:r>
            <a:r>
              <a:rPr lang="zh-CN" altLang="en-US" sz="4400" dirty="0" smtClean="0">
                <a:solidFill>
                  <a:schemeClr val="bg1"/>
                </a:solidFill>
              </a:rPr>
              <a:t>、退出动作</a:t>
            </a:r>
            <a:r>
              <a:rPr lang="en-US" altLang="zh-CN" sz="4400" dirty="0" smtClean="0">
                <a:solidFill>
                  <a:schemeClr val="bg1"/>
                </a:solidFill>
              </a:rPr>
              <a:t>(exit action)[</a:t>
            </a:r>
            <a:r>
              <a:rPr lang="zh-CN" altLang="en-US" sz="4400" dirty="0" smtClean="0">
                <a:solidFill>
                  <a:schemeClr val="bg1"/>
                </a:solidFill>
              </a:rPr>
              <a:t>在退出状态时进行</a:t>
            </a:r>
            <a:r>
              <a:rPr lang="en-US" altLang="zh-CN" sz="4400" dirty="0" smtClean="0">
                <a:solidFill>
                  <a:schemeClr val="bg1"/>
                </a:solidFill>
              </a:rPr>
              <a:t>]</a:t>
            </a:r>
            <a:r>
              <a:rPr lang="zh-CN" altLang="en-US" sz="4400" dirty="0" smtClean="0">
                <a:solidFill>
                  <a:schemeClr val="bg1"/>
                </a:solidFill>
              </a:rPr>
              <a:t>、转移动作</a:t>
            </a:r>
            <a:r>
              <a:rPr lang="en-US" altLang="zh-CN" sz="4400" dirty="0" smtClean="0">
                <a:solidFill>
                  <a:schemeClr val="bg1"/>
                </a:solidFill>
              </a:rPr>
              <a:t>[</a:t>
            </a:r>
            <a:r>
              <a:rPr lang="zh-CN" altLang="en-US" sz="4400" dirty="0" smtClean="0">
                <a:solidFill>
                  <a:schemeClr val="bg1"/>
                </a:solidFill>
              </a:rPr>
              <a:t>在进行特定转移时进行</a:t>
            </a:r>
            <a:r>
              <a:rPr lang="en-US" altLang="zh-CN" sz="4400" dirty="0" smtClean="0">
                <a:solidFill>
                  <a:schemeClr val="bg1"/>
                </a:solidFill>
              </a:rPr>
              <a:t>]</a:t>
            </a:r>
            <a:r>
              <a:rPr lang="zh-CN" altLang="en-US" sz="4400" dirty="0" smtClean="0">
                <a:solidFill>
                  <a:schemeClr val="bg1"/>
                </a:solidFill>
              </a:rPr>
              <a:t>。</a:t>
            </a:r>
            <a:endParaRPr lang="zh-CN" altLang="en-US" sz="44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a:solidFill>
                <a:schemeClr val="bg1"/>
              </a:solidFill>
            </a:endParaRPr>
          </a:p>
        </p:txBody>
      </p:sp>
      <p:sp>
        <p:nvSpPr>
          <p:cNvPr id="233" name="矩形"/>
          <p:cNvSpPr/>
          <p:nvPr/>
        </p:nvSpPr>
        <p:spPr>
          <a:xfrm>
            <a:off x="2019965" y="2104823"/>
            <a:ext cx="3820395" cy="372906"/>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4603081"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状态机例子</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430916" y="1240814"/>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2189043" y="2758395"/>
            <a:ext cx="19314105" cy="28110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zh-CN" altLang="en-US" sz="4400" dirty="0" smtClean="0">
                <a:solidFill>
                  <a:schemeClr val="bg1"/>
                </a:solidFill>
              </a:rPr>
              <a:t>定义了一个只有</a:t>
            </a:r>
            <a:r>
              <a:rPr lang="en-US" altLang="zh-CN" sz="4400" dirty="0" smtClean="0">
                <a:solidFill>
                  <a:schemeClr val="bg1"/>
                </a:solidFill>
              </a:rPr>
              <a:t>opened </a:t>
            </a:r>
            <a:r>
              <a:rPr lang="zh-CN" altLang="en-US" sz="4400" dirty="0" smtClean="0">
                <a:solidFill>
                  <a:schemeClr val="bg1"/>
                </a:solidFill>
              </a:rPr>
              <a:t>和</a:t>
            </a:r>
            <a:r>
              <a:rPr lang="en-US" altLang="zh-CN" sz="4400" dirty="0" smtClean="0">
                <a:solidFill>
                  <a:schemeClr val="bg1"/>
                </a:solidFill>
              </a:rPr>
              <a:t>closed</a:t>
            </a:r>
            <a:r>
              <a:rPr lang="zh-CN" altLang="en-US" sz="4400" dirty="0" smtClean="0">
                <a:solidFill>
                  <a:schemeClr val="bg1"/>
                </a:solidFill>
              </a:rPr>
              <a:t>两种状态的状态机。当系统处于</a:t>
            </a:r>
            <a:r>
              <a:rPr lang="en-US" altLang="zh-CN" sz="4400" dirty="0" smtClean="0">
                <a:solidFill>
                  <a:schemeClr val="bg1"/>
                </a:solidFill>
              </a:rPr>
              <a:t>opened</a:t>
            </a:r>
            <a:r>
              <a:rPr lang="zh-CN" altLang="en-US" sz="4400" dirty="0" smtClean="0">
                <a:solidFill>
                  <a:schemeClr val="bg1"/>
                </a:solidFill>
              </a:rPr>
              <a:t>状态，在收到输入“关闭事件”，达到了状态机转移条件，系统就转移到了</a:t>
            </a:r>
            <a:r>
              <a:rPr lang="en-US" altLang="zh-CN" sz="4400" dirty="0" smtClean="0">
                <a:solidFill>
                  <a:schemeClr val="bg1"/>
                </a:solidFill>
              </a:rPr>
              <a:t>closed</a:t>
            </a:r>
            <a:r>
              <a:rPr lang="zh-CN" altLang="en-US" sz="4400" dirty="0" smtClean="0">
                <a:solidFill>
                  <a:schemeClr val="bg1"/>
                </a:solidFill>
              </a:rPr>
              <a:t>状态，并执行相应的动作，此例有一个进入动作</a:t>
            </a:r>
            <a:r>
              <a:rPr lang="en-US" altLang="zh-CN" sz="4400" dirty="0" smtClean="0">
                <a:solidFill>
                  <a:schemeClr val="bg1"/>
                </a:solidFill>
              </a:rPr>
              <a:t>(entry action)</a:t>
            </a:r>
            <a:r>
              <a:rPr lang="zh-CN" altLang="en-US" sz="4400" dirty="0" smtClean="0">
                <a:solidFill>
                  <a:schemeClr val="bg1"/>
                </a:solidFill>
              </a:rPr>
              <a:t>，进入</a:t>
            </a:r>
            <a:r>
              <a:rPr lang="en-US" altLang="zh-CN" sz="4400" dirty="0" smtClean="0">
                <a:solidFill>
                  <a:schemeClr val="bg1"/>
                </a:solidFill>
              </a:rPr>
              <a:t>closed</a:t>
            </a:r>
            <a:r>
              <a:rPr lang="zh-CN" altLang="en-US" sz="4400" dirty="0" smtClean="0">
                <a:solidFill>
                  <a:schemeClr val="bg1"/>
                </a:solidFill>
              </a:rPr>
              <a:t>状态，会执行</a:t>
            </a:r>
            <a:r>
              <a:rPr lang="en-US" altLang="zh-CN" sz="4400" dirty="0" smtClean="0">
                <a:solidFill>
                  <a:schemeClr val="bg1"/>
                </a:solidFill>
              </a:rPr>
              <a:t>close door</a:t>
            </a:r>
            <a:r>
              <a:rPr lang="zh-CN" altLang="en-US" sz="4400" dirty="0" smtClean="0">
                <a:solidFill>
                  <a:schemeClr val="bg1"/>
                </a:solidFill>
              </a:rPr>
              <a:t>动作。</a:t>
            </a:r>
            <a:endParaRPr lang="zh-CN" altLang="en-US" sz="4400" dirty="0">
              <a:solidFill>
                <a:schemeClr val="bg1"/>
              </a:solidFill>
            </a:endParaRPr>
          </a:p>
        </p:txBody>
      </p:sp>
      <p:pic>
        <p:nvPicPr>
          <p:cNvPr id="10" name="图片 9"/>
          <p:cNvPicPr/>
          <p:nvPr/>
        </p:nvPicPr>
        <p:blipFill>
          <a:blip r:embed="rId4"/>
          <a:srcRect l="49340" t="35125" r="29994" b="14648"/>
          <a:stretch>
            <a:fillRect/>
          </a:stretch>
        </p:blipFill>
        <p:spPr bwMode="auto">
          <a:xfrm>
            <a:off x="11828206" y="4368122"/>
            <a:ext cx="9497962" cy="8964420"/>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dirty="0">
              <a:solidFill>
                <a:schemeClr val="bg1"/>
              </a:solidFill>
            </a:endParaRPr>
          </a:p>
        </p:txBody>
      </p:sp>
      <p:sp>
        <p:nvSpPr>
          <p:cNvPr id="234" name="此处为内容标题？"/>
          <p:cNvSpPr txBox="1"/>
          <p:nvPr/>
        </p:nvSpPr>
        <p:spPr>
          <a:xfrm>
            <a:off x="1823462" y="1347086"/>
            <a:ext cx="14603081"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状态机分类</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519406" y="121131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2248036" y="2551918"/>
            <a:ext cx="19314105" cy="67505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sz="4800" b="1" dirty="0" smtClean="0"/>
              <a:t>acceptors(</a:t>
            </a:r>
            <a:r>
              <a:rPr lang="zh-CN" altLang="en-US" sz="4800" b="1" dirty="0" smtClean="0"/>
              <a:t>接收器</a:t>
            </a:r>
            <a:r>
              <a:rPr lang="en-US" altLang="zh-CN" sz="4800" b="1" dirty="0" smtClean="0"/>
              <a:t>)</a:t>
            </a:r>
            <a:r>
              <a:rPr lang="zh-CN" altLang="en-US" sz="4800" b="1" dirty="0" smtClean="0"/>
              <a:t>、</a:t>
            </a:r>
            <a:r>
              <a:rPr lang="en-US" sz="4800" b="1" dirty="0" smtClean="0"/>
              <a:t>transducers(</a:t>
            </a:r>
            <a:r>
              <a:rPr lang="zh-CN" altLang="en-US" sz="4800" b="1" dirty="0" smtClean="0"/>
              <a:t>转换器</a:t>
            </a:r>
            <a:r>
              <a:rPr lang="en-US" altLang="zh-CN" sz="4800" b="1" dirty="0" smtClean="0"/>
              <a:t>)</a:t>
            </a:r>
            <a:r>
              <a:rPr lang="zh-CN" altLang="en-US" sz="4800" dirty="0" smtClean="0"/>
              <a:t> </a:t>
            </a:r>
            <a:r>
              <a:rPr lang="zh-CN" altLang="en-US" sz="4800" dirty="0" smtClean="0"/>
              <a:t>  两</a:t>
            </a:r>
            <a:r>
              <a:rPr lang="zh-CN" altLang="en-US" sz="4800" dirty="0" smtClean="0"/>
              <a:t>大</a:t>
            </a:r>
            <a:r>
              <a:rPr lang="zh-CN" altLang="en-US" sz="4800" dirty="0" smtClean="0"/>
              <a:t>类</a:t>
            </a:r>
            <a:endParaRPr lang="en-US" altLang="zh-CN" sz="4800" dirty="0" smtClean="0"/>
          </a:p>
          <a:p>
            <a:endParaRPr lang="en-US" altLang="zh-CN" sz="4800" dirty="0" smtClean="0"/>
          </a:p>
          <a:p>
            <a:r>
              <a:rPr lang="en-US" altLang="zh-CN" sz="4800" dirty="0" smtClean="0">
                <a:solidFill>
                  <a:schemeClr val="bg1"/>
                </a:solidFill>
              </a:rPr>
              <a:t>acceptors(</a:t>
            </a:r>
            <a:r>
              <a:rPr lang="zh-CN" altLang="en-US" sz="4800" dirty="0" smtClean="0">
                <a:solidFill>
                  <a:schemeClr val="bg1"/>
                </a:solidFill>
              </a:rPr>
              <a:t>接收器</a:t>
            </a:r>
            <a:r>
              <a:rPr lang="en-US" altLang="zh-CN" sz="4800" dirty="0" smtClean="0">
                <a:solidFill>
                  <a:schemeClr val="bg1"/>
                </a:solidFill>
              </a:rPr>
              <a:t>) </a:t>
            </a:r>
            <a:r>
              <a:rPr lang="zh-CN" altLang="en-US" sz="4800" dirty="0" smtClean="0">
                <a:solidFill>
                  <a:schemeClr val="bg1"/>
                </a:solidFill>
              </a:rPr>
              <a:t>是指产生一个二值的输出，指示接收的输入是否能被接受。</a:t>
            </a:r>
            <a:r>
              <a:rPr lang="en-US" altLang="zh-CN" sz="4800" dirty="0" smtClean="0">
                <a:solidFill>
                  <a:schemeClr val="bg1"/>
                </a:solidFill>
              </a:rPr>
              <a:t>acceptors(</a:t>
            </a:r>
            <a:r>
              <a:rPr lang="zh-CN" altLang="en-US" sz="4800" dirty="0" smtClean="0">
                <a:solidFill>
                  <a:schemeClr val="bg1"/>
                </a:solidFill>
              </a:rPr>
              <a:t>接收器</a:t>
            </a:r>
            <a:r>
              <a:rPr lang="en-US" altLang="zh-CN" sz="4800" dirty="0" smtClean="0">
                <a:solidFill>
                  <a:schemeClr val="bg1"/>
                </a:solidFill>
              </a:rPr>
              <a:t>)</a:t>
            </a:r>
            <a:r>
              <a:rPr lang="zh-CN" altLang="en-US" sz="4800" dirty="0" smtClean="0">
                <a:solidFill>
                  <a:schemeClr val="bg1"/>
                </a:solidFill>
              </a:rPr>
              <a:t>的每一种状态都是接受或不接受的。如果一组所有的输入都被接受并且当前的状态是接受状态，那么这一组输入就是可接受的</a:t>
            </a:r>
            <a:r>
              <a:rPr lang="zh-CN" altLang="en-US" sz="4800" dirty="0" smtClean="0">
                <a:solidFill>
                  <a:schemeClr val="bg1"/>
                </a:solidFill>
              </a:rPr>
              <a:t>。</a:t>
            </a:r>
            <a:endParaRPr lang="en-US" altLang="zh-CN" sz="4800" dirty="0" smtClean="0">
              <a:solidFill>
                <a:schemeClr val="bg1"/>
              </a:solidFill>
            </a:endParaRPr>
          </a:p>
          <a:p>
            <a:endParaRPr lang="en-US" altLang="zh-CN" sz="4800" dirty="0" smtClean="0">
              <a:solidFill>
                <a:schemeClr val="bg1"/>
              </a:solidFill>
            </a:endParaRPr>
          </a:p>
          <a:p>
            <a:r>
              <a:rPr lang="en-US" altLang="zh-CN" sz="4800" dirty="0" smtClean="0">
                <a:solidFill>
                  <a:schemeClr val="bg1"/>
                </a:solidFill>
              </a:rPr>
              <a:t>transducers(</a:t>
            </a:r>
            <a:r>
              <a:rPr lang="zh-CN" altLang="en-US" sz="4800" dirty="0" smtClean="0">
                <a:solidFill>
                  <a:schemeClr val="bg1"/>
                </a:solidFill>
              </a:rPr>
              <a:t>转换器</a:t>
            </a:r>
            <a:r>
              <a:rPr lang="en-US" altLang="zh-CN" sz="4800" dirty="0" smtClean="0">
                <a:solidFill>
                  <a:schemeClr val="bg1"/>
                </a:solidFill>
              </a:rPr>
              <a:t>) </a:t>
            </a:r>
            <a:r>
              <a:rPr lang="zh-CN" altLang="en-US" sz="4800" dirty="0" smtClean="0">
                <a:solidFill>
                  <a:schemeClr val="bg1"/>
                </a:solidFill>
              </a:rPr>
              <a:t>是根据当前的状态和</a:t>
            </a:r>
            <a:r>
              <a:rPr lang="en-US" altLang="zh-CN" sz="4800" dirty="0" smtClean="0">
                <a:solidFill>
                  <a:schemeClr val="bg1"/>
                </a:solidFill>
              </a:rPr>
              <a:t>(</a:t>
            </a:r>
            <a:r>
              <a:rPr lang="zh-CN" altLang="en-US" sz="4800" dirty="0" smtClean="0">
                <a:solidFill>
                  <a:schemeClr val="bg1"/>
                </a:solidFill>
              </a:rPr>
              <a:t>或</a:t>
            </a:r>
            <a:r>
              <a:rPr lang="en-US" altLang="zh-CN" sz="4800" dirty="0" smtClean="0">
                <a:solidFill>
                  <a:schemeClr val="bg1"/>
                </a:solidFill>
              </a:rPr>
              <a:t>)</a:t>
            </a:r>
            <a:r>
              <a:rPr lang="zh-CN" altLang="en-US" sz="4800" dirty="0" smtClean="0">
                <a:solidFill>
                  <a:schemeClr val="bg1"/>
                </a:solidFill>
              </a:rPr>
              <a:t>给定的输入产生输出，输出的同时可能也伴随着状态的转移</a:t>
            </a:r>
            <a:r>
              <a:rPr lang="en-US" altLang="zh-CN" sz="4800" dirty="0" smtClean="0">
                <a:solidFill>
                  <a:schemeClr val="bg1"/>
                </a:solidFill>
              </a:rPr>
              <a:t>(</a:t>
            </a:r>
            <a:r>
              <a:rPr lang="zh-CN" altLang="en-US" sz="4800" dirty="0" smtClean="0">
                <a:solidFill>
                  <a:schemeClr val="bg1"/>
                </a:solidFill>
              </a:rPr>
              <a:t>不是必须</a:t>
            </a:r>
            <a:r>
              <a:rPr lang="en-US" altLang="zh-CN" sz="4800" dirty="0" smtClean="0">
                <a:solidFill>
                  <a:schemeClr val="bg1"/>
                </a:solidFill>
              </a:rPr>
              <a:t>)</a:t>
            </a:r>
            <a:r>
              <a:rPr lang="zh-CN" altLang="en-US" sz="4800" dirty="0" smtClean="0">
                <a:solidFill>
                  <a:schemeClr val="bg1"/>
                </a:solidFill>
              </a:rPr>
              <a:t>。</a:t>
            </a:r>
            <a:endParaRPr lang="zh-CN" altLang="en-US" sz="4800" dirty="0">
              <a:solidFill>
                <a:schemeClr val="bg1"/>
              </a:solidFill>
            </a:endParaRPr>
          </a:p>
        </p:txBody>
      </p:sp>
      <p:sp>
        <p:nvSpPr>
          <p:cNvPr id="11" name="矩形"/>
          <p:cNvSpPr/>
          <p:nvPr/>
        </p:nvSpPr>
        <p:spPr>
          <a:xfrm>
            <a:off x="2019965" y="2104823"/>
            <a:ext cx="3820395" cy="372906"/>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lang="zh-CN" altLang="en-US" dirty="0">
              <a:solidFill>
                <a:schemeClr val="bg1"/>
              </a:solidFill>
            </a:endParaRPr>
          </a:p>
        </p:txBody>
      </p:sp>
      <p:sp>
        <p:nvSpPr>
          <p:cNvPr id="234" name="此处为内容标题？"/>
          <p:cNvSpPr txBox="1"/>
          <p:nvPr/>
        </p:nvSpPr>
        <p:spPr>
          <a:xfrm>
            <a:off x="1823462" y="1347086"/>
            <a:ext cx="14603081"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en-US" sz="6600" b="1" dirty="0" smtClean="0"/>
              <a:t>acceptors(</a:t>
            </a:r>
            <a:r>
              <a:rPr lang="zh-CN" altLang="en-US" sz="6600" b="1" dirty="0" smtClean="0"/>
              <a:t>接收器</a:t>
            </a:r>
            <a:r>
              <a:rPr lang="en-US" altLang="zh-CN" sz="6600" b="1" dirty="0" smtClean="0"/>
              <a:t>)</a:t>
            </a:r>
            <a:r>
              <a:rPr lang="zh-CN" altLang="en-US" sz="6600" b="1" dirty="0" smtClean="0"/>
              <a:t>例子</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0442477" y="118182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1882580" y="2884336"/>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1923572" y="2876382"/>
            <a:ext cx="19314105"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endParaRPr lang="zh-CN" altLang="en-US" sz="4800" dirty="0">
              <a:solidFill>
                <a:schemeClr val="bg1"/>
              </a:solidFill>
            </a:endParaRPr>
          </a:p>
        </p:txBody>
      </p:sp>
      <p:sp>
        <p:nvSpPr>
          <p:cNvPr id="10" name="矩形"/>
          <p:cNvSpPr/>
          <p:nvPr/>
        </p:nvSpPr>
        <p:spPr>
          <a:xfrm>
            <a:off x="2019965" y="2104823"/>
            <a:ext cx="8038435" cy="343409"/>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11" name="TextBox 10"/>
          <p:cNvSpPr txBox="1"/>
          <p:nvPr/>
        </p:nvSpPr>
        <p:spPr>
          <a:xfrm>
            <a:off x="2005780" y="2654710"/>
            <a:ext cx="20647742" cy="23801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4400" dirty="0" smtClean="0">
                <a:solidFill>
                  <a:schemeClr val="bg1"/>
                </a:solidFill>
              </a:rPr>
              <a:t>一种</a:t>
            </a:r>
            <a:r>
              <a:rPr lang="en-US" altLang="zh-CN" sz="4400" dirty="0" smtClean="0">
                <a:solidFill>
                  <a:schemeClr val="bg1"/>
                </a:solidFill>
              </a:rPr>
              <a:t>acceptors(</a:t>
            </a:r>
            <a:r>
              <a:rPr lang="zh-CN" altLang="en-US" sz="4400" dirty="0" smtClean="0">
                <a:solidFill>
                  <a:schemeClr val="bg1"/>
                </a:solidFill>
              </a:rPr>
              <a:t>接收器</a:t>
            </a:r>
            <a:r>
              <a:rPr lang="en-US" altLang="zh-CN" sz="4400" dirty="0" smtClean="0">
                <a:solidFill>
                  <a:schemeClr val="bg1"/>
                </a:solidFill>
              </a:rPr>
              <a:t>) </a:t>
            </a:r>
            <a:r>
              <a:rPr lang="zh-CN" altLang="en-US" sz="4400" dirty="0" smtClean="0">
                <a:solidFill>
                  <a:schemeClr val="bg1"/>
                </a:solidFill>
              </a:rPr>
              <a:t>类型有限状态机，用来识别所输入的字符串是否为</a:t>
            </a:r>
            <a:r>
              <a:rPr lang="en-US" altLang="zh-CN" sz="4400" dirty="0" smtClean="0">
                <a:solidFill>
                  <a:schemeClr val="bg1"/>
                </a:solidFill>
              </a:rPr>
              <a:t>nice</a:t>
            </a:r>
            <a:r>
              <a:rPr lang="zh-CN" altLang="en-US" sz="4400" dirty="0" smtClean="0">
                <a:solidFill>
                  <a:schemeClr val="bg1"/>
                </a:solidFill>
              </a:rPr>
              <a:t>，其总共被划分为了七种状态，其中只有第七种状态</a:t>
            </a:r>
            <a:r>
              <a:rPr lang="en-US" altLang="zh-CN" sz="4400" dirty="0" smtClean="0">
                <a:solidFill>
                  <a:schemeClr val="bg1"/>
                </a:solidFill>
              </a:rPr>
              <a:t>Success</a:t>
            </a:r>
            <a:r>
              <a:rPr lang="zh-CN" altLang="en-US" sz="4400" dirty="0" smtClean="0">
                <a:solidFill>
                  <a:schemeClr val="bg1"/>
                </a:solidFill>
              </a:rPr>
              <a:t>被认为是可接受状态。如果所输入的字串不是</a:t>
            </a:r>
            <a:r>
              <a:rPr lang="en-US" altLang="zh-CN" sz="4400" dirty="0" smtClean="0">
                <a:solidFill>
                  <a:schemeClr val="bg1"/>
                </a:solidFill>
              </a:rPr>
              <a:t>nice</a:t>
            </a:r>
            <a:r>
              <a:rPr lang="zh-CN" altLang="en-US" sz="4400" dirty="0" smtClean="0">
                <a:solidFill>
                  <a:schemeClr val="bg1"/>
                </a:solidFill>
              </a:rPr>
              <a:t>，则会被转移到第六种状态</a:t>
            </a:r>
            <a:r>
              <a:rPr lang="en-US" altLang="zh-CN" sz="4400" dirty="0" smtClean="0">
                <a:solidFill>
                  <a:schemeClr val="bg1"/>
                </a:solidFill>
              </a:rPr>
              <a:t>Error</a:t>
            </a:r>
            <a:r>
              <a:rPr lang="zh-CN" altLang="en-US" sz="6000" dirty="0" smtClean="0">
                <a:solidFill>
                  <a:schemeClr val="bg1"/>
                </a:solidFill>
              </a:rPr>
              <a:t>。</a:t>
            </a:r>
            <a:endParaRPr kumimoji="0" lang="zh-CN" altLang="en-US" sz="6000" b="0" i="0" u="none" strike="noStrike" cap="none" spc="0" normalizeH="0" baseline="0" dirty="0">
              <a:ln>
                <a:noFill/>
              </a:ln>
              <a:solidFill>
                <a:schemeClr val="bg1"/>
              </a:solidFill>
              <a:effectLst/>
              <a:uFillTx/>
              <a:latin typeface="Helvetica Neue Medium"/>
              <a:ea typeface="Helvetica Neue Medium"/>
              <a:cs typeface="Helvetica Neue Medium"/>
              <a:sym typeface="Helvetica Neue Medium"/>
            </a:endParaRPr>
          </a:p>
        </p:txBody>
      </p:sp>
      <p:pic>
        <p:nvPicPr>
          <p:cNvPr id="12" name="图片 11"/>
          <p:cNvPicPr/>
          <p:nvPr/>
        </p:nvPicPr>
        <p:blipFill>
          <a:blip r:embed="rId4"/>
          <a:srcRect l="41375" t="36559" r="20518" b="25448"/>
          <a:stretch>
            <a:fillRect/>
          </a:stretch>
        </p:blipFill>
        <p:spPr bwMode="auto">
          <a:xfrm>
            <a:off x="3097162" y="5161935"/>
            <a:ext cx="16872155" cy="8111613"/>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lang="zh-CN" altLang="en-US" dirty="0">
              <a:solidFill>
                <a:schemeClr val="bg1"/>
              </a:solidFill>
            </a:endParaRPr>
          </a:p>
        </p:txBody>
      </p:sp>
      <p:sp>
        <p:nvSpPr>
          <p:cNvPr id="234" name="此处为内容标题？"/>
          <p:cNvSpPr txBox="1"/>
          <p:nvPr/>
        </p:nvSpPr>
        <p:spPr>
          <a:xfrm>
            <a:off x="1823462" y="1347086"/>
            <a:ext cx="14603081"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en-US" altLang="zh-CN" sz="6600" b="1" dirty="0" smtClean="0">
                <a:solidFill>
                  <a:schemeClr val="bg1"/>
                </a:solidFill>
              </a:rPr>
              <a:t>transducers(</a:t>
            </a:r>
            <a:r>
              <a:rPr lang="zh-CN" altLang="en-US" sz="6600" b="1" dirty="0" smtClean="0">
                <a:solidFill>
                  <a:schemeClr val="bg1"/>
                </a:solidFill>
              </a:rPr>
              <a:t>转换器</a:t>
            </a:r>
            <a:r>
              <a:rPr lang="en-US" altLang="zh-CN" sz="6600" b="1" dirty="0" smtClean="0">
                <a:solidFill>
                  <a:schemeClr val="bg1"/>
                </a:solidFill>
              </a:rPr>
              <a:t>)</a:t>
            </a:r>
            <a:r>
              <a:rPr lang="zh-CN" altLang="en-US" sz="6600" b="1" dirty="0" smtClean="0">
                <a:solidFill>
                  <a:schemeClr val="bg1"/>
                </a:solidFill>
              </a:rPr>
              <a:t>分类</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1238890" y="118182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1882580" y="2884336"/>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1923572" y="2876382"/>
            <a:ext cx="19314105"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endParaRPr lang="zh-CN" altLang="en-US" sz="4800" dirty="0">
              <a:solidFill>
                <a:schemeClr val="bg1"/>
              </a:solidFill>
            </a:endParaRPr>
          </a:p>
        </p:txBody>
      </p:sp>
      <p:sp>
        <p:nvSpPr>
          <p:cNvPr id="10" name="矩形"/>
          <p:cNvSpPr/>
          <p:nvPr/>
        </p:nvSpPr>
        <p:spPr>
          <a:xfrm>
            <a:off x="2019965" y="2104823"/>
            <a:ext cx="8746358" cy="343409"/>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11" name="TextBox 10"/>
          <p:cNvSpPr txBox="1"/>
          <p:nvPr/>
        </p:nvSpPr>
        <p:spPr>
          <a:xfrm>
            <a:off x="2005780" y="2861187"/>
            <a:ext cx="20647742"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4800" dirty="0" smtClean="0">
                <a:solidFill>
                  <a:schemeClr val="bg1"/>
                </a:solidFill>
              </a:rPr>
              <a:t>transducers(</a:t>
            </a:r>
            <a:r>
              <a:rPr lang="zh-CN" altLang="en-US" sz="4800" dirty="0" smtClean="0">
                <a:solidFill>
                  <a:schemeClr val="bg1"/>
                </a:solidFill>
              </a:rPr>
              <a:t>转换器</a:t>
            </a:r>
            <a:r>
              <a:rPr lang="en-US" altLang="zh-CN" sz="4800" dirty="0" smtClean="0">
                <a:solidFill>
                  <a:schemeClr val="bg1"/>
                </a:solidFill>
              </a:rPr>
              <a:t>) </a:t>
            </a:r>
            <a:r>
              <a:rPr lang="zh-CN" altLang="en-US" sz="4800" dirty="0" smtClean="0">
                <a:solidFill>
                  <a:schemeClr val="bg1"/>
                </a:solidFill>
              </a:rPr>
              <a:t>型有限状态机可以分为两种子类型，</a:t>
            </a:r>
            <a:r>
              <a:rPr lang="en-US" altLang="zh-CN" sz="4800" dirty="0" err="1" smtClean="0">
                <a:solidFill>
                  <a:schemeClr val="bg1"/>
                </a:solidFill>
              </a:rPr>
              <a:t>moore</a:t>
            </a:r>
            <a:r>
              <a:rPr lang="en-US" altLang="zh-CN" sz="4800" dirty="0" smtClean="0">
                <a:solidFill>
                  <a:schemeClr val="bg1"/>
                </a:solidFill>
              </a:rPr>
              <a:t> machine (</a:t>
            </a:r>
            <a:r>
              <a:rPr lang="zh-CN" altLang="en-US" sz="4800" dirty="0" smtClean="0">
                <a:solidFill>
                  <a:schemeClr val="bg1"/>
                </a:solidFill>
              </a:rPr>
              <a:t>摩尔型有限状态机</a:t>
            </a:r>
            <a:r>
              <a:rPr lang="en-US" altLang="zh-CN" sz="4800" dirty="0" smtClean="0">
                <a:solidFill>
                  <a:schemeClr val="bg1"/>
                </a:solidFill>
              </a:rPr>
              <a:t>)</a:t>
            </a:r>
            <a:r>
              <a:rPr lang="zh-CN" altLang="en-US" sz="4800" dirty="0" smtClean="0">
                <a:solidFill>
                  <a:schemeClr val="bg1"/>
                </a:solidFill>
              </a:rPr>
              <a:t>和</a:t>
            </a:r>
            <a:r>
              <a:rPr lang="en-US" altLang="zh-CN" sz="4800" dirty="0" smtClean="0">
                <a:solidFill>
                  <a:schemeClr val="bg1"/>
                </a:solidFill>
              </a:rPr>
              <a:t>mealy machine (</a:t>
            </a:r>
            <a:r>
              <a:rPr lang="zh-CN" altLang="en-US" sz="4800" dirty="0" smtClean="0">
                <a:solidFill>
                  <a:schemeClr val="bg1"/>
                </a:solidFill>
              </a:rPr>
              <a:t>米利型有限状态机</a:t>
            </a:r>
            <a:r>
              <a:rPr lang="en-US" altLang="zh-CN" sz="4800" dirty="0" smtClean="0">
                <a:solidFill>
                  <a:schemeClr val="bg1"/>
                </a:solidFill>
              </a:rPr>
              <a:t>) </a:t>
            </a:r>
            <a:r>
              <a:rPr lang="zh-CN" altLang="en-US" sz="4800" dirty="0" smtClean="0">
                <a:solidFill>
                  <a:schemeClr val="bg1"/>
                </a:solidFill>
              </a:rPr>
              <a:t>，其中：</a:t>
            </a:r>
          </a:p>
          <a:p>
            <a:pPr algn="l"/>
            <a:endParaRPr lang="zh-CN" altLang="en-US" sz="4800" dirty="0" smtClean="0">
              <a:solidFill>
                <a:schemeClr val="bg1"/>
              </a:solidFill>
            </a:endParaRPr>
          </a:p>
          <a:p>
            <a:pPr algn="l"/>
            <a:r>
              <a:rPr lang="zh-CN" altLang="en-US" sz="4800" dirty="0" smtClean="0">
                <a:solidFill>
                  <a:schemeClr val="bg1"/>
                </a:solidFill>
              </a:rPr>
              <a:t>若输出只和状态有关而与输入无关，则称为</a:t>
            </a:r>
            <a:r>
              <a:rPr lang="en-US" altLang="zh-CN" sz="4800" dirty="0" err="1" smtClean="0">
                <a:solidFill>
                  <a:schemeClr val="bg1"/>
                </a:solidFill>
              </a:rPr>
              <a:t>moore</a:t>
            </a:r>
            <a:r>
              <a:rPr lang="zh-CN" altLang="en-US" sz="4800" dirty="0" smtClean="0">
                <a:solidFill>
                  <a:schemeClr val="bg1"/>
                </a:solidFill>
              </a:rPr>
              <a:t>状态机</a:t>
            </a:r>
          </a:p>
          <a:p>
            <a:pPr algn="l"/>
            <a:endParaRPr lang="zh-CN" altLang="en-US" sz="4800" dirty="0" smtClean="0">
              <a:solidFill>
                <a:schemeClr val="bg1"/>
              </a:solidFill>
            </a:endParaRPr>
          </a:p>
          <a:p>
            <a:pPr algn="l"/>
            <a:r>
              <a:rPr lang="zh-CN" altLang="en-US" sz="4800" dirty="0" smtClean="0">
                <a:solidFill>
                  <a:schemeClr val="bg1"/>
                </a:solidFill>
              </a:rPr>
              <a:t>输出不仅和状态有关而且和输入有关系，则称为</a:t>
            </a:r>
            <a:r>
              <a:rPr lang="en-US" altLang="zh-CN" sz="4800" dirty="0" smtClean="0">
                <a:solidFill>
                  <a:schemeClr val="bg1"/>
                </a:solidFill>
              </a:rPr>
              <a:t>mealy</a:t>
            </a:r>
            <a:r>
              <a:rPr lang="zh-CN" altLang="en-US" sz="4800" dirty="0" smtClean="0">
                <a:solidFill>
                  <a:schemeClr val="bg1"/>
                </a:solidFill>
              </a:rPr>
              <a:t>状态机</a:t>
            </a:r>
            <a:endParaRPr kumimoji="0" lang="zh-CN" altLang="en-US" sz="4800" b="0" i="0" u="none" strike="noStrike" cap="none" spc="0" normalizeH="0" baseline="0" dirty="0">
              <a:ln>
                <a:noFill/>
              </a:ln>
              <a:solidFill>
                <a:schemeClr val="bg1"/>
              </a:solidFill>
              <a:effectLst/>
              <a:uFillTx/>
              <a:latin typeface="Helvetica Neue Medium"/>
              <a:ea typeface="Helvetica Neue Medium"/>
              <a:cs typeface="Helvetica Neue Medium"/>
              <a:sym typeface="Helvetica Neue Medium"/>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lang="zh-CN" altLang="en-US" dirty="0">
              <a:solidFill>
                <a:schemeClr val="bg1"/>
              </a:solidFill>
            </a:endParaRPr>
          </a:p>
        </p:txBody>
      </p:sp>
      <p:sp>
        <p:nvSpPr>
          <p:cNvPr id="234" name="此处为内容标题？"/>
          <p:cNvSpPr txBox="1"/>
          <p:nvPr/>
        </p:nvSpPr>
        <p:spPr>
          <a:xfrm>
            <a:off x="1823462" y="1347086"/>
            <a:ext cx="14603081"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en-US" altLang="zh-CN" sz="6600" dirty="0" err="1" smtClean="0">
                <a:solidFill>
                  <a:schemeClr val="bg1"/>
                </a:solidFill>
              </a:rPr>
              <a:t>moore</a:t>
            </a:r>
            <a:r>
              <a:rPr lang="zh-CN" altLang="en-US" sz="6600" dirty="0" smtClean="0">
                <a:solidFill>
                  <a:schemeClr val="bg1"/>
                </a:solidFill>
              </a:rPr>
              <a:t>状态机例子</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8643173" y="1152324"/>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1882580" y="2884336"/>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1923572" y="2876382"/>
            <a:ext cx="19314105"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endParaRPr lang="zh-CN" altLang="en-US" sz="4800" dirty="0">
              <a:solidFill>
                <a:schemeClr val="bg1"/>
              </a:solidFill>
            </a:endParaRPr>
          </a:p>
        </p:txBody>
      </p:sp>
      <p:sp>
        <p:nvSpPr>
          <p:cNvPr id="10" name="矩形"/>
          <p:cNvSpPr/>
          <p:nvPr/>
        </p:nvSpPr>
        <p:spPr>
          <a:xfrm>
            <a:off x="2019965" y="2104823"/>
            <a:ext cx="6091648" cy="402403"/>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11" name="TextBox 10"/>
          <p:cNvSpPr txBox="1"/>
          <p:nvPr/>
        </p:nvSpPr>
        <p:spPr>
          <a:xfrm>
            <a:off x="1946786" y="2536722"/>
            <a:ext cx="20647742"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4800" dirty="0" smtClean="0">
                <a:solidFill>
                  <a:schemeClr val="bg1"/>
                </a:solidFill>
              </a:rPr>
              <a:t>其有</a:t>
            </a:r>
            <a:r>
              <a:rPr lang="en-US" altLang="zh-CN" sz="4800" dirty="0" smtClean="0">
                <a:solidFill>
                  <a:schemeClr val="bg1"/>
                </a:solidFill>
              </a:rPr>
              <a:t>q0</a:t>
            </a:r>
            <a:r>
              <a:rPr lang="zh-CN" altLang="en-US" sz="4800" dirty="0" smtClean="0">
                <a:solidFill>
                  <a:schemeClr val="bg1"/>
                </a:solidFill>
              </a:rPr>
              <a:t>、</a:t>
            </a:r>
            <a:r>
              <a:rPr lang="en-US" altLang="zh-CN" sz="4800" dirty="0" smtClean="0">
                <a:solidFill>
                  <a:schemeClr val="bg1"/>
                </a:solidFill>
              </a:rPr>
              <a:t>q1</a:t>
            </a:r>
            <a:r>
              <a:rPr lang="zh-CN" altLang="en-US" sz="4800" dirty="0" smtClean="0">
                <a:solidFill>
                  <a:schemeClr val="bg1"/>
                </a:solidFill>
              </a:rPr>
              <a:t>、</a:t>
            </a:r>
            <a:r>
              <a:rPr lang="en-US" altLang="zh-CN" sz="4800" dirty="0" smtClean="0">
                <a:solidFill>
                  <a:schemeClr val="bg1"/>
                </a:solidFill>
              </a:rPr>
              <a:t>q2</a:t>
            </a:r>
            <a:r>
              <a:rPr lang="zh-CN" altLang="en-US" sz="4800" dirty="0" smtClean="0">
                <a:solidFill>
                  <a:schemeClr val="bg1"/>
                </a:solidFill>
              </a:rPr>
              <a:t>、</a:t>
            </a:r>
            <a:r>
              <a:rPr lang="en-US" altLang="zh-CN" sz="4800" dirty="0" smtClean="0">
                <a:solidFill>
                  <a:schemeClr val="bg1"/>
                </a:solidFill>
              </a:rPr>
              <a:t>q3</a:t>
            </a:r>
            <a:r>
              <a:rPr lang="zh-CN" altLang="en-US" sz="4800" dirty="0" smtClean="0">
                <a:solidFill>
                  <a:schemeClr val="bg1"/>
                </a:solidFill>
              </a:rPr>
              <a:t>四个状态，</a:t>
            </a:r>
            <a:r>
              <a:rPr lang="en-US" altLang="zh-CN" sz="4800" dirty="0" smtClean="0">
                <a:solidFill>
                  <a:schemeClr val="bg1"/>
                </a:solidFill>
              </a:rPr>
              <a:t>X,Y,Z</a:t>
            </a:r>
            <a:r>
              <a:rPr lang="zh-CN" altLang="en-US" sz="4800" dirty="0" smtClean="0">
                <a:solidFill>
                  <a:schemeClr val="bg1"/>
                </a:solidFill>
              </a:rPr>
              <a:t>三个输入，</a:t>
            </a:r>
            <a:r>
              <a:rPr lang="en-US" altLang="zh-CN" sz="4800" dirty="0" smtClean="0">
                <a:solidFill>
                  <a:schemeClr val="bg1"/>
                </a:solidFill>
              </a:rPr>
              <a:t>a</a:t>
            </a:r>
            <a:r>
              <a:rPr lang="zh-CN" altLang="en-US" sz="4800" dirty="0" smtClean="0">
                <a:solidFill>
                  <a:schemeClr val="bg1"/>
                </a:solidFill>
              </a:rPr>
              <a:t>、</a:t>
            </a:r>
            <a:r>
              <a:rPr lang="en-US" altLang="zh-CN" sz="4800" dirty="0" smtClean="0">
                <a:solidFill>
                  <a:schemeClr val="bg1"/>
                </a:solidFill>
              </a:rPr>
              <a:t>b</a:t>
            </a:r>
            <a:r>
              <a:rPr lang="zh-CN" altLang="en-US" sz="4800" dirty="0" smtClean="0">
                <a:solidFill>
                  <a:schemeClr val="bg1"/>
                </a:solidFill>
              </a:rPr>
              <a:t>、</a:t>
            </a:r>
            <a:r>
              <a:rPr lang="en-US" altLang="zh-CN" sz="4800" dirty="0" smtClean="0">
                <a:solidFill>
                  <a:schemeClr val="bg1"/>
                </a:solidFill>
              </a:rPr>
              <a:t>c</a:t>
            </a:r>
            <a:r>
              <a:rPr lang="zh-CN" altLang="en-US" sz="4800" dirty="0" smtClean="0">
                <a:solidFill>
                  <a:schemeClr val="bg1"/>
                </a:solidFill>
              </a:rPr>
              <a:t>三个输出。可以看出其四个状态</a:t>
            </a:r>
            <a:r>
              <a:rPr lang="en-US" altLang="zh-CN" sz="4800" dirty="0" smtClean="0">
                <a:solidFill>
                  <a:schemeClr val="bg1"/>
                </a:solidFill>
              </a:rPr>
              <a:t>q0</a:t>
            </a:r>
            <a:r>
              <a:rPr lang="zh-CN" altLang="en-US" sz="4800" dirty="0" smtClean="0">
                <a:solidFill>
                  <a:schemeClr val="bg1"/>
                </a:solidFill>
              </a:rPr>
              <a:t>、</a:t>
            </a:r>
            <a:r>
              <a:rPr lang="en-US" altLang="zh-CN" sz="4800" dirty="0" smtClean="0">
                <a:solidFill>
                  <a:schemeClr val="bg1"/>
                </a:solidFill>
              </a:rPr>
              <a:t>q1</a:t>
            </a:r>
            <a:r>
              <a:rPr lang="zh-CN" altLang="en-US" sz="4800" dirty="0" smtClean="0">
                <a:solidFill>
                  <a:schemeClr val="bg1"/>
                </a:solidFill>
              </a:rPr>
              <a:t>、</a:t>
            </a:r>
            <a:r>
              <a:rPr lang="en-US" altLang="zh-CN" sz="4800" dirty="0" smtClean="0">
                <a:solidFill>
                  <a:schemeClr val="bg1"/>
                </a:solidFill>
              </a:rPr>
              <a:t>q2</a:t>
            </a:r>
            <a:r>
              <a:rPr lang="zh-CN" altLang="en-US" sz="4800" dirty="0" smtClean="0">
                <a:solidFill>
                  <a:schemeClr val="bg1"/>
                </a:solidFill>
              </a:rPr>
              <a:t>、</a:t>
            </a:r>
            <a:r>
              <a:rPr lang="en-US" altLang="zh-CN" sz="4800" dirty="0" smtClean="0">
                <a:solidFill>
                  <a:schemeClr val="bg1"/>
                </a:solidFill>
              </a:rPr>
              <a:t>q3</a:t>
            </a:r>
            <a:r>
              <a:rPr lang="zh-CN" altLang="en-US" sz="4800" dirty="0" smtClean="0">
                <a:solidFill>
                  <a:schemeClr val="bg1"/>
                </a:solidFill>
              </a:rPr>
              <a:t>对应的输出分别为</a:t>
            </a:r>
            <a:r>
              <a:rPr lang="en-US" altLang="zh-CN" sz="4800" dirty="0" smtClean="0">
                <a:solidFill>
                  <a:schemeClr val="bg1"/>
                </a:solidFill>
              </a:rPr>
              <a:t>b</a:t>
            </a:r>
            <a:r>
              <a:rPr lang="zh-CN" altLang="en-US" sz="4800" dirty="0" smtClean="0">
                <a:solidFill>
                  <a:schemeClr val="bg1"/>
                </a:solidFill>
              </a:rPr>
              <a:t>、</a:t>
            </a:r>
            <a:r>
              <a:rPr lang="en-US" altLang="zh-CN" sz="4800" dirty="0" smtClean="0">
                <a:solidFill>
                  <a:schemeClr val="bg1"/>
                </a:solidFill>
              </a:rPr>
              <a:t>a</a:t>
            </a:r>
            <a:r>
              <a:rPr lang="zh-CN" altLang="en-US" sz="4800" dirty="0" smtClean="0">
                <a:solidFill>
                  <a:schemeClr val="bg1"/>
                </a:solidFill>
              </a:rPr>
              <a:t>、</a:t>
            </a:r>
            <a:r>
              <a:rPr lang="en-US" altLang="zh-CN" sz="4800" dirty="0" smtClean="0">
                <a:solidFill>
                  <a:schemeClr val="bg1"/>
                </a:solidFill>
              </a:rPr>
              <a:t>a</a:t>
            </a:r>
            <a:r>
              <a:rPr lang="zh-CN" altLang="en-US" sz="4800" dirty="0" smtClean="0">
                <a:solidFill>
                  <a:schemeClr val="bg1"/>
                </a:solidFill>
              </a:rPr>
              <a:t>、</a:t>
            </a:r>
            <a:r>
              <a:rPr lang="en-US" altLang="zh-CN" sz="4800" dirty="0" smtClean="0">
                <a:solidFill>
                  <a:schemeClr val="bg1"/>
                </a:solidFill>
              </a:rPr>
              <a:t>c</a:t>
            </a:r>
            <a:r>
              <a:rPr lang="zh-CN" altLang="en-US" sz="4800" dirty="0" smtClean="0">
                <a:solidFill>
                  <a:schemeClr val="bg1"/>
                </a:solidFill>
              </a:rPr>
              <a:t>，就是说输出已经和状态绑定好，不管输入为哪一个，均不影响输出。其中</a:t>
            </a:r>
            <a:r>
              <a:rPr lang="en-US" altLang="zh-CN" sz="4800" dirty="0" smtClean="0">
                <a:solidFill>
                  <a:schemeClr val="bg1"/>
                </a:solidFill>
              </a:rPr>
              <a:t>q0</a:t>
            </a:r>
            <a:r>
              <a:rPr lang="zh-CN" altLang="en-US" sz="4800" dirty="0" smtClean="0">
                <a:solidFill>
                  <a:schemeClr val="bg1"/>
                </a:solidFill>
              </a:rPr>
              <a:t>为初始状态，假设输入为</a:t>
            </a:r>
            <a:r>
              <a:rPr lang="en-US" altLang="zh-CN" sz="4800" dirty="0" smtClean="0">
                <a:solidFill>
                  <a:schemeClr val="bg1"/>
                </a:solidFill>
              </a:rPr>
              <a:t>XYZY</a:t>
            </a:r>
            <a:r>
              <a:rPr lang="zh-CN" altLang="en-US" sz="4800" dirty="0" smtClean="0">
                <a:solidFill>
                  <a:schemeClr val="bg1"/>
                </a:solidFill>
              </a:rPr>
              <a:t>，可以看出输出</a:t>
            </a:r>
            <a:r>
              <a:rPr lang="zh-CN" altLang="en-US" sz="4800" dirty="0" smtClean="0">
                <a:solidFill>
                  <a:schemeClr val="bg1"/>
                </a:solidFill>
              </a:rPr>
              <a:t>为</a:t>
            </a:r>
            <a:r>
              <a:rPr lang="en-US" altLang="zh-CN" sz="4800" dirty="0" smtClean="0">
                <a:solidFill>
                  <a:schemeClr val="bg1"/>
                </a:solidFill>
              </a:rPr>
              <a:t>****</a:t>
            </a:r>
            <a:r>
              <a:rPr lang="zh-CN" altLang="en-US" sz="4800" dirty="0" smtClean="0">
                <a:solidFill>
                  <a:schemeClr val="bg1"/>
                </a:solidFill>
              </a:rPr>
              <a:t>；</a:t>
            </a:r>
            <a:r>
              <a:rPr lang="zh-CN" altLang="en-US" sz="4800" dirty="0" smtClean="0">
                <a:solidFill>
                  <a:schemeClr val="bg1"/>
                </a:solidFill>
              </a:rPr>
              <a:t>假设输入为</a:t>
            </a:r>
            <a:r>
              <a:rPr lang="en-US" altLang="zh-CN" sz="4800" dirty="0" smtClean="0">
                <a:solidFill>
                  <a:schemeClr val="bg1"/>
                </a:solidFill>
              </a:rPr>
              <a:t>ZXYZ</a:t>
            </a:r>
            <a:r>
              <a:rPr lang="zh-CN" altLang="en-US" sz="4800" dirty="0" smtClean="0">
                <a:solidFill>
                  <a:schemeClr val="bg1"/>
                </a:solidFill>
              </a:rPr>
              <a:t>，则输出</a:t>
            </a:r>
            <a:r>
              <a:rPr lang="zh-CN" altLang="en-US" sz="4800" dirty="0" smtClean="0">
                <a:solidFill>
                  <a:schemeClr val="bg1"/>
                </a:solidFill>
              </a:rPr>
              <a:t>为</a:t>
            </a:r>
            <a:r>
              <a:rPr lang="en-US" altLang="zh-CN" sz="4800" dirty="0" smtClean="0">
                <a:solidFill>
                  <a:schemeClr val="bg1"/>
                </a:solidFill>
              </a:rPr>
              <a:t>****</a:t>
            </a:r>
            <a:r>
              <a:rPr lang="zh-CN" altLang="en-US" sz="4800" dirty="0" smtClean="0">
                <a:solidFill>
                  <a:schemeClr val="bg1"/>
                </a:solidFill>
              </a:rPr>
              <a:t>，</a:t>
            </a:r>
            <a:r>
              <a:rPr lang="zh-CN" altLang="en-US" sz="4800" dirty="0" smtClean="0">
                <a:solidFill>
                  <a:schemeClr val="bg1"/>
                </a:solidFill>
              </a:rPr>
              <a:t>可以看出，虽然输出只和状态有关而与输入无关，但改变输入的序列顺序，输出序列也会改变。</a:t>
            </a:r>
          </a:p>
        </p:txBody>
      </p:sp>
      <p:pic>
        <p:nvPicPr>
          <p:cNvPr id="12" name="图片 11"/>
          <p:cNvPicPr/>
          <p:nvPr/>
        </p:nvPicPr>
        <p:blipFill>
          <a:blip r:embed="rId4"/>
          <a:srcRect l="45467" t="32287" r="26365" b="26099"/>
          <a:stretch>
            <a:fillRect/>
          </a:stretch>
        </p:blipFill>
        <p:spPr bwMode="auto">
          <a:xfrm>
            <a:off x="8347586" y="6536277"/>
            <a:ext cx="11887201" cy="7179723"/>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lang="zh-CN" altLang="en-US" dirty="0">
              <a:solidFill>
                <a:schemeClr val="bg1"/>
              </a:solidFill>
            </a:endParaRPr>
          </a:p>
        </p:txBody>
      </p:sp>
      <p:sp>
        <p:nvSpPr>
          <p:cNvPr id="234" name="此处为内容标题？"/>
          <p:cNvSpPr txBox="1"/>
          <p:nvPr/>
        </p:nvSpPr>
        <p:spPr>
          <a:xfrm>
            <a:off x="1823462" y="1347086"/>
            <a:ext cx="14603081"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en-US" altLang="zh-CN" sz="6600" dirty="0" smtClean="0">
                <a:solidFill>
                  <a:schemeClr val="bg1"/>
                </a:solidFill>
              </a:rPr>
              <a:t>mealy</a:t>
            </a:r>
            <a:r>
              <a:rPr lang="zh-CN" altLang="en-US" sz="6600" dirty="0" smtClean="0">
                <a:solidFill>
                  <a:schemeClr val="bg1"/>
                </a:solidFill>
              </a:rPr>
              <a:t>状态机</a:t>
            </a:r>
            <a:r>
              <a:rPr lang="zh-CN" altLang="en-US" sz="6600" dirty="0" smtClean="0">
                <a:solidFill>
                  <a:schemeClr val="bg1"/>
                </a:solidFill>
              </a:rPr>
              <a:t>例子</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8643173" y="1152324"/>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1882580" y="2884336"/>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1923572" y="2876382"/>
            <a:ext cx="19314105"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endParaRPr lang="zh-CN" altLang="en-US" sz="4800" dirty="0">
              <a:solidFill>
                <a:schemeClr val="bg1"/>
              </a:solidFill>
            </a:endParaRPr>
          </a:p>
        </p:txBody>
      </p:sp>
      <p:sp>
        <p:nvSpPr>
          <p:cNvPr id="10" name="矩形"/>
          <p:cNvSpPr/>
          <p:nvPr/>
        </p:nvSpPr>
        <p:spPr>
          <a:xfrm>
            <a:off x="2019965" y="2104823"/>
            <a:ext cx="6091648" cy="402403"/>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11" name="TextBox 10"/>
          <p:cNvSpPr txBox="1"/>
          <p:nvPr/>
        </p:nvSpPr>
        <p:spPr>
          <a:xfrm>
            <a:off x="1946786" y="2536722"/>
            <a:ext cx="20647742"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4800" dirty="0" smtClean="0">
                <a:solidFill>
                  <a:schemeClr val="bg1"/>
                </a:solidFill>
              </a:rPr>
              <a:t>mealy</a:t>
            </a:r>
            <a:r>
              <a:rPr lang="zh-CN" altLang="en-US" sz="4800" dirty="0" smtClean="0">
                <a:solidFill>
                  <a:schemeClr val="bg1"/>
                </a:solidFill>
              </a:rPr>
              <a:t>状态机与输出只依赖于机器当前状态的</a:t>
            </a:r>
            <a:r>
              <a:rPr lang="en-US" altLang="zh-CN" sz="4800" dirty="0" err="1" smtClean="0">
                <a:solidFill>
                  <a:schemeClr val="bg1"/>
                </a:solidFill>
              </a:rPr>
              <a:t>moore</a:t>
            </a:r>
            <a:r>
              <a:rPr lang="zh-CN" altLang="en-US" sz="4800" dirty="0" smtClean="0">
                <a:solidFill>
                  <a:schemeClr val="bg1"/>
                </a:solidFill>
              </a:rPr>
              <a:t>状态机不同，它的输出与当前状态和输入都有关。但是对于每个</a:t>
            </a:r>
            <a:r>
              <a:rPr lang="en-US" altLang="zh-CN" sz="4800" dirty="0" smtClean="0">
                <a:solidFill>
                  <a:schemeClr val="bg1"/>
                </a:solidFill>
              </a:rPr>
              <a:t>mealy</a:t>
            </a:r>
            <a:r>
              <a:rPr lang="zh-CN" altLang="en-US" sz="4800" dirty="0" smtClean="0">
                <a:solidFill>
                  <a:schemeClr val="bg1"/>
                </a:solidFill>
              </a:rPr>
              <a:t>状态机都有一个等价的</a:t>
            </a:r>
            <a:r>
              <a:rPr lang="en-US" altLang="zh-CN" sz="4800" dirty="0" err="1" smtClean="0">
                <a:solidFill>
                  <a:schemeClr val="bg1"/>
                </a:solidFill>
              </a:rPr>
              <a:t>moore</a:t>
            </a:r>
            <a:r>
              <a:rPr lang="zh-CN" altLang="en-US" sz="4800" dirty="0" smtClean="0">
                <a:solidFill>
                  <a:schemeClr val="bg1"/>
                </a:solidFill>
              </a:rPr>
              <a:t>机。如下所示为一个简单的</a:t>
            </a:r>
            <a:r>
              <a:rPr lang="en-US" altLang="zh-CN" sz="4800" dirty="0" smtClean="0">
                <a:solidFill>
                  <a:schemeClr val="bg1"/>
                </a:solidFill>
              </a:rPr>
              <a:t>mealy</a:t>
            </a:r>
            <a:r>
              <a:rPr lang="zh-CN" altLang="en-US" sz="4800" dirty="0" smtClean="0">
                <a:solidFill>
                  <a:schemeClr val="bg1"/>
                </a:solidFill>
              </a:rPr>
              <a:t>状态机，它有一个输入和一个输出。在每一个有向边上，标注出了输入</a:t>
            </a:r>
            <a:r>
              <a:rPr lang="en-US" altLang="zh-CN" sz="4800" dirty="0" smtClean="0">
                <a:solidFill>
                  <a:schemeClr val="bg1"/>
                </a:solidFill>
              </a:rPr>
              <a:t>(</a:t>
            </a:r>
            <a:r>
              <a:rPr lang="zh-CN" altLang="en-US" sz="4800" dirty="0" smtClean="0">
                <a:solidFill>
                  <a:schemeClr val="bg1"/>
                </a:solidFill>
              </a:rPr>
              <a:t>红色</a:t>
            </a:r>
            <a:r>
              <a:rPr lang="en-US" altLang="zh-CN" sz="4800" dirty="0" smtClean="0">
                <a:solidFill>
                  <a:schemeClr val="bg1"/>
                </a:solidFill>
              </a:rPr>
              <a:t>)</a:t>
            </a:r>
            <a:r>
              <a:rPr lang="zh-CN" altLang="en-US" sz="4800" dirty="0" smtClean="0">
                <a:solidFill>
                  <a:schemeClr val="bg1"/>
                </a:solidFill>
              </a:rPr>
              <a:t>和输出</a:t>
            </a:r>
            <a:r>
              <a:rPr lang="en-US" altLang="zh-CN" sz="4800" dirty="0" smtClean="0">
                <a:solidFill>
                  <a:schemeClr val="bg1"/>
                </a:solidFill>
              </a:rPr>
              <a:t>(</a:t>
            </a:r>
            <a:r>
              <a:rPr lang="zh-CN" altLang="en-US" sz="4800" dirty="0" smtClean="0">
                <a:solidFill>
                  <a:schemeClr val="bg1"/>
                </a:solidFill>
              </a:rPr>
              <a:t>蓝色</a:t>
            </a:r>
            <a:r>
              <a:rPr lang="en-US" altLang="zh-CN" sz="4800" dirty="0" smtClean="0">
                <a:solidFill>
                  <a:schemeClr val="bg1"/>
                </a:solidFill>
              </a:rPr>
              <a:t>)</a:t>
            </a:r>
            <a:r>
              <a:rPr lang="zh-CN" altLang="en-US" sz="4800" dirty="0" smtClean="0">
                <a:solidFill>
                  <a:schemeClr val="bg1"/>
                </a:solidFill>
              </a:rPr>
              <a:t>。</a:t>
            </a:r>
            <a:r>
              <a:rPr lang="zh-CN" altLang="en-US" sz="4800" dirty="0" smtClean="0">
                <a:solidFill>
                  <a:schemeClr val="bg1"/>
                </a:solidFill>
              </a:rPr>
              <a:t>当输入为</a:t>
            </a:r>
            <a:r>
              <a:rPr lang="en-US" altLang="zh-CN" sz="4800" dirty="0" smtClean="0">
                <a:solidFill>
                  <a:schemeClr val="bg1"/>
                </a:solidFill>
              </a:rPr>
              <a:t>0111001110</a:t>
            </a:r>
            <a:r>
              <a:rPr lang="zh-CN" altLang="en-US" sz="4800" dirty="0" smtClean="0">
                <a:solidFill>
                  <a:schemeClr val="bg1"/>
                </a:solidFill>
              </a:rPr>
              <a:t>时，输出</a:t>
            </a:r>
            <a:r>
              <a:rPr lang="zh-CN" altLang="en-US" sz="4800" dirty="0" smtClean="0">
                <a:solidFill>
                  <a:schemeClr val="bg1"/>
                </a:solidFill>
              </a:rPr>
              <a:t>为</a:t>
            </a:r>
            <a:r>
              <a:rPr lang="en-US" altLang="zh-CN" sz="4800" dirty="0" smtClean="0">
                <a:solidFill>
                  <a:schemeClr val="bg1"/>
                </a:solidFill>
              </a:rPr>
              <a:t>**********</a:t>
            </a:r>
            <a:r>
              <a:rPr lang="zh-CN" altLang="en-US" sz="4800" dirty="0" smtClean="0">
                <a:solidFill>
                  <a:schemeClr val="bg1"/>
                </a:solidFill>
              </a:rPr>
              <a:t>。</a:t>
            </a:r>
            <a:endParaRPr lang="zh-CN" altLang="en-US" sz="4800" dirty="0" smtClean="0">
              <a:solidFill>
                <a:schemeClr val="bg1"/>
              </a:solidFill>
            </a:endParaRPr>
          </a:p>
        </p:txBody>
      </p:sp>
      <p:pic>
        <p:nvPicPr>
          <p:cNvPr id="13" name="图片 12"/>
          <p:cNvPicPr/>
          <p:nvPr/>
        </p:nvPicPr>
        <p:blipFill>
          <a:blip r:embed="rId4"/>
          <a:srcRect l="53876" t="25448" r="31204" b="39427"/>
          <a:stretch>
            <a:fillRect/>
          </a:stretch>
        </p:blipFill>
        <p:spPr bwMode="auto">
          <a:xfrm>
            <a:off x="10353368" y="5717572"/>
            <a:ext cx="10353366" cy="7555977"/>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2"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极客营荣誉</a:t>
            </a:r>
          </a:p>
        </p:txBody>
      </p:sp>
      <p:sp>
        <p:nvSpPr>
          <p:cNvPr id="133" name="Oval 3"/>
          <p:cNvSpPr/>
          <p:nvPr/>
        </p:nvSpPr>
        <p:spPr>
          <a:xfrm>
            <a:off x="4469807" y="12032201"/>
            <a:ext cx="450503" cy="450503"/>
          </a:xfrm>
          <a:prstGeom prst="ellipse">
            <a:avLst/>
          </a:prstGeom>
          <a:solidFill>
            <a:srgbClr val="5BC288"/>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4" name="Oval 74"/>
          <p:cNvSpPr/>
          <p:nvPr/>
        </p:nvSpPr>
        <p:spPr>
          <a:xfrm>
            <a:off x="8477946" y="12032201"/>
            <a:ext cx="450503" cy="450503"/>
          </a:xfrm>
          <a:prstGeom prst="ellipse">
            <a:avLst/>
          </a:prstGeom>
          <a:solidFill>
            <a:srgbClr val="F5CC46"/>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5" name="Oval 76"/>
          <p:cNvSpPr/>
          <p:nvPr/>
        </p:nvSpPr>
        <p:spPr>
          <a:xfrm>
            <a:off x="12654092" y="12032201"/>
            <a:ext cx="450503" cy="450503"/>
          </a:xfrm>
          <a:prstGeom prst="ellipse">
            <a:avLst/>
          </a:prstGeom>
          <a:solidFill>
            <a:srgbClr val="9CBE5C"/>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6" name="Oval 77"/>
          <p:cNvSpPr/>
          <p:nvPr/>
        </p:nvSpPr>
        <p:spPr>
          <a:xfrm>
            <a:off x="15886436" y="12032201"/>
            <a:ext cx="450503" cy="450503"/>
          </a:xfrm>
          <a:prstGeom prst="ellipse">
            <a:avLst/>
          </a:prstGeom>
          <a:solidFill>
            <a:srgbClr val="EC7E8F"/>
          </a:solidFill>
          <a:ln w="12700">
            <a:miter lim="400000"/>
          </a:ln>
        </p:spPr>
        <p:txBody>
          <a:bodyPr lIns="0" tIns="0" rIns="0" bIns="0" anchor="ctr"/>
          <a:lstStyle/>
          <a:p>
            <a:pPr defTabSz="914400">
              <a:defRPr sz="4800">
                <a:solidFill>
                  <a:srgbClr val="EC7E90"/>
                </a:solidFill>
                <a:latin typeface="Calibri"/>
                <a:ea typeface="Calibri"/>
                <a:cs typeface="Calibri"/>
                <a:sym typeface="Calibri"/>
              </a:defRPr>
            </a:pPr>
            <a:endParaRPr/>
          </a:p>
        </p:txBody>
      </p:sp>
      <p:sp>
        <p:nvSpPr>
          <p:cNvPr id="137" name="Oval 78"/>
          <p:cNvSpPr/>
          <p:nvPr/>
        </p:nvSpPr>
        <p:spPr>
          <a:xfrm>
            <a:off x="18472466" y="12032201"/>
            <a:ext cx="450503" cy="450503"/>
          </a:xfrm>
          <a:prstGeom prst="ellipse">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8" name="Straight Connector 5"/>
          <p:cNvSpPr/>
          <p:nvPr/>
        </p:nvSpPr>
        <p:spPr>
          <a:xfrm flipV="1">
            <a:off x="4695056" y="5294035"/>
            <a:ext cx="2" cy="6983080"/>
          </a:xfrm>
          <a:prstGeom prst="line">
            <a:avLst/>
          </a:prstGeom>
          <a:ln w="38100">
            <a:solidFill>
              <a:srgbClr val="5BC28A"/>
            </a:solidFill>
            <a:miter/>
            <a:tailEnd type="oval"/>
          </a:ln>
        </p:spPr>
        <p:txBody>
          <a:bodyPr lIns="45718" tIns="45718" rIns="45718" bIns="45718"/>
          <a:lstStyle/>
          <a:p>
            <a:endParaRPr/>
          </a:p>
        </p:txBody>
      </p:sp>
      <p:sp>
        <p:nvSpPr>
          <p:cNvPr id="139" name="Straight Connector 89"/>
          <p:cNvSpPr/>
          <p:nvPr/>
        </p:nvSpPr>
        <p:spPr>
          <a:xfrm flipV="1">
            <a:off x="8703191" y="7932125"/>
            <a:ext cx="2" cy="4344990"/>
          </a:xfrm>
          <a:prstGeom prst="line">
            <a:avLst/>
          </a:prstGeom>
          <a:ln w="38100">
            <a:solidFill>
              <a:srgbClr val="F5CC46"/>
            </a:solidFill>
            <a:miter/>
            <a:tailEnd type="oval"/>
          </a:ln>
        </p:spPr>
        <p:txBody>
          <a:bodyPr lIns="45718" tIns="45718" rIns="45718" bIns="45718"/>
          <a:lstStyle/>
          <a:p>
            <a:endParaRPr/>
          </a:p>
        </p:txBody>
      </p:sp>
      <p:sp>
        <p:nvSpPr>
          <p:cNvPr id="140" name="Straight Connector 90"/>
          <p:cNvSpPr/>
          <p:nvPr/>
        </p:nvSpPr>
        <p:spPr>
          <a:xfrm flipV="1">
            <a:off x="12879338" y="11203573"/>
            <a:ext cx="2" cy="1073541"/>
          </a:xfrm>
          <a:prstGeom prst="line">
            <a:avLst/>
          </a:prstGeom>
          <a:ln w="38100">
            <a:solidFill>
              <a:srgbClr val="9CBE5C"/>
            </a:solidFill>
            <a:miter/>
            <a:tailEnd type="oval"/>
          </a:ln>
        </p:spPr>
        <p:txBody>
          <a:bodyPr lIns="45718" tIns="45718" rIns="45718" bIns="45718"/>
          <a:lstStyle/>
          <a:p>
            <a:endParaRPr/>
          </a:p>
        </p:txBody>
      </p:sp>
      <p:sp>
        <p:nvSpPr>
          <p:cNvPr id="141" name="Straight Connector 91"/>
          <p:cNvSpPr/>
          <p:nvPr/>
        </p:nvSpPr>
        <p:spPr>
          <a:xfrm flipV="1">
            <a:off x="16111687" y="6497000"/>
            <a:ext cx="1" cy="5780114"/>
          </a:xfrm>
          <a:prstGeom prst="line">
            <a:avLst/>
          </a:prstGeom>
          <a:ln w="38100">
            <a:solidFill>
              <a:srgbClr val="EC7E8F"/>
            </a:solidFill>
            <a:miter/>
            <a:tailEnd type="oval"/>
          </a:ln>
        </p:spPr>
        <p:txBody>
          <a:bodyPr lIns="45718" tIns="45718" rIns="45718" bIns="45718"/>
          <a:lstStyle/>
          <a:p>
            <a:endParaRPr/>
          </a:p>
        </p:txBody>
      </p:sp>
      <p:sp>
        <p:nvSpPr>
          <p:cNvPr id="142" name="Straight Connector 102"/>
          <p:cNvSpPr/>
          <p:nvPr/>
        </p:nvSpPr>
        <p:spPr>
          <a:xfrm flipV="1">
            <a:off x="18697717" y="7983367"/>
            <a:ext cx="2" cy="4161118"/>
          </a:xfrm>
          <a:prstGeom prst="line">
            <a:avLst/>
          </a:prstGeom>
          <a:ln w="38100">
            <a:solidFill>
              <a:srgbClr val="E9694B"/>
            </a:solidFill>
            <a:miter/>
          </a:ln>
        </p:spPr>
        <p:txBody>
          <a:bodyPr lIns="45718" tIns="45718" rIns="45718" bIns="45718"/>
          <a:lstStyle/>
          <a:p>
            <a:endParaRPr/>
          </a:p>
        </p:txBody>
      </p:sp>
      <p:sp>
        <p:nvSpPr>
          <p:cNvPr id="143" name="TextBox 9"/>
          <p:cNvSpPr txBox="1"/>
          <p:nvPr/>
        </p:nvSpPr>
        <p:spPr>
          <a:xfrm>
            <a:off x="1913955" y="3341961"/>
            <a:ext cx="5072379" cy="1884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800" b="1">
                <a:solidFill>
                  <a:srgbClr val="5BC189"/>
                </a:solidFill>
                <a:latin typeface="微软雅黑"/>
                <a:ea typeface="微软雅黑"/>
                <a:cs typeface="微软雅黑"/>
                <a:sym typeface="微软雅黑"/>
              </a:defRPr>
            </a:pPr>
            <a:r>
              <a:t>国家级大学生</a:t>
            </a:r>
            <a:endParaRPr>
              <a:latin typeface="+mn-lt"/>
              <a:ea typeface="+mn-ea"/>
              <a:cs typeface="+mn-cs"/>
              <a:sym typeface="Helvetica"/>
            </a:endParaRPr>
          </a:p>
          <a:p>
            <a:pPr defTabSz="914400">
              <a:defRPr sz="4800" b="1">
                <a:solidFill>
                  <a:srgbClr val="5BC189"/>
                </a:solidFill>
                <a:latin typeface="微软雅黑"/>
                <a:ea typeface="微软雅黑"/>
                <a:cs typeface="微软雅黑"/>
                <a:sym typeface="微软雅黑"/>
              </a:defRPr>
            </a:pPr>
            <a:r>
              <a:t>工程实践教育中心</a:t>
            </a:r>
          </a:p>
        </p:txBody>
      </p:sp>
      <p:grpSp>
        <p:nvGrpSpPr>
          <p:cNvPr id="181" name="Group 119"/>
          <p:cNvGrpSpPr/>
          <p:nvPr/>
        </p:nvGrpSpPr>
        <p:grpSpPr>
          <a:xfrm>
            <a:off x="11839707" y="9136983"/>
            <a:ext cx="2093506" cy="1716012"/>
            <a:chOff x="0" y="0"/>
            <a:chExt cx="2093504" cy="1716010"/>
          </a:xfrm>
        </p:grpSpPr>
        <p:grpSp>
          <p:nvGrpSpPr>
            <p:cNvPr id="179" name="Group 118"/>
            <p:cNvGrpSpPr/>
            <p:nvPr/>
          </p:nvGrpSpPr>
          <p:grpSpPr>
            <a:xfrm>
              <a:off x="0" y="81992"/>
              <a:ext cx="2093506" cy="1634019"/>
              <a:chOff x="1" y="0"/>
              <a:chExt cx="2093504" cy="1634018"/>
            </a:xfrm>
          </p:grpSpPr>
          <p:sp>
            <p:nvSpPr>
              <p:cNvPr id="144" name="Freeform 5"/>
              <p:cNvSpPr/>
              <p:nvPr/>
            </p:nvSpPr>
            <p:spPr>
              <a:xfrm>
                <a:off x="732807" y="1310709"/>
                <a:ext cx="198481" cy="16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218" y="21600"/>
                      <a:pt x="7093" y="17743"/>
                      <a:pt x="3224" y="10029"/>
                    </a:cubicBezTo>
                    <a:cubicBezTo>
                      <a:pt x="1290" y="6171"/>
                      <a:pt x="322" y="2314"/>
                      <a:pt x="0" y="0"/>
                    </a:cubicBezTo>
                    <a:cubicBezTo>
                      <a:pt x="5158" y="386"/>
                      <a:pt x="18376" y="2700"/>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5" name="Freeform 6"/>
              <p:cNvSpPr/>
              <p:nvPr/>
            </p:nvSpPr>
            <p:spPr>
              <a:xfrm>
                <a:off x="561789" y="1130954"/>
                <a:ext cx="108731" cy="239675"/>
              </a:xfrm>
              <a:custGeom>
                <a:avLst/>
                <a:gdLst/>
                <a:ahLst/>
                <a:cxnLst>
                  <a:cxn ang="0">
                    <a:pos x="wd2" y="hd2"/>
                  </a:cxn>
                  <a:cxn ang="5400000">
                    <a:pos x="wd2" y="hd2"/>
                  </a:cxn>
                  <a:cxn ang="10800000">
                    <a:pos x="wd2" y="hd2"/>
                  </a:cxn>
                  <a:cxn ang="16200000">
                    <a:pos x="wd2" y="hd2"/>
                  </a:cxn>
                </a:cxnLst>
                <a:rect l="0" t="0" r="r" b="b"/>
                <a:pathLst>
                  <a:path w="19805" h="21600" extrusionOk="0">
                    <a:moveTo>
                      <a:pt x="17820" y="21600"/>
                    </a:moveTo>
                    <a:cubicBezTo>
                      <a:pt x="7020" y="18133"/>
                      <a:pt x="1080" y="13333"/>
                      <a:pt x="0" y="7467"/>
                    </a:cubicBezTo>
                    <a:cubicBezTo>
                      <a:pt x="0" y="4267"/>
                      <a:pt x="1080" y="1600"/>
                      <a:pt x="2160" y="0"/>
                    </a:cubicBezTo>
                    <a:cubicBezTo>
                      <a:pt x="4860" y="800"/>
                      <a:pt x="9180" y="2667"/>
                      <a:pt x="12960" y="5333"/>
                    </a:cubicBezTo>
                    <a:cubicBezTo>
                      <a:pt x="19980" y="10133"/>
                      <a:pt x="21600" y="15467"/>
                      <a:pt x="1782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6" name="Freeform 7"/>
              <p:cNvSpPr/>
              <p:nvPr/>
            </p:nvSpPr>
            <p:spPr>
              <a:xfrm>
                <a:off x="680378" y="1536650"/>
                <a:ext cx="272131" cy="97369"/>
              </a:xfrm>
              <a:custGeom>
                <a:avLst/>
                <a:gdLst/>
                <a:ahLst/>
                <a:cxnLst>
                  <a:cxn ang="0">
                    <a:pos x="wd2" y="hd2"/>
                  </a:cxn>
                  <a:cxn ang="5400000">
                    <a:pos x="wd2" y="hd2"/>
                  </a:cxn>
                  <a:cxn ang="10800000">
                    <a:pos x="wd2" y="hd2"/>
                  </a:cxn>
                  <a:cxn ang="16200000">
                    <a:pos x="wd2" y="hd2"/>
                  </a:cxn>
                </a:cxnLst>
                <a:rect l="0" t="0" r="r" b="b"/>
                <a:pathLst>
                  <a:path w="21600" h="21600" extrusionOk="0">
                    <a:moveTo>
                      <a:pt x="8217" y="21600"/>
                    </a:moveTo>
                    <a:cubicBezTo>
                      <a:pt x="4696" y="21600"/>
                      <a:pt x="1643" y="18982"/>
                      <a:pt x="0" y="17018"/>
                    </a:cubicBezTo>
                    <a:cubicBezTo>
                      <a:pt x="1878" y="11782"/>
                      <a:pt x="6809" y="0"/>
                      <a:pt x="13617" y="0"/>
                    </a:cubicBezTo>
                    <a:cubicBezTo>
                      <a:pt x="16200" y="0"/>
                      <a:pt x="18783" y="1964"/>
                      <a:pt x="21600" y="5236"/>
                    </a:cubicBezTo>
                    <a:cubicBezTo>
                      <a:pt x="17843" y="16364"/>
                      <a:pt x="13383" y="21600"/>
                      <a:pt x="821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7" name="Freeform 8"/>
              <p:cNvSpPr/>
              <p:nvPr/>
            </p:nvSpPr>
            <p:spPr>
              <a:xfrm>
                <a:off x="488140"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9360" y="21600"/>
                    </a:moveTo>
                    <a:cubicBezTo>
                      <a:pt x="5280" y="21600"/>
                      <a:pt x="1680" y="17788"/>
                      <a:pt x="0" y="15247"/>
                    </a:cubicBezTo>
                    <a:cubicBezTo>
                      <a:pt x="1920" y="10800"/>
                      <a:pt x="6480" y="0"/>
                      <a:pt x="12720" y="0"/>
                    </a:cubicBezTo>
                    <a:cubicBezTo>
                      <a:pt x="15600" y="0"/>
                      <a:pt x="18720" y="2541"/>
                      <a:pt x="21600" y="6988"/>
                    </a:cubicBezTo>
                    <a:cubicBezTo>
                      <a:pt x="18000" y="16518"/>
                      <a:pt x="13920" y="21600"/>
                      <a:pt x="936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8" name="Freeform 9"/>
              <p:cNvSpPr/>
              <p:nvPr/>
            </p:nvSpPr>
            <p:spPr>
              <a:xfrm>
                <a:off x="298400" y="1301971"/>
                <a:ext cx="265889" cy="9861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240" y="21600"/>
                      <a:pt x="1680" y="12436"/>
                      <a:pt x="0" y="7855"/>
                    </a:cubicBezTo>
                    <a:cubicBezTo>
                      <a:pt x="1680" y="5236"/>
                      <a:pt x="5520" y="0"/>
                      <a:pt x="9840" y="0"/>
                    </a:cubicBezTo>
                    <a:cubicBezTo>
                      <a:pt x="14160" y="0"/>
                      <a:pt x="18000" y="4582"/>
                      <a:pt x="21600" y="13091"/>
                    </a:cubicBezTo>
                    <a:cubicBezTo>
                      <a:pt x="18480" y="18982"/>
                      <a:pt x="15360" y="21600"/>
                      <a:pt x="12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9" name="Freeform 10"/>
              <p:cNvSpPr/>
              <p:nvPr/>
            </p:nvSpPr>
            <p:spPr>
              <a:xfrm>
                <a:off x="149852" y="1154672"/>
                <a:ext cx="254654" cy="109852"/>
              </a:xfrm>
              <a:custGeom>
                <a:avLst/>
                <a:gdLst/>
                <a:ahLst/>
                <a:cxnLst>
                  <a:cxn ang="0">
                    <a:pos x="wd2" y="hd2"/>
                  </a:cxn>
                  <a:cxn ang="5400000">
                    <a:pos x="wd2" y="hd2"/>
                  </a:cxn>
                  <a:cxn ang="10800000">
                    <a:pos x="wd2" y="hd2"/>
                  </a:cxn>
                  <a:cxn ang="16200000">
                    <a:pos x="wd2" y="hd2"/>
                  </a:cxn>
                </a:cxnLst>
                <a:rect l="0" t="0" r="r" b="b"/>
                <a:pathLst>
                  <a:path w="21600" h="21600" extrusionOk="0">
                    <a:moveTo>
                      <a:pt x="14567" y="21600"/>
                    </a:moveTo>
                    <a:cubicBezTo>
                      <a:pt x="6781" y="21600"/>
                      <a:pt x="1758" y="8757"/>
                      <a:pt x="0" y="2919"/>
                    </a:cubicBezTo>
                    <a:cubicBezTo>
                      <a:pt x="1507" y="1751"/>
                      <a:pt x="4019" y="0"/>
                      <a:pt x="7284" y="0"/>
                    </a:cubicBezTo>
                    <a:cubicBezTo>
                      <a:pt x="13060" y="0"/>
                      <a:pt x="18084" y="6422"/>
                      <a:pt x="21600" y="18097"/>
                    </a:cubicBezTo>
                    <a:cubicBezTo>
                      <a:pt x="19340" y="20432"/>
                      <a:pt x="16828" y="21600"/>
                      <a:pt x="1456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0" name="Freeform 11"/>
              <p:cNvSpPr/>
              <p:nvPr/>
            </p:nvSpPr>
            <p:spPr>
              <a:xfrm>
                <a:off x="28768" y="976166"/>
                <a:ext cx="239675" cy="131074"/>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12000" y="21600"/>
                      <a:pt x="7200" y="17673"/>
                      <a:pt x="3733" y="10309"/>
                    </a:cubicBezTo>
                    <a:cubicBezTo>
                      <a:pt x="1867" y="6873"/>
                      <a:pt x="800" y="2945"/>
                      <a:pt x="0" y="982"/>
                    </a:cubicBezTo>
                    <a:cubicBezTo>
                      <a:pt x="1067" y="491"/>
                      <a:pt x="2400" y="0"/>
                      <a:pt x="4267" y="0"/>
                    </a:cubicBezTo>
                    <a:cubicBezTo>
                      <a:pt x="9867" y="0"/>
                      <a:pt x="17333" y="3927"/>
                      <a:pt x="21600" y="20618"/>
                    </a:cubicBezTo>
                    <a:cubicBezTo>
                      <a:pt x="20267" y="21109"/>
                      <a:pt x="18667" y="21600"/>
                      <a:pt x="173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1" name="Freeform 12"/>
              <p:cNvSpPr/>
              <p:nvPr/>
            </p:nvSpPr>
            <p:spPr>
              <a:xfrm>
                <a:off x="299853" y="858826"/>
                <a:ext cx="101335" cy="263392"/>
              </a:xfrm>
              <a:custGeom>
                <a:avLst/>
                <a:gdLst/>
                <a:ahLst/>
                <a:cxnLst>
                  <a:cxn ang="0">
                    <a:pos x="wd2" y="hd2"/>
                  </a:cxn>
                  <a:cxn ang="5400000">
                    <a:pos x="wd2" y="hd2"/>
                  </a:cxn>
                  <a:cxn ang="10800000">
                    <a:pos x="wd2" y="hd2"/>
                  </a:cxn>
                  <a:cxn ang="16200000">
                    <a:pos x="wd2" y="hd2"/>
                  </a:cxn>
                </a:cxnLst>
                <a:rect l="0" t="0" r="r" b="b"/>
                <a:pathLst>
                  <a:path w="18456" h="21600" extrusionOk="0">
                    <a:moveTo>
                      <a:pt x="5704" y="21600"/>
                    </a:moveTo>
                    <a:cubicBezTo>
                      <a:pt x="-1316" y="16261"/>
                      <a:pt x="-1856" y="10921"/>
                      <a:pt x="4084" y="5825"/>
                    </a:cubicBezTo>
                    <a:cubicBezTo>
                      <a:pt x="6784" y="3155"/>
                      <a:pt x="11104" y="971"/>
                      <a:pt x="13264" y="0"/>
                    </a:cubicBezTo>
                    <a:cubicBezTo>
                      <a:pt x="14884" y="1213"/>
                      <a:pt x="17044" y="3883"/>
                      <a:pt x="18124" y="6796"/>
                    </a:cubicBezTo>
                    <a:cubicBezTo>
                      <a:pt x="19744" y="12378"/>
                      <a:pt x="15424" y="17474"/>
                      <a:pt x="570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2" name="Freeform 13"/>
              <p:cNvSpPr/>
              <p:nvPr/>
            </p:nvSpPr>
            <p:spPr>
              <a:xfrm>
                <a:off x="423180" y="986152"/>
                <a:ext cx="97130"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350" y="16853"/>
                      <a:pt x="-1810" y="11631"/>
                      <a:pt x="1430" y="6171"/>
                    </a:cubicBezTo>
                    <a:cubicBezTo>
                      <a:pt x="3590" y="3323"/>
                      <a:pt x="6830" y="1187"/>
                      <a:pt x="8990" y="0"/>
                    </a:cubicBezTo>
                    <a:cubicBezTo>
                      <a:pt x="10610" y="949"/>
                      <a:pt x="13850" y="3323"/>
                      <a:pt x="16010" y="6171"/>
                    </a:cubicBezTo>
                    <a:cubicBezTo>
                      <a:pt x="19790" y="11631"/>
                      <a:pt x="1709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3" name="Freeform 14"/>
              <p:cNvSpPr/>
              <p:nvPr/>
            </p:nvSpPr>
            <p:spPr>
              <a:xfrm>
                <a:off x="237515" y="645368"/>
                <a:ext cx="110818" cy="257150"/>
              </a:xfrm>
              <a:custGeom>
                <a:avLst/>
                <a:gdLst/>
                <a:ahLst/>
                <a:cxnLst>
                  <a:cxn ang="0">
                    <a:pos x="wd2" y="hd2"/>
                  </a:cxn>
                  <a:cxn ang="5400000">
                    <a:pos x="wd2" y="hd2"/>
                  </a:cxn>
                  <a:cxn ang="10800000">
                    <a:pos x="wd2" y="hd2"/>
                  </a:cxn>
                  <a:cxn ang="16200000">
                    <a:pos x="wd2" y="hd2"/>
                  </a:cxn>
                </a:cxnLst>
                <a:rect l="0" t="0" r="r" b="b"/>
                <a:pathLst>
                  <a:path w="19768" h="21600" extrusionOk="0">
                    <a:moveTo>
                      <a:pt x="2909" y="21600"/>
                    </a:moveTo>
                    <a:cubicBezTo>
                      <a:pt x="-1832" y="15641"/>
                      <a:pt x="-778" y="10179"/>
                      <a:pt x="6070" y="5214"/>
                    </a:cubicBezTo>
                    <a:cubicBezTo>
                      <a:pt x="9758" y="2731"/>
                      <a:pt x="14500" y="745"/>
                      <a:pt x="17134" y="0"/>
                    </a:cubicBezTo>
                    <a:cubicBezTo>
                      <a:pt x="18188" y="1490"/>
                      <a:pt x="19768" y="3972"/>
                      <a:pt x="19768" y="7200"/>
                    </a:cubicBezTo>
                    <a:cubicBezTo>
                      <a:pt x="19241" y="13159"/>
                      <a:pt x="13973" y="17876"/>
                      <a:pt x="290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4" name="Freeform 15"/>
              <p:cNvSpPr/>
              <p:nvPr/>
            </p:nvSpPr>
            <p:spPr>
              <a:xfrm>
                <a:off x="5049" y="778935"/>
                <a:ext cx="213462" cy="1685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800" y="21600"/>
                      <a:pt x="7800" y="17432"/>
                      <a:pt x="3600" y="9853"/>
                    </a:cubicBezTo>
                    <a:cubicBezTo>
                      <a:pt x="1500" y="6063"/>
                      <a:pt x="600" y="2274"/>
                      <a:pt x="0" y="0"/>
                    </a:cubicBezTo>
                    <a:cubicBezTo>
                      <a:pt x="2100" y="0"/>
                      <a:pt x="6600" y="758"/>
                      <a:pt x="10500" y="3411"/>
                    </a:cubicBezTo>
                    <a:cubicBezTo>
                      <a:pt x="16200" y="7200"/>
                      <a:pt x="19800" y="1326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5" name="Freeform 16"/>
              <p:cNvSpPr/>
              <p:nvPr/>
            </p:nvSpPr>
            <p:spPr>
              <a:xfrm>
                <a:off x="1" y="550496"/>
                <a:ext cx="142955" cy="230938"/>
              </a:xfrm>
              <a:custGeom>
                <a:avLst/>
                <a:gdLst/>
                <a:ahLst/>
                <a:cxnLst>
                  <a:cxn ang="0">
                    <a:pos x="wd2" y="hd2"/>
                  </a:cxn>
                  <a:cxn ang="5400000">
                    <a:pos x="wd2" y="hd2"/>
                  </a:cxn>
                  <a:cxn ang="10800000">
                    <a:pos x="wd2" y="hd2"/>
                  </a:cxn>
                  <a:cxn ang="16200000">
                    <a:pos x="wd2" y="hd2"/>
                  </a:cxn>
                </a:cxnLst>
                <a:rect l="0" t="0" r="r" b="b"/>
                <a:pathLst>
                  <a:path w="20443" h="21600" extrusionOk="0">
                    <a:moveTo>
                      <a:pt x="20159" y="21600"/>
                    </a:moveTo>
                    <a:cubicBezTo>
                      <a:pt x="9995" y="19108"/>
                      <a:pt x="3642" y="14677"/>
                      <a:pt x="1101" y="8308"/>
                    </a:cubicBezTo>
                    <a:cubicBezTo>
                      <a:pt x="-170" y="4985"/>
                      <a:pt x="-170" y="1938"/>
                      <a:pt x="254" y="0"/>
                    </a:cubicBezTo>
                    <a:cubicBezTo>
                      <a:pt x="2795" y="831"/>
                      <a:pt x="7030" y="2215"/>
                      <a:pt x="10842" y="4431"/>
                    </a:cubicBezTo>
                    <a:cubicBezTo>
                      <a:pt x="18465" y="8862"/>
                      <a:pt x="21430" y="14677"/>
                      <a:pt x="2015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6" name="Freeform 17"/>
              <p:cNvSpPr/>
              <p:nvPr/>
            </p:nvSpPr>
            <p:spPr>
              <a:xfrm>
                <a:off x="177925" y="449385"/>
                <a:ext cx="139267" cy="234682"/>
              </a:xfrm>
              <a:custGeom>
                <a:avLst/>
                <a:gdLst/>
                <a:ahLst/>
                <a:cxnLst>
                  <a:cxn ang="0">
                    <a:pos x="wd2" y="hd2"/>
                  </a:cxn>
                  <a:cxn ang="5400000">
                    <a:pos x="wd2" y="hd2"/>
                  </a:cxn>
                  <a:cxn ang="10800000">
                    <a:pos x="wd2" y="hd2"/>
                  </a:cxn>
                  <a:cxn ang="16200000">
                    <a:pos x="wd2" y="hd2"/>
                  </a:cxn>
                </a:cxnLst>
                <a:rect l="0" t="0" r="r" b="b"/>
                <a:pathLst>
                  <a:path w="20422" h="21600" extrusionOk="0">
                    <a:moveTo>
                      <a:pt x="292" y="21600"/>
                    </a:moveTo>
                    <a:cubicBezTo>
                      <a:pt x="-1004" y="14491"/>
                      <a:pt x="2020" y="8749"/>
                      <a:pt x="9364" y="4375"/>
                    </a:cubicBezTo>
                    <a:cubicBezTo>
                      <a:pt x="13684" y="1914"/>
                      <a:pt x="17572" y="547"/>
                      <a:pt x="20164" y="0"/>
                    </a:cubicBezTo>
                    <a:cubicBezTo>
                      <a:pt x="20596" y="1641"/>
                      <a:pt x="20596" y="4648"/>
                      <a:pt x="19300" y="7929"/>
                    </a:cubicBezTo>
                    <a:cubicBezTo>
                      <a:pt x="17140" y="14218"/>
                      <a:pt x="10660" y="18866"/>
                      <a:pt x="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7" name="Freeform 18"/>
              <p:cNvSpPr/>
              <p:nvPr/>
            </p:nvSpPr>
            <p:spPr>
              <a:xfrm>
                <a:off x="31469" y="298341"/>
                <a:ext cx="103690" cy="264640"/>
              </a:xfrm>
              <a:custGeom>
                <a:avLst/>
                <a:gdLst/>
                <a:ahLst/>
                <a:cxnLst>
                  <a:cxn ang="0">
                    <a:pos x="wd2" y="hd2"/>
                  </a:cxn>
                  <a:cxn ang="5400000">
                    <a:pos x="wd2" y="hd2"/>
                  </a:cxn>
                  <a:cxn ang="10800000">
                    <a:pos x="wd2" y="hd2"/>
                  </a:cxn>
                  <a:cxn ang="16200000">
                    <a:pos x="wd2" y="hd2"/>
                  </a:cxn>
                </a:cxnLst>
                <a:rect l="0" t="0" r="r" b="b"/>
                <a:pathLst>
                  <a:path w="19502" h="21600" extrusionOk="0">
                    <a:moveTo>
                      <a:pt x="15000" y="21600"/>
                    </a:moveTo>
                    <a:cubicBezTo>
                      <a:pt x="3923" y="17717"/>
                      <a:pt x="-508" y="12863"/>
                      <a:pt x="46" y="7038"/>
                    </a:cubicBezTo>
                    <a:cubicBezTo>
                      <a:pt x="600" y="3883"/>
                      <a:pt x="2815" y="1456"/>
                      <a:pt x="4477" y="0"/>
                    </a:cubicBezTo>
                    <a:cubicBezTo>
                      <a:pt x="6692" y="971"/>
                      <a:pt x="11123" y="2912"/>
                      <a:pt x="14446" y="5582"/>
                    </a:cubicBezTo>
                    <a:cubicBezTo>
                      <a:pt x="21092" y="10679"/>
                      <a:pt x="21092" y="16018"/>
                      <a:pt x="15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8" name="Freeform 19"/>
              <p:cNvSpPr/>
              <p:nvPr/>
            </p:nvSpPr>
            <p:spPr>
              <a:xfrm>
                <a:off x="102737" y="71152"/>
                <a:ext cx="98054" cy="272130"/>
              </a:xfrm>
              <a:custGeom>
                <a:avLst/>
                <a:gdLst/>
                <a:ahLst/>
                <a:cxnLst>
                  <a:cxn ang="0">
                    <a:pos x="wd2" y="hd2"/>
                  </a:cxn>
                  <a:cxn ang="5400000">
                    <a:pos x="wd2" y="hd2"/>
                  </a:cxn>
                  <a:cxn ang="10800000">
                    <a:pos x="wd2" y="hd2"/>
                  </a:cxn>
                  <a:cxn ang="16200000">
                    <a:pos x="wd2" y="hd2"/>
                  </a:cxn>
                </a:cxnLst>
                <a:rect l="0" t="0" r="r" b="b"/>
                <a:pathLst>
                  <a:path w="17492" h="21600" extrusionOk="0">
                    <a:moveTo>
                      <a:pt x="9002" y="21600"/>
                    </a:moveTo>
                    <a:cubicBezTo>
                      <a:pt x="573" y="16670"/>
                      <a:pt x="-2061" y="11739"/>
                      <a:pt x="1627" y="6339"/>
                    </a:cubicBezTo>
                    <a:cubicBezTo>
                      <a:pt x="3207" y="3522"/>
                      <a:pt x="6368" y="1174"/>
                      <a:pt x="8476" y="0"/>
                    </a:cubicBezTo>
                    <a:cubicBezTo>
                      <a:pt x="10583" y="1174"/>
                      <a:pt x="13744" y="3522"/>
                      <a:pt x="15851" y="6339"/>
                    </a:cubicBezTo>
                    <a:cubicBezTo>
                      <a:pt x="19539" y="11504"/>
                      <a:pt x="16905" y="16670"/>
                      <a:pt x="900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9" name="Freeform 20"/>
              <p:cNvSpPr/>
              <p:nvPr/>
            </p:nvSpPr>
            <p:spPr>
              <a:xfrm>
                <a:off x="191046" y="228437"/>
                <a:ext cx="193488" cy="1972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97" y="13218"/>
                      <a:pt x="4652" y="7093"/>
                      <a:pt x="11631" y="3224"/>
                    </a:cubicBezTo>
                    <a:cubicBezTo>
                      <a:pt x="15618" y="967"/>
                      <a:pt x="19274" y="322"/>
                      <a:pt x="21600" y="0"/>
                    </a:cubicBezTo>
                    <a:cubicBezTo>
                      <a:pt x="21268" y="1934"/>
                      <a:pt x="20603" y="5803"/>
                      <a:pt x="18609" y="9672"/>
                    </a:cubicBezTo>
                    <a:cubicBezTo>
                      <a:pt x="14954" y="16442"/>
                      <a:pt x="8972" y="2063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0" name="Freeform 21"/>
              <p:cNvSpPr/>
              <p:nvPr/>
            </p:nvSpPr>
            <p:spPr>
              <a:xfrm>
                <a:off x="234937" y="-1"/>
                <a:ext cx="167073" cy="215958"/>
              </a:xfrm>
              <a:custGeom>
                <a:avLst/>
                <a:gdLst/>
                <a:ahLst/>
                <a:cxnLst>
                  <a:cxn ang="0">
                    <a:pos x="wd2" y="hd2"/>
                  </a:cxn>
                  <a:cxn ang="5400000">
                    <a:pos x="wd2" y="hd2"/>
                  </a:cxn>
                  <a:cxn ang="10800000">
                    <a:pos x="wd2" y="hd2"/>
                  </a:cxn>
                  <a:cxn ang="16200000">
                    <a:pos x="wd2" y="hd2"/>
                  </a:cxn>
                </a:cxnLst>
                <a:rect l="0" t="0" r="r" b="b"/>
                <a:pathLst>
                  <a:path w="20949" h="21600" extrusionOk="0">
                    <a:moveTo>
                      <a:pt x="94" y="21600"/>
                    </a:moveTo>
                    <a:cubicBezTo>
                      <a:pt x="-651" y="13611"/>
                      <a:pt x="3073" y="7693"/>
                      <a:pt x="10149" y="3847"/>
                    </a:cubicBezTo>
                    <a:cubicBezTo>
                      <a:pt x="14246" y="1479"/>
                      <a:pt x="18715" y="592"/>
                      <a:pt x="20949" y="0"/>
                    </a:cubicBezTo>
                    <a:cubicBezTo>
                      <a:pt x="20949" y="2071"/>
                      <a:pt x="20577" y="5622"/>
                      <a:pt x="19087" y="9173"/>
                    </a:cubicBezTo>
                    <a:cubicBezTo>
                      <a:pt x="16108" y="15682"/>
                      <a:pt x="9777" y="19825"/>
                      <a:pt x="9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1" name="Freeform 22"/>
              <p:cNvSpPr/>
              <p:nvPr/>
            </p:nvSpPr>
            <p:spPr>
              <a:xfrm>
                <a:off x="1165965" y="1310709"/>
                <a:ext cx="194736" cy="16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82" y="21600"/>
                      <a:pt x="14400" y="17743"/>
                      <a:pt x="18327" y="10029"/>
                    </a:cubicBezTo>
                    <a:cubicBezTo>
                      <a:pt x="20291" y="6171"/>
                      <a:pt x="21273" y="2314"/>
                      <a:pt x="21600" y="0"/>
                    </a:cubicBezTo>
                    <a:cubicBezTo>
                      <a:pt x="16364" y="386"/>
                      <a:pt x="2945" y="2700"/>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2" name="Freeform 23"/>
              <p:cNvSpPr/>
              <p:nvPr/>
            </p:nvSpPr>
            <p:spPr>
              <a:xfrm>
                <a:off x="1424194" y="1130954"/>
                <a:ext cx="108910" cy="239675"/>
              </a:xfrm>
              <a:custGeom>
                <a:avLst/>
                <a:gdLst/>
                <a:ahLst/>
                <a:cxnLst>
                  <a:cxn ang="0">
                    <a:pos x="wd2" y="hd2"/>
                  </a:cxn>
                  <a:cxn ang="5400000">
                    <a:pos x="wd2" y="hd2"/>
                  </a:cxn>
                  <a:cxn ang="10800000">
                    <a:pos x="wd2" y="hd2"/>
                  </a:cxn>
                  <a:cxn ang="16200000">
                    <a:pos x="wd2" y="hd2"/>
                  </a:cxn>
                </a:cxnLst>
                <a:rect l="0" t="0" r="r" b="b"/>
                <a:pathLst>
                  <a:path w="19427" h="21600" extrusionOk="0">
                    <a:moveTo>
                      <a:pt x="1936" y="21600"/>
                    </a:moveTo>
                    <a:cubicBezTo>
                      <a:pt x="12999" y="18133"/>
                      <a:pt x="18794" y="13333"/>
                      <a:pt x="19321" y="7467"/>
                    </a:cubicBezTo>
                    <a:cubicBezTo>
                      <a:pt x="19848" y="4267"/>
                      <a:pt x="18268" y="1600"/>
                      <a:pt x="17741" y="0"/>
                    </a:cubicBezTo>
                    <a:cubicBezTo>
                      <a:pt x="15107" y="800"/>
                      <a:pt x="10365" y="2667"/>
                      <a:pt x="6677" y="5333"/>
                    </a:cubicBezTo>
                    <a:cubicBezTo>
                      <a:pt x="-172" y="10133"/>
                      <a:pt x="-1752" y="15467"/>
                      <a:pt x="1936"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3" name="Freeform 24"/>
              <p:cNvSpPr/>
              <p:nvPr/>
            </p:nvSpPr>
            <p:spPr>
              <a:xfrm>
                <a:off x="1144744" y="1536650"/>
                <a:ext cx="269635" cy="97369"/>
              </a:xfrm>
              <a:custGeom>
                <a:avLst/>
                <a:gdLst/>
                <a:ahLst/>
                <a:cxnLst>
                  <a:cxn ang="0">
                    <a:pos x="wd2" y="hd2"/>
                  </a:cxn>
                  <a:cxn ang="5400000">
                    <a:pos x="wd2" y="hd2"/>
                  </a:cxn>
                  <a:cxn ang="10800000">
                    <a:pos x="wd2" y="hd2"/>
                  </a:cxn>
                  <a:cxn ang="16200000">
                    <a:pos x="wd2" y="hd2"/>
                  </a:cxn>
                </a:cxnLst>
                <a:rect l="0" t="0" r="r" b="b"/>
                <a:pathLst>
                  <a:path w="21600" h="21600" extrusionOk="0">
                    <a:moveTo>
                      <a:pt x="13292" y="21600"/>
                    </a:moveTo>
                    <a:cubicBezTo>
                      <a:pt x="16853" y="21600"/>
                      <a:pt x="19938" y="18982"/>
                      <a:pt x="21600" y="17018"/>
                    </a:cubicBezTo>
                    <a:cubicBezTo>
                      <a:pt x="19701" y="11782"/>
                      <a:pt x="14716" y="0"/>
                      <a:pt x="7833" y="0"/>
                    </a:cubicBezTo>
                    <a:cubicBezTo>
                      <a:pt x="5222" y="0"/>
                      <a:pt x="2611" y="1964"/>
                      <a:pt x="0" y="5236"/>
                    </a:cubicBezTo>
                    <a:cubicBezTo>
                      <a:pt x="3798" y="16364"/>
                      <a:pt x="8070" y="21600"/>
                      <a:pt x="13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4" name="Freeform 25"/>
              <p:cNvSpPr/>
              <p:nvPr/>
            </p:nvSpPr>
            <p:spPr>
              <a:xfrm>
                <a:off x="1340726"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12480" y="21600"/>
                    </a:moveTo>
                    <a:cubicBezTo>
                      <a:pt x="16560" y="21600"/>
                      <a:pt x="19920" y="17788"/>
                      <a:pt x="21600" y="15247"/>
                    </a:cubicBezTo>
                    <a:cubicBezTo>
                      <a:pt x="19920" y="10800"/>
                      <a:pt x="15120" y="0"/>
                      <a:pt x="8880" y="0"/>
                    </a:cubicBezTo>
                    <a:cubicBezTo>
                      <a:pt x="6000" y="0"/>
                      <a:pt x="3120" y="2541"/>
                      <a:pt x="0" y="6988"/>
                    </a:cubicBezTo>
                    <a:cubicBezTo>
                      <a:pt x="3600" y="16518"/>
                      <a:pt x="7920" y="21600"/>
                      <a:pt x="124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5" name="Freeform 26"/>
              <p:cNvSpPr/>
              <p:nvPr/>
            </p:nvSpPr>
            <p:spPr>
              <a:xfrm>
                <a:off x="1529219" y="1301971"/>
                <a:ext cx="269634" cy="98618"/>
              </a:xfrm>
              <a:custGeom>
                <a:avLst/>
                <a:gdLst/>
                <a:ahLst/>
                <a:cxnLst>
                  <a:cxn ang="0">
                    <a:pos x="wd2" y="hd2"/>
                  </a:cxn>
                  <a:cxn ang="5400000">
                    <a:pos x="wd2" y="hd2"/>
                  </a:cxn>
                  <a:cxn ang="10800000">
                    <a:pos x="wd2" y="hd2"/>
                  </a:cxn>
                  <a:cxn ang="16200000">
                    <a:pos x="wd2" y="hd2"/>
                  </a:cxn>
                </a:cxnLst>
                <a:rect l="0" t="0" r="r" b="b"/>
                <a:pathLst>
                  <a:path w="21600" h="21600" extrusionOk="0">
                    <a:moveTo>
                      <a:pt x="9495" y="21600"/>
                    </a:moveTo>
                    <a:cubicBezTo>
                      <a:pt x="15429" y="21600"/>
                      <a:pt x="19701" y="12436"/>
                      <a:pt x="21600" y="7855"/>
                    </a:cubicBezTo>
                    <a:cubicBezTo>
                      <a:pt x="19701" y="5236"/>
                      <a:pt x="16141" y="0"/>
                      <a:pt x="11631" y="0"/>
                    </a:cubicBezTo>
                    <a:cubicBezTo>
                      <a:pt x="7358" y="0"/>
                      <a:pt x="3560" y="4582"/>
                      <a:pt x="0" y="13091"/>
                    </a:cubicBezTo>
                    <a:cubicBezTo>
                      <a:pt x="3086" y="18982"/>
                      <a:pt x="6409" y="21600"/>
                      <a:pt x="9495"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6" name="Freeform 27"/>
              <p:cNvSpPr/>
              <p:nvPr/>
            </p:nvSpPr>
            <p:spPr>
              <a:xfrm>
                <a:off x="1689001" y="1154672"/>
                <a:ext cx="258399" cy="109852"/>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97" y="21600"/>
                      <a:pt x="19862" y="8757"/>
                      <a:pt x="21600" y="2919"/>
                    </a:cubicBezTo>
                    <a:cubicBezTo>
                      <a:pt x="20110" y="1751"/>
                      <a:pt x="17379" y="0"/>
                      <a:pt x="14152" y="0"/>
                    </a:cubicBezTo>
                    <a:cubicBezTo>
                      <a:pt x="8441" y="0"/>
                      <a:pt x="3724" y="6422"/>
                      <a:pt x="0" y="18097"/>
                    </a:cubicBezTo>
                    <a:cubicBezTo>
                      <a:pt x="2483" y="20432"/>
                      <a:pt x="4717" y="21600"/>
                      <a:pt x="72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7" name="Freeform 28"/>
              <p:cNvSpPr/>
              <p:nvPr/>
            </p:nvSpPr>
            <p:spPr>
              <a:xfrm>
                <a:off x="1826313" y="976166"/>
                <a:ext cx="239676" cy="131074"/>
              </a:xfrm>
              <a:custGeom>
                <a:avLst/>
                <a:gdLst/>
                <a:ahLst/>
                <a:cxnLst>
                  <a:cxn ang="0">
                    <a:pos x="wd2" y="hd2"/>
                  </a:cxn>
                  <a:cxn ang="5400000">
                    <a:pos x="wd2" y="hd2"/>
                  </a:cxn>
                  <a:cxn ang="10800000">
                    <a:pos x="wd2" y="hd2"/>
                  </a:cxn>
                  <a:cxn ang="16200000">
                    <a:pos x="wd2" y="hd2"/>
                  </a:cxn>
                </a:cxnLst>
                <a:rect l="0" t="0" r="r" b="b"/>
                <a:pathLst>
                  <a:path w="21600" h="21600" extrusionOk="0">
                    <a:moveTo>
                      <a:pt x="4533" y="21600"/>
                    </a:moveTo>
                    <a:cubicBezTo>
                      <a:pt x="9867" y="21600"/>
                      <a:pt x="14400" y="17673"/>
                      <a:pt x="18133" y="10309"/>
                    </a:cubicBezTo>
                    <a:cubicBezTo>
                      <a:pt x="19733" y="6873"/>
                      <a:pt x="21067" y="2945"/>
                      <a:pt x="21600" y="982"/>
                    </a:cubicBezTo>
                    <a:cubicBezTo>
                      <a:pt x="20533" y="491"/>
                      <a:pt x="19200" y="0"/>
                      <a:pt x="17600" y="0"/>
                    </a:cubicBezTo>
                    <a:cubicBezTo>
                      <a:pt x="11733" y="0"/>
                      <a:pt x="4267" y="3927"/>
                      <a:pt x="0" y="20618"/>
                    </a:cubicBezTo>
                    <a:cubicBezTo>
                      <a:pt x="1600" y="21109"/>
                      <a:pt x="2933" y="21600"/>
                      <a:pt x="45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8" name="Freeform 29"/>
              <p:cNvSpPr/>
              <p:nvPr/>
            </p:nvSpPr>
            <p:spPr>
              <a:xfrm>
                <a:off x="1693578" y="858826"/>
                <a:ext cx="102083" cy="263392"/>
              </a:xfrm>
              <a:custGeom>
                <a:avLst/>
                <a:gdLst/>
                <a:ahLst/>
                <a:cxnLst>
                  <a:cxn ang="0">
                    <a:pos x="wd2" y="hd2"/>
                  </a:cxn>
                  <a:cxn ang="5400000">
                    <a:pos x="wd2" y="hd2"/>
                  </a:cxn>
                  <a:cxn ang="10800000">
                    <a:pos x="wd2" y="hd2"/>
                  </a:cxn>
                  <a:cxn ang="16200000">
                    <a:pos x="wd2" y="hd2"/>
                  </a:cxn>
                </a:cxnLst>
                <a:rect l="0" t="0" r="r" b="b"/>
                <a:pathLst>
                  <a:path w="18593" h="21600" extrusionOk="0">
                    <a:moveTo>
                      <a:pt x="13291" y="21600"/>
                    </a:moveTo>
                    <a:cubicBezTo>
                      <a:pt x="19771" y="16261"/>
                      <a:pt x="20311" y="10921"/>
                      <a:pt x="14911" y="5825"/>
                    </a:cubicBezTo>
                    <a:cubicBezTo>
                      <a:pt x="11671" y="3155"/>
                      <a:pt x="7891" y="971"/>
                      <a:pt x="5191" y="0"/>
                    </a:cubicBezTo>
                    <a:cubicBezTo>
                      <a:pt x="4111" y="1213"/>
                      <a:pt x="1411" y="3883"/>
                      <a:pt x="331" y="6796"/>
                    </a:cubicBezTo>
                    <a:cubicBezTo>
                      <a:pt x="-1289" y="12378"/>
                      <a:pt x="3031" y="17474"/>
                      <a:pt x="1329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9" name="Freeform 30"/>
              <p:cNvSpPr/>
              <p:nvPr/>
            </p:nvSpPr>
            <p:spPr>
              <a:xfrm>
                <a:off x="1575356" y="986152"/>
                <a:ext cx="97131"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17090" y="16853"/>
                      <a:pt x="19790" y="11631"/>
                      <a:pt x="16010" y="6171"/>
                    </a:cubicBezTo>
                    <a:cubicBezTo>
                      <a:pt x="14390" y="3323"/>
                      <a:pt x="11150" y="1187"/>
                      <a:pt x="8990" y="0"/>
                    </a:cubicBezTo>
                    <a:cubicBezTo>
                      <a:pt x="6830" y="949"/>
                      <a:pt x="3590" y="3323"/>
                      <a:pt x="1430" y="6171"/>
                    </a:cubicBezTo>
                    <a:cubicBezTo>
                      <a:pt x="-1810" y="11631"/>
                      <a:pt x="35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0" name="Freeform 31"/>
              <p:cNvSpPr/>
              <p:nvPr/>
            </p:nvSpPr>
            <p:spPr>
              <a:xfrm>
                <a:off x="1748919" y="645368"/>
                <a:ext cx="108922" cy="257150"/>
              </a:xfrm>
              <a:custGeom>
                <a:avLst/>
                <a:gdLst/>
                <a:ahLst/>
                <a:cxnLst>
                  <a:cxn ang="0">
                    <a:pos x="wd2" y="hd2"/>
                  </a:cxn>
                  <a:cxn ang="5400000">
                    <a:pos x="wd2" y="hd2"/>
                  </a:cxn>
                  <a:cxn ang="10800000">
                    <a:pos x="wd2" y="hd2"/>
                  </a:cxn>
                  <a:cxn ang="16200000">
                    <a:pos x="wd2" y="hd2"/>
                  </a:cxn>
                </a:cxnLst>
                <a:rect l="0" t="0" r="r" b="b"/>
                <a:pathLst>
                  <a:path w="19838" h="21600" extrusionOk="0">
                    <a:moveTo>
                      <a:pt x="17280" y="21600"/>
                    </a:moveTo>
                    <a:cubicBezTo>
                      <a:pt x="21600" y="15641"/>
                      <a:pt x="20520" y="10179"/>
                      <a:pt x="13500" y="5214"/>
                    </a:cubicBezTo>
                    <a:cubicBezTo>
                      <a:pt x="9720" y="2731"/>
                      <a:pt x="5400" y="745"/>
                      <a:pt x="2700" y="0"/>
                    </a:cubicBezTo>
                    <a:cubicBezTo>
                      <a:pt x="1620" y="1490"/>
                      <a:pt x="0" y="3972"/>
                      <a:pt x="0" y="7200"/>
                    </a:cubicBezTo>
                    <a:cubicBezTo>
                      <a:pt x="0" y="13159"/>
                      <a:pt x="5940" y="17876"/>
                      <a:pt x="172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1" name="Freeform 32"/>
              <p:cNvSpPr/>
              <p:nvPr/>
            </p:nvSpPr>
            <p:spPr>
              <a:xfrm>
                <a:off x="1878742" y="778935"/>
                <a:ext cx="210964" cy="1685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0" y="21600"/>
                      <a:pt x="13994" y="17432"/>
                      <a:pt x="17949" y="9853"/>
                    </a:cubicBezTo>
                    <a:cubicBezTo>
                      <a:pt x="20079" y="6063"/>
                      <a:pt x="21296" y="2274"/>
                      <a:pt x="21600" y="0"/>
                    </a:cubicBezTo>
                    <a:cubicBezTo>
                      <a:pt x="19470" y="0"/>
                      <a:pt x="15211" y="758"/>
                      <a:pt x="10952" y="3411"/>
                    </a:cubicBezTo>
                    <a:cubicBezTo>
                      <a:pt x="5172" y="7200"/>
                      <a:pt x="1521" y="1326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2" name="Freeform 33"/>
              <p:cNvSpPr/>
              <p:nvPr/>
            </p:nvSpPr>
            <p:spPr>
              <a:xfrm>
                <a:off x="1950704" y="550496"/>
                <a:ext cx="142803" cy="230938"/>
              </a:xfrm>
              <a:custGeom>
                <a:avLst/>
                <a:gdLst/>
                <a:ahLst/>
                <a:cxnLst>
                  <a:cxn ang="0">
                    <a:pos x="wd2" y="hd2"/>
                  </a:cxn>
                  <a:cxn ang="5400000">
                    <a:pos x="wd2" y="hd2"/>
                  </a:cxn>
                  <a:cxn ang="10800000">
                    <a:pos x="wd2" y="hd2"/>
                  </a:cxn>
                  <a:cxn ang="16200000">
                    <a:pos x="wd2" y="hd2"/>
                  </a:cxn>
                </a:cxnLst>
                <a:rect l="0" t="0" r="r" b="b"/>
                <a:pathLst>
                  <a:path w="20421" h="21600" extrusionOk="0">
                    <a:moveTo>
                      <a:pt x="262" y="21600"/>
                    </a:moveTo>
                    <a:cubicBezTo>
                      <a:pt x="10426" y="19108"/>
                      <a:pt x="16779" y="14677"/>
                      <a:pt x="19320" y="8308"/>
                    </a:cubicBezTo>
                    <a:cubicBezTo>
                      <a:pt x="20591" y="4985"/>
                      <a:pt x="20591" y="1938"/>
                      <a:pt x="20167" y="0"/>
                    </a:cubicBezTo>
                    <a:cubicBezTo>
                      <a:pt x="18050" y="831"/>
                      <a:pt x="13815" y="2215"/>
                      <a:pt x="9579" y="4431"/>
                    </a:cubicBezTo>
                    <a:cubicBezTo>
                      <a:pt x="2379" y="8862"/>
                      <a:pt x="-1009" y="14677"/>
                      <a:pt x="26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3" name="Freeform 34"/>
              <p:cNvSpPr/>
              <p:nvPr/>
            </p:nvSpPr>
            <p:spPr>
              <a:xfrm>
                <a:off x="1777628" y="449385"/>
                <a:ext cx="139145" cy="234682"/>
              </a:xfrm>
              <a:custGeom>
                <a:avLst/>
                <a:gdLst/>
                <a:ahLst/>
                <a:cxnLst>
                  <a:cxn ang="0">
                    <a:pos x="wd2" y="hd2"/>
                  </a:cxn>
                  <a:cxn ang="5400000">
                    <a:pos x="wd2" y="hd2"/>
                  </a:cxn>
                  <a:cxn ang="10800000">
                    <a:pos x="wd2" y="hd2"/>
                  </a:cxn>
                  <a:cxn ang="16200000">
                    <a:pos x="wd2" y="hd2"/>
                  </a:cxn>
                </a:cxnLst>
                <a:rect l="0" t="0" r="r" b="b"/>
                <a:pathLst>
                  <a:path w="20233" h="21600" extrusionOk="0">
                    <a:moveTo>
                      <a:pt x="19941" y="21600"/>
                    </a:moveTo>
                    <a:cubicBezTo>
                      <a:pt x="21237" y="14491"/>
                      <a:pt x="18213" y="8749"/>
                      <a:pt x="10869" y="4375"/>
                    </a:cubicBezTo>
                    <a:cubicBezTo>
                      <a:pt x="6981" y="1914"/>
                      <a:pt x="2661" y="547"/>
                      <a:pt x="69" y="0"/>
                    </a:cubicBezTo>
                    <a:cubicBezTo>
                      <a:pt x="69" y="1641"/>
                      <a:pt x="-363" y="4648"/>
                      <a:pt x="933" y="7929"/>
                    </a:cubicBezTo>
                    <a:cubicBezTo>
                      <a:pt x="3525" y="14218"/>
                      <a:pt x="10005" y="18866"/>
                      <a:pt x="1994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4" name="Freeform 35"/>
              <p:cNvSpPr/>
              <p:nvPr/>
            </p:nvSpPr>
            <p:spPr>
              <a:xfrm>
                <a:off x="1960193" y="298341"/>
                <a:ext cx="103151" cy="264640"/>
              </a:xfrm>
              <a:custGeom>
                <a:avLst/>
                <a:gdLst/>
                <a:ahLst/>
                <a:cxnLst>
                  <a:cxn ang="0">
                    <a:pos x="wd2" y="hd2"/>
                  </a:cxn>
                  <a:cxn ang="5400000">
                    <a:pos x="wd2" y="hd2"/>
                  </a:cxn>
                  <a:cxn ang="10800000">
                    <a:pos x="wd2" y="hd2"/>
                  </a:cxn>
                  <a:cxn ang="16200000">
                    <a:pos x="wd2" y="hd2"/>
                  </a:cxn>
                </a:cxnLst>
                <a:rect l="0" t="0" r="r" b="b"/>
                <a:pathLst>
                  <a:path w="19192" h="21600" extrusionOk="0">
                    <a:moveTo>
                      <a:pt x="4087" y="21600"/>
                    </a:moveTo>
                    <a:cubicBezTo>
                      <a:pt x="15164" y="17717"/>
                      <a:pt x="20149" y="12863"/>
                      <a:pt x="19041" y="7038"/>
                    </a:cubicBezTo>
                    <a:cubicBezTo>
                      <a:pt x="18487" y="3883"/>
                      <a:pt x="16272" y="1456"/>
                      <a:pt x="15164" y="0"/>
                    </a:cubicBezTo>
                    <a:cubicBezTo>
                      <a:pt x="12395" y="971"/>
                      <a:pt x="7964" y="2912"/>
                      <a:pt x="4641" y="5582"/>
                    </a:cubicBezTo>
                    <a:cubicBezTo>
                      <a:pt x="-1451" y="10679"/>
                      <a:pt x="-1451" y="16018"/>
                      <a:pt x="408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5" name="Freeform 36"/>
              <p:cNvSpPr/>
              <p:nvPr/>
            </p:nvSpPr>
            <p:spPr>
              <a:xfrm>
                <a:off x="1895831" y="71152"/>
                <a:ext cx="96147" cy="272130"/>
              </a:xfrm>
              <a:custGeom>
                <a:avLst/>
                <a:gdLst/>
                <a:ahLst/>
                <a:cxnLst>
                  <a:cxn ang="0">
                    <a:pos x="wd2" y="hd2"/>
                  </a:cxn>
                  <a:cxn ang="5400000">
                    <a:pos x="wd2" y="hd2"/>
                  </a:cxn>
                  <a:cxn ang="10800000">
                    <a:pos x="wd2" y="hd2"/>
                  </a:cxn>
                  <a:cxn ang="16200000">
                    <a:pos x="wd2" y="hd2"/>
                  </a:cxn>
                </a:cxnLst>
                <a:rect l="0" t="0" r="r" b="b"/>
                <a:pathLst>
                  <a:path w="17511" h="21600" extrusionOk="0">
                    <a:moveTo>
                      <a:pt x="8284" y="21600"/>
                    </a:moveTo>
                    <a:cubicBezTo>
                      <a:pt x="16924" y="16670"/>
                      <a:pt x="19624" y="11739"/>
                      <a:pt x="15844" y="6339"/>
                    </a:cubicBezTo>
                    <a:cubicBezTo>
                      <a:pt x="14224" y="3522"/>
                      <a:pt x="10984" y="1174"/>
                      <a:pt x="8824" y="0"/>
                    </a:cubicBezTo>
                    <a:cubicBezTo>
                      <a:pt x="7204" y="1174"/>
                      <a:pt x="3424" y="3522"/>
                      <a:pt x="1804" y="6339"/>
                    </a:cubicBezTo>
                    <a:cubicBezTo>
                      <a:pt x="-1976" y="11504"/>
                      <a:pt x="184" y="16670"/>
                      <a:pt x="828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6" name="Freeform 37"/>
              <p:cNvSpPr/>
              <p:nvPr/>
            </p:nvSpPr>
            <p:spPr>
              <a:xfrm>
                <a:off x="1712718" y="228437"/>
                <a:ext cx="189743" cy="1972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925" y="13218"/>
                      <a:pt x="16875" y="7093"/>
                      <a:pt x="9787" y="3224"/>
                    </a:cubicBezTo>
                    <a:cubicBezTo>
                      <a:pt x="5737" y="967"/>
                      <a:pt x="2025" y="322"/>
                      <a:pt x="0" y="0"/>
                    </a:cubicBezTo>
                    <a:cubicBezTo>
                      <a:pt x="0" y="1934"/>
                      <a:pt x="675" y="5803"/>
                      <a:pt x="2700" y="9672"/>
                    </a:cubicBezTo>
                    <a:cubicBezTo>
                      <a:pt x="6412" y="16442"/>
                      <a:pt x="12825" y="2063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7" name="Freeform 38"/>
              <p:cNvSpPr/>
              <p:nvPr/>
            </p:nvSpPr>
            <p:spPr>
              <a:xfrm>
                <a:off x="1692746" y="-1"/>
                <a:ext cx="165790" cy="215958"/>
              </a:xfrm>
              <a:custGeom>
                <a:avLst/>
                <a:gdLst/>
                <a:ahLst/>
                <a:cxnLst>
                  <a:cxn ang="0">
                    <a:pos x="wd2" y="hd2"/>
                  </a:cxn>
                  <a:cxn ang="5400000">
                    <a:pos x="wd2" y="hd2"/>
                  </a:cxn>
                  <a:cxn ang="10800000">
                    <a:pos x="wd2" y="hd2"/>
                  </a:cxn>
                  <a:cxn ang="16200000">
                    <a:pos x="wd2" y="hd2"/>
                  </a:cxn>
                </a:cxnLst>
                <a:rect l="0" t="0" r="r" b="b"/>
                <a:pathLst>
                  <a:path w="21249" h="21600" extrusionOk="0">
                    <a:moveTo>
                      <a:pt x="21221" y="21600"/>
                    </a:moveTo>
                    <a:cubicBezTo>
                      <a:pt x="21600" y="13611"/>
                      <a:pt x="18189" y="7693"/>
                      <a:pt x="10611" y="3847"/>
                    </a:cubicBezTo>
                    <a:cubicBezTo>
                      <a:pt x="6442" y="1479"/>
                      <a:pt x="2274" y="592"/>
                      <a:pt x="0" y="0"/>
                    </a:cubicBezTo>
                    <a:cubicBezTo>
                      <a:pt x="0" y="2071"/>
                      <a:pt x="0" y="5622"/>
                      <a:pt x="1895" y="9173"/>
                    </a:cubicBezTo>
                    <a:cubicBezTo>
                      <a:pt x="4926" y="15682"/>
                      <a:pt x="11368" y="19825"/>
                      <a:pt x="2122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8" name="Oval 39"/>
              <p:cNvSpPr/>
              <p:nvPr/>
            </p:nvSpPr>
            <p:spPr>
              <a:xfrm>
                <a:off x="1002438" y="1476732"/>
                <a:ext cx="86135" cy="86135"/>
              </a:xfrm>
              <a:prstGeom prst="ellipse">
                <a:avLst/>
              </a:pr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0" name="Freeform 40"/>
            <p:cNvSpPr/>
            <p:nvPr/>
          </p:nvSpPr>
          <p:spPr>
            <a:xfrm>
              <a:off x="486115" y="-1"/>
              <a:ext cx="1121276" cy="1069791"/>
            </a:xfrm>
            <a:custGeom>
              <a:avLst/>
              <a:gdLst/>
              <a:ahLst/>
              <a:cxnLst>
                <a:cxn ang="0">
                  <a:pos x="wd2" y="hd2"/>
                </a:cxn>
                <a:cxn ang="5400000">
                  <a:pos x="wd2" y="hd2"/>
                </a:cxn>
                <a:cxn ang="10800000">
                  <a:pos x="wd2" y="hd2"/>
                </a:cxn>
                <a:cxn ang="16200000">
                  <a:pos x="wd2" y="hd2"/>
                </a:cxn>
              </a:cxnLst>
              <a:rect l="0" t="0" r="r" b="b"/>
              <a:pathLst>
                <a:path w="21600" h="21600" extrusionOk="0">
                  <a:moveTo>
                    <a:pt x="10690" y="0"/>
                  </a:moveTo>
                  <a:lnTo>
                    <a:pt x="14106" y="7161"/>
                  </a:lnTo>
                  <a:lnTo>
                    <a:pt x="21600" y="8201"/>
                  </a:lnTo>
                  <a:lnTo>
                    <a:pt x="16200" y="13630"/>
                  </a:lnTo>
                  <a:lnTo>
                    <a:pt x="17412" y="21600"/>
                  </a:lnTo>
                  <a:lnTo>
                    <a:pt x="10690" y="17788"/>
                  </a:lnTo>
                  <a:lnTo>
                    <a:pt x="3857" y="21600"/>
                  </a:lnTo>
                  <a:lnTo>
                    <a:pt x="5180" y="13630"/>
                  </a:lnTo>
                  <a:lnTo>
                    <a:pt x="0" y="8201"/>
                  </a:lnTo>
                  <a:lnTo>
                    <a:pt x="7273" y="7161"/>
                  </a:lnTo>
                  <a:lnTo>
                    <a:pt x="10690" y="0"/>
                  </a:ln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2" name="TextBox 120"/>
          <p:cNvSpPr txBox="1"/>
          <p:nvPr/>
        </p:nvSpPr>
        <p:spPr>
          <a:xfrm>
            <a:off x="10963027" y="7581023"/>
            <a:ext cx="38531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A3BD69"/>
                </a:solidFill>
                <a:latin typeface="微软雅黑"/>
                <a:ea typeface="微软雅黑"/>
                <a:cs typeface="微软雅黑"/>
                <a:sym typeface="微软雅黑"/>
              </a:defRPr>
            </a:pPr>
            <a:r>
              <a:t>中国软件产教联盟</a:t>
            </a:r>
            <a:endParaRPr>
              <a:latin typeface="+mn-lt"/>
              <a:ea typeface="+mn-ea"/>
              <a:cs typeface="+mn-cs"/>
              <a:sym typeface="Helvetica"/>
            </a:endParaRPr>
          </a:p>
          <a:p>
            <a:pPr defTabSz="914400">
              <a:defRPr sz="3600" b="1">
                <a:solidFill>
                  <a:srgbClr val="A3BD69"/>
                </a:solidFill>
                <a:latin typeface="微软雅黑"/>
                <a:ea typeface="微软雅黑"/>
                <a:cs typeface="微软雅黑"/>
                <a:sym typeface="微软雅黑"/>
              </a:defRPr>
            </a:pPr>
            <a:r>
              <a:t>理事单位</a:t>
            </a:r>
          </a:p>
        </p:txBody>
      </p:sp>
      <p:sp>
        <p:nvSpPr>
          <p:cNvPr id="183" name="Rectangle 122"/>
          <p:cNvSpPr/>
          <p:nvPr/>
        </p:nvSpPr>
        <p:spPr>
          <a:xfrm>
            <a:off x="18657543" y="7124903"/>
            <a:ext cx="4526206" cy="881770"/>
          </a:xfrm>
          <a:prstGeom prst="rect">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84" name="TextBox 126"/>
          <p:cNvSpPr txBox="1"/>
          <p:nvPr/>
        </p:nvSpPr>
        <p:spPr>
          <a:xfrm>
            <a:off x="18806524" y="7213961"/>
            <a:ext cx="4107179" cy="690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algn="l" defTabSz="914400">
              <a:defRPr sz="2800" b="1">
                <a:solidFill>
                  <a:srgbClr val="FFFFFF"/>
                </a:solidFill>
                <a:latin typeface="微软雅黑"/>
                <a:ea typeface="微软雅黑"/>
                <a:cs typeface="微软雅黑"/>
                <a:sym typeface="微软雅黑"/>
              </a:defRPr>
            </a:lvl1pPr>
          </a:lstStyle>
          <a:p>
            <a:r>
              <a:t>江苏省软件人才培训基地</a:t>
            </a:r>
          </a:p>
        </p:txBody>
      </p:sp>
      <p:sp>
        <p:nvSpPr>
          <p:cNvPr id="185" name="TextBox 130"/>
          <p:cNvSpPr txBox="1"/>
          <p:nvPr/>
        </p:nvSpPr>
        <p:spPr>
          <a:xfrm>
            <a:off x="6361168" y="6182359"/>
            <a:ext cx="4259579" cy="1605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000" b="1">
                <a:solidFill>
                  <a:srgbClr val="F6CC46"/>
                </a:solidFill>
                <a:latin typeface="微软雅黑"/>
                <a:ea typeface="微软雅黑"/>
                <a:cs typeface="微软雅黑"/>
                <a:sym typeface="微软雅黑"/>
              </a:defRPr>
            </a:pPr>
            <a:r>
              <a:t>商务部重点联系</a:t>
            </a:r>
            <a:endParaRPr>
              <a:latin typeface="+mn-lt"/>
              <a:ea typeface="+mn-ea"/>
              <a:cs typeface="+mn-cs"/>
              <a:sym typeface="Helvetica"/>
            </a:endParaRPr>
          </a:p>
          <a:p>
            <a:pPr defTabSz="914400">
              <a:defRPr sz="4000" b="1">
                <a:solidFill>
                  <a:srgbClr val="F6CC46"/>
                </a:solidFill>
                <a:latin typeface="微软雅黑"/>
                <a:ea typeface="微软雅黑"/>
                <a:cs typeface="微软雅黑"/>
                <a:sym typeface="微软雅黑"/>
              </a:defRPr>
            </a:pPr>
            <a:r>
              <a:t>服务外包培训机构</a:t>
            </a:r>
          </a:p>
        </p:txBody>
      </p:sp>
      <p:sp>
        <p:nvSpPr>
          <p:cNvPr id="186" name="TextBox 131"/>
          <p:cNvSpPr txBox="1"/>
          <p:nvPr/>
        </p:nvSpPr>
        <p:spPr>
          <a:xfrm>
            <a:off x="13354699" y="4916821"/>
            <a:ext cx="52247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EC7E90"/>
                </a:solidFill>
                <a:latin typeface="微软雅黑"/>
                <a:ea typeface="微软雅黑"/>
                <a:cs typeface="微软雅黑"/>
                <a:sym typeface="微软雅黑"/>
              </a:defRPr>
            </a:pPr>
            <a:r>
              <a:t>教育部产学合作协同育人</a:t>
            </a:r>
            <a:endParaRPr>
              <a:latin typeface="+mn-lt"/>
              <a:ea typeface="+mn-ea"/>
              <a:cs typeface="+mn-cs"/>
              <a:sym typeface="Helvetica"/>
            </a:endParaRPr>
          </a:p>
          <a:p>
            <a:pPr defTabSz="914400">
              <a:defRPr sz="3600" b="1">
                <a:solidFill>
                  <a:srgbClr val="EC7E90"/>
                </a:solidFill>
                <a:latin typeface="微软雅黑"/>
                <a:ea typeface="微软雅黑"/>
                <a:cs typeface="微软雅黑"/>
                <a:sym typeface="微软雅黑"/>
              </a:defRPr>
            </a:pPr>
            <a:r>
              <a:t>项目承接单位</a:t>
            </a:r>
          </a:p>
        </p:txBody>
      </p:sp>
      <p:pic>
        <p:nvPicPr>
          <p:cNvPr id="187"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a:solidFill>
                <a:schemeClr val="bg1"/>
              </a:solidFill>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4603081"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复杂转换的状态图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9056129" y="1122827"/>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2100552" y="3879273"/>
            <a:ext cx="18252221" cy="28110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zh-CN" altLang="en-US" sz="4400" dirty="0" smtClean="0"/>
              <a:t>状态是对象在生命周期中的某个条件或状态，在此期间，对象满足某个条件、执行某些活动或等待某些事件。</a:t>
            </a:r>
          </a:p>
          <a:p>
            <a:r>
              <a:rPr lang="zh-CN" altLang="en-US" sz="4400" dirty="0" smtClean="0"/>
              <a:t>状态类型细分有初态、终态、组合状态、历史状态等。一个状态机图中只能有一个初态、可以有一个或多个终态，也可以没有终态。</a:t>
            </a:r>
            <a:endParaRPr lang="zh-CN" altLang="en-US" sz="4400" dirty="0">
              <a:solidFill>
                <a:schemeClr val="bg1"/>
              </a:solidFill>
            </a:endParaRPr>
          </a:p>
        </p:txBody>
      </p:sp>
      <p:pic>
        <p:nvPicPr>
          <p:cNvPr id="9" name="图片 8"/>
          <p:cNvPicPr/>
          <p:nvPr/>
        </p:nvPicPr>
        <p:blipFill>
          <a:blip r:embed="rId4"/>
          <a:srcRect/>
          <a:stretch>
            <a:fillRect/>
          </a:stretch>
        </p:blipFill>
        <p:spPr bwMode="auto">
          <a:xfrm>
            <a:off x="3125180" y="7329112"/>
            <a:ext cx="16519671" cy="5030036"/>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lgn="l"/>
            <a:endParaRPr>
              <a:solidFill>
                <a:schemeClr val="bg1"/>
              </a:solidFill>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4603081"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复杂转换的状态图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9056129" y="1122827"/>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此处为内容标题？"/>
          <p:cNvSpPr txBox="1"/>
          <p:nvPr/>
        </p:nvSpPr>
        <p:spPr>
          <a:xfrm>
            <a:off x="2100553" y="3879273"/>
            <a:ext cx="19491086" cy="1764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zh-CN" altLang="en-US" sz="5400" dirty="0" smtClean="0"/>
              <a:t>通过一个描述“系统登录”行为的状态图来说明转换的一些实际应用，主要包括进入转换、退出转换和内部转换</a:t>
            </a:r>
            <a:endParaRPr lang="zh-CN" altLang="en-US" sz="54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
        <p:nvSpPr>
          <p:cNvPr id="192"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93"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极客营课程</a:t>
            </a:r>
          </a:p>
        </p:txBody>
      </p:sp>
      <p:pic>
        <p:nvPicPr>
          <p:cNvPr id="194" name="图像" descr="图像"/>
          <p:cNvPicPr>
            <a:picLocks noChangeAspect="1"/>
          </p:cNvPicPr>
          <p:nvPr/>
        </p:nvPicPr>
        <p:blipFill>
          <a:blip r:embed="rId4" cstate="print"/>
          <a:stretch>
            <a:fillRect/>
          </a:stretch>
        </p:blipFill>
        <p:spPr>
          <a:xfrm>
            <a:off x="1910863" y="4815707"/>
            <a:ext cx="20562274" cy="428778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82535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smtClean="0"/>
              <a:t>UML</a:t>
            </a:r>
            <a:r>
              <a:rPr lang="zh-CN" altLang="zh-CN" smtClean="0"/>
              <a:t>的种类</a:t>
            </a:r>
            <a:endParaRPr dirty="0">
              <a:solidFill>
                <a:schemeClr val="bg1"/>
              </a:solidFill>
            </a:endParaRPr>
          </a:p>
        </p:txBody>
      </p:sp>
      <p:pic>
        <p:nvPicPr>
          <p:cNvPr id="236" name="logo-极客营1副本.png" descr="logo-极客营1副本.png"/>
          <p:cNvPicPr>
            <a:picLocks noChangeAspect="1"/>
          </p:cNvPicPr>
          <p:nvPr/>
        </p:nvPicPr>
        <p:blipFill>
          <a:blip r:embed="rId2"/>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24403" y="3954863"/>
            <a:ext cx="17393817" cy="67505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marL="685800" lvl="1" indent="-685800" algn="l" eaLnBrk="1" hangingPunct="1">
              <a:buFont typeface="Arial" panose="020B0604020202020204" pitchFamily="34" charset="0"/>
              <a:buChar char="•"/>
            </a:pPr>
            <a:r>
              <a:rPr lang="zh-CN" altLang="zh-CN" sz="4800" dirty="0">
                <a:solidFill>
                  <a:schemeClr val="bg1"/>
                </a:solidFill>
              </a:rPr>
              <a:t>用例图</a:t>
            </a:r>
            <a:r>
              <a:rPr lang="en-US" altLang="zh-CN" sz="4800" dirty="0">
                <a:solidFill>
                  <a:schemeClr val="bg1"/>
                </a:solidFill>
              </a:rPr>
              <a:t>(Use Case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类</a:t>
            </a:r>
            <a:r>
              <a:rPr lang="zh-CN" altLang="zh-CN" sz="4800" dirty="0">
                <a:solidFill>
                  <a:schemeClr val="bg1"/>
                </a:solidFill>
              </a:rPr>
              <a:t>图</a:t>
            </a:r>
            <a:r>
              <a:rPr lang="en-US" altLang="zh-CN" sz="4800" dirty="0">
                <a:solidFill>
                  <a:schemeClr val="bg1"/>
                </a:solidFill>
              </a:rPr>
              <a:t>(Class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对象</a:t>
            </a:r>
            <a:r>
              <a:rPr lang="zh-CN" altLang="zh-CN" sz="4800" dirty="0">
                <a:solidFill>
                  <a:schemeClr val="bg1"/>
                </a:solidFill>
              </a:rPr>
              <a:t>图</a:t>
            </a:r>
            <a:r>
              <a:rPr lang="en-US" altLang="zh-CN" sz="4800" dirty="0">
                <a:solidFill>
                  <a:schemeClr val="bg1"/>
                </a:solidFill>
              </a:rPr>
              <a:t>(Object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状态图</a:t>
            </a:r>
            <a:r>
              <a:rPr lang="en-US" altLang="zh-CN" sz="4800" dirty="0">
                <a:solidFill>
                  <a:schemeClr val="bg1"/>
                </a:solidFill>
              </a:rPr>
              <a:t>(</a:t>
            </a:r>
            <a:r>
              <a:rPr lang="en-US" altLang="zh-CN" sz="4800" dirty="0" err="1">
                <a:solidFill>
                  <a:schemeClr val="bg1"/>
                </a:solidFill>
              </a:rPr>
              <a:t>Statechart</a:t>
            </a:r>
            <a:r>
              <a:rPr lang="en-US" altLang="zh-CN" sz="4800" dirty="0">
                <a:solidFill>
                  <a:schemeClr val="bg1"/>
                </a:solidFill>
              </a:rPr>
              <a: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活动图</a:t>
            </a:r>
            <a:r>
              <a:rPr lang="en-US" altLang="zh-CN" sz="4800" dirty="0">
                <a:solidFill>
                  <a:schemeClr val="bg1"/>
                </a:solidFill>
              </a:rPr>
              <a:t>(Activity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序列</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顺序图</a:t>
            </a:r>
            <a:r>
              <a:rPr lang="en-US" altLang="zh-CN" sz="4800" dirty="0">
                <a:solidFill>
                  <a:schemeClr val="bg1"/>
                </a:solidFill>
              </a:rPr>
              <a:t>/</a:t>
            </a:r>
            <a:r>
              <a:rPr lang="zh-CN" altLang="zh-CN" sz="4800" dirty="0">
                <a:solidFill>
                  <a:schemeClr val="bg1"/>
                </a:solidFill>
              </a:rPr>
              <a:t>时序图（</a:t>
            </a:r>
            <a:r>
              <a:rPr lang="en-US" altLang="zh-CN" sz="4800" dirty="0">
                <a:solidFill>
                  <a:schemeClr val="bg1"/>
                </a:solidFill>
              </a:rPr>
              <a:t>Sequence Diagram</a:t>
            </a:r>
            <a:r>
              <a:rPr lang="zh-CN" altLang="zh-CN" sz="4800" dirty="0" smtClean="0">
                <a:solidFill>
                  <a:schemeClr val="bg1"/>
                </a:solidFill>
              </a:rPr>
              <a:t>）</a:t>
            </a:r>
            <a:endParaRPr lang="en-US" altLang="zh-CN" sz="4800" dirty="0" smtClean="0">
              <a:solidFill>
                <a:schemeClr val="bg1"/>
              </a:solidFill>
            </a:endParaRPr>
          </a:p>
          <a:p>
            <a:pPr marL="685800" lvl="1" indent="-685800" algn="l" eaLnBrk="1" hangingPunct="1">
              <a:buFont typeface="Arial" panose="020B0604020202020204" pitchFamily="34" charset="0"/>
              <a:buChar char="•"/>
            </a:pPr>
            <a:r>
              <a:rPr lang="zh-CN" altLang="zh-CN" sz="4800" dirty="0" smtClean="0">
                <a:solidFill>
                  <a:schemeClr val="bg1"/>
                </a:solidFill>
              </a:rPr>
              <a:t>协作</a:t>
            </a:r>
            <a:r>
              <a:rPr lang="zh-CN" altLang="zh-CN" sz="4800" dirty="0">
                <a:solidFill>
                  <a:schemeClr val="bg1"/>
                </a:solidFill>
              </a:rPr>
              <a:t>图</a:t>
            </a:r>
            <a:r>
              <a:rPr lang="en-US" altLang="zh-CN" sz="4800" dirty="0">
                <a:solidFill>
                  <a:schemeClr val="bg1"/>
                </a:solidFill>
              </a:rPr>
              <a:t>(Collaboration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构件</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组件图</a:t>
            </a:r>
            <a:r>
              <a:rPr lang="en-US" altLang="zh-CN" sz="4800" dirty="0">
                <a:solidFill>
                  <a:schemeClr val="bg1"/>
                </a:solidFill>
              </a:rPr>
              <a:t>(Component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部署</a:t>
            </a:r>
            <a:r>
              <a:rPr lang="zh-CN" altLang="zh-CN" sz="4800" dirty="0">
                <a:solidFill>
                  <a:schemeClr val="bg1"/>
                </a:solidFill>
              </a:rPr>
              <a:t>图</a:t>
            </a:r>
            <a:r>
              <a:rPr lang="en-US" altLang="zh-CN" sz="4800" dirty="0">
                <a:solidFill>
                  <a:schemeClr val="bg1"/>
                </a:solidFill>
              </a:rPr>
              <a:t>(Deployment Diagram)</a:t>
            </a:r>
            <a:endParaRPr dirty="0">
              <a:solidFill>
                <a:schemeClr val="bg1"/>
              </a:solidFill>
            </a:endParaRPr>
          </a:p>
        </p:txBody>
      </p:sp>
    </p:spTree>
    <p:extLst>
      <p:ext uri="{BB962C8B-B14F-4D97-AF65-F5344CB8AC3E}">
        <p14:creationId xmlns="" xmlns:p14="http://schemas.microsoft.com/office/powerpoint/2010/main" val="1753433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268361" y="2085907"/>
            <a:ext cx="4385043" cy="332828"/>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6834399"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zh-CN" altLang="en-US" sz="6600" dirty="0" smtClean="0">
                <a:solidFill>
                  <a:schemeClr val="bg1"/>
                </a:solidFill>
              </a:rPr>
              <a:t>状态图介绍</a:t>
            </a:r>
            <a:endParaRPr sz="6600"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5601617" y="109016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3097161" y="3667828"/>
            <a:ext cx="17081642" cy="48181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a:lnSpc>
                <a:spcPct val="200000"/>
              </a:lnSpc>
            </a:pPr>
            <a:r>
              <a:rPr lang="zh-CN" altLang="en-US" sz="5400" dirty="0" smtClean="0">
                <a:solidFill>
                  <a:schemeClr val="bg1"/>
                </a:solidFill>
              </a:rPr>
              <a:t>状态图就是开关，是描述状态变化的图形。描述了一个对象状态与状态的转变并且给出状态变化序列的起点和终点</a:t>
            </a:r>
            <a:endParaRPr sz="5400" dirty="0">
              <a:solidFill>
                <a:schemeClr val="bg1"/>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415846" y="2104823"/>
            <a:ext cx="6164826" cy="372906"/>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82535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0"/>
            <a:r>
              <a:rPr lang="zh-CN" altLang="en-US" smtClean="0"/>
              <a:t>一个机器的状态图</a:t>
            </a:r>
            <a:endParaRPr lang="zh-CN" altLang="en-US"/>
          </a:p>
        </p:txBody>
      </p:sp>
      <p:pic>
        <p:nvPicPr>
          <p:cNvPr id="235" name="图像" descr="图像"/>
          <p:cNvPicPr>
            <a:picLocks noChangeAspect="1"/>
          </p:cNvPicPr>
          <p:nvPr/>
        </p:nvPicPr>
        <p:blipFill>
          <a:blip r:embed="rId2" cstate="print"/>
          <a:stretch>
            <a:fillRect/>
          </a:stretch>
        </p:blipFill>
        <p:spPr>
          <a:xfrm>
            <a:off x="7963182"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pic>
        <p:nvPicPr>
          <p:cNvPr id="8" name="图片 7"/>
          <p:cNvPicPr/>
          <p:nvPr/>
        </p:nvPicPr>
        <p:blipFill>
          <a:blip r:embed="rId4"/>
          <a:srcRect/>
          <a:stretch>
            <a:fillRect/>
          </a:stretch>
        </p:blipFill>
        <p:spPr bwMode="auto">
          <a:xfrm>
            <a:off x="2861186" y="3156156"/>
            <a:ext cx="18317497" cy="8377084"/>
          </a:xfrm>
          <a:prstGeom prst="rect">
            <a:avLst/>
          </a:prstGeom>
          <a:noFill/>
          <a:ln w="9525">
            <a:noFill/>
            <a:miter lim="800000"/>
            <a:headEnd/>
            <a:tailEnd/>
          </a:ln>
        </p:spPr>
      </p:pic>
    </p:spTree>
    <p:extLst>
      <p:ext uri="{BB962C8B-B14F-4D97-AF65-F5344CB8AC3E}">
        <p14:creationId xmlns="" xmlns:p14="http://schemas.microsoft.com/office/powerpoint/2010/main" val="1753433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31475" y="2134319"/>
            <a:ext cx="3820395" cy="490893"/>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692834" y="917060"/>
            <a:ext cx="8253599"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0"/>
            <a:r>
              <a:rPr lang="zh-CN" altLang="en-US" sz="6600" smtClean="0"/>
              <a:t>状态图要素</a:t>
            </a:r>
            <a:endParaRPr lang="zh-CN" altLang="en-US" sz="6600"/>
          </a:p>
        </p:txBody>
      </p:sp>
      <p:pic>
        <p:nvPicPr>
          <p:cNvPr id="235" name="图像" descr="图像"/>
          <p:cNvPicPr>
            <a:picLocks noChangeAspect="1"/>
          </p:cNvPicPr>
          <p:nvPr/>
        </p:nvPicPr>
        <p:blipFill>
          <a:blip r:embed="rId2" cstate="print"/>
          <a:stretch>
            <a:fillRect/>
          </a:stretch>
        </p:blipFill>
        <p:spPr>
          <a:xfrm>
            <a:off x="6134383" y="126715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9" name="图片 8"/>
          <p:cNvPicPr/>
          <p:nvPr/>
        </p:nvPicPr>
        <p:blipFill>
          <a:blip r:embed="rId4"/>
          <a:srcRect/>
          <a:stretch>
            <a:fillRect/>
          </a:stretch>
        </p:blipFill>
        <p:spPr bwMode="auto">
          <a:xfrm>
            <a:off x="2696845" y="3380786"/>
            <a:ext cx="17093384" cy="7885928"/>
          </a:xfrm>
          <a:prstGeom prst="rect">
            <a:avLst/>
          </a:prstGeom>
          <a:noFill/>
          <a:ln w="9525">
            <a:noFill/>
            <a:miter lim="800000"/>
            <a:headEnd/>
            <a:tailEnd/>
          </a:ln>
        </p:spPr>
      </p:pic>
    </p:spTree>
    <p:extLst>
      <p:ext uri="{BB962C8B-B14F-4D97-AF65-F5344CB8AC3E}">
        <p14:creationId xmlns="" xmlns:p14="http://schemas.microsoft.com/office/powerpoint/2010/main" val="968367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31477" y="2045830"/>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登录状态</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544447" y="1237654"/>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10" name="图片 9"/>
          <p:cNvPicPr/>
          <p:nvPr/>
        </p:nvPicPr>
        <p:blipFill>
          <a:blip r:embed="rId4"/>
          <a:srcRect/>
          <a:stretch>
            <a:fillRect/>
          </a:stretch>
        </p:blipFill>
        <p:spPr bwMode="auto">
          <a:xfrm>
            <a:off x="1311507" y="3848365"/>
            <a:ext cx="4893350" cy="3760749"/>
          </a:xfrm>
          <a:prstGeom prst="rect">
            <a:avLst/>
          </a:prstGeom>
          <a:noFill/>
          <a:ln w="9525">
            <a:noFill/>
            <a:miter lim="800000"/>
            <a:headEnd/>
            <a:tailEnd/>
          </a:ln>
        </p:spPr>
      </p:pic>
      <p:pic>
        <p:nvPicPr>
          <p:cNvPr id="11" name="图片 10"/>
          <p:cNvPicPr/>
          <p:nvPr/>
        </p:nvPicPr>
        <p:blipFill>
          <a:blip r:embed="rId5"/>
          <a:srcRect/>
          <a:stretch>
            <a:fillRect/>
          </a:stretch>
        </p:blipFill>
        <p:spPr bwMode="auto">
          <a:xfrm>
            <a:off x="8098972" y="2971801"/>
            <a:ext cx="6662058" cy="8131628"/>
          </a:xfrm>
          <a:prstGeom prst="rect">
            <a:avLst/>
          </a:prstGeom>
          <a:noFill/>
          <a:ln w="9525">
            <a:noFill/>
            <a:miter lim="800000"/>
            <a:headEnd/>
            <a:tailEnd/>
          </a:ln>
        </p:spPr>
      </p:pic>
      <p:pic>
        <p:nvPicPr>
          <p:cNvPr id="12" name="图片 11"/>
          <p:cNvPicPr/>
          <p:nvPr/>
        </p:nvPicPr>
        <p:blipFill>
          <a:blip r:embed="rId6"/>
          <a:srcRect/>
          <a:stretch>
            <a:fillRect/>
          </a:stretch>
        </p:blipFill>
        <p:spPr bwMode="auto">
          <a:xfrm>
            <a:off x="17274222" y="1665515"/>
            <a:ext cx="7109778" cy="10450286"/>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05781" y="2104823"/>
            <a:ext cx="9527458" cy="60888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1859881"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solidFill>
                  <a:schemeClr val="bg1"/>
                </a:solidFill>
                <a:latin typeface="微软雅黑" panose="020B0503020204020204" pitchFamily="34" charset="-122"/>
                <a:ea typeface="黑体" panose="02010609060101010101" pitchFamily="49" charset="-122"/>
              </a:rPr>
              <a:t>案例一 校园卡状态变化 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2133816" y="118814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8" name="TextBox 7"/>
          <p:cNvSpPr txBox="1"/>
          <p:nvPr/>
        </p:nvSpPr>
        <p:spPr>
          <a:xfrm>
            <a:off x="2035278" y="4630990"/>
            <a:ext cx="19703846"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开始</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白卡</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初始化</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正常</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冻结（注销）</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回收</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初始化</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损坏</a:t>
            </a:r>
            <a:r>
              <a:rPr kumimoji="0" lang="en-US" altLang="zh-CN"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a:t>
            </a:r>
            <a:r>
              <a:rPr kumimoji="0" lang="zh-CN" altLang="en-US" sz="5400" b="0" i="0" u="none" strike="noStrike" cap="none" spc="0" normalizeH="0" baseline="0" dirty="0" smtClean="0">
                <a:ln>
                  <a:noFill/>
                </a:ln>
                <a:solidFill>
                  <a:schemeClr val="bg1"/>
                </a:solidFill>
                <a:effectLst/>
                <a:uFillTx/>
                <a:latin typeface="Helvetica Neue Medium"/>
                <a:ea typeface="Helvetica Neue Medium"/>
                <a:cs typeface="Helvetica Neue Medium"/>
                <a:sym typeface="Helvetica Neue Medium"/>
              </a:rPr>
              <a:t>结束</a:t>
            </a:r>
            <a:endParaRPr kumimoji="0" lang="zh-CN" altLang="en-US" sz="5400" b="0" i="0" u="none" strike="noStrike" cap="none" spc="0" normalizeH="0" baseline="0" dirty="0">
              <a:ln>
                <a:noFill/>
              </a:ln>
              <a:solidFill>
                <a:schemeClr val="bg1"/>
              </a:solidFill>
              <a:effectLst/>
              <a:uFillTx/>
              <a:latin typeface="Helvetica Neue Medium"/>
              <a:ea typeface="Helvetica Neue Medium"/>
              <a:cs typeface="Helvetica Neue Medium"/>
              <a:sym typeface="Helvetica Neue Medium"/>
            </a:endParaRPr>
          </a:p>
        </p:txBody>
      </p:sp>
    </p:spTree>
    <p:extLst>
      <p:ext uri="{BB962C8B-B14F-4D97-AF65-F5344CB8AC3E}">
        <p14:creationId xmlns="" xmlns:p14="http://schemas.microsoft.com/office/powerpoint/2010/main" val="245949310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3323</TotalTime>
  <Words>1320</Words>
  <Application>Microsoft Office PowerPoint</Application>
  <PresentationFormat>自定义</PresentationFormat>
  <Paragraphs>85</Paragraphs>
  <Slides>21</Slides>
  <Notes>2</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wcq0709</dc:creator>
  <cp:lastModifiedBy>DELL</cp:lastModifiedBy>
  <cp:revision>84</cp:revision>
  <dcterms:modified xsi:type="dcterms:W3CDTF">2023-03-12T16:54:37Z</dcterms:modified>
</cp:coreProperties>
</file>