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96" r:id="rId2"/>
    <p:sldId id="920" r:id="rId3"/>
    <p:sldId id="985" r:id="rId4"/>
    <p:sldId id="989" r:id="rId5"/>
    <p:sldId id="921" r:id="rId6"/>
    <p:sldId id="988" r:id="rId7"/>
    <p:sldId id="986" r:id="rId8"/>
    <p:sldId id="987" r:id="rId9"/>
    <p:sldId id="923" r:id="rId10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F0"/>
    <a:srgbClr val="0070C0"/>
    <a:srgbClr val="DFF1F2"/>
    <a:srgbClr val="A3D6D9"/>
    <a:srgbClr val="004586"/>
    <a:srgbClr val="1C2948"/>
    <a:srgbClr val="FBBCA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84491" autoAdjust="0"/>
  </p:normalViewPr>
  <p:slideViewPr>
    <p:cSldViewPr snapToGrid="0">
      <p:cViewPr varScale="1">
        <p:scale>
          <a:sx n="88" d="100"/>
          <a:sy n="88" d="100"/>
        </p:scale>
        <p:origin x="174" y="45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80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24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20F7E6-B6AB-4685-9920-66673A4976C0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7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Geoffrey Hinton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多隐层的神经网络具有优异的特征学习能力，学习得到的特征对数据有更本质的刻画，从而有利于可视化或分类；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2.</a:t>
            </a:r>
            <a:r>
              <a:rPr lang="zh-CN" altLang="en-US" dirty="0"/>
              <a:t>深度神经网络在训练上的难度，可以通过“逐层初始化” 来有效克服。</a:t>
            </a:r>
          </a:p>
          <a:p>
            <a:r>
              <a:rPr lang="zh-CN" altLang="en-US" dirty="0"/>
              <a:t>而他们的研究方向，则全部都是机器学习的子类</a:t>
            </a:r>
            <a:r>
              <a:rPr lang="en-US" altLang="zh-CN" dirty="0"/>
              <a:t>--</a:t>
            </a:r>
            <a:r>
              <a:rPr lang="zh-CN" altLang="en-US" dirty="0"/>
              <a:t>深度学习。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2AD35-AC65-4570-AD7A-63696EC132C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85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2AD35-AC65-4570-AD7A-63696EC132C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2023/8/27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B86F320-4194-21B6-7B81-0A8C6E37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" y="-208492"/>
            <a:ext cx="12192000" cy="2877397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904" y="2668905"/>
            <a:ext cx="12199426" cy="223469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数据挖掘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导学</a:t>
            </a: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3A197C-DA29-EAF1-8735-14604482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3" y="99668"/>
            <a:ext cx="2258399" cy="51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5"/>
    </mc:Choice>
    <mc:Fallback xmlns="">
      <p:transition spd="slow" advTm="71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课程简介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7B90D10-69AC-DB4C-2094-89859A0B193A}"/>
              </a:ext>
            </a:extLst>
          </p:cNvPr>
          <p:cNvSpPr txBox="1">
            <a:spLocks/>
          </p:cNvSpPr>
          <p:nvPr/>
        </p:nvSpPr>
        <p:spPr>
          <a:xfrm>
            <a:off x="666750" y="1559832"/>
            <a:ext cx="10858500" cy="4895850"/>
          </a:xfrm>
          <a:prstGeom prst="rect">
            <a:avLst/>
          </a:prstGeom>
        </p:spPr>
        <p:txBody>
          <a:bodyPr/>
          <a:lstStyle>
            <a:lvl1pPr marL="341630" indent="-3416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44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89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61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</a:rPr>
              <a:t>数据挖掘</a:t>
            </a:r>
            <a:r>
              <a:rPr lang="zh-CN" altLang="en-US" kern="0" dirty="0"/>
              <a:t>（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zh-CN" altLang="en-US" kern="0" dirty="0"/>
              <a:t>）是从大量数据中发现模式、关系和规律的过程。它是一种通过应用统计学、机器学习和数据库技术等方法，从数据中提取有价值的信息和知识的跨学科领域。</a:t>
            </a:r>
            <a:endParaRPr lang="en-US" altLang="zh-CN" kern="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kern="0" dirty="0"/>
              <a:t>这门课程介绍了数据挖掘的</a:t>
            </a:r>
            <a:r>
              <a:rPr lang="zh-CN" altLang="en-US" kern="0" dirty="0">
                <a:solidFill>
                  <a:srgbClr val="FF0000"/>
                </a:solidFill>
              </a:rPr>
              <a:t>基本概念</a:t>
            </a:r>
            <a:r>
              <a:rPr lang="zh-CN" altLang="en-US" kern="0" dirty="0"/>
              <a:t>、</a:t>
            </a:r>
            <a:r>
              <a:rPr lang="zh-CN" altLang="en-US" kern="0" dirty="0">
                <a:solidFill>
                  <a:srgbClr val="FF0000"/>
                </a:solidFill>
              </a:rPr>
              <a:t>任务</a:t>
            </a:r>
            <a:r>
              <a:rPr lang="zh-CN" altLang="en-US" kern="0" dirty="0"/>
              <a:t>和</a:t>
            </a:r>
            <a:r>
              <a:rPr lang="zh-CN" altLang="en-US" kern="0" dirty="0">
                <a:solidFill>
                  <a:srgbClr val="FF0000"/>
                </a:solidFill>
              </a:rPr>
              <a:t>技术</a:t>
            </a:r>
            <a:r>
              <a:rPr lang="zh-CN" altLang="en-US" kern="0" dirty="0"/>
              <a:t>。学生将学习数据挖掘的整个过程，包括数据预处理、模型构建和评估等。通过案例研究和实验，学生将了解如何应用数据挖掘技术解决实际问题。</a:t>
            </a:r>
          </a:p>
        </p:txBody>
      </p:sp>
    </p:spTree>
    <p:extLst>
      <p:ext uri="{BB962C8B-B14F-4D97-AF65-F5344CB8AC3E}">
        <p14:creationId xmlns:p14="http://schemas.microsoft.com/office/powerpoint/2010/main" val="1253538490"/>
      </p:ext>
    </p:extLst>
  </p:cSld>
  <p:clrMapOvr>
    <a:masterClrMapping/>
  </p:clrMapOvr>
  <p:transition advTm="800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课程安排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0782E6F-D21A-D492-1768-62188B8A681A}"/>
              </a:ext>
            </a:extLst>
          </p:cNvPr>
          <p:cNvSpPr txBox="1">
            <a:spLocks/>
          </p:cNvSpPr>
          <p:nvPr/>
        </p:nvSpPr>
        <p:spPr>
          <a:xfrm>
            <a:off x="660400" y="1412875"/>
            <a:ext cx="10858500" cy="4895850"/>
          </a:xfrm>
          <a:prstGeom prst="rect">
            <a:avLst/>
          </a:prstGeom>
        </p:spPr>
        <p:txBody>
          <a:bodyPr/>
          <a:lstStyle>
            <a:lvl1pPr marL="341630" indent="-3416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44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89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61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kern="0" dirty="0"/>
              <a:t>学时：</a:t>
            </a:r>
            <a:r>
              <a:rPr lang="en-US" altLang="zh-CN" kern="0" dirty="0"/>
              <a:t>32 </a:t>
            </a:r>
            <a:r>
              <a:rPr lang="zh-CN" altLang="en-US" kern="0" dirty="0"/>
              <a:t>学时</a:t>
            </a:r>
          </a:p>
          <a:p>
            <a:pPr marL="1142966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/>
              <a:t>理论：</a:t>
            </a:r>
            <a:r>
              <a:rPr lang="en-US" altLang="zh-CN" kern="0" dirty="0"/>
              <a:t>24 </a:t>
            </a:r>
            <a:r>
              <a:rPr lang="zh-CN" altLang="en-US" kern="0" dirty="0"/>
              <a:t>学时</a:t>
            </a:r>
          </a:p>
          <a:p>
            <a:pPr marL="1142966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/>
              <a:t>上机：  </a:t>
            </a:r>
            <a:r>
              <a:rPr lang="en-US" altLang="zh-CN" kern="0" dirty="0"/>
              <a:t>8 </a:t>
            </a:r>
            <a:r>
              <a:rPr lang="zh-CN" altLang="en-US" kern="0" dirty="0"/>
              <a:t>学时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kern="0" dirty="0"/>
              <a:t>上机地点：教五楼 </a:t>
            </a:r>
            <a:r>
              <a:rPr lang="en-US" altLang="zh-CN" kern="0" dirty="0"/>
              <a:t>11 </a:t>
            </a:r>
            <a:r>
              <a:rPr lang="zh-CN" altLang="en-US" kern="0" dirty="0"/>
              <a:t>楼</a:t>
            </a:r>
          </a:p>
        </p:txBody>
      </p:sp>
    </p:spTree>
    <p:extLst>
      <p:ext uri="{BB962C8B-B14F-4D97-AF65-F5344CB8AC3E}">
        <p14:creationId xmlns:p14="http://schemas.microsoft.com/office/powerpoint/2010/main" val="3295247658"/>
      </p:ext>
    </p:extLst>
  </p:cSld>
  <p:clrMapOvr>
    <a:masterClrMapping/>
  </p:clrMapOvr>
  <p:transition advTm="800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课程</a:t>
            </a:r>
            <a:r>
              <a:rPr lang="en-US" altLang="zh-CN" dirty="0">
                <a:solidFill>
                  <a:schemeClr val="tx1"/>
                </a:solidFill>
              </a:rPr>
              <a:t>QQ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1409F-04E0-03DC-1F2C-434DA2E19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4" y="1592035"/>
            <a:ext cx="4533900" cy="4762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9901A7-9642-FF22-CDB0-E606D9664E94}"/>
              </a:ext>
            </a:extLst>
          </p:cNvPr>
          <p:cNvSpPr txBox="1"/>
          <p:nvPr/>
        </p:nvSpPr>
        <p:spPr>
          <a:xfrm>
            <a:off x="5927272" y="2449286"/>
            <a:ext cx="418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QQ</a:t>
            </a:r>
            <a:r>
              <a:rPr lang="zh-CN" altLang="en-US" sz="4800" b="1" dirty="0"/>
              <a:t>群号：</a:t>
            </a:r>
            <a:r>
              <a:rPr lang="en-US" altLang="zh-CN" sz="4800" b="1" dirty="0"/>
              <a:t>811078158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35861154"/>
      </p:ext>
    </p:extLst>
  </p:cSld>
  <p:clrMapOvr>
    <a:masterClrMapping/>
  </p:clrMapOvr>
  <p:transition advTm="800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22" y="135730"/>
            <a:ext cx="8719958" cy="83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课程目标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B12AD-C3CF-42F7-BBF7-25A9D91325BB}"/>
              </a:ext>
            </a:extLst>
          </p:cNvPr>
          <p:cNvSpPr txBox="1"/>
          <p:nvPr/>
        </p:nvSpPr>
        <p:spPr>
          <a:xfrm>
            <a:off x="9010308" y="2241284"/>
            <a:ext cx="141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5E2835-056F-499F-91A4-5CFC55B8227E}"/>
              </a:ext>
            </a:extLst>
          </p:cNvPr>
          <p:cNvSpPr txBox="1"/>
          <p:nvPr/>
        </p:nvSpPr>
        <p:spPr>
          <a:xfrm>
            <a:off x="9063334" y="4626593"/>
            <a:ext cx="141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C7095DC9-9B48-3543-1D56-41B97590D765}"/>
              </a:ext>
            </a:extLst>
          </p:cNvPr>
          <p:cNvSpPr txBox="1">
            <a:spLocks/>
          </p:cNvSpPr>
          <p:nvPr/>
        </p:nvSpPr>
        <p:spPr>
          <a:xfrm>
            <a:off x="453571" y="1467304"/>
            <a:ext cx="10858500" cy="4895850"/>
          </a:xfrm>
          <a:prstGeom prst="rect">
            <a:avLst/>
          </a:prstGeom>
        </p:spPr>
        <p:txBody>
          <a:bodyPr/>
          <a:lstStyle>
            <a:lvl1pPr marL="341630" indent="-3416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indent="-2844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17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989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6130" indent="-2273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FF0000"/>
                </a:solidFill>
              </a:rPr>
              <a:t>理解数据挖掘的基本概念和原理</a:t>
            </a:r>
            <a:r>
              <a:rPr lang="zh-CN" altLang="en-US" sz="2400" kern="0" dirty="0"/>
              <a:t>：课程旨理解数据挖掘的基本概念、任务和技术。学生将学习数据挖掘的核心概念，如聚类、分类、关联规则挖掘等，以及背后的统计学和机器学习原理。</a:t>
            </a:r>
            <a:endParaRPr lang="en-US" altLang="zh-CN" sz="2400" kern="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FF0000"/>
                </a:solidFill>
              </a:rPr>
              <a:t>掌握数据挖掘的技术和工具</a:t>
            </a:r>
            <a:r>
              <a:rPr lang="zh-CN" altLang="en-US" sz="2400" kern="0" dirty="0"/>
              <a:t>：课程的目标是让学生熟练掌握数据挖掘的常用技术和工具。学生将学习如何使用数据挖掘软件和编程语言，如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kern="0" dirty="0"/>
              <a:t>，进行数据处理、模型训练和评估等操作。理解数据挖掘基本概念，了解基本原理，掌握基本方法。</a:t>
            </a:r>
            <a:endParaRPr lang="en-US" altLang="zh-CN" sz="2400" kern="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FF0000"/>
                </a:solidFill>
              </a:rPr>
              <a:t>培养数据挖掘的分析和解决问题的能力</a:t>
            </a:r>
            <a:r>
              <a:rPr lang="zh-CN" altLang="en-US" sz="2400" kern="0" dirty="0"/>
              <a:t>：课程旨在培养学生的数据分析和问题解决能力。学生将学习如何从大量的数据中提取有价值的信息，并解决现实世界的复杂问题。通过案例研究和实践项目，学生将锻炼数据挖掘的分析思维和解决问题的能力。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37837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83" y="278594"/>
            <a:ext cx="7098347" cy="5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参考书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D6443D-E0CA-4C2D-43EF-9859824B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1" y="1509722"/>
            <a:ext cx="1656029" cy="23495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B923DE1-5493-E39F-1051-AFC06C227668}"/>
              </a:ext>
            </a:extLst>
          </p:cNvPr>
          <p:cNvSpPr txBox="1"/>
          <p:nvPr/>
        </p:nvSpPr>
        <p:spPr>
          <a:xfrm>
            <a:off x="3015344" y="2130514"/>
            <a:ext cx="62375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7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数据挖掘：概念与技术，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Jiawei Han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，</a:t>
            </a:r>
            <a:r>
              <a:rPr kumimoji="0" lang="zh-CN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Micheline Kamber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Jian Pei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著（第三版），机械工业出版社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rPr>
              <a:t>(2012)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196085-AE76-6A50-820A-F629EF187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91" y="4153358"/>
            <a:ext cx="8327858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4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22" y="135730"/>
            <a:ext cx="8719958" cy="83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课程内容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5B217E2-A900-DEDF-EF1D-A5EDC9B6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94266"/>
              </p:ext>
            </p:extLst>
          </p:nvPr>
        </p:nvGraphicFramePr>
        <p:xfrm>
          <a:off x="921101" y="1405467"/>
          <a:ext cx="9959170" cy="472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1328">
                  <a:extLst>
                    <a:ext uri="{9D8B030D-6E8A-4147-A177-3AD203B41FA5}">
                      <a16:colId xmlns:a16="http://schemas.microsoft.com/office/drawing/2014/main" val="4156589117"/>
                    </a:ext>
                  </a:extLst>
                </a:gridCol>
                <a:gridCol w="7777842">
                  <a:extLst>
                    <a:ext uri="{9D8B030D-6E8A-4147-A177-3AD203B41FA5}">
                      <a16:colId xmlns:a16="http://schemas.microsoft.com/office/drawing/2014/main" val="82255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教学内容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教学基本要求</a:t>
                      </a:r>
                    </a:p>
                    <a:p>
                      <a:pPr algn="ctr"/>
                      <a:r>
                        <a:rPr lang="zh-CN" altLang="en-US" sz="2000" dirty="0"/>
                        <a:t>（用熟练掌握、掌握、熟悉、了解等关键词来描述知识、</a:t>
                      </a:r>
                    </a:p>
                    <a:p>
                      <a:pPr algn="ctr"/>
                      <a:r>
                        <a:rPr lang="zh-CN" altLang="en-US" sz="2000" dirty="0"/>
                        <a:t>技能的掌握程度）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8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数据挖掘概述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</a:rPr>
                        <a:t>了解数据挖掘的基本概念，掌握数据挖掘系统的基本架构，数据挖掘技术的应用对象，了解数据挖掘的功能，所挖掘的数据模式以及当前数据挖掘中的热点问题。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认识数据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了解现实数据挖掘任务中的各类数据对象与属性类型；</a:t>
                      </a:r>
                    </a:p>
                    <a:p>
                      <a:r>
                        <a:rPr lang="zh-CN" altLang="en-US" sz="2000" dirty="0"/>
                        <a:t>掌握救据的基本统计描述：熟悉各类数据可视化方法；</a:t>
                      </a:r>
                    </a:p>
                    <a:p>
                      <a:r>
                        <a:rPr lang="zh-CN" altLang="en-US" sz="2000" dirty="0"/>
                        <a:t>掌握度量数据相似性和相异性各类方法。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6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数据预处理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掌握数据预处理的基本概念和意义，熟悉几种数据预处理技术，包括数据清理、数据集成和变换、数据归约以及离散化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挖掘频繁模式、关联和相关性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熟悉频繁模式的概念和种类；熟练掌握频繁项集挖掘的</a:t>
                      </a:r>
                      <a:r>
                        <a:rPr lang="en-US" altLang="zh-CN" sz="2000" dirty="0" err="1"/>
                        <a:t>Apriori</a:t>
                      </a:r>
                      <a:r>
                        <a:rPr lang="zh-CN" altLang="en-US" sz="2000"/>
                        <a:t>算法；了解</a:t>
                      </a:r>
                      <a:r>
                        <a:rPr lang="zh-CN" altLang="en-US" sz="2000" dirty="0"/>
                        <a:t>频繁项集挖掘的</a:t>
                      </a:r>
                      <a:r>
                        <a:rPr lang="en-US" altLang="zh-CN" sz="2000" dirty="0"/>
                        <a:t>FP</a:t>
                      </a:r>
                      <a:r>
                        <a:rPr lang="zh-CN" altLang="en-US" sz="2000" dirty="0"/>
                        <a:t>树算法；了解不同种类的关联规则挖掘，包括多层关联规则和多维关联规则挖掘；了解相关性分析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2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22" y="135730"/>
            <a:ext cx="8719958" cy="83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课程内容</a:t>
            </a:r>
          </a:p>
        </p:txBody>
      </p:sp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435BFC7-B50B-B6A1-31CC-6A88E14C6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814"/>
              </p:ext>
            </p:extLst>
          </p:nvPr>
        </p:nvGraphicFramePr>
        <p:xfrm>
          <a:off x="921101" y="1405467"/>
          <a:ext cx="9959170" cy="3718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1328">
                  <a:extLst>
                    <a:ext uri="{9D8B030D-6E8A-4147-A177-3AD203B41FA5}">
                      <a16:colId xmlns:a16="http://schemas.microsoft.com/office/drawing/2014/main" val="4156589117"/>
                    </a:ext>
                  </a:extLst>
                </a:gridCol>
                <a:gridCol w="7777842">
                  <a:extLst>
                    <a:ext uri="{9D8B030D-6E8A-4147-A177-3AD203B41FA5}">
                      <a16:colId xmlns:a16="http://schemas.microsoft.com/office/drawing/2014/main" val="82255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教学内容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教学基本要求</a:t>
                      </a:r>
                    </a:p>
                    <a:p>
                      <a:pPr algn="ctr"/>
                      <a:r>
                        <a:rPr lang="zh-CN" altLang="en-US" sz="2000" dirty="0"/>
                        <a:t>（用熟练掌握、掌握、熟悉、了解等关键词来描述知识、</a:t>
                      </a:r>
                    </a:p>
                    <a:p>
                      <a:pPr algn="ctr"/>
                      <a:r>
                        <a:rPr lang="zh-CN" altLang="en-US" sz="2000" dirty="0"/>
                        <a:t>技能的掌握程度）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8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数据分类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</a:rPr>
                        <a:t>掌握分类的基本概念，理解分类的两步过程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</a:rPr>
                        <a:t>；掌握决策树分类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</a:rPr>
                        <a:t>算法；熟悉贝叶斯分类和支持向量机分类方法；理解各类模型的评估度量。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聚类分析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掌握聚类分析的概念和方法分类，掌握</a:t>
                      </a:r>
                      <a:r>
                        <a:rPr lang="en-US" altLang="zh-CN" sz="2000" dirty="0"/>
                        <a:t>k</a:t>
                      </a:r>
                      <a:r>
                        <a:rPr lang="zh-CN" altLang="en-US" sz="2000" dirty="0"/>
                        <a:t>均值算法；了解其他聚类算法；基于密度的方法，基于网格的方法，基于模型的聚类方法，孤立点分析。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6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数据仓库与</a:t>
                      </a:r>
                      <a:r>
                        <a:rPr lang="en-US" altLang="zh-CN" sz="2000" dirty="0"/>
                        <a:t>OLAP</a:t>
                      </a:r>
                      <a:r>
                        <a:rPr lang="zh-CN" altLang="en-US" sz="2000" dirty="0"/>
                        <a:t>技术概述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了解数据仓库和</a:t>
                      </a:r>
                      <a:r>
                        <a:rPr lang="en-US" altLang="zh-CN" sz="2000" dirty="0"/>
                        <a:t>OLAP</a:t>
                      </a:r>
                      <a:r>
                        <a:rPr lang="zh-CN" altLang="en-US" sz="2000" dirty="0"/>
                        <a:t>技术的基本概念；熟悉</a:t>
                      </a:r>
                      <a:r>
                        <a:rPr lang="en-US" altLang="zh-CN" sz="2000" dirty="0"/>
                        <a:t>OLAP</a:t>
                      </a:r>
                      <a:r>
                        <a:rPr lang="zh-CN" altLang="en-US" sz="2000" dirty="0"/>
                        <a:t>系统与</a:t>
                      </a:r>
                      <a:r>
                        <a:rPr lang="en-US" altLang="zh-CN" sz="2000" dirty="0"/>
                        <a:t>OLTP</a:t>
                      </a:r>
                      <a:r>
                        <a:rPr lang="zh-CN" altLang="en-US" sz="2000" dirty="0"/>
                        <a:t>系统的区别；熟悉数据仓库模型；熟悉数据仓库的设计与实现；掌握基于面向属性归纳的数据泛化方法。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0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68" y="194686"/>
            <a:ext cx="70983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eaLnBrk="1" hangingPunct="1">
              <a:defRPr sz="3600" b="1"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课程内容</a:t>
            </a:r>
          </a:p>
        </p:txBody>
      </p:sp>
      <p:sp>
        <p:nvSpPr>
          <p:cNvPr id="4" name="AutoShape 2" descr="https://image.jiqizhixin.com/uploads/editor/857475d9-f530-425d-9b0e-62e3c0f30fff/640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7976F-DBCB-1BC0-552F-E3AEE267F1B2}"/>
              </a:ext>
            </a:extLst>
          </p:cNvPr>
          <p:cNvSpPr/>
          <p:nvPr/>
        </p:nvSpPr>
        <p:spPr>
          <a:xfrm>
            <a:off x="651523" y="2051548"/>
            <a:ext cx="82586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绪论</a:t>
            </a:r>
            <a:endParaRPr lang="en-US" altLang="zh-CN" sz="2400" spc="1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51AF62-5396-025D-3A03-33983B910932}"/>
              </a:ext>
            </a:extLst>
          </p:cNvPr>
          <p:cNvSpPr/>
          <p:nvPr/>
        </p:nvSpPr>
        <p:spPr>
          <a:xfrm>
            <a:off x="1824661" y="2051548"/>
            <a:ext cx="1467068" cy="58105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线性回归</a:t>
            </a:r>
            <a:endParaRPr lang="en-US" altLang="zh-CN" sz="2400" spc="1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034C1-05BA-3879-274A-0CF1EB2AB8A1}"/>
              </a:ext>
            </a:extLst>
          </p:cNvPr>
          <p:cNvSpPr/>
          <p:nvPr/>
        </p:nvSpPr>
        <p:spPr>
          <a:xfrm>
            <a:off x="3639000" y="2051548"/>
            <a:ext cx="1795684" cy="2243050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逻辑回归</a:t>
            </a:r>
            <a:endParaRPr lang="en-US" altLang="zh-CN" sz="2400" spc="1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决策树</a:t>
            </a:r>
            <a:endParaRPr lang="en-US" altLang="zh-CN" sz="2400" spc="1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支持向量机</a:t>
            </a:r>
            <a:endParaRPr lang="en-US" altLang="zh-CN" sz="2400" spc="1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贝叶斯分类</a:t>
            </a:r>
            <a:endParaRPr lang="en-US" altLang="zh-CN" sz="2400" spc="1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FE9F7-1E35-AEE4-C70A-4A3ED031B184}"/>
              </a:ext>
            </a:extLst>
          </p:cNvPr>
          <p:cNvSpPr/>
          <p:nvPr/>
        </p:nvSpPr>
        <p:spPr>
          <a:xfrm>
            <a:off x="9410631" y="2051548"/>
            <a:ext cx="2108269" cy="1689052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spc="100" dirty="0">
                <a:latin typeface="+mn-ea"/>
              </a:rPr>
              <a:t>k</a:t>
            </a:r>
            <a:r>
              <a:rPr lang="zh-CN" altLang="en-US" sz="2400" spc="100" dirty="0">
                <a:latin typeface="+mn-ea"/>
              </a:rPr>
              <a:t>近邻学习</a:t>
            </a:r>
            <a:endParaRPr lang="en-US" altLang="zh-CN" sz="2400" spc="1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主成分分析</a:t>
            </a:r>
            <a:endParaRPr lang="en-US" altLang="zh-CN" sz="2400" spc="1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线性判别分析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2CC048-4630-CD58-27F9-5CCC32D2BF7D}"/>
              </a:ext>
            </a:extLst>
          </p:cNvPr>
          <p:cNvSpPr/>
          <p:nvPr/>
        </p:nvSpPr>
        <p:spPr>
          <a:xfrm>
            <a:off x="7596294" y="2051548"/>
            <a:ext cx="1467068" cy="58041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原型聚类</a:t>
            </a:r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C1A929-68CF-5083-CFDD-DE7EB0E2734A}"/>
              </a:ext>
            </a:extLst>
          </p:cNvPr>
          <p:cNvGrpSpPr/>
          <p:nvPr/>
        </p:nvGrpSpPr>
        <p:grpSpPr>
          <a:xfrm>
            <a:off x="3197493" y="4437112"/>
            <a:ext cx="3317996" cy="847554"/>
            <a:chOff x="4074148" y="5552938"/>
            <a:chExt cx="3317996" cy="8475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45CB59-6A0A-899C-7224-C53B28C1F159}"/>
                </a:ext>
              </a:extLst>
            </p:cNvPr>
            <p:cNvSpPr/>
            <p:nvPr/>
          </p:nvSpPr>
          <p:spPr>
            <a:xfrm>
              <a:off x="4604201" y="5877272"/>
              <a:ext cx="27879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00" dirty="0">
                  <a:solidFill>
                    <a:srgbClr val="FF0000"/>
                  </a:solidFill>
                  <a:latin typeface="+mn-ea"/>
                </a:rPr>
                <a:t>模型评估与选择</a:t>
              </a:r>
              <a:endParaRPr lang="en-US" altLang="zh-CN" sz="2800" b="1" spc="1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id="{887CBF3F-AF2E-E77E-3D4F-B78843EA83CF}"/>
                </a:ext>
              </a:extLst>
            </p:cNvPr>
            <p:cNvSpPr/>
            <p:nvPr/>
          </p:nvSpPr>
          <p:spPr>
            <a:xfrm flipH="1">
              <a:off x="4074148" y="5552938"/>
              <a:ext cx="504000" cy="648072"/>
            </a:xfrm>
            <a:prstGeom prst="bentUpArrow">
              <a:avLst>
                <a:gd name="adj1" fmla="val 17812"/>
                <a:gd name="adj2" fmla="val 25000"/>
                <a:gd name="adj3" fmla="val 25000"/>
              </a:avLst>
            </a:prstGeom>
            <a:solidFill>
              <a:srgbClr val="FF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89644FD-C9A1-0208-AEB9-8487F0489B84}"/>
              </a:ext>
            </a:extLst>
          </p:cNvPr>
          <p:cNvSpPr/>
          <p:nvPr/>
        </p:nvSpPr>
        <p:spPr>
          <a:xfrm>
            <a:off x="5781955" y="2051548"/>
            <a:ext cx="1467068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pc="100" dirty="0">
                <a:latin typeface="+mn-ea"/>
              </a:rPr>
              <a:t>神经网络</a:t>
            </a:r>
            <a:endParaRPr lang="zh-CN" altLang="en-US" sz="2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4EF3758-8A38-5639-EB6F-66CF8D93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00" y="0"/>
            <a:ext cx="12240000" cy="9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64A12A-6106-9777-89F3-0705671C0BA4}"/>
              </a:ext>
            </a:extLst>
          </p:cNvPr>
          <p:cNvSpPr txBox="1"/>
          <p:nvPr/>
        </p:nvSpPr>
        <p:spPr>
          <a:xfrm>
            <a:off x="7107275" y="3429000"/>
            <a:ext cx="5084725" cy="2997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600" dirty="0">
                <a:solidFill>
                  <a:srgbClr val="2F9C54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/>
                <a:ea typeface="微软雅黑"/>
              </a:rPr>
              <a:t>Q&amp;A</a:t>
            </a:r>
            <a:endParaRPr lang="zh-CN" altLang="en-US" sz="16600" dirty="0">
              <a:solidFill>
                <a:srgbClr val="2F9C54"/>
              </a:solidFill>
              <a:effectLst>
                <a:reflection blurRad="6350" stA="55000" endA="300" endPos="45500" dir="5400000" sy="-100000" algn="bl" rotWithShape="0"/>
              </a:effectLst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766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794</Words>
  <Application>Microsoft Office PowerPoint</Application>
  <PresentationFormat>宽屏</PresentationFormat>
  <Paragraphs>75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Times New Roman</vt:lpstr>
      <vt:lpstr>Wingdings</vt:lpstr>
      <vt:lpstr>默认设计模板</vt:lpstr>
      <vt:lpstr> 数据挖掘-导学   </vt:lpstr>
      <vt:lpstr>课程简介</vt:lpstr>
      <vt:lpstr>课程安排</vt:lpstr>
      <vt:lpstr>课程QQ群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陈 蕾</cp:lastModifiedBy>
  <cp:revision>3106</cp:revision>
  <cp:lastPrinted>2018-06-09T17:02:00Z</cp:lastPrinted>
  <dcterms:created xsi:type="dcterms:W3CDTF">2016-05-18T20:32:00Z</dcterms:created>
  <dcterms:modified xsi:type="dcterms:W3CDTF">2023-08-27T03:33:33Z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