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9"/>
  </p:notesMasterIdLst>
  <p:handoutMasterIdLst>
    <p:handoutMasterId r:id="rId70"/>
  </p:handoutMasterIdLst>
  <p:sldIdLst>
    <p:sldId id="696" r:id="rId3"/>
    <p:sldId id="920" r:id="rId4"/>
    <p:sldId id="1056" r:id="rId5"/>
    <p:sldId id="1061" r:id="rId6"/>
    <p:sldId id="1062" r:id="rId7"/>
    <p:sldId id="1063" r:id="rId8"/>
    <p:sldId id="1064" r:id="rId9"/>
    <p:sldId id="1065" r:id="rId10"/>
    <p:sldId id="1057" r:id="rId11"/>
    <p:sldId id="1079" r:id="rId12"/>
    <p:sldId id="1080" r:id="rId13"/>
    <p:sldId id="1081" r:id="rId14"/>
    <p:sldId id="1082" r:id="rId15"/>
    <p:sldId id="1083" r:id="rId16"/>
    <p:sldId id="1084" r:id="rId17"/>
    <p:sldId id="1085" r:id="rId18"/>
    <p:sldId id="1058" r:id="rId19"/>
    <p:sldId id="1086" r:id="rId20"/>
    <p:sldId id="1087" r:id="rId21"/>
    <p:sldId id="1088" r:id="rId22"/>
    <p:sldId id="1089" r:id="rId23"/>
    <p:sldId id="1090" r:id="rId24"/>
    <p:sldId id="1091" r:id="rId25"/>
    <p:sldId id="1092" r:id="rId26"/>
    <p:sldId id="1093" r:id="rId27"/>
    <p:sldId id="1094" r:id="rId28"/>
    <p:sldId id="1059" r:id="rId29"/>
    <p:sldId id="1115" r:id="rId30"/>
    <p:sldId id="1116" r:id="rId31"/>
    <p:sldId id="1117" r:id="rId32"/>
    <p:sldId id="1118" r:id="rId33"/>
    <p:sldId id="1119" r:id="rId34"/>
    <p:sldId id="1120" r:id="rId35"/>
    <p:sldId id="1121" r:id="rId36"/>
    <p:sldId id="1122" r:id="rId37"/>
    <p:sldId id="1123" r:id="rId38"/>
    <p:sldId id="1124" r:id="rId39"/>
    <p:sldId id="1125" r:id="rId40"/>
    <p:sldId id="1126" r:id="rId41"/>
    <p:sldId id="1127" r:id="rId42"/>
    <p:sldId id="1128" r:id="rId43"/>
    <p:sldId id="1129" r:id="rId44"/>
    <p:sldId id="1130" r:id="rId45"/>
    <p:sldId id="1131" r:id="rId46"/>
    <p:sldId id="1132" r:id="rId47"/>
    <p:sldId id="1151" r:id="rId48"/>
    <p:sldId id="1152" r:id="rId49"/>
    <p:sldId id="1153" r:id="rId50"/>
    <p:sldId id="1154" r:id="rId51"/>
    <p:sldId id="1155" r:id="rId52"/>
    <p:sldId id="1156" r:id="rId53"/>
    <p:sldId id="1157" r:id="rId54"/>
    <p:sldId id="1158" r:id="rId55"/>
    <p:sldId id="1060" r:id="rId56"/>
    <p:sldId id="1095" r:id="rId57"/>
    <p:sldId id="1096" r:id="rId58"/>
    <p:sldId id="1097" r:id="rId59"/>
    <p:sldId id="1098" r:id="rId60"/>
    <p:sldId id="1099" r:id="rId61"/>
    <p:sldId id="1100" r:id="rId62"/>
    <p:sldId id="1101" r:id="rId63"/>
    <p:sldId id="1102" r:id="rId64"/>
    <p:sldId id="1103" r:id="rId65"/>
    <p:sldId id="1104" r:id="rId66"/>
    <p:sldId id="1105" r:id="rId67"/>
    <p:sldId id="988" r:id="rId68"/>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B0F0"/>
    <a:srgbClr val="0070C0"/>
    <a:srgbClr val="DFF1F2"/>
    <a:srgbClr val="A3D6D9"/>
    <a:srgbClr val="004586"/>
    <a:srgbClr val="1C2948"/>
    <a:srgbClr val="FBBCA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5" autoAdjust="0"/>
    <p:restoredTop sz="84491" autoAdjust="0"/>
  </p:normalViewPr>
  <p:slideViewPr>
    <p:cSldViewPr snapToGrid="0">
      <p:cViewPr varScale="1">
        <p:scale>
          <a:sx n="53" d="100"/>
          <a:sy n="53" d="100"/>
        </p:scale>
        <p:origin x="609" y="42"/>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2023/7/10</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extLst>
      <p:ext uri="{BB962C8B-B14F-4D97-AF65-F5344CB8AC3E}">
        <p14:creationId xmlns:p14="http://schemas.microsoft.com/office/powerpoint/2010/main" val="172880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169870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214322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17</a:t>
            </a:fld>
            <a:endParaRPr lang="en-US" altLang="zh-CN"/>
          </a:p>
        </p:txBody>
      </p:sp>
    </p:spTree>
    <p:extLst>
      <p:ext uri="{BB962C8B-B14F-4D97-AF65-F5344CB8AC3E}">
        <p14:creationId xmlns:p14="http://schemas.microsoft.com/office/powerpoint/2010/main" val="10915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27</a:t>
            </a:fld>
            <a:endParaRPr lang="en-US" altLang="zh-CN"/>
          </a:p>
        </p:txBody>
      </p:sp>
    </p:spTree>
    <p:extLst>
      <p:ext uri="{BB962C8B-B14F-4D97-AF65-F5344CB8AC3E}">
        <p14:creationId xmlns:p14="http://schemas.microsoft.com/office/powerpoint/2010/main" val="342960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54</a:t>
            </a:fld>
            <a:endParaRPr lang="en-US" altLang="zh-CN"/>
          </a:p>
        </p:txBody>
      </p:sp>
    </p:spTree>
    <p:extLst>
      <p:ext uri="{BB962C8B-B14F-4D97-AF65-F5344CB8AC3E}">
        <p14:creationId xmlns:p14="http://schemas.microsoft.com/office/powerpoint/2010/main" val="3815496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E2AD35-AC65-4570-AD7A-63696EC132C7}"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83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2023/7/10</a:t>
            </a:fld>
            <a:endParaRPr lang="zh-CN" altLang="en-US"/>
          </a:p>
        </p:txBody>
      </p:sp>
      <p:sp>
        <p:nvSpPr>
          <p:cNvPr id="3" name="页脚占位符 4">
            <a:extLst>
              <a:ext uri="{FF2B5EF4-FFF2-40B4-BE49-F238E27FC236}">
                <a16:creationId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4141239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矩形 7">
            <a:extLst>
              <a:ext uri="{FF2B5EF4-FFF2-40B4-BE49-F238E27FC236}">
                <a16:creationId xmlns:a16="http://schemas.microsoft.com/office/drawing/2014/main" id="{BC161389-8B88-46BF-AA2F-246E019403A6}"/>
              </a:ext>
            </a:extLst>
          </p:cNvPr>
          <p:cNvSpPr>
            <a:spLocks noChangeArrowheads="1"/>
          </p:cNvSpPr>
          <p:nvPr userDrawn="1"/>
        </p:nvSpPr>
        <p:spPr bwMode="auto">
          <a:xfrm>
            <a:off x="3614705" y="5568413"/>
            <a:ext cx="4962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7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主讲人：丁兆云</a:t>
            </a:r>
          </a:p>
        </p:txBody>
      </p:sp>
      <p:cxnSp>
        <p:nvCxnSpPr>
          <p:cNvPr id="7" name="直接连接符 6">
            <a:extLst>
              <a:ext uri="{FF2B5EF4-FFF2-40B4-BE49-F238E27FC236}">
                <a16:creationId xmlns:a16="http://schemas.microsoft.com/office/drawing/2014/main" id="{51FDC179-14B0-4BD2-990A-C7C6C80AC28D}"/>
              </a:ext>
            </a:extLst>
          </p:cNvPr>
          <p:cNvCxnSpPr>
            <a:cxnSpLocks/>
          </p:cNvCxnSpPr>
          <p:nvPr userDrawn="1"/>
        </p:nvCxnSpPr>
        <p:spPr>
          <a:xfrm>
            <a:off x="2190290" y="5463114"/>
            <a:ext cx="7811423"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3236081" y="4651214"/>
            <a:ext cx="5719835" cy="707886"/>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微软雅黑"/>
                <a:ea typeface="微软雅黑"/>
                <a:cs typeface="+mn-cs"/>
                <a:sym typeface="+mn-ea"/>
              </a:rPr>
              <a:t>第一课   数据挖掘绪论</a:t>
            </a:r>
            <a:endParaRPr kumimoji="1" lang="zh-CN" altLang="zh-CN" sz="4000" b="1" i="0" u="none" strike="noStrike" kern="1200" cap="none" spc="300" normalizeH="0" baseline="0" noProof="0" dirty="0">
              <a:ln>
                <a:noFill/>
              </a:ln>
              <a:solidFill>
                <a:prstClr val="white"/>
              </a:solidFill>
              <a:effectLst/>
              <a:uLnTx/>
              <a:uFillTx/>
              <a:latin typeface="微软雅黑"/>
              <a:ea typeface="微软雅黑"/>
              <a:cs typeface="+mn-cs"/>
            </a:endParaRPr>
          </a:p>
        </p:txBody>
      </p:sp>
      <p:grpSp>
        <p:nvGrpSpPr>
          <p:cNvPr id="2" name="组合 1">
            <a:extLst>
              <a:ext uri="{FF2B5EF4-FFF2-40B4-BE49-F238E27FC236}">
                <a16:creationId xmlns:a16="http://schemas.microsoft.com/office/drawing/2014/main" id="{CA2347EF-6C6F-4291-8AD4-146DC49F034C}"/>
              </a:ext>
            </a:extLst>
          </p:cNvPr>
          <p:cNvGrpSpPr/>
          <p:nvPr userDrawn="1"/>
        </p:nvGrpSpPr>
        <p:grpSpPr>
          <a:xfrm>
            <a:off x="503117" y="6382298"/>
            <a:ext cx="8638329" cy="323165"/>
            <a:chOff x="305329" y="6382297"/>
            <a:chExt cx="6478747" cy="323165"/>
          </a:xfrm>
        </p:grpSpPr>
        <p:sp>
          <p:nvSpPr>
            <p:cNvPr id="11" name="矩形 7">
              <a:extLst>
                <a:ext uri="{FF2B5EF4-FFF2-40B4-BE49-F238E27FC236}">
                  <a16:creationId xmlns:a16="http://schemas.microsoft.com/office/drawing/2014/main" id="{F71F9F14-8D10-4307-8455-ABE4CC991DF2}"/>
                </a:ext>
              </a:extLst>
            </p:cNvPr>
            <p:cNvSpPr>
              <a:spLocks noChangeArrowheads="1"/>
            </p:cNvSpPr>
            <p:nvPr userDrawn="1"/>
          </p:nvSpPr>
          <p:spPr bwMode="auto">
            <a:xfrm>
              <a:off x="504472" y="6382297"/>
              <a:ext cx="62796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en-US" altLang="zh-CN" sz="15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dingzhaoyun1983@163.com        17607310865        https://github.com/zyding1983/datamining</a:t>
              </a:r>
            </a:p>
          </p:txBody>
        </p:sp>
        <p:pic>
          <p:nvPicPr>
            <p:cNvPr id="19" name="图片 18">
              <a:extLst>
                <a:ext uri="{FF2B5EF4-FFF2-40B4-BE49-F238E27FC236}">
                  <a16:creationId xmlns:a16="http://schemas.microsoft.com/office/drawing/2014/main" id="{1C1EE3AE-6A9C-4868-9527-19EF7EB5B7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329" y="6422528"/>
              <a:ext cx="242702" cy="242702"/>
            </a:xfrm>
            <a:prstGeom prst="rect">
              <a:avLst/>
            </a:prstGeom>
          </p:spPr>
        </p:pic>
        <p:pic>
          <p:nvPicPr>
            <p:cNvPr id="17" name="图片 16">
              <a:extLst>
                <a:ext uri="{FF2B5EF4-FFF2-40B4-BE49-F238E27FC236}">
                  <a16:creationId xmlns:a16="http://schemas.microsoft.com/office/drawing/2014/main" id="{12B553A3-3229-4CF4-A7F1-BB831DB5EE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08512" y="6403941"/>
              <a:ext cx="279876" cy="279876"/>
            </a:xfrm>
            <a:prstGeom prst="rect">
              <a:avLst/>
            </a:prstGeom>
          </p:spPr>
        </p:pic>
        <p:pic>
          <p:nvPicPr>
            <p:cNvPr id="13" name="图片 12">
              <a:extLst>
                <a:ext uri="{FF2B5EF4-FFF2-40B4-BE49-F238E27FC236}">
                  <a16:creationId xmlns:a16="http://schemas.microsoft.com/office/drawing/2014/main" id="{CAEC7AD8-3298-4414-85DC-586BBE803B2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19974" y="6435217"/>
              <a:ext cx="217324" cy="217324"/>
            </a:xfrm>
            <a:prstGeom prst="rect">
              <a:avLst/>
            </a:prstGeom>
          </p:spPr>
        </p:pic>
      </p:grpSp>
    </p:spTree>
    <p:extLst>
      <p:ext uri="{BB962C8B-B14F-4D97-AF65-F5344CB8AC3E}">
        <p14:creationId xmlns:p14="http://schemas.microsoft.com/office/powerpoint/2010/main" val="607918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a:extLst>
              <a:ext uri="{FF2B5EF4-FFF2-40B4-BE49-F238E27FC236}">
                <a16:creationId xmlns:a16="http://schemas.microsoft.com/office/drawing/2014/main" id="{51FDC179-14B0-4BD2-990A-C7C6C80AC28D}"/>
              </a:ext>
            </a:extLst>
          </p:cNvPr>
          <p:cNvCxnSpPr/>
          <p:nvPr userDrawn="1"/>
        </p:nvCxnSpPr>
        <p:spPr>
          <a:xfrm>
            <a:off x="2797079" y="5463114"/>
            <a:ext cx="6597844"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3952788" y="4444720"/>
            <a:ext cx="4445448" cy="1829860"/>
          </a:xfrm>
          <a:prstGeom prst="rect">
            <a:avLst/>
          </a:prstGeom>
        </p:spPr>
        <p:txBody>
          <a:bodyPr wrap="non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zh-CN" sz="4000" b="1" i="0" u="none" strike="noStrike" kern="1200" cap="none" spc="300" normalizeH="0" baseline="0" noProof="0">
                <a:ln>
                  <a:noFill/>
                </a:ln>
                <a:solidFill>
                  <a:prstClr val="white"/>
                </a:solidFill>
                <a:effectLst/>
                <a:uLnTx/>
                <a:uFillTx/>
                <a:latin typeface="+mn-lt"/>
                <a:ea typeface="微软雅黑"/>
                <a:cs typeface="+mn-cs"/>
                <a:sym typeface="+mn-ea"/>
              </a:rPr>
              <a:t>Any Questions</a:t>
            </a:r>
            <a:r>
              <a:rPr kumimoji="1" lang="zh-CN" altLang="en-US" sz="4000" b="1" i="0" u="none" strike="noStrike" kern="1200" cap="none" spc="300" normalizeH="0" baseline="0" noProof="0">
                <a:ln>
                  <a:noFill/>
                </a:ln>
                <a:solidFill>
                  <a:prstClr val="white"/>
                </a:solidFill>
                <a:effectLst/>
                <a:uLnTx/>
                <a:uFillTx/>
                <a:latin typeface="+mn-lt"/>
                <a:ea typeface="微软雅黑"/>
                <a:cs typeface="+mn-cs"/>
                <a:sym typeface="+mn-ea"/>
              </a:rPr>
              <a:t>？</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mn-lt"/>
                <a:ea typeface="微软雅黑"/>
                <a:cs typeface="+mn-cs"/>
                <a:sym typeface="+mn-ea"/>
              </a:rPr>
              <a:t>谢   谢！</a:t>
            </a:r>
          </a:p>
        </p:txBody>
      </p:sp>
    </p:spTree>
    <p:extLst>
      <p:ext uri="{BB962C8B-B14F-4D97-AF65-F5344CB8AC3E}">
        <p14:creationId xmlns:p14="http://schemas.microsoft.com/office/powerpoint/2010/main" val="2356776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7"/>
            <a:ext cx="11730283" cy="1602008"/>
            <a:chOff x="1118962" y="4467938"/>
            <a:chExt cx="6918675" cy="2362409"/>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9"/>
              <a:ext cx="1384994" cy="1948408"/>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3"/>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6"/>
              <a:ext cx="1384994" cy="1948408"/>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3123"/>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7"/>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417311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1413"/>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4"/>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3672441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20026"/>
              <a:ext cx="1383225" cy="635409"/>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05941"/>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2552266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20032"/>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85150"/>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3385632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12192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8"/>
            <a:ext cx="12192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236209" y="4701129"/>
            <a:ext cx="11730283" cy="1602008"/>
            <a:chOff x="1118962" y="4467938"/>
            <a:chExt cx="6918675" cy="236240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a:t>
              </a:r>
              <a:endParaRPr kumimoji="1" lang="en-US" altLang="zh-CN"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由来</a:t>
              </a:r>
              <a:endPar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29558"/>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endParaRPr kumimoji="1" lang="en-US" altLang="zh-CN"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内涵</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84226" y="5406866"/>
              <a:ext cx="1383225" cy="1248128"/>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主要</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参考资料</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351220"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2970947"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590677" y="4467938"/>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5" name="矩形 24">
              <a:extLst>
                <a:ext uri="{FF2B5EF4-FFF2-40B4-BE49-F238E27FC236}">
                  <a16:creationId xmlns:a16="http://schemas.microsoft.com/office/drawing/2014/main" id="{BA8AC280-F67A-4AE5-8A2D-FD5D9113F8A2}"/>
                </a:ext>
              </a:extLst>
            </p:cNvPr>
            <p:cNvSpPr/>
            <p:nvPr userDrawn="1"/>
          </p:nvSpPr>
          <p:spPr>
            <a:xfrm>
              <a:off x="5266059"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26" name="矩形 25">
              <a:extLst>
                <a:ext uri="{FF2B5EF4-FFF2-40B4-BE49-F238E27FC236}">
                  <a16:creationId xmlns:a16="http://schemas.microsoft.com/office/drawing/2014/main" id="{787F7CD6-8359-4C16-804A-77A3F80A9BE4}"/>
                </a:ext>
              </a:extLst>
            </p:cNvPr>
            <p:cNvSpPr/>
            <p:nvPr userDrawn="1"/>
          </p:nvSpPr>
          <p:spPr>
            <a:xfrm>
              <a:off x="6646332" y="4881937"/>
              <a:ext cx="1384994" cy="1948409"/>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30" name="文本框 29">
              <a:extLst>
                <a:ext uri="{FF2B5EF4-FFF2-40B4-BE49-F238E27FC236}">
                  <a16:creationId xmlns:a16="http://schemas.microsoft.com/office/drawing/2014/main" id="{DC3A381D-7139-405A-B1F1-94CAA686D2F5}"/>
                </a:ext>
              </a:extLst>
            </p:cNvPr>
            <p:cNvSpPr txBox="1"/>
            <p:nvPr userDrawn="1"/>
          </p:nvSpPr>
          <p:spPr>
            <a:xfrm>
              <a:off x="7118047" y="4491022"/>
              <a:ext cx="441564"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05</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1" name="文本框 30">
              <a:extLst>
                <a:ext uri="{FF2B5EF4-FFF2-40B4-BE49-F238E27FC236}">
                  <a16:creationId xmlns:a16="http://schemas.microsoft.com/office/drawing/2014/main" id="{D77983A9-E7BF-4CCE-847F-B1F0FDC10832}"/>
                </a:ext>
              </a:extLst>
            </p:cNvPr>
            <p:cNvSpPr txBox="1"/>
            <p:nvPr userDrawn="1"/>
          </p:nvSpPr>
          <p:spPr>
            <a:xfrm>
              <a:off x="5737774" y="4491022"/>
              <a:ext cx="441564"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04</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32" name="矩形 31">
              <a:extLst>
                <a:ext uri="{FF2B5EF4-FFF2-40B4-BE49-F238E27FC236}">
                  <a16:creationId xmlns:a16="http://schemas.microsoft.com/office/drawing/2014/main" id="{C9328B27-74C8-4511-A551-FDD30276B48B}"/>
                </a:ext>
              </a:extLst>
            </p:cNvPr>
            <p:cNvSpPr/>
            <p:nvPr userDrawn="1"/>
          </p:nvSpPr>
          <p:spPr>
            <a:xfrm>
              <a:off x="5263109" y="5673125"/>
              <a:ext cx="1383225" cy="635410"/>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rgbClr val="13548C"/>
                  </a:solidFill>
                  <a:effectLst/>
                  <a:uLnTx/>
                  <a:uFillTx/>
                  <a:latin typeface="微软雅黑" panose="020B0503020204020204" pitchFamily="34" charset="-122"/>
                  <a:ea typeface="微软雅黑" panose="020B0503020204020204" pitchFamily="34" charset="-122"/>
                  <a:cs typeface="+mn-cs"/>
                </a:rPr>
                <a:t>课程要求</a:t>
              </a:r>
            </a:p>
          </p:txBody>
        </p:sp>
        <p:sp>
          <p:nvSpPr>
            <p:cNvPr id="33" name="矩形 32">
              <a:extLst>
                <a:ext uri="{FF2B5EF4-FFF2-40B4-BE49-F238E27FC236}">
                  <a16:creationId xmlns:a16="http://schemas.microsoft.com/office/drawing/2014/main" id="{DFA7F390-F62C-4557-BB0E-5829B122CC28}"/>
                </a:ext>
              </a:extLst>
            </p:cNvPr>
            <p:cNvSpPr/>
            <p:nvPr userDrawn="1"/>
          </p:nvSpPr>
          <p:spPr>
            <a:xfrm>
              <a:off x="6654412" y="5459034"/>
              <a:ext cx="1383225" cy="1248127"/>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数据挖掘的</a:t>
              </a: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2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内容</a:t>
              </a:r>
            </a:p>
          </p:txBody>
        </p:sp>
      </p:grpSp>
    </p:spTree>
    <p:extLst>
      <p:ext uri="{BB962C8B-B14F-4D97-AF65-F5344CB8AC3E}">
        <p14:creationId xmlns:p14="http://schemas.microsoft.com/office/powerpoint/2010/main" val="121476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207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9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microsoft.com/office/2007/relationships/hdphoto" Target="../media/hdphoto1.wdp"/><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130843A-30A4-4154-B1B7-825880A447C3}"/>
              </a:ext>
            </a:extLst>
          </p:cNvPr>
          <p:cNvGrpSpPr/>
          <p:nvPr userDrawn="1"/>
        </p:nvGrpSpPr>
        <p:grpSpPr>
          <a:xfrm>
            <a:off x="133611" y="56873"/>
            <a:ext cx="11924779" cy="576000"/>
            <a:chOff x="145280" y="123917"/>
            <a:chExt cx="11880000" cy="790381"/>
          </a:xfrm>
        </p:grpSpPr>
        <p:sp>
          <p:nvSpPr>
            <p:cNvPr id="8" name="任意多边形: 形状 41">
              <a:extLst>
                <a:ext uri="{FF2B5EF4-FFF2-40B4-BE49-F238E27FC236}">
                  <a16:creationId xmlns:a16="http://schemas.microsoft.com/office/drawing/2014/main" id="{89FB4556-E482-4FDF-9A95-CAA2AE729385}"/>
                </a:ext>
              </a:extLst>
            </p:cNvPr>
            <p:cNvSpPr/>
            <p:nvPr/>
          </p:nvSpPr>
          <p:spPr>
            <a:xfrm>
              <a:off x="145280" y="154441"/>
              <a:ext cx="11880000" cy="740983"/>
            </a:xfrm>
            <a:prstGeom prst="roundRect">
              <a:avLst>
                <a:gd name="adj" fmla="val 50000"/>
              </a:avLst>
            </a:prstGeom>
            <a:solidFill>
              <a:srgbClr val="13548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12000" tIns="0" bIns="0"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zh-CN" altLang="en-US" sz="2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4DC8B13E-9FF1-46C6-ABFB-24D3C576B99D}"/>
                </a:ext>
              </a:extLst>
            </p:cNvPr>
            <p:cNvPicPr>
              <a:picLocks noChangeAspect="1"/>
            </p:cNvPicPr>
            <p:nvPr/>
          </p:nvPicPr>
          <p:blipFill>
            <a:blip r:embed="rId11">
              <a:extLst>
                <a:ext uri="{BEBA8EAE-BF5A-486C-A8C5-ECC9F3942E4B}">
                  <a14:imgProps xmlns:a14="http://schemas.microsoft.com/office/drawing/2010/main">
                    <a14:imgLayer r:embed="rId12">
                      <a14:imgEffect>
                        <a14:colorTemperature colorTemp="5900"/>
                      </a14:imgEffect>
                      <a14:imgEffect>
                        <a14:brightnessContrast bright="100000"/>
                      </a14:imgEffect>
                    </a14:imgLayer>
                  </a14:imgProps>
                </a:ext>
              </a:extLst>
            </a:blip>
            <a:stretch>
              <a:fillRect/>
            </a:stretch>
          </p:blipFill>
          <p:spPr>
            <a:xfrm>
              <a:off x="145280" y="123917"/>
              <a:ext cx="759645" cy="790381"/>
            </a:xfrm>
            <a:prstGeom prst="rect">
              <a:avLst/>
            </a:prstGeom>
          </p:spPr>
        </p:pic>
      </p:grpSp>
      <p:sp>
        <p:nvSpPr>
          <p:cNvPr id="10" name="椭圆 9">
            <a:extLst>
              <a:ext uri="{FF2B5EF4-FFF2-40B4-BE49-F238E27FC236}">
                <a16:creationId xmlns:a16="http://schemas.microsoft.com/office/drawing/2014/main" id="{537FDDBA-1A73-4052-84EF-CF46F18D0C72}"/>
              </a:ext>
            </a:extLst>
          </p:cNvPr>
          <p:cNvSpPr/>
          <p:nvPr userDrawn="1"/>
        </p:nvSpPr>
        <p:spPr>
          <a:xfrm>
            <a:off x="11435043" y="164873"/>
            <a:ext cx="480000" cy="360000"/>
          </a:xfrm>
          <a:prstGeom prst="ellipse">
            <a:avLst/>
          </a:prstGeom>
          <a:solidFill>
            <a:schemeClr val="bg1">
              <a:alpha val="21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8D7EC04B-5A67-4B07-8540-5725270C84D8}" type="slidenum">
              <a:rPr kumimoji="0" lang="zh-CN" altLang="en-US" sz="1400" b="0" i="0" u="none" strike="noStrike" kern="1200" cap="none" spc="0" normalizeH="0" baseline="0" noProof="0" smtClean="0">
                <a:ln>
                  <a:noFill/>
                </a:ln>
                <a:solidFill>
                  <a:prstClr val="white"/>
                </a:solidFill>
                <a:effectLst/>
                <a:uLnTx/>
                <a:uFillTx/>
                <a:latin typeface="微软雅黑"/>
                <a:ea typeface="微软雅黑"/>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9688650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4.bin"/><Relationship Id="rId1" Type="http://schemas.openxmlformats.org/officeDocument/2006/relationships/slideLayout" Target="../slideLayouts/slideLayout12.xml"/><Relationship Id="rId6" Type="http://schemas.openxmlformats.org/officeDocument/2006/relationships/oleObject" Target="../embeddings/oleObject6.bin"/><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8.bin"/><Relationship Id="rId1" Type="http://schemas.openxmlformats.org/officeDocument/2006/relationships/slideLayout" Target="../slideLayouts/slideLayout12.x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wmf"/><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oleObject" Target="../embeddings/oleObject12.bin"/><Relationship Id="rId5" Type="http://schemas.openxmlformats.org/officeDocument/2006/relationships/image" Target="../media/image21.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0.wmf"/><Relationship Id="rId5" Type="http://schemas.openxmlformats.org/officeDocument/2006/relationships/oleObject" Target="../embeddings/oleObject14.bin"/><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16.bin"/><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oleObject" Target="../embeddings/oleObject22.bin"/><Relationship Id="rId2" Type="http://schemas.openxmlformats.org/officeDocument/2006/relationships/oleObject" Target="../embeddings/oleObject17.bin"/><Relationship Id="rId1" Type="http://schemas.openxmlformats.org/officeDocument/2006/relationships/slideLayout" Target="../slideLayouts/slideLayout12.xml"/><Relationship Id="rId6" Type="http://schemas.openxmlformats.org/officeDocument/2006/relationships/oleObject" Target="../embeddings/oleObject19.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B86F320-4194-21B6-7B81-0A8C6E37E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 y="-208492"/>
            <a:ext cx="12192000" cy="2877397"/>
          </a:xfrm>
          <a:prstGeom prst="rect">
            <a:avLst/>
          </a:prstGeom>
        </p:spPr>
      </p:pic>
      <p:sp>
        <p:nvSpPr>
          <p:cNvPr id="3074" name="Rectangle 2"/>
          <p:cNvSpPr>
            <a:spLocks noGrp="1" noChangeArrowheads="1"/>
          </p:cNvSpPr>
          <p:nvPr>
            <p:ph type="ctrTitle"/>
          </p:nvPr>
        </p:nvSpPr>
        <p:spPr>
          <a:xfrm>
            <a:off x="-1904" y="2668905"/>
            <a:ext cx="12199426" cy="2234691"/>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sym typeface="+mn-ea"/>
              </a:rPr>
              <a:t>数据挖掘</a:t>
            </a:r>
            <a:r>
              <a:rPr lang="en-US" altLang="zh-CN" sz="4800" dirty="0">
                <a:solidFill>
                  <a:schemeClr val="bg1"/>
                </a:solidFill>
                <a:latin typeface="微软雅黑" panose="020B0503020204020204" pitchFamily="34" charset="-122"/>
                <a:ea typeface="微软雅黑" panose="020B0503020204020204" pitchFamily="34" charset="-122"/>
                <a:sym typeface="+mn-ea"/>
              </a:rPr>
              <a:t>-</a:t>
            </a:r>
            <a:r>
              <a:rPr lang="zh-CN" altLang="en-US" sz="4800" dirty="0">
                <a:solidFill>
                  <a:schemeClr val="bg1"/>
                </a:solidFill>
                <a:latin typeface="微软雅黑" panose="020B0503020204020204" pitchFamily="34" charset="-122"/>
                <a:ea typeface="微软雅黑" panose="020B0503020204020204" pitchFamily="34" charset="-122"/>
                <a:sym typeface="+mn-ea"/>
              </a:rPr>
              <a:t>数据预处理</a:t>
            </a:r>
            <a:br>
              <a:rPr lang="en-US" altLang="zh-CN" sz="4800" dirty="0">
                <a:solidFill>
                  <a:schemeClr val="bg1"/>
                </a:solidFill>
                <a:latin typeface="微软雅黑" panose="020B0503020204020204" pitchFamily="34" charset="-122"/>
                <a:ea typeface="微软雅黑" panose="020B0503020204020204" pitchFamily="34" charset="-122"/>
                <a:sym typeface="+mn-ea"/>
              </a:rPr>
            </a:b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pic>
        <p:nvPicPr>
          <p:cNvPr id="9" name="图片 8">
            <a:extLst>
              <a:ext uri="{FF2B5EF4-FFF2-40B4-BE49-F238E27FC236}">
                <a16:creationId xmlns:a16="http://schemas.microsoft.com/office/drawing/2014/main" id="{8F3A197C-DA29-EAF1-8735-146044825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73" y="99668"/>
            <a:ext cx="2258399" cy="515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数据清理</a:t>
            </a:r>
          </a:p>
        </p:txBody>
      </p:sp>
      <p:sp>
        <p:nvSpPr>
          <p:cNvPr id="2" name="内容占位符 2">
            <a:extLst>
              <a:ext uri="{FF2B5EF4-FFF2-40B4-BE49-F238E27FC236}">
                <a16:creationId xmlns:a16="http://schemas.microsoft.com/office/drawing/2014/main" id="{D8879E3B-3CFD-789B-2FB7-FC2D6E7DAA1F}"/>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主要数据清理任务</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填写缺失值</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光滑噪声数据</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识别或删除离群点</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解决数据中的不一致性</a:t>
            </a:r>
            <a:endParaRPr kumimoji="0" lang="zh-CN" altLang="en-US" sz="26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237321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缺失值</a:t>
            </a:r>
          </a:p>
        </p:txBody>
      </p:sp>
      <p:sp>
        <p:nvSpPr>
          <p:cNvPr id="2" name="Rectangle 3">
            <a:extLst>
              <a:ext uri="{FF2B5EF4-FFF2-40B4-BE49-F238E27FC236}">
                <a16:creationId xmlns:a16="http://schemas.microsoft.com/office/drawing/2014/main" id="{347531E9-4667-C3D5-9049-FE3769513ACE}"/>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数据并不总是完整的</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例如：数据库表中，很多条记录的对应字段没有相应值，比如销售表中的顾客收入</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引起缺失值的原因 </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设备异常</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与其他已有数据不一致而被删除</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因为误解而没有被输入的数据</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在输入时有些数据因没有得到重视而未输入</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对数据的改变没有进行日志记录</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缺失值可能需要通过推断去补全</a:t>
            </a: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163152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如何处理缺失值</a:t>
            </a:r>
            <a:r>
              <a:rPr lang="en-US" altLang="zh-CN" dirty="0"/>
              <a:t>?</a:t>
            </a:r>
            <a:endParaRPr lang="zh-CN" altLang="en-US" dirty="0"/>
          </a:p>
        </p:txBody>
      </p:sp>
      <p:sp>
        <p:nvSpPr>
          <p:cNvPr id="2" name="Rectangle 3">
            <a:extLst>
              <a:ext uri="{FF2B5EF4-FFF2-40B4-BE49-F238E27FC236}">
                <a16:creationId xmlns:a16="http://schemas.microsoft.com/office/drawing/2014/main" id="{A5DECCFF-C1D4-B2A1-052B-48B1AD2B5400}"/>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忽略元组：当类标号缺少时通常这么做（假定挖掘任务设计分类或描述），当每个属性缺少值的百分比变化很大时，它的效果非常差。</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人工填写缺失值：工作量大，可行性低</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自动填写缺失值</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使用一个全局变量：比如</a:t>
            </a:r>
            <a:r>
              <a:rPr kumimoji="0" lang="en-US" altLang="zh-CN" sz="2200" b="0" i="0" u="none" strike="noStrike" kern="0" cap="none" spc="0" normalizeH="0" baseline="0" noProof="0">
                <a:ln>
                  <a:noFill/>
                </a:ln>
                <a:solidFill>
                  <a:srgbClr val="000000"/>
                </a:solidFill>
                <a:effectLst/>
                <a:uLnTx/>
                <a:uFillTx/>
                <a:latin typeface="Arial"/>
                <a:ea typeface="SimSun" pitchFamily="2" charset="-122"/>
              </a:rPr>
              <a:t>unknown</a:t>
            </a: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或</a:t>
            </a:r>
            <a:r>
              <a:rPr kumimoji="0" lang="en-US" altLang="zh-CN" sz="2200" b="0" i="0" u="none" strike="noStrike" kern="0" cap="none" spc="0" normalizeH="0" baseline="0" noProof="0">
                <a:ln>
                  <a:noFill/>
                </a:ln>
                <a:solidFill>
                  <a:srgbClr val="000000"/>
                </a:solidFill>
                <a:effectLst/>
                <a:uLnTx/>
                <a:uFillTx/>
                <a:latin typeface="Arial"/>
                <a:ea typeface="SimSun" pitchFamily="2" charset="-122"/>
              </a:rPr>
              <a:t>-∞ </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使用属性平均值</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使用与给定元组属同一类的所有样本的均值或中位数</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FF0000"/>
                </a:solidFill>
                <a:effectLst/>
                <a:uLnTx/>
                <a:uFillTx/>
                <a:latin typeface="Arial"/>
                <a:ea typeface="SimSun" pitchFamily="2" charset="-122"/>
              </a:rPr>
              <a:t>使用最可能的值填充空缺值：使用像</a:t>
            </a:r>
            <a:r>
              <a:rPr kumimoji="0" lang="en-US" altLang="zh-CN" sz="2200" b="0" i="0" u="none" strike="noStrike" kern="0" cap="none" spc="0" normalizeH="0" baseline="0" noProof="0">
                <a:ln>
                  <a:noFill/>
                </a:ln>
                <a:solidFill>
                  <a:srgbClr val="FF0000"/>
                </a:solidFill>
                <a:effectLst/>
                <a:uLnTx/>
                <a:uFillTx/>
                <a:latin typeface="Arial"/>
                <a:ea typeface="SimSun" pitchFamily="2" charset="-122"/>
              </a:rPr>
              <a:t>Bayesian</a:t>
            </a:r>
            <a:r>
              <a:rPr kumimoji="0" lang="zh-CN" altLang="en-US" sz="2200" b="0" i="0" u="none" strike="noStrike" kern="0" cap="none" spc="0" normalizeH="0" baseline="0" noProof="0">
                <a:ln>
                  <a:noFill/>
                </a:ln>
                <a:solidFill>
                  <a:srgbClr val="FF0000"/>
                </a:solidFill>
                <a:effectLst/>
                <a:uLnTx/>
                <a:uFillTx/>
                <a:latin typeface="Arial"/>
                <a:ea typeface="SimSun" pitchFamily="2" charset="-122"/>
              </a:rPr>
              <a:t>公式或决策树这样的基于推理的方法</a:t>
            </a:r>
            <a:endParaRPr kumimoji="0" lang="zh-CN" altLang="en-US" sz="2200" b="0" i="0" u="none" strike="noStrike" kern="0" cap="none" spc="0" normalizeH="0" baseline="0" noProof="0" dirty="0">
              <a:ln>
                <a:noFill/>
              </a:ln>
              <a:solidFill>
                <a:srgbClr val="FF0000"/>
              </a:solidFill>
              <a:effectLst/>
              <a:uLnTx/>
              <a:uFillTx/>
              <a:latin typeface="Arial"/>
              <a:ea typeface="SimSun" pitchFamily="2" charset="-122"/>
            </a:endParaRPr>
          </a:p>
        </p:txBody>
      </p:sp>
    </p:spTree>
    <p:extLst>
      <p:ext uri="{BB962C8B-B14F-4D97-AF65-F5344CB8AC3E}">
        <p14:creationId xmlns:p14="http://schemas.microsoft.com/office/powerpoint/2010/main" val="139604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噪声数据</a:t>
            </a:r>
          </a:p>
        </p:txBody>
      </p:sp>
      <p:sp>
        <p:nvSpPr>
          <p:cNvPr id="2" name="Rectangle 3">
            <a:extLst>
              <a:ext uri="{FF2B5EF4-FFF2-40B4-BE49-F238E27FC236}">
                <a16:creationId xmlns:a16="http://schemas.microsoft.com/office/drawing/2014/main" id="{9B4525EA-A07B-FEF1-F004-FA989BFD45E6}"/>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噪声：一个测量变量中的随机错误或偏差</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引起不正确属性值的原因</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数据收集工具的问题</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数据输入错误</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数据传输错误</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技术限制</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命名规则的不一致</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其它需要数据清理的数据问题</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重复记录</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不完整的数据</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不一致的数据</a:t>
            </a:r>
            <a:endParaRPr kumimoji="0" lang="zh-CN" altLang="en-US" sz="22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129754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如何处理噪声数据 </a:t>
            </a:r>
          </a:p>
        </p:txBody>
      </p:sp>
      <p:sp>
        <p:nvSpPr>
          <p:cNvPr id="2" name="Rectangle 3">
            <a:extLst>
              <a:ext uri="{FF2B5EF4-FFF2-40B4-BE49-F238E27FC236}">
                <a16:creationId xmlns:a16="http://schemas.microsoft.com/office/drawing/2014/main" id="{D1F99C04-ED8E-31B0-898B-687A6A74969D}"/>
              </a:ext>
            </a:extLst>
          </p:cNvPr>
          <p:cNvSpPr txBox="1">
            <a:spLocks noChangeArrowheads="1"/>
          </p:cNvSpPr>
          <p:nvPr/>
        </p:nvSpPr>
        <p:spPr bwMode="auto">
          <a:xfrm>
            <a:off x="457200" y="1600200"/>
            <a:ext cx="490696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分箱</a:t>
            </a:r>
            <a:r>
              <a:rPr kumimoji="0" lang="en-US" altLang="zh-CN" sz="2600" b="0" i="0" u="none" strike="noStrike" kern="0" cap="none" spc="0" normalizeH="0" baseline="0" noProof="0">
                <a:ln>
                  <a:noFill/>
                </a:ln>
                <a:solidFill>
                  <a:srgbClr val="000000"/>
                </a:solidFill>
                <a:effectLst/>
                <a:uLnTx/>
                <a:uFillTx/>
                <a:latin typeface="Arial"/>
                <a:ea typeface="SimSun" pitchFamily="2" charset="-122"/>
                <a:cs typeface="+mn-cs"/>
              </a:rPr>
              <a:t>(binning):</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首先排序数据，并将他们分到等深的箱中</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然后可以按箱的平均值平滑、按箱中值平滑、按箱的边界平滑等等</a:t>
            </a:r>
            <a:endParaRPr kumimoji="0" lang="en-US" altLang="zh-CN" sz="2200" b="0" i="0" u="none" strike="noStrike" kern="0" cap="none" spc="0" normalizeH="0" baseline="0" noProof="0">
              <a:ln>
                <a:noFill/>
              </a:ln>
              <a:solidFill>
                <a:srgbClr val="000000"/>
              </a:solidFill>
              <a:effectLst/>
              <a:uLnTx/>
              <a:uFillTx/>
              <a:latin typeface="Arial"/>
              <a:ea typeface="SimSun"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回归</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通过让数据适应回归函数来平滑数据</a:t>
            </a:r>
            <a:endParaRPr kumimoji="0" lang="zh-CN" altLang="en-US" sz="2600" b="0" i="0" u="none" strike="noStrike" kern="0" cap="none" spc="0" normalizeH="0" baseline="0" noProof="0">
              <a:ln>
                <a:noFill/>
              </a:ln>
              <a:solidFill>
                <a:srgbClr val="000000"/>
              </a:solidFill>
              <a:effectLst/>
              <a:uLnTx/>
              <a:uFillTx/>
              <a:latin typeface="Arial"/>
              <a:ea typeface="SimSun"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聚类</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通过聚类来检测并删除离群点</a:t>
            </a:r>
            <a:endParaRPr kumimoji="0" lang="zh-CN" altLang="en-US" sz="2200" b="0" i="0" u="none" strike="noStrike" kern="0" cap="none" spc="0" normalizeH="0" baseline="0" noProof="0" dirty="0">
              <a:ln>
                <a:noFill/>
              </a:ln>
              <a:solidFill>
                <a:srgbClr val="000000"/>
              </a:solidFill>
              <a:effectLst/>
              <a:uLnTx/>
              <a:uFillTx/>
              <a:latin typeface="Arial"/>
              <a:ea typeface="SimSun" pitchFamily="2" charset="-122"/>
            </a:endParaRPr>
          </a:p>
        </p:txBody>
      </p:sp>
      <p:sp>
        <p:nvSpPr>
          <p:cNvPr id="3" name="矩形 1">
            <a:extLst>
              <a:ext uri="{FF2B5EF4-FFF2-40B4-BE49-F238E27FC236}">
                <a16:creationId xmlns:a16="http://schemas.microsoft.com/office/drawing/2014/main" id="{4103BAE9-CB20-7EDC-489F-B4C86738E74C}"/>
              </a:ext>
            </a:extLst>
          </p:cNvPr>
          <p:cNvSpPr>
            <a:spLocks noChangeArrowheads="1"/>
          </p:cNvSpPr>
          <p:nvPr/>
        </p:nvSpPr>
        <p:spPr bwMode="auto">
          <a:xfrm>
            <a:off x="5940425" y="1887538"/>
            <a:ext cx="2843213" cy="360203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1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通过分箱平滑数据</a:t>
            </a:r>
            <a:endParaRPr kumimoji="0" lang="en-US" altLang="zh-CN" sz="21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0" marR="0" lvl="0" indent="0" defTabSz="914400" eaLnBrk="1" fontAlgn="auto" latinLnBrk="0" hangingPunct="1">
              <a:lnSpc>
                <a:spcPct val="80000"/>
              </a:lnSpc>
              <a:spcBef>
                <a:spcPts val="0"/>
              </a:spcBef>
              <a:spcAft>
                <a:spcPts val="0"/>
              </a:spcAft>
              <a:buClrTx/>
              <a:buSzTx/>
              <a:buFontTx/>
              <a:buNone/>
              <a:tabLst/>
              <a:defRPr/>
            </a:pPr>
            <a:endParaRPr kumimoji="0" lang="en-US" altLang="zh-CN" sz="21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1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划分为（等深的）箱：</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1</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4</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8</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15</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21</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21</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24</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3</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25</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28</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34</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1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用箱平均值平滑：</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1</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9</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9</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9</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22</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22</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22</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3</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29</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29</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29</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1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用箱边界平滑：</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1</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4</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4</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15</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21</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21</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24</a:t>
            </a:r>
          </a:p>
          <a:p>
            <a:pPr marL="0" marR="0" lvl="1"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箱</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3</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25</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25</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34</a:t>
            </a:r>
          </a:p>
        </p:txBody>
      </p:sp>
    </p:spTree>
    <p:extLst>
      <p:ext uri="{BB962C8B-B14F-4D97-AF65-F5344CB8AC3E}">
        <p14:creationId xmlns:p14="http://schemas.microsoft.com/office/powerpoint/2010/main" val="151707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数据清理作为一个过程</a:t>
            </a:r>
          </a:p>
        </p:txBody>
      </p:sp>
      <p:sp>
        <p:nvSpPr>
          <p:cNvPr id="2" name="内容占位符 2">
            <a:extLst>
              <a:ext uri="{FF2B5EF4-FFF2-40B4-BE49-F238E27FC236}">
                <a16:creationId xmlns:a16="http://schemas.microsoft.com/office/drawing/2014/main" id="{F34CC300-A1FA-1817-B376-5C3CFDC7CD29}"/>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第一步：偏差检测</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使用元数据（</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e.g. </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每个属性的域、数值类型、依赖性、分布等）</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检查字段过载</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检查唯一性规则、连续性规则、空值规则</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使用偏差检查工具</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数据清洗工具：使用简单的领域知识（</a:t>
            </a:r>
            <a:r>
              <a:rPr kumimoji="0" lang="en-US" altLang="zh-CN" sz="2200" b="0" i="0" u="none" strike="noStrike" kern="0" cap="none" spc="0" normalizeH="0" baseline="0" noProof="0">
                <a:ln>
                  <a:noFill/>
                </a:ln>
                <a:solidFill>
                  <a:srgbClr val="000000"/>
                </a:solidFill>
                <a:effectLst/>
                <a:uLnTx/>
                <a:uFillTx/>
                <a:latin typeface="Arial"/>
                <a:ea typeface="SimSun" pitchFamily="2" charset="-122"/>
              </a:rPr>
              <a:t>e.g.</a:t>
            </a: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邮编、拼写检查）检查并纠正数据中的错误</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数据审计工具：通过分析数据发现规则和联系及检测违反这些条件的数据来发现偏差</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119209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数据清理作为一个过程</a:t>
            </a:r>
          </a:p>
        </p:txBody>
      </p:sp>
      <p:sp>
        <p:nvSpPr>
          <p:cNvPr id="2" name="内容占位符 2">
            <a:extLst>
              <a:ext uri="{FF2B5EF4-FFF2-40B4-BE49-F238E27FC236}">
                <a16:creationId xmlns:a16="http://schemas.microsoft.com/office/drawing/2014/main" id="{D194E436-1E4F-3374-B056-066E4A24189A}"/>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第二步：数据变换（纠正偏差）</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数据迁移工具：允许说明简单的变换 </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 </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比如用“</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sex</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”替换“</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gender</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a:t>
            </a:r>
            <a:endParaRPr kumimoji="0" lang="zh-CN" altLang="en-US" sz="26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zh-CN" sz="2200" b="0" i="0" u="none" strike="noStrike" kern="0" cap="none" spc="0" normalizeH="0" baseline="0" noProof="0">
                <a:ln>
                  <a:noFill/>
                </a:ln>
                <a:solidFill>
                  <a:srgbClr val="000000"/>
                </a:solidFill>
                <a:effectLst/>
                <a:uLnTx/>
                <a:uFillTx/>
                <a:latin typeface="Arial"/>
                <a:ea typeface="SimSun" pitchFamily="2" charset="-122"/>
              </a:rPr>
              <a:t>ETL</a:t>
            </a: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（提取</a:t>
            </a:r>
            <a:r>
              <a:rPr kumimoji="0" lang="en-US" altLang="zh-CN" sz="2200" b="0" i="0" u="none" strike="noStrike" kern="0" cap="none" spc="0" normalizeH="0" baseline="0" noProof="0">
                <a:ln>
                  <a:noFill/>
                </a:ln>
                <a:solidFill>
                  <a:srgbClr val="000000"/>
                </a:solidFill>
                <a:effectLst/>
                <a:uLnTx/>
                <a:uFillTx/>
                <a:latin typeface="Arial"/>
                <a:ea typeface="SimSun" pitchFamily="2" charset="-122"/>
              </a:rPr>
              <a:t>/</a:t>
            </a: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变换</a:t>
            </a:r>
            <a:r>
              <a:rPr kumimoji="0" lang="en-US" altLang="zh-CN" sz="2200" b="0" i="0" u="none" strike="noStrike" kern="0" cap="none" spc="0" normalizeH="0" baseline="0" noProof="0">
                <a:ln>
                  <a:noFill/>
                </a:ln>
                <a:solidFill>
                  <a:srgbClr val="000000"/>
                </a:solidFill>
                <a:effectLst/>
                <a:uLnTx/>
                <a:uFillTx/>
                <a:latin typeface="Arial"/>
                <a:ea typeface="SimSun" pitchFamily="2" charset="-122"/>
              </a:rPr>
              <a:t>/</a:t>
            </a: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装入）工具：允许用户通过</a:t>
            </a:r>
            <a:r>
              <a:rPr kumimoji="0" lang="en-US" altLang="zh-CN" sz="2200" b="0" i="0" u="none" strike="noStrike" kern="0" cap="none" spc="0" normalizeH="0" baseline="0" noProof="0">
                <a:ln>
                  <a:noFill/>
                </a:ln>
                <a:solidFill>
                  <a:srgbClr val="000000"/>
                </a:solidFill>
                <a:effectLst/>
                <a:uLnTx/>
                <a:uFillTx/>
                <a:latin typeface="Arial"/>
                <a:ea typeface="SimSun" pitchFamily="2" charset="-122"/>
              </a:rPr>
              <a:t>GUI</a:t>
            </a: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说明变换</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偏差检测和数据变换（纠偏）的迭代执行</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强调交互性的清理方法</a:t>
            </a:r>
            <a:endParaRPr kumimoji="0" lang="zh-CN" altLang="en-US" sz="26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94031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911C73E9-B96F-34C9-08E6-0439D3B75FA9}"/>
              </a:ext>
            </a:extLst>
          </p:cNvPr>
          <p:cNvSpPr/>
          <p:nvPr/>
        </p:nvSpPr>
        <p:spPr>
          <a:xfrm>
            <a:off x="2476330" y="3512209"/>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4435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数据预处理：概述</a:t>
            </a:r>
            <a:endParaRPr lang="en-US" altLang="zh-CN" sz="3600" dirty="0">
              <a:latin typeface="Impact" pitchFamily="34" charset="0"/>
              <a:ea typeface="微软雅黑" pitchFamily="34" charset="-122"/>
            </a:endParaRP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26529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数据清理</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26657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03    </a:t>
            </a:r>
            <a:r>
              <a:rPr lang="zh-CN" altLang="en-US" sz="3600" dirty="0">
                <a:solidFill>
                  <a:schemeClr val="bg1"/>
                </a:solidFill>
                <a:latin typeface="Impact" pitchFamily="34" charset="0"/>
                <a:ea typeface="微软雅黑" pitchFamily="34" charset="-122"/>
              </a:rPr>
              <a:t>数据集成</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26513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数据规约</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4515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数据变换和离散化</a:t>
            </a:r>
          </a:p>
        </p:txBody>
      </p:sp>
    </p:spTree>
    <p:extLst>
      <p:ext uri="{BB962C8B-B14F-4D97-AF65-F5344CB8AC3E}">
        <p14:creationId xmlns:p14="http://schemas.microsoft.com/office/powerpoint/2010/main" val="2156284739"/>
      </p:ext>
    </p:extLst>
  </p:cSld>
  <p:clrMapOvr>
    <a:masterClrMapping/>
  </p:clrMapOvr>
  <p:transition advTm="800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数据集成</a:t>
            </a:r>
          </a:p>
        </p:txBody>
      </p:sp>
      <p:sp>
        <p:nvSpPr>
          <p:cNvPr id="2" name="内容占位符 2">
            <a:extLst>
              <a:ext uri="{FF2B5EF4-FFF2-40B4-BE49-F238E27FC236}">
                <a16:creationId xmlns:a16="http://schemas.microsoft.com/office/drawing/2014/main" id="{6EBDD63A-5BDD-9A48-3EAB-EC4F97709AAC}"/>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数据集成：</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将多个数据源中的数据整合到一个一致的存储中</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模式集成：</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整合不同数据源中的元数据</a:t>
            </a:r>
            <a:endParaRPr kumimoji="0" lang="en-US" altLang="zh-CN" sz="22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A.cust_id = B.customer_no</a:t>
            </a:r>
            <a:endParaRPr kumimoji="0" lang="zh-CN" altLang="en-US" sz="2000" b="0" i="0" u="none" strike="noStrike" kern="0" cap="none" spc="0" normalizeH="0" baseline="0" noProof="0">
              <a:ln>
                <a:noFill/>
              </a:ln>
              <a:solidFill>
                <a:srgbClr val="000000"/>
              </a:solidFill>
              <a:effectLst/>
              <a:uLnTx/>
              <a:uFillTx/>
              <a:latin typeface="Arial"/>
              <a:ea typeface="SimSun" pitchFamily="2" charset="-122"/>
            </a:endParaRP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实体识别问题：</a:t>
            </a:r>
            <a:endParaRPr kumimoji="0" lang="en-US" altLang="zh-CN" sz="28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匹配来自不同数据源的现实世界的实体 </a:t>
            </a:r>
            <a:endParaRPr kumimoji="0" lang="en-US" altLang="zh-CN" sz="22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Bill Clinton = William Clinton</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检测并解决数据值的冲突</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对现实世界中的同一实体，来自不同数据源的属性值可能是不同的</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可能的原因：不同的数据表示，不同的度量等等</a:t>
            </a:r>
          </a:p>
          <a:p>
            <a:pPr marL="669925" marR="0" lvl="1" indent="-325438" algn="l" defTabSz="914400" rtl="0" eaLnBrk="1" fontAlgn="base" latinLnBrk="0" hangingPunct="1">
              <a:lnSpc>
                <a:spcPct val="120000"/>
              </a:lnSpc>
              <a:spcBef>
                <a:spcPct val="20000"/>
              </a:spcBef>
              <a:spcAft>
                <a:spcPct val="0"/>
              </a:spcAft>
              <a:buClr>
                <a:srgbClr val="3B812F"/>
              </a:buClr>
              <a:buSzPct val="60000"/>
              <a:buFont typeface="Wingdings" panose="05000000000000000000" pitchFamily="2" charset="2"/>
              <a:buChar char="q"/>
              <a:tabLst/>
              <a:defRPr/>
            </a:pPr>
            <a:endParaRPr kumimoji="0" lang="en-US" altLang="zh-CN" sz="1900" b="0" i="0" u="none" strike="noStrike" kern="0" cap="none" spc="0" normalizeH="0" baseline="0" noProof="0">
              <a:ln>
                <a:noFill/>
              </a:ln>
              <a:solidFill>
                <a:srgbClr val="000000"/>
              </a:solidFill>
              <a:effectLst/>
              <a:uLnTx/>
              <a:uFillTx/>
              <a:latin typeface="Arial"/>
              <a:ea typeface="SimSun" pitchFamily="2" charset="-122"/>
            </a:endParaRP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28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387563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处理数据集成中的冗余数据</a:t>
            </a:r>
          </a:p>
        </p:txBody>
      </p:sp>
      <p:sp>
        <p:nvSpPr>
          <p:cNvPr id="2" name="内容占位符 2">
            <a:extLst>
              <a:ext uri="{FF2B5EF4-FFF2-40B4-BE49-F238E27FC236}">
                <a16:creationId xmlns:a16="http://schemas.microsoft.com/office/drawing/2014/main" id="{D8EAA195-58E6-D3DB-B3DA-78F042D0DA40}"/>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集成多个数据库时，经常会出现冗余数据</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对象识别：同一属性或对象在不同的数据库中会有不同的字段名</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可导出数据：一个属性可以由另外一个表导出，如“年薪”</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有些冗余可以被相关分析或协方差分析检测到</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仔细将多个数据源中的数据集成起来，能够减少或避免结果数据中的冗余与不一致性，从而可以提高挖掘的速度和质量。</a:t>
            </a: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386255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4435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数据预处理：概述</a:t>
            </a:r>
            <a:endParaRPr lang="en-US" altLang="zh-CN" sz="3600" dirty="0">
              <a:latin typeface="Impact" pitchFamily="34" charset="0"/>
              <a:ea typeface="微软雅黑" pitchFamily="34" charset="-122"/>
            </a:endParaRP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26529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数据清理</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26657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数据集成</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26513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数据规约</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4515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数据变换和离散化</a:t>
            </a:r>
          </a:p>
        </p:txBody>
      </p:sp>
    </p:spTree>
    <p:extLst>
      <p:ext uri="{BB962C8B-B14F-4D97-AF65-F5344CB8AC3E}">
        <p14:creationId xmlns:p14="http://schemas.microsoft.com/office/powerpoint/2010/main" val="1253538490"/>
      </p:ext>
    </p:extLst>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相关分析（标称属性）</a:t>
            </a:r>
            <a:r>
              <a:rPr lang="el-GR" altLang="zh-CN" sz="3600" i="1" dirty="0"/>
              <a:t>Χ</a:t>
            </a:r>
            <a:r>
              <a:rPr lang="en-US" altLang="zh-CN" sz="3600" i="1" baseline="30000" dirty="0"/>
              <a:t>2</a:t>
            </a:r>
            <a:r>
              <a:rPr lang="en-US" altLang="zh-CN" sz="3600" i="1" dirty="0"/>
              <a:t> </a:t>
            </a:r>
            <a:r>
              <a:rPr lang="zh-CN" altLang="en-US" sz="3600" dirty="0"/>
              <a:t>测试</a:t>
            </a:r>
            <a:endParaRPr lang="zh-CN" altLang="en-US" dirty="0"/>
          </a:p>
        </p:txBody>
      </p:sp>
      <p:sp>
        <p:nvSpPr>
          <p:cNvPr id="2" name="内容占位符 2">
            <a:extLst>
              <a:ext uri="{FF2B5EF4-FFF2-40B4-BE49-F238E27FC236}">
                <a16:creationId xmlns:a16="http://schemas.microsoft.com/office/drawing/2014/main" id="{D0E31742-E926-130A-8C07-BFC322B9E14E}"/>
              </a:ext>
            </a:extLst>
          </p:cNvPr>
          <p:cNvSpPr txBox="1">
            <a:spLocks/>
          </p:cNvSpPr>
          <p:nvPr/>
        </p:nvSpPr>
        <p:spPr bwMode="auto">
          <a:xfrm>
            <a:off x="778327"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el-GR" altLang="zh-CN" sz="3200" b="0" i="0" u="none" strike="noStrike" kern="0" cap="none" spc="0" normalizeH="0" baseline="0" noProof="0">
                <a:ln>
                  <a:noFill/>
                </a:ln>
                <a:solidFill>
                  <a:srgbClr val="000000"/>
                </a:solidFill>
                <a:effectLst/>
                <a:uLnTx/>
                <a:uFillTx/>
                <a:latin typeface="Arial"/>
                <a:ea typeface="SimSun" pitchFamily="2" charset="-122"/>
                <a:cs typeface="+mn-cs"/>
              </a:rPr>
              <a:t>Χ</a:t>
            </a:r>
            <a:r>
              <a:rPr kumimoji="0" lang="en-US" altLang="zh-CN" sz="3200" b="0" i="0" u="none" strike="noStrike" kern="0" cap="none" spc="0" normalizeH="0" baseline="30000" noProof="0">
                <a:ln>
                  <a:noFill/>
                </a:ln>
                <a:solidFill>
                  <a:srgbClr val="000000"/>
                </a:solidFill>
                <a:effectLst/>
                <a:uLnTx/>
                <a:uFillTx/>
                <a:latin typeface="Arial"/>
                <a:ea typeface="SimSun" pitchFamily="2" charset="-122"/>
                <a:cs typeface="+mn-cs"/>
              </a:rPr>
              <a:t>2</a:t>
            </a:r>
            <a:r>
              <a:rPr kumimoji="0" lang="en-US" altLang="zh-CN" sz="3200" b="0" i="0" u="none" strike="noStrike" kern="0" cap="none" spc="0" normalizeH="0" baseline="0" noProof="0">
                <a:ln>
                  <a:noFill/>
                </a:ln>
                <a:solidFill>
                  <a:srgbClr val="000000"/>
                </a:solidFill>
                <a:effectLst/>
                <a:uLnTx/>
                <a:uFillTx/>
                <a:latin typeface="Arial"/>
                <a:ea typeface="SimSun" pitchFamily="2" charset="-122"/>
                <a:cs typeface="+mn-cs"/>
              </a:rPr>
              <a:t> </a:t>
            </a:r>
            <a:r>
              <a:rPr kumimoji="0" lang="zh-CN" altLang="en-US" sz="32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3200" b="0" i="0" u="none" strike="noStrike" kern="0" cap="none" spc="0" normalizeH="0" baseline="0" noProof="0">
                <a:ln>
                  <a:noFill/>
                </a:ln>
                <a:solidFill>
                  <a:srgbClr val="000000"/>
                </a:solidFill>
                <a:effectLst/>
                <a:uLnTx/>
                <a:uFillTx/>
                <a:latin typeface="Arial"/>
                <a:ea typeface="SimSun" pitchFamily="2" charset="-122"/>
                <a:cs typeface="+mn-cs"/>
              </a:rPr>
              <a:t>chi-square</a:t>
            </a:r>
            <a:r>
              <a:rPr kumimoji="0" lang="zh-CN" altLang="en-US" sz="3200" b="0" i="0" u="none" strike="noStrike" kern="0" cap="none" spc="0" normalizeH="0" baseline="0" noProof="0">
                <a:ln>
                  <a:noFill/>
                </a:ln>
                <a:solidFill>
                  <a:srgbClr val="000000"/>
                </a:solidFill>
                <a:effectLst/>
                <a:uLnTx/>
                <a:uFillTx/>
                <a:latin typeface="Arial"/>
                <a:ea typeface="SimSun" pitchFamily="2" charset="-122"/>
                <a:cs typeface="+mn-cs"/>
              </a:rPr>
              <a:t>）测试</a:t>
            </a:r>
            <a:endParaRPr kumimoji="0" lang="en-US" altLang="zh-CN" sz="32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endParaRPr kumimoji="0" lang="en-US" altLang="zh-CN" sz="32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endParaRPr kumimoji="0" lang="en-US" altLang="zh-CN" sz="32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el-GR" altLang="zh-CN" sz="3000" b="0" i="0" u="none" strike="noStrike" kern="0" cap="none" spc="0" normalizeH="0" baseline="0" noProof="0">
                <a:ln>
                  <a:noFill/>
                </a:ln>
                <a:solidFill>
                  <a:srgbClr val="000000"/>
                </a:solidFill>
                <a:effectLst/>
                <a:uLnTx/>
                <a:uFillTx/>
                <a:latin typeface="Arial"/>
                <a:ea typeface="SimSun" pitchFamily="2" charset="-122"/>
                <a:cs typeface="+mn-cs"/>
              </a:rPr>
              <a:t>Χ</a:t>
            </a:r>
            <a:r>
              <a:rPr kumimoji="0" lang="en-US" altLang="zh-CN" sz="3000" b="0" i="0" u="none" strike="noStrike" kern="0" cap="none" spc="0" normalizeH="0" baseline="30000" noProof="0">
                <a:ln>
                  <a:noFill/>
                </a:ln>
                <a:solidFill>
                  <a:srgbClr val="000000"/>
                </a:solidFill>
                <a:effectLst/>
                <a:uLnTx/>
                <a:uFillTx/>
                <a:latin typeface="Arial"/>
                <a:ea typeface="SimSun" pitchFamily="2" charset="-122"/>
                <a:cs typeface="+mn-cs"/>
              </a:rPr>
              <a:t> 2</a:t>
            </a: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的值越大，意味着两个变量相关的可能性越大</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期望值和观测值之间相差越大，值也将越大</a:t>
            </a:r>
            <a:endParaRPr kumimoji="0" lang="en-US" altLang="zh-CN" sz="3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相关性不意味着因果关系</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例如我们发现一个地区的医院数和汽车盗窃数相关</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两者都必然的关联到第三个属性：人口</a:t>
            </a:r>
          </a:p>
        </p:txBody>
      </p:sp>
      <p:graphicFrame>
        <p:nvGraphicFramePr>
          <p:cNvPr id="3" name="对象 4">
            <a:extLst>
              <a:ext uri="{FF2B5EF4-FFF2-40B4-BE49-F238E27FC236}">
                <a16:creationId xmlns:a16="http://schemas.microsoft.com/office/drawing/2014/main" id="{08312E40-09FC-99F2-C35E-CE078B1D5557}"/>
              </a:ext>
            </a:extLst>
          </p:cNvPr>
          <p:cNvGraphicFramePr>
            <a:graphicFrameLocks noChangeAspect="1"/>
          </p:cNvGraphicFramePr>
          <p:nvPr>
            <p:extLst>
              <p:ext uri="{D42A27DB-BD31-4B8C-83A1-F6EECF244321}">
                <p14:modId xmlns:p14="http://schemas.microsoft.com/office/powerpoint/2010/main" val="2462585613"/>
              </p:ext>
            </p:extLst>
          </p:nvPr>
        </p:nvGraphicFramePr>
        <p:xfrm>
          <a:off x="356052" y="2276475"/>
          <a:ext cx="3889375" cy="750888"/>
        </p:xfrm>
        <a:graphic>
          <a:graphicData uri="http://schemas.openxmlformats.org/presentationml/2006/ole">
            <mc:AlternateContent xmlns:mc="http://schemas.openxmlformats.org/markup-compatibility/2006">
              <mc:Choice xmlns:v="urn:schemas-microsoft-com:vml" Requires="v">
                <p:oleObj name="公式" r:id="rId2" imgW="2501900" imgH="482600" progId="Equation.3">
                  <p:embed/>
                </p:oleObj>
              </mc:Choice>
              <mc:Fallback>
                <p:oleObj name="公式" r:id="rId2" imgW="2501900" imgH="482600" progId="Equation.3">
                  <p:embed/>
                  <p:pic>
                    <p:nvPicPr>
                      <p:cNvPr id="21508" name="对象 4">
                        <a:extLst>
                          <a:ext uri="{FF2B5EF4-FFF2-40B4-BE49-F238E27FC236}">
                            <a16:creationId xmlns:a16="http://schemas.microsoft.com/office/drawing/2014/main" id="{5912D644-0AAE-9C28-74C5-D474E40F1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52" y="2276475"/>
                        <a:ext cx="38893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5">
            <a:extLst>
              <a:ext uri="{FF2B5EF4-FFF2-40B4-BE49-F238E27FC236}">
                <a16:creationId xmlns:a16="http://schemas.microsoft.com/office/drawing/2014/main" id="{A5DB344F-657B-8CB2-337E-D76578342FE0}"/>
              </a:ext>
            </a:extLst>
          </p:cNvPr>
          <p:cNvGraphicFramePr>
            <a:graphicFrameLocks noChangeAspect="1"/>
          </p:cNvGraphicFramePr>
          <p:nvPr>
            <p:extLst>
              <p:ext uri="{D42A27DB-BD31-4B8C-83A1-F6EECF244321}">
                <p14:modId xmlns:p14="http://schemas.microsoft.com/office/powerpoint/2010/main" val="1868622718"/>
              </p:ext>
            </p:extLst>
          </p:nvPr>
        </p:nvGraphicFramePr>
        <p:xfrm>
          <a:off x="4532765" y="2349500"/>
          <a:ext cx="4913312" cy="660400"/>
        </p:xfrm>
        <a:graphic>
          <a:graphicData uri="http://schemas.openxmlformats.org/presentationml/2006/ole">
            <mc:AlternateContent xmlns:mc="http://schemas.openxmlformats.org/markup-compatibility/2006">
              <mc:Choice xmlns:v="urn:schemas-microsoft-com:vml" Requires="v">
                <p:oleObj name="公式" r:id="rId4" imgW="3111500" imgH="419100" progId="Equation.3">
                  <p:embed/>
                </p:oleObj>
              </mc:Choice>
              <mc:Fallback>
                <p:oleObj name="公式" r:id="rId4" imgW="3111500" imgH="419100" progId="Equation.3">
                  <p:embed/>
                  <p:pic>
                    <p:nvPicPr>
                      <p:cNvPr id="21509" name="对象 5">
                        <a:extLst>
                          <a:ext uri="{FF2B5EF4-FFF2-40B4-BE49-F238E27FC236}">
                            <a16:creationId xmlns:a16="http://schemas.microsoft.com/office/drawing/2014/main" id="{D87BD26C-F69F-0B1B-974C-8C436C33A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765" y="2349500"/>
                        <a:ext cx="49133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6">
            <a:extLst>
              <a:ext uri="{FF2B5EF4-FFF2-40B4-BE49-F238E27FC236}">
                <a16:creationId xmlns:a16="http://schemas.microsoft.com/office/drawing/2014/main" id="{CD1709EA-B2CB-B3BC-319A-F1AA3BE41FD3}"/>
              </a:ext>
            </a:extLst>
          </p:cNvPr>
          <p:cNvSpPr txBox="1">
            <a:spLocks noChangeArrowheads="1"/>
          </p:cNvSpPr>
          <p:nvPr/>
        </p:nvSpPr>
        <p:spPr bwMode="auto">
          <a:xfrm>
            <a:off x="4172402" y="2420938"/>
            <a:ext cx="215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a:t>
            </a:r>
          </a:p>
        </p:txBody>
      </p:sp>
    </p:spTree>
    <p:extLst>
      <p:ext uri="{BB962C8B-B14F-4D97-AF65-F5344CB8AC3E}">
        <p14:creationId xmlns:p14="http://schemas.microsoft.com/office/powerpoint/2010/main" val="160925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示例：</a:t>
            </a:r>
            <a:r>
              <a:rPr lang="en-US" altLang="zh-CN" dirty="0"/>
              <a:t>Chi-Square </a:t>
            </a:r>
            <a:r>
              <a:rPr lang="zh-CN" altLang="en-US" dirty="0"/>
              <a:t>计算</a:t>
            </a:r>
          </a:p>
        </p:txBody>
      </p:sp>
      <p:sp>
        <p:nvSpPr>
          <p:cNvPr id="13" name="Rectangle 3">
            <a:extLst>
              <a:ext uri="{FF2B5EF4-FFF2-40B4-BE49-F238E27FC236}">
                <a16:creationId xmlns:a16="http://schemas.microsoft.com/office/drawing/2014/main" id="{AE5B45F9-A98F-6647-E74A-FAD070504DD4}"/>
              </a:ext>
            </a:extLst>
          </p:cNvPr>
          <p:cNvSpPr txBox="1">
            <a:spLocks noChangeArrowheads="1"/>
          </p:cNvSpPr>
          <p:nvPr/>
        </p:nvSpPr>
        <p:spPr bwMode="auto">
          <a:xfrm>
            <a:off x="304800" y="14478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nSpc>
                <a:spcPct val="110000"/>
              </a:lnSpc>
              <a:spcBef>
                <a:spcPct val="20000"/>
              </a:spcBef>
              <a:buClr>
                <a:schemeClr val="accent1"/>
              </a:buClr>
              <a:buSzPct val="65000"/>
              <a:buFont typeface="Wingdings" panose="05000000000000000000" pitchFamily="2" charset="2"/>
              <a:buChar char="n"/>
            </a:pPr>
            <a:endParaRPr lang="en-US" altLang="zh-CN" sz="2400" dirty="0"/>
          </a:p>
          <a:p>
            <a:pPr>
              <a:lnSpc>
                <a:spcPct val="110000"/>
              </a:lnSpc>
              <a:spcBef>
                <a:spcPct val="20000"/>
              </a:spcBef>
              <a:buClr>
                <a:schemeClr val="accent1"/>
              </a:buClr>
              <a:buSzPct val="65000"/>
              <a:buFont typeface="Wingdings" panose="05000000000000000000" pitchFamily="2" charset="2"/>
              <a:buChar char="n"/>
            </a:pPr>
            <a:endParaRPr lang="en-US" altLang="zh-CN" sz="2400" dirty="0"/>
          </a:p>
          <a:p>
            <a:pPr>
              <a:lnSpc>
                <a:spcPct val="110000"/>
              </a:lnSpc>
              <a:spcBef>
                <a:spcPct val="20000"/>
              </a:spcBef>
              <a:buClr>
                <a:schemeClr val="accent1"/>
              </a:buClr>
              <a:buSzPct val="65000"/>
              <a:buFont typeface="Wingdings" panose="05000000000000000000" pitchFamily="2" charset="2"/>
              <a:buChar char="n"/>
            </a:pPr>
            <a:endParaRPr lang="en-US" altLang="zh-CN" sz="2400" dirty="0"/>
          </a:p>
          <a:p>
            <a:pPr>
              <a:lnSpc>
                <a:spcPct val="110000"/>
              </a:lnSpc>
              <a:spcBef>
                <a:spcPct val="20000"/>
              </a:spcBef>
              <a:buClr>
                <a:schemeClr val="accent1"/>
              </a:buClr>
              <a:buSzPct val="65000"/>
              <a:buFont typeface="Wingdings" panose="05000000000000000000" pitchFamily="2" charset="2"/>
              <a:buChar char="n"/>
            </a:pPr>
            <a:endParaRPr lang="en-US" altLang="zh-CN" sz="2400" dirty="0"/>
          </a:p>
          <a:p>
            <a:pPr>
              <a:lnSpc>
                <a:spcPct val="110000"/>
              </a:lnSpc>
              <a:spcBef>
                <a:spcPct val="20000"/>
              </a:spcBef>
              <a:buClr>
                <a:schemeClr val="accent1"/>
              </a:buClr>
              <a:buSzPct val="65000"/>
              <a:buFont typeface="Wingdings" panose="05000000000000000000" pitchFamily="2" charset="2"/>
              <a:buChar char="n"/>
            </a:pPr>
            <a:r>
              <a:rPr lang="el-GR" altLang="zh-CN" sz="2400" dirty="0"/>
              <a:t>Χ</a:t>
            </a:r>
            <a:r>
              <a:rPr lang="en-US" altLang="zh-CN" sz="2400" baseline="30000" dirty="0"/>
              <a:t>2</a:t>
            </a:r>
            <a:r>
              <a:rPr lang="en-US" altLang="zh-CN" sz="2400" dirty="0"/>
              <a:t> </a:t>
            </a:r>
            <a:r>
              <a:rPr lang="zh-CN" altLang="en-US" sz="2400" dirty="0"/>
              <a:t>（</a:t>
            </a:r>
            <a:r>
              <a:rPr lang="en-US" altLang="zh-CN" sz="2400" dirty="0"/>
              <a:t>chi-square</a:t>
            </a:r>
            <a:r>
              <a:rPr lang="zh-CN" altLang="en-US" sz="2400" dirty="0"/>
              <a:t>）</a:t>
            </a:r>
            <a:r>
              <a:rPr lang="en-US" altLang="zh-CN" sz="2400" dirty="0"/>
              <a:t> calculation </a:t>
            </a:r>
            <a:r>
              <a:rPr lang="zh-CN" altLang="en-US" sz="2400" dirty="0"/>
              <a:t>（括号中的数据是基于这两类数据分布的期望值计算得出）</a:t>
            </a:r>
            <a:endParaRPr lang="el-GR" altLang="zh-CN" sz="2400" dirty="0"/>
          </a:p>
          <a:p>
            <a:pPr>
              <a:lnSpc>
                <a:spcPct val="110000"/>
              </a:lnSpc>
              <a:spcBef>
                <a:spcPct val="20000"/>
              </a:spcBef>
              <a:buClr>
                <a:schemeClr val="accent1"/>
              </a:buClr>
              <a:buSzPct val="65000"/>
              <a:buFont typeface="Wingdings" panose="05000000000000000000" pitchFamily="2" charset="2"/>
              <a:buChar char="n"/>
            </a:pPr>
            <a:endParaRPr lang="en-US" altLang="zh-CN" sz="2400" dirty="0"/>
          </a:p>
          <a:p>
            <a:pPr>
              <a:lnSpc>
                <a:spcPct val="110000"/>
              </a:lnSpc>
              <a:spcBef>
                <a:spcPct val="20000"/>
              </a:spcBef>
              <a:buClr>
                <a:schemeClr val="accent1"/>
              </a:buClr>
              <a:buSzPct val="65000"/>
              <a:buFont typeface="Wingdings" panose="05000000000000000000" pitchFamily="2" charset="2"/>
              <a:buChar char="n"/>
            </a:pPr>
            <a:endParaRPr lang="en-US" altLang="zh-CN" sz="2400" dirty="0"/>
          </a:p>
          <a:p>
            <a:pPr>
              <a:lnSpc>
                <a:spcPct val="110000"/>
              </a:lnSpc>
              <a:spcBef>
                <a:spcPct val="20000"/>
              </a:spcBef>
              <a:buClr>
                <a:schemeClr val="accent1"/>
              </a:buClr>
              <a:buSzPct val="65000"/>
              <a:buFont typeface="Wingdings" panose="05000000000000000000" pitchFamily="2" charset="2"/>
              <a:buChar char="n"/>
            </a:pPr>
            <a:r>
              <a:rPr lang="zh-CN" altLang="en-US" sz="2400" dirty="0"/>
              <a:t>这显示一个人读科幻小说和下棋之间具有相关性</a:t>
            </a:r>
            <a:endParaRPr lang="en-US" altLang="zh-CN" sz="2400" dirty="0"/>
          </a:p>
        </p:txBody>
      </p:sp>
      <p:graphicFrame>
        <p:nvGraphicFramePr>
          <p:cNvPr id="14" name="Object 4">
            <a:extLst>
              <a:ext uri="{FF2B5EF4-FFF2-40B4-BE49-F238E27FC236}">
                <a16:creationId xmlns:a16="http://schemas.microsoft.com/office/drawing/2014/main" id="{738A1BC8-265E-13F2-C9F5-C568F1B40CAD}"/>
              </a:ext>
            </a:extLst>
          </p:cNvPr>
          <p:cNvGraphicFramePr>
            <a:graphicFrameLocks noChangeAspect="1"/>
          </p:cNvGraphicFramePr>
          <p:nvPr/>
        </p:nvGraphicFramePr>
        <p:xfrm>
          <a:off x="762000" y="4343400"/>
          <a:ext cx="7772400" cy="744538"/>
        </p:xfrm>
        <a:graphic>
          <a:graphicData uri="http://schemas.openxmlformats.org/presentationml/2006/ole">
            <mc:AlternateContent xmlns:mc="http://schemas.openxmlformats.org/markup-compatibility/2006">
              <mc:Choice xmlns:v="urn:schemas-microsoft-com:vml" Requires="v">
                <p:oleObj name="Equation" r:id="rId2" imgW="4381500" imgH="419100" progId="Equation.3">
                  <p:embed/>
                </p:oleObj>
              </mc:Choice>
              <mc:Fallback>
                <p:oleObj name="Equation" r:id="rId2" imgW="4381500" imgH="419100" progId="Equation.3">
                  <p:embed/>
                  <p:pic>
                    <p:nvPicPr>
                      <p:cNvPr id="22533" name="Object 4">
                        <a:extLst>
                          <a:ext uri="{FF2B5EF4-FFF2-40B4-BE49-F238E27FC236}">
                            <a16:creationId xmlns:a16="http://schemas.microsoft.com/office/drawing/2014/main" id="{16028AAC-BA86-D690-790B-5835D2BB9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343400"/>
                        <a:ext cx="777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Group 5">
            <a:extLst>
              <a:ext uri="{FF2B5EF4-FFF2-40B4-BE49-F238E27FC236}">
                <a16:creationId xmlns:a16="http://schemas.microsoft.com/office/drawing/2014/main" id="{F3F02DB2-7F8F-13C5-F178-7509A5D47716}"/>
              </a:ext>
            </a:extLst>
          </p:cNvPr>
          <p:cNvGraphicFramePr>
            <a:graphicFrameLocks noGrp="1"/>
          </p:cNvGraphicFramePr>
          <p:nvPr/>
        </p:nvGraphicFramePr>
        <p:xfrm>
          <a:off x="1371600" y="1447800"/>
          <a:ext cx="6248400" cy="1919289"/>
        </p:xfrm>
        <a:graphic>
          <a:graphicData uri="http://schemas.openxmlformats.org/drawingml/2006/table">
            <a:tbl>
              <a:tblPr/>
              <a:tblGrid>
                <a:gridCol w="1600200">
                  <a:extLst>
                    <a:ext uri="{9D8B030D-6E8A-4147-A177-3AD203B41FA5}">
                      <a16:colId xmlns:a16="http://schemas.microsoft.com/office/drawing/2014/main" val="20000"/>
                    </a:ext>
                  </a:extLst>
                </a:gridCol>
                <a:gridCol w="1755775">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a:ln>
                            <a:noFill/>
                          </a:ln>
                          <a:solidFill>
                            <a:schemeClr val="tx1"/>
                          </a:solidFill>
                          <a:effectLst/>
                          <a:latin typeface="Tahoma" pitchFamily="34" charset="0"/>
                          <a:ea typeface="SimSun" pitchFamily="2" charset="-122"/>
                        </a:rPr>
                        <a:t>下棋</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a:ln>
                            <a:noFill/>
                          </a:ln>
                          <a:solidFill>
                            <a:schemeClr val="tx1"/>
                          </a:solidFill>
                          <a:effectLst/>
                          <a:latin typeface="Tahoma" pitchFamily="34" charset="0"/>
                          <a:ea typeface="SimSun" pitchFamily="2" charset="-122"/>
                        </a:rPr>
                        <a:t>不下棋</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a:ln>
                            <a:noFill/>
                          </a:ln>
                          <a:solidFill>
                            <a:schemeClr val="tx1"/>
                          </a:solidFill>
                          <a:effectLst/>
                          <a:latin typeface="Tahoma" pitchFamily="34" charset="0"/>
                          <a:ea typeface="SimSun" pitchFamily="2" charset="-122"/>
                        </a:rPr>
                        <a:t>合计（行）</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a:ln>
                            <a:noFill/>
                          </a:ln>
                          <a:solidFill>
                            <a:schemeClr val="tx1"/>
                          </a:solidFill>
                          <a:effectLst/>
                          <a:latin typeface="Tahoma" pitchFamily="34" charset="0"/>
                          <a:ea typeface="SimSun" pitchFamily="2" charset="-122"/>
                        </a:rPr>
                        <a:t>科幻小说</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SimSun" pitchFamily="2" charset="-122"/>
                        </a:rPr>
                        <a:t>250</a:t>
                      </a:r>
                      <a:r>
                        <a:rPr kumimoji="0" lang="zh-CN" altLang="en-US" sz="1600" b="0" i="0" u="none" strike="noStrike" cap="none" normalizeH="0" baseline="0" dirty="0">
                          <a:ln>
                            <a:noFill/>
                          </a:ln>
                          <a:solidFill>
                            <a:schemeClr val="tx1"/>
                          </a:solidFill>
                          <a:effectLst/>
                          <a:latin typeface="Tahoma" pitchFamily="34" charset="0"/>
                          <a:ea typeface="SimSun" pitchFamily="2" charset="-122"/>
                        </a:rPr>
                        <a:t>（</a:t>
                      </a:r>
                      <a:r>
                        <a:rPr kumimoji="0" lang="en-US" altLang="zh-CN" sz="1600" b="0" i="0" u="none" strike="noStrike" cap="none" normalizeH="0" baseline="0" dirty="0">
                          <a:ln>
                            <a:noFill/>
                          </a:ln>
                          <a:solidFill>
                            <a:schemeClr val="tx1"/>
                          </a:solidFill>
                          <a:effectLst/>
                          <a:latin typeface="Tahoma" pitchFamily="34" charset="0"/>
                          <a:ea typeface="SimSun" pitchFamily="2" charset="-122"/>
                        </a:rPr>
                        <a:t>90</a:t>
                      </a:r>
                      <a:r>
                        <a:rPr kumimoji="0" lang="zh-CN" altLang="en-US" sz="1600" b="0" i="0" u="none" strike="noStrike" cap="none" normalizeH="0" baseline="0" dirty="0">
                          <a:ln>
                            <a:noFill/>
                          </a:ln>
                          <a:solidFill>
                            <a:schemeClr val="tx1"/>
                          </a:solidFill>
                          <a:effectLst/>
                          <a:latin typeface="Tahoma" pitchFamily="34" charset="0"/>
                          <a:ea typeface="SimSun" pitchFamily="2" charset="-122"/>
                        </a:rPr>
                        <a:t>）</a:t>
                      </a:r>
                      <a:endParaRPr kumimoji="0" lang="en-US" altLang="zh-CN" sz="1600" b="0" i="0" u="none" strike="noStrike" cap="none" normalizeH="0" baseline="0" dirty="0">
                        <a:ln>
                          <a:noFill/>
                        </a:ln>
                        <a:solidFill>
                          <a:schemeClr val="tx1"/>
                        </a:solidFill>
                        <a:effectLst/>
                        <a:latin typeface="Tahoma" pitchFamily="34" charset="0"/>
                        <a:ea typeface="SimSun" pitchFamily="2" charset="-122"/>
                      </a:endParaRP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SimSun" pitchFamily="2" charset="-122"/>
                        </a:rPr>
                        <a:t>200</a:t>
                      </a:r>
                      <a:r>
                        <a:rPr kumimoji="0" lang="zh-CN" altLang="en-US" sz="1600" b="0" i="0" u="none" strike="noStrike" cap="none" normalizeH="0" baseline="0">
                          <a:ln>
                            <a:noFill/>
                          </a:ln>
                          <a:solidFill>
                            <a:schemeClr val="tx1"/>
                          </a:solidFill>
                          <a:effectLst/>
                          <a:latin typeface="Tahoma" pitchFamily="34" charset="0"/>
                          <a:ea typeface="SimSun" pitchFamily="2" charset="-122"/>
                        </a:rPr>
                        <a:t>（</a:t>
                      </a:r>
                      <a:r>
                        <a:rPr kumimoji="0" lang="en-US" altLang="zh-CN" sz="1600" b="0" i="0" u="none" strike="noStrike" cap="none" normalizeH="0" baseline="0">
                          <a:ln>
                            <a:noFill/>
                          </a:ln>
                          <a:solidFill>
                            <a:schemeClr val="tx1"/>
                          </a:solidFill>
                          <a:effectLst/>
                          <a:latin typeface="Tahoma" pitchFamily="34" charset="0"/>
                          <a:ea typeface="SimSun" pitchFamily="2" charset="-122"/>
                        </a:rPr>
                        <a:t>360</a:t>
                      </a:r>
                      <a:r>
                        <a:rPr kumimoji="0" lang="zh-CN" altLang="en-US" sz="1600" b="0" i="0" u="none" strike="noStrike" cap="none" normalizeH="0" baseline="0">
                          <a:ln>
                            <a:noFill/>
                          </a:ln>
                          <a:solidFill>
                            <a:schemeClr val="tx1"/>
                          </a:solidFill>
                          <a:effectLst/>
                          <a:latin typeface="Tahoma" pitchFamily="34" charset="0"/>
                          <a:ea typeface="SimSun" pitchFamily="2" charset="-122"/>
                        </a:rPr>
                        <a:t>）</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SimSun" pitchFamily="2" charset="-122"/>
                        </a:rPr>
                        <a:t>450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a:ln>
                            <a:noFill/>
                          </a:ln>
                          <a:solidFill>
                            <a:schemeClr val="tx1"/>
                          </a:solidFill>
                          <a:effectLst/>
                          <a:latin typeface="Tahoma" pitchFamily="34" charset="0"/>
                          <a:ea typeface="SimSun" pitchFamily="2" charset="-122"/>
                        </a:rPr>
                        <a:t>非科幻小说</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SimSun" pitchFamily="2" charset="-122"/>
                        </a:rPr>
                        <a:t>50</a:t>
                      </a:r>
                      <a:r>
                        <a:rPr kumimoji="0" lang="zh-CN" altLang="en-US" sz="1600" b="0" i="0" u="none" strike="noStrike" cap="none" normalizeH="0" baseline="0">
                          <a:ln>
                            <a:noFill/>
                          </a:ln>
                          <a:solidFill>
                            <a:schemeClr val="tx1"/>
                          </a:solidFill>
                          <a:effectLst/>
                          <a:latin typeface="Tahoma" pitchFamily="34" charset="0"/>
                          <a:ea typeface="SimSun" pitchFamily="2" charset="-122"/>
                        </a:rPr>
                        <a:t>（</a:t>
                      </a:r>
                      <a:r>
                        <a:rPr kumimoji="0" lang="en-US" altLang="zh-CN" sz="1600" b="0" i="0" u="none" strike="noStrike" cap="none" normalizeH="0" baseline="0">
                          <a:ln>
                            <a:noFill/>
                          </a:ln>
                          <a:solidFill>
                            <a:schemeClr val="tx1"/>
                          </a:solidFill>
                          <a:effectLst/>
                          <a:latin typeface="Tahoma" pitchFamily="34" charset="0"/>
                          <a:ea typeface="SimSun" pitchFamily="2" charset="-122"/>
                        </a:rPr>
                        <a:t>210</a:t>
                      </a:r>
                      <a:r>
                        <a:rPr kumimoji="0" lang="zh-CN" altLang="en-US" sz="1600" b="0" i="0" u="none" strike="noStrike" cap="none" normalizeH="0" baseline="0">
                          <a:ln>
                            <a:noFill/>
                          </a:ln>
                          <a:solidFill>
                            <a:schemeClr val="tx1"/>
                          </a:solidFill>
                          <a:effectLst/>
                          <a:latin typeface="Tahoma" pitchFamily="34" charset="0"/>
                          <a:ea typeface="SimSun" pitchFamily="2" charset="-122"/>
                        </a:rPr>
                        <a:t>）</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SimSun" pitchFamily="2" charset="-122"/>
                        </a:rPr>
                        <a:t>1000</a:t>
                      </a:r>
                      <a:r>
                        <a:rPr kumimoji="0" lang="zh-CN" altLang="en-US" sz="1600" b="0" i="0" u="none" strike="noStrike" cap="none" normalizeH="0" baseline="0">
                          <a:ln>
                            <a:noFill/>
                          </a:ln>
                          <a:solidFill>
                            <a:schemeClr val="tx1"/>
                          </a:solidFill>
                          <a:effectLst/>
                          <a:latin typeface="Tahoma" pitchFamily="34" charset="0"/>
                          <a:ea typeface="SimSun" pitchFamily="2" charset="-122"/>
                        </a:rPr>
                        <a:t>（</a:t>
                      </a:r>
                      <a:r>
                        <a:rPr kumimoji="0" lang="en-US" altLang="zh-CN" sz="1600" b="0" i="0" u="none" strike="noStrike" cap="none" normalizeH="0" baseline="0">
                          <a:ln>
                            <a:noFill/>
                          </a:ln>
                          <a:solidFill>
                            <a:schemeClr val="tx1"/>
                          </a:solidFill>
                          <a:effectLst/>
                          <a:latin typeface="Tahoma" pitchFamily="34" charset="0"/>
                          <a:ea typeface="SimSun" pitchFamily="2" charset="-122"/>
                        </a:rPr>
                        <a:t>840</a:t>
                      </a:r>
                      <a:r>
                        <a:rPr kumimoji="0" lang="zh-CN" altLang="en-US" sz="1600" b="0" i="0" u="none" strike="noStrike" cap="none" normalizeH="0" baseline="0">
                          <a:ln>
                            <a:noFill/>
                          </a:ln>
                          <a:solidFill>
                            <a:schemeClr val="tx1"/>
                          </a:solidFill>
                          <a:effectLst/>
                          <a:latin typeface="Tahoma" pitchFamily="34" charset="0"/>
                          <a:ea typeface="SimSun" pitchFamily="2" charset="-122"/>
                        </a:rPr>
                        <a:t>）</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SimSun" pitchFamily="2" charset="-122"/>
                        </a:rPr>
                        <a:t>1050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a:ln>
                            <a:noFill/>
                          </a:ln>
                          <a:solidFill>
                            <a:schemeClr val="tx1"/>
                          </a:solidFill>
                          <a:effectLst/>
                          <a:latin typeface="Tahoma" pitchFamily="34" charset="0"/>
                          <a:ea typeface="SimSun" pitchFamily="2" charset="-122"/>
                        </a:rPr>
                        <a:t>合计（列）</a:t>
                      </a:r>
                      <a:endParaRPr kumimoji="0" lang="en-US" altLang="zh-CN" sz="1600" b="0" i="0" u="none" strike="noStrike" cap="none" normalizeH="0" baseline="0">
                        <a:ln>
                          <a:noFill/>
                        </a:ln>
                        <a:solidFill>
                          <a:schemeClr val="tx1"/>
                        </a:solidFill>
                        <a:effectLst/>
                        <a:latin typeface="Tahoma" pitchFamily="34" charset="0"/>
                        <a:ea typeface="SimSun" pitchFamily="2" charset="-122"/>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SimSun" pitchFamily="2" charset="-122"/>
                        </a:rPr>
                        <a:t>300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SimSun" pitchFamily="2" charset="-122"/>
                        </a:rPr>
                        <a:t>1200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SimSun" pitchFamily="2" charset="-122"/>
                        </a:rPr>
                        <a:t>1500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54277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协方差分析（数值数据）</a:t>
            </a:r>
          </a:p>
        </p:txBody>
      </p:sp>
      <p:sp>
        <p:nvSpPr>
          <p:cNvPr id="2" name="Rectangle 3">
            <a:extLst>
              <a:ext uri="{FF2B5EF4-FFF2-40B4-BE49-F238E27FC236}">
                <a16:creationId xmlns:a16="http://schemas.microsoft.com/office/drawing/2014/main" id="{73FCE608-E9F5-596C-57DD-FF717194B584}"/>
              </a:ext>
            </a:extLst>
          </p:cNvPr>
          <p:cNvSpPr txBox="1">
            <a:spLocks noChangeArrowheads="1"/>
          </p:cNvSpPr>
          <p:nvPr/>
        </p:nvSpPr>
        <p:spPr bwMode="auto">
          <a:xfrm>
            <a:off x="304800" y="14478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669925" indent="-325438"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nSpc>
                <a:spcPct val="110000"/>
              </a:lnSpc>
              <a:spcBef>
                <a:spcPct val="20000"/>
              </a:spcBef>
              <a:buClr>
                <a:schemeClr val="accent1"/>
              </a:buClr>
              <a:buSzPct val="65000"/>
              <a:buFont typeface="Wingdings" panose="05000000000000000000" pitchFamily="2" charset="2"/>
              <a:buChar char="n"/>
            </a:pPr>
            <a:r>
              <a:rPr lang="zh-CN" altLang="en-US" sz="2400"/>
              <a:t>相关系数（也被称作</a:t>
            </a:r>
            <a:r>
              <a:rPr lang="en-US" altLang="zh-CN" sz="2400"/>
              <a:t>Pearson</a:t>
            </a:r>
            <a:r>
              <a:rPr lang="zh-CN" altLang="en-US" sz="2400"/>
              <a:t>积矩系数）</a:t>
            </a:r>
            <a:endParaRPr lang="en-US" altLang="zh-CN" sz="2400"/>
          </a:p>
          <a:p>
            <a:pPr>
              <a:lnSpc>
                <a:spcPct val="110000"/>
              </a:lnSpc>
              <a:spcBef>
                <a:spcPct val="20000"/>
              </a:spcBef>
              <a:buClr>
                <a:schemeClr val="accent1"/>
              </a:buClr>
              <a:buSzPct val="65000"/>
              <a:buFont typeface="Wingdings" panose="05000000000000000000" pitchFamily="2" charset="2"/>
              <a:buChar char="n"/>
            </a:pPr>
            <a:endParaRPr lang="en-US" altLang="zh-CN" sz="2400"/>
          </a:p>
          <a:p>
            <a:pPr>
              <a:lnSpc>
                <a:spcPct val="110000"/>
              </a:lnSpc>
              <a:spcBef>
                <a:spcPct val="20000"/>
              </a:spcBef>
              <a:buClr>
                <a:schemeClr val="accent1"/>
              </a:buClr>
              <a:buSzPct val="65000"/>
              <a:buFont typeface="Wingdings" panose="05000000000000000000" pitchFamily="2" charset="2"/>
              <a:buChar char="n"/>
            </a:pPr>
            <a:endParaRPr lang="en-US" altLang="zh-CN" sz="2400"/>
          </a:p>
          <a:p>
            <a:pPr>
              <a:lnSpc>
                <a:spcPct val="110000"/>
              </a:lnSpc>
              <a:spcBef>
                <a:spcPct val="20000"/>
              </a:spcBef>
              <a:buClr>
                <a:schemeClr val="accent1"/>
              </a:buClr>
              <a:buSzPct val="65000"/>
              <a:buFont typeface="Wingdings" panose="05000000000000000000" pitchFamily="2" charset="2"/>
              <a:buChar char="n"/>
            </a:pPr>
            <a:endParaRPr lang="en-US" altLang="zh-CN" sz="2400"/>
          </a:p>
          <a:p>
            <a:pPr lvl="1">
              <a:lnSpc>
                <a:spcPct val="110000"/>
              </a:lnSpc>
              <a:spcBef>
                <a:spcPct val="20000"/>
              </a:spcBef>
              <a:buClr>
                <a:schemeClr val="accent2"/>
              </a:buClr>
              <a:buSzPct val="60000"/>
              <a:buFont typeface="Wingdings" panose="05000000000000000000" pitchFamily="2" charset="2"/>
              <a:buNone/>
            </a:pPr>
            <a:r>
              <a:rPr lang="zh-CN" altLang="en-US" sz="2000"/>
              <a:t>    其中</a:t>
            </a:r>
            <a:r>
              <a:rPr lang="en-US" altLang="zh-CN" sz="2000"/>
              <a:t>n</a:t>
            </a:r>
            <a:r>
              <a:rPr lang="zh-CN" altLang="en-US" sz="2000"/>
              <a:t>是元祖个数，而   和   是</a:t>
            </a:r>
            <a:r>
              <a:rPr lang="en-US" altLang="zh-CN" sz="2000"/>
              <a:t>A</a:t>
            </a:r>
            <a:r>
              <a:rPr lang="zh-CN" altLang="en-US" sz="2000"/>
              <a:t>和</a:t>
            </a:r>
            <a:r>
              <a:rPr lang="en-US" altLang="zh-CN" sz="2000"/>
              <a:t>B</a:t>
            </a:r>
            <a:r>
              <a:rPr lang="zh-CN" altLang="en-US" sz="2000"/>
              <a:t>各自的均值，</a:t>
            </a:r>
            <a:r>
              <a:rPr lang="el-GR" altLang="zh-CN" sz="2000"/>
              <a:t>σ</a:t>
            </a:r>
            <a:r>
              <a:rPr lang="en-US" altLang="zh-CN" sz="2000" baseline="-25000"/>
              <a:t>A </a:t>
            </a:r>
            <a:r>
              <a:rPr lang="zh-CN" altLang="en-US" sz="2000"/>
              <a:t>和</a:t>
            </a:r>
            <a:r>
              <a:rPr lang="en-US" altLang="zh-CN" sz="2000"/>
              <a:t> </a:t>
            </a:r>
            <a:r>
              <a:rPr lang="el-GR" altLang="zh-CN" sz="2000"/>
              <a:t>σ</a:t>
            </a:r>
            <a:r>
              <a:rPr lang="en-US" altLang="zh-CN" sz="2000" baseline="-25000"/>
              <a:t>B</a:t>
            </a:r>
            <a:r>
              <a:rPr lang="zh-CN" altLang="en-US" sz="2000"/>
              <a:t>是</a:t>
            </a:r>
            <a:r>
              <a:rPr lang="en-US" altLang="zh-CN" sz="2000"/>
              <a:t>A</a:t>
            </a:r>
            <a:r>
              <a:rPr lang="zh-CN" altLang="en-US" sz="2000"/>
              <a:t>和</a:t>
            </a:r>
            <a:r>
              <a:rPr lang="en-US" altLang="zh-CN" sz="2000"/>
              <a:t>B</a:t>
            </a:r>
            <a:r>
              <a:rPr lang="zh-CN" altLang="en-US" sz="2000"/>
              <a:t>各自的标准差，</a:t>
            </a:r>
            <a:r>
              <a:rPr lang="el-GR" altLang="zh-CN" sz="2000"/>
              <a:t>Σ</a:t>
            </a:r>
            <a:r>
              <a:rPr lang="zh-CN" altLang="en-US" sz="2000"/>
              <a:t>（</a:t>
            </a:r>
            <a:r>
              <a:rPr lang="en-US" altLang="zh-CN" sz="2000"/>
              <a:t>a</a:t>
            </a:r>
            <a:r>
              <a:rPr lang="en-US" altLang="zh-CN" sz="2000" baseline="-25000"/>
              <a:t>i</a:t>
            </a:r>
            <a:r>
              <a:rPr lang="en-US" altLang="zh-CN" sz="2000"/>
              <a:t>b</a:t>
            </a:r>
            <a:r>
              <a:rPr lang="en-US" altLang="zh-CN" sz="2000" baseline="-25000"/>
              <a:t>i</a:t>
            </a:r>
            <a:r>
              <a:rPr lang="zh-CN" altLang="en-US" sz="2000"/>
              <a:t>）</a:t>
            </a:r>
            <a:r>
              <a:rPr lang="en-US" altLang="zh-CN" sz="2000"/>
              <a:t> </a:t>
            </a:r>
            <a:r>
              <a:rPr lang="zh-CN" altLang="en-US" sz="2000"/>
              <a:t>是</a:t>
            </a:r>
            <a:r>
              <a:rPr lang="en-US" altLang="zh-CN" sz="2000"/>
              <a:t>AB</a:t>
            </a:r>
            <a:r>
              <a:rPr lang="zh-CN" altLang="en-US" sz="2000"/>
              <a:t>叉积和。</a:t>
            </a:r>
            <a:endParaRPr lang="en-US" altLang="zh-CN" sz="2000"/>
          </a:p>
          <a:p>
            <a:pPr>
              <a:lnSpc>
                <a:spcPct val="110000"/>
              </a:lnSpc>
              <a:spcBef>
                <a:spcPct val="20000"/>
              </a:spcBef>
              <a:buClr>
                <a:schemeClr val="accent1"/>
              </a:buClr>
              <a:buSzPct val="65000"/>
              <a:buFont typeface="Wingdings" panose="05000000000000000000" pitchFamily="2" charset="2"/>
              <a:buChar char="n"/>
            </a:pPr>
            <a:r>
              <a:rPr lang="en-US" altLang="zh-CN" sz="2400"/>
              <a:t>If r</a:t>
            </a:r>
            <a:r>
              <a:rPr lang="en-US" altLang="zh-CN" sz="2400" baseline="-25000"/>
              <a:t>A,B</a:t>
            </a:r>
            <a:r>
              <a:rPr lang="en-US" altLang="zh-CN" sz="2400"/>
              <a:t> &gt; 0, A</a:t>
            </a:r>
            <a:r>
              <a:rPr lang="zh-CN" altLang="en-US" sz="2400"/>
              <a:t>和</a:t>
            </a:r>
            <a:r>
              <a:rPr lang="en-US" altLang="zh-CN" sz="2400"/>
              <a:t>B</a:t>
            </a:r>
            <a:r>
              <a:rPr lang="zh-CN" altLang="en-US" sz="2400"/>
              <a:t>就是正相关的</a:t>
            </a:r>
            <a:r>
              <a:rPr lang="en-US" altLang="zh-CN" sz="2400"/>
              <a:t> </a:t>
            </a:r>
            <a:r>
              <a:rPr lang="zh-CN" altLang="en-US" sz="2400"/>
              <a:t>（</a:t>
            </a:r>
            <a:r>
              <a:rPr lang="en-US" altLang="zh-CN" sz="2400"/>
              <a:t>A</a:t>
            </a:r>
            <a:r>
              <a:rPr lang="zh-CN" altLang="en-US" sz="2400"/>
              <a:t>随着</a:t>
            </a:r>
            <a:r>
              <a:rPr lang="en-US" altLang="zh-CN" sz="2400"/>
              <a:t>B</a:t>
            </a:r>
            <a:r>
              <a:rPr lang="zh-CN" altLang="en-US" sz="2400"/>
              <a:t>的增长而增长）</a:t>
            </a:r>
            <a:r>
              <a:rPr lang="en-US" altLang="zh-CN" sz="2400"/>
              <a:t>. r</a:t>
            </a:r>
            <a:r>
              <a:rPr lang="en-US" altLang="zh-CN" sz="2400" baseline="-25000"/>
              <a:t>A,B</a:t>
            </a:r>
            <a:r>
              <a:rPr lang="zh-CN" altLang="en-US" sz="2400"/>
              <a:t>越大，相关性越强。</a:t>
            </a:r>
            <a:endParaRPr lang="en-US" altLang="zh-CN" sz="2400"/>
          </a:p>
          <a:p>
            <a:pPr>
              <a:lnSpc>
                <a:spcPct val="110000"/>
              </a:lnSpc>
              <a:spcBef>
                <a:spcPct val="20000"/>
              </a:spcBef>
              <a:buClr>
                <a:schemeClr val="accent1"/>
              </a:buClr>
              <a:buSzPct val="65000"/>
              <a:buFont typeface="Wingdings" panose="05000000000000000000" pitchFamily="2" charset="2"/>
              <a:buChar char="n"/>
            </a:pPr>
            <a:r>
              <a:rPr lang="en-US" altLang="zh-CN" sz="2400"/>
              <a:t>r</a:t>
            </a:r>
            <a:r>
              <a:rPr lang="en-US" altLang="zh-CN" sz="2400" baseline="-25000"/>
              <a:t>A,B</a:t>
            </a:r>
            <a:r>
              <a:rPr lang="en-US" altLang="zh-CN" sz="2400"/>
              <a:t> = 0</a:t>
            </a:r>
            <a:r>
              <a:rPr lang="zh-CN" altLang="en-US" sz="2400"/>
              <a:t>：</a:t>
            </a:r>
            <a:r>
              <a:rPr lang="en-US" altLang="zh-CN" sz="2400"/>
              <a:t> </a:t>
            </a:r>
            <a:r>
              <a:rPr lang="zh-CN" altLang="en-US" sz="2400"/>
              <a:t>独立的；</a:t>
            </a:r>
            <a:r>
              <a:rPr lang="en-US" altLang="zh-CN" sz="2400"/>
              <a:t>  r</a:t>
            </a:r>
            <a:r>
              <a:rPr lang="en-US" altLang="zh-CN" sz="2400" baseline="-25000"/>
              <a:t>AB</a:t>
            </a:r>
            <a:r>
              <a:rPr lang="en-US" altLang="zh-CN" sz="2400"/>
              <a:t> &lt; 0</a:t>
            </a:r>
            <a:r>
              <a:rPr lang="zh-CN" altLang="en-US" sz="2400"/>
              <a:t>：</a:t>
            </a:r>
            <a:r>
              <a:rPr lang="en-US" altLang="zh-CN" sz="2400"/>
              <a:t> </a:t>
            </a:r>
            <a:r>
              <a:rPr lang="zh-CN" altLang="en-US" sz="2400"/>
              <a:t>负相关。</a:t>
            </a:r>
            <a:endParaRPr lang="en-US" altLang="zh-CN" sz="2400"/>
          </a:p>
        </p:txBody>
      </p:sp>
      <p:graphicFrame>
        <p:nvGraphicFramePr>
          <p:cNvPr id="3" name="Object 4">
            <a:extLst>
              <a:ext uri="{FF2B5EF4-FFF2-40B4-BE49-F238E27FC236}">
                <a16:creationId xmlns:a16="http://schemas.microsoft.com/office/drawing/2014/main" id="{DD81F197-8568-5E50-DA09-14F867574F2E}"/>
              </a:ext>
            </a:extLst>
          </p:cNvPr>
          <p:cNvGraphicFramePr>
            <a:graphicFrameLocks noChangeAspect="1"/>
          </p:cNvGraphicFramePr>
          <p:nvPr>
            <p:extLst>
              <p:ext uri="{D42A27DB-BD31-4B8C-83A1-F6EECF244321}">
                <p14:modId xmlns:p14="http://schemas.microsoft.com/office/powerpoint/2010/main" val="3275451409"/>
              </p:ext>
            </p:extLst>
          </p:nvPr>
        </p:nvGraphicFramePr>
        <p:xfrm>
          <a:off x="1828800" y="2133600"/>
          <a:ext cx="5081588" cy="900113"/>
        </p:xfrm>
        <a:graphic>
          <a:graphicData uri="http://schemas.openxmlformats.org/presentationml/2006/ole">
            <mc:AlternateContent xmlns:mc="http://schemas.openxmlformats.org/markup-compatibility/2006">
              <mc:Choice xmlns:v="urn:schemas-microsoft-com:vml" Requires="v">
                <p:oleObj name="Equation" r:id="rId2" imgW="2870200" imgH="508000" progId="Equation.3">
                  <p:embed/>
                </p:oleObj>
              </mc:Choice>
              <mc:Fallback>
                <p:oleObj name="Equation" r:id="rId2" imgW="2870200" imgH="508000" progId="Equation.3">
                  <p:embed/>
                  <p:pic>
                    <p:nvPicPr>
                      <p:cNvPr id="23557" name="Object 4">
                        <a:extLst>
                          <a:ext uri="{FF2B5EF4-FFF2-40B4-BE49-F238E27FC236}">
                            <a16:creationId xmlns:a16="http://schemas.microsoft.com/office/drawing/2014/main" id="{C5AAEC8B-FEC9-2947-854E-2366C966B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33600"/>
                        <a:ext cx="50815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a:extLst>
              <a:ext uri="{FF2B5EF4-FFF2-40B4-BE49-F238E27FC236}">
                <a16:creationId xmlns:a16="http://schemas.microsoft.com/office/drawing/2014/main" id="{995B342D-236A-02AF-DDBA-AEC28A2AEB27}"/>
              </a:ext>
            </a:extLst>
          </p:cNvPr>
          <p:cNvGraphicFramePr>
            <a:graphicFrameLocks noChangeAspect="1"/>
          </p:cNvGraphicFramePr>
          <p:nvPr/>
        </p:nvGraphicFramePr>
        <p:xfrm>
          <a:off x="3452813" y="3352800"/>
          <a:ext cx="255587" cy="341313"/>
        </p:xfrm>
        <a:graphic>
          <a:graphicData uri="http://schemas.openxmlformats.org/presentationml/2006/ole">
            <mc:AlternateContent xmlns:mc="http://schemas.openxmlformats.org/markup-compatibility/2006">
              <mc:Choice xmlns:v="urn:schemas-microsoft-com:vml" Requires="v">
                <p:oleObj name="Equation" r:id="rId4" imgW="152268" imgH="203024" progId="Equation.3">
                  <p:embed/>
                </p:oleObj>
              </mc:Choice>
              <mc:Fallback>
                <p:oleObj name="Equation" r:id="rId4" imgW="152268" imgH="203024" progId="Equation.3">
                  <p:embed/>
                  <p:pic>
                    <p:nvPicPr>
                      <p:cNvPr id="23558" name="Object 5">
                        <a:extLst>
                          <a:ext uri="{FF2B5EF4-FFF2-40B4-BE49-F238E27FC236}">
                            <a16:creationId xmlns:a16="http://schemas.microsoft.com/office/drawing/2014/main" id="{F821062A-C9FE-1E4D-49EF-9626BFB191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813" y="3352800"/>
                        <a:ext cx="2555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09F558E3-3045-05F8-6174-2C0382AEB29E}"/>
              </a:ext>
            </a:extLst>
          </p:cNvPr>
          <p:cNvGraphicFramePr>
            <a:graphicFrameLocks noChangeAspect="1"/>
          </p:cNvGraphicFramePr>
          <p:nvPr/>
        </p:nvGraphicFramePr>
        <p:xfrm>
          <a:off x="3851275" y="3335338"/>
          <a:ext cx="287338" cy="381000"/>
        </p:xfrm>
        <a:graphic>
          <a:graphicData uri="http://schemas.openxmlformats.org/presentationml/2006/ole">
            <mc:AlternateContent xmlns:mc="http://schemas.openxmlformats.org/markup-compatibility/2006">
              <mc:Choice xmlns:v="urn:schemas-microsoft-com:vml" Requires="v">
                <p:oleObj name="Equation" r:id="rId6" imgW="152268" imgH="203024" progId="Equation.3">
                  <p:embed/>
                </p:oleObj>
              </mc:Choice>
              <mc:Fallback>
                <p:oleObj name="Equation" r:id="rId6" imgW="152268" imgH="203024" progId="Equation.3">
                  <p:embed/>
                  <p:pic>
                    <p:nvPicPr>
                      <p:cNvPr id="23559" name="Object 6">
                        <a:extLst>
                          <a:ext uri="{FF2B5EF4-FFF2-40B4-BE49-F238E27FC236}">
                            <a16:creationId xmlns:a16="http://schemas.microsoft.com/office/drawing/2014/main" id="{699552CF-DE01-3FE2-0A22-49F08950F7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3335338"/>
                        <a:ext cx="287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109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视觉评估相关性</a:t>
            </a:r>
          </a:p>
        </p:txBody>
      </p:sp>
      <p:graphicFrame>
        <p:nvGraphicFramePr>
          <p:cNvPr id="4" name="Object 3">
            <a:extLst>
              <a:ext uri="{FF2B5EF4-FFF2-40B4-BE49-F238E27FC236}">
                <a16:creationId xmlns:a16="http://schemas.microsoft.com/office/drawing/2014/main" id="{CDFC768F-7EBA-5F26-5C54-F157B382962A}"/>
              </a:ext>
            </a:extLst>
          </p:cNvPr>
          <p:cNvGraphicFramePr>
            <a:graphicFrameLocks noChangeAspect="1"/>
          </p:cNvGraphicFramePr>
          <p:nvPr/>
        </p:nvGraphicFramePr>
        <p:xfrm>
          <a:off x="228600" y="990600"/>
          <a:ext cx="6096000" cy="5381625"/>
        </p:xfrm>
        <a:graphic>
          <a:graphicData uri="http://schemas.openxmlformats.org/presentationml/2006/ole">
            <mc:AlternateContent xmlns:mc="http://schemas.openxmlformats.org/markup-compatibility/2006">
              <mc:Choice xmlns:v="urn:schemas-microsoft-com:vml" Requires="v">
                <p:oleObj name="Bitmap Image" r:id="rId2" imgW="6035563" imgH="5784081" progId="Paint.Picture">
                  <p:embed/>
                </p:oleObj>
              </mc:Choice>
              <mc:Fallback>
                <p:oleObj name="Bitmap Image" r:id="rId2" imgW="6035563" imgH="5784081" progId="Paint.Picture">
                  <p:embed/>
                  <p:pic>
                    <p:nvPicPr>
                      <p:cNvPr id="24579" name="Object 3">
                        <a:extLst>
                          <a:ext uri="{FF2B5EF4-FFF2-40B4-BE49-F238E27FC236}">
                            <a16:creationId xmlns:a16="http://schemas.microsoft.com/office/drawing/2014/main" id="{84A78C74-E321-C7F4-FA30-1266C2B2B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918"/>
                      <a:stretch>
                        <a:fillRect/>
                      </a:stretch>
                    </p:blipFill>
                    <p:spPr bwMode="auto">
                      <a:xfrm>
                        <a:off x="228600" y="990600"/>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a:extLst>
              <a:ext uri="{FF2B5EF4-FFF2-40B4-BE49-F238E27FC236}">
                <a16:creationId xmlns:a16="http://schemas.microsoft.com/office/drawing/2014/main" id="{0DF9B53F-225C-098B-CB3F-AF0E0A93318A}"/>
              </a:ext>
            </a:extLst>
          </p:cNvPr>
          <p:cNvSpPr txBox="1">
            <a:spLocks noChangeArrowheads="1"/>
          </p:cNvSpPr>
          <p:nvPr/>
        </p:nvSpPr>
        <p:spPr bwMode="auto">
          <a:xfrm>
            <a:off x="6858000" y="2971800"/>
            <a:ext cx="182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散点图显示出从</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–1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到</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1</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的相相关性。</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53438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把相关性看作线性关系</a:t>
            </a:r>
          </a:p>
        </p:txBody>
      </p:sp>
      <p:sp>
        <p:nvSpPr>
          <p:cNvPr id="2" name="Rectangle 3">
            <a:extLst>
              <a:ext uri="{FF2B5EF4-FFF2-40B4-BE49-F238E27FC236}">
                <a16:creationId xmlns:a16="http://schemas.microsoft.com/office/drawing/2014/main" id="{2E8BAF63-E8C3-CD44-ABA4-F583ABE9150D}"/>
              </a:ext>
            </a:extLst>
          </p:cNvPr>
          <p:cNvSpPr txBox="1">
            <a:spLocks noChangeArrowheads="1"/>
          </p:cNvSpPr>
          <p:nvPr/>
        </p:nvSpPr>
        <p:spPr bwMode="auto">
          <a:xfrm>
            <a:off x="304800" y="12954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342900" marR="0" lvl="0" indent="-342900" defTabSz="914400" eaLnBrk="0" fontAlgn="auto" latinLnBrk="0" hangingPunct="0">
              <a:lnSpc>
                <a:spcPct val="100000"/>
              </a:lnSpc>
              <a:spcBef>
                <a:spcPct val="20000"/>
              </a:spcBef>
              <a:spcAft>
                <a:spcPts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相关性衡量事物间的线性关系</a:t>
            </a:r>
            <a:endParaRPr kumimoji="0" lang="en-US" altLang="zh-CN"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0" fontAlgn="auto" latinLnBrk="0" hangingPunct="0">
              <a:lnSpc>
                <a:spcPct val="100000"/>
              </a:lnSpc>
              <a:spcBef>
                <a:spcPct val="20000"/>
              </a:spcBef>
              <a:spcAft>
                <a:spcPts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为了计算相关性，我们首先将数据</a:t>
            </a:r>
            <a:r>
              <a:rPr kumimoji="0" lang="en-US" altLang="zh-CN"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a:t>
            </a:r>
            <a:r>
              <a:rPr kumimoji="0" lang="zh-CN" altLang="en-US"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和</a:t>
            </a:r>
            <a:r>
              <a:rPr kumimoji="0" lang="en-US" altLang="zh-CN"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B</a:t>
            </a:r>
            <a:r>
              <a:rPr kumimoji="0" lang="zh-CN" altLang="en-US"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规范化，</a:t>
            </a:r>
            <a:r>
              <a:rPr kumimoji="0" lang="en-US" altLang="zh-CN"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zh-CN" altLang="en-US"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然后计算它们的点积。</a:t>
            </a:r>
            <a:endParaRPr kumimoji="0" lang="en-US" altLang="zh-CN" sz="3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p:txBody>
      </p:sp>
      <p:graphicFrame>
        <p:nvGraphicFramePr>
          <p:cNvPr id="3" name="Object 4">
            <a:extLst>
              <a:ext uri="{FF2B5EF4-FFF2-40B4-BE49-F238E27FC236}">
                <a16:creationId xmlns:a16="http://schemas.microsoft.com/office/drawing/2014/main" id="{D1C759AB-980E-661A-E499-F9EA58FF4CD6}"/>
              </a:ext>
            </a:extLst>
          </p:cNvPr>
          <p:cNvGraphicFramePr>
            <a:graphicFrameLocks noChangeAspect="1"/>
          </p:cNvGraphicFramePr>
          <p:nvPr/>
        </p:nvGraphicFramePr>
        <p:xfrm>
          <a:off x="1670050" y="3443288"/>
          <a:ext cx="5321300" cy="685800"/>
        </p:xfrm>
        <a:graphic>
          <a:graphicData uri="http://schemas.openxmlformats.org/presentationml/2006/ole">
            <mc:AlternateContent xmlns:mc="http://schemas.openxmlformats.org/markup-compatibility/2006">
              <mc:Choice xmlns:v="urn:schemas-microsoft-com:vml" Requires="v">
                <p:oleObj name="Equation" r:id="rId2" imgW="1778000" imgH="228600" progId="Equation.3">
                  <p:embed/>
                </p:oleObj>
              </mc:Choice>
              <mc:Fallback>
                <p:oleObj name="Equation" r:id="rId2" imgW="1778000" imgH="228600" progId="Equation.3">
                  <p:embed/>
                  <p:pic>
                    <p:nvPicPr>
                      <p:cNvPr id="25605" name="Object 4">
                        <a:extLst>
                          <a:ext uri="{FF2B5EF4-FFF2-40B4-BE49-F238E27FC236}">
                            <a16:creationId xmlns:a16="http://schemas.microsoft.com/office/drawing/2014/main" id="{D8587736-9822-2637-E03E-9A9A7E892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3443288"/>
                        <a:ext cx="5321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a:extLst>
              <a:ext uri="{FF2B5EF4-FFF2-40B4-BE49-F238E27FC236}">
                <a16:creationId xmlns:a16="http://schemas.microsoft.com/office/drawing/2014/main" id="{97788D6A-A6D9-9CA7-F946-DAFDB493C3FB}"/>
              </a:ext>
            </a:extLst>
          </p:cNvPr>
          <p:cNvGraphicFramePr>
            <a:graphicFrameLocks noChangeAspect="1"/>
          </p:cNvGraphicFramePr>
          <p:nvPr/>
        </p:nvGraphicFramePr>
        <p:xfrm>
          <a:off x="1651000" y="4357688"/>
          <a:ext cx="5256213" cy="687387"/>
        </p:xfrm>
        <a:graphic>
          <a:graphicData uri="http://schemas.openxmlformats.org/presentationml/2006/ole">
            <mc:AlternateContent xmlns:mc="http://schemas.openxmlformats.org/markup-compatibility/2006">
              <mc:Choice xmlns:v="urn:schemas-microsoft-com:vml" Requires="v">
                <p:oleObj name="Equation" r:id="rId4" imgW="1752600" imgH="228600" progId="Equation.3">
                  <p:embed/>
                </p:oleObj>
              </mc:Choice>
              <mc:Fallback>
                <p:oleObj name="Equation" r:id="rId4" imgW="1752600" imgH="228600" progId="Equation.3">
                  <p:embed/>
                  <p:pic>
                    <p:nvPicPr>
                      <p:cNvPr id="25606" name="Object 5">
                        <a:extLst>
                          <a:ext uri="{FF2B5EF4-FFF2-40B4-BE49-F238E27FC236}">
                            <a16:creationId xmlns:a16="http://schemas.microsoft.com/office/drawing/2014/main" id="{34B0CF28-63D2-470A-A5C9-58DFB1F1D2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 y="4357688"/>
                        <a:ext cx="525621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E848A153-0387-AA11-7290-86E1A5C0C50C}"/>
              </a:ext>
            </a:extLst>
          </p:cNvPr>
          <p:cNvGraphicFramePr>
            <a:graphicFrameLocks noChangeAspect="1"/>
          </p:cNvGraphicFramePr>
          <p:nvPr/>
        </p:nvGraphicFramePr>
        <p:xfrm>
          <a:off x="1647825" y="5348288"/>
          <a:ext cx="4605338" cy="595312"/>
        </p:xfrm>
        <a:graphic>
          <a:graphicData uri="http://schemas.openxmlformats.org/presentationml/2006/ole">
            <mc:AlternateContent xmlns:mc="http://schemas.openxmlformats.org/markup-compatibility/2006">
              <mc:Choice xmlns:v="urn:schemas-microsoft-com:vml" Requires="v">
                <p:oleObj name="Equation" r:id="rId6" imgW="1574800" imgH="203200" progId="Equation.3">
                  <p:embed/>
                </p:oleObj>
              </mc:Choice>
              <mc:Fallback>
                <p:oleObj name="Equation" r:id="rId6" imgW="1574800" imgH="203200" progId="Equation.3">
                  <p:embed/>
                  <p:pic>
                    <p:nvPicPr>
                      <p:cNvPr id="25607" name="Object 6">
                        <a:extLst>
                          <a:ext uri="{FF2B5EF4-FFF2-40B4-BE49-F238E27FC236}">
                            <a16:creationId xmlns:a16="http://schemas.microsoft.com/office/drawing/2014/main" id="{1F7230B5-D08A-3666-F994-02C18EBDFD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825" y="5348288"/>
                        <a:ext cx="460533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1272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协方差（数值数据）</a:t>
            </a:r>
          </a:p>
        </p:txBody>
      </p:sp>
      <p:pic>
        <p:nvPicPr>
          <p:cNvPr id="10" name="Picture 14">
            <a:extLst>
              <a:ext uri="{FF2B5EF4-FFF2-40B4-BE49-F238E27FC236}">
                <a16:creationId xmlns:a16="http://schemas.microsoft.com/office/drawing/2014/main" id="{28726E44-9C8E-2A51-281B-DD01105FD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274888"/>
            <a:ext cx="2447925"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3">
            <a:extLst>
              <a:ext uri="{FF2B5EF4-FFF2-40B4-BE49-F238E27FC236}">
                <a16:creationId xmlns:a16="http://schemas.microsoft.com/office/drawing/2014/main" id="{8EED1E8A-E1DD-16BF-C201-A7DEDE2CD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504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3">
            <a:extLst>
              <a:ext uri="{FF2B5EF4-FFF2-40B4-BE49-F238E27FC236}">
                <a16:creationId xmlns:a16="http://schemas.microsoft.com/office/drawing/2014/main" id="{068A0CE7-E094-0DFA-2268-93B40EFDAC7F}"/>
              </a:ext>
            </a:extLst>
          </p:cNvPr>
          <p:cNvSpPr txBox="1">
            <a:spLocks noChangeArrowheads="1"/>
          </p:cNvSpPr>
          <p:nvPr/>
        </p:nvSpPr>
        <p:spPr bwMode="auto">
          <a:xfrm>
            <a:off x="304800" y="1219200"/>
            <a:ext cx="8839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669925" indent="-325438"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342900" marR="0" lvl="0" indent="-342900" defTabSz="914400" eaLnBrk="0" fontAlgn="auto" latinLnBrk="0" hangingPunct="0">
              <a:lnSpc>
                <a:spcPct val="110000"/>
              </a:lnSpc>
              <a:spcBef>
                <a:spcPct val="20000"/>
              </a:spcBef>
              <a:spcAft>
                <a:spcPts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协方差和相关性比较相似</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0" fontAlgn="auto" latinLnBrk="0" hangingPunct="0">
              <a:lnSpc>
                <a:spcPct val="110000"/>
              </a:lnSpc>
              <a:spcBef>
                <a:spcPct val="20000"/>
              </a:spcBef>
              <a:spcAft>
                <a:spcPts val="0"/>
              </a:spcAft>
              <a:buClr>
                <a:srgbClr val="CC9900"/>
              </a:buClr>
              <a:buSzPct val="65000"/>
              <a:buFont typeface="Wingdings" panose="05000000000000000000"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0" fontAlgn="auto" latinLnBrk="0" hangingPunct="0">
              <a:lnSpc>
                <a:spcPct val="110000"/>
              </a:lnSpc>
              <a:spcBef>
                <a:spcPct val="20000"/>
              </a:spcBef>
              <a:spcAft>
                <a:spcPts val="0"/>
              </a:spcAft>
              <a:buClr>
                <a:srgbClr val="CC9900"/>
              </a:buClr>
              <a:buSzPct val="65000"/>
              <a:buFont typeface="Wingdings" panose="05000000000000000000"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0" fontAlgn="auto" latinLnBrk="0" hangingPunct="0">
              <a:lnSpc>
                <a:spcPct val="110000"/>
              </a:lnSpc>
              <a:spcBef>
                <a:spcPct val="20000"/>
              </a:spcBef>
              <a:spcAft>
                <a:spcPts val="0"/>
              </a:spcAft>
              <a:buClr>
                <a:srgbClr val="CC9900"/>
              </a:buClr>
              <a:buSzPct val="65000"/>
              <a:buFont typeface="Wingdings" panose="05000000000000000000"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0" fontAlgn="auto" latinLnBrk="0" hangingPunct="0">
              <a:lnSpc>
                <a:spcPct val="110000"/>
              </a:lnSpc>
              <a:spcBef>
                <a:spcPct val="20000"/>
              </a:spcBef>
              <a:spcAft>
                <a:spcPts val="0"/>
              </a:spcAft>
              <a:buClr>
                <a:srgbClr val="3B812F"/>
              </a:buClr>
              <a:buSzPct val="60000"/>
              <a:buFont typeface="Wingdings" panose="05000000000000000000" pitchFamily="2" charset="2"/>
              <a:buNone/>
              <a:tabLst/>
              <a:defRPr/>
            </a:pP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0" fontAlgn="auto" latinLnBrk="0" hangingPunct="0">
              <a:lnSpc>
                <a:spcPct val="110000"/>
              </a:lnSpc>
              <a:spcBef>
                <a:spcPct val="20000"/>
              </a:spcBef>
              <a:spcAft>
                <a:spcPts val="0"/>
              </a:spcAft>
              <a:buClr>
                <a:srgbClr val="3B812F"/>
              </a:buClr>
              <a:buSzPct val="60000"/>
              <a:buFont typeface="Wingdings" panose="05000000000000000000" pitchFamily="2" charset="2"/>
              <a:buNone/>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其中</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n</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是元祖个数，而    和   是</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和</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B</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各自的均值或期望，</a:t>
            </a:r>
            <a:r>
              <a:rPr kumimoji="0" lang="el-GR"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σ</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A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和</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el-GR"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σ</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B</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是</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和</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B</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各自的标准差。</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0" fontAlgn="auto" latinLnBrk="0" hangingPunct="0">
              <a:lnSpc>
                <a:spcPct val="110000"/>
              </a:lnSpc>
              <a:spcBef>
                <a:spcPct val="20000"/>
              </a:spcBef>
              <a:spcAft>
                <a:spcPts val="0"/>
              </a:spcAft>
              <a:buClr>
                <a:srgbClr val="CC9900"/>
              </a:buClr>
              <a:buSzPct val="65000"/>
              <a:buFont typeface="Wingdings" panose="05000000000000000000" pitchFamily="2" charset="2"/>
              <a:buChar char="n"/>
              <a:tabLst/>
              <a:defRPr/>
            </a:pP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协方差为正</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：如果</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en-US" altLang="zh-CN" sz="2000" b="0" i="0" u="none" strike="noStrike" kern="0" cap="none" spc="0" normalizeH="0" baseline="0" noProof="0" dirty="0" err="1">
                <a:ln>
                  <a:noFill/>
                </a:ln>
                <a:solidFill>
                  <a:srgbClr val="000000"/>
                </a:solidFill>
                <a:effectLst/>
                <a:uLnTx/>
                <a:uFillTx/>
                <a:latin typeface="Arial" panose="020B0604020202020204" pitchFamily="34" charset="0"/>
                <a:ea typeface="SimSun" panose="02010600030101010101" pitchFamily="2" charset="-122"/>
              </a:rPr>
              <a:t>Cov</a:t>
            </a:r>
            <a:r>
              <a:rPr kumimoji="0" lang="en-US" altLang="zh-CN" sz="2000" b="0" i="0" u="none" strike="noStrike" kern="0" cap="none" spc="0" normalizeH="0" baseline="-25000" noProof="0" dirty="0" err="1">
                <a:ln>
                  <a:noFill/>
                </a:ln>
                <a:solidFill>
                  <a:srgbClr val="000000"/>
                </a:solidFill>
                <a:effectLst/>
                <a:uLnTx/>
                <a:uFillTx/>
                <a:latin typeface="Arial" panose="020B0604020202020204" pitchFamily="34" charset="0"/>
                <a:ea typeface="SimSun" panose="02010600030101010101" pitchFamily="2" charset="-122"/>
              </a:rPr>
              <a:t>A,B</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 </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&gt; 0,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那么</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大于它的期望值，则</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B</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也倾向于大于它的期望值。</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0" fontAlgn="auto" latinLnBrk="0" hangingPunct="0">
              <a:lnSpc>
                <a:spcPct val="110000"/>
              </a:lnSpc>
              <a:spcBef>
                <a:spcPct val="20000"/>
              </a:spcBef>
              <a:spcAft>
                <a:spcPts val="0"/>
              </a:spcAft>
              <a:buClr>
                <a:srgbClr val="CC9900"/>
              </a:buClr>
              <a:buSzPct val="65000"/>
              <a:buFont typeface="Wingdings" panose="05000000000000000000" pitchFamily="2" charset="2"/>
              <a:buChar char="n"/>
              <a:tabLst/>
              <a:defRPr/>
            </a:pP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协方差为负</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：如果</a:t>
            </a:r>
            <a:r>
              <a:rPr kumimoji="0" lang="en-US" altLang="zh-CN" sz="2000" b="0" i="0" u="none" strike="noStrike" kern="0" cap="none" spc="0" normalizeH="0" baseline="0" noProof="0" dirty="0" err="1">
                <a:ln>
                  <a:noFill/>
                </a:ln>
                <a:solidFill>
                  <a:srgbClr val="000000"/>
                </a:solidFill>
                <a:effectLst/>
                <a:uLnTx/>
                <a:uFillTx/>
                <a:latin typeface="Arial" panose="020B0604020202020204" pitchFamily="34" charset="0"/>
                <a:ea typeface="SimSun" panose="02010600030101010101" pitchFamily="2" charset="-122"/>
              </a:rPr>
              <a:t>Cov</a:t>
            </a:r>
            <a:r>
              <a:rPr kumimoji="0" lang="en-US" altLang="zh-CN" sz="2000" b="0" i="0" u="none" strike="noStrike" kern="0" cap="none" spc="0" normalizeH="0" baseline="-25000" noProof="0" dirty="0" err="1">
                <a:ln>
                  <a:noFill/>
                </a:ln>
                <a:solidFill>
                  <a:srgbClr val="000000"/>
                </a:solidFill>
                <a:effectLst/>
                <a:uLnTx/>
                <a:uFillTx/>
                <a:latin typeface="Arial" panose="020B0604020202020204" pitchFamily="34" charset="0"/>
                <a:ea typeface="SimSun" panose="02010600030101010101" pitchFamily="2" charset="-122"/>
              </a:rPr>
              <a:t>A,B</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 </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&lt; 0,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那么</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大于它的期望值，</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B</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就很可能小于它的期望值。</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0" fontAlgn="auto" latinLnBrk="0" hangingPunct="0">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独立性：</a:t>
            </a:r>
            <a:r>
              <a:rPr kumimoji="0" lang="en-US" altLang="zh-CN" sz="2000" b="0" i="0" u="none" strike="noStrike" kern="0" cap="none" spc="0" normalizeH="0" baseline="0" noProof="0" dirty="0" err="1">
                <a:ln>
                  <a:noFill/>
                </a:ln>
                <a:solidFill>
                  <a:srgbClr val="000000"/>
                </a:solidFill>
                <a:effectLst/>
                <a:uLnTx/>
                <a:uFillTx/>
                <a:latin typeface="Arial" panose="020B0604020202020204" pitchFamily="34" charset="0"/>
                <a:ea typeface="SimSun" panose="02010600030101010101" pitchFamily="2" charset="-122"/>
              </a:rPr>
              <a:t>Cov</a:t>
            </a:r>
            <a:r>
              <a:rPr kumimoji="0" lang="en-US" altLang="zh-CN" sz="2000" b="0" i="0" u="none" strike="noStrike" kern="0" cap="none" spc="0" normalizeH="0" baseline="-25000" noProof="0" dirty="0" err="1">
                <a:ln>
                  <a:noFill/>
                </a:ln>
                <a:solidFill>
                  <a:srgbClr val="000000"/>
                </a:solidFill>
                <a:effectLst/>
                <a:uLnTx/>
                <a:uFillTx/>
                <a:latin typeface="Arial" panose="020B0604020202020204" pitchFamily="34" charset="0"/>
                <a:ea typeface="SimSun" panose="02010600030101010101" pitchFamily="2" charset="-122"/>
              </a:rPr>
              <a:t>A,B</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 0</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但其逆却不成立：</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0" fontAlgn="auto" latinLnBrk="0" hangingPunct="0">
              <a:lnSpc>
                <a:spcPct val="100000"/>
              </a:lnSpc>
              <a:spcBef>
                <a:spcPct val="20000"/>
              </a:spcBef>
              <a:spcAft>
                <a:spcPts val="0"/>
              </a:spcAft>
              <a:buClr>
                <a:srgbClr val="3B812F"/>
              </a:buClr>
              <a:buSzPct val="60000"/>
              <a:buFont typeface="Wingdings" panose="05000000000000000000" pitchFamily="2" charset="2"/>
              <a:buChar char="q"/>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一些随机变量的协方差为</a:t>
            </a: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0</a:t>
            </a: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但却并不独立。只在一些特定条件下协方差为</a:t>
            </a: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0</a:t>
            </a: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意味着独立性。（例如数据服从于多元正态分布）</a:t>
            </a: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p:txBody>
      </p:sp>
      <p:graphicFrame>
        <p:nvGraphicFramePr>
          <p:cNvPr id="14" name="Object 13">
            <a:extLst>
              <a:ext uri="{FF2B5EF4-FFF2-40B4-BE49-F238E27FC236}">
                <a16:creationId xmlns:a16="http://schemas.microsoft.com/office/drawing/2014/main" id="{71B12CFD-9470-9926-3E52-B39D1BE3A3D4}"/>
              </a:ext>
            </a:extLst>
          </p:cNvPr>
          <p:cNvGraphicFramePr>
            <a:graphicFrameLocks noChangeAspect="1"/>
          </p:cNvGraphicFramePr>
          <p:nvPr/>
        </p:nvGraphicFramePr>
        <p:xfrm>
          <a:off x="3090863" y="3078163"/>
          <a:ext cx="317500" cy="422275"/>
        </p:xfrm>
        <a:graphic>
          <a:graphicData uri="http://schemas.openxmlformats.org/presentationml/2006/ole">
            <mc:AlternateContent xmlns:mc="http://schemas.openxmlformats.org/markup-compatibility/2006">
              <mc:Choice xmlns:v="urn:schemas-microsoft-com:vml" Requires="v">
                <p:oleObj name="Equation" r:id="rId4" imgW="152268" imgH="203024" progId="Equation.3">
                  <p:embed/>
                </p:oleObj>
              </mc:Choice>
              <mc:Fallback>
                <p:oleObj name="Equation" r:id="rId4" imgW="152268" imgH="203024" progId="Equation.3">
                  <p:embed/>
                  <p:pic>
                    <p:nvPicPr>
                      <p:cNvPr id="26631" name="Object 13">
                        <a:extLst>
                          <a:ext uri="{FF2B5EF4-FFF2-40B4-BE49-F238E27FC236}">
                            <a16:creationId xmlns:a16="http://schemas.microsoft.com/office/drawing/2014/main" id="{EF5E5BA1-35BD-4844-5854-D5AC43E8AB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0863" y="3078163"/>
                        <a:ext cx="3175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a:extLst>
              <a:ext uri="{FF2B5EF4-FFF2-40B4-BE49-F238E27FC236}">
                <a16:creationId xmlns:a16="http://schemas.microsoft.com/office/drawing/2014/main" id="{91BCF607-09F9-D0A2-A8EB-FAA804B61674}"/>
              </a:ext>
            </a:extLst>
          </p:cNvPr>
          <p:cNvGraphicFramePr>
            <a:graphicFrameLocks noChangeAspect="1"/>
          </p:cNvGraphicFramePr>
          <p:nvPr/>
        </p:nvGraphicFramePr>
        <p:xfrm>
          <a:off x="3700463" y="3094038"/>
          <a:ext cx="295275" cy="392112"/>
        </p:xfrm>
        <a:graphic>
          <a:graphicData uri="http://schemas.openxmlformats.org/presentationml/2006/ole">
            <mc:AlternateContent xmlns:mc="http://schemas.openxmlformats.org/markup-compatibility/2006">
              <mc:Choice xmlns:v="urn:schemas-microsoft-com:vml" Requires="v">
                <p:oleObj name="Equation" r:id="rId6" imgW="152268" imgH="203024" progId="Equation.3">
                  <p:embed/>
                </p:oleObj>
              </mc:Choice>
              <mc:Fallback>
                <p:oleObj name="Equation" r:id="rId6" imgW="152268" imgH="203024" progId="Equation.3">
                  <p:embed/>
                  <p:pic>
                    <p:nvPicPr>
                      <p:cNvPr id="26632" name="Object 14">
                        <a:extLst>
                          <a:ext uri="{FF2B5EF4-FFF2-40B4-BE49-F238E27FC236}">
                            <a16:creationId xmlns:a16="http://schemas.microsoft.com/office/drawing/2014/main" id="{06254EE2-081F-6177-7E6E-211C59D098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0463" y="3094038"/>
                        <a:ext cx="2952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Box 2">
            <a:extLst>
              <a:ext uri="{FF2B5EF4-FFF2-40B4-BE49-F238E27FC236}">
                <a16:creationId xmlns:a16="http://schemas.microsoft.com/office/drawing/2014/main" id="{85C0DC53-68AF-1E87-DEA0-3A7F317D004A}"/>
              </a:ext>
            </a:extLst>
          </p:cNvPr>
          <p:cNvSpPr txBox="1">
            <a:spLocks noChangeArrowheads="1"/>
          </p:cNvSpPr>
          <p:nvPr/>
        </p:nvSpPr>
        <p:spPr bwMode="auto">
          <a:xfrm>
            <a:off x="1143000" y="2439988"/>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zh-CN" altLang="en-US" sz="2000" dirty="0">
                <a:solidFill>
                  <a:srgbClr val="000000"/>
                </a:solidFill>
                <a:latin typeface="Tahoma" panose="020B0604030504040204" pitchFamily="34" charset="0"/>
              </a:rPr>
              <a:t>相关性系数：</a:t>
            </a:r>
            <a:endParaRPr lang="en-US" altLang="zh-CN" sz="20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295573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协方差示例</a:t>
            </a:r>
          </a:p>
        </p:txBody>
      </p:sp>
      <p:pic>
        <p:nvPicPr>
          <p:cNvPr id="2" name="Picture 2">
            <a:extLst>
              <a:ext uri="{FF2B5EF4-FFF2-40B4-BE49-F238E27FC236}">
                <a16:creationId xmlns:a16="http://schemas.microsoft.com/office/drawing/2014/main" id="{2A02C557-FE06-8989-EC5C-E55F07C58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25538"/>
            <a:ext cx="670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0C08020A-962D-35F2-C11E-6FC8C2999EA8}"/>
              </a:ext>
            </a:extLst>
          </p:cNvPr>
          <p:cNvSpPr txBox="1">
            <a:spLocks/>
          </p:cNvSpPr>
          <p:nvPr/>
        </p:nvSpPr>
        <p:spPr bwMode="auto">
          <a:xfrm>
            <a:off x="304800" y="1066800"/>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669925" indent="-325438"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nSpc>
                <a:spcPct val="150000"/>
              </a:lnSpc>
              <a:spcBef>
                <a:spcPct val="20000"/>
              </a:spcBef>
              <a:buClr>
                <a:schemeClr val="accent1"/>
              </a:buClr>
              <a:buSzPct val="65000"/>
              <a:buFont typeface="Wingdings" panose="05000000000000000000" pitchFamily="2" charset="2"/>
              <a:buChar char="n"/>
            </a:pPr>
            <a:endParaRPr lang="en-US" altLang="zh-CN" sz="2000" dirty="0"/>
          </a:p>
          <a:p>
            <a:pPr>
              <a:lnSpc>
                <a:spcPct val="150000"/>
              </a:lnSpc>
              <a:spcBef>
                <a:spcPct val="20000"/>
              </a:spcBef>
              <a:buClr>
                <a:schemeClr val="accent1"/>
              </a:buClr>
              <a:buSzPct val="65000"/>
              <a:buFont typeface="Wingdings" panose="05000000000000000000" pitchFamily="2" charset="2"/>
              <a:buChar char="n"/>
            </a:pPr>
            <a:r>
              <a:rPr lang="zh-CN" altLang="en-US" sz="2000" dirty="0"/>
              <a:t>它可以被简化为如下计算：</a:t>
            </a:r>
            <a:endParaRPr lang="en-US" altLang="zh-CN" sz="2000" dirty="0"/>
          </a:p>
          <a:p>
            <a:pPr>
              <a:lnSpc>
                <a:spcPct val="150000"/>
              </a:lnSpc>
              <a:spcBef>
                <a:spcPct val="20000"/>
              </a:spcBef>
              <a:buClr>
                <a:schemeClr val="accent1"/>
              </a:buClr>
              <a:buSzPct val="65000"/>
              <a:buFont typeface="Wingdings" panose="05000000000000000000" pitchFamily="2" charset="2"/>
              <a:buChar char="n"/>
            </a:pPr>
            <a:r>
              <a:rPr lang="zh-CN" altLang="en-US" sz="2000" dirty="0"/>
              <a:t>假设</a:t>
            </a:r>
            <a:r>
              <a:rPr lang="en-US" altLang="zh-CN" sz="2000" dirty="0"/>
              <a:t>A</a:t>
            </a:r>
            <a:r>
              <a:rPr lang="zh-CN" altLang="en-US" sz="2000" dirty="0"/>
              <a:t>和</a:t>
            </a:r>
            <a:r>
              <a:rPr lang="en-US" altLang="zh-CN" sz="2000" dirty="0"/>
              <a:t>B</a:t>
            </a:r>
            <a:r>
              <a:rPr lang="zh-CN" altLang="en-US" sz="2000" dirty="0"/>
              <a:t>两支股票在一星期中有如下值：</a:t>
            </a:r>
            <a:r>
              <a:rPr lang="en-US" altLang="zh-CN" sz="2000" dirty="0"/>
              <a:t>  </a:t>
            </a:r>
            <a:r>
              <a:rPr lang="zh-CN" altLang="en-US" sz="2000" dirty="0"/>
              <a:t>（</a:t>
            </a:r>
            <a:r>
              <a:rPr lang="en-US" altLang="zh-CN" sz="2000" dirty="0"/>
              <a:t>2, 5</a:t>
            </a:r>
            <a:r>
              <a:rPr lang="zh-CN" altLang="en-US" sz="2000" dirty="0"/>
              <a:t>）</a:t>
            </a:r>
            <a:r>
              <a:rPr lang="en-US" altLang="zh-CN" sz="2000" dirty="0"/>
              <a:t>, </a:t>
            </a:r>
            <a:r>
              <a:rPr lang="zh-CN" altLang="en-US" sz="2000" dirty="0"/>
              <a:t>（</a:t>
            </a:r>
            <a:r>
              <a:rPr lang="en-US" altLang="zh-CN" sz="2000" dirty="0"/>
              <a:t>3, 8</a:t>
            </a:r>
            <a:r>
              <a:rPr lang="zh-CN" altLang="en-US" sz="2000" dirty="0"/>
              <a:t>）</a:t>
            </a:r>
            <a:r>
              <a:rPr lang="en-US" altLang="zh-CN" sz="2000" dirty="0"/>
              <a:t>, </a:t>
            </a:r>
            <a:r>
              <a:rPr lang="zh-CN" altLang="en-US" sz="2000" dirty="0"/>
              <a:t>（</a:t>
            </a:r>
            <a:r>
              <a:rPr lang="en-US" altLang="zh-CN" sz="2000" dirty="0"/>
              <a:t>5, 10</a:t>
            </a:r>
            <a:r>
              <a:rPr lang="zh-CN" altLang="en-US" sz="2000" dirty="0"/>
              <a:t>）</a:t>
            </a:r>
            <a:r>
              <a:rPr lang="en-US" altLang="zh-CN" sz="2000" dirty="0"/>
              <a:t>, </a:t>
            </a:r>
            <a:r>
              <a:rPr lang="zh-CN" altLang="en-US" sz="2000" dirty="0"/>
              <a:t>（</a:t>
            </a:r>
            <a:r>
              <a:rPr lang="en-US" altLang="zh-CN" sz="2000" dirty="0"/>
              <a:t>4, 11</a:t>
            </a:r>
            <a:r>
              <a:rPr lang="zh-CN" altLang="en-US" sz="2000" dirty="0"/>
              <a:t>）</a:t>
            </a:r>
            <a:r>
              <a:rPr lang="en-US" altLang="zh-CN" sz="2000" dirty="0"/>
              <a:t>, </a:t>
            </a:r>
            <a:r>
              <a:rPr lang="zh-CN" altLang="en-US" sz="2000" dirty="0"/>
              <a:t>（</a:t>
            </a:r>
            <a:r>
              <a:rPr lang="en-US" altLang="zh-CN" sz="2000" dirty="0"/>
              <a:t>6, 14</a:t>
            </a:r>
            <a:r>
              <a:rPr lang="zh-CN" altLang="en-US" sz="2000" dirty="0"/>
              <a:t>）</a:t>
            </a:r>
            <a:r>
              <a:rPr lang="en-US" altLang="zh-CN" sz="2000" dirty="0"/>
              <a:t>. </a:t>
            </a:r>
          </a:p>
          <a:p>
            <a:pPr>
              <a:lnSpc>
                <a:spcPct val="150000"/>
              </a:lnSpc>
              <a:spcBef>
                <a:spcPct val="20000"/>
              </a:spcBef>
              <a:buClr>
                <a:schemeClr val="accent1"/>
              </a:buClr>
              <a:buSzPct val="65000"/>
              <a:buFont typeface="Wingdings" panose="05000000000000000000" pitchFamily="2" charset="2"/>
              <a:buChar char="n"/>
            </a:pPr>
            <a:r>
              <a:rPr lang="zh-CN" altLang="en-US" sz="2000" dirty="0"/>
              <a:t>问题：</a:t>
            </a:r>
            <a:r>
              <a:rPr lang="en-US" altLang="zh-CN" sz="2000" dirty="0"/>
              <a:t> </a:t>
            </a:r>
            <a:r>
              <a:rPr lang="zh-CN" altLang="en-US" sz="2000" dirty="0"/>
              <a:t>如果这些股票受同一种工业趋势影响，它们的价格是否会一同上升或下降？</a:t>
            </a:r>
            <a:endParaRPr lang="en-US" altLang="zh-CN" sz="2000" dirty="0"/>
          </a:p>
          <a:p>
            <a:pPr lvl="1">
              <a:lnSpc>
                <a:spcPct val="150000"/>
              </a:lnSpc>
              <a:spcBef>
                <a:spcPct val="20000"/>
              </a:spcBef>
              <a:buClr>
                <a:schemeClr val="accent2"/>
              </a:buClr>
              <a:buSzPct val="60000"/>
              <a:buFont typeface="Wingdings" panose="05000000000000000000" pitchFamily="2" charset="2"/>
              <a:buChar char="q"/>
            </a:pPr>
            <a:r>
              <a:rPr lang="en-US" altLang="zh-CN" sz="2000" dirty="0"/>
              <a:t>E</a:t>
            </a:r>
            <a:r>
              <a:rPr lang="zh-CN" altLang="en-US" sz="2000" dirty="0"/>
              <a:t>（</a:t>
            </a:r>
            <a:r>
              <a:rPr lang="en-US" altLang="zh-CN" sz="2000" dirty="0"/>
              <a:t>A</a:t>
            </a:r>
            <a:r>
              <a:rPr lang="zh-CN" altLang="en-US" sz="2000" dirty="0"/>
              <a:t>）</a:t>
            </a:r>
            <a:r>
              <a:rPr lang="en-US" altLang="zh-CN" sz="2000" dirty="0"/>
              <a:t> = </a:t>
            </a:r>
            <a:r>
              <a:rPr lang="zh-CN" altLang="en-US" sz="2000" dirty="0"/>
              <a:t>（</a:t>
            </a:r>
            <a:r>
              <a:rPr lang="en-US" altLang="zh-CN" sz="2000" dirty="0"/>
              <a:t>2 + 3 + 5 + 4 + 6</a:t>
            </a:r>
            <a:r>
              <a:rPr lang="zh-CN" altLang="en-US" sz="2000" dirty="0"/>
              <a:t>）</a:t>
            </a:r>
            <a:r>
              <a:rPr lang="en-US" altLang="zh-CN" sz="2000" dirty="0"/>
              <a:t>/ 5 = 20/5 = 4</a:t>
            </a:r>
          </a:p>
          <a:p>
            <a:pPr lvl="1">
              <a:lnSpc>
                <a:spcPct val="150000"/>
              </a:lnSpc>
              <a:spcBef>
                <a:spcPct val="20000"/>
              </a:spcBef>
              <a:buClr>
                <a:schemeClr val="accent2"/>
              </a:buClr>
              <a:buSzPct val="60000"/>
              <a:buFont typeface="Wingdings" panose="05000000000000000000" pitchFamily="2" charset="2"/>
              <a:buChar char="q"/>
            </a:pPr>
            <a:r>
              <a:rPr lang="en-US" altLang="zh-CN" sz="2000" dirty="0"/>
              <a:t>E</a:t>
            </a:r>
            <a:r>
              <a:rPr lang="zh-CN" altLang="en-US" sz="2000" dirty="0"/>
              <a:t>（</a:t>
            </a:r>
            <a:r>
              <a:rPr lang="en-US" altLang="zh-CN" sz="2000" dirty="0"/>
              <a:t>B</a:t>
            </a:r>
            <a:r>
              <a:rPr lang="zh-CN" altLang="en-US" sz="2000" dirty="0"/>
              <a:t>）</a:t>
            </a:r>
            <a:r>
              <a:rPr lang="en-US" altLang="zh-CN" sz="2000" dirty="0"/>
              <a:t> = </a:t>
            </a:r>
            <a:r>
              <a:rPr lang="zh-CN" altLang="en-US" sz="2000" dirty="0"/>
              <a:t>（</a:t>
            </a:r>
            <a:r>
              <a:rPr lang="en-US" altLang="zh-CN" sz="2000" dirty="0"/>
              <a:t>5 + 8 + 10 + 11 + 14</a:t>
            </a:r>
            <a:r>
              <a:rPr lang="zh-CN" altLang="en-US" sz="2000" dirty="0"/>
              <a:t>）</a:t>
            </a:r>
            <a:r>
              <a:rPr lang="en-US" altLang="zh-CN" sz="2000" dirty="0"/>
              <a:t> /5 = 48/5 = 9.6</a:t>
            </a:r>
          </a:p>
          <a:p>
            <a:pPr lvl="1">
              <a:lnSpc>
                <a:spcPct val="150000"/>
              </a:lnSpc>
              <a:spcBef>
                <a:spcPct val="20000"/>
              </a:spcBef>
              <a:buClr>
                <a:schemeClr val="accent2"/>
              </a:buClr>
              <a:buSzPct val="60000"/>
              <a:buFont typeface="Wingdings" panose="05000000000000000000" pitchFamily="2" charset="2"/>
              <a:buChar char="q"/>
            </a:pPr>
            <a:r>
              <a:rPr lang="en-US" altLang="zh-CN" sz="2000" dirty="0" err="1"/>
              <a:t>Cov</a:t>
            </a:r>
            <a:r>
              <a:rPr lang="zh-CN" altLang="en-US" sz="2000" dirty="0"/>
              <a:t>（</a:t>
            </a:r>
            <a:r>
              <a:rPr lang="en-US" altLang="zh-CN" sz="2000" dirty="0"/>
              <a:t>A,B</a:t>
            </a:r>
            <a:r>
              <a:rPr lang="zh-CN" altLang="en-US" sz="2000" dirty="0"/>
              <a:t>）</a:t>
            </a:r>
            <a:r>
              <a:rPr lang="en-US" altLang="zh-CN" sz="2000" dirty="0"/>
              <a:t> = </a:t>
            </a:r>
            <a:r>
              <a:rPr lang="zh-CN" altLang="en-US" sz="2000" dirty="0"/>
              <a:t>（</a:t>
            </a:r>
            <a:r>
              <a:rPr lang="en-US" altLang="zh-CN" sz="2000" dirty="0"/>
              <a:t>2×5+3×8+5×10+4×11+6×14</a:t>
            </a:r>
            <a:r>
              <a:rPr lang="zh-CN" altLang="en-US" sz="2000" dirty="0"/>
              <a:t>）</a:t>
            </a:r>
            <a:r>
              <a:rPr lang="en-US" altLang="zh-CN" sz="2000" dirty="0"/>
              <a:t>/5 − 4 × 9.6 = 4</a:t>
            </a:r>
          </a:p>
          <a:p>
            <a:pPr>
              <a:lnSpc>
                <a:spcPct val="150000"/>
              </a:lnSpc>
              <a:spcBef>
                <a:spcPct val="20000"/>
              </a:spcBef>
              <a:buClr>
                <a:schemeClr val="accent1"/>
              </a:buClr>
              <a:buSzPct val="65000"/>
              <a:buFont typeface="Wingdings" panose="05000000000000000000" pitchFamily="2" charset="2"/>
              <a:buChar char="n"/>
            </a:pPr>
            <a:r>
              <a:rPr lang="zh-CN" altLang="en-US" sz="2000" dirty="0"/>
              <a:t>因此</a:t>
            </a:r>
            <a:r>
              <a:rPr lang="en-US" altLang="zh-CN" sz="2000" dirty="0" err="1"/>
              <a:t>Cov</a:t>
            </a:r>
            <a:r>
              <a:rPr lang="zh-CN" altLang="en-US" sz="2000" dirty="0"/>
              <a:t>（</a:t>
            </a:r>
            <a:r>
              <a:rPr lang="en-US" altLang="zh-CN" sz="2000" dirty="0"/>
              <a:t>A, B</a:t>
            </a:r>
            <a:r>
              <a:rPr lang="zh-CN" altLang="en-US" sz="2000" dirty="0"/>
              <a:t>）</a:t>
            </a:r>
            <a:r>
              <a:rPr lang="en-US" altLang="zh-CN" sz="2000" dirty="0"/>
              <a:t> &gt; 0</a:t>
            </a:r>
            <a:r>
              <a:rPr lang="zh-CN" altLang="en-US" sz="2000" dirty="0"/>
              <a:t>时</a:t>
            </a:r>
            <a:r>
              <a:rPr lang="en-US" altLang="zh-CN" sz="2000" dirty="0"/>
              <a:t>A</a:t>
            </a:r>
            <a:r>
              <a:rPr lang="zh-CN" altLang="en-US" sz="2000" dirty="0"/>
              <a:t>和</a:t>
            </a:r>
            <a:r>
              <a:rPr lang="en-US" altLang="zh-CN" sz="2000" dirty="0"/>
              <a:t>B</a:t>
            </a:r>
            <a:r>
              <a:rPr lang="zh-CN" altLang="en-US" sz="2000" dirty="0"/>
              <a:t>一同上升。</a:t>
            </a:r>
            <a:endParaRPr lang="en-US" altLang="zh-CN" sz="2000" dirty="0"/>
          </a:p>
        </p:txBody>
      </p:sp>
      <p:pic>
        <p:nvPicPr>
          <p:cNvPr id="4" name="Picture 3">
            <a:extLst>
              <a:ext uri="{FF2B5EF4-FFF2-40B4-BE49-F238E27FC236}">
                <a16:creationId xmlns:a16="http://schemas.microsoft.com/office/drawing/2014/main" id="{051D464D-FD7A-F745-3B83-DE2F1080A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00213"/>
            <a:ext cx="3352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481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12FAE0D2-E46B-C74E-C9D5-3799C6DB0A12}"/>
              </a:ext>
            </a:extLst>
          </p:cNvPr>
          <p:cNvSpPr/>
          <p:nvPr/>
        </p:nvSpPr>
        <p:spPr>
          <a:xfrm>
            <a:off x="2307602" y="4325530"/>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4435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数据预处理：概述</a:t>
            </a:r>
            <a:endParaRPr lang="en-US" altLang="zh-CN" sz="3600" dirty="0">
              <a:latin typeface="Impact" pitchFamily="34" charset="0"/>
              <a:ea typeface="微软雅黑" pitchFamily="34" charset="-122"/>
            </a:endParaRP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26529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数据清理</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26657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数据集成</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26513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04    </a:t>
            </a:r>
            <a:r>
              <a:rPr lang="zh-CN" altLang="en-US" sz="3600" dirty="0">
                <a:solidFill>
                  <a:schemeClr val="bg1"/>
                </a:solidFill>
                <a:latin typeface="Impact" pitchFamily="34" charset="0"/>
                <a:ea typeface="微软雅黑" pitchFamily="34" charset="-122"/>
              </a:rPr>
              <a:t>数据规约</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4515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数据变换和离散化</a:t>
            </a:r>
          </a:p>
        </p:txBody>
      </p:sp>
    </p:spTree>
    <p:extLst>
      <p:ext uri="{BB962C8B-B14F-4D97-AF65-F5344CB8AC3E}">
        <p14:creationId xmlns:p14="http://schemas.microsoft.com/office/powerpoint/2010/main" val="1035321175"/>
      </p:ext>
    </p:extLst>
  </p:cSld>
  <p:clrMapOvr>
    <a:masterClrMapping/>
  </p:clrMapOvr>
  <p:transition advTm="800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数据规约策略</a:t>
            </a:r>
          </a:p>
        </p:txBody>
      </p:sp>
      <p:sp>
        <p:nvSpPr>
          <p:cNvPr id="2" name="Rectangle 3">
            <a:extLst>
              <a:ext uri="{FF2B5EF4-FFF2-40B4-BE49-F238E27FC236}">
                <a16:creationId xmlns:a16="http://schemas.microsoft.com/office/drawing/2014/main" id="{7095A1B3-F221-03A4-55F6-09DA0C151D54}"/>
              </a:ext>
            </a:extLst>
          </p:cNvPr>
          <p:cNvSpPr txBox="1">
            <a:spLocks noChangeArrowheads="1"/>
          </p:cNvSpPr>
          <p:nvPr/>
        </p:nvSpPr>
        <p:spPr bwMode="auto">
          <a:xfrm>
            <a:off x="304800" y="1295400"/>
            <a:ext cx="86106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669925" indent="-325438" eaLnBrk="0" hangingPunct="0">
              <a:defRPr>
                <a:solidFill>
                  <a:schemeClr val="tx1"/>
                </a:solidFill>
                <a:latin typeface="Arial" panose="020B0604020202020204" pitchFamily="34" charset="0"/>
                <a:ea typeface="SimSun" panose="02010600030101010101" pitchFamily="2" charset="-122"/>
              </a:defRPr>
            </a:lvl2pPr>
            <a:lvl3pPr marL="1022350" indent="-350838"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342900" marR="0" lvl="0" indent="-342900" defTabSz="914400" eaLnBrk="0" fontAlgn="auto" latinLnBrk="0" hangingPunct="0">
              <a:lnSpc>
                <a:spcPct val="90000"/>
              </a:lnSpc>
              <a:spcBef>
                <a:spcPct val="20000"/>
              </a:spcBef>
              <a:spcAft>
                <a:spcPts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数据归约可以用来得到数据集的归约表示，它小得多，但可以产生相同的（或几乎相同的）分析结果</a:t>
            </a:r>
          </a:p>
          <a:p>
            <a:pPr marL="342900" marR="0" lvl="0" indent="-342900" defTabSz="914400" eaLnBrk="0" fontAlgn="auto" latinLnBrk="0" hangingPunct="0">
              <a:lnSpc>
                <a:spcPct val="90000"/>
              </a:lnSpc>
              <a:spcBef>
                <a:spcPct val="20000"/>
              </a:spcBef>
              <a:spcAft>
                <a:spcPts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为什么需要进行数据规约</a:t>
            </a:r>
            <a:r>
              <a:rPr kumimoji="0" lang="en-US" altLang="zh-CN" sz="22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zh-CN" altLang="en-US" sz="22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数据库或数据仓库中往往存有海量数据，在整个数据集上进行复杂的数据分析与挖掘需要很长的时间。</a:t>
            </a:r>
          </a:p>
          <a:p>
            <a:pPr marL="342900" marR="0" lvl="0" indent="-342900" defTabSz="914400" eaLnBrk="1" fontAlgn="auto" latinLnBrk="0" hangingPunct="1">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数据规约策略</a:t>
            </a:r>
            <a:endParaRPr kumimoji="0" lang="en-US" altLang="zh-CN" sz="22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80000"/>
              </a:lnSpc>
              <a:spcBef>
                <a:spcPct val="20000"/>
              </a:spcBef>
              <a:spcAft>
                <a:spcPts val="0"/>
              </a:spcAft>
              <a:buClr>
                <a:srgbClr val="3B812F"/>
              </a:buClr>
              <a:buSzPct val="60000"/>
              <a:buFont typeface="Wingdings" panose="05000000000000000000" pitchFamily="2" charset="2"/>
              <a:buChar char="q"/>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维规约，例如去处不重要的属性</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1022350" marR="0" lvl="2" indent="-350838" defTabSz="914400" eaLnBrk="1" fontAlgn="auto" latinLnBrk="0" hangingPunct="1">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小波变换</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1022350" marR="0" lvl="2" indent="-350838" defTabSz="914400" eaLnBrk="1" fontAlgn="auto" latinLnBrk="0" hangingPunct="1">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主成分分析（</a:t>
            </a:r>
            <a:r>
              <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PCA</a:t>
            </a: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1022350" marR="0" lvl="2" indent="-350838" defTabSz="914400" eaLnBrk="1" fontAlgn="auto" latinLnBrk="0" hangingPunct="1">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属性子集选择，特征创建</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80000"/>
              </a:lnSpc>
              <a:spcBef>
                <a:spcPct val="20000"/>
              </a:spcBef>
              <a:spcAft>
                <a:spcPts val="0"/>
              </a:spcAft>
              <a:buClr>
                <a:srgbClr val="3B812F"/>
              </a:buClr>
              <a:buSzPct val="60000"/>
              <a:buFont typeface="Wingdings" panose="05000000000000000000" pitchFamily="2" charset="2"/>
              <a:buChar char="q"/>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数量规约</a:t>
            </a:r>
            <a:r>
              <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 </a:t>
            </a: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（有些地方也简称为数据规约）</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1022350" marR="0" lvl="2" indent="-350838" defTabSz="914400" eaLnBrk="1" fontAlgn="auto" latinLnBrk="0" hangingPunct="1">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回归和对数线性模型</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1022350" marR="0" lvl="2" indent="-350838" defTabSz="914400" eaLnBrk="1" fontAlgn="auto" latinLnBrk="0" hangingPunct="1">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直方图、聚类和抽样</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1022350" marR="0" lvl="2" indent="-350838" defTabSz="914400" eaLnBrk="1" fontAlgn="auto" latinLnBrk="0" hangingPunct="1">
              <a:lnSpc>
                <a:spcPct val="80000"/>
              </a:lnSpc>
              <a:spcBef>
                <a:spcPct val="20000"/>
              </a:spcBef>
              <a:spcAft>
                <a:spcPts val="0"/>
              </a:spcAft>
              <a:buClr>
                <a:srgbClr val="CC9900"/>
              </a:buClr>
              <a:buSzPct val="65000"/>
              <a:buFont typeface="Wingdings" panose="05000000000000000000" pitchFamily="2" charset="2"/>
              <a:buChar char="n"/>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数据立方体聚集</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80000"/>
              </a:lnSpc>
              <a:spcBef>
                <a:spcPct val="20000"/>
              </a:spcBef>
              <a:spcAft>
                <a:spcPts val="0"/>
              </a:spcAft>
              <a:buClr>
                <a:srgbClr val="3B812F"/>
              </a:buClr>
              <a:buSzPct val="60000"/>
              <a:buFont typeface="Wingdings" panose="05000000000000000000" pitchFamily="2" charset="2"/>
              <a:buChar char="q"/>
              <a:tabLst/>
              <a:defRPr/>
            </a:pPr>
            <a:r>
              <a:rPr kumimoji="0" lang="zh-CN" altLang="en-US"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rPr>
              <a:t>数据压缩</a:t>
            </a:r>
            <a:endParaRPr kumimoji="0" lang="en-US" altLang="zh-CN" sz="1900" b="0" i="0" u="none" strike="noStrike" kern="0" cap="none" spc="0" normalizeH="0" baseline="0" noProof="0" dirty="0">
              <a:ln>
                <a:noFill/>
              </a:ln>
              <a:solidFill>
                <a:srgbClr val="0D0D0D"/>
              </a:solidFill>
              <a:effectLst/>
              <a:uLnTx/>
              <a:uFillTx/>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1262883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维规约</a:t>
            </a:r>
          </a:p>
        </p:txBody>
      </p:sp>
      <p:sp>
        <p:nvSpPr>
          <p:cNvPr id="2" name="内容占位符 2">
            <a:extLst>
              <a:ext uri="{FF2B5EF4-FFF2-40B4-BE49-F238E27FC236}">
                <a16:creationId xmlns:a16="http://schemas.microsoft.com/office/drawing/2014/main" id="{3B87550E-F378-1302-2DB4-C2314629D26E}"/>
              </a:ext>
            </a:extLst>
          </p:cNvPr>
          <p:cNvSpPr txBox="1">
            <a:spLocks/>
          </p:cNvSpPr>
          <p:nvPr/>
        </p:nvSpPr>
        <p:spPr bwMode="auto">
          <a:xfrm>
            <a:off x="457199" y="1600200"/>
            <a:ext cx="852895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维度诅咒</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当维度增加时，数据会变得愈加稀疏。</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数据点间的距离和密度对聚类非常重要，孤立点分析则没什么意义。</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子空间的可能组合会呈指数级增长。</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维规约</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避免维度诅咒</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帮助去除不相关特征和减弱噪声</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减少数据挖掘中的时间和空间需求</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使得可视化更轻松</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维规约技术</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小波变换</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主成分分析</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监督和非线性技术 （如特征选择）</a:t>
            </a:r>
            <a:endParaRPr kumimoji="0" lang="zh-CN" altLang="en-US" sz="20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142075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6D5C776F-B9CB-3A03-044C-3BCA8D316EE9}"/>
              </a:ext>
            </a:extLst>
          </p:cNvPr>
          <p:cNvSpPr/>
          <p:nvPr/>
        </p:nvSpPr>
        <p:spPr>
          <a:xfrm>
            <a:off x="2639616" y="1885564"/>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4435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01    </a:t>
            </a:r>
            <a:r>
              <a:rPr lang="zh-CN" altLang="en-US" sz="3600" dirty="0">
                <a:solidFill>
                  <a:schemeClr val="bg1"/>
                </a:solidFill>
                <a:latin typeface="Impact" pitchFamily="34" charset="0"/>
                <a:ea typeface="微软雅黑" pitchFamily="34" charset="-122"/>
              </a:rPr>
              <a:t>数据预处理：概述</a:t>
            </a:r>
            <a:endParaRPr lang="en-US" altLang="zh-CN" sz="3600" dirty="0">
              <a:solidFill>
                <a:schemeClr val="bg1"/>
              </a:solidFill>
              <a:latin typeface="Impact" pitchFamily="34" charset="0"/>
              <a:ea typeface="微软雅黑" pitchFamily="34" charset="-122"/>
            </a:endParaRP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26529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数据清理</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26657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数据集成</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26513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数据规约</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4515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数据变换和离散化</a:t>
            </a:r>
          </a:p>
        </p:txBody>
      </p:sp>
    </p:spTree>
    <p:extLst>
      <p:ext uri="{BB962C8B-B14F-4D97-AF65-F5344CB8AC3E}">
        <p14:creationId xmlns:p14="http://schemas.microsoft.com/office/powerpoint/2010/main" val="274543794"/>
      </p:ext>
    </p:extLst>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主成分分析 （</a:t>
            </a:r>
            <a:r>
              <a:rPr lang="en-US" altLang="zh-CN" dirty="0"/>
              <a:t>PCA</a:t>
            </a:r>
            <a:r>
              <a:rPr lang="zh-CN" altLang="en-US" dirty="0"/>
              <a:t>）</a:t>
            </a:r>
          </a:p>
        </p:txBody>
      </p:sp>
      <p:sp>
        <p:nvSpPr>
          <p:cNvPr id="2" name="内容占位符 2">
            <a:extLst>
              <a:ext uri="{FF2B5EF4-FFF2-40B4-BE49-F238E27FC236}">
                <a16:creationId xmlns:a16="http://schemas.microsoft.com/office/drawing/2014/main" id="{99CA3FDB-5D99-A570-A1F3-2DA27989D01D}"/>
              </a:ext>
            </a:extLst>
          </p:cNvPr>
          <p:cNvSpPr txBox="1">
            <a:spLocks/>
          </p:cNvSpPr>
          <p:nvPr/>
        </p:nvSpPr>
        <p:spPr bwMode="auto">
          <a:xfrm>
            <a:off x="474140" y="1584491"/>
            <a:ext cx="82296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找出一个能保留数据中的最大方差的投影。</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原始数据被投影到一个小很多的空间当中，结果相当于维规约。我们利用协方差矩阵的特征向量去定义这一新空间。</a:t>
            </a:r>
          </a:p>
        </p:txBody>
      </p:sp>
      <p:grpSp>
        <p:nvGrpSpPr>
          <p:cNvPr id="3" name="Group 39">
            <a:extLst>
              <a:ext uri="{FF2B5EF4-FFF2-40B4-BE49-F238E27FC236}">
                <a16:creationId xmlns:a16="http://schemas.microsoft.com/office/drawing/2014/main" id="{71FD33A8-AE29-7D75-AC72-0AE4FF61E10A}"/>
              </a:ext>
            </a:extLst>
          </p:cNvPr>
          <p:cNvGrpSpPr>
            <a:grpSpLocks/>
          </p:cNvGrpSpPr>
          <p:nvPr/>
        </p:nvGrpSpPr>
        <p:grpSpPr bwMode="auto">
          <a:xfrm>
            <a:off x="2078038" y="3205163"/>
            <a:ext cx="4343400" cy="3536950"/>
            <a:chOff x="1526" y="1936"/>
            <a:chExt cx="2177" cy="1983"/>
          </a:xfrm>
        </p:grpSpPr>
        <p:sp>
          <p:nvSpPr>
            <p:cNvPr id="4" name="Text Box 13">
              <a:extLst>
                <a:ext uri="{FF2B5EF4-FFF2-40B4-BE49-F238E27FC236}">
                  <a16:creationId xmlns:a16="http://schemas.microsoft.com/office/drawing/2014/main" id="{16BC4D7E-D306-649C-C2AE-5ACAFB3E26E1}"/>
                </a:ext>
              </a:extLst>
            </p:cNvPr>
            <p:cNvSpPr txBox="1">
              <a:spLocks noChangeArrowheads="1"/>
            </p:cNvSpPr>
            <p:nvPr/>
          </p:nvSpPr>
          <p:spPr bwMode="auto">
            <a:xfrm>
              <a:off x="1526" y="1936"/>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800" b="0" i="0" u="none" strike="noStrike" kern="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5" name="Line 15">
              <a:extLst>
                <a:ext uri="{FF2B5EF4-FFF2-40B4-BE49-F238E27FC236}">
                  <a16:creationId xmlns:a16="http://schemas.microsoft.com/office/drawing/2014/main" id="{180F906B-67BE-700F-5757-EFF076B72A52}"/>
                </a:ext>
              </a:extLst>
            </p:cNvPr>
            <p:cNvSpPr>
              <a:spLocks noChangeShapeType="1"/>
            </p:cNvSpPr>
            <p:nvPr/>
          </p:nvSpPr>
          <p:spPr bwMode="auto">
            <a:xfrm flipV="1">
              <a:off x="1820" y="1952"/>
              <a:ext cx="0" cy="1656"/>
            </a:xfrm>
            <a:prstGeom prst="line">
              <a:avLst/>
            </a:prstGeom>
            <a:noFill/>
            <a:ln w="127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6" name="Line 16">
              <a:extLst>
                <a:ext uri="{FF2B5EF4-FFF2-40B4-BE49-F238E27FC236}">
                  <a16:creationId xmlns:a16="http://schemas.microsoft.com/office/drawing/2014/main" id="{3187BF32-DA95-E223-0538-0C1AE2345A1D}"/>
                </a:ext>
              </a:extLst>
            </p:cNvPr>
            <p:cNvSpPr>
              <a:spLocks noChangeShapeType="1"/>
            </p:cNvSpPr>
            <p:nvPr/>
          </p:nvSpPr>
          <p:spPr bwMode="auto">
            <a:xfrm>
              <a:off x="1820" y="3608"/>
              <a:ext cx="1712" cy="0"/>
            </a:xfrm>
            <a:prstGeom prst="line">
              <a:avLst/>
            </a:prstGeom>
            <a:noFill/>
            <a:ln w="127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7" name="Line 17">
              <a:extLst>
                <a:ext uri="{FF2B5EF4-FFF2-40B4-BE49-F238E27FC236}">
                  <a16:creationId xmlns:a16="http://schemas.microsoft.com/office/drawing/2014/main" id="{7DE145D8-3612-13D0-A7E2-EDDCD906531E}"/>
                </a:ext>
              </a:extLst>
            </p:cNvPr>
            <p:cNvSpPr>
              <a:spLocks noChangeShapeType="1"/>
            </p:cNvSpPr>
            <p:nvPr/>
          </p:nvSpPr>
          <p:spPr bwMode="auto">
            <a:xfrm flipV="1">
              <a:off x="1828" y="2717"/>
              <a:ext cx="1632" cy="882"/>
            </a:xfrm>
            <a:prstGeom prst="line">
              <a:avLst/>
            </a:prstGeom>
            <a:noFill/>
            <a:ln w="28575">
              <a:solidFill>
                <a:srgbClr val="006633"/>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8" name="Oval 18">
              <a:extLst>
                <a:ext uri="{FF2B5EF4-FFF2-40B4-BE49-F238E27FC236}">
                  <a16:creationId xmlns:a16="http://schemas.microsoft.com/office/drawing/2014/main" id="{8BBC4765-E9A4-E868-17C9-96367A4AB3DB}"/>
                </a:ext>
              </a:extLst>
            </p:cNvPr>
            <p:cNvSpPr>
              <a:spLocks noChangeArrowheads="1"/>
            </p:cNvSpPr>
            <p:nvPr/>
          </p:nvSpPr>
          <p:spPr bwMode="auto">
            <a:xfrm>
              <a:off x="2164" y="3234"/>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9" name="Oval 19">
              <a:extLst>
                <a:ext uri="{FF2B5EF4-FFF2-40B4-BE49-F238E27FC236}">
                  <a16:creationId xmlns:a16="http://schemas.microsoft.com/office/drawing/2014/main" id="{1A104926-293F-A524-3E93-6069A8358581}"/>
                </a:ext>
              </a:extLst>
            </p:cNvPr>
            <p:cNvSpPr>
              <a:spLocks noChangeArrowheads="1"/>
            </p:cNvSpPr>
            <p:nvPr/>
          </p:nvSpPr>
          <p:spPr bwMode="auto">
            <a:xfrm>
              <a:off x="2340" y="3093"/>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0" name="Oval 20">
              <a:extLst>
                <a:ext uri="{FF2B5EF4-FFF2-40B4-BE49-F238E27FC236}">
                  <a16:creationId xmlns:a16="http://schemas.microsoft.com/office/drawing/2014/main" id="{E80DFA6D-D446-E8C3-C4B8-F0541E8BBD4E}"/>
                </a:ext>
              </a:extLst>
            </p:cNvPr>
            <p:cNvSpPr>
              <a:spLocks noChangeArrowheads="1"/>
            </p:cNvSpPr>
            <p:nvPr/>
          </p:nvSpPr>
          <p:spPr bwMode="auto">
            <a:xfrm>
              <a:off x="2044" y="3417"/>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1" name="Oval 21">
              <a:extLst>
                <a:ext uri="{FF2B5EF4-FFF2-40B4-BE49-F238E27FC236}">
                  <a16:creationId xmlns:a16="http://schemas.microsoft.com/office/drawing/2014/main" id="{C7DA93B8-EE96-D7AA-6AAD-40776D01D9F2}"/>
                </a:ext>
              </a:extLst>
            </p:cNvPr>
            <p:cNvSpPr>
              <a:spLocks noChangeArrowheads="1"/>
            </p:cNvSpPr>
            <p:nvPr/>
          </p:nvSpPr>
          <p:spPr bwMode="auto">
            <a:xfrm>
              <a:off x="2428" y="3160"/>
              <a:ext cx="47" cy="48"/>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2" name="Oval 22">
              <a:extLst>
                <a:ext uri="{FF2B5EF4-FFF2-40B4-BE49-F238E27FC236}">
                  <a16:creationId xmlns:a16="http://schemas.microsoft.com/office/drawing/2014/main" id="{6D24A2F9-BE38-7504-DFD2-995EE5C26154}"/>
                </a:ext>
              </a:extLst>
            </p:cNvPr>
            <p:cNvSpPr>
              <a:spLocks noChangeArrowheads="1"/>
            </p:cNvSpPr>
            <p:nvPr/>
          </p:nvSpPr>
          <p:spPr bwMode="auto">
            <a:xfrm>
              <a:off x="2332" y="3226"/>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3" name="Oval 23">
              <a:extLst>
                <a:ext uri="{FF2B5EF4-FFF2-40B4-BE49-F238E27FC236}">
                  <a16:creationId xmlns:a16="http://schemas.microsoft.com/office/drawing/2014/main" id="{B3E7526B-2615-54B1-C76C-EFFDCA9F1D22}"/>
                </a:ext>
              </a:extLst>
            </p:cNvPr>
            <p:cNvSpPr>
              <a:spLocks noChangeArrowheads="1"/>
            </p:cNvSpPr>
            <p:nvPr/>
          </p:nvSpPr>
          <p:spPr bwMode="auto">
            <a:xfrm>
              <a:off x="2692" y="3218"/>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4" name="Oval 24">
              <a:extLst>
                <a:ext uri="{FF2B5EF4-FFF2-40B4-BE49-F238E27FC236}">
                  <a16:creationId xmlns:a16="http://schemas.microsoft.com/office/drawing/2014/main" id="{FE8CC9A6-52FB-CDF4-186B-3E6014911E81}"/>
                </a:ext>
              </a:extLst>
            </p:cNvPr>
            <p:cNvSpPr>
              <a:spLocks noChangeArrowheads="1"/>
            </p:cNvSpPr>
            <p:nvPr/>
          </p:nvSpPr>
          <p:spPr bwMode="auto">
            <a:xfrm>
              <a:off x="2612" y="3426"/>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5" name="Oval 25">
              <a:extLst>
                <a:ext uri="{FF2B5EF4-FFF2-40B4-BE49-F238E27FC236}">
                  <a16:creationId xmlns:a16="http://schemas.microsoft.com/office/drawing/2014/main" id="{1C6CBC8F-E232-3F2D-5D71-3B095FC4113A}"/>
                </a:ext>
              </a:extLst>
            </p:cNvPr>
            <p:cNvSpPr>
              <a:spLocks noChangeArrowheads="1"/>
            </p:cNvSpPr>
            <p:nvPr/>
          </p:nvSpPr>
          <p:spPr bwMode="auto">
            <a:xfrm>
              <a:off x="2468" y="3359"/>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6" name="Oval 26">
              <a:extLst>
                <a:ext uri="{FF2B5EF4-FFF2-40B4-BE49-F238E27FC236}">
                  <a16:creationId xmlns:a16="http://schemas.microsoft.com/office/drawing/2014/main" id="{084E0BDD-CA31-0AE0-518C-B1A5FCE46CB4}"/>
                </a:ext>
              </a:extLst>
            </p:cNvPr>
            <p:cNvSpPr>
              <a:spLocks noChangeArrowheads="1"/>
            </p:cNvSpPr>
            <p:nvPr/>
          </p:nvSpPr>
          <p:spPr bwMode="auto">
            <a:xfrm>
              <a:off x="2588" y="3018"/>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7" name="Oval 27">
              <a:extLst>
                <a:ext uri="{FF2B5EF4-FFF2-40B4-BE49-F238E27FC236}">
                  <a16:creationId xmlns:a16="http://schemas.microsoft.com/office/drawing/2014/main" id="{DF5E3F96-D195-3D88-5383-14248958B769}"/>
                </a:ext>
              </a:extLst>
            </p:cNvPr>
            <p:cNvSpPr>
              <a:spLocks noChangeArrowheads="1"/>
            </p:cNvSpPr>
            <p:nvPr/>
          </p:nvSpPr>
          <p:spPr bwMode="auto">
            <a:xfrm>
              <a:off x="2964" y="3093"/>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8" name="Oval 28">
              <a:extLst>
                <a:ext uri="{FF2B5EF4-FFF2-40B4-BE49-F238E27FC236}">
                  <a16:creationId xmlns:a16="http://schemas.microsoft.com/office/drawing/2014/main" id="{AB862A3B-DDE2-464B-3E59-1181BF773FAB}"/>
                </a:ext>
              </a:extLst>
            </p:cNvPr>
            <p:cNvSpPr>
              <a:spLocks noChangeArrowheads="1"/>
            </p:cNvSpPr>
            <p:nvPr/>
          </p:nvSpPr>
          <p:spPr bwMode="auto">
            <a:xfrm>
              <a:off x="3204" y="2768"/>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9" name="Oval 29">
              <a:extLst>
                <a:ext uri="{FF2B5EF4-FFF2-40B4-BE49-F238E27FC236}">
                  <a16:creationId xmlns:a16="http://schemas.microsoft.com/office/drawing/2014/main" id="{BBE73096-D01A-0011-CDDB-067C97AD120A}"/>
                </a:ext>
              </a:extLst>
            </p:cNvPr>
            <p:cNvSpPr>
              <a:spLocks noChangeArrowheads="1"/>
            </p:cNvSpPr>
            <p:nvPr/>
          </p:nvSpPr>
          <p:spPr bwMode="auto">
            <a:xfrm>
              <a:off x="2236" y="3442"/>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0" name="Oval 30">
              <a:extLst>
                <a:ext uri="{FF2B5EF4-FFF2-40B4-BE49-F238E27FC236}">
                  <a16:creationId xmlns:a16="http://schemas.microsoft.com/office/drawing/2014/main" id="{5EC9A354-5EB3-A344-938F-C100A15B5DA4}"/>
                </a:ext>
              </a:extLst>
            </p:cNvPr>
            <p:cNvSpPr>
              <a:spLocks noChangeArrowheads="1"/>
            </p:cNvSpPr>
            <p:nvPr/>
          </p:nvSpPr>
          <p:spPr bwMode="auto">
            <a:xfrm>
              <a:off x="2756" y="3001"/>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1" name="Oval 31">
              <a:extLst>
                <a:ext uri="{FF2B5EF4-FFF2-40B4-BE49-F238E27FC236}">
                  <a16:creationId xmlns:a16="http://schemas.microsoft.com/office/drawing/2014/main" id="{D247EF37-13E3-2BF9-C198-8A36526D5238}"/>
                </a:ext>
              </a:extLst>
            </p:cNvPr>
            <p:cNvSpPr>
              <a:spLocks noChangeArrowheads="1"/>
            </p:cNvSpPr>
            <p:nvPr/>
          </p:nvSpPr>
          <p:spPr bwMode="auto">
            <a:xfrm>
              <a:off x="2932" y="2818"/>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2" name="Oval 32">
              <a:extLst>
                <a:ext uri="{FF2B5EF4-FFF2-40B4-BE49-F238E27FC236}">
                  <a16:creationId xmlns:a16="http://schemas.microsoft.com/office/drawing/2014/main" id="{087F280E-9DBA-D5A4-85E8-341233317002}"/>
                </a:ext>
              </a:extLst>
            </p:cNvPr>
            <p:cNvSpPr>
              <a:spLocks noChangeArrowheads="1"/>
            </p:cNvSpPr>
            <p:nvPr/>
          </p:nvSpPr>
          <p:spPr bwMode="auto">
            <a:xfrm>
              <a:off x="2452" y="3026"/>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3" name="Oval 33">
              <a:extLst>
                <a:ext uri="{FF2B5EF4-FFF2-40B4-BE49-F238E27FC236}">
                  <a16:creationId xmlns:a16="http://schemas.microsoft.com/office/drawing/2014/main" id="{D7E27BCC-2A3F-BA77-42AA-68B7DB1E1C72}"/>
                </a:ext>
              </a:extLst>
            </p:cNvPr>
            <p:cNvSpPr>
              <a:spLocks noChangeArrowheads="1"/>
            </p:cNvSpPr>
            <p:nvPr/>
          </p:nvSpPr>
          <p:spPr bwMode="auto">
            <a:xfrm>
              <a:off x="2836" y="2902"/>
              <a:ext cx="47" cy="48"/>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4" name="Oval 34">
              <a:extLst>
                <a:ext uri="{FF2B5EF4-FFF2-40B4-BE49-F238E27FC236}">
                  <a16:creationId xmlns:a16="http://schemas.microsoft.com/office/drawing/2014/main" id="{9CA5976F-2C8B-FCE2-CE38-1F3E8B2691D0}"/>
                </a:ext>
              </a:extLst>
            </p:cNvPr>
            <p:cNvSpPr>
              <a:spLocks noChangeArrowheads="1"/>
            </p:cNvSpPr>
            <p:nvPr/>
          </p:nvSpPr>
          <p:spPr bwMode="auto">
            <a:xfrm>
              <a:off x="2908" y="3243"/>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5" name="Freeform 35">
              <a:extLst>
                <a:ext uri="{FF2B5EF4-FFF2-40B4-BE49-F238E27FC236}">
                  <a16:creationId xmlns:a16="http://schemas.microsoft.com/office/drawing/2014/main" id="{0D66886B-1C18-2642-8E5B-E6BE0C260174}"/>
                </a:ext>
              </a:extLst>
            </p:cNvPr>
            <p:cNvSpPr>
              <a:spLocks/>
            </p:cNvSpPr>
            <p:nvPr/>
          </p:nvSpPr>
          <p:spPr bwMode="auto">
            <a:xfrm>
              <a:off x="1928" y="2697"/>
              <a:ext cx="1457" cy="1006"/>
            </a:xfrm>
            <a:custGeom>
              <a:avLst/>
              <a:gdLst>
                <a:gd name="T0" fmla="*/ 4 w 1457"/>
                <a:gd name="T1" fmla="*/ 1474 h 968"/>
                <a:gd name="T2" fmla="*/ 212 w 1457"/>
                <a:gd name="T3" fmla="*/ 717 h 968"/>
                <a:gd name="T4" fmla="*/ 716 w 1457"/>
                <a:gd name="T5" fmla="*/ 245 h 968"/>
                <a:gd name="T6" fmla="*/ 1356 w 1457"/>
                <a:gd name="T7" fmla="*/ 36 h 968"/>
                <a:gd name="T8" fmla="*/ 1324 w 1457"/>
                <a:gd name="T9" fmla="*/ 467 h 968"/>
                <a:gd name="T10" fmla="*/ 940 w 1457"/>
                <a:gd name="T11" fmla="*/ 1296 h 968"/>
                <a:gd name="T12" fmla="*/ 188 w 1457"/>
                <a:gd name="T13" fmla="*/ 1756 h 968"/>
                <a:gd name="T14" fmla="*/ 4 w 1457"/>
                <a:gd name="T15" fmla="*/ 1474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26" name="Oval 36">
              <a:extLst>
                <a:ext uri="{FF2B5EF4-FFF2-40B4-BE49-F238E27FC236}">
                  <a16:creationId xmlns:a16="http://schemas.microsoft.com/office/drawing/2014/main" id="{CDAC93E2-3834-AFEA-CBBE-FD1EA338B4A1}"/>
                </a:ext>
              </a:extLst>
            </p:cNvPr>
            <p:cNvSpPr>
              <a:spLocks noChangeArrowheads="1"/>
            </p:cNvSpPr>
            <p:nvPr/>
          </p:nvSpPr>
          <p:spPr bwMode="auto">
            <a:xfrm>
              <a:off x="2124" y="3559"/>
              <a:ext cx="47" cy="49"/>
            </a:xfrm>
            <a:prstGeom prst="ellipse">
              <a:avLst/>
            </a:prstGeom>
            <a:solidFill>
              <a:srgbClr val="CC9900"/>
            </a:solidFill>
            <a:ln w="12700">
              <a:solidFill>
                <a:srgbClr val="000000"/>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7" name="Text Box 37">
              <a:extLst>
                <a:ext uri="{FF2B5EF4-FFF2-40B4-BE49-F238E27FC236}">
                  <a16:creationId xmlns:a16="http://schemas.microsoft.com/office/drawing/2014/main" id="{5FA1FCCE-90A9-9D95-DB8D-9FAA425564E4}"/>
                </a:ext>
              </a:extLst>
            </p:cNvPr>
            <p:cNvSpPr txBox="1">
              <a:spLocks noChangeArrowheads="1"/>
            </p:cNvSpPr>
            <p:nvPr/>
          </p:nvSpPr>
          <p:spPr bwMode="auto">
            <a:xfrm>
              <a:off x="3484" y="3663"/>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800" b="0" i="0" u="none" strike="noStrike" kern="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28" name="Text Box 38">
              <a:extLst>
                <a:ext uri="{FF2B5EF4-FFF2-40B4-BE49-F238E27FC236}">
                  <a16:creationId xmlns:a16="http://schemas.microsoft.com/office/drawing/2014/main" id="{EEEB8E5E-B138-C1BA-6577-CB325D24BC28}"/>
                </a:ext>
              </a:extLst>
            </p:cNvPr>
            <p:cNvSpPr txBox="1">
              <a:spLocks noChangeArrowheads="1"/>
            </p:cNvSpPr>
            <p:nvPr/>
          </p:nvSpPr>
          <p:spPr bwMode="auto">
            <a:xfrm>
              <a:off x="3524" y="2511"/>
              <a:ext cx="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e</a:t>
              </a:r>
              <a:endParaRPr kumimoji="0" lang="en-US" altLang="zh-CN" sz="1800" b="0" i="0" u="none" strike="noStrike" kern="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404866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主成分分析 （</a:t>
            </a:r>
            <a:r>
              <a:rPr lang="en-US" altLang="zh-CN" dirty="0"/>
              <a:t>PCA</a:t>
            </a:r>
            <a:r>
              <a:rPr lang="zh-CN" altLang="en-US" dirty="0"/>
              <a:t>）</a:t>
            </a:r>
          </a:p>
        </p:txBody>
      </p:sp>
      <p:sp>
        <p:nvSpPr>
          <p:cNvPr id="2" name="内容占位符 2">
            <a:extLst>
              <a:ext uri="{FF2B5EF4-FFF2-40B4-BE49-F238E27FC236}">
                <a16:creationId xmlns:a16="http://schemas.microsoft.com/office/drawing/2014/main" id="{D6AE2E4C-60AB-B389-ACA1-2AF439058425}"/>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主成分分析</a:t>
            </a:r>
            <a:r>
              <a:rPr kumimoji="0" lang="en-US" altLang="zh-CN" sz="3000" b="0" i="0" u="none" strike="noStrike" kern="0" cap="none" spc="0" normalizeH="0" baseline="0" noProof="0">
                <a:ln>
                  <a:noFill/>
                </a:ln>
                <a:solidFill>
                  <a:srgbClr val="000000"/>
                </a:solidFill>
                <a:effectLst/>
                <a:uLnTx/>
                <a:uFillTx/>
                <a:latin typeface="Arial"/>
                <a:ea typeface="SimSun" pitchFamily="2" charset="-122"/>
                <a:cs typeface="+mn-cs"/>
              </a:rPr>
              <a:t>PCA</a:t>
            </a:r>
            <a:endPar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PCA</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通过将多个变量通过线性变换以选出较少的重要变量，以达到降维的目的。</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通过</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PCA</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降维后，将尽量保持原样本中的有用信息。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PCA</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常用于数据降维、图像有损压缩、特征追踪等等。</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我们认为样本中的差异性是由原变量之间的相关性给出的</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新的变量称为主成分（</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PCs</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），它们都是不相关的，也就是各个之间均正交并且根据其保留信息的重要性排序。</a:t>
            </a:r>
            <a:endParaRPr kumimoji="0" lang="zh-CN" altLang="en-US" sz="26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1603034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主成分分析的代数推导</a:t>
            </a:r>
          </a:p>
        </p:txBody>
      </p:sp>
      <p:pic>
        <p:nvPicPr>
          <p:cNvPr id="2" name="图片 1">
            <a:extLst>
              <a:ext uri="{FF2B5EF4-FFF2-40B4-BE49-F238E27FC236}">
                <a16:creationId xmlns:a16="http://schemas.microsoft.com/office/drawing/2014/main" id="{0A1BC19F-6ED8-17DA-1807-7A47B38B8E01}"/>
              </a:ext>
            </a:extLst>
          </p:cNvPr>
          <p:cNvPicPr>
            <a:picLocks noChangeAspect="1"/>
          </p:cNvPicPr>
          <p:nvPr/>
        </p:nvPicPr>
        <p:blipFill>
          <a:blip r:embed="rId2"/>
          <a:stretch>
            <a:fillRect/>
          </a:stretch>
        </p:blipFill>
        <p:spPr>
          <a:xfrm>
            <a:off x="1269250" y="1616173"/>
            <a:ext cx="8711939" cy="4657748"/>
          </a:xfrm>
          <a:prstGeom prst="rect">
            <a:avLst/>
          </a:prstGeom>
        </p:spPr>
      </p:pic>
    </p:spTree>
    <p:extLst>
      <p:ext uri="{BB962C8B-B14F-4D97-AF65-F5344CB8AC3E}">
        <p14:creationId xmlns:p14="http://schemas.microsoft.com/office/powerpoint/2010/main" val="4259357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主成分分析的代数推导</a:t>
            </a:r>
          </a:p>
        </p:txBody>
      </p:sp>
      <p:pic>
        <p:nvPicPr>
          <p:cNvPr id="2" name="Picture 2">
            <a:extLst>
              <a:ext uri="{FF2B5EF4-FFF2-40B4-BE49-F238E27FC236}">
                <a16:creationId xmlns:a16="http://schemas.microsoft.com/office/drawing/2014/main" id="{2FBE9567-BC6B-AB1B-9515-4AED3B747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484784"/>
            <a:ext cx="827722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791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主成分分析的代数推导</a:t>
            </a:r>
          </a:p>
        </p:txBody>
      </p:sp>
      <p:sp>
        <p:nvSpPr>
          <p:cNvPr id="3" name="内容占位符 2">
            <a:extLst>
              <a:ext uri="{FF2B5EF4-FFF2-40B4-BE49-F238E27FC236}">
                <a16:creationId xmlns:a16="http://schemas.microsoft.com/office/drawing/2014/main" id="{D35EEFEB-6F35-30E4-8139-4077D7FA2ED3}"/>
              </a:ext>
            </a:extLst>
          </p:cNvPr>
          <p:cNvSpPr txBox="1">
            <a:spLocks noRot="1" noChangeAspect="1" noMove="1" noResize="1" noEditPoints="1" noAdjustHandles="1" noChangeArrowheads="1" noChangeShapeType="1" noTextEdit="1"/>
          </p:cNvSpPr>
          <p:nvPr/>
        </p:nvSpPr>
        <p:spPr bwMode="auto">
          <a:xfrm>
            <a:off x="457200" y="1600200"/>
            <a:ext cx="8229600" cy="4530725"/>
          </a:xfrm>
          <a:prstGeom prst="rect">
            <a:avLst/>
          </a:prstGeom>
          <a:blipFill rotWithShape="1">
            <a:blip r:embed="rId2"/>
            <a:stretch>
              <a:fillRect l="-111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lang="zh-CN" altLang="en-US" kern="0">
                <a:noFill/>
                <a:ea typeface="宋体" charset="-122"/>
              </a:rPr>
              <a:t> </a:t>
            </a:r>
            <a:endParaRPr lang="zh-CN" altLang="en-US" kern="0" dirty="0">
              <a:noFill/>
              <a:ea typeface="宋体" charset="-122"/>
            </a:endParaRPr>
          </a:p>
        </p:txBody>
      </p:sp>
    </p:spTree>
    <p:extLst>
      <p:ext uri="{BB962C8B-B14F-4D97-AF65-F5344CB8AC3E}">
        <p14:creationId xmlns:p14="http://schemas.microsoft.com/office/powerpoint/2010/main" val="2991015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主成分分析的代数推导</a:t>
            </a:r>
          </a:p>
        </p:txBody>
      </p:sp>
      <p:sp>
        <p:nvSpPr>
          <p:cNvPr id="4" name="内容占位符 2">
            <a:extLst>
              <a:ext uri="{FF2B5EF4-FFF2-40B4-BE49-F238E27FC236}">
                <a16:creationId xmlns:a16="http://schemas.microsoft.com/office/drawing/2014/main" id="{B584D515-CD33-0C68-8194-3749FA2F2AB2}"/>
              </a:ext>
            </a:extLst>
          </p:cNvPr>
          <p:cNvSpPr txBox="1">
            <a:spLocks noRot="1" noChangeAspect="1" noMove="1" noResize="1" noEditPoints="1" noAdjustHandles="1" noChangeArrowheads="1" noChangeShapeType="1" noTextEdit="1"/>
          </p:cNvSpPr>
          <p:nvPr/>
        </p:nvSpPr>
        <p:spPr bwMode="auto">
          <a:xfrm>
            <a:off x="457200" y="1600200"/>
            <a:ext cx="8229600" cy="4530725"/>
          </a:xfrm>
          <a:prstGeom prst="rect">
            <a:avLst/>
          </a:prstGeom>
          <a:blipFill rotWithShape="1">
            <a:blip r:embed="rId2"/>
            <a:stretch>
              <a:fillRect l="-111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lang="zh-CN" altLang="en-US" kern="0">
                <a:noFill/>
                <a:ea typeface="宋体" charset="-122"/>
              </a:rPr>
              <a:t> </a:t>
            </a:r>
            <a:endParaRPr lang="zh-CN" altLang="en-US" kern="0" dirty="0">
              <a:noFill/>
              <a:ea typeface="宋体" charset="-122"/>
            </a:endParaRPr>
          </a:p>
        </p:txBody>
      </p:sp>
      <p:graphicFrame>
        <p:nvGraphicFramePr>
          <p:cNvPr id="5" name="对象 8">
            <a:extLst>
              <a:ext uri="{FF2B5EF4-FFF2-40B4-BE49-F238E27FC236}">
                <a16:creationId xmlns:a16="http://schemas.microsoft.com/office/drawing/2014/main" id="{C073585C-E92C-53A1-3BA2-DC0438386AFB}"/>
              </a:ext>
            </a:extLst>
          </p:cNvPr>
          <p:cNvGraphicFramePr>
            <a:graphicFrameLocks noChangeAspect="1"/>
          </p:cNvGraphicFramePr>
          <p:nvPr/>
        </p:nvGraphicFramePr>
        <p:xfrm>
          <a:off x="2195513" y="3103563"/>
          <a:ext cx="5597525" cy="685800"/>
        </p:xfrm>
        <a:graphic>
          <a:graphicData uri="http://schemas.openxmlformats.org/presentationml/2006/ole">
            <mc:AlternateContent xmlns:mc="http://schemas.openxmlformats.org/markup-compatibility/2006">
              <mc:Choice xmlns:v="urn:schemas-microsoft-com:vml" Requires="v">
                <p:oleObj name="公式" r:id="rId3" imgW="2540000" imgH="317500" progId="Equation.3">
                  <p:embed/>
                </p:oleObj>
              </mc:Choice>
              <mc:Fallback>
                <p:oleObj name="公式" r:id="rId3" imgW="2540000" imgH="317500" progId="Equation.3">
                  <p:embed/>
                  <p:pic>
                    <p:nvPicPr>
                      <p:cNvPr id="36868" name="对象 8">
                        <a:extLst>
                          <a:ext uri="{FF2B5EF4-FFF2-40B4-BE49-F238E27FC236}">
                            <a16:creationId xmlns:a16="http://schemas.microsoft.com/office/drawing/2014/main" id="{D0BB4886-B425-6FA7-08E9-6131CB2A2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103563"/>
                        <a:ext cx="5597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9">
            <a:extLst>
              <a:ext uri="{FF2B5EF4-FFF2-40B4-BE49-F238E27FC236}">
                <a16:creationId xmlns:a16="http://schemas.microsoft.com/office/drawing/2014/main" id="{4C166489-52FB-E68F-2E42-C40FF491E1DA}"/>
              </a:ext>
            </a:extLst>
          </p:cNvPr>
          <p:cNvGraphicFramePr>
            <a:graphicFrameLocks noChangeAspect="1"/>
          </p:cNvGraphicFramePr>
          <p:nvPr/>
        </p:nvGraphicFramePr>
        <p:xfrm>
          <a:off x="2982913" y="3657600"/>
          <a:ext cx="3751262" cy="563563"/>
        </p:xfrm>
        <a:graphic>
          <a:graphicData uri="http://schemas.openxmlformats.org/presentationml/2006/ole">
            <mc:AlternateContent xmlns:mc="http://schemas.openxmlformats.org/markup-compatibility/2006">
              <mc:Choice xmlns:v="urn:schemas-microsoft-com:vml" Requires="v">
                <p:oleObj name="公式" r:id="rId5" imgW="1524000" imgH="228600" progId="Equation.3">
                  <p:embed/>
                </p:oleObj>
              </mc:Choice>
              <mc:Fallback>
                <p:oleObj name="公式" r:id="rId5" imgW="1524000" imgH="228600" progId="Equation.3">
                  <p:embed/>
                  <p:pic>
                    <p:nvPicPr>
                      <p:cNvPr id="36869" name="对象 9">
                        <a:extLst>
                          <a:ext uri="{FF2B5EF4-FFF2-40B4-BE49-F238E27FC236}">
                            <a16:creationId xmlns:a16="http://schemas.microsoft.com/office/drawing/2014/main" id="{AAD5B6C2-DA67-7C41-606F-18F9D4A6B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913" y="3657600"/>
                        <a:ext cx="375126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10">
            <a:extLst>
              <a:ext uri="{FF2B5EF4-FFF2-40B4-BE49-F238E27FC236}">
                <a16:creationId xmlns:a16="http://schemas.microsoft.com/office/drawing/2014/main" id="{5E1E894F-156E-8FAF-5FCA-DA8B8B02DC55}"/>
              </a:ext>
            </a:extLst>
          </p:cNvPr>
          <p:cNvGraphicFramePr>
            <a:graphicFrameLocks noChangeAspect="1"/>
          </p:cNvGraphicFramePr>
          <p:nvPr/>
        </p:nvGraphicFramePr>
        <p:xfrm>
          <a:off x="2484438" y="4149725"/>
          <a:ext cx="4584700" cy="566738"/>
        </p:xfrm>
        <a:graphic>
          <a:graphicData uri="http://schemas.openxmlformats.org/presentationml/2006/ole">
            <mc:AlternateContent xmlns:mc="http://schemas.openxmlformats.org/markup-compatibility/2006">
              <mc:Choice xmlns:v="urn:schemas-microsoft-com:vml" Requires="v">
                <p:oleObj name="公式" r:id="rId7" imgW="1955800" imgH="241300" progId="Equation.3">
                  <p:embed/>
                </p:oleObj>
              </mc:Choice>
              <mc:Fallback>
                <p:oleObj name="公式" r:id="rId7" imgW="1955800" imgH="241300" progId="Equation.3">
                  <p:embed/>
                  <p:pic>
                    <p:nvPicPr>
                      <p:cNvPr id="36870" name="对象 10">
                        <a:extLst>
                          <a:ext uri="{FF2B5EF4-FFF2-40B4-BE49-F238E27FC236}">
                            <a16:creationId xmlns:a16="http://schemas.microsoft.com/office/drawing/2014/main" id="{7AFA9B3A-97B6-9297-FCA6-EA06ADF72F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149725"/>
                        <a:ext cx="45847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4410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主成分分析的代数推导</a:t>
            </a:r>
          </a:p>
        </p:txBody>
      </p:sp>
      <p:sp>
        <p:nvSpPr>
          <p:cNvPr id="2" name="内容占位符 2">
            <a:extLst>
              <a:ext uri="{FF2B5EF4-FFF2-40B4-BE49-F238E27FC236}">
                <a16:creationId xmlns:a16="http://schemas.microsoft.com/office/drawing/2014/main" id="{CB6A4733-4713-32CA-58C1-162669301A13}"/>
              </a:ext>
            </a:extLst>
          </p:cNvPr>
          <p:cNvSpPr txBox="1">
            <a:spLocks noRot="1" noChangeAspect="1" noMove="1" noResize="1" noEditPoints="1" noAdjustHandles="1" noChangeArrowheads="1" noChangeShapeType="1" noTextEdit="1"/>
          </p:cNvSpPr>
          <p:nvPr/>
        </p:nvSpPr>
        <p:spPr bwMode="auto">
          <a:xfrm>
            <a:off x="457200" y="1600200"/>
            <a:ext cx="8229600" cy="4530725"/>
          </a:xfrm>
          <a:prstGeom prst="rect">
            <a:avLst/>
          </a:prstGeom>
          <a:blipFill rotWithShape="1">
            <a:blip r:embed="rId2"/>
            <a:stretch>
              <a:fillRect l="-593" t="-21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lang="zh-CN" altLang="en-US" kern="0">
                <a:noFill/>
                <a:ea typeface="宋体" charset="-122"/>
              </a:rPr>
              <a:t> </a:t>
            </a:r>
            <a:endParaRPr lang="zh-CN" altLang="en-US" kern="0" dirty="0">
              <a:noFill/>
              <a:ea typeface="宋体" charset="-122"/>
            </a:endParaRPr>
          </a:p>
        </p:txBody>
      </p:sp>
      <p:pic>
        <p:nvPicPr>
          <p:cNvPr id="3" name="Picture 2">
            <a:extLst>
              <a:ext uri="{FF2B5EF4-FFF2-40B4-BE49-F238E27FC236}">
                <a16:creationId xmlns:a16="http://schemas.microsoft.com/office/drawing/2014/main" id="{B63A73D4-A6C0-3607-DCB5-2BC56A2F9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157788"/>
            <a:ext cx="28479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511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 主成分分析的步骤</a:t>
            </a:r>
          </a:p>
        </p:txBody>
      </p:sp>
      <p:sp>
        <p:nvSpPr>
          <p:cNvPr id="2" name="内容占位符 2">
            <a:extLst>
              <a:ext uri="{FF2B5EF4-FFF2-40B4-BE49-F238E27FC236}">
                <a16:creationId xmlns:a16="http://schemas.microsoft.com/office/drawing/2014/main" id="{410EE709-9C05-D6D9-CABE-C001BF204B35}"/>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2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给出</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n</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维中的</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N</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个向量，找出</a:t>
            </a:r>
            <a:r>
              <a:rPr kumimoji="0" lang="en-US" altLang="zh-CN" sz="2000" b="0" i="1" u="none" strike="noStrike" kern="0" cap="none" spc="0" normalizeH="0" baseline="0" noProof="0">
                <a:ln>
                  <a:noFill/>
                </a:ln>
                <a:solidFill>
                  <a:srgbClr val="000000"/>
                </a:solidFill>
                <a:effectLst/>
                <a:uLnTx/>
                <a:uFillTx/>
                <a:latin typeface="Arial"/>
                <a:ea typeface="SimSun" pitchFamily="2" charset="-122"/>
                <a:cs typeface="+mn-cs"/>
              </a:rPr>
              <a:t>k</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a:t>
            </a:r>
            <a:r>
              <a:rPr kumimoji="0" lang="en-US" altLang="zh-CN" sz="2000" b="0" i="1" u="none" strike="noStrike" kern="0" cap="none" spc="0" normalizeH="0" baseline="0" noProof="0">
                <a:ln>
                  <a:noFill/>
                </a:ln>
                <a:solidFill>
                  <a:srgbClr val="000000"/>
                </a:solidFill>
                <a:effectLst/>
                <a:uLnTx/>
                <a:uFillTx/>
                <a:latin typeface="Arial"/>
                <a:ea typeface="SimSun" pitchFamily="2" charset="-122"/>
                <a:cs typeface="+mn-cs"/>
              </a:rPr>
              <a:t>n </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个能最好的表示原数据特征的正交向量（主成分）。</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1" fontAlgn="base" latinLnBrk="0" hangingPunct="1">
              <a:lnSpc>
                <a:spcPct val="12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规范化输入的数据：所有属性落在相同的区间内</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2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计算</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k</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个标准正交向量，即主成分</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2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每个输入数据的向量都是这</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k</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个主成分向量的线性组合。</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2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sym typeface="Symbol" panose="05050102010706020507" pitchFamily="18" charset="2"/>
              </a:rPr>
              <a:t>主成分按照重要程度降序排序</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sym typeface="Symbol" panose="05050102010706020507" pitchFamily="18" charset="2"/>
            </a:endParaRPr>
          </a:p>
          <a:p>
            <a:pPr marL="669925" marR="0" lvl="1" indent="-325438" algn="l" defTabSz="914400" rtl="0" eaLnBrk="1" fontAlgn="base" latinLnBrk="0" hangingPunct="1">
              <a:lnSpc>
                <a:spcPct val="12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sym typeface="Symbol" panose="05050102010706020507" pitchFamily="18" charset="2"/>
              </a:rPr>
              <a:t>因为这些成分经过了排序，因此数据的大小可以通过去除不重要的成分而减小，例如那些方差较小的成分（利用最强的那些主成分可以重构出一个对原数据较好的拟合）</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sym typeface="Symbol" panose="05050102010706020507" pitchFamily="18" charset="2"/>
            </a:endParaRPr>
          </a:p>
          <a:p>
            <a:pPr marL="342900" marR="0" lvl="0" indent="-342900" algn="l" defTabSz="914400" rtl="0" eaLnBrk="1" fontAlgn="base" latinLnBrk="0" hangingPunct="1">
              <a:lnSpc>
                <a:spcPct val="12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PCA</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只适用于数值数据</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1164082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属性子集选择</a:t>
            </a:r>
          </a:p>
        </p:txBody>
      </p:sp>
      <p:sp>
        <p:nvSpPr>
          <p:cNvPr id="2" name="内容占位符 2">
            <a:extLst>
              <a:ext uri="{FF2B5EF4-FFF2-40B4-BE49-F238E27FC236}">
                <a16:creationId xmlns:a16="http://schemas.microsoft.com/office/drawing/2014/main" id="{7B097D1D-AB41-D342-7925-FA1E54A0C0FC}"/>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它是另一种数据维规约方法</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冗余属性 </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大部分或所有的信息都包含在其他属性当中</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例如一件商品的含税价格和其中消费税的税额</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不相关属性</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不包含任何对当前的数据挖掘任务有用的信息</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例如学生</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ID</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在大多数情况下对于预测学生</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GPA</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来说是无关的</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205249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属性子集选择中的启发式搜索</a:t>
            </a:r>
          </a:p>
        </p:txBody>
      </p:sp>
      <p:sp>
        <p:nvSpPr>
          <p:cNvPr id="3" name="内容占位符 2">
            <a:extLst>
              <a:ext uri="{FF2B5EF4-FFF2-40B4-BE49-F238E27FC236}">
                <a16:creationId xmlns:a16="http://schemas.microsoft.com/office/drawing/2014/main" id="{CA62B116-0EF4-37A5-9B45-1DF260AABB42}"/>
              </a:ext>
            </a:extLst>
          </p:cNvPr>
          <p:cNvSpPr txBox="1">
            <a:spLocks/>
          </p:cNvSpPr>
          <p:nvPr/>
        </p:nvSpPr>
        <p:spPr bwMode="auto">
          <a:xfrm>
            <a:off x="597906" y="1359937"/>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对</a:t>
            </a:r>
            <a:r>
              <a:rPr kumimoji="0" lang="en-US" altLang="zh-CN" sz="2400" b="0" i="0" u="none" strike="noStrike" kern="0" cap="none" spc="0" normalizeH="0" baseline="0" noProof="0">
                <a:ln>
                  <a:noFill/>
                </a:ln>
                <a:solidFill>
                  <a:srgbClr val="000000"/>
                </a:solidFill>
                <a:effectLst/>
                <a:uLnTx/>
                <a:uFillTx/>
                <a:latin typeface="Arial"/>
                <a:ea typeface="SimSun" pitchFamily="2" charset="-122"/>
                <a:cs typeface="+mn-cs"/>
              </a:rPr>
              <a:t>d</a:t>
            </a: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种属性有</a:t>
            </a:r>
            <a:r>
              <a:rPr kumimoji="0" lang="en-US" altLang="zh-CN" sz="2400" b="0" i="1" u="none" strike="noStrike" kern="0" cap="none" spc="0" normalizeH="0" baseline="0" noProof="0">
                <a:ln>
                  <a:noFill/>
                </a:ln>
                <a:solidFill>
                  <a:srgbClr val="000000"/>
                </a:solidFill>
                <a:effectLst/>
                <a:uLnTx/>
                <a:uFillTx/>
                <a:latin typeface="Arial"/>
                <a:ea typeface="SimSun" pitchFamily="2" charset="-122"/>
                <a:cs typeface="+mn-cs"/>
              </a:rPr>
              <a:t>2</a:t>
            </a:r>
            <a:r>
              <a:rPr kumimoji="0" lang="en-US" altLang="zh-CN" sz="2400" b="0" i="1" u="none" strike="noStrike" kern="0" cap="none" spc="0" normalizeH="0" baseline="30000" noProof="0">
                <a:ln>
                  <a:noFill/>
                </a:ln>
                <a:solidFill>
                  <a:srgbClr val="000000"/>
                </a:solidFill>
                <a:effectLst/>
                <a:uLnTx/>
                <a:uFillTx/>
                <a:latin typeface="Arial"/>
                <a:ea typeface="SimSun" pitchFamily="2" charset="-122"/>
                <a:cs typeface="+mn-cs"/>
              </a:rPr>
              <a:t>d </a:t>
            </a: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种可能的组合方式</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典型的启发式属性选择方法：</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属性独立假设下最好的单一属性可以通过统计显著性检验来确定</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逐步向前选择：</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首先选出最好的单一属性</a:t>
            </a:r>
            <a:endParaRPr kumimoji="0" lang="en-US" altLang="zh-CN" sz="22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然后选出在第一步的条件下的最好属性并以此类推，不断迭代</a:t>
            </a:r>
            <a:endParaRPr kumimoji="0" lang="en-US" altLang="zh-CN" sz="22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逐步向后删除：</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反复最差的属性</a:t>
            </a:r>
            <a:endParaRPr kumimoji="0" lang="en-US" altLang="zh-CN" sz="22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逐步向前选择和逐步向后删除的结合</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决策树归纳：</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sym typeface="Symbol" panose="05050102010706020507" pitchFamily="18" charset="2"/>
              </a:rPr>
              <a:t>运用属性消除和回溯法</a:t>
            </a:r>
            <a:endParaRPr kumimoji="0" lang="en-US" altLang="zh-CN" sz="2200" b="0" i="0" u="none" strike="noStrike" kern="0" cap="none" spc="0" normalizeH="0" baseline="0" noProof="0">
              <a:ln>
                <a:noFill/>
              </a:ln>
              <a:solidFill>
                <a:srgbClr val="000000"/>
              </a:solidFill>
              <a:effectLst/>
              <a:uLnTx/>
              <a:uFillTx/>
              <a:latin typeface="Arial"/>
              <a:ea typeface="SimSun" pitchFamily="2" charset="-122"/>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320435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solidFill>
                  <a:schemeClr val="tx1"/>
                </a:solidFill>
              </a:rPr>
              <a:t>为什么进行数据预处理？</a:t>
            </a:r>
            <a:endParaRPr lang="zh-CN" altLang="en-US" dirty="0"/>
          </a:p>
        </p:txBody>
      </p:sp>
      <p:sp>
        <p:nvSpPr>
          <p:cNvPr id="2" name="Rectangle 3">
            <a:extLst>
              <a:ext uri="{FF2B5EF4-FFF2-40B4-BE49-F238E27FC236}">
                <a16:creationId xmlns:a16="http://schemas.microsoft.com/office/drawing/2014/main" id="{0B65DB22-9B56-3A9C-90C9-AAA5E955F43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现实世界的数据是“肮脏的”</a:t>
            </a:r>
            <a:r>
              <a:rPr kumimoji="0" lang="en-US" altLang="zh-CN" sz="28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数据多了，什么问题都会出现</a:t>
            </a:r>
            <a:endParaRPr kumimoji="0" lang="en-US" altLang="zh-CN" sz="28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不完整</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缺少数据值；缺乏某些重要属性；仅包含汇总数据；</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occupation=""</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有噪声</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包含错误或者孤立点</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Salary = -10</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数据不一致</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在编码或者命名上存在差异</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过去的等级： “</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1,2,3”, </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现在的等级： “</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A, B, C”</a:t>
            </a: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重复记录间的不一致性</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e.g., Age=“42” Birthday=“03/07/1997”</a:t>
            </a:r>
            <a:endParaRPr kumimoji="0" lang="en-US" altLang="zh-CN" sz="20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244035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属性创建（特征创建）</a:t>
            </a:r>
          </a:p>
        </p:txBody>
      </p:sp>
      <p:sp>
        <p:nvSpPr>
          <p:cNvPr id="2" name="内容占位符 2">
            <a:extLst>
              <a:ext uri="{FF2B5EF4-FFF2-40B4-BE49-F238E27FC236}">
                <a16:creationId xmlns:a16="http://schemas.microsoft.com/office/drawing/2014/main" id="{E10DF0D9-992F-EC7A-489C-C4963D985069}"/>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在数据集中创建一些新的属性或特征，使得它们可以比原数据更好地捕捉重要信息。</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三种生成方法：</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属性提取</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在特定领域适用</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将数据映射到新空间中（如数据规约）</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例如傅立叶变换、小波变换和流形方法</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属性构造</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合并特征</a:t>
            </a:r>
          </a:p>
          <a:p>
            <a:pPr marL="1022350" marR="0" lvl="2" indent="-350838"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数据离散化</a:t>
            </a:r>
            <a:endParaRPr kumimoji="0" lang="zh-CN" altLang="en-US" sz="22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1724067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数量归约</a:t>
            </a:r>
          </a:p>
        </p:txBody>
      </p:sp>
      <p:sp>
        <p:nvSpPr>
          <p:cNvPr id="2" name="内容占位符 2">
            <a:extLst>
              <a:ext uri="{FF2B5EF4-FFF2-40B4-BE49-F238E27FC236}">
                <a16:creationId xmlns:a16="http://schemas.microsoft.com/office/drawing/2014/main" id="{13798794-1EDF-633D-71DC-C4F089841F82}"/>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通过选择替代的、较小的数据表示形式来减少数据量</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有参方法</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使用一个参数模型估计数据，最后只要存储参数即可，不用存储数据（除了可能的离群点）</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常用方法：线性回归方法；多元回归；对数线性模型；</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无参方法</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不使用模型的方法存储数据</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常用方法：直方图，聚类，选样</a:t>
            </a:r>
          </a:p>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3900906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sz="3600" dirty="0"/>
              <a:t>有参方法：回归分析与对数线性模型</a:t>
            </a:r>
            <a:endParaRPr lang="zh-CN" altLang="en-US" dirty="0"/>
          </a:p>
        </p:txBody>
      </p:sp>
      <p:sp>
        <p:nvSpPr>
          <p:cNvPr id="2" name="内容占位符 2">
            <a:extLst>
              <a:ext uri="{FF2B5EF4-FFF2-40B4-BE49-F238E27FC236}">
                <a16:creationId xmlns:a16="http://schemas.microsoft.com/office/drawing/2014/main" id="{CB017F56-907B-CBA1-2D55-28401ED4A021}"/>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线性回归：数据被拟合为一条直线</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通常适用最小二乘法来确定这条直线</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多元回归：线性回归的扩充，允许响应变量被建模为两个或多个预测变量的线性函数</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多元回归可以拟合多种非线性函数</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对数线性模型：近似离散的多维概率分布。</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1808167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回归分析</a:t>
            </a:r>
          </a:p>
        </p:txBody>
      </p:sp>
      <p:sp>
        <p:nvSpPr>
          <p:cNvPr id="2" name="内容占位符 2">
            <a:extLst>
              <a:ext uri="{FF2B5EF4-FFF2-40B4-BE49-F238E27FC236}">
                <a16:creationId xmlns:a16="http://schemas.microsoft.com/office/drawing/2014/main" id="{E37B52B0-5360-1AEE-4776-91A536F08C24}"/>
              </a:ext>
            </a:extLst>
          </p:cNvPr>
          <p:cNvSpPr txBox="1">
            <a:spLocks/>
          </p:cNvSpPr>
          <p:nvPr/>
        </p:nvSpPr>
        <p:spPr bwMode="auto">
          <a:xfrm>
            <a:off x="457200" y="1600200"/>
            <a:ext cx="5029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回归分析：一系列对数值数据进行建模和分析的方法的总称，其中包含一个因变量以及一个或多个自变量</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参数按照对数据进行最佳匹配而估计出</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最常用的最佳匹配估计算法是最小二乘法，但其他标准也同样适用</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被用于预测、推断、可能性测试和因果关系建模</a:t>
            </a:r>
            <a:endParaRPr kumimoji="0" lang="zh-CN" altLang="en-US" sz="28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grpSp>
        <p:nvGrpSpPr>
          <p:cNvPr id="3" name="Group 30">
            <a:extLst>
              <a:ext uri="{FF2B5EF4-FFF2-40B4-BE49-F238E27FC236}">
                <a16:creationId xmlns:a16="http://schemas.microsoft.com/office/drawing/2014/main" id="{CCDE4B3E-2682-8480-F49F-29151C3F10A4}"/>
              </a:ext>
            </a:extLst>
          </p:cNvPr>
          <p:cNvGrpSpPr>
            <a:grpSpLocks/>
          </p:cNvGrpSpPr>
          <p:nvPr/>
        </p:nvGrpSpPr>
        <p:grpSpPr bwMode="auto">
          <a:xfrm>
            <a:off x="6310265" y="1841500"/>
            <a:ext cx="3363913" cy="3175000"/>
            <a:chOff x="3456" y="64"/>
            <a:chExt cx="2119" cy="2000"/>
          </a:xfrm>
        </p:grpSpPr>
        <p:sp>
          <p:nvSpPr>
            <p:cNvPr id="4" name="Line 3">
              <a:extLst>
                <a:ext uri="{FF2B5EF4-FFF2-40B4-BE49-F238E27FC236}">
                  <a16:creationId xmlns:a16="http://schemas.microsoft.com/office/drawing/2014/main" id="{B2C8A98C-ADF3-A136-A20E-4512B1AFAB7F}"/>
                </a:ext>
              </a:extLst>
            </p:cNvPr>
            <p:cNvSpPr>
              <a:spLocks noChangeShapeType="1"/>
            </p:cNvSpPr>
            <p:nvPr/>
          </p:nvSpPr>
          <p:spPr bwMode="auto">
            <a:xfrm flipV="1">
              <a:off x="3456" y="1776"/>
              <a:ext cx="20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5" name="Line 4">
              <a:extLst>
                <a:ext uri="{FF2B5EF4-FFF2-40B4-BE49-F238E27FC236}">
                  <a16:creationId xmlns:a16="http://schemas.microsoft.com/office/drawing/2014/main" id="{B492C699-E487-01A6-07FF-38A8A5BB8BBF}"/>
                </a:ext>
              </a:extLst>
            </p:cNvPr>
            <p:cNvSpPr>
              <a:spLocks noChangeShapeType="1"/>
            </p:cNvSpPr>
            <p:nvPr/>
          </p:nvSpPr>
          <p:spPr bwMode="auto">
            <a:xfrm flipV="1">
              <a:off x="3648" y="64"/>
              <a:ext cx="1" cy="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6" name="Oval 5">
              <a:extLst>
                <a:ext uri="{FF2B5EF4-FFF2-40B4-BE49-F238E27FC236}">
                  <a16:creationId xmlns:a16="http://schemas.microsoft.com/office/drawing/2014/main" id="{98FBE50F-FF88-72B0-FE72-2A2FB97AB2DC}"/>
                </a:ext>
              </a:extLst>
            </p:cNvPr>
            <p:cNvSpPr>
              <a:spLocks noChangeArrowheads="1"/>
            </p:cNvSpPr>
            <p:nvPr/>
          </p:nvSpPr>
          <p:spPr bwMode="auto">
            <a:xfrm flipV="1">
              <a:off x="4522" y="1116"/>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7" name="Oval 6">
              <a:extLst>
                <a:ext uri="{FF2B5EF4-FFF2-40B4-BE49-F238E27FC236}">
                  <a16:creationId xmlns:a16="http://schemas.microsoft.com/office/drawing/2014/main" id="{16FEFAAD-531C-0E07-8CA9-877E51566892}"/>
                </a:ext>
              </a:extLst>
            </p:cNvPr>
            <p:cNvSpPr>
              <a:spLocks noChangeArrowheads="1"/>
            </p:cNvSpPr>
            <p:nvPr/>
          </p:nvSpPr>
          <p:spPr bwMode="auto">
            <a:xfrm flipV="1">
              <a:off x="4259" y="1182"/>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8" name="Oval 7">
              <a:extLst>
                <a:ext uri="{FF2B5EF4-FFF2-40B4-BE49-F238E27FC236}">
                  <a16:creationId xmlns:a16="http://schemas.microsoft.com/office/drawing/2014/main" id="{AAA1E22D-8C6C-509D-09E7-554400FF0BA8}"/>
                </a:ext>
              </a:extLst>
            </p:cNvPr>
            <p:cNvSpPr>
              <a:spLocks noChangeArrowheads="1"/>
            </p:cNvSpPr>
            <p:nvPr/>
          </p:nvSpPr>
          <p:spPr bwMode="auto">
            <a:xfrm flipV="1">
              <a:off x="4149" y="600"/>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9" name="Oval 8">
              <a:extLst>
                <a:ext uri="{FF2B5EF4-FFF2-40B4-BE49-F238E27FC236}">
                  <a16:creationId xmlns:a16="http://schemas.microsoft.com/office/drawing/2014/main" id="{40476B10-45B9-7B61-D350-3C962FCD9A1D}"/>
                </a:ext>
              </a:extLst>
            </p:cNvPr>
            <p:cNvSpPr>
              <a:spLocks noChangeArrowheads="1"/>
            </p:cNvSpPr>
            <p:nvPr/>
          </p:nvSpPr>
          <p:spPr bwMode="auto">
            <a:xfrm flipV="1">
              <a:off x="4039" y="1477"/>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0" name="Oval 9">
              <a:extLst>
                <a:ext uri="{FF2B5EF4-FFF2-40B4-BE49-F238E27FC236}">
                  <a16:creationId xmlns:a16="http://schemas.microsoft.com/office/drawing/2014/main" id="{2B7793A8-FB9E-A960-AA8E-D23B237253CA}"/>
                </a:ext>
              </a:extLst>
            </p:cNvPr>
            <p:cNvSpPr>
              <a:spLocks noChangeArrowheads="1"/>
            </p:cNvSpPr>
            <p:nvPr/>
          </p:nvSpPr>
          <p:spPr bwMode="auto">
            <a:xfrm flipV="1">
              <a:off x="4588" y="894"/>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1" name="Oval 10">
              <a:extLst>
                <a:ext uri="{FF2B5EF4-FFF2-40B4-BE49-F238E27FC236}">
                  <a16:creationId xmlns:a16="http://schemas.microsoft.com/office/drawing/2014/main" id="{261BA848-211E-9BE4-12CB-E21338B17E89}"/>
                </a:ext>
              </a:extLst>
            </p:cNvPr>
            <p:cNvSpPr>
              <a:spLocks noChangeArrowheads="1"/>
            </p:cNvSpPr>
            <p:nvPr/>
          </p:nvSpPr>
          <p:spPr bwMode="auto">
            <a:xfrm flipV="1">
              <a:off x="4715" y="722"/>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2" name="Oval 11">
              <a:extLst>
                <a:ext uri="{FF2B5EF4-FFF2-40B4-BE49-F238E27FC236}">
                  <a16:creationId xmlns:a16="http://schemas.microsoft.com/office/drawing/2014/main" id="{0DA39BC4-05F9-4BE0-D5CA-86F21C0B8B96}"/>
                </a:ext>
              </a:extLst>
            </p:cNvPr>
            <p:cNvSpPr>
              <a:spLocks noChangeArrowheads="1"/>
            </p:cNvSpPr>
            <p:nvPr/>
          </p:nvSpPr>
          <p:spPr bwMode="auto">
            <a:xfrm flipV="1">
              <a:off x="3813" y="1538"/>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3" name="Oval 12">
              <a:extLst>
                <a:ext uri="{FF2B5EF4-FFF2-40B4-BE49-F238E27FC236}">
                  <a16:creationId xmlns:a16="http://schemas.microsoft.com/office/drawing/2014/main" id="{1DE3E5CD-8250-FB81-0632-5D6DFC726929}"/>
                </a:ext>
              </a:extLst>
            </p:cNvPr>
            <p:cNvSpPr>
              <a:spLocks noChangeArrowheads="1"/>
            </p:cNvSpPr>
            <p:nvPr/>
          </p:nvSpPr>
          <p:spPr bwMode="auto">
            <a:xfrm flipV="1">
              <a:off x="4917" y="719"/>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4" name="Oval 13">
              <a:extLst>
                <a:ext uri="{FF2B5EF4-FFF2-40B4-BE49-F238E27FC236}">
                  <a16:creationId xmlns:a16="http://schemas.microsoft.com/office/drawing/2014/main" id="{F2680DFE-4327-BE82-4592-A3615285AE91}"/>
                </a:ext>
              </a:extLst>
            </p:cNvPr>
            <p:cNvSpPr>
              <a:spLocks noChangeArrowheads="1"/>
            </p:cNvSpPr>
            <p:nvPr/>
          </p:nvSpPr>
          <p:spPr bwMode="auto">
            <a:xfrm flipV="1">
              <a:off x="4930" y="568"/>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5" name="Oval 14">
              <a:extLst>
                <a:ext uri="{FF2B5EF4-FFF2-40B4-BE49-F238E27FC236}">
                  <a16:creationId xmlns:a16="http://schemas.microsoft.com/office/drawing/2014/main" id="{A0B435EB-2852-5B6E-A1DB-51DFCEA587D1}"/>
                </a:ext>
              </a:extLst>
            </p:cNvPr>
            <p:cNvSpPr>
              <a:spLocks noChangeArrowheads="1"/>
            </p:cNvSpPr>
            <p:nvPr/>
          </p:nvSpPr>
          <p:spPr bwMode="auto">
            <a:xfrm flipV="1">
              <a:off x="5191" y="551"/>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6" name="Oval 15">
              <a:extLst>
                <a:ext uri="{FF2B5EF4-FFF2-40B4-BE49-F238E27FC236}">
                  <a16:creationId xmlns:a16="http://schemas.microsoft.com/office/drawing/2014/main" id="{94679E86-1B78-B6C1-03F2-06295B65D5D2}"/>
                </a:ext>
              </a:extLst>
            </p:cNvPr>
            <p:cNvSpPr>
              <a:spLocks noChangeArrowheads="1"/>
            </p:cNvSpPr>
            <p:nvPr/>
          </p:nvSpPr>
          <p:spPr bwMode="auto">
            <a:xfrm flipV="1">
              <a:off x="3785" y="1706"/>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7" name="Oval 16">
              <a:extLst>
                <a:ext uri="{FF2B5EF4-FFF2-40B4-BE49-F238E27FC236}">
                  <a16:creationId xmlns:a16="http://schemas.microsoft.com/office/drawing/2014/main" id="{3CE9ACE2-1C18-9828-97C5-E85185DCA0B1}"/>
                </a:ext>
              </a:extLst>
            </p:cNvPr>
            <p:cNvSpPr>
              <a:spLocks noChangeArrowheads="1"/>
            </p:cNvSpPr>
            <p:nvPr/>
          </p:nvSpPr>
          <p:spPr bwMode="auto">
            <a:xfrm flipV="1">
              <a:off x="5178" y="393"/>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8" name="Oval 17">
              <a:extLst>
                <a:ext uri="{FF2B5EF4-FFF2-40B4-BE49-F238E27FC236}">
                  <a16:creationId xmlns:a16="http://schemas.microsoft.com/office/drawing/2014/main" id="{B6BD29B1-757B-688D-808D-AED43212AC9D}"/>
                </a:ext>
              </a:extLst>
            </p:cNvPr>
            <p:cNvSpPr>
              <a:spLocks noChangeArrowheads="1"/>
            </p:cNvSpPr>
            <p:nvPr/>
          </p:nvSpPr>
          <p:spPr bwMode="auto">
            <a:xfrm flipV="1">
              <a:off x="5386" y="314"/>
              <a:ext cx="27" cy="27"/>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9" name="Line 18">
              <a:extLst>
                <a:ext uri="{FF2B5EF4-FFF2-40B4-BE49-F238E27FC236}">
                  <a16:creationId xmlns:a16="http://schemas.microsoft.com/office/drawing/2014/main" id="{1655ADC5-EC25-C364-C1A4-3040F486D408}"/>
                </a:ext>
              </a:extLst>
            </p:cNvPr>
            <p:cNvSpPr>
              <a:spLocks noChangeShapeType="1"/>
            </p:cNvSpPr>
            <p:nvPr/>
          </p:nvSpPr>
          <p:spPr bwMode="auto">
            <a:xfrm flipV="1">
              <a:off x="3638" y="259"/>
              <a:ext cx="1831" cy="1430"/>
            </a:xfrm>
            <a:prstGeom prst="line">
              <a:avLst/>
            </a:prstGeom>
            <a:noFill/>
            <a:ln w="9525">
              <a:solidFill>
                <a:srgbClr val="0066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20" name="Text Box 19">
              <a:extLst>
                <a:ext uri="{FF2B5EF4-FFF2-40B4-BE49-F238E27FC236}">
                  <a16:creationId xmlns:a16="http://schemas.microsoft.com/office/drawing/2014/main" id="{04F07A23-9BB5-ADE0-11A2-210714D0476F}"/>
                </a:ext>
              </a:extLst>
            </p:cNvPr>
            <p:cNvSpPr txBox="1">
              <a:spLocks noChangeArrowheads="1"/>
            </p:cNvSpPr>
            <p:nvPr/>
          </p:nvSpPr>
          <p:spPr bwMode="auto">
            <a:xfrm>
              <a:off x="5328"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21" name="Text Box 21">
              <a:extLst>
                <a:ext uri="{FF2B5EF4-FFF2-40B4-BE49-F238E27FC236}">
                  <a16:creationId xmlns:a16="http://schemas.microsoft.com/office/drawing/2014/main" id="{F71BC912-474B-963C-2862-74B48F9B528E}"/>
                </a:ext>
              </a:extLst>
            </p:cNvPr>
            <p:cNvSpPr txBox="1">
              <a:spLocks noChangeArrowheads="1"/>
            </p:cNvSpPr>
            <p:nvPr/>
          </p:nvSpPr>
          <p:spPr bwMode="auto">
            <a:xfrm>
              <a:off x="4763" y="1063"/>
              <a:ext cx="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 = x + 1</a:t>
              </a:r>
            </a:p>
          </p:txBody>
        </p:sp>
        <p:sp>
          <p:nvSpPr>
            <p:cNvPr id="22" name="Line 22">
              <a:extLst>
                <a:ext uri="{FF2B5EF4-FFF2-40B4-BE49-F238E27FC236}">
                  <a16:creationId xmlns:a16="http://schemas.microsoft.com/office/drawing/2014/main" id="{523A3FCB-06B9-F99A-5704-E05ACB5841E9}"/>
                </a:ext>
              </a:extLst>
            </p:cNvPr>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23" name="Line 23">
              <a:extLst>
                <a:ext uri="{FF2B5EF4-FFF2-40B4-BE49-F238E27FC236}">
                  <a16:creationId xmlns:a16="http://schemas.microsoft.com/office/drawing/2014/main" id="{71C5CB19-EAD9-33EC-C20F-4746D26E2451}"/>
                </a:ext>
              </a:extLst>
            </p:cNvPr>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24" name="Line 24">
              <a:extLst>
                <a:ext uri="{FF2B5EF4-FFF2-40B4-BE49-F238E27FC236}">
                  <a16:creationId xmlns:a16="http://schemas.microsoft.com/office/drawing/2014/main" id="{6EEEAA65-B11B-44E8-233B-9F29EFE95AF8}"/>
                </a:ext>
              </a:extLst>
            </p:cNvPr>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25" name="Text Box 25">
              <a:extLst>
                <a:ext uri="{FF2B5EF4-FFF2-40B4-BE49-F238E27FC236}">
                  <a16:creationId xmlns:a16="http://schemas.microsoft.com/office/drawing/2014/main" id="{BD88C00C-56D2-62E6-6281-CB3ADAE36C64}"/>
                </a:ext>
              </a:extLst>
            </p:cNvPr>
            <p:cNvSpPr txBox="1">
              <a:spLocks noChangeArrowheads="1"/>
            </p:cNvSpPr>
            <p:nvPr/>
          </p:nvSpPr>
          <p:spPr bwMode="auto">
            <a:xfrm>
              <a:off x="4115" y="181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X1</a:t>
              </a:r>
            </a:p>
          </p:txBody>
        </p:sp>
        <p:sp>
          <p:nvSpPr>
            <p:cNvPr id="26" name="Text Box 26">
              <a:extLst>
                <a:ext uri="{FF2B5EF4-FFF2-40B4-BE49-F238E27FC236}">
                  <a16:creationId xmlns:a16="http://schemas.microsoft.com/office/drawing/2014/main" id="{00843403-F358-C169-859E-7921320AE449}"/>
                </a:ext>
              </a:extLst>
            </p:cNvPr>
            <p:cNvSpPr txBox="1">
              <a:spLocks noChangeArrowheads="1"/>
            </p:cNvSpPr>
            <p:nvPr/>
          </p:nvSpPr>
          <p:spPr bwMode="auto">
            <a:xfrm>
              <a:off x="3600" y="43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Y1</a:t>
              </a:r>
            </a:p>
          </p:txBody>
        </p:sp>
        <p:sp>
          <p:nvSpPr>
            <p:cNvPr id="27" name="Text Box 27">
              <a:extLst>
                <a:ext uri="{FF2B5EF4-FFF2-40B4-BE49-F238E27FC236}">
                  <a16:creationId xmlns:a16="http://schemas.microsoft.com/office/drawing/2014/main" id="{C57BE247-4936-9131-1550-D345C9054AE0}"/>
                </a:ext>
              </a:extLst>
            </p:cNvPr>
            <p:cNvSpPr txBox="1">
              <a:spLocks noChangeArrowheads="1"/>
            </p:cNvSpPr>
            <p:nvPr/>
          </p:nvSpPr>
          <p:spPr bwMode="auto">
            <a:xfrm>
              <a:off x="3619" y="1008"/>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Y1’</a:t>
              </a:r>
            </a:p>
          </p:txBody>
        </p:sp>
      </p:grpSp>
    </p:spTree>
    <p:extLst>
      <p:ext uri="{BB962C8B-B14F-4D97-AF65-F5344CB8AC3E}">
        <p14:creationId xmlns:p14="http://schemas.microsoft.com/office/powerpoint/2010/main" val="3168094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回归分析与对数线性模型</a:t>
            </a:r>
          </a:p>
        </p:txBody>
      </p:sp>
      <p:sp>
        <p:nvSpPr>
          <p:cNvPr id="2" name="Rectangle 2">
            <a:extLst>
              <a:ext uri="{FF2B5EF4-FFF2-40B4-BE49-F238E27FC236}">
                <a16:creationId xmlns:a16="http://schemas.microsoft.com/office/drawing/2014/main" id="{419A83A0-A832-8A9C-1E0A-7ED2201DF2EF}"/>
              </a:ext>
            </a:extLst>
          </p:cNvPr>
          <p:cNvSpPr txBox="1">
            <a:spLocks noChangeArrowheads="1"/>
          </p:cNvSpPr>
          <p:nvPr/>
        </p:nvSpPr>
        <p:spPr bwMode="auto">
          <a:xfrm>
            <a:off x="597906" y="1539843"/>
            <a:ext cx="85344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669925" indent="-325438"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342900" marR="0" lvl="0" indent="-342900" defTabSz="914400" eaLnBrk="0" fontAlgn="auto" latinLnBrk="0" hangingPunct="0">
              <a:lnSpc>
                <a:spcPct val="100000"/>
              </a:lnSpc>
              <a:spcBef>
                <a:spcPct val="20000"/>
              </a:spcBef>
              <a:spcAft>
                <a:spcPts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线性回归：数据被拟合为一条直线</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Y = w X + b</a:t>
            </a:r>
          </a:p>
          <a:p>
            <a:pPr marL="669925" marR="0" lvl="1" indent="-325438" defTabSz="914400" eaLnBrk="0" fontAlgn="auto" latinLnBrk="0" hangingPunct="0">
              <a:lnSpc>
                <a:spcPct val="10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两个回归系数，</a:t>
            </a:r>
            <a:r>
              <a:rPr kumimoji="0" lang="en-US" altLang="zh-CN" sz="20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w</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和</a:t>
            </a:r>
            <a:r>
              <a:rPr kumimoji="0" lang="en-US" altLang="zh-CN" sz="20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b</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，由手头的数据来进行估算</a:t>
            </a:r>
          </a:p>
          <a:p>
            <a:pPr marL="669925" marR="0" lvl="1" indent="-325438" defTabSz="914400" eaLnBrk="0" fontAlgn="auto" latinLnBrk="0" hangingPunct="0">
              <a:lnSpc>
                <a:spcPct val="10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通常适用最小二乘法来确定这条直线</a:t>
            </a:r>
          </a:p>
          <a:p>
            <a:pPr marL="342900" marR="0" lvl="0" indent="-342900" defTabSz="914400" eaLnBrk="0" fontAlgn="auto" latinLnBrk="0" hangingPunct="0">
              <a:lnSpc>
                <a:spcPct val="100000"/>
              </a:lnSpc>
              <a:spcBef>
                <a:spcPct val="20000"/>
              </a:spcBef>
              <a:spcAft>
                <a:spcPts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多元回归：线性回归的扩充，允许响应变量</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Y</a:t>
            </a: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被建模为两个或多个预测变量的线性函数</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Y = b</a:t>
            </a:r>
            <a:r>
              <a:rPr kumimoji="0" lang="en-US" altLang="zh-CN" sz="2600" b="0" i="1"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0</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 b</a:t>
            </a:r>
            <a:r>
              <a:rPr kumimoji="0" lang="en-US" altLang="zh-CN" sz="2600" b="0" i="1"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1</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X</a:t>
            </a:r>
            <a:r>
              <a:rPr kumimoji="0" lang="en-US" altLang="zh-CN" sz="2600" b="0" i="1"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1</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 b</a:t>
            </a:r>
            <a:r>
              <a:rPr kumimoji="0" lang="en-US" altLang="zh-CN" sz="2600" b="0" i="1"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2</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X</a:t>
            </a:r>
            <a:r>
              <a:rPr kumimoji="0" lang="en-US" altLang="zh-CN" sz="2600" b="0" i="1"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rPr>
              <a:t>2</a:t>
            </a:r>
            <a:r>
              <a:rPr kumimoji="0" lang="en-US" altLang="zh-CN" sz="2600" b="0" i="1"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p>
          <a:p>
            <a:pPr marL="669925" marR="0" lvl="1" indent="-325438" defTabSz="914400" eaLnBrk="0" fontAlgn="auto" latinLnBrk="0" hangingPunct="0">
              <a:lnSpc>
                <a:spcPct val="10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多元回归可以拟合多种非线性函数</a:t>
            </a:r>
          </a:p>
          <a:p>
            <a:pPr marL="342900" marR="0" lvl="0" indent="-342900" defTabSz="914400" eaLnBrk="0" fontAlgn="auto" latinLnBrk="0" hangingPunct="0">
              <a:lnSpc>
                <a:spcPct val="100000"/>
              </a:lnSpc>
              <a:spcBef>
                <a:spcPct val="20000"/>
              </a:spcBef>
              <a:spcAft>
                <a:spcPts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对数线性模型：</a:t>
            </a:r>
            <a:endParaRPr kumimoji="0" lang="en-US" altLang="zh-CN" sz="26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0" fontAlgn="auto" latinLnBrk="0" hangingPunct="0">
              <a:lnSpc>
                <a:spcPct val="10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近似离散的多维概率分布</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0" fontAlgn="auto" latinLnBrk="0" hangingPunct="0">
              <a:lnSpc>
                <a:spcPct val="10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衡量多维空间中的一系列离散化属性，基于这些维度组合出一个更小的子集</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12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适用于维规约和数据光滑</a:t>
            </a:r>
            <a:endParaRPr kumimoji="0" lang="en-US" altLang="zh-CN" sz="2000" b="0" i="1" u="none" strike="noStrike" kern="0" cap="none" spc="0" normalizeH="0" baseline="-25000" noProof="0" dirty="0">
              <a:ln>
                <a:noFill/>
              </a:ln>
              <a:solidFill>
                <a:srgbClr val="000000"/>
              </a:solidFill>
              <a:effectLst/>
              <a:uLnTx/>
              <a:uFillTx/>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274364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直方图分析</a:t>
            </a:r>
          </a:p>
        </p:txBody>
      </p:sp>
      <p:sp>
        <p:nvSpPr>
          <p:cNvPr id="2" name="内容占位符 2">
            <a:extLst>
              <a:ext uri="{FF2B5EF4-FFF2-40B4-BE49-F238E27FC236}">
                <a16:creationId xmlns:a16="http://schemas.microsoft.com/office/drawing/2014/main" id="{FF52C422-5B33-29DA-8E1E-944BEA72066C}"/>
              </a:ext>
            </a:extLst>
          </p:cNvPr>
          <p:cNvSpPr txBox="1">
            <a:spLocks/>
          </p:cNvSpPr>
          <p:nvPr/>
        </p:nvSpPr>
        <p:spPr>
          <a:xfrm>
            <a:off x="457200" y="1600200"/>
            <a:ext cx="3754438" cy="4530725"/>
          </a:xfrm>
          <a:prstGeom prst="rect">
            <a:avLst/>
          </a:prstGeom>
        </p:spPr>
        <p:txBody>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a:t>将数据分装于桶中，存储该桶中的均值或总和</a:t>
            </a:r>
          </a:p>
          <a:p>
            <a:r>
              <a:rPr lang="zh-CN" altLang="en-US" kern="0"/>
              <a:t>划分规则：</a:t>
            </a:r>
          </a:p>
          <a:p>
            <a:pPr lvl="1"/>
            <a:r>
              <a:rPr lang="zh-CN" altLang="en-US" kern="0"/>
              <a:t>等宽：每个桶有相同的范围</a:t>
            </a:r>
          </a:p>
          <a:p>
            <a:pPr lvl="1"/>
            <a:r>
              <a:rPr lang="zh-CN" altLang="en-US" kern="0"/>
              <a:t>等频或等深</a:t>
            </a:r>
          </a:p>
          <a:p>
            <a:endParaRPr lang="zh-CN" altLang="en-US" kern="0" dirty="0"/>
          </a:p>
        </p:txBody>
      </p:sp>
      <p:graphicFrame>
        <p:nvGraphicFramePr>
          <p:cNvPr id="3" name="对象 1">
            <a:extLst>
              <a:ext uri="{FF2B5EF4-FFF2-40B4-BE49-F238E27FC236}">
                <a16:creationId xmlns:a16="http://schemas.microsoft.com/office/drawing/2014/main" id="{BAF8D54E-2AFE-EAA2-5190-CA1724FD599F}"/>
              </a:ext>
            </a:extLst>
          </p:cNvPr>
          <p:cNvGraphicFramePr>
            <a:graphicFrameLocks/>
          </p:cNvGraphicFramePr>
          <p:nvPr/>
        </p:nvGraphicFramePr>
        <p:xfrm>
          <a:off x="4249738" y="1412875"/>
          <a:ext cx="5362575" cy="4103688"/>
        </p:xfrm>
        <a:graphic>
          <a:graphicData uri="http://schemas.openxmlformats.org/presentationml/2006/ole">
            <mc:AlternateContent xmlns:mc="http://schemas.openxmlformats.org/markup-compatibility/2006">
              <mc:Choice xmlns:v="urn:schemas-microsoft-com:vml" Requires="v">
                <p:oleObj name="Chart" r:id="rId2" imgW="7911135" imgH="3853466" progId="MSGraph.Chart.8">
                  <p:embed followColorScheme="full"/>
                </p:oleObj>
              </mc:Choice>
              <mc:Fallback>
                <p:oleObj name="Chart" r:id="rId2" imgW="7911135" imgH="3853466" progId="MSGraph.Chart.8">
                  <p:embed followColorScheme="full"/>
                  <p:pic>
                    <p:nvPicPr>
                      <p:cNvPr id="47108" name="对象 1">
                        <a:extLst>
                          <a:ext uri="{FF2B5EF4-FFF2-40B4-BE49-F238E27FC236}">
                            <a16:creationId xmlns:a16="http://schemas.microsoft.com/office/drawing/2014/main" id="{4BC70E1D-A5C8-50CE-D4B1-0C8FA00F0F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738" y="1412875"/>
                        <a:ext cx="5362575"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88275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聚类</a:t>
            </a:r>
          </a:p>
        </p:txBody>
      </p:sp>
      <p:sp>
        <p:nvSpPr>
          <p:cNvPr id="2" name="内容占位符 2">
            <a:extLst>
              <a:ext uri="{FF2B5EF4-FFF2-40B4-BE49-F238E27FC236}">
                <a16:creationId xmlns:a16="http://schemas.microsoft.com/office/drawing/2014/main" id="{BE9B4C26-087F-46C7-A494-B62999098955}"/>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将数据集划分为聚类，然后通过聚类来表示数据集</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如果数据可以组成各种不同的聚类，则该技术非常有效，反之如果数据界线模糊，则方法无效</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数据可以分层聚类，并被存储在多层索引树中</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聚类的定义和算法都有很多选择</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8982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抽样</a:t>
            </a:r>
          </a:p>
        </p:txBody>
      </p:sp>
      <p:sp>
        <p:nvSpPr>
          <p:cNvPr id="2" name="内容占位符 2">
            <a:extLst>
              <a:ext uri="{FF2B5EF4-FFF2-40B4-BE49-F238E27FC236}">
                <a16:creationId xmlns:a16="http://schemas.microsoft.com/office/drawing/2014/main" id="{4A1EF327-6717-96BD-82E2-32A1F72E23AB}"/>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允许用数据的较小随机样本</a:t>
            </a:r>
            <a:r>
              <a:rPr kumimoji="0" lang="en-US" altLang="zh-CN" sz="3000" b="0" i="1" u="none" strike="noStrike" kern="0" cap="none" spc="0" normalizeH="0" baseline="0" noProof="0">
                <a:ln>
                  <a:noFill/>
                </a:ln>
                <a:solidFill>
                  <a:srgbClr val="000000"/>
                </a:solidFill>
                <a:effectLst/>
                <a:uLnTx/>
                <a:uFillTx/>
                <a:latin typeface="Arial"/>
                <a:ea typeface="SimSun" pitchFamily="2" charset="-122"/>
                <a:cs typeface="+mn-cs"/>
              </a:rPr>
              <a:t>s</a:t>
            </a: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（子集）表示较大的数据集</a:t>
            </a:r>
            <a:r>
              <a:rPr kumimoji="0" lang="en-US" altLang="zh-CN" sz="3000" b="0" i="1" u="none" strike="noStrike" kern="0" cap="none" spc="0" normalizeH="0" baseline="0" noProof="0">
                <a:ln>
                  <a:noFill/>
                </a:ln>
                <a:solidFill>
                  <a:srgbClr val="000000"/>
                </a:solidFill>
                <a:effectLst/>
                <a:uLnTx/>
                <a:uFillTx/>
                <a:latin typeface="Arial"/>
                <a:ea typeface="SimSun" pitchFamily="2" charset="-122"/>
                <a:cs typeface="+mn-cs"/>
              </a:rPr>
              <a:t>N</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允许次线性复杂度的挖掘算法</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关键原则：找出数据中有代表性的子集</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简单随机抽样会在数据偏斜的情况下表现不佳</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开发适应性抽样算法，例如分层抽样</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注意：抽样可能不会减少数据库</a:t>
            </a:r>
            <a:r>
              <a:rPr kumimoji="0" lang="en-US" altLang="zh-CN" sz="3000" b="0" i="1" u="none" strike="noStrike" kern="0" cap="none" spc="0" normalizeH="0" baseline="0" noProof="0">
                <a:ln>
                  <a:noFill/>
                </a:ln>
                <a:solidFill>
                  <a:srgbClr val="000000"/>
                </a:solidFill>
                <a:effectLst/>
                <a:uLnTx/>
                <a:uFillTx/>
                <a:latin typeface="Arial"/>
                <a:ea typeface="SimSun" pitchFamily="2" charset="-122"/>
                <a:cs typeface="+mn-cs"/>
              </a:rPr>
              <a:t>I/O</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4094573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抽样类型</a:t>
            </a:r>
          </a:p>
        </p:txBody>
      </p:sp>
      <p:sp>
        <p:nvSpPr>
          <p:cNvPr id="2" name="内容占位符 2">
            <a:extLst>
              <a:ext uri="{FF2B5EF4-FFF2-40B4-BE49-F238E27FC236}">
                <a16:creationId xmlns:a16="http://schemas.microsoft.com/office/drawing/2014/main" id="{18D19DA2-3962-9AC5-3234-73AA9F653DAF}"/>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简单随机抽样</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等可能地选择任意一种特定项</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无放回简单随机抽样</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一旦某一物品被选中，它将在总体中被删除</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有放回简单随机抽样</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某一物品被选中后不会在总体中删除</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分层抽样： </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将数据集进行划分，并在每一个划分中抽样</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适用于偏斜数据</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1605570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有放回和无放回抽样</a:t>
            </a:r>
          </a:p>
        </p:txBody>
      </p:sp>
      <p:sp>
        <p:nvSpPr>
          <p:cNvPr id="2" name="Text Box 3">
            <a:extLst>
              <a:ext uri="{FF2B5EF4-FFF2-40B4-BE49-F238E27FC236}">
                <a16:creationId xmlns:a16="http://schemas.microsoft.com/office/drawing/2014/main" id="{B0F829A0-CCD0-B9DF-E28C-558F5FE8D0B8}"/>
              </a:ext>
            </a:extLst>
          </p:cNvPr>
          <p:cNvSpPr txBox="1">
            <a:spLocks noChangeArrowheads="1"/>
          </p:cNvSpPr>
          <p:nvPr/>
        </p:nvSpPr>
        <p:spPr bwMode="auto">
          <a:xfrm rot="20586437">
            <a:off x="3759200" y="3114675"/>
            <a:ext cx="2339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a:solidFill>
                  <a:srgbClr val="000000"/>
                </a:solidFill>
                <a:latin typeface="Times New Roman" panose="02020603050405020304" pitchFamily="18" charset="0"/>
              </a:rPr>
              <a:t>SRSWOR</a:t>
            </a:r>
          </a:p>
          <a:p>
            <a:r>
              <a:rPr lang="zh-CN" altLang="en-US">
                <a:solidFill>
                  <a:srgbClr val="000000"/>
                </a:solidFill>
                <a:latin typeface="Times New Roman" panose="02020603050405020304" pitchFamily="18" charset="0"/>
              </a:rPr>
              <a:t>（无放回</a:t>
            </a:r>
            <a:endParaRPr lang="en-US" altLang="zh-CN">
              <a:solidFill>
                <a:srgbClr val="000000"/>
              </a:solidFill>
              <a:latin typeface="Times New Roman" panose="02020603050405020304" pitchFamily="18" charset="0"/>
            </a:endParaRPr>
          </a:p>
          <a:p>
            <a:r>
              <a:rPr lang="zh-CN" altLang="en-US">
                <a:solidFill>
                  <a:srgbClr val="000000"/>
                </a:solidFill>
                <a:latin typeface="Times New Roman" panose="02020603050405020304" pitchFamily="18" charset="0"/>
              </a:rPr>
              <a:t>简单随机抽样）</a:t>
            </a:r>
            <a:endParaRPr lang="en-US" altLang="zh-CN">
              <a:solidFill>
                <a:srgbClr val="000000"/>
              </a:solidFill>
              <a:latin typeface="Times New Roman" panose="02020603050405020304" pitchFamily="18" charset="0"/>
            </a:endParaRPr>
          </a:p>
        </p:txBody>
      </p:sp>
      <p:grpSp>
        <p:nvGrpSpPr>
          <p:cNvPr id="3" name="Group 4">
            <a:extLst>
              <a:ext uri="{FF2B5EF4-FFF2-40B4-BE49-F238E27FC236}">
                <a16:creationId xmlns:a16="http://schemas.microsoft.com/office/drawing/2014/main" id="{484F2149-8FF6-5AAA-61B0-FA42C3B0D56E}"/>
              </a:ext>
            </a:extLst>
          </p:cNvPr>
          <p:cNvGrpSpPr>
            <a:grpSpLocks/>
          </p:cNvGrpSpPr>
          <p:nvPr/>
        </p:nvGrpSpPr>
        <p:grpSpPr bwMode="auto">
          <a:xfrm>
            <a:off x="5695950" y="1771650"/>
            <a:ext cx="2438400" cy="1676400"/>
            <a:chOff x="3588" y="1116"/>
            <a:chExt cx="1536" cy="1056"/>
          </a:xfrm>
        </p:grpSpPr>
        <p:sp>
          <p:nvSpPr>
            <p:cNvPr id="4" name="AutoShape 5">
              <a:extLst>
                <a:ext uri="{FF2B5EF4-FFF2-40B4-BE49-F238E27FC236}">
                  <a16:creationId xmlns:a16="http://schemas.microsoft.com/office/drawing/2014/main" id="{FBE45FE0-ACAC-A16A-04B7-3051CFB4FE62}"/>
                </a:ext>
              </a:extLst>
            </p:cNvPr>
            <p:cNvSpPr>
              <a:spLocks noChangeArrowheads="1"/>
            </p:cNvSpPr>
            <p:nvPr/>
          </p:nvSpPr>
          <p:spPr bwMode="auto">
            <a:xfrm>
              <a:off x="3588" y="1116"/>
              <a:ext cx="1536" cy="1056"/>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5" name="Oval 6">
              <a:extLst>
                <a:ext uri="{FF2B5EF4-FFF2-40B4-BE49-F238E27FC236}">
                  <a16:creationId xmlns:a16="http://schemas.microsoft.com/office/drawing/2014/main" id="{175E53B7-980B-417C-DA13-D5D1C228361B}"/>
                </a:ext>
              </a:extLst>
            </p:cNvPr>
            <p:cNvSpPr>
              <a:spLocks noChangeArrowheads="1"/>
            </p:cNvSpPr>
            <p:nvPr/>
          </p:nvSpPr>
          <p:spPr bwMode="auto">
            <a:xfrm>
              <a:off x="4092" y="1788"/>
              <a:ext cx="540" cy="360"/>
            </a:xfrm>
            <a:prstGeom prst="ellipse">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6" name="Oval 7">
              <a:extLst>
                <a:ext uri="{FF2B5EF4-FFF2-40B4-BE49-F238E27FC236}">
                  <a16:creationId xmlns:a16="http://schemas.microsoft.com/office/drawing/2014/main" id="{AD2E17B9-76C1-DBEB-EED9-CF6F624FB9BA}"/>
                </a:ext>
              </a:extLst>
            </p:cNvPr>
            <p:cNvSpPr>
              <a:spLocks noChangeArrowheads="1"/>
            </p:cNvSpPr>
            <p:nvPr/>
          </p:nvSpPr>
          <p:spPr bwMode="auto">
            <a:xfrm>
              <a:off x="4632" y="1632"/>
              <a:ext cx="492" cy="396"/>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7" name="Oval 8">
              <a:extLst>
                <a:ext uri="{FF2B5EF4-FFF2-40B4-BE49-F238E27FC236}">
                  <a16:creationId xmlns:a16="http://schemas.microsoft.com/office/drawing/2014/main" id="{701924E7-06FF-5CEB-7AE0-6C86212CDBC2}"/>
                </a:ext>
              </a:extLst>
            </p:cNvPr>
            <p:cNvSpPr>
              <a:spLocks noChangeArrowheads="1"/>
            </p:cNvSpPr>
            <p:nvPr/>
          </p:nvSpPr>
          <p:spPr bwMode="auto">
            <a:xfrm>
              <a:off x="3588" y="1668"/>
              <a:ext cx="540" cy="360"/>
            </a:xfrm>
            <a:prstGeom prst="ellipse">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grpSp>
      <p:sp>
        <p:nvSpPr>
          <p:cNvPr id="8" name="Text Box 9">
            <a:extLst>
              <a:ext uri="{FF2B5EF4-FFF2-40B4-BE49-F238E27FC236}">
                <a16:creationId xmlns:a16="http://schemas.microsoft.com/office/drawing/2014/main" id="{08D92B3E-3230-2FD8-D086-399CDC89CB45}"/>
              </a:ext>
            </a:extLst>
          </p:cNvPr>
          <p:cNvSpPr txBox="1">
            <a:spLocks noChangeArrowheads="1"/>
          </p:cNvSpPr>
          <p:nvPr/>
        </p:nvSpPr>
        <p:spPr bwMode="auto">
          <a:xfrm rot="932816">
            <a:off x="3367088" y="5210175"/>
            <a:ext cx="2339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a:solidFill>
                  <a:srgbClr val="000000"/>
                </a:solidFill>
                <a:latin typeface="Times New Roman" panose="02020603050405020304" pitchFamily="18" charset="0"/>
              </a:rPr>
              <a:t>SRSWR</a:t>
            </a:r>
          </a:p>
          <a:p>
            <a:r>
              <a:rPr lang="zh-CN" altLang="en-US">
                <a:solidFill>
                  <a:srgbClr val="000000"/>
                </a:solidFill>
                <a:latin typeface="Times New Roman" panose="02020603050405020304" pitchFamily="18" charset="0"/>
              </a:rPr>
              <a:t>（有放回</a:t>
            </a:r>
            <a:endParaRPr lang="en-US" altLang="zh-CN">
              <a:solidFill>
                <a:srgbClr val="000000"/>
              </a:solidFill>
              <a:latin typeface="Times New Roman" panose="02020603050405020304" pitchFamily="18" charset="0"/>
            </a:endParaRPr>
          </a:p>
          <a:p>
            <a:r>
              <a:rPr lang="zh-CN" altLang="en-US">
                <a:solidFill>
                  <a:srgbClr val="000000"/>
                </a:solidFill>
                <a:latin typeface="Times New Roman" panose="02020603050405020304" pitchFamily="18" charset="0"/>
              </a:rPr>
              <a:t>简单随机抽样）</a:t>
            </a:r>
            <a:endParaRPr lang="en-US" altLang="zh-CN">
              <a:solidFill>
                <a:srgbClr val="000000"/>
              </a:solidFill>
              <a:latin typeface="Times New Roman" panose="02020603050405020304" pitchFamily="18" charset="0"/>
            </a:endParaRPr>
          </a:p>
        </p:txBody>
      </p:sp>
      <p:grpSp>
        <p:nvGrpSpPr>
          <p:cNvPr id="9" name="Group 10">
            <a:extLst>
              <a:ext uri="{FF2B5EF4-FFF2-40B4-BE49-F238E27FC236}">
                <a16:creationId xmlns:a16="http://schemas.microsoft.com/office/drawing/2014/main" id="{80DD5F95-A080-D143-5CE8-14931CA24F4D}"/>
              </a:ext>
            </a:extLst>
          </p:cNvPr>
          <p:cNvGrpSpPr>
            <a:grpSpLocks/>
          </p:cNvGrpSpPr>
          <p:nvPr/>
        </p:nvGrpSpPr>
        <p:grpSpPr bwMode="auto">
          <a:xfrm>
            <a:off x="5772150" y="4457700"/>
            <a:ext cx="2438400" cy="1676400"/>
            <a:chOff x="3636" y="2808"/>
            <a:chExt cx="1536" cy="1056"/>
          </a:xfrm>
        </p:grpSpPr>
        <p:sp>
          <p:nvSpPr>
            <p:cNvPr id="10" name="AutoShape 11">
              <a:extLst>
                <a:ext uri="{FF2B5EF4-FFF2-40B4-BE49-F238E27FC236}">
                  <a16:creationId xmlns:a16="http://schemas.microsoft.com/office/drawing/2014/main" id="{90CB13EF-0F75-417F-A547-6E015AB52925}"/>
                </a:ext>
              </a:extLst>
            </p:cNvPr>
            <p:cNvSpPr>
              <a:spLocks noChangeArrowheads="1"/>
            </p:cNvSpPr>
            <p:nvPr/>
          </p:nvSpPr>
          <p:spPr bwMode="auto">
            <a:xfrm>
              <a:off x="3636" y="2808"/>
              <a:ext cx="1536" cy="1056"/>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1" name="Oval 12">
              <a:extLst>
                <a:ext uri="{FF2B5EF4-FFF2-40B4-BE49-F238E27FC236}">
                  <a16:creationId xmlns:a16="http://schemas.microsoft.com/office/drawing/2014/main" id="{B4E25251-5602-A53D-238B-47236025EC5F}"/>
                </a:ext>
              </a:extLst>
            </p:cNvPr>
            <p:cNvSpPr>
              <a:spLocks noChangeArrowheads="1"/>
            </p:cNvSpPr>
            <p:nvPr/>
          </p:nvSpPr>
          <p:spPr bwMode="auto">
            <a:xfrm>
              <a:off x="3648" y="3372"/>
              <a:ext cx="540" cy="360"/>
            </a:xfrm>
            <a:prstGeom prst="ellipse">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2" name="Oval 13">
              <a:extLst>
                <a:ext uri="{FF2B5EF4-FFF2-40B4-BE49-F238E27FC236}">
                  <a16:creationId xmlns:a16="http://schemas.microsoft.com/office/drawing/2014/main" id="{432E88A8-BF0C-6153-F34F-3759797D0587}"/>
                </a:ext>
              </a:extLst>
            </p:cNvPr>
            <p:cNvSpPr>
              <a:spLocks noChangeArrowheads="1"/>
            </p:cNvSpPr>
            <p:nvPr/>
          </p:nvSpPr>
          <p:spPr bwMode="auto">
            <a:xfrm>
              <a:off x="4188" y="3480"/>
              <a:ext cx="540" cy="360"/>
            </a:xfrm>
            <a:prstGeom prst="ellipse">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3" name="Oval 14">
              <a:extLst>
                <a:ext uri="{FF2B5EF4-FFF2-40B4-BE49-F238E27FC236}">
                  <a16:creationId xmlns:a16="http://schemas.microsoft.com/office/drawing/2014/main" id="{12568EDA-BC45-C320-EFD2-E8CE5A6BB497}"/>
                </a:ext>
              </a:extLst>
            </p:cNvPr>
            <p:cNvSpPr>
              <a:spLocks noChangeArrowheads="1"/>
            </p:cNvSpPr>
            <p:nvPr/>
          </p:nvSpPr>
          <p:spPr bwMode="auto">
            <a:xfrm>
              <a:off x="4656" y="3288"/>
              <a:ext cx="516" cy="396"/>
            </a:xfrm>
            <a:prstGeom prst="ellipse">
              <a:avLst/>
            </a:prstGeom>
            <a:solidFill>
              <a:srgbClr val="FAE2F6"/>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grpSp>
      <p:grpSp>
        <p:nvGrpSpPr>
          <p:cNvPr id="14" name="Group 15">
            <a:extLst>
              <a:ext uri="{FF2B5EF4-FFF2-40B4-BE49-F238E27FC236}">
                <a16:creationId xmlns:a16="http://schemas.microsoft.com/office/drawing/2014/main" id="{0BF5B283-5ABF-095F-F7AB-7DE8066C2E51}"/>
              </a:ext>
            </a:extLst>
          </p:cNvPr>
          <p:cNvGrpSpPr>
            <a:grpSpLocks/>
          </p:cNvGrpSpPr>
          <p:nvPr/>
        </p:nvGrpSpPr>
        <p:grpSpPr bwMode="auto">
          <a:xfrm>
            <a:off x="876300" y="1905000"/>
            <a:ext cx="2724150" cy="4560888"/>
            <a:chOff x="564" y="1284"/>
            <a:chExt cx="1716" cy="2873"/>
          </a:xfrm>
        </p:grpSpPr>
        <p:sp>
          <p:nvSpPr>
            <p:cNvPr id="15" name="AutoShape 16">
              <a:extLst>
                <a:ext uri="{FF2B5EF4-FFF2-40B4-BE49-F238E27FC236}">
                  <a16:creationId xmlns:a16="http://schemas.microsoft.com/office/drawing/2014/main" id="{28844011-471A-F103-BC74-0A3C15E4180C}"/>
                </a:ext>
              </a:extLst>
            </p:cNvPr>
            <p:cNvSpPr>
              <a:spLocks noChangeArrowheads="1"/>
            </p:cNvSpPr>
            <p:nvPr/>
          </p:nvSpPr>
          <p:spPr bwMode="auto">
            <a:xfrm>
              <a:off x="564" y="1284"/>
              <a:ext cx="1716" cy="2616"/>
            </a:xfrm>
            <a:prstGeom prst="can">
              <a:avLst>
                <a:gd name="adj" fmla="val 3811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6" name="Oval 17">
              <a:extLst>
                <a:ext uri="{FF2B5EF4-FFF2-40B4-BE49-F238E27FC236}">
                  <a16:creationId xmlns:a16="http://schemas.microsoft.com/office/drawing/2014/main" id="{3C98B8CF-3F50-5E03-19F1-168D7C6FBBB9}"/>
                </a:ext>
              </a:extLst>
            </p:cNvPr>
            <p:cNvSpPr>
              <a:spLocks noChangeArrowheads="1"/>
            </p:cNvSpPr>
            <p:nvPr/>
          </p:nvSpPr>
          <p:spPr bwMode="auto">
            <a:xfrm>
              <a:off x="672" y="3336"/>
              <a:ext cx="516" cy="396"/>
            </a:xfrm>
            <a:prstGeom prst="ellipse">
              <a:avLst/>
            </a:prstGeom>
            <a:solidFill>
              <a:srgbClr val="FAE2F6"/>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7" name="Oval 18">
              <a:extLst>
                <a:ext uri="{FF2B5EF4-FFF2-40B4-BE49-F238E27FC236}">
                  <a16:creationId xmlns:a16="http://schemas.microsoft.com/office/drawing/2014/main" id="{A3A49291-D86F-86E8-9FC7-FE6CFE891175}"/>
                </a:ext>
              </a:extLst>
            </p:cNvPr>
            <p:cNvSpPr>
              <a:spLocks noChangeArrowheads="1"/>
            </p:cNvSpPr>
            <p:nvPr/>
          </p:nvSpPr>
          <p:spPr bwMode="auto">
            <a:xfrm>
              <a:off x="660" y="2916"/>
              <a:ext cx="540" cy="360"/>
            </a:xfrm>
            <a:prstGeom prst="ellipse">
              <a:avLst/>
            </a:prstGeom>
            <a:solidFill>
              <a:srgbClr val="006666"/>
            </a:solidFill>
            <a:ln w="9525">
              <a:solidFill>
                <a:srgbClr val="3B812F"/>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8" name="Oval 19">
              <a:extLst>
                <a:ext uri="{FF2B5EF4-FFF2-40B4-BE49-F238E27FC236}">
                  <a16:creationId xmlns:a16="http://schemas.microsoft.com/office/drawing/2014/main" id="{FD73F1BE-C03B-CEC8-0023-0206F9617937}"/>
                </a:ext>
              </a:extLst>
            </p:cNvPr>
            <p:cNvSpPr>
              <a:spLocks noChangeArrowheads="1"/>
            </p:cNvSpPr>
            <p:nvPr/>
          </p:nvSpPr>
          <p:spPr bwMode="auto">
            <a:xfrm>
              <a:off x="1236" y="3468"/>
              <a:ext cx="564" cy="396"/>
            </a:xfrm>
            <a:prstGeom prst="ellipse">
              <a:avLst/>
            </a:prstGeom>
            <a:solidFill>
              <a:srgbClr val="121328"/>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9" name="Oval 20">
              <a:extLst>
                <a:ext uri="{FF2B5EF4-FFF2-40B4-BE49-F238E27FC236}">
                  <a16:creationId xmlns:a16="http://schemas.microsoft.com/office/drawing/2014/main" id="{618AD610-3522-6B2F-6EEB-2259128C5AF8}"/>
                </a:ext>
              </a:extLst>
            </p:cNvPr>
            <p:cNvSpPr>
              <a:spLocks noChangeArrowheads="1"/>
            </p:cNvSpPr>
            <p:nvPr/>
          </p:nvSpPr>
          <p:spPr bwMode="auto">
            <a:xfrm>
              <a:off x="1764" y="3240"/>
              <a:ext cx="492" cy="396"/>
            </a:xfrm>
            <a:prstGeom prst="ellipse">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0" name="Oval 21">
              <a:extLst>
                <a:ext uri="{FF2B5EF4-FFF2-40B4-BE49-F238E27FC236}">
                  <a16:creationId xmlns:a16="http://schemas.microsoft.com/office/drawing/2014/main" id="{1EBFF87B-CCBA-9F71-4C8A-437D5B0F5F96}"/>
                </a:ext>
              </a:extLst>
            </p:cNvPr>
            <p:cNvSpPr>
              <a:spLocks noChangeArrowheads="1"/>
            </p:cNvSpPr>
            <p:nvPr/>
          </p:nvSpPr>
          <p:spPr bwMode="auto">
            <a:xfrm>
              <a:off x="1236" y="3084"/>
              <a:ext cx="468" cy="372"/>
            </a:xfrm>
            <a:prstGeom prst="ellipse">
              <a:avLst/>
            </a:prstGeom>
            <a:solidFill>
              <a:srgbClr val="CCFF99"/>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1" name="Oval 22">
              <a:extLst>
                <a:ext uri="{FF2B5EF4-FFF2-40B4-BE49-F238E27FC236}">
                  <a16:creationId xmlns:a16="http://schemas.microsoft.com/office/drawing/2014/main" id="{8CAA5487-D5A4-19B0-20BF-0BAA86771513}"/>
                </a:ext>
              </a:extLst>
            </p:cNvPr>
            <p:cNvSpPr>
              <a:spLocks noChangeArrowheads="1"/>
            </p:cNvSpPr>
            <p:nvPr/>
          </p:nvSpPr>
          <p:spPr bwMode="auto">
            <a:xfrm>
              <a:off x="1680" y="2808"/>
              <a:ext cx="540" cy="360"/>
            </a:xfrm>
            <a:prstGeom prst="ellipse">
              <a:avLst/>
            </a:prstGeom>
            <a:solidFill>
              <a:srgbClr val="996600"/>
            </a:solidFill>
            <a:ln w="9525">
              <a:solidFill>
                <a:srgbClr val="9966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2" name="Oval 23">
              <a:extLst>
                <a:ext uri="{FF2B5EF4-FFF2-40B4-BE49-F238E27FC236}">
                  <a16:creationId xmlns:a16="http://schemas.microsoft.com/office/drawing/2014/main" id="{9AEED574-33AB-0CC4-6ABF-ABD13B4BAAF4}"/>
                </a:ext>
              </a:extLst>
            </p:cNvPr>
            <p:cNvSpPr>
              <a:spLocks noChangeArrowheads="1"/>
            </p:cNvSpPr>
            <p:nvPr/>
          </p:nvSpPr>
          <p:spPr bwMode="auto">
            <a:xfrm>
              <a:off x="1092" y="2664"/>
              <a:ext cx="540" cy="360"/>
            </a:xfrm>
            <a:prstGeom prst="ellipse">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3" name="Oval 24">
              <a:extLst>
                <a:ext uri="{FF2B5EF4-FFF2-40B4-BE49-F238E27FC236}">
                  <a16:creationId xmlns:a16="http://schemas.microsoft.com/office/drawing/2014/main" id="{41E9ED6A-A025-F461-2548-CE5CFFF03E8B}"/>
                </a:ext>
              </a:extLst>
            </p:cNvPr>
            <p:cNvSpPr>
              <a:spLocks noChangeArrowheads="1"/>
            </p:cNvSpPr>
            <p:nvPr/>
          </p:nvSpPr>
          <p:spPr bwMode="auto">
            <a:xfrm>
              <a:off x="564" y="2556"/>
              <a:ext cx="540" cy="360"/>
            </a:xfrm>
            <a:prstGeom prst="ellipse">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4" name="Oval 25">
              <a:extLst>
                <a:ext uri="{FF2B5EF4-FFF2-40B4-BE49-F238E27FC236}">
                  <a16:creationId xmlns:a16="http://schemas.microsoft.com/office/drawing/2014/main" id="{3B0A4C1B-D24E-7574-7ED7-77FFC00A792F}"/>
                </a:ext>
              </a:extLst>
            </p:cNvPr>
            <p:cNvSpPr>
              <a:spLocks noChangeArrowheads="1"/>
            </p:cNvSpPr>
            <p:nvPr/>
          </p:nvSpPr>
          <p:spPr bwMode="auto">
            <a:xfrm>
              <a:off x="1620" y="2424"/>
              <a:ext cx="540" cy="360"/>
            </a:xfrm>
            <a:prstGeom prst="ellipse">
              <a:avLst/>
            </a:prstGeom>
            <a:solidFill>
              <a:srgbClr val="423E78"/>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5" name="Text Box 26">
              <a:extLst>
                <a:ext uri="{FF2B5EF4-FFF2-40B4-BE49-F238E27FC236}">
                  <a16:creationId xmlns:a16="http://schemas.microsoft.com/office/drawing/2014/main" id="{AE9EED28-51A3-B915-039A-50753721A044}"/>
                </a:ext>
              </a:extLst>
            </p:cNvPr>
            <p:cNvSpPr txBox="1">
              <a:spLocks noChangeArrowheads="1"/>
            </p:cNvSpPr>
            <p:nvPr/>
          </p:nvSpPr>
          <p:spPr bwMode="auto">
            <a:xfrm>
              <a:off x="974" y="3866"/>
              <a:ext cx="8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原始数据</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26" name="Line 27">
            <a:extLst>
              <a:ext uri="{FF2B5EF4-FFF2-40B4-BE49-F238E27FC236}">
                <a16:creationId xmlns:a16="http://schemas.microsoft.com/office/drawing/2014/main" id="{BF7D8797-DC82-FA39-E8CC-79ED58593C40}"/>
              </a:ext>
            </a:extLst>
          </p:cNvPr>
          <p:cNvSpPr>
            <a:spLocks noChangeShapeType="1"/>
          </p:cNvSpPr>
          <p:nvPr/>
        </p:nvSpPr>
        <p:spPr bwMode="auto">
          <a:xfrm flipV="1">
            <a:off x="3810000" y="2971800"/>
            <a:ext cx="1657350" cy="552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27" name="Line 28">
            <a:extLst>
              <a:ext uri="{FF2B5EF4-FFF2-40B4-BE49-F238E27FC236}">
                <a16:creationId xmlns:a16="http://schemas.microsoft.com/office/drawing/2014/main" id="{769B6D72-399E-44B8-1013-40360EA1B3B8}"/>
              </a:ext>
            </a:extLst>
          </p:cNvPr>
          <p:cNvSpPr>
            <a:spLocks noChangeShapeType="1"/>
          </p:cNvSpPr>
          <p:nvPr/>
        </p:nvSpPr>
        <p:spPr bwMode="auto">
          <a:xfrm>
            <a:off x="3829050" y="4895850"/>
            <a:ext cx="1790700" cy="495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Tree>
    <p:extLst>
      <p:ext uri="{BB962C8B-B14F-4D97-AF65-F5344CB8AC3E}">
        <p14:creationId xmlns:p14="http://schemas.microsoft.com/office/powerpoint/2010/main" val="76333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数据为什么会变“脏”？</a:t>
            </a:r>
          </a:p>
        </p:txBody>
      </p:sp>
      <p:sp>
        <p:nvSpPr>
          <p:cNvPr id="2" name="内容占位符 2">
            <a:extLst>
              <a:ext uri="{FF2B5EF4-FFF2-40B4-BE49-F238E27FC236}">
                <a16:creationId xmlns:a16="http://schemas.microsoft.com/office/drawing/2014/main" id="{52FE381B-6C54-B1C5-AE05-D0CEF53D5F66}"/>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不完整数据的成因</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数据收集的时候就缺乏合适的值</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数据收集时和数据分析时的不同考虑因素</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人为</a:t>
            </a:r>
            <a:r>
              <a:rPr kumimoji="0" lang="en-US" altLang="zh-CN" sz="2400" b="0" i="0" u="none" strike="noStrike" kern="0" cap="none" spc="0" normalizeH="0" baseline="0" noProof="0">
                <a:ln>
                  <a:noFill/>
                </a:ln>
                <a:solidFill>
                  <a:srgbClr val="000000"/>
                </a:solidFill>
                <a:effectLst/>
                <a:uLnTx/>
                <a:uFillTx/>
                <a:latin typeface="Arial"/>
                <a:ea typeface="SimSun" pitchFamily="2" charset="-122"/>
              </a:rPr>
              <a:t>/</a:t>
            </a: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硬件</a:t>
            </a:r>
            <a:r>
              <a:rPr kumimoji="0" lang="en-US" altLang="zh-CN" sz="2400" b="0" i="0" u="none" strike="noStrike" kern="0" cap="none" spc="0" normalizeH="0" baseline="0" noProof="0">
                <a:ln>
                  <a:noFill/>
                </a:ln>
                <a:solidFill>
                  <a:srgbClr val="000000"/>
                </a:solidFill>
                <a:effectLst/>
                <a:uLnTx/>
                <a:uFillTx/>
                <a:latin typeface="Arial"/>
                <a:ea typeface="SimSun" pitchFamily="2" charset="-122"/>
              </a:rPr>
              <a:t>/</a:t>
            </a: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软件 问题</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噪声数据（不正确的值）的成因</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数据收集工具的问题</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数据输入时的 人为</a:t>
            </a:r>
            <a:r>
              <a:rPr kumimoji="0" lang="en-US" altLang="zh-CN" sz="2400" b="0" i="0" u="none" strike="noStrike" kern="0" cap="none" spc="0" normalizeH="0" baseline="0" noProof="0">
                <a:ln>
                  <a:noFill/>
                </a:ln>
                <a:solidFill>
                  <a:srgbClr val="000000"/>
                </a:solidFill>
                <a:effectLst/>
                <a:uLnTx/>
                <a:uFillTx/>
                <a:latin typeface="Arial"/>
                <a:ea typeface="SimSun" pitchFamily="2" charset="-122"/>
              </a:rPr>
              <a:t>/</a:t>
            </a: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计算机 错误</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数据传输中产生的错误</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数据不一致性的成因</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不同的数据源</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违反了函数依赖性</a:t>
            </a:r>
            <a:endParaRPr kumimoji="0" lang="zh-CN" altLang="en-US" sz="24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2086385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聚类</a:t>
            </a:r>
            <a:r>
              <a:rPr lang="en-US" altLang="zh-CN" dirty="0"/>
              <a:t>/</a:t>
            </a:r>
            <a:r>
              <a:rPr lang="zh-CN" altLang="en-US" dirty="0"/>
              <a:t>分层抽样</a:t>
            </a:r>
          </a:p>
        </p:txBody>
      </p:sp>
      <p:grpSp>
        <p:nvGrpSpPr>
          <p:cNvPr id="2" name="Group 3">
            <a:extLst>
              <a:ext uri="{FF2B5EF4-FFF2-40B4-BE49-F238E27FC236}">
                <a16:creationId xmlns:a16="http://schemas.microsoft.com/office/drawing/2014/main" id="{F7CB281C-ABF3-62D5-DC67-BD2308E66C0B}"/>
              </a:ext>
            </a:extLst>
          </p:cNvPr>
          <p:cNvGrpSpPr>
            <a:grpSpLocks/>
          </p:cNvGrpSpPr>
          <p:nvPr/>
        </p:nvGrpSpPr>
        <p:grpSpPr bwMode="auto">
          <a:xfrm>
            <a:off x="520700" y="2698750"/>
            <a:ext cx="3751263" cy="3348038"/>
            <a:chOff x="274" y="1418"/>
            <a:chExt cx="2363" cy="2109"/>
          </a:xfrm>
        </p:grpSpPr>
        <p:sp>
          <p:nvSpPr>
            <p:cNvPr id="3" name="Rectangle 4">
              <a:extLst>
                <a:ext uri="{FF2B5EF4-FFF2-40B4-BE49-F238E27FC236}">
                  <a16:creationId xmlns:a16="http://schemas.microsoft.com/office/drawing/2014/main" id="{435D302B-F34B-C470-E0CB-BBF46BEE6244}"/>
                </a:ext>
              </a:extLst>
            </p:cNvPr>
            <p:cNvSpPr>
              <a:spLocks noChangeArrowheads="1"/>
            </p:cNvSpPr>
            <p:nvPr/>
          </p:nvSpPr>
          <p:spPr bwMode="auto">
            <a:xfrm>
              <a:off x="274" y="1418"/>
              <a:ext cx="2363" cy="21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 name="AutoShape 5">
              <a:extLst>
                <a:ext uri="{FF2B5EF4-FFF2-40B4-BE49-F238E27FC236}">
                  <a16:creationId xmlns:a16="http://schemas.microsoft.com/office/drawing/2014/main" id="{232C8823-2475-B6D2-EFD5-AAE93F075244}"/>
                </a:ext>
              </a:extLst>
            </p:cNvPr>
            <p:cNvSpPr>
              <a:spLocks noChangeArrowheads="1"/>
            </p:cNvSpPr>
            <p:nvPr/>
          </p:nvSpPr>
          <p:spPr bwMode="auto">
            <a:xfrm>
              <a:off x="1609" y="1993"/>
              <a:ext cx="56"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5" name="AutoShape 6">
              <a:extLst>
                <a:ext uri="{FF2B5EF4-FFF2-40B4-BE49-F238E27FC236}">
                  <a16:creationId xmlns:a16="http://schemas.microsoft.com/office/drawing/2014/main" id="{5646771A-107F-EBD7-620A-C0089BA5BBBA}"/>
                </a:ext>
              </a:extLst>
            </p:cNvPr>
            <p:cNvSpPr>
              <a:spLocks noChangeArrowheads="1"/>
            </p:cNvSpPr>
            <p:nvPr/>
          </p:nvSpPr>
          <p:spPr bwMode="auto">
            <a:xfrm>
              <a:off x="1566" y="2316"/>
              <a:ext cx="56"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6" name="AutoShape 7">
              <a:extLst>
                <a:ext uri="{FF2B5EF4-FFF2-40B4-BE49-F238E27FC236}">
                  <a16:creationId xmlns:a16="http://schemas.microsoft.com/office/drawing/2014/main" id="{D9493A68-CCC4-C8BA-F3F3-534D329F61A9}"/>
                </a:ext>
              </a:extLst>
            </p:cNvPr>
            <p:cNvSpPr>
              <a:spLocks noChangeArrowheads="1"/>
            </p:cNvSpPr>
            <p:nvPr/>
          </p:nvSpPr>
          <p:spPr bwMode="auto">
            <a:xfrm>
              <a:off x="1711" y="2134"/>
              <a:ext cx="56"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7" name="AutoShape 8">
              <a:extLst>
                <a:ext uri="{FF2B5EF4-FFF2-40B4-BE49-F238E27FC236}">
                  <a16:creationId xmlns:a16="http://schemas.microsoft.com/office/drawing/2014/main" id="{8A6D4852-D10B-E388-3339-205490CCAD8A}"/>
                </a:ext>
              </a:extLst>
            </p:cNvPr>
            <p:cNvSpPr>
              <a:spLocks noChangeArrowheads="1"/>
            </p:cNvSpPr>
            <p:nvPr/>
          </p:nvSpPr>
          <p:spPr bwMode="auto">
            <a:xfrm>
              <a:off x="1510" y="2168"/>
              <a:ext cx="56"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8" name="AutoShape 9">
              <a:extLst>
                <a:ext uri="{FF2B5EF4-FFF2-40B4-BE49-F238E27FC236}">
                  <a16:creationId xmlns:a16="http://schemas.microsoft.com/office/drawing/2014/main" id="{9345C95F-663E-9C0A-BB0F-9F03064C1AF0}"/>
                </a:ext>
              </a:extLst>
            </p:cNvPr>
            <p:cNvSpPr>
              <a:spLocks noChangeArrowheads="1"/>
            </p:cNvSpPr>
            <p:nvPr/>
          </p:nvSpPr>
          <p:spPr bwMode="auto">
            <a:xfrm>
              <a:off x="1944" y="2195"/>
              <a:ext cx="56" cy="74"/>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9" name="AutoShape 10">
              <a:extLst>
                <a:ext uri="{FF2B5EF4-FFF2-40B4-BE49-F238E27FC236}">
                  <a16:creationId xmlns:a16="http://schemas.microsoft.com/office/drawing/2014/main" id="{53158099-7313-EE8A-C89D-FAF23C06131C}"/>
                </a:ext>
              </a:extLst>
            </p:cNvPr>
            <p:cNvSpPr>
              <a:spLocks noChangeArrowheads="1"/>
            </p:cNvSpPr>
            <p:nvPr/>
          </p:nvSpPr>
          <p:spPr bwMode="auto">
            <a:xfrm>
              <a:off x="1874" y="2354"/>
              <a:ext cx="56"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0" name="AutoShape 11">
              <a:extLst>
                <a:ext uri="{FF2B5EF4-FFF2-40B4-BE49-F238E27FC236}">
                  <a16:creationId xmlns:a16="http://schemas.microsoft.com/office/drawing/2014/main" id="{C4073744-426C-712A-2C0C-E9E527AF1D37}"/>
                </a:ext>
              </a:extLst>
            </p:cNvPr>
            <p:cNvSpPr>
              <a:spLocks noChangeArrowheads="1"/>
            </p:cNvSpPr>
            <p:nvPr/>
          </p:nvSpPr>
          <p:spPr bwMode="auto">
            <a:xfrm>
              <a:off x="1740" y="2393"/>
              <a:ext cx="57"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1" name="AutoShape 12">
              <a:extLst>
                <a:ext uri="{FF2B5EF4-FFF2-40B4-BE49-F238E27FC236}">
                  <a16:creationId xmlns:a16="http://schemas.microsoft.com/office/drawing/2014/main" id="{6BB768A1-F3B2-EED6-4F68-C8B74F1D953A}"/>
                </a:ext>
              </a:extLst>
            </p:cNvPr>
            <p:cNvSpPr>
              <a:spLocks noChangeArrowheads="1"/>
            </p:cNvSpPr>
            <p:nvPr/>
          </p:nvSpPr>
          <p:spPr bwMode="auto">
            <a:xfrm>
              <a:off x="1433" y="1845"/>
              <a:ext cx="56" cy="74"/>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2" name="Freeform 13">
              <a:extLst>
                <a:ext uri="{FF2B5EF4-FFF2-40B4-BE49-F238E27FC236}">
                  <a16:creationId xmlns:a16="http://schemas.microsoft.com/office/drawing/2014/main" id="{998680ED-64B0-31F9-FCBA-D7D460EDD9F7}"/>
                </a:ext>
              </a:extLst>
            </p:cNvPr>
            <p:cNvSpPr>
              <a:spLocks/>
            </p:cNvSpPr>
            <p:nvPr/>
          </p:nvSpPr>
          <p:spPr bwMode="auto">
            <a:xfrm>
              <a:off x="1376" y="1763"/>
              <a:ext cx="686" cy="877"/>
            </a:xfrm>
            <a:custGeom>
              <a:avLst/>
              <a:gdLst>
                <a:gd name="T0" fmla="*/ 1 w 1101"/>
                <a:gd name="T1" fmla="*/ 11 h 1077"/>
                <a:gd name="T2" fmla="*/ 1 w 1101"/>
                <a:gd name="T3" fmla="*/ 19 h 1077"/>
                <a:gd name="T4" fmla="*/ 1 w 1101"/>
                <a:gd name="T5" fmla="*/ 35 h 1077"/>
                <a:gd name="T6" fmla="*/ 1 w 1101"/>
                <a:gd name="T7" fmla="*/ 39 h 1077"/>
                <a:gd name="T8" fmla="*/ 1 w 1101"/>
                <a:gd name="T9" fmla="*/ 40 h 1077"/>
                <a:gd name="T10" fmla="*/ 1 w 1101"/>
                <a:gd name="T11" fmla="*/ 39 h 1077"/>
                <a:gd name="T12" fmla="*/ 1 w 1101"/>
                <a:gd name="T13" fmla="*/ 37 h 1077"/>
                <a:gd name="T14" fmla="*/ 1 w 1101"/>
                <a:gd name="T15" fmla="*/ 37 h 1077"/>
                <a:gd name="T16" fmla="*/ 1 w 1101"/>
                <a:gd name="T17" fmla="*/ 33 h 1077"/>
                <a:gd name="T18" fmla="*/ 1 w 1101"/>
                <a:gd name="T19" fmla="*/ 30 h 1077"/>
                <a:gd name="T20" fmla="*/ 1 w 1101"/>
                <a:gd name="T21" fmla="*/ 26 h 1077"/>
                <a:gd name="T22" fmla="*/ 1 w 1101"/>
                <a:gd name="T23" fmla="*/ 16 h 1077"/>
                <a:gd name="T24" fmla="*/ 1 w 1101"/>
                <a:gd name="T25" fmla="*/ 5 h 1077"/>
                <a:gd name="T26" fmla="*/ 1 w 1101"/>
                <a:gd name="T27" fmla="*/ 2 h 1077"/>
                <a:gd name="T28" fmla="*/ 1 w 1101"/>
                <a:gd name="T29" fmla="*/ 2 h 1077"/>
                <a:gd name="T30" fmla="*/ 1 w 1101"/>
                <a:gd name="T31" fmla="*/ 2 h 1077"/>
                <a:gd name="T32" fmla="*/ 1 w 1101"/>
                <a:gd name="T33" fmla="*/ 4 h 1077"/>
                <a:gd name="T34" fmla="*/ 1 w 1101"/>
                <a:gd name="T35" fmla="*/ 7 h 1077"/>
                <a:gd name="T36" fmla="*/ 1 w 1101"/>
                <a:gd name="T37" fmla="*/ 7 h 1077"/>
                <a:gd name="T38" fmla="*/ 1 w 1101"/>
                <a:gd name="T39" fmla="*/ 11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13" name="AutoShape 14">
              <a:extLst>
                <a:ext uri="{FF2B5EF4-FFF2-40B4-BE49-F238E27FC236}">
                  <a16:creationId xmlns:a16="http://schemas.microsoft.com/office/drawing/2014/main" id="{29E393A9-FD36-BDE3-CA70-B5E61A0817E3}"/>
                </a:ext>
              </a:extLst>
            </p:cNvPr>
            <p:cNvSpPr>
              <a:spLocks noChangeArrowheads="1"/>
            </p:cNvSpPr>
            <p:nvPr/>
          </p:nvSpPr>
          <p:spPr bwMode="auto">
            <a:xfrm>
              <a:off x="1104" y="2584"/>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4" name="AutoShape 15">
              <a:extLst>
                <a:ext uri="{FF2B5EF4-FFF2-40B4-BE49-F238E27FC236}">
                  <a16:creationId xmlns:a16="http://schemas.microsoft.com/office/drawing/2014/main" id="{0DE453F2-4FEE-4AE7-DEE7-C88A904AC4C0}"/>
                </a:ext>
              </a:extLst>
            </p:cNvPr>
            <p:cNvSpPr>
              <a:spLocks noChangeArrowheads="1"/>
            </p:cNvSpPr>
            <p:nvPr/>
          </p:nvSpPr>
          <p:spPr bwMode="auto">
            <a:xfrm>
              <a:off x="1391" y="2647"/>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5" name="AutoShape 16">
              <a:extLst>
                <a:ext uri="{FF2B5EF4-FFF2-40B4-BE49-F238E27FC236}">
                  <a16:creationId xmlns:a16="http://schemas.microsoft.com/office/drawing/2014/main" id="{50CBC581-0AE6-B1F0-A69F-E7A7EBCD631A}"/>
                </a:ext>
              </a:extLst>
            </p:cNvPr>
            <p:cNvSpPr>
              <a:spLocks noChangeArrowheads="1"/>
            </p:cNvSpPr>
            <p:nvPr/>
          </p:nvSpPr>
          <p:spPr bwMode="auto">
            <a:xfrm>
              <a:off x="1286" y="2903"/>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6" name="AutoShape 17">
              <a:extLst>
                <a:ext uri="{FF2B5EF4-FFF2-40B4-BE49-F238E27FC236}">
                  <a16:creationId xmlns:a16="http://schemas.microsoft.com/office/drawing/2014/main" id="{BB024CD9-84FC-90A4-FAE5-001BEA1734FA}"/>
                </a:ext>
              </a:extLst>
            </p:cNvPr>
            <p:cNvSpPr>
              <a:spLocks noChangeArrowheads="1"/>
            </p:cNvSpPr>
            <p:nvPr/>
          </p:nvSpPr>
          <p:spPr bwMode="auto">
            <a:xfrm>
              <a:off x="1345" y="2795"/>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7" name="AutoShape 18">
              <a:extLst>
                <a:ext uri="{FF2B5EF4-FFF2-40B4-BE49-F238E27FC236}">
                  <a16:creationId xmlns:a16="http://schemas.microsoft.com/office/drawing/2014/main" id="{22EFB9B4-A0B2-34DE-AD53-D21D18F993C8}"/>
                </a:ext>
              </a:extLst>
            </p:cNvPr>
            <p:cNvSpPr>
              <a:spLocks noChangeArrowheads="1"/>
            </p:cNvSpPr>
            <p:nvPr/>
          </p:nvSpPr>
          <p:spPr bwMode="auto">
            <a:xfrm>
              <a:off x="1171" y="2752"/>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8" name="AutoShape 19">
              <a:extLst>
                <a:ext uri="{FF2B5EF4-FFF2-40B4-BE49-F238E27FC236}">
                  <a16:creationId xmlns:a16="http://schemas.microsoft.com/office/drawing/2014/main" id="{20AB8D7E-27BC-1731-9ECB-AE3FD9C0B792}"/>
                </a:ext>
              </a:extLst>
            </p:cNvPr>
            <p:cNvSpPr>
              <a:spLocks noChangeArrowheads="1"/>
            </p:cNvSpPr>
            <p:nvPr/>
          </p:nvSpPr>
          <p:spPr bwMode="auto">
            <a:xfrm>
              <a:off x="1168" y="2875"/>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19" name="AutoShape 20">
              <a:extLst>
                <a:ext uri="{FF2B5EF4-FFF2-40B4-BE49-F238E27FC236}">
                  <a16:creationId xmlns:a16="http://schemas.microsoft.com/office/drawing/2014/main" id="{2506B52E-6327-7D88-C019-56B69FCFCF68}"/>
                </a:ext>
              </a:extLst>
            </p:cNvPr>
            <p:cNvSpPr>
              <a:spLocks noChangeArrowheads="1"/>
            </p:cNvSpPr>
            <p:nvPr/>
          </p:nvSpPr>
          <p:spPr bwMode="auto">
            <a:xfrm>
              <a:off x="1224" y="2504"/>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0" name="AutoShape 21">
              <a:extLst>
                <a:ext uri="{FF2B5EF4-FFF2-40B4-BE49-F238E27FC236}">
                  <a16:creationId xmlns:a16="http://schemas.microsoft.com/office/drawing/2014/main" id="{8A6EE72B-E315-D047-D892-C77F52CA7898}"/>
                </a:ext>
              </a:extLst>
            </p:cNvPr>
            <p:cNvSpPr>
              <a:spLocks noChangeArrowheads="1"/>
            </p:cNvSpPr>
            <p:nvPr/>
          </p:nvSpPr>
          <p:spPr bwMode="auto">
            <a:xfrm>
              <a:off x="1289" y="2628"/>
              <a:ext cx="56" cy="74"/>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1" name="AutoShape 22">
              <a:extLst>
                <a:ext uri="{FF2B5EF4-FFF2-40B4-BE49-F238E27FC236}">
                  <a16:creationId xmlns:a16="http://schemas.microsoft.com/office/drawing/2014/main" id="{EBA3B6AA-B7BD-8593-15C3-4037B9AC8D0A}"/>
                </a:ext>
              </a:extLst>
            </p:cNvPr>
            <p:cNvSpPr>
              <a:spLocks noChangeArrowheads="1"/>
            </p:cNvSpPr>
            <p:nvPr/>
          </p:nvSpPr>
          <p:spPr bwMode="auto">
            <a:xfrm>
              <a:off x="1429" y="2882"/>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2" name="Freeform 23">
              <a:extLst>
                <a:ext uri="{FF2B5EF4-FFF2-40B4-BE49-F238E27FC236}">
                  <a16:creationId xmlns:a16="http://schemas.microsoft.com/office/drawing/2014/main" id="{79192654-A4C4-BF51-D54D-AB77D53DAD6F}"/>
                </a:ext>
              </a:extLst>
            </p:cNvPr>
            <p:cNvSpPr>
              <a:spLocks/>
            </p:cNvSpPr>
            <p:nvPr/>
          </p:nvSpPr>
          <p:spPr bwMode="auto">
            <a:xfrm>
              <a:off x="1061" y="2373"/>
              <a:ext cx="573" cy="785"/>
            </a:xfrm>
            <a:custGeom>
              <a:avLst/>
              <a:gdLst>
                <a:gd name="T0" fmla="*/ 1 w 918"/>
                <a:gd name="T1" fmla="*/ 30 h 965"/>
                <a:gd name="T2" fmla="*/ 1 w 918"/>
                <a:gd name="T3" fmla="*/ 29 h 965"/>
                <a:gd name="T4" fmla="*/ 1 w 918"/>
                <a:gd name="T5" fmla="*/ 27 h 965"/>
                <a:gd name="T6" fmla="*/ 1 w 918"/>
                <a:gd name="T7" fmla="*/ 26 h 965"/>
                <a:gd name="T8" fmla="*/ 1 w 918"/>
                <a:gd name="T9" fmla="*/ 24 h 965"/>
                <a:gd name="T10" fmla="*/ 0 w 918"/>
                <a:gd name="T11" fmla="*/ 17 h 965"/>
                <a:gd name="T12" fmla="*/ 1 w 918"/>
                <a:gd name="T13" fmla="*/ 7 h 965"/>
                <a:gd name="T14" fmla="*/ 1 w 918"/>
                <a:gd name="T15" fmla="*/ 5 h 965"/>
                <a:gd name="T16" fmla="*/ 1 w 918"/>
                <a:gd name="T17" fmla="*/ 0 h 965"/>
                <a:gd name="T18" fmla="*/ 1 w 918"/>
                <a:gd name="T19" fmla="*/ 2 h 965"/>
                <a:gd name="T20" fmla="*/ 1 w 918"/>
                <a:gd name="T21" fmla="*/ 2 h 965"/>
                <a:gd name="T22" fmla="*/ 1 w 918"/>
                <a:gd name="T23" fmla="*/ 6 h 965"/>
                <a:gd name="T24" fmla="*/ 1 w 918"/>
                <a:gd name="T25" fmla="*/ 8 h 965"/>
                <a:gd name="T26" fmla="*/ 1 w 918"/>
                <a:gd name="T27" fmla="*/ 9 h 965"/>
                <a:gd name="T28" fmla="*/ 1 w 918"/>
                <a:gd name="T29" fmla="*/ 13 h 965"/>
                <a:gd name="T30" fmla="*/ 1 w 918"/>
                <a:gd name="T31" fmla="*/ 16 h 965"/>
                <a:gd name="T32" fmla="*/ 1 w 918"/>
                <a:gd name="T33" fmla="*/ 20 h 965"/>
                <a:gd name="T34" fmla="*/ 1 w 918"/>
                <a:gd name="T35" fmla="*/ 22 h 965"/>
                <a:gd name="T36" fmla="*/ 1 w 918"/>
                <a:gd name="T37" fmla="*/ 28 h 965"/>
                <a:gd name="T38" fmla="*/ 1 w 918"/>
                <a:gd name="T39" fmla="*/ 33 h 965"/>
                <a:gd name="T40" fmla="*/ 1 w 918"/>
                <a:gd name="T41" fmla="*/ 35 h 965"/>
                <a:gd name="T42" fmla="*/ 1 w 918"/>
                <a:gd name="T43" fmla="*/ 35 h 965"/>
                <a:gd name="T44" fmla="*/ 1 w 918"/>
                <a:gd name="T45" fmla="*/ 34 h 965"/>
                <a:gd name="T46" fmla="*/ 1 w 918"/>
                <a:gd name="T47" fmla="*/ 32 h 965"/>
                <a:gd name="T48" fmla="*/ 1 w 918"/>
                <a:gd name="T49" fmla="*/ 30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grpSp>
          <p:nvGrpSpPr>
            <p:cNvPr id="23" name="Group 24">
              <a:extLst>
                <a:ext uri="{FF2B5EF4-FFF2-40B4-BE49-F238E27FC236}">
                  <a16:creationId xmlns:a16="http://schemas.microsoft.com/office/drawing/2014/main" id="{5045E532-7C0E-B884-4969-DB01C7AACC8D}"/>
                </a:ext>
              </a:extLst>
            </p:cNvPr>
            <p:cNvGrpSpPr>
              <a:grpSpLocks/>
            </p:cNvGrpSpPr>
            <p:nvPr/>
          </p:nvGrpSpPr>
          <p:grpSpPr bwMode="auto">
            <a:xfrm>
              <a:off x="551" y="1796"/>
              <a:ext cx="542" cy="954"/>
              <a:chOff x="551" y="1796"/>
              <a:chExt cx="542" cy="954"/>
            </a:xfrm>
          </p:grpSpPr>
          <p:sp>
            <p:nvSpPr>
              <p:cNvPr id="24" name="AutoShape 25">
                <a:extLst>
                  <a:ext uri="{FF2B5EF4-FFF2-40B4-BE49-F238E27FC236}">
                    <a16:creationId xmlns:a16="http://schemas.microsoft.com/office/drawing/2014/main" id="{8AD89737-9743-0558-A566-1EA43CE5D69E}"/>
                  </a:ext>
                </a:extLst>
              </p:cNvPr>
              <p:cNvSpPr>
                <a:spLocks noChangeArrowheads="1"/>
              </p:cNvSpPr>
              <p:nvPr/>
            </p:nvSpPr>
            <p:spPr bwMode="auto">
              <a:xfrm>
                <a:off x="727" y="2492"/>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5" name="AutoShape 26">
                <a:extLst>
                  <a:ext uri="{FF2B5EF4-FFF2-40B4-BE49-F238E27FC236}">
                    <a16:creationId xmlns:a16="http://schemas.microsoft.com/office/drawing/2014/main" id="{4666C513-39E4-CC98-F2EC-1326FC766957}"/>
                  </a:ext>
                </a:extLst>
              </p:cNvPr>
              <p:cNvSpPr>
                <a:spLocks noChangeArrowheads="1"/>
              </p:cNvSpPr>
              <p:nvPr/>
            </p:nvSpPr>
            <p:spPr bwMode="auto">
              <a:xfrm>
                <a:off x="651" y="2392"/>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6" name="AutoShape 27">
                <a:extLst>
                  <a:ext uri="{FF2B5EF4-FFF2-40B4-BE49-F238E27FC236}">
                    <a16:creationId xmlns:a16="http://schemas.microsoft.com/office/drawing/2014/main" id="{B0F6DD92-08B0-24D6-E92A-48AB7BF3CB5E}"/>
                  </a:ext>
                </a:extLst>
              </p:cNvPr>
              <p:cNvSpPr>
                <a:spLocks noChangeArrowheads="1"/>
              </p:cNvSpPr>
              <p:nvPr/>
            </p:nvSpPr>
            <p:spPr bwMode="auto">
              <a:xfrm>
                <a:off x="848" y="2405"/>
                <a:ext cx="56" cy="74"/>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7" name="AutoShape 28">
                <a:extLst>
                  <a:ext uri="{FF2B5EF4-FFF2-40B4-BE49-F238E27FC236}">
                    <a16:creationId xmlns:a16="http://schemas.microsoft.com/office/drawing/2014/main" id="{DADB0980-3CD1-D1EB-ECD2-60546322C7E4}"/>
                  </a:ext>
                </a:extLst>
              </p:cNvPr>
              <p:cNvSpPr>
                <a:spLocks noChangeArrowheads="1"/>
              </p:cNvSpPr>
              <p:nvPr/>
            </p:nvSpPr>
            <p:spPr bwMode="auto">
              <a:xfrm>
                <a:off x="753" y="2230"/>
                <a:ext cx="57"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8" name="AutoShape 29">
                <a:extLst>
                  <a:ext uri="{FF2B5EF4-FFF2-40B4-BE49-F238E27FC236}">
                    <a16:creationId xmlns:a16="http://schemas.microsoft.com/office/drawing/2014/main" id="{8267F96E-CDA1-BE18-8EEB-0256DAF8A79E}"/>
                  </a:ext>
                </a:extLst>
              </p:cNvPr>
              <p:cNvSpPr>
                <a:spLocks noChangeArrowheads="1"/>
              </p:cNvSpPr>
              <p:nvPr/>
            </p:nvSpPr>
            <p:spPr bwMode="auto">
              <a:xfrm>
                <a:off x="615" y="2508"/>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29" name="AutoShape 30">
                <a:extLst>
                  <a:ext uri="{FF2B5EF4-FFF2-40B4-BE49-F238E27FC236}">
                    <a16:creationId xmlns:a16="http://schemas.microsoft.com/office/drawing/2014/main" id="{D3852D79-C4F7-0402-CCE2-D24D1CA4151F}"/>
                  </a:ext>
                </a:extLst>
              </p:cNvPr>
              <p:cNvSpPr>
                <a:spLocks noChangeArrowheads="1"/>
              </p:cNvSpPr>
              <p:nvPr/>
            </p:nvSpPr>
            <p:spPr bwMode="auto">
              <a:xfrm>
                <a:off x="669" y="2268"/>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30" name="AutoShape 31">
                <a:extLst>
                  <a:ext uri="{FF2B5EF4-FFF2-40B4-BE49-F238E27FC236}">
                    <a16:creationId xmlns:a16="http://schemas.microsoft.com/office/drawing/2014/main" id="{CC185906-F01A-FE8D-B20C-9836861EEB18}"/>
                  </a:ext>
                </a:extLst>
              </p:cNvPr>
              <p:cNvSpPr>
                <a:spLocks noChangeArrowheads="1"/>
              </p:cNvSpPr>
              <p:nvPr/>
            </p:nvSpPr>
            <p:spPr bwMode="auto">
              <a:xfrm>
                <a:off x="857" y="2566"/>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31" name="AutoShape 32">
                <a:extLst>
                  <a:ext uri="{FF2B5EF4-FFF2-40B4-BE49-F238E27FC236}">
                    <a16:creationId xmlns:a16="http://schemas.microsoft.com/office/drawing/2014/main" id="{BBF5B794-B2D0-6DB6-CDF1-71D400FCBF73}"/>
                  </a:ext>
                </a:extLst>
              </p:cNvPr>
              <p:cNvSpPr>
                <a:spLocks noChangeArrowheads="1"/>
              </p:cNvSpPr>
              <p:nvPr/>
            </p:nvSpPr>
            <p:spPr bwMode="auto">
              <a:xfrm>
                <a:off x="924" y="2260"/>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32" name="AutoShape 33">
                <a:extLst>
                  <a:ext uri="{FF2B5EF4-FFF2-40B4-BE49-F238E27FC236}">
                    <a16:creationId xmlns:a16="http://schemas.microsoft.com/office/drawing/2014/main" id="{FC6B110D-EDA6-27CA-8DC6-7DECBD11E8A2}"/>
                  </a:ext>
                </a:extLst>
              </p:cNvPr>
              <p:cNvSpPr>
                <a:spLocks noChangeArrowheads="1"/>
              </p:cNvSpPr>
              <p:nvPr/>
            </p:nvSpPr>
            <p:spPr bwMode="auto">
              <a:xfrm>
                <a:off x="931" y="2092"/>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33" name="AutoShape 34">
                <a:extLst>
                  <a:ext uri="{FF2B5EF4-FFF2-40B4-BE49-F238E27FC236}">
                    <a16:creationId xmlns:a16="http://schemas.microsoft.com/office/drawing/2014/main" id="{33A2728F-6982-6193-EC99-6B6D0A88D9F4}"/>
                  </a:ext>
                </a:extLst>
              </p:cNvPr>
              <p:cNvSpPr>
                <a:spLocks noChangeArrowheads="1"/>
              </p:cNvSpPr>
              <p:nvPr/>
            </p:nvSpPr>
            <p:spPr bwMode="auto">
              <a:xfrm>
                <a:off x="881" y="1945"/>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34" name="Freeform 35">
                <a:extLst>
                  <a:ext uri="{FF2B5EF4-FFF2-40B4-BE49-F238E27FC236}">
                    <a16:creationId xmlns:a16="http://schemas.microsoft.com/office/drawing/2014/main" id="{7136B782-AEA1-ABDB-BA2D-4FD1AEEF49A3}"/>
                  </a:ext>
                </a:extLst>
              </p:cNvPr>
              <p:cNvSpPr>
                <a:spLocks/>
              </p:cNvSpPr>
              <p:nvPr/>
            </p:nvSpPr>
            <p:spPr bwMode="auto">
              <a:xfrm>
                <a:off x="551" y="1796"/>
                <a:ext cx="542" cy="954"/>
              </a:xfrm>
              <a:custGeom>
                <a:avLst/>
                <a:gdLst>
                  <a:gd name="T0" fmla="*/ 1 w 869"/>
                  <a:gd name="T1" fmla="*/ 29 h 1173"/>
                  <a:gd name="T2" fmla="*/ 1 w 869"/>
                  <a:gd name="T3" fmla="*/ 35 h 1173"/>
                  <a:gd name="T4" fmla="*/ 1 w 869"/>
                  <a:gd name="T5" fmla="*/ 39 h 1173"/>
                  <a:gd name="T6" fmla="*/ 1 w 869"/>
                  <a:gd name="T7" fmla="*/ 41 h 1173"/>
                  <a:gd name="T8" fmla="*/ 1 w 869"/>
                  <a:gd name="T9" fmla="*/ 42 h 1173"/>
                  <a:gd name="T10" fmla="*/ 1 w 869"/>
                  <a:gd name="T11" fmla="*/ 43 h 1173"/>
                  <a:gd name="T12" fmla="*/ 1 w 869"/>
                  <a:gd name="T13" fmla="*/ 41 h 1173"/>
                  <a:gd name="T14" fmla="*/ 1 w 869"/>
                  <a:gd name="T15" fmla="*/ 39 h 1173"/>
                  <a:gd name="T16" fmla="*/ 1 w 869"/>
                  <a:gd name="T17" fmla="*/ 37 h 1173"/>
                  <a:gd name="T18" fmla="*/ 0 w 869"/>
                  <a:gd name="T19" fmla="*/ 35 h 1173"/>
                  <a:gd name="T20" fmla="*/ 1 w 869"/>
                  <a:gd name="T21" fmla="*/ 18 h 1173"/>
                  <a:gd name="T22" fmla="*/ 1 w 869"/>
                  <a:gd name="T23" fmla="*/ 9 h 1173"/>
                  <a:gd name="T24" fmla="*/ 1 w 869"/>
                  <a:gd name="T25" fmla="*/ 6 h 1173"/>
                  <a:gd name="T26" fmla="*/ 1 w 869"/>
                  <a:gd name="T27" fmla="*/ 5 h 1173"/>
                  <a:gd name="T28" fmla="*/ 1 w 869"/>
                  <a:gd name="T29" fmla="*/ 2 h 1173"/>
                  <a:gd name="T30" fmla="*/ 1 w 869"/>
                  <a:gd name="T31" fmla="*/ 2 h 1173"/>
                  <a:gd name="T32" fmla="*/ 1 w 869"/>
                  <a:gd name="T33" fmla="*/ 0 h 1173"/>
                  <a:gd name="T34" fmla="*/ 1 w 869"/>
                  <a:gd name="T35" fmla="*/ 3 h 1173"/>
                  <a:gd name="T36" fmla="*/ 1 w 869"/>
                  <a:gd name="T37" fmla="*/ 7 h 1173"/>
                  <a:gd name="T38" fmla="*/ 1 w 869"/>
                  <a:gd name="T39" fmla="*/ 9 h 1173"/>
                  <a:gd name="T40" fmla="*/ 1 w 869"/>
                  <a:gd name="T41" fmla="*/ 11 h 1173"/>
                  <a:gd name="T42" fmla="*/ 1 w 869"/>
                  <a:gd name="T43" fmla="*/ 26 h 1173"/>
                  <a:gd name="T44" fmla="*/ 1 w 869"/>
                  <a:gd name="T45" fmla="*/ 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grpSp>
      </p:grpSp>
      <p:sp>
        <p:nvSpPr>
          <p:cNvPr id="35" name="Rectangle 36">
            <a:extLst>
              <a:ext uri="{FF2B5EF4-FFF2-40B4-BE49-F238E27FC236}">
                <a16:creationId xmlns:a16="http://schemas.microsoft.com/office/drawing/2014/main" id="{43EF5E25-255C-B2AA-71C4-2AEAF3941107}"/>
              </a:ext>
            </a:extLst>
          </p:cNvPr>
          <p:cNvSpPr>
            <a:spLocks noChangeArrowheads="1"/>
          </p:cNvSpPr>
          <p:nvPr/>
        </p:nvSpPr>
        <p:spPr bwMode="auto">
          <a:xfrm>
            <a:off x="4802188" y="2678113"/>
            <a:ext cx="3751262" cy="3348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grpSp>
        <p:nvGrpSpPr>
          <p:cNvPr id="36" name="Group 37">
            <a:extLst>
              <a:ext uri="{FF2B5EF4-FFF2-40B4-BE49-F238E27FC236}">
                <a16:creationId xmlns:a16="http://schemas.microsoft.com/office/drawing/2014/main" id="{3E9D2CEA-7C0B-C899-7301-AF8A7A581A57}"/>
              </a:ext>
            </a:extLst>
          </p:cNvPr>
          <p:cNvGrpSpPr>
            <a:grpSpLocks/>
          </p:cNvGrpSpPr>
          <p:nvPr/>
        </p:nvGrpSpPr>
        <p:grpSpPr bwMode="auto">
          <a:xfrm>
            <a:off x="5241925" y="3225800"/>
            <a:ext cx="2398713" cy="2214563"/>
            <a:chOff x="3302" y="2032"/>
            <a:chExt cx="1511" cy="1395"/>
          </a:xfrm>
        </p:grpSpPr>
        <p:sp>
          <p:nvSpPr>
            <p:cNvPr id="37" name="AutoShape 38">
              <a:extLst>
                <a:ext uri="{FF2B5EF4-FFF2-40B4-BE49-F238E27FC236}">
                  <a16:creationId xmlns:a16="http://schemas.microsoft.com/office/drawing/2014/main" id="{FAEF7F12-BC6C-52E4-23A4-3F04818C621D}"/>
                </a:ext>
              </a:extLst>
            </p:cNvPr>
            <p:cNvSpPr>
              <a:spLocks noChangeArrowheads="1"/>
            </p:cNvSpPr>
            <p:nvPr/>
          </p:nvSpPr>
          <p:spPr bwMode="auto">
            <a:xfrm>
              <a:off x="3366" y="2777"/>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38" name="AutoShape 39">
              <a:extLst>
                <a:ext uri="{FF2B5EF4-FFF2-40B4-BE49-F238E27FC236}">
                  <a16:creationId xmlns:a16="http://schemas.microsoft.com/office/drawing/2014/main" id="{1246D76B-FFEE-A316-EE06-1959EF39D48B}"/>
                </a:ext>
              </a:extLst>
            </p:cNvPr>
            <p:cNvSpPr>
              <a:spLocks noChangeArrowheads="1"/>
            </p:cNvSpPr>
            <p:nvPr/>
          </p:nvSpPr>
          <p:spPr bwMode="auto">
            <a:xfrm>
              <a:off x="3420" y="2537"/>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39" name="AutoShape 40">
              <a:extLst>
                <a:ext uri="{FF2B5EF4-FFF2-40B4-BE49-F238E27FC236}">
                  <a16:creationId xmlns:a16="http://schemas.microsoft.com/office/drawing/2014/main" id="{9E217715-B343-1F28-5310-165C5494A18B}"/>
                </a:ext>
              </a:extLst>
            </p:cNvPr>
            <p:cNvSpPr>
              <a:spLocks noChangeArrowheads="1"/>
            </p:cNvSpPr>
            <p:nvPr/>
          </p:nvSpPr>
          <p:spPr bwMode="auto">
            <a:xfrm>
              <a:off x="4360" y="2262"/>
              <a:ext cx="56"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0" name="AutoShape 41">
              <a:extLst>
                <a:ext uri="{FF2B5EF4-FFF2-40B4-BE49-F238E27FC236}">
                  <a16:creationId xmlns:a16="http://schemas.microsoft.com/office/drawing/2014/main" id="{AF9C55A1-50F1-B011-2E0E-8501E7B14DE7}"/>
                </a:ext>
              </a:extLst>
            </p:cNvPr>
            <p:cNvSpPr>
              <a:spLocks noChangeArrowheads="1"/>
            </p:cNvSpPr>
            <p:nvPr/>
          </p:nvSpPr>
          <p:spPr bwMode="auto">
            <a:xfrm>
              <a:off x="4317" y="2585"/>
              <a:ext cx="56" cy="75"/>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1" name="AutoShape 42">
              <a:extLst>
                <a:ext uri="{FF2B5EF4-FFF2-40B4-BE49-F238E27FC236}">
                  <a16:creationId xmlns:a16="http://schemas.microsoft.com/office/drawing/2014/main" id="{A6331710-B56C-DE62-AFCE-8DA1F5E1081C}"/>
                </a:ext>
              </a:extLst>
            </p:cNvPr>
            <p:cNvSpPr>
              <a:spLocks noChangeArrowheads="1"/>
            </p:cNvSpPr>
            <p:nvPr/>
          </p:nvSpPr>
          <p:spPr bwMode="auto">
            <a:xfrm>
              <a:off x="4695" y="2464"/>
              <a:ext cx="56" cy="74"/>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2" name="AutoShape 43">
              <a:extLst>
                <a:ext uri="{FF2B5EF4-FFF2-40B4-BE49-F238E27FC236}">
                  <a16:creationId xmlns:a16="http://schemas.microsoft.com/office/drawing/2014/main" id="{31BEA960-2776-9D48-B95F-ECDD4EAC17DF}"/>
                </a:ext>
              </a:extLst>
            </p:cNvPr>
            <p:cNvSpPr>
              <a:spLocks noChangeArrowheads="1"/>
            </p:cNvSpPr>
            <p:nvPr/>
          </p:nvSpPr>
          <p:spPr bwMode="auto">
            <a:xfrm>
              <a:off x="3608" y="2835"/>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3" name="AutoShape 44">
              <a:extLst>
                <a:ext uri="{FF2B5EF4-FFF2-40B4-BE49-F238E27FC236}">
                  <a16:creationId xmlns:a16="http://schemas.microsoft.com/office/drawing/2014/main" id="{3F7D07B6-58DC-AB57-1A94-0AB85CE9E451}"/>
                </a:ext>
              </a:extLst>
            </p:cNvPr>
            <p:cNvSpPr>
              <a:spLocks noChangeArrowheads="1"/>
            </p:cNvSpPr>
            <p:nvPr/>
          </p:nvSpPr>
          <p:spPr bwMode="auto">
            <a:xfrm>
              <a:off x="4037" y="3172"/>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4" name="AutoShape 45">
              <a:extLst>
                <a:ext uri="{FF2B5EF4-FFF2-40B4-BE49-F238E27FC236}">
                  <a16:creationId xmlns:a16="http://schemas.microsoft.com/office/drawing/2014/main" id="{88336B40-E5C6-B0BA-FC8F-91A4CE15E3E8}"/>
                </a:ext>
              </a:extLst>
            </p:cNvPr>
            <p:cNvSpPr>
              <a:spLocks noChangeArrowheads="1"/>
            </p:cNvSpPr>
            <p:nvPr/>
          </p:nvSpPr>
          <p:spPr bwMode="auto">
            <a:xfrm>
              <a:off x="4096" y="3064"/>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5" name="AutoShape 46">
              <a:extLst>
                <a:ext uri="{FF2B5EF4-FFF2-40B4-BE49-F238E27FC236}">
                  <a16:creationId xmlns:a16="http://schemas.microsoft.com/office/drawing/2014/main" id="{80527087-0061-9223-0FF5-34AF763625A4}"/>
                </a:ext>
              </a:extLst>
            </p:cNvPr>
            <p:cNvSpPr>
              <a:spLocks noChangeArrowheads="1"/>
            </p:cNvSpPr>
            <p:nvPr/>
          </p:nvSpPr>
          <p:spPr bwMode="auto">
            <a:xfrm>
              <a:off x="3675" y="2529"/>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6" name="AutoShape 47">
              <a:extLst>
                <a:ext uri="{FF2B5EF4-FFF2-40B4-BE49-F238E27FC236}">
                  <a16:creationId xmlns:a16="http://schemas.microsoft.com/office/drawing/2014/main" id="{21DAC0CB-23A9-F55D-1386-C1F5440C9ED0}"/>
                </a:ext>
              </a:extLst>
            </p:cNvPr>
            <p:cNvSpPr>
              <a:spLocks noChangeArrowheads="1"/>
            </p:cNvSpPr>
            <p:nvPr/>
          </p:nvSpPr>
          <p:spPr bwMode="auto">
            <a:xfrm>
              <a:off x="3922" y="3021"/>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7" name="AutoShape 48">
              <a:extLst>
                <a:ext uri="{FF2B5EF4-FFF2-40B4-BE49-F238E27FC236}">
                  <a16:creationId xmlns:a16="http://schemas.microsoft.com/office/drawing/2014/main" id="{0FAF58A8-BEE6-4A9D-E9F5-7827A1DC6C36}"/>
                </a:ext>
              </a:extLst>
            </p:cNvPr>
            <p:cNvSpPr>
              <a:spLocks noChangeArrowheads="1"/>
            </p:cNvSpPr>
            <p:nvPr/>
          </p:nvSpPr>
          <p:spPr bwMode="auto">
            <a:xfrm>
              <a:off x="3682" y="2361"/>
              <a:ext cx="56" cy="75"/>
            </a:xfrm>
            <a:prstGeom prst="flowChartConnector">
              <a:avLst/>
            </a:prstGeom>
            <a:solidFill>
              <a:srgbClr val="CC99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8" name="AutoShape 49">
              <a:extLst>
                <a:ext uri="{FF2B5EF4-FFF2-40B4-BE49-F238E27FC236}">
                  <a16:creationId xmlns:a16="http://schemas.microsoft.com/office/drawing/2014/main" id="{73D2E09D-24E8-D406-D1A0-6752A4920BE1}"/>
                </a:ext>
              </a:extLst>
            </p:cNvPr>
            <p:cNvSpPr>
              <a:spLocks noChangeArrowheads="1"/>
            </p:cNvSpPr>
            <p:nvPr/>
          </p:nvSpPr>
          <p:spPr bwMode="auto">
            <a:xfrm>
              <a:off x="4184" y="2114"/>
              <a:ext cx="56" cy="74"/>
            </a:xfrm>
            <a:prstGeom prst="flowChartConnector">
              <a:avLst/>
            </a:prstGeom>
            <a:solidFill>
              <a:srgbClr val="FFFFFF"/>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49" name="AutoShape 50">
              <a:extLst>
                <a:ext uri="{FF2B5EF4-FFF2-40B4-BE49-F238E27FC236}">
                  <a16:creationId xmlns:a16="http://schemas.microsoft.com/office/drawing/2014/main" id="{40F716B5-E2F5-7064-4FBD-1C4510A6EDE8}"/>
                </a:ext>
              </a:extLst>
            </p:cNvPr>
            <p:cNvSpPr>
              <a:spLocks noChangeArrowheads="1"/>
            </p:cNvSpPr>
            <p:nvPr/>
          </p:nvSpPr>
          <p:spPr bwMode="auto">
            <a:xfrm>
              <a:off x="3975" y="2773"/>
              <a:ext cx="56" cy="75"/>
            </a:xfrm>
            <a:prstGeom prst="flowChartConnector">
              <a:avLst/>
            </a:prstGeom>
            <a:solidFill>
              <a:srgbClr val="006633"/>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
          <p:nvSpPr>
            <p:cNvPr id="50" name="Freeform 51">
              <a:extLst>
                <a:ext uri="{FF2B5EF4-FFF2-40B4-BE49-F238E27FC236}">
                  <a16:creationId xmlns:a16="http://schemas.microsoft.com/office/drawing/2014/main" id="{86FD9B48-AAFA-4C83-4717-F5C44E3C04D5}"/>
                </a:ext>
              </a:extLst>
            </p:cNvPr>
            <p:cNvSpPr>
              <a:spLocks/>
            </p:cNvSpPr>
            <p:nvPr/>
          </p:nvSpPr>
          <p:spPr bwMode="auto">
            <a:xfrm>
              <a:off x="4127" y="2032"/>
              <a:ext cx="686" cy="877"/>
            </a:xfrm>
            <a:custGeom>
              <a:avLst/>
              <a:gdLst>
                <a:gd name="T0" fmla="*/ 1 w 1101"/>
                <a:gd name="T1" fmla="*/ 11 h 1077"/>
                <a:gd name="T2" fmla="*/ 1 w 1101"/>
                <a:gd name="T3" fmla="*/ 19 h 1077"/>
                <a:gd name="T4" fmla="*/ 1 w 1101"/>
                <a:gd name="T5" fmla="*/ 35 h 1077"/>
                <a:gd name="T6" fmla="*/ 1 w 1101"/>
                <a:gd name="T7" fmla="*/ 39 h 1077"/>
                <a:gd name="T8" fmla="*/ 1 w 1101"/>
                <a:gd name="T9" fmla="*/ 40 h 1077"/>
                <a:gd name="T10" fmla="*/ 1 w 1101"/>
                <a:gd name="T11" fmla="*/ 39 h 1077"/>
                <a:gd name="T12" fmla="*/ 1 w 1101"/>
                <a:gd name="T13" fmla="*/ 37 h 1077"/>
                <a:gd name="T14" fmla="*/ 1 w 1101"/>
                <a:gd name="T15" fmla="*/ 37 h 1077"/>
                <a:gd name="T16" fmla="*/ 1 w 1101"/>
                <a:gd name="T17" fmla="*/ 33 h 1077"/>
                <a:gd name="T18" fmla="*/ 1 w 1101"/>
                <a:gd name="T19" fmla="*/ 30 h 1077"/>
                <a:gd name="T20" fmla="*/ 1 w 1101"/>
                <a:gd name="T21" fmla="*/ 26 h 1077"/>
                <a:gd name="T22" fmla="*/ 1 w 1101"/>
                <a:gd name="T23" fmla="*/ 16 h 1077"/>
                <a:gd name="T24" fmla="*/ 1 w 1101"/>
                <a:gd name="T25" fmla="*/ 5 h 1077"/>
                <a:gd name="T26" fmla="*/ 1 w 1101"/>
                <a:gd name="T27" fmla="*/ 2 h 1077"/>
                <a:gd name="T28" fmla="*/ 1 w 1101"/>
                <a:gd name="T29" fmla="*/ 2 h 1077"/>
                <a:gd name="T30" fmla="*/ 1 w 1101"/>
                <a:gd name="T31" fmla="*/ 2 h 1077"/>
                <a:gd name="T32" fmla="*/ 1 w 1101"/>
                <a:gd name="T33" fmla="*/ 4 h 1077"/>
                <a:gd name="T34" fmla="*/ 1 w 1101"/>
                <a:gd name="T35" fmla="*/ 7 h 1077"/>
                <a:gd name="T36" fmla="*/ 1 w 1101"/>
                <a:gd name="T37" fmla="*/ 7 h 1077"/>
                <a:gd name="T38" fmla="*/ 1 w 1101"/>
                <a:gd name="T39" fmla="*/ 11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51" name="Freeform 52">
              <a:extLst>
                <a:ext uri="{FF2B5EF4-FFF2-40B4-BE49-F238E27FC236}">
                  <a16:creationId xmlns:a16="http://schemas.microsoft.com/office/drawing/2014/main" id="{B33649FB-E7F1-E57D-69AF-7598A9A5EAEA}"/>
                </a:ext>
              </a:extLst>
            </p:cNvPr>
            <p:cNvSpPr>
              <a:spLocks/>
            </p:cNvSpPr>
            <p:nvPr/>
          </p:nvSpPr>
          <p:spPr bwMode="auto">
            <a:xfrm>
              <a:off x="3812" y="2642"/>
              <a:ext cx="573" cy="785"/>
            </a:xfrm>
            <a:custGeom>
              <a:avLst/>
              <a:gdLst>
                <a:gd name="T0" fmla="*/ 1 w 918"/>
                <a:gd name="T1" fmla="*/ 30 h 965"/>
                <a:gd name="T2" fmla="*/ 1 w 918"/>
                <a:gd name="T3" fmla="*/ 29 h 965"/>
                <a:gd name="T4" fmla="*/ 1 w 918"/>
                <a:gd name="T5" fmla="*/ 27 h 965"/>
                <a:gd name="T6" fmla="*/ 1 w 918"/>
                <a:gd name="T7" fmla="*/ 26 h 965"/>
                <a:gd name="T8" fmla="*/ 1 w 918"/>
                <a:gd name="T9" fmla="*/ 24 h 965"/>
                <a:gd name="T10" fmla="*/ 0 w 918"/>
                <a:gd name="T11" fmla="*/ 17 h 965"/>
                <a:gd name="T12" fmla="*/ 1 w 918"/>
                <a:gd name="T13" fmla="*/ 7 h 965"/>
                <a:gd name="T14" fmla="*/ 1 w 918"/>
                <a:gd name="T15" fmla="*/ 5 h 965"/>
                <a:gd name="T16" fmla="*/ 1 w 918"/>
                <a:gd name="T17" fmla="*/ 0 h 965"/>
                <a:gd name="T18" fmla="*/ 1 w 918"/>
                <a:gd name="T19" fmla="*/ 2 h 965"/>
                <a:gd name="T20" fmla="*/ 1 w 918"/>
                <a:gd name="T21" fmla="*/ 2 h 965"/>
                <a:gd name="T22" fmla="*/ 1 w 918"/>
                <a:gd name="T23" fmla="*/ 6 h 965"/>
                <a:gd name="T24" fmla="*/ 1 w 918"/>
                <a:gd name="T25" fmla="*/ 8 h 965"/>
                <a:gd name="T26" fmla="*/ 1 w 918"/>
                <a:gd name="T27" fmla="*/ 9 h 965"/>
                <a:gd name="T28" fmla="*/ 1 w 918"/>
                <a:gd name="T29" fmla="*/ 13 h 965"/>
                <a:gd name="T30" fmla="*/ 1 w 918"/>
                <a:gd name="T31" fmla="*/ 16 h 965"/>
                <a:gd name="T32" fmla="*/ 1 w 918"/>
                <a:gd name="T33" fmla="*/ 20 h 965"/>
                <a:gd name="T34" fmla="*/ 1 w 918"/>
                <a:gd name="T35" fmla="*/ 22 h 965"/>
                <a:gd name="T36" fmla="*/ 1 w 918"/>
                <a:gd name="T37" fmla="*/ 28 h 965"/>
                <a:gd name="T38" fmla="*/ 1 w 918"/>
                <a:gd name="T39" fmla="*/ 33 h 965"/>
                <a:gd name="T40" fmla="*/ 1 w 918"/>
                <a:gd name="T41" fmla="*/ 35 h 965"/>
                <a:gd name="T42" fmla="*/ 1 w 918"/>
                <a:gd name="T43" fmla="*/ 35 h 965"/>
                <a:gd name="T44" fmla="*/ 1 w 918"/>
                <a:gd name="T45" fmla="*/ 34 h 965"/>
                <a:gd name="T46" fmla="*/ 1 w 918"/>
                <a:gd name="T47" fmla="*/ 32 h 965"/>
                <a:gd name="T48" fmla="*/ 1 w 918"/>
                <a:gd name="T49" fmla="*/ 30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52" name="Freeform 53">
              <a:extLst>
                <a:ext uri="{FF2B5EF4-FFF2-40B4-BE49-F238E27FC236}">
                  <a16:creationId xmlns:a16="http://schemas.microsoft.com/office/drawing/2014/main" id="{F1FB4189-1CDA-D423-F429-391C5DAA8D1C}"/>
                </a:ext>
              </a:extLst>
            </p:cNvPr>
            <p:cNvSpPr>
              <a:spLocks/>
            </p:cNvSpPr>
            <p:nvPr/>
          </p:nvSpPr>
          <p:spPr bwMode="auto">
            <a:xfrm>
              <a:off x="3302" y="2065"/>
              <a:ext cx="542" cy="954"/>
            </a:xfrm>
            <a:custGeom>
              <a:avLst/>
              <a:gdLst>
                <a:gd name="T0" fmla="*/ 1 w 869"/>
                <a:gd name="T1" fmla="*/ 29 h 1173"/>
                <a:gd name="T2" fmla="*/ 1 w 869"/>
                <a:gd name="T3" fmla="*/ 35 h 1173"/>
                <a:gd name="T4" fmla="*/ 1 w 869"/>
                <a:gd name="T5" fmla="*/ 39 h 1173"/>
                <a:gd name="T6" fmla="*/ 1 w 869"/>
                <a:gd name="T7" fmla="*/ 41 h 1173"/>
                <a:gd name="T8" fmla="*/ 1 w 869"/>
                <a:gd name="T9" fmla="*/ 42 h 1173"/>
                <a:gd name="T10" fmla="*/ 1 w 869"/>
                <a:gd name="T11" fmla="*/ 43 h 1173"/>
                <a:gd name="T12" fmla="*/ 1 w 869"/>
                <a:gd name="T13" fmla="*/ 41 h 1173"/>
                <a:gd name="T14" fmla="*/ 1 w 869"/>
                <a:gd name="T15" fmla="*/ 39 h 1173"/>
                <a:gd name="T16" fmla="*/ 1 w 869"/>
                <a:gd name="T17" fmla="*/ 37 h 1173"/>
                <a:gd name="T18" fmla="*/ 0 w 869"/>
                <a:gd name="T19" fmla="*/ 35 h 1173"/>
                <a:gd name="T20" fmla="*/ 1 w 869"/>
                <a:gd name="T21" fmla="*/ 18 h 1173"/>
                <a:gd name="T22" fmla="*/ 1 w 869"/>
                <a:gd name="T23" fmla="*/ 9 h 1173"/>
                <a:gd name="T24" fmla="*/ 1 w 869"/>
                <a:gd name="T25" fmla="*/ 6 h 1173"/>
                <a:gd name="T26" fmla="*/ 1 w 869"/>
                <a:gd name="T27" fmla="*/ 5 h 1173"/>
                <a:gd name="T28" fmla="*/ 1 w 869"/>
                <a:gd name="T29" fmla="*/ 2 h 1173"/>
                <a:gd name="T30" fmla="*/ 1 w 869"/>
                <a:gd name="T31" fmla="*/ 2 h 1173"/>
                <a:gd name="T32" fmla="*/ 1 w 869"/>
                <a:gd name="T33" fmla="*/ 0 h 1173"/>
                <a:gd name="T34" fmla="*/ 1 w 869"/>
                <a:gd name="T35" fmla="*/ 3 h 1173"/>
                <a:gd name="T36" fmla="*/ 1 w 869"/>
                <a:gd name="T37" fmla="*/ 7 h 1173"/>
                <a:gd name="T38" fmla="*/ 1 w 869"/>
                <a:gd name="T39" fmla="*/ 9 h 1173"/>
                <a:gd name="T40" fmla="*/ 1 w 869"/>
                <a:gd name="T41" fmla="*/ 11 h 1173"/>
                <a:gd name="T42" fmla="*/ 1 w 869"/>
                <a:gd name="T43" fmla="*/ 26 h 1173"/>
                <a:gd name="T44" fmla="*/ 1 w 869"/>
                <a:gd name="T45" fmla="*/ 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grpSp>
      <p:sp>
        <p:nvSpPr>
          <p:cNvPr id="53" name="Text Box 54">
            <a:extLst>
              <a:ext uri="{FF2B5EF4-FFF2-40B4-BE49-F238E27FC236}">
                <a16:creationId xmlns:a16="http://schemas.microsoft.com/office/drawing/2014/main" id="{AA89613A-FCB1-BE45-EBD1-FBDAE7BDA687}"/>
              </a:ext>
            </a:extLst>
          </p:cNvPr>
          <p:cNvSpPr txBox="1">
            <a:spLocks noChangeArrowheads="1"/>
          </p:cNvSpPr>
          <p:nvPr/>
        </p:nvSpPr>
        <p:spPr bwMode="auto">
          <a:xfrm>
            <a:off x="1463675" y="18970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zh-CN" altLang="en-US">
                <a:solidFill>
                  <a:srgbClr val="000000"/>
                </a:solidFill>
                <a:latin typeface="Times New Roman" panose="02020603050405020304" pitchFamily="18" charset="0"/>
              </a:rPr>
              <a:t>原始数据</a:t>
            </a:r>
            <a:endParaRPr lang="en-US" altLang="zh-CN">
              <a:solidFill>
                <a:srgbClr val="000000"/>
              </a:solidFill>
              <a:latin typeface="Times New Roman" panose="02020603050405020304" pitchFamily="18" charset="0"/>
            </a:endParaRPr>
          </a:p>
        </p:txBody>
      </p:sp>
      <p:sp>
        <p:nvSpPr>
          <p:cNvPr id="54" name="Text Box 55">
            <a:extLst>
              <a:ext uri="{FF2B5EF4-FFF2-40B4-BE49-F238E27FC236}">
                <a16:creationId xmlns:a16="http://schemas.microsoft.com/office/drawing/2014/main" id="{6A3DF4D8-0CBE-F55C-B98A-E3A18F19F343}"/>
              </a:ext>
            </a:extLst>
          </p:cNvPr>
          <p:cNvSpPr txBox="1">
            <a:spLocks noChangeArrowheads="1"/>
          </p:cNvSpPr>
          <p:nvPr/>
        </p:nvSpPr>
        <p:spPr bwMode="auto">
          <a:xfrm>
            <a:off x="5627688" y="1839913"/>
            <a:ext cx="2116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zh-CN" altLang="en-US">
                <a:solidFill>
                  <a:srgbClr val="000000"/>
                </a:solidFill>
                <a:latin typeface="Times New Roman" panose="02020603050405020304" pitchFamily="18" charset="0"/>
              </a:rPr>
              <a:t>聚类</a:t>
            </a:r>
            <a:r>
              <a:rPr lang="en-US" altLang="zh-CN">
                <a:solidFill>
                  <a:srgbClr val="000000"/>
                </a:solidFill>
                <a:latin typeface="Times New Roman" panose="02020603050405020304" pitchFamily="18" charset="0"/>
              </a:rPr>
              <a:t>/</a:t>
            </a:r>
            <a:r>
              <a:rPr lang="zh-CN" altLang="en-US">
                <a:solidFill>
                  <a:srgbClr val="000000"/>
                </a:solidFill>
                <a:latin typeface="Times New Roman" panose="02020603050405020304" pitchFamily="18" charset="0"/>
              </a:rPr>
              <a:t>分层抽样</a:t>
            </a:r>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41092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数据立方体聚集</a:t>
            </a:r>
          </a:p>
        </p:txBody>
      </p:sp>
      <p:sp>
        <p:nvSpPr>
          <p:cNvPr id="2" name="内容占位符 2">
            <a:extLst>
              <a:ext uri="{FF2B5EF4-FFF2-40B4-BE49-F238E27FC236}">
                <a16:creationId xmlns:a16="http://schemas.microsoft.com/office/drawing/2014/main" id="{D0CF2F2B-DEB2-9387-77FC-9FA2C30D4A7C}"/>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数据立方体中的最底层（基本方体）</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对于单个实体的聚集数据</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数据立方体中存在不同级别的聚集</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进一步降低需要处理的数据大小</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涉及适当的层级</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利用能够完成任务无的最小层级表示</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在可能的情况下，对于聚集数据的查询应当使用数据立方体</a:t>
            </a:r>
            <a:endParaRPr kumimoji="0" lang="zh-CN" altLang="en-US" sz="30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1338595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数据压缩</a:t>
            </a:r>
          </a:p>
        </p:txBody>
      </p:sp>
      <p:sp>
        <p:nvSpPr>
          <p:cNvPr id="2" name="内容占位符 2">
            <a:extLst>
              <a:ext uri="{FF2B5EF4-FFF2-40B4-BE49-F238E27FC236}">
                <a16:creationId xmlns:a16="http://schemas.microsoft.com/office/drawing/2014/main" id="{45B3A542-713C-B2DD-323E-A23DC1B2A31C}"/>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字符串压缩</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有广泛的理论基础和精妙的算法</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通常是无损压缩</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在解压缩前对字符串的操作非常有限</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音频</a:t>
            </a:r>
            <a:r>
              <a:rPr kumimoji="0" lang="en-US" altLang="zh-CN" sz="28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视频压缩</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通常是有损压缩，压缩精度可以递进选择</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有时可以在不解压整体数据的情况下，重构某个片断</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非音频的时间序列</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通常很短并且随时间变化缓慢</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维规约和数量规约也可被看作数据压缩的两种形式</a:t>
            </a:r>
            <a:endParaRPr kumimoji="0" lang="zh-CN" altLang="en-US" sz="28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4225936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数据压缩</a:t>
            </a:r>
          </a:p>
        </p:txBody>
      </p:sp>
      <p:sp>
        <p:nvSpPr>
          <p:cNvPr id="2" name="AutoShape 3">
            <a:extLst>
              <a:ext uri="{FF2B5EF4-FFF2-40B4-BE49-F238E27FC236}">
                <a16:creationId xmlns:a16="http://schemas.microsoft.com/office/drawing/2014/main" id="{9DFB5F95-2FB4-E5D1-E3B6-9381C82B6C32}"/>
              </a:ext>
            </a:extLst>
          </p:cNvPr>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zh-CN" altLang="en-US">
                <a:latin typeface="Times New Roman" panose="02020603050405020304" pitchFamily="18" charset="0"/>
              </a:rPr>
              <a:t>原数据</a:t>
            </a:r>
            <a:endParaRPr lang="en-US" altLang="zh-CN">
              <a:latin typeface="Times New Roman" panose="02020603050405020304" pitchFamily="18" charset="0"/>
            </a:endParaRPr>
          </a:p>
        </p:txBody>
      </p:sp>
      <p:sp>
        <p:nvSpPr>
          <p:cNvPr id="3" name="AutoShape 4">
            <a:extLst>
              <a:ext uri="{FF2B5EF4-FFF2-40B4-BE49-F238E27FC236}">
                <a16:creationId xmlns:a16="http://schemas.microsoft.com/office/drawing/2014/main" id="{86D40D74-050A-AE03-1B59-D531A230FE8A}"/>
              </a:ext>
            </a:extLst>
          </p:cNvPr>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zh-CN" altLang="en-US">
                <a:latin typeface="Times New Roman" panose="02020603050405020304" pitchFamily="18" charset="0"/>
              </a:rPr>
              <a:t>压缩数据</a:t>
            </a:r>
            <a:endParaRPr lang="en-US" altLang="zh-CN">
              <a:latin typeface="Times New Roman" panose="02020603050405020304" pitchFamily="18" charset="0"/>
            </a:endParaRPr>
          </a:p>
        </p:txBody>
      </p:sp>
      <p:sp>
        <p:nvSpPr>
          <p:cNvPr id="4" name="Line 5">
            <a:extLst>
              <a:ext uri="{FF2B5EF4-FFF2-40B4-BE49-F238E27FC236}">
                <a16:creationId xmlns:a16="http://schemas.microsoft.com/office/drawing/2014/main" id="{DAC31DF8-1E22-8934-1D62-6A3898BD0ECD}"/>
              </a:ext>
            </a:extLst>
          </p:cNvPr>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6">
            <a:extLst>
              <a:ext uri="{FF2B5EF4-FFF2-40B4-BE49-F238E27FC236}">
                <a16:creationId xmlns:a16="http://schemas.microsoft.com/office/drawing/2014/main" id="{55285780-2331-8C90-84D6-B34968301A04}"/>
              </a:ext>
            </a:extLst>
          </p:cNvPr>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Text Box 7">
            <a:extLst>
              <a:ext uri="{FF2B5EF4-FFF2-40B4-BE49-F238E27FC236}">
                <a16:creationId xmlns:a16="http://schemas.microsoft.com/office/drawing/2014/main" id="{485EEA35-90A3-1580-F765-1AA03D750AF8}"/>
              </a:ext>
            </a:extLst>
          </p:cNvPr>
          <p:cNvSpPr txBox="1">
            <a:spLocks noChangeArrowheads="1"/>
          </p:cNvSpPr>
          <p:nvPr/>
        </p:nvSpPr>
        <p:spPr bwMode="auto">
          <a:xfrm>
            <a:off x="4637088" y="36655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zh-CN" altLang="en-US" sz="2400">
                <a:latin typeface="Times New Roman" panose="02020603050405020304" pitchFamily="18" charset="0"/>
              </a:rPr>
              <a:t>无损</a:t>
            </a:r>
            <a:endParaRPr lang="en-US" altLang="zh-CN" sz="2400">
              <a:latin typeface="Times New Roman" panose="02020603050405020304" pitchFamily="18" charset="0"/>
            </a:endParaRPr>
          </a:p>
        </p:txBody>
      </p:sp>
      <p:sp>
        <p:nvSpPr>
          <p:cNvPr id="7" name="AutoShape 8">
            <a:extLst>
              <a:ext uri="{FF2B5EF4-FFF2-40B4-BE49-F238E27FC236}">
                <a16:creationId xmlns:a16="http://schemas.microsoft.com/office/drawing/2014/main" id="{A6BB82EF-D217-5EC3-3B41-1ED509E923FE}"/>
              </a:ext>
            </a:extLst>
          </p:cNvPr>
          <p:cNvSpPr>
            <a:spLocks noChangeArrowheads="1"/>
          </p:cNvSpPr>
          <p:nvPr/>
        </p:nvSpPr>
        <p:spPr bwMode="auto">
          <a:xfrm>
            <a:off x="950913" y="4367213"/>
            <a:ext cx="3286125" cy="2184400"/>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zh-CN" altLang="en-US">
                <a:latin typeface="Times New Roman" panose="02020603050405020304" pitchFamily="18" charset="0"/>
              </a:rPr>
              <a:t>近似原数据</a:t>
            </a:r>
            <a:endParaRPr lang="en-US" altLang="zh-CN">
              <a:latin typeface="Times New Roman" panose="02020603050405020304" pitchFamily="18" charset="0"/>
            </a:endParaRPr>
          </a:p>
        </p:txBody>
      </p:sp>
      <p:sp>
        <p:nvSpPr>
          <p:cNvPr id="8" name="Line 9">
            <a:extLst>
              <a:ext uri="{FF2B5EF4-FFF2-40B4-BE49-F238E27FC236}">
                <a16:creationId xmlns:a16="http://schemas.microsoft.com/office/drawing/2014/main" id="{C02311D1-93CC-4BFE-62D3-AAD00D7E0452}"/>
              </a:ext>
            </a:extLst>
          </p:cNvPr>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0">
            <a:extLst>
              <a:ext uri="{FF2B5EF4-FFF2-40B4-BE49-F238E27FC236}">
                <a16:creationId xmlns:a16="http://schemas.microsoft.com/office/drawing/2014/main" id="{C489D8A7-69A7-9009-AB36-1BF346DE6427}"/>
              </a:ext>
            </a:extLst>
          </p:cNvPr>
          <p:cNvSpPr txBox="1">
            <a:spLocks noChangeArrowheads="1"/>
          </p:cNvSpPr>
          <p:nvPr/>
        </p:nvSpPr>
        <p:spPr bwMode="auto">
          <a:xfrm rot="19802972">
            <a:off x="5232400" y="4781550"/>
            <a:ext cx="801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zh-CN" altLang="en-US" sz="2400">
                <a:latin typeface="Times New Roman" panose="02020603050405020304" pitchFamily="18" charset="0"/>
              </a:rPr>
              <a:t>有损</a:t>
            </a:r>
            <a:endParaRPr lang="en-US" altLang="zh-CN" sz="2400">
              <a:latin typeface="Times New Roman" panose="02020603050405020304" pitchFamily="18" charset="0"/>
            </a:endParaRPr>
          </a:p>
        </p:txBody>
      </p:sp>
    </p:spTree>
    <p:extLst>
      <p:ext uri="{BB962C8B-B14F-4D97-AF65-F5344CB8AC3E}">
        <p14:creationId xmlns:p14="http://schemas.microsoft.com/office/powerpoint/2010/main" val="3256871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787CB359-D4AB-2A2C-A642-EB60484AEBF0}"/>
              </a:ext>
            </a:extLst>
          </p:cNvPr>
          <p:cNvSpPr/>
          <p:nvPr/>
        </p:nvSpPr>
        <p:spPr>
          <a:xfrm>
            <a:off x="2389244" y="5138852"/>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4435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数据预处理：概述</a:t>
            </a:r>
            <a:endParaRPr lang="en-US" altLang="zh-CN" sz="3600" dirty="0">
              <a:latin typeface="Impact" pitchFamily="34" charset="0"/>
              <a:ea typeface="微软雅黑" pitchFamily="34" charset="-122"/>
            </a:endParaRP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26529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Impact" pitchFamily="34" charset="0"/>
                <a:ea typeface="微软雅黑" pitchFamily="34" charset="-122"/>
              </a:rPr>
              <a:t>数据清理</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26657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数据集成</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26513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数据规约</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4515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05    </a:t>
            </a:r>
            <a:r>
              <a:rPr lang="zh-CN" altLang="en-US" sz="3600" dirty="0">
                <a:solidFill>
                  <a:schemeClr val="bg1"/>
                </a:solidFill>
                <a:latin typeface="Impact" pitchFamily="34" charset="0"/>
                <a:ea typeface="微软雅黑" pitchFamily="34" charset="-122"/>
              </a:rPr>
              <a:t>数据变换和离散化</a:t>
            </a:r>
          </a:p>
        </p:txBody>
      </p:sp>
    </p:spTree>
    <p:extLst>
      <p:ext uri="{BB962C8B-B14F-4D97-AF65-F5344CB8AC3E}">
        <p14:creationId xmlns:p14="http://schemas.microsoft.com/office/powerpoint/2010/main" val="1157365716"/>
      </p:ext>
    </p:extLst>
  </p:cSld>
  <p:clrMapOvr>
    <a:masterClrMapping/>
  </p:clrMapOvr>
  <p:transition advTm="8005"/>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数据变换</a:t>
            </a:r>
          </a:p>
        </p:txBody>
      </p:sp>
      <p:sp>
        <p:nvSpPr>
          <p:cNvPr id="2" name="内容占位符 2">
            <a:extLst>
              <a:ext uri="{FF2B5EF4-FFF2-40B4-BE49-F238E27FC236}">
                <a16:creationId xmlns:a16="http://schemas.microsoft.com/office/drawing/2014/main" id="{5BCC9B0B-9995-5CBC-37F7-87FA172467EB}"/>
              </a:ext>
            </a:extLst>
          </p:cNvPr>
          <p:cNvSpPr txBox="1">
            <a:spLocks/>
          </p:cNvSpPr>
          <p:nvPr/>
        </p:nvSpPr>
        <p:spPr bwMode="auto">
          <a:xfrm>
            <a:off x="457200" y="15621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ts val="600"/>
              </a:spcBef>
              <a:spcAft>
                <a:spcPts val="60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一种将整个属性的所有值映射到新集合中的函数，即任何一个旧的值都可以被新值唯一确定</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1" fontAlgn="base" latinLnBrk="0" hangingPunct="1">
              <a:lnSpc>
                <a:spcPct val="100000"/>
              </a:lnSpc>
              <a:spcBef>
                <a:spcPts val="600"/>
              </a:spcBef>
              <a:spcAft>
                <a:spcPts val="60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方法</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1" fontAlgn="base" latinLnBrk="0" hangingPunct="1">
              <a:lnSpc>
                <a:spcPct val="100000"/>
              </a:lnSpc>
              <a:spcBef>
                <a:spcPts val="600"/>
              </a:spcBef>
              <a:spcAft>
                <a:spcPts val="60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光滑：去除数据中的噪声</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00000"/>
              </a:lnSpc>
              <a:spcBef>
                <a:spcPts val="600"/>
              </a:spcBef>
              <a:spcAft>
                <a:spcPts val="60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属性</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特征构造</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1022350" marR="0" lvl="2" indent="-350838" algn="l" defTabSz="914400" rtl="0" eaLnBrk="1" fontAlgn="base" latinLnBrk="0" hangingPunct="1">
              <a:lnSpc>
                <a:spcPct val="100000"/>
              </a:lnSpc>
              <a:spcBef>
                <a:spcPts val="600"/>
              </a:spcBef>
              <a:spcAft>
                <a:spcPts val="60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通过现有属性构造新的属性</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00000"/>
              </a:lnSpc>
              <a:spcBef>
                <a:spcPts val="600"/>
              </a:spcBef>
              <a:spcAft>
                <a:spcPts val="60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聚集：汇总，数据立方体体的构建</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规范化：将数据按比例缩放，使之落入一个小的特定区间</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最小－最大规范化</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z-score</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规范化</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小数定标规范化</a:t>
            </a:r>
          </a:p>
          <a:p>
            <a:pPr marL="669925" marR="0" lvl="1" indent="-325438" algn="l" defTabSz="914400" rtl="0" eaLnBrk="1" fontAlgn="base" latinLnBrk="0" hangingPunct="1">
              <a:lnSpc>
                <a:spcPct val="100000"/>
              </a:lnSpc>
              <a:spcBef>
                <a:spcPts val="600"/>
              </a:spcBef>
              <a:spcAft>
                <a:spcPts val="60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离散化：概念层级攀升</a:t>
            </a:r>
            <a:endParaRPr kumimoji="0" lang="zh-CN" altLang="en-US" sz="20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402696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规范化</a:t>
            </a:r>
          </a:p>
        </p:txBody>
      </p:sp>
      <p:sp>
        <p:nvSpPr>
          <p:cNvPr id="3" name="Rectangle 3">
            <a:extLst>
              <a:ext uri="{FF2B5EF4-FFF2-40B4-BE49-F238E27FC236}">
                <a16:creationId xmlns:a16="http://schemas.microsoft.com/office/drawing/2014/main" id="{64F7FD78-1275-26AD-0555-0A37C4896EF6}"/>
              </a:ext>
            </a:extLst>
          </p:cNvPr>
          <p:cNvSpPr txBox="1">
            <a:spLocks noChangeArrowheads="1"/>
          </p:cNvSpPr>
          <p:nvPr/>
        </p:nvSpPr>
        <p:spPr bwMode="auto">
          <a:xfrm>
            <a:off x="304800" y="1295400"/>
            <a:ext cx="8305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669925" indent="-325438"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342900" marR="0" lvl="0" indent="-342900" defTabSz="914400" eaLnBrk="1" fontAlgn="auto" latinLnBrk="0" hangingPunct="1">
              <a:lnSpc>
                <a:spcPct val="120000"/>
              </a:lnSpc>
              <a:spcBef>
                <a:spcPct val="20000"/>
              </a:spcBef>
              <a:spcAft>
                <a:spcPts val="0"/>
              </a:spcAft>
              <a:buClr>
                <a:srgbClr val="CC9900"/>
              </a:buClr>
              <a:buSzPct val="65000"/>
              <a:buFont typeface="Wingdings" panose="05000000000000000000"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最小</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最大规范化：</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to [</a:t>
            </a:r>
            <a:r>
              <a:rPr kumimoji="0" lang="en-US" altLang="zh-CN" sz="2000" b="0" i="0" u="none" strike="noStrike" kern="0" cap="none" spc="0" normalizeH="0" baseline="0" noProof="0" dirty="0" err="1">
                <a:ln>
                  <a:noFill/>
                </a:ln>
                <a:solidFill>
                  <a:srgbClr val="000000"/>
                </a:solidFill>
                <a:effectLst/>
                <a:uLnTx/>
                <a:uFillTx/>
                <a:latin typeface="Arial" panose="020B0604020202020204" pitchFamily="34" charset="0"/>
                <a:ea typeface="SimSun" panose="02010600030101010101" pitchFamily="2" charset="-122"/>
              </a:rPr>
              <a:t>new_min</a:t>
            </a:r>
            <a:r>
              <a:rPr kumimoji="0" lang="en-US" altLang="zh-CN" sz="2000" b="0" i="0" u="none" strike="noStrike" kern="0" cap="none" spc="0" normalizeH="0" baseline="-25000" noProof="0" dirty="0" err="1">
                <a:ln>
                  <a:noFill/>
                </a:ln>
                <a:solidFill>
                  <a:srgbClr val="000000"/>
                </a:solidFill>
                <a:effectLst/>
                <a:uLnTx/>
                <a:uFillTx/>
                <a:latin typeface="Arial" panose="020B0604020202020204" pitchFamily="34" charset="0"/>
                <a:ea typeface="SimSun" panose="02010600030101010101" pitchFamily="2" charset="-122"/>
              </a:rPr>
              <a:t>A</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en-US" altLang="zh-CN" sz="2000" b="0" i="0" u="none" strike="noStrike" kern="0" cap="none" spc="0" normalizeH="0" baseline="0" noProof="0" dirty="0" err="1">
                <a:ln>
                  <a:noFill/>
                </a:ln>
                <a:solidFill>
                  <a:srgbClr val="000000"/>
                </a:solidFill>
                <a:effectLst/>
                <a:uLnTx/>
                <a:uFillTx/>
                <a:latin typeface="Arial" panose="020B0604020202020204" pitchFamily="34" charset="0"/>
                <a:ea typeface="SimSun" panose="02010600030101010101" pitchFamily="2" charset="-122"/>
              </a:rPr>
              <a:t>new_max</a:t>
            </a:r>
            <a:r>
              <a:rPr kumimoji="0" lang="en-US" altLang="zh-CN" sz="2000" b="0" i="0" u="none" strike="noStrike" kern="0" cap="none" spc="0" normalizeH="0" baseline="-25000" noProof="0" dirty="0" err="1">
                <a:ln>
                  <a:noFill/>
                </a:ln>
                <a:solidFill>
                  <a:srgbClr val="000000"/>
                </a:solidFill>
                <a:effectLst/>
                <a:uLnTx/>
                <a:uFillTx/>
                <a:latin typeface="Arial" panose="020B0604020202020204" pitchFamily="34" charset="0"/>
                <a:ea typeface="SimSun" panose="02010600030101010101" pitchFamily="2" charset="-122"/>
              </a:rPr>
              <a:t>A</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p>
          <a:p>
            <a:pPr marL="669925" marR="0" lvl="1" indent="-325438" defTabSz="914400" eaLnBrk="1" fontAlgn="auto" latinLnBrk="0" hangingPunct="1">
              <a:lnSpc>
                <a:spcPct val="120000"/>
              </a:lnSpc>
              <a:spcBef>
                <a:spcPct val="20000"/>
              </a:spcBef>
              <a:spcAft>
                <a:spcPts val="0"/>
              </a:spcAft>
              <a:buClr>
                <a:srgbClr val="3B812F"/>
              </a:buClr>
              <a:buSzPct val="60000"/>
              <a:buFont typeface="Wingdings" panose="05000000000000000000" pitchFamily="2" charset="2"/>
              <a:buChar char="q"/>
              <a:tabLst/>
              <a:defRPr/>
            </a:pP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120000"/>
              </a:lnSpc>
              <a:spcBef>
                <a:spcPct val="20000"/>
              </a:spcBef>
              <a:spcAft>
                <a:spcPts val="0"/>
              </a:spcAft>
              <a:buClr>
                <a:srgbClr val="3B812F"/>
              </a:buClr>
              <a:buSzPct val="60000"/>
              <a:buFont typeface="Wingdings" panose="05000000000000000000" pitchFamily="2" charset="2"/>
              <a:buChar char="q"/>
              <a:tabLst/>
              <a:defRPr/>
            </a:pP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12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让从</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$12,000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到</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$98,000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规范化到</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[0.0, 1.0]</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区间。</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则</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$73,000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会被映射到</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p>
          <a:p>
            <a:pPr marL="342900" marR="0" lvl="0" indent="-342900" defTabSz="914400" eaLnBrk="1" fontAlgn="auto" latinLnBrk="0" hangingPunct="1">
              <a:lnSpc>
                <a:spcPct val="120000"/>
              </a:lnSpc>
              <a:spcBef>
                <a:spcPct val="20000"/>
              </a:spcBef>
              <a:spcAft>
                <a:spcPts val="0"/>
              </a:spcAft>
              <a:buClr>
                <a:srgbClr val="CC9900"/>
              </a:buClr>
              <a:buSzPct val="65000"/>
              <a:buFont typeface="Wingdings" panose="05000000000000000000" pitchFamily="2" charset="2"/>
              <a:buChar char="n"/>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Z-Score </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规范化</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l-GR"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μ</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均值</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el-GR"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σ</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标准差）：</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1" fontAlgn="auto" latinLnBrk="0" hangingPunct="1">
              <a:lnSpc>
                <a:spcPct val="120000"/>
              </a:lnSpc>
              <a:spcBef>
                <a:spcPct val="20000"/>
              </a:spcBef>
              <a:spcAft>
                <a:spcPts val="0"/>
              </a:spcAft>
              <a:buClr>
                <a:srgbClr val="CC9900"/>
              </a:buClr>
              <a:buSzPct val="65000"/>
              <a:buFont typeface="Wingdings" panose="05000000000000000000" pitchFamily="2" charset="2"/>
              <a:buChar char="n"/>
              <a:tabLst/>
              <a:defRPr/>
            </a:pP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120000"/>
              </a:lnSpc>
              <a:spcBef>
                <a:spcPct val="20000"/>
              </a:spcBef>
              <a:spcAft>
                <a:spcPts val="0"/>
              </a:spcAft>
              <a:buClr>
                <a:srgbClr val="3B812F"/>
              </a:buClr>
              <a:buSzPct val="60000"/>
              <a:buFont typeface="Wingdings" panose="05000000000000000000" pitchFamily="2" charset="2"/>
              <a:buChar char="q"/>
              <a:tabLst/>
              <a:defRPr/>
            </a:pP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669925" marR="0" lvl="1" indent="-325438" defTabSz="914400" eaLnBrk="1" fontAlgn="auto" latinLnBrk="0" hangingPunct="1">
              <a:lnSpc>
                <a:spcPct val="120000"/>
              </a:lnSpc>
              <a:spcBef>
                <a:spcPct val="20000"/>
              </a:spcBef>
              <a:spcAft>
                <a:spcPts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令</a:t>
            </a:r>
            <a:r>
              <a:rPr kumimoji="0" lang="el-GR"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μ</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 54,000, </a:t>
            </a:r>
            <a:r>
              <a:rPr kumimoji="0" lang="el-GR"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σ</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 16,000.  </a:t>
            </a:r>
            <a:r>
              <a:rPr kumimoji="0" lang="zh-CN" altLang="en-US"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则</a:t>
            </a:r>
            <a:endParaRPr kumimoji="0" lang="el-GR" altLang="zh-CN" sz="20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342900" marR="0" lvl="0" indent="-342900" defTabSz="914400" eaLnBrk="1" fontAlgn="auto" latinLnBrk="0" hangingPunct="1">
              <a:lnSpc>
                <a:spcPct val="120000"/>
              </a:lnSpc>
              <a:spcBef>
                <a:spcPct val="20000"/>
              </a:spcBef>
              <a:spcAft>
                <a:spcPts val="0"/>
              </a:spcAft>
              <a:buClr>
                <a:srgbClr val="CC9900"/>
              </a:buClr>
              <a:buSzPct val="65000"/>
              <a:buFont typeface="Wingdings" panose="05000000000000000000" pitchFamily="2" charset="2"/>
              <a:buChar char="n"/>
              <a:tabLst/>
              <a:defRPr/>
            </a:pP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小数定标规范化</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p:txBody>
      </p:sp>
      <p:graphicFrame>
        <p:nvGraphicFramePr>
          <p:cNvPr id="4" name="Object 4">
            <a:extLst>
              <a:ext uri="{FF2B5EF4-FFF2-40B4-BE49-F238E27FC236}">
                <a16:creationId xmlns:a16="http://schemas.microsoft.com/office/drawing/2014/main" id="{BA78428B-333D-9270-C1C2-C8B9D1E43E8E}"/>
              </a:ext>
            </a:extLst>
          </p:cNvPr>
          <p:cNvGraphicFramePr>
            <a:graphicFrameLocks noChangeAspect="1"/>
          </p:cNvGraphicFramePr>
          <p:nvPr/>
        </p:nvGraphicFramePr>
        <p:xfrm>
          <a:off x="2362200" y="2971800"/>
          <a:ext cx="2514600" cy="488950"/>
        </p:xfrm>
        <a:graphic>
          <a:graphicData uri="http://schemas.openxmlformats.org/presentationml/2006/ole">
            <mc:AlternateContent xmlns:mc="http://schemas.openxmlformats.org/markup-compatibility/2006">
              <mc:Choice xmlns:v="urn:schemas-microsoft-com:vml" Requires="v">
                <p:oleObj name="Equation" r:id="rId2" imgW="2222500" imgH="419100" progId="Equation.3">
                  <p:embed/>
                </p:oleObj>
              </mc:Choice>
              <mc:Fallback>
                <p:oleObj name="Equation" r:id="rId2" imgW="2222500" imgH="419100" progId="Equation.3">
                  <p:embed/>
                  <p:pic>
                    <p:nvPicPr>
                      <p:cNvPr id="58373" name="Object 4">
                        <a:extLst>
                          <a:ext uri="{FF2B5EF4-FFF2-40B4-BE49-F238E27FC236}">
                            <a16:creationId xmlns:a16="http://schemas.microsoft.com/office/drawing/2014/main" id="{863AD80D-7770-C2DC-E30E-F12BB9FBB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71800"/>
                        <a:ext cx="2514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7B5110B3-081D-F4CF-63CC-4AEE581FF5E6}"/>
              </a:ext>
            </a:extLst>
          </p:cNvPr>
          <p:cNvGraphicFramePr>
            <a:graphicFrameLocks noChangeAspect="1"/>
          </p:cNvGraphicFramePr>
          <p:nvPr/>
        </p:nvGraphicFramePr>
        <p:xfrm>
          <a:off x="1905000" y="1828800"/>
          <a:ext cx="5943600" cy="709613"/>
        </p:xfrm>
        <a:graphic>
          <a:graphicData uri="http://schemas.openxmlformats.org/presentationml/2006/ole">
            <mc:AlternateContent xmlns:mc="http://schemas.openxmlformats.org/markup-compatibility/2006">
              <mc:Choice xmlns:v="urn:schemas-microsoft-com:vml" Requires="v">
                <p:oleObj name="Equation" r:id="rId4" imgW="3340100" imgH="393700" progId="Equation.3">
                  <p:embed/>
                </p:oleObj>
              </mc:Choice>
              <mc:Fallback>
                <p:oleObj name="Equation" r:id="rId4" imgW="3340100" imgH="393700" progId="Equation.3">
                  <p:embed/>
                  <p:pic>
                    <p:nvPicPr>
                      <p:cNvPr id="58374" name="Object 5">
                        <a:extLst>
                          <a:ext uri="{FF2B5EF4-FFF2-40B4-BE49-F238E27FC236}">
                            <a16:creationId xmlns:a16="http://schemas.microsoft.com/office/drawing/2014/main" id="{E983FD7D-A506-AB5E-4ACA-6D16FC91E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828800"/>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9132BED9-1931-3B71-834C-8FCFF14B82EC}"/>
              </a:ext>
            </a:extLst>
          </p:cNvPr>
          <p:cNvGraphicFramePr>
            <a:graphicFrameLocks noChangeAspect="1"/>
          </p:cNvGraphicFramePr>
          <p:nvPr/>
        </p:nvGraphicFramePr>
        <p:xfrm>
          <a:off x="1981200" y="3886200"/>
          <a:ext cx="1447800" cy="679450"/>
        </p:xfrm>
        <a:graphic>
          <a:graphicData uri="http://schemas.openxmlformats.org/presentationml/2006/ole">
            <mc:AlternateContent xmlns:mc="http://schemas.openxmlformats.org/markup-compatibility/2006">
              <mc:Choice xmlns:v="urn:schemas-microsoft-com:vml" Requires="v">
                <p:oleObj name="Equation" r:id="rId6" imgW="634725" imgH="393529" progId="Equation.3">
                  <p:embed/>
                </p:oleObj>
              </mc:Choice>
              <mc:Fallback>
                <p:oleObj name="Equation" r:id="rId6" imgW="634725" imgH="393529" progId="Equation.3">
                  <p:embed/>
                  <p:pic>
                    <p:nvPicPr>
                      <p:cNvPr id="58375" name="Object 6">
                        <a:extLst>
                          <a:ext uri="{FF2B5EF4-FFF2-40B4-BE49-F238E27FC236}">
                            <a16:creationId xmlns:a16="http://schemas.microsoft.com/office/drawing/2014/main" id="{ED834C8A-E433-1033-EE03-DC65D94104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886200"/>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2813672D-B51C-D291-F5F8-3F546E8F7BBF}"/>
              </a:ext>
            </a:extLst>
          </p:cNvPr>
          <p:cNvGraphicFramePr>
            <a:graphicFrameLocks noChangeAspect="1"/>
          </p:cNvGraphicFramePr>
          <p:nvPr/>
        </p:nvGraphicFramePr>
        <p:xfrm>
          <a:off x="1219200" y="5486400"/>
          <a:ext cx="1066800" cy="847725"/>
        </p:xfrm>
        <a:graphic>
          <a:graphicData uri="http://schemas.openxmlformats.org/presentationml/2006/ole">
            <mc:AlternateContent xmlns:mc="http://schemas.openxmlformats.org/markup-compatibility/2006">
              <mc:Choice xmlns:v="urn:schemas-microsoft-com:vml" Requires="v">
                <p:oleObj name="Equation" r:id="rId8" imgW="495085" imgH="393529" progId="Equation.3">
                  <p:embed/>
                </p:oleObj>
              </mc:Choice>
              <mc:Fallback>
                <p:oleObj name="Equation" r:id="rId8" imgW="495085" imgH="393529" progId="Equation.3">
                  <p:embed/>
                  <p:pic>
                    <p:nvPicPr>
                      <p:cNvPr id="58376" name="Object 7">
                        <a:extLst>
                          <a:ext uri="{FF2B5EF4-FFF2-40B4-BE49-F238E27FC236}">
                            <a16:creationId xmlns:a16="http://schemas.microsoft.com/office/drawing/2014/main" id="{AAFA4FC4-E6A9-1A7C-31E6-B41D6DE588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486400"/>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581E854A-BF2D-051C-D0BB-A7227CDE3989}"/>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name="Equation" r:id="rId10" imgW="114151" imgH="215619" progId="Equation.3">
                  <p:embed/>
                </p:oleObj>
              </mc:Choice>
              <mc:Fallback>
                <p:oleObj name="Equation" r:id="rId10" imgW="114151" imgH="215619" progId="Equation.3">
                  <p:embed/>
                  <p:pic>
                    <p:nvPicPr>
                      <p:cNvPr id="58377" name="Object 8">
                        <a:extLst>
                          <a:ext uri="{FF2B5EF4-FFF2-40B4-BE49-F238E27FC236}">
                            <a16:creationId xmlns:a16="http://schemas.microsoft.com/office/drawing/2014/main" id="{1AC05540-3719-BFFB-F8EB-961F7CB203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a:extLst>
              <a:ext uri="{FF2B5EF4-FFF2-40B4-BE49-F238E27FC236}">
                <a16:creationId xmlns:a16="http://schemas.microsoft.com/office/drawing/2014/main" id="{B70D1265-8986-4389-974A-E5D8504C29B2}"/>
              </a:ext>
            </a:extLst>
          </p:cNvPr>
          <p:cNvSpPr txBox="1">
            <a:spLocks noChangeArrowheads="1"/>
          </p:cNvSpPr>
          <p:nvPr/>
        </p:nvSpPr>
        <p:spPr bwMode="auto">
          <a:xfrm>
            <a:off x="2514600" y="5638800"/>
            <a:ext cx="612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zh-CN" altLang="en-US" sz="2000">
                <a:solidFill>
                  <a:srgbClr val="000000"/>
                </a:solidFill>
                <a:latin typeface="Times New Roman" panose="02020603050405020304" pitchFamily="18" charset="0"/>
              </a:rPr>
              <a:t>其中</a:t>
            </a:r>
            <a:r>
              <a:rPr lang="en-US" altLang="zh-CN" sz="2000">
                <a:solidFill>
                  <a:srgbClr val="000000"/>
                </a:solidFill>
                <a:latin typeface="Times New Roman" panose="02020603050405020304" pitchFamily="18" charset="0"/>
              </a:rPr>
              <a:t>j</a:t>
            </a:r>
            <a:r>
              <a:rPr lang="zh-CN" altLang="en-US" sz="2000">
                <a:solidFill>
                  <a:srgbClr val="000000"/>
                </a:solidFill>
                <a:latin typeface="Times New Roman" panose="02020603050405020304" pitchFamily="18" charset="0"/>
              </a:rPr>
              <a:t>是令</a:t>
            </a:r>
            <a:r>
              <a:rPr lang="en-US" altLang="zh-CN" sz="2000">
                <a:solidFill>
                  <a:srgbClr val="000000"/>
                </a:solidFill>
                <a:latin typeface="Times New Roman" panose="02020603050405020304" pitchFamily="18" charset="0"/>
              </a:rPr>
              <a:t>Max</a:t>
            </a:r>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a:t>
            </a:r>
            <a:r>
              <a:rPr lang="el-GR" altLang="zh-CN" sz="2000">
                <a:solidFill>
                  <a:srgbClr val="000000"/>
                </a:solidFill>
                <a:latin typeface="Times New Roman" panose="02020603050405020304" pitchFamily="18" charset="0"/>
                <a:cs typeface="Times New Roman" panose="02020603050405020304" pitchFamily="18" charset="0"/>
              </a:rPr>
              <a:t>ν</a:t>
            </a:r>
            <a:r>
              <a:rPr lang="en-US"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rPr>
              <a:t>|</a:t>
            </a:r>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 &lt; 1</a:t>
            </a:r>
            <a:r>
              <a:rPr lang="zh-CN" altLang="en-US" sz="2000">
                <a:solidFill>
                  <a:srgbClr val="000000"/>
                </a:solidFill>
                <a:latin typeface="Times New Roman" panose="02020603050405020304" pitchFamily="18" charset="0"/>
              </a:rPr>
              <a:t>的最小整数</a:t>
            </a:r>
            <a:endParaRPr lang="en-US" altLang="zh-CN">
              <a:solidFill>
                <a:srgbClr val="000000"/>
              </a:solidFill>
              <a:latin typeface="Times New Roman" panose="02020603050405020304" pitchFamily="18" charset="0"/>
            </a:endParaRPr>
          </a:p>
        </p:txBody>
      </p:sp>
      <p:graphicFrame>
        <p:nvGraphicFramePr>
          <p:cNvPr id="10" name="Object 10">
            <a:extLst>
              <a:ext uri="{FF2B5EF4-FFF2-40B4-BE49-F238E27FC236}">
                <a16:creationId xmlns:a16="http://schemas.microsoft.com/office/drawing/2014/main" id="{CE2B14B8-886F-E1A5-7898-16FC78EEE127}"/>
              </a:ext>
            </a:extLst>
          </p:cNvPr>
          <p:cNvGraphicFramePr>
            <a:graphicFrameLocks noChangeAspect="1"/>
          </p:cNvGraphicFramePr>
          <p:nvPr/>
        </p:nvGraphicFramePr>
        <p:xfrm>
          <a:off x="5562600" y="4592638"/>
          <a:ext cx="1952625" cy="563562"/>
        </p:xfrm>
        <a:graphic>
          <a:graphicData uri="http://schemas.openxmlformats.org/presentationml/2006/ole">
            <mc:AlternateContent xmlns:mc="http://schemas.openxmlformats.org/markup-compatibility/2006">
              <mc:Choice xmlns:v="urn:schemas-microsoft-com:vml" Requires="v">
                <p:oleObj name="Equation" r:id="rId12" imgW="1498600" imgH="419100" progId="Equation.3">
                  <p:embed/>
                </p:oleObj>
              </mc:Choice>
              <mc:Fallback>
                <p:oleObj name="Equation" r:id="rId12" imgW="1498600" imgH="419100" progId="Equation.3">
                  <p:embed/>
                  <p:pic>
                    <p:nvPicPr>
                      <p:cNvPr id="58379" name="Object 10">
                        <a:extLst>
                          <a:ext uri="{FF2B5EF4-FFF2-40B4-BE49-F238E27FC236}">
                            <a16:creationId xmlns:a16="http://schemas.microsoft.com/office/drawing/2014/main" id="{D83FC276-56B3-B6DC-F50B-3E803EC8467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0" y="4592638"/>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9026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离散化</a:t>
            </a:r>
          </a:p>
        </p:txBody>
      </p:sp>
      <p:sp>
        <p:nvSpPr>
          <p:cNvPr id="2" name="内容占位符 2">
            <a:extLst>
              <a:ext uri="{FF2B5EF4-FFF2-40B4-BE49-F238E27FC236}">
                <a16:creationId xmlns:a16="http://schemas.microsoft.com/office/drawing/2014/main" id="{7F4CB501-40E7-200A-605F-7E812B297B08}"/>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三种类型的属性值：</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标称型：无序集合中的值；</a:t>
            </a:r>
            <a:r>
              <a:rPr kumimoji="0" lang="en-US" altLang="zh-CN" sz="2400" b="0" i="0" u="none" strike="noStrike" kern="0" cap="none" spc="0" normalizeH="0" baseline="0" noProof="0">
                <a:ln>
                  <a:noFill/>
                </a:ln>
                <a:solidFill>
                  <a:srgbClr val="000000"/>
                </a:solidFill>
                <a:effectLst/>
                <a:uLnTx/>
                <a:uFillTx/>
                <a:latin typeface="Arial"/>
                <a:ea typeface="SimSun" pitchFamily="2" charset="-122"/>
              </a:rPr>
              <a:t>e.g. </a:t>
            </a: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颜色、职业</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序数：有序集合中的值； </a:t>
            </a:r>
            <a:r>
              <a:rPr kumimoji="0" lang="en-US" altLang="zh-CN" sz="2400" b="0" i="0" u="none" strike="noStrike" kern="0" cap="none" spc="0" normalizeH="0" baseline="0" noProof="0">
                <a:ln>
                  <a:noFill/>
                </a:ln>
                <a:solidFill>
                  <a:srgbClr val="000000"/>
                </a:solidFill>
                <a:effectLst/>
                <a:uLnTx/>
                <a:uFillTx/>
                <a:latin typeface="Arial"/>
                <a:ea typeface="SimSun" pitchFamily="2" charset="-122"/>
              </a:rPr>
              <a:t>e.g. </a:t>
            </a: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军衔、职称</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连续值；</a:t>
            </a:r>
            <a:r>
              <a:rPr kumimoji="0" lang="en-US" altLang="zh-CN" sz="2400" b="0" i="0" u="none" strike="noStrike" kern="0" cap="none" spc="0" normalizeH="0" baseline="0" noProof="0">
                <a:ln>
                  <a:noFill/>
                </a:ln>
                <a:solidFill>
                  <a:srgbClr val="000000"/>
                </a:solidFill>
                <a:effectLst/>
                <a:uLnTx/>
                <a:uFillTx/>
                <a:latin typeface="Arial"/>
                <a:ea typeface="SimSun" pitchFamily="2" charset="-122"/>
              </a:rPr>
              <a:t>e.g. </a:t>
            </a: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实数</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800" b="0" i="0" u="none" strike="noStrike" kern="0" cap="none" spc="0" normalizeH="0" baseline="0" noProof="0">
                <a:ln>
                  <a:noFill/>
                </a:ln>
                <a:solidFill>
                  <a:srgbClr val="000000"/>
                </a:solidFill>
                <a:effectLst/>
                <a:uLnTx/>
                <a:uFillTx/>
                <a:latin typeface="Arial"/>
                <a:ea typeface="SimSun" pitchFamily="2" charset="-122"/>
                <a:cs typeface="+mn-cs"/>
              </a:rPr>
              <a:t>离散化：将连续属性划分到区间中</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区间标签可以被用来表示实际的数据值</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通过离散化可以减小数据个数</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分为监督和非监督</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分割是自顶向下的，而合并时自底向上的</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离散化可以在属性上递归执行</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rPr>
              <a:t>为像分类这样的进一步分析做准备</a:t>
            </a:r>
            <a:endParaRPr kumimoji="0" lang="zh-CN" altLang="en-US" sz="24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2150587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数据离散化方法</a:t>
            </a:r>
          </a:p>
        </p:txBody>
      </p:sp>
      <p:sp>
        <p:nvSpPr>
          <p:cNvPr id="2" name="内容占位符 2">
            <a:extLst>
              <a:ext uri="{FF2B5EF4-FFF2-40B4-BE49-F238E27FC236}">
                <a16:creationId xmlns:a16="http://schemas.microsoft.com/office/drawing/2014/main" id="{7F72E470-674C-71E0-35F7-CD1DAA7A2F61}"/>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典型方法（所有方法均可递归应用）</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分箱（</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binning</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分箱技术递归的用于结果划分，可以产生概念分层</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直方图分析（</a:t>
            </a:r>
            <a:r>
              <a:rPr kumimoji="0" lang="en-US" altLang="zh-CN" sz="2600" b="0" i="0" u="none" strike="noStrike" kern="0" cap="none" spc="0" normalizeH="0" baseline="0" noProof="0">
                <a:ln>
                  <a:noFill/>
                </a:ln>
                <a:solidFill>
                  <a:srgbClr val="000000"/>
                </a:solidFill>
                <a:effectLst/>
                <a:uLnTx/>
                <a:uFillTx/>
                <a:latin typeface="Arial"/>
                <a:ea typeface="SimSun" pitchFamily="2" charset="-122"/>
              </a:rPr>
              <a:t>histogram</a:t>
            </a: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直方图分析方法递归的应用于每一部分，可以自动产生多级概念分层</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聚类分析</a:t>
            </a:r>
          </a:p>
          <a:p>
            <a:pPr marL="1022350" marR="0" lvl="2" indent="-350838"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将数据划分成簇，每个簇形成同一个概念层上的一个节点，每个簇可再分成多个子簇，形成子节点</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决策树分析（监督的，自顶向下分割）</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相关性分析（非监督的，自底向上合并）</a:t>
            </a:r>
            <a:endParaRPr kumimoji="0" lang="zh-CN" altLang="en-US" sz="26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726286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简单的离散化方法：分箱</a:t>
            </a:r>
          </a:p>
        </p:txBody>
      </p:sp>
      <p:sp>
        <p:nvSpPr>
          <p:cNvPr id="2" name="内容占位符 2">
            <a:extLst>
              <a:ext uri="{FF2B5EF4-FFF2-40B4-BE49-F238E27FC236}">
                <a16:creationId xmlns:a16="http://schemas.microsoft.com/office/drawing/2014/main" id="{C150B8C0-F0A0-0425-2D39-7E549C3D70E3}"/>
              </a:ext>
            </a:extLst>
          </p:cNvPr>
          <p:cNvSpPr txBox="1">
            <a:spLocks/>
          </p:cNvSpPr>
          <p:nvPr/>
        </p:nvSpPr>
        <p:spPr bwMode="auto">
          <a:xfrm>
            <a:off x="457200" y="1600200"/>
            <a:ext cx="843597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等宽划分（距离）</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1" fontAlgn="base" latinLnBrk="0" hangingPunct="1">
              <a:lnSpc>
                <a:spcPct val="150000"/>
              </a:lnSpc>
              <a:spcBef>
                <a:spcPct val="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将范围划分为</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N</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个相等大小的区间</a:t>
            </a:r>
            <a:endParaRPr kumimoji="0" lang="en-US" altLang="zh-CN" sz="2000" b="0" i="0" u="none" strike="noStrike" kern="0" cap="none" spc="0" normalizeH="0" baseline="0" noProof="0">
              <a:ln>
                <a:noFill/>
              </a:ln>
              <a:solidFill>
                <a:srgbClr val="996600"/>
              </a:solidFill>
              <a:effectLst/>
              <a:uLnTx/>
              <a:uFillTx/>
              <a:latin typeface="Arial"/>
              <a:ea typeface="SimSun" pitchFamily="2" charset="-122"/>
            </a:endParaRPr>
          </a:p>
          <a:p>
            <a:pPr marL="669925" marR="0" lvl="1" indent="-325438" algn="l" defTabSz="914400" rtl="0" eaLnBrk="1" fontAlgn="base" latinLnBrk="0" hangingPunct="1">
              <a:lnSpc>
                <a:spcPct val="150000"/>
              </a:lnSpc>
              <a:spcBef>
                <a:spcPct val="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如果</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A</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和</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B</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是属性中最小值和最大值，那么区间宽度</a:t>
            </a:r>
            <a:r>
              <a:rPr kumimoji="0" lang="en-US" altLang="zh-CN" sz="2000" b="0" i="1" u="none" strike="noStrike" kern="0" cap="none" spc="0" normalizeH="0" baseline="0" noProof="0">
                <a:ln>
                  <a:noFill/>
                </a:ln>
                <a:solidFill>
                  <a:srgbClr val="000000"/>
                </a:solidFill>
                <a:effectLst/>
                <a:uLnTx/>
                <a:uFillTx/>
                <a:latin typeface="Arial"/>
                <a:ea typeface="SimSun" pitchFamily="2" charset="-122"/>
              </a:rPr>
              <a:t>W </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 </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a:t>
            </a:r>
            <a:r>
              <a:rPr kumimoji="0" lang="en-US" altLang="zh-CN" sz="2000" b="0" i="1" u="none" strike="noStrike" kern="0" cap="none" spc="0" normalizeH="0" baseline="0" noProof="0">
                <a:ln>
                  <a:noFill/>
                </a:ln>
                <a:solidFill>
                  <a:srgbClr val="000000"/>
                </a:solidFill>
                <a:effectLst/>
                <a:uLnTx/>
                <a:uFillTx/>
                <a:latin typeface="Arial"/>
                <a:ea typeface="SimSun" pitchFamily="2" charset="-122"/>
              </a:rPr>
              <a:t>B </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a:t>
            </a:r>
            <a:r>
              <a:rPr kumimoji="0" lang="en-US" altLang="zh-CN" sz="2000" b="0" i="1" u="none" strike="noStrike" kern="0" cap="none" spc="0" normalizeH="0" baseline="0" noProof="0">
                <a:ln>
                  <a:noFill/>
                </a:ln>
                <a:solidFill>
                  <a:srgbClr val="000000"/>
                </a:solidFill>
                <a:effectLst/>
                <a:uLnTx/>
                <a:uFillTx/>
                <a:latin typeface="Arial"/>
                <a:ea typeface="SimSun" pitchFamily="2" charset="-122"/>
              </a:rPr>
              <a:t>A</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a:t>
            </a:r>
            <a:r>
              <a:rPr kumimoji="0" lang="en-US" altLang="zh-CN" sz="2000" b="0" i="1" u="none" strike="noStrike" kern="0" cap="none" spc="0" normalizeH="0" baseline="0" noProof="0">
                <a:ln>
                  <a:noFill/>
                </a:ln>
                <a:solidFill>
                  <a:srgbClr val="000000"/>
                </a:solidFill>
                <a:effectLst/>
                <a:uLnTx/>
                <a:uFillTx/>
                <a:latin typeface="Arial"/>
                <a:ea typeface="SimSun" pitchFamily="2" charset="-122"/>
              </a:rPr>
              <a:t>N</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50000"/>
              </a:lnSpc>
              <a:spcBef>
                <a:spcPct val="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这种方法最简单，但离群点可能会影响分箱结果</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50000"/>
              </a:lnSpc>
              <a:spcBef>
                <a:spcPct val="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不能很好地处理偏斜数据</a:t>
            </a:r>
            <a:endParaRPr kumimoji="0" lang="en-US" altLang="zh-CN" sz="2000" b="0" i="1" u="none" strike="noStrike" kern="0" cap="none" spc="0" normalizeH="0" baseline="0" noProof="0">
              <a:ln>
                <a:noFill/>
              </a:ln>
              <a:solidFill>
                <a:srgbClr val="000000"/>
              </a:solidFill>
              <a:effectLst/>
              <a:uLnTx/>
              <a:uFillTx/>
              <a:latin typeface="Arial"/>
              <a:ea typeface="SimSun" pitchFamily="2" charset="-122"/>
            </a:endParaRPr>
          </a:p>
          <a:p>
            <a:pPr marL="342900" marR="0" lvl="0" indent="-342900"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Char char="n"/>
              <a:tabLst/>
              <a:defRPr/>
            </a:pPr>
            <a:r>
              <a:rPr kumimoji="0" lang="zh-CN" altLang="en-US" sz="2400" b="0" i="0" u="none" strike="noStrike" kern="0" cap="none" spc="0" normalizeH="0" baseline="0" noProof="0">
                <a:ln>
                  <a:noFill/>
                </a:ln>
                <a:solidFill>
                  <a:srgbClr val="000000"/>
                </a:solidFill>
                <a:effectLst/>
                <a:uLnTx/>
                <a:uFillTx/>
                <a:latin typeface="Arial"/>
                <a:ea typeface="SimSun" pitchFamily="2" charset="-122"/>
                <a:cs typeface="+mn-cs"/>
              </a:rPr>
              <a:t>等深划分（频率）</a:t>
            </a:r>
            <a:endParaRPr kumimoji="0" lang="en-US" altLang="zh-CN" sz="2400" b="0" i="0" u="none" strike="noStrike" kern="0" cap="none" spc="0" normalizeH="0" baseline="0" noProof="0">
              <a:ln>
                <a:noFill/>
              </a:ln>
              <a:solidFill>
                <a:srgbClr val="000000"/>
              </a:solidFill>
              <a:effectLst/>
              <a:uLnTx/>
              <a:uFillTx/>
              <a:latin typeface="Arial"/>
              <a:ea typeface="SimSun" pitchFamily="2" charset="-122"/>
              <a:cs typeface="+mn-cs"/>
            </a:endParaRPr>
          </a:p>
          <a:p>
            <a:pPr marL="669925" marR="0" lvl="1" indent="-325438" algn="l" defTabSz="914400" rtl="0" eaLnBrk="1" fontAlgn="base" latinLnBrk="0" hangingPunct="1">
              <a:lnSpc>
                <a:spcPct val="150000"/>
              </a:lnSpc>
              <a:spcBef>
                <a:spcPct val="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将范围划分为</a:t>
            </a:r>
            <a:r>
              <a:rPr kumimoji="0" lang="en-US" altLang="zh-CN" sz="2000" b="0" i="0" u="none" strike="noStrike" kern="0" cap="none" spc="0" normalizeH="0" baseline="0" noProof="0">
                <a:ln>
                  <a:noFill/>
                </a:ln>
                <a:solidFill>
                  <a:srgbClr val="000000"/>
                </a:solidFill>
                <a:effectLst/>
                <a:uLnTx/>
                <a:uFillTx/>
                <a:latin typeface="Arial"/>
                <a:ea typeface="SimSun" pitchFamily="2" charset="-122"/>
              </a:rPr>
              <a:t>N</a:t>
            </a: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个区间，每个区间含有几乎相同的样本数</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50000"/>
              </a:lnSpc>
              <a:spcBef>
                <a:spcPct val="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这是一种良好的数据缩放</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endParaRPr>
          </a:p>
          <a:p>
            <a:pPr marL="669925" marR="0" lvl="1" indent="-325438" algn="l" defTabSz="914400" rtl="0" eaLnBrk="1" fontAlgn="base" latinLnBrk="0" hangingPunct="1">
              <a:lnSpc>
                <a:spcPct val="150000"/>
              </a:lnSpc>
              <a:spcBef>
                <a:spcPct val="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对分类数据的处理可能有问题</a:t>
            </a:r>
            <a:endParaRPr kumimoji="0" lang="en-US" altLang="zh-CN" sz="20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322148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数据质量的多维度量</a:t>
            </a:r>
          </a:p>
        </p:txBody>
      </p:sp>
      <p:sp>
        <p:nvSpPr>
          <p:cNvPr id="2" name="Rectangle 3">
            <a:extLst>
              <a:ext uri="{FF2B5EF4-FFF2-40B4-BE49-F238E27FC236}">
                <a16:creationId xmlns:a16="http://schemas.microsoft.com/office/drawing/2014/main" id="{BB3B1FF6-27A1-CE0E-FDD8-D355FDAC3029}"/>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
                <a:srgbClr val="CC9900"/>
              </a:buClr>
              <a:buSzPct val="65000"/>
              <a:buFont typeface="Wingdings" panose="05000000000000000000" pitchFamily="2" charset="2"/>
              <a:buChar char="n"/>
              <a:tabLst/>
              <a:defRPr/>
            </a:pPr>
            <a:r>
              <a:rPr kumimoji="0" lang="zh-CN" altLang="en-US" sz="3000" b="0" i="0" u="none" strike="noStrike" kern="0" cap="none" spc="0" normalizeH="0" baseline="0" noProof="0">
                <a:ln>
                  <a:noFill/>
                </a:ln>
                <a:solidFill>
                  <a:srgbClr val="000000"/>
                </a:solidFill>
                <a:effectLst/>
                <a:uLnTx/>
                <a:uFillTx/>
                <a:latin typeface="Arial"/>
                <a:ea typeface="SimSun" pitchFamily="2" charset="-122"/>
                <a:cs typeface="+mn-cs"/>
              </a:rPr>
              <a:t>数据质量的多维度量：</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准确性：如是否正确，精确与否等</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完整性：如是否有数据遗漏或无法取得</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一致性：如一些数据被修改了而另一些则没有</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时效性：如数据是否被及时更新 </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可信性：描述数据的正确性的可信程度</a:t>
            </a:r>
          </a:p>
          <a:p>
            <a:pPr marL="669925" marR="0" lvl="1" indent="-325438" algn="l" defTabSz="914400" rtl="0" eaLnBrk="0" fontAlgn="base" latinLnBrk="0" hangingPunct="0">
              <a:lnSpc>
                <a:spcPct val="90000"/>
              </a:lnSpc>
              <a:spcBef>
                <a:spcPct val="20000"/>
              </a:spcBef>
              <a:spcAft>
                <a:spcPct val="0"/>
              </a:spcAft>
              <a:buClr>
                <a:srgbClr val="3B812F"/>
              </a:buClr>
              <a:buSzPct val="60000"/>
              <a:buFont typeface="Wingdings" panose="05000000000000000000" pitchFamily="2" charset="2"/>
              <a:buChar char="q"/>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rPr>
              <a:t>可解释性：描述数据有多么易于理解</a:t>
            </a:r>
            <a:endParaRPr kumimoji="0" lang="zh-CN" altLang="en-US" sz="26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664997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通过分箱平滑数据</a:t>
            </a:r>
          </a:p>
        </p:txBody>
      </p:sp>
      <p:sp>
        <p:nvSpPr>
          <p:cNvPr id="2" name="内容占位符 2">
            <a:extLst>
              <a:ext uri="{FF2B5EF4-FFF2-40B4-BE49-F238E27FC236}">
                <a16:creationId xmlns:a16="http://schemas.microsoft.com/office/drawing/2014/main" id="{A640BF34-81EF-B790-36B0-64A6672D3878}"/>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CC9900"/>
              </a:buClr>
              <a:buSzPct val="65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将价格数据排序（美元）：</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4, 8, 9, 15, 21, 21, 24, 25, 26, 28, 29, 34</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划分为等频</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等深的箱：</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1</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4, 8, 9, 15</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2</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21, 21, 24, 25</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3</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26, 28, 29, 34</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通过箱的</a:t>
            </a:r>
            <a:r>
              <a:rPr kumimoji="0" lang="zh-CN" altLang="en-US" sz="2000" b="1" i="0" u="none" strike="noStrike" kern="0" cap="none" spc="0" normalizeH="0" baseline="0" noProof="0">
                <a:ln>
                  <a:noFill/>
                </a:ln>
                <a:solidFill>
                  <a:srgbClr val="000000"/>
                </a:solidFill>
                <a:effectLst/>
                <a:uLnTx/>
                <a:uFillTx/>
                <a:latin typeface="Arial"/>
                <a:ea typeface="SimSun" pitchFamily="2" charset="-122"/>
                <a:cs typeface="+mn-cs"/>
              </a:rPr>
              <a:t>中位数</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来光滑数据：</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1</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9, 9, 9, 9</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2</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23, 23, 23, 23</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3</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29, 29, 29, 29</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通过箱的</a:t>
            </a:r>
            <a:r>
              <a:rPr kumimoji="0" lang="zh-CN" altLang="en-US" sz="2000" b="1" i="0" u="none" strike="noStrike" kern="0" cap="none" spc="0" normalizeH="0" baseline="0" noProof="0">
                <a:ln>
                  <a:noFill/>
                </a:ln>
                <a:solidFill>
                  <a:srgbClr val="000000"/>
                </a:solidFill>
                <a:effectLst/>
                <a:uLnTx/>
                <a:uFillTx/>
                <a:latin typeface="Arial"/>
                <a:ea typeface="SimSun" pitchFamily="2" charset="-122"/>
                <a:cs typeface="+mn-cs"/>
              </a:rPr>
              <a:t>边界</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来光滑数据：</a:t>
            </a:r>
            <a:endPar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1</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4, 4, 4, 15</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2</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21, 21, 25, 25</a:t>
            </a:r>
          </a:p>
          <a:p>
            <a:pPr marL="342900" marR="0" lvl="0" indent="-342900" algn="l" defTabSz="914400" rtl="0" eaLnBrk="1" fontAlgn="base" latinLnBrk="0" hangingPunct="1">
              <a:lnSpc>
                <a:spcPct val="80000"/>
              </a:lnSpc>
              <a:spcBef>
                <a:spcPct val="20000"/>
              </a:spcBef>
              <a:spcAft>
                <a:spcPct val="0"/>
              </a:spcAft>
              <a:buClr>
                <a:srgbClr val="CC9900"/>
              </a:buClr>
              <a:buSzPct val="65000"/>
              <a:buFontTx/>
              <a:buNone/>
              <a:tabLst/>
              <a:defRPr/>
            </a:pP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 Bin 3</a:t>
            </a:r>
            <a:r>
              <a:rPr kumimoji="0" lang="zh-CN" altLang="en-US" sz="2000" b="0" i="0" u="none" strike="noStrike" kern="0" cap="none" spc="0" normalizeH="0" baseline="0" noProof="0">
                <a:ln>
                  <a:noFill/>
                </a:ln>
                <a:solidFill>
                  <a:srgbClr val="000000"/>
                </a:solidFill>
                <a:effectLst/>
                <a:uLnTx/>
                <a:uFillTx/>
                <a:latin typeface="Arial"/>
                <a:ea typeface="SimSun" pitchFamily="2" charset="-122"/>
                <a:cs typeface="+mn-cs"/>
              </a:rPr>
              <a:t>：</a:t>
            </a:r>
            <a:r>
              <a:rPr kumimoji="0" lang="en-US" altLang="zh-CN" sz="2000" b="0" i="0" u="none" strike="noStrike" kern="0" cap="none" spc="0" normalizeH="0" baseline="0" noProof="0">
                <a:ln>
                  <a:noFill/>
                </a:ln>
                <a:solidFill>
                  <a:srgbClr val="000000"/>
                </a:solidFill>
                <a:effectLst/>
                <a:uLnTx/>
                <a:uFillTx/>
                <a:latin typeface="Arial"/>
                <a:ea typeface="SimSun" pitchFamily="2" charset="-122"/>
                <a:cs typeface="+mn-cs"/>
              </a:rPr>
              <a:t> 26, 26, 26, 34</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endParaRPr kumimoji="0" lang="zh-CN" altLang="en-US" sz="1900" b="0" i="0" u="none" strike="noStrike" kern="0" cap="none" spc="0" normalizeH="0" baseline="0" noProof="0" dirty="0">
              <a:ln>
                <a:noFill/>
              </a:ln>
              <a:solidFill>
                <a:srgbClr val="000000"/>
              </a:solidFill>
              <a:effectLst/>
              <a:uLnTx/>
              <a:uFillTx/>
              <a:latin typeface="Arial"/>
              <a:ea typeface="SimSun" pitchFamily="2" charset="-122"/>
              <a:cs typeface="+mn-cs"/>
            </a:endParaRPr>
          </a:p>
        </p:txBody>
      </p:sp>
    </p:spTree>
    <p:extLst>
      <p:ext uri="{BB962C8B-B14F-4D97-AF65-F5344CB8AC3E}">
        <p14:creationId xmlns:p14="http://schemas.microsoft.com/office/powerpoint/2010/main" val="763170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通过分类和相关性分析离散化</a:t>
            </a:r>
          </a:p>
        </p:txBody>
      </p:sp>
      <p:sp>
        <p:nvSpPr>
          <p:cNvPr id="2" name="内容占位符 2">
            <a:extLst>
              <a:ext uri="{FF2B5EF4-FFF2-40B4-BE49-F238E27FC236}">
                <a16:creationId xmlns:a16="http://schemas.microsoft.com/office/drawing/2014/main" id="{1B98F057-012B-D2F0-B20B-ADD9B17E07A9}"/>
              </a:ext>
            </a:extLst>
          </p:cNvPr>
          <p:cNvSpPr txBox="1">
            <a:spLocks/>
          </p:cNvSpPr>
          <p:nvPr/>
        </p:nvSpPr>
        <p:spPr>
          <a:xfrm>
            <a:off x="457200" y="1600200"/>
            <a:ext cx="8229600" cy="4530725"/>
          </a:xfrm>
          <a:prstGeom prst="rect">
            <a:avLst/>
          </a:prstGeom>
        </p:spPr>
        <p:txBody>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pPr>
            <a:r>
              <a:rPr lang="zh-CN" altLang="en-US" sz="2800" kern="0"/>
              <a:t>分类 （例如决策树分析）</a:t>
            </a:r>
          </a:p>
          <a:p>
            <a:pPr lvl="1">
              <a:lnSpc>
                <a:spcPct val="90000"/>
              </a:lnSpc>
            </a:pPr>
            <a:r>
              <a:rPr lang="zh-CN" altLang="en-US" sz="2400" kern="0"/>
              <a:t>有监督方法：给定类标记，例如：恶性肿瘤</a:t>
            </a:r>
            <a:r>
              <a:rPr lang="en-US" altLang="zh-CN" sz="2400" kern="0"/>
              <a:t>/</a:t>
            </a:r>
            <a:r>
              <a:rPr lang="zh-CN" altLang="en-US" sz="2400" kern="0"/>
              <a:t>良性肿瘤</a:t>
            </a:r>
          </a:p>
          <a:p>
            <a:pPr lvl="1">
              <a:lnSpc>
                <a:spcPct val="90000"/>
              </a:lnSpc>
            </a:pPr>
            <a:r>
              <a:rPr lang="zh-CN" altLang="en-US" sz="2400" kern="0"/>
              <a:t>用熵决定划分点（离散点）</a:t>
            </a:r>
          </a:p>
          <a:p>
            <a:pPr lvl="1">
              <a:lnSpc>
                <a:spcPct val="90000"/>
              </a:lnSpc>
            </a:pPr>
            <a:r>
              <a:rPr lang="zh-CN" altLang="en-US" sz="2400" kern="0"/>
              <a:t>自顶向下，递归划分</a:t>
            </a:r>
          </a:p>
          <a:p>
            <a:pPr lvl="1">
              <a:lnSpc>
                <a:spcPct val="90000"/>
              </a:lnSpc>
            </a:pPr>
            <a:r>
              <a:rPr lang="zh-CN" altLang="en-US" sz="2400" kern="0"/>
              <a:t>将在第</a:t>
            </a:r>
            <a:r>
              <a:rPr lang="en-US" altLang="zh-CN" sz="2400" kern="0"/>
              <a:t>8</a:t>
            </a:r>
            <a:r>
              <a:rPr lang="zh-CN" altLang="en-US" sz="2400" kern="0"/>
              <a:t>章中详细讨论</a:t>
            </a:r>
          </a:p>
          <a:p>
            <a:pPr>
              <a:lnSpc>
                <a:spcPct val="90000"/>
              </a:lnSpc>
            </a:pPr>
            <a:r>
              <a:rPr lang="zh-CN" altLang="en-US" sz="2800" kern="0"/>
              <a:t>相关性分析 （例如</a:t>
            </a:r>
            <a:r>
              <a:rPr lang="en-US" altLang="zh-CN" sz="2800" kern="0"/>
              <a:t>Chi-merge</a:t>
            </a:r>
            <a:r>
              <a:rPr lang="zh-CN" altLang="en-US" sz="2800" kern="0"/>
              <a:t>：基于 </a:t>
            </a:r>
            <a:r>
              <a:rPr lang="en-US" altLang="zh-CN" sz="2800" kern="0"/>
              <a:t>χ</a:t>
            </a:r>
            <a:r>
              <a:rPr lang="en-US" altLang="zh-CN" sz="2800" kern="0" baseline="30000"/>
              <a:t>2</a:t>
            </a:r>
            <a:r>
              <a:rPr lang="en-US" altLang="zh-CN" sz="2800" kern="0"/>
              <a:t> </a:t>
            </a:r>
            <a:r>
              <a:rPr lang="zh-CN" altLang="en-US" sz="2800" kern="0"/>
              <a:t>的离散化方法）</a:t>
            </a:r>
          </a:p>
          <a:p>
            <a:pPr lvl="1">
              <a:lnSpc>
                <a:spcPct val="90000"/>
              </a:lnSpc>
            </a:pPr>
            <a:r>
              <a:rPr lang="zh-CN" altLang="en-US" sz="2400" kern="0"/>
              <a:t>有监督方法：利用类信息</a:t>
            </a:r>
          </a:p>
          <a:p>
            <a:pPr lvl="1">
              <a:lnSpc>
                <a:spcPct val="90000"/>
              </a:lnSpc>
            </a:pPr>
            <a:r>
              <a:rPr lang="zh-CN" altLang="en-US" sz="2400" kern="0"/>
              <a:t>自底向上合并：找出那些含有相似分布即最小 </a:t>
            </a:r>
            <a:r>
              <a:rPr lang="en-US" altLang="zh-CN" sz="2400" kern="0"/>
              <a:t>χ</a:t>
            </a:r>
            <a:r>
              <a:rPr lang="en-US" altLang="zh-CN" sz="2400" kern="0" baseline="30000"/>
              <a:t>2</a:t>
            </a:r>
            <a:r>
              <a:rPr lang="en-US" altLang="zh-CN" sz="2400" kern="0"/>
              <a:t> </a:t>
            </a:r>
            <a:r>
              <a:rPr lang="zh-CN" altLang="en-US" sz="2400" kern="0"/>
              <a:t>值的邻近区间合并</a:t>
            </a:r>
          </a:p>
          <a:p>
            <a:pPr lvl="1">
              <a:lnSpc>
                <a:spcPct val="90000"/>
              </a:lnSpc>
            </a:pPr>
            <a:r>
              <a:rPr lang="zh-CN" altLang="en-US" sz="2400" kern="0"/>
              <a:t>递归合并，直到满足事先设定的停止条件</a:t>
            </a:r>
            <a:endParaRPr lang="zh-CN" altLang="en-US" sz="2400" kern="0" dirty="0"/>
          </a:p>
        </p:txBody>
      </p:sp>
    </p:spTree>
    <p:extLst>
      <p:ext uri="{BB962C8B-B14F-4D97-AF65-F5344CB8AC3E}">
        <p14:creationId xmlns:p14="http://schemas.microsoft.com/office/powerpoint/2010/main" val="2283624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概念分层</a:t>
            </a:r>
          </a:p>
        </p:txBody>
      </p:sp>
      <p:sp>
        <p:nvSpPr>
          <p:cNvPr id="2" name="内容占位符 2">
            <a:extLst>
              <a:ext uri="{FF2B5EF4-FFF2-40B4-BE49-F238E27FC236}">
                <a16:creationId xmlns:a16="http://schemas.microsoft.com/office/drawing/2014/main" id="{55AA4EED-4349-C774-5756-6E635486EDCB}"/>
              </a:ext>
            </a:extLst>
          </p:cNvPr>
          <p:cNvSpPr txBox="1">
            <a:spLocks/>
          </p:cNvSpPr>
          <p:nvPr/>
        </p:nvSpPr>
        <p:spPr>
          <a:xfrm>
            <a:off x="457200" y="1600200"/>
            <a:ext cx="8229600" cy="4530725"/>
          </a:xfrm>
          <a:prstGeom prst="rect">
            <a:avLst/>
          </a:prstGeom>
        </p:spPr>
        <p:txBody>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pPr>
            <a:r>
              <a:rPr lang="zh-CN" altLang="en-US" sz="2800" b="1" kern="0"/>
              <a:t>概念分层</a:t>
            </a:r>
            <a:r>
              <a:rPr lang="zh-CN" altLang="en-US" sz="2800" kern="0"/>
              <a:t>将概念分层进行组织，通常和数据仓库中的每一维都有关</a:t>
            </a:r>
          </a:p>
          <a:p>
            <a:pPr>
              <a:lnSpc>
                <a:spcPct val="90000"/>
              </a:lnSpc>
            </a:pPr>
            <a:r>
              <a:rPr lang="zh-CN" altLang="en-US" sz="2800" kern="0"/>
              <a:t>概念分层可以促进数据仓库中的钻探和滚动，将数据变换到多个粒度层来观察</a:t>
            </a:r>
          </a:p>
          <a:p>
            <a:pPr>
              <a:lnSpc>
                <a:spcPct val="90000"/>
              </a:lnSpc>
            </a:pPr>
            <a:r>
              <a:rPr lang="zh-CN" altLang="en-US" sz="2800" kern="0"/>
              <a:t>概念分层的产生： 通过将低层概念（例如年龄这样的数值）替换为高层概念（例如青少年、成年、老年等）来递归地减少数据</a:t>
            </a:r>
          </a:p>
          <a:p>
            <a:pPr>
              <a:lnSpc>
                <a:spcPct val="90000"/>
              </a:lnSpc>
            </a:pPr>
            <a:r>
              <a:rPr lang="zh-CN" altLang="en-US" sz="2800" kern="0"/>
              <a:t>概念分层可以被专家或数据仓库设计者显式指定</a:t>
            </a:r>
          </a:p>
          <a:p>
            <a:pPr>
              <a:lnSpc>
                <a:spcPct val="90000"/>
              </a:lnSpc>
            </a:pPr>
            <a:r>
              <a:rPr lang="zh-CN" altLang="en-US" sz="2800" kern="0"/>
              <a:t>数值数据和标称数据的概念分层都可以自动生成，对于数值数据可以用离散化的方法来实现</a:t>
            </a:r>
          </a:p>
          <a:p>
            <a:pPr>
              <a:lnSpc>
                <a:spcPct val="90000"/>
              </a:lnSpc>
            </a:pPr>
            <a:endParaRPr lang="zh-CN" altLang="en-US" sz="2800" kern="0" dirty="0"/>
          </a:p>
        </p:txBody>
      </p:sp>
    </p:spTree>
    <p:extLst>
      <p:ext uri="{BB962C8B-B14F-4D97-AF65-F5344CB8AC3E}">
        <p14:creationId xmlns:p14="http://schemas.microsoft.com/office/powerpoint/2010/main" val="3799607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标称数据的概念分层产生</a:t>
            </a:r>
          </a:p>
        </p:txBody>
      </p:sp>
      <p:sp>
        <p:nvSpPr>
          <p:cNvPr id="2" name="内容占位符 2">
            <a:extLst>
              <a:ext uri="{FF2B5EF4-FFF2-40B4-BE49-F238E27FC236}">
                <a16:creationId xmlns:a16="http://schemas.microsoft.com/office/drawing/2014/main" id="{9ECD51C6-45BD-E150-FC20-AE07643778E8}"/>
              </a:ext>
            </a:extLst>
          </p:cNvPr>
          <p:cNvSpPr txBox="1">
            <a:spLocks/>
          </p:cNvSpPr>
          <p:nvPr/>
        </p:nvSpPr>
        <p:spPr>
          <a:xfrm>
            <a:off x="457200" y="1600200"/>
            <a:ext cx="8229600" cy="4530725"/>
          </a:xfrm>
          <a:prstGeom prst="rect">
            <a:avLst/>
          </a:prstGeom>
        </p:spPr>
        <p:txBody>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10000"/>
              </a:lnSpc>
            </a:pPr>
            <a:r>
              <a:rPr lang="zh-CN" altLang="en-US" sz="2400" kern="0"/>
              <a:t>由用户或专家在模式级显式地说明属性的部分序</a:t>
            </a:r>
            <a:endParaRPr lang="en-US" altLang="zh-CN" sz="2400" kern="0"/>
          </a:p>
          <a:p>
            <a:pPr lvl="1" eaLnBrk="1" hangingPunct="1">
              <a:lnSpc>
                <a:spcPct val="110000"/>
              </a:lnSpc>
            </a:pPr>
            <a:r>
              <a:rPr lang="en-US" altLang="zh-CN" sz="2400" i="1" kern="0"/>
              <a:t>street</a:t>
            </a:r>
            <a:r>
              <a:rPr lang="en-US" altLang="zh-CN" sz="2400" kern="0"/>
              <a:t> &lt; </a:t>
            </a:r>
            <a:r>
              <a:rPr lang="en-US" altLang="zh-CN" sz="2400" i="1" kern="0"/>
              <a:t>city</a:t>
            </a:r>
            <a:r>
              <a:rPr lang="en-US" altLang="zh-CN" sz="2400" kern="0"/>
              <a:t> &lt; </a:t>
            </a:r>
            <a:r>
              <a:rPr lang="en-US" altLang="zh-CN" sz="2400" i="1" kern="0"/>
              <a:t>state</a:t>
            </a:r>
            <a:r>
              <a:rPr lang="en-US" altLang="zh-CN" sz="2400" kern="0"/>
              <a:t> &lt; </a:t>
            </a:r>
            <a:r>
              <a:rPr lang="en-US" altLang="zh-CN" sz="2400" i="1" kern="0"/>
              <a:t>country</a:t>
            </a:r>
          </a:p>
          <a:p>
            <a:pPr eaLnBrk="1" hangingPunct="1">
              <a:lnSpc>
                <a:spcPct val="110000"/>
              </a:lnSpc>
            </a:pPr>
            <a:r>
              <a:rPr lang="zh-CN" altLang="en-US" sz="2400" kern="0"/>
              <a:t>通过显式数据分组说明分层结构的一部分</a:t>
            </a:r>
            <a:endParaRPr lang="en-US" altLang="zh-CN" sz="2400" kern="0"/>
          </a:p>
          <a:p>
            <a:pPr lvl="1" eaLnBrk="1" hangingPunct="1">
              <a:lnSpc>
                <a:spcPct val="110000"/>
              </a:lnSpc>
            </a:pPr>
            <a:r>
              <a:rPr lang="en-US" altLang="zh-CN" sz="2400" kern="0"/>
              <a:t>{Urbana, Champaign, Chicago} &lt; Illinois</a:t>
            </a:r>
          </a:p>
          <a:p>
            <a:pPr eaLnBrk="1" hangingPunct="1">
              <a:lnSpc>
                <a:spcPct val="110000"/>
              </a:lnSpc>
            </a:pPr>
            <a:r>
              <a:rPr lang="zh-CN" altLang="en-US" sz="2400" kern="0"/>
              <a:t>只说明部分属性集</a:t>
            </a:r>
            <a:endParaRPr lang="en-US" altLang="zh-CN" sz="2400" kern="0"/>
          </a:p>
          <a:p>
            <a:pPr lvl="1" eaLnBrk="1" hangingPunct="1">
              <a:lnSpc>
                <a:spcPct val="110000"/>
              </a:lnSpc>
            </a:pPr>
            <a:r>
              <a:rPr lang="zh-CN" altLang="en-US" sz="2400" kern="0"/>
              <a:t>例如，只有</a:t>
            </a:r>
            <a:r>
              <a:rPr lang="en-US" altLang="zh-CN" sz="2400" kern="0"/>
              <a:t> </a:t>
            </a:r>
            <a:r>
              <a:rPr lang="en-US" altLang="zh-CN" sz="2400" i="1" kern="0"/>
              <a:t>street</a:t>
            </a:r>
            <a:r>
              <a:rPr lang="en-US" altLang="zh-CN" sz="2400" kern="0"/>
              <a:t> &lt; </a:t>
            </a:r>
            <a:r>
              <a:rPr lang="en-US" altLang="zh-CN" sz="2400" i="1" kern="0"/>
              <a:t>city</a:t>
            </a:r>
            <a:r>
              <a:rPr lang="en-US" altLang="zh-CN" sz="2400" kern="0"/>
              <a:t>, </a:t>
            </a:r>
            <a:r>
              <a:rPr lang="zh-CN" altLang="en-US" sz="2400" kern="0"/>
              <a:t>没有其他的</a:t>
            </a:r>
            <a:endParaRPr lang="en-US" altLang="zh-CN" sz="2400" kern="0"/>
          </a:p>
          <a:p>
            <a:pPr eaLnBrk="1" hangingPunct="1">
              <a:lnSpc>
                <a:spcPct val="110000"/>
              </a:lnSpc>
            </a:pPr>
            <a:r>
              <a:rPr lang="zh-CN" altLang="en-US" sz="2400" kern="0"/>
              <a:t>根据每个属性的不同值的个数产生概念分层</a:t>
            </a:r>
            <a:endParaRPr lang="en-US" altLang="zh-CN" sz="2400" kern="0"/>
          </a:p>
          <a:p>
            <a:pPr lvl="1" eaLnBrk="1" hangingPunct="1">
              <a:lnSpc>
                <a:spcPct val="110000"/>
              </a:lnSpc>
            </a:pPr>
            <a:r>
              <a:rPr lang="zh-CN" altLang="en-US" sz="2400" kern="0"/>
              <a:t>例如，对一部分属性：</a:t>
            </a:r>
            <a:r>
              <a:rPr lang="en-US" altLang="zh-CN" sz="2400" kern="0"/>
              <a:t> {</a:t>
            </a:r>
            <a:r>
              <a:rPr lang="en-US" altLang="zh-CN" sz="2400" i="1" kern="0"/>
              <a:t>street, city, state, country</a:t>
            </a:r>
            <a:r>
              <a:rPr lang="en-US" altLang="zh-CN" sz="2400" kern="0"/>
              <a:t>}</a:t>
            </a:r>
          </a:p>
          <a:p>
            <a:endParaRPr lang="zh-CN" altLang="en-US" kern="0" dirty="0"/>
          </a:p>
        </p:txBody>
      </p:sp>
    </p:spTree>
    <p:extLst>
      <p:ext uri="{BB962C8B-B14F-4D97-AF65-F5344CB8AC3E}">
        <p14:creationId xmlns:p14="http://schemas.microsoft.com/office/powerpoint/2010/main" val="1838406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自动概念分层产生</a:t>
            </a:r>
          </a:p>
        </p:txBody>
      </p:sp>
      <p:sp>
        <p:nvSpPr>
          <p:cNvPr id="2" name="Rectangle 3">
            <a:extLst>
              <a:ext uri="{FF2B5EF4-FFF2-40B4-BE49-F238E27FC236}">
                <a16:creationId xmlns:a16="http://schemas.microsoft.com/office/drawing/2014/main" id="{82F41EF3-685B-5A2A-4F66-D617F42F0EE0}"/>
              </a:ext>
            </a:extLst>
          </p:cNvPr>
          <p:cNvSpPr txBox="1">
            <a:spLocks noChangeArrowheads="1"/>
          </p:cNvSpPr>
          <p:nvPr/>
        </p:nvSpPr>
        <p:spPr bwMode="auto">
          <a:xfrm>
            <a:off x="381000" y="1295400"/>
            <a:ext cx="8077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669925" indent="-325438"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spcBef>
                <a:spcPct val="20000"/>
              </a:spcBef>
              <a:buClr>
                <a:srgbClr val="CC9900"/>
              </a:buClr>
              <a:buSzPct val="65000"/>
              <a:buFont typeface="Wingdings" panose="05000000000000000000" pitchFamily="2" charset="2"/>
              <a:buChar char="n"/>
            </a:pPr>
            <a:r>
              <a:rPr lang="zh-CN" altLang="en-US" sz="2800">
                <a:solidFill>
                  <a:srgbClr val="000000"/>
                </a:solidFill>
                <a:latin typeface="Calibri" panose="020F0502020204030204" pitchFamily="34" charset="0"/>
              </a:rPr>
              <a:t>一些概念分层可以根据每个属性的不同值的个数自动产生</a:t>
            </a:r>
            <a:r>
              <a:rPr lang="en-US" altLang="zh-CN" sz="2800">
                <a:solidFill>
                  <a:srgbClr val="000000"/>
                </a:solidFill>
                <a:latin typeface="Calibri" panose="020F0502020204030204" pitchFamily="34" charset="0"/>
              </a:rPr>
              <a:t> </a:t>
            </a:r>
          </a:p>
          <a:p>
            <a:pPr lvl="1" eaLnBrk="1" hangingPunct="1">
              <a:lnSpc>
                <a:spcPct val="90000"/>
              </a:lnSpc>
              <a:spcBef>
                <a:spcPct val="20000"/>
              </a:spcBef>
              <a:buClr>
                <a:srgbClr val="3B812F"/>
              </a:buClr>
              <a:buSzPct val="60000"/>
              <a:buFont typeface="Wingdings" panose="05000000000000000000" pitchFamily="2" charset="2"/>
              <a:buChar char="q"/>
            </a:pPr>
            <a:r>
              <a:rPr lang="zh-CN" altLang="en-US">
                <a:solidFill>
                  <a:srgbClr val="000000"/>
                </a:solidFill>
                <a:latin typeface="Calibri" panose="020F0502020204030204" pitchFamily="34" charset="0"/>
              </a:rPr>
              <a:t>拥有最多不同值的属性放置在最底层</a:t>
            </a:r>
            <a:endParaRPr lang="en-US" altLang="zh-CN">
              <a:solidFill>
                <a:srgbClr val="000000"/>
              </a:solidFill>
              <a:latin typeface="Calibri" panose="020F0502020204030204" pitchFamily="34" charset="0"/>
            </a:endParaRPr>
          </a:p>
          <a:p>
            <a:pPr lvl="1" eaLnBrk="1" hangingPunct="1">
              <a:lnSpc>
                <a:spcPct val="90000"/>
              </a:lnSpc>
              <a:spcBef>
                <a:spcPct val="20000"/>
              </a:spcBef>
              <a:buClr>
                <a:srgbClr val="3B812F"/>
              </a:buClr>
              <a:buSzPct val="60000"/>
              <a:buFont typeface="Wingdings" panose="05000000000000000000" pitchFamily="2" charset="2"/>
              <a:buChar char="q"/>
            </a:pPr>
            <a:r>
              <a:rPr lang="zh-CN" altLang="en-US">
                <a:solidFill>
                  <a:srgbClr val="000000"/>
                </a:solidFill>
                <a:latin typeface="Calibri" panose="020F0502020204030204" pitchFamily="34" charset="0"/>
              </a:rPr>
              <a:t>例外情况比如：星期、月、季度和年</a:t>
            </a:r>
            <a:endParaRPr lang="en-US" altLang="zh-CN">
              <a:solidFill>
                <a:srgbClr val="000000"/>
              </a:solidFill>
              <a:latin typeface="Calibri" panose="020F0502020204030204" pitchFamily="34" charset="0"/>
            </a:endParaRPr>
          </a:p>
        </p:txBody>
      </p:sp>
      <p:grpSp>
        <p:nvGrpSpPr>
          <p:cNvPr id="3" name="Group 4">
            <a:extLst>
              <a:ext uri="{FF2B5EF4-FFF2-40B4-BE49-F238E27FC236}">
                <a16:creationId xmlns:a16="http://schemas.microsoft.com/office/drawing/2014/main" id="{BC407D20-7AD7-F528-6145-6D3A722A183C}"/>
              </a:ext>
            </a:extLst>
          </p:cNvPr>
          <p:cNvGrpSpPr>
            <a:grpSpLocks/>
          </p:cNvGrpSpPr>
          <p:nvPr/>
        </p:nvGrpSpPr>
        <p:grpSpPr bwMode="auto">
          <a:xfrm>
            <a:off x="914400" y="3733800"/>
            <a:ext cx="7064375" cy="2728913"/>
            <a:chOff x="672" y="2438"/>
            <a:chExt cx="4450" cy="1719"/>
          </a:xfrm>
        </p:grpSpPr>
        <p:sp>
          <p:nvSpPr>
            <p:cNvPr id="4" name="Oval 5">
              <a:extLst>
                <a:ext uri="{FF2B5EF4-FFF2-40B4-BE49-F238E27FC236}">
                  <a16:creationId xmlns:a16="http://schemas.microsoft.com/office/drawing/2014/main" id="{DD9B6296-E631-CF76-8229-8877B78FF2B8}"/>
                </a:ext>
              </a:extLst>
            </p:cNvPr>
            <p:cNvSpPr>
              <a:spLocks noChangeArrowheads="1"/>
            </p:cNvSpPr>
            <p:nvPr/>
          </p:nvSpPr>
          <p:spPr bwMode="auto">
            <a:xfrm>
              <a:off x="672" y="2496"/>
              <a:ext cx="2256" cy="216"/>
            </a:xfrm>
            <a:prstGeom prst="ellipse">
              <a:avLst/>
            </a:prstGeom>
            <a:noFill/>
            <a:ln w="9525">
              <a:solidFill>
                <a:srgbClr val="AFBF3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country</a:t>
              </a:r>
            </a:p>
          </p:txBody>
        </p:sp>
        <p:sp>
          <p:nvSpPr>
            <p:cNvPr id="5" name="Oval 6">
              <a:extLst>
                <a:ext uri="{FF2B5EF4-FFF2-40B4-BE49-F238E27FC236}">
                  <a16:creationId xmlns:a16="http://schemas.microsoft.com/office/drawing/2014/main" id="{1891CEA2-9C8A-4740-5E5D-BCF1A31B3DFA}"/>
                </a:ext>
              </a:extLst>
            </p:cNvPr>
            <p:cNvSpPr>
              <a:spLocks noChangeArrowheads="1"/>
            </p:cNvSpPr>
            <p:nvPr/>
          </p:nvSpPr>
          <p:spPr bwMode="auto">
            <a:xfrm>
              <a:off x="708" y="2952"/>
              <a:ext cx="2256" cy="216"/>
            </a:xfrm>
            <a:prstGeom prst="ellipse">
              <a:avLst/>
            </a:prstGeom>
            <a:noFill/>
            <a:ln w="9525">
              <a:solidFill>
                <a:srgbClr val="AFBF3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province_or_ state</a:t>
              </a:r>
            </a:p>
          </p:txBody>
        </p:sp>
        <p:sp>
          <p:nvSpPr>
            <p:cNvPr id="6" name="Oval 7">
              <a:extLst>
                <a:ext uri="{FF2B5EF4-FFF2-40B4-BE49-F238E27FC236}">
                  <a16:creationId xmlns:a16="http://schemas.microsoft.com/office/drawing/2014/main" id="{4D11BDBD-D779-3B7D-04C3-ED57DD834FB4}"/>
                </a:ext>
              </a:extLst>
            </p:cNvPr>
            <p:cNvSpPr>
              <a:spLocks noChangeArrowheads="1"/>
            </p:cNvSpPr>
            <p:nvPr/>
          </p:nvSpPr>
          <p:spPr bwMode="auto">
            <a:xfrm>
              <a:off x="756" y="3456"/>
              <a:ext cx="2256" cy="216"/>
            </a:xfrm>
            <a:prstGeom prst="ellipse">
              <a:avLst/>
            </a:prstGeom>
            <a:noFill/>
            <a:ln w="9525">
              <a:solidFill>
                <a:srgbClr val="AFBF3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city</a:t>
              </a:r>
            </a:p>
          </p:txBody>
        </p:sp>
        <p:sp>
          <p:nvSpPr>
            <p:cNvPr id="7" name="Oval 8">
              <a:extLst>
                <a:ext uri="{FF2B5EF4-FFF2-40B4-BE49-F238E27FC236}">
                  <a16:creationId xmlns:a16="http://schemas.microsoft.com/office/drawing/2014/main" id="{6803B0A9-093F-75C4-4F1D-6EBA48799185}"/>
                </a:ext>
              </a:extLst>
            </p:cNvPr>
            <p:cNvSpPr>
              <a:spLocks noChangeArrowheads="1"/>
            </p:cNvSpPr>
            <p:nvPr/>
          </p:nvSpPr>
          <p:spPr bwMode="auto">
            <a:xfrm>
              <a:off x="744" y="3936"/>
              <a:ext cx="2256" cy="216"/>
            </a:xfrm>
            <a:prstGeom prst="ellipse">
              <a:avLst/>
            </a:prstGeom>
            <a:noFill/>
            <a:ln w="9525">
              <a:solidFill>
                <a:srgbClr val="AFBF3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street</a:t>
              </a:r>
            </a:p>
          </p:txBody>
        </p:sp>
        <p:sp>
          <p:nvSpPr>
            <p:cNvPr id="8" name="Line 9">
              <a:extLst>
                <a:ext uri="{FF2B5EF4-FFF2-40B4-BE49-F238E27FC236}">
                  <a16:creationId xmlns:a16="http://schemas.microsoft.com/office/drawing/2014/main" id="{221A8B25-24AA-B23E-155F-3575BEBC9643}"/>
                </a:ext>
              </a:extLst>
            </p:cNvPr>
            <p:cNvSpPr>
              <a:spLocks noChangeShapeType="1"/>
            </p:cNvSpPr>
            <p:nvPr/>
          </p:nvSpPr>
          <p:spPr bwMode="auto">
            <a:xfrm flipH="1">
              <a:off x="1836" y="2736"/>
              <a:ext cx="0" cy="240"/>
            </a:xfrm>
            <a:prstGeom prst="line">
              <a:avLst/>
            </a:prstGeom>
            <a:noFill/>
            <a:ln w="9525">
              <a:solidFill>
                <a:srgbClr val="0066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9" name="Line 10">
              <a:extLst>
                <a:ext uri="{FF2B5EF4-FFF2-40B4-BE49-F238E27FC236}">
                  <a16:creationId xmlns:a16="http://schemas.microsoft.com/office/drawing/2014/main" id="{06977805-6978-DA01-A61B-E524A036310A}"/>
                </a:ext>
              </a:extLst>
            </p:cNvPr>
            <p:cNvSpPr>
              <a:spLocks noChangeShapeType="1"/>
            </p:cNvSpPr>
            <p:nvPr/>
          </p:nvSpPr>
          <p:spPr bwMode="auto">
            <a:xfrm>
              <a:off x="1836" y="3096"/>
              <a:ext cx="0" cy="336"/>
            </a:xfrm>
            <a:prstGeom prst="line">
              <a:avLst/>
            </a:prstGeom>
            <a:noFill/>
            <a:ln w="9525">
              <a:solidFill>
                <a:srgbClr val="0066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10" name="Line 11">
              <a:extLst>
                <a:ext uri="{FF2B5EF4-FFF2-40B4-BE49-F238E27FC236}">
                  <a16:creationId xmlns:a16="http://schemas.microsoft.com/office/drawing/2014/main" id="{5E01095B-8901-9B2D-DF4B-5A99DCFE1E53}"/>
                </a:ext>
              </a:extLst>
            </p:cNvPr>
            <p:cNvSpPr>
              <a:spLocks noChangeShapeType="1"/>
            </p:cNvSpPr>
            <p:nvPr/>
          </p:nvSpPr>
          <p:spPr bwMode="auto">
            <a:xfrm>
              <a:off x="1836" y="3612"/>
              <a:ext cx="0" cy="348"/>
            </a:xfrm>
            <a:prstGeom prst="line">
              <a:avLst/>
            </a:prstGeom>
            <a:noFill/>
            <a:ln w="9525">
              <a:solidFill>
                <a:srgbClr val="0066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SimSun" panose="02010600030101010101" pitchFamily="2" charset="-122"/>
              </a:endParaRPr>
            </a:p>
          </p:txBody>
        </p:sp>
        <p:sp>
          <p:nvSpPr>
            <p:cNvPr id="11" name="Text Box 12">
              <a:extLst>
                <a:ext uri="{FF2B5EF4-FFF2-40B4-BE49-F238E27FC236}">
                  <a16:creationId xmlns:a16="http://schemas.microsoft.com/office/drawing/2014/main" id="{296B7AF5-A84C-08C7-48FD-5811FDBC32E8}"/>
                </a:ext>
              </a:extLst>
            </p:cNvPr>
            <p:cNvSpPr txBox="1">
              <a:spLocks noChangeArrowheads="1"/>
            </p:cNvSpPr>
            <p:nvPr/>
          </p:nvSpPr>
          <p:spPr bwMode="auto">
            <a:xfrm>
              <a:off x="3704" y="2438"/>
              <a:ext cx="11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15 </a:t>
              </a: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个不同值</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2" name="Text Box 13">
              <a:extLst>
                <a:ext uri="{FF2B5EF4-FFF2-40B4-BE49-F238E27FC236}">
                  <a16:creationId xmlns:a16="http://schemas.microsoft.com/office/drawing/2014/main" id="{394DA4EE-4A13-3649-2156-AC1E93C11E17}"/>
                </a:ext>
              </a:extLst>
            </p:cNvPr>
            <p:cNvSpPr txBox="1">
              <a:spLocks noChangeArrowheads="1"/>
            </p:cNvSpPr>
            <p:nvPr/>
          </p:nvSpPr>
          <p:spPr bwMode="auto">
            <a:xfrm>
              <a:off x="3552" y="2942"/>
              <a:ext cx="15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365 </a:t>
              </a: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个不同值</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3" name="Text Box 14">
              <a:extLst>
                <a:ext uri="{FF2B5EF4-FFF2-40B4-BE49-F238E27FC236}">
                  <a16:creationId xmlns:a16="http://schemas.microsoft.com/office/drawing/2014/main" id="{C5A7DD66-1721-36D0-C913-009BEF3278C0}"/>
                </a:ext>
              </a:extLst>
            </p:cNvPr>
            <p:cNvSpPr txBox="1">
              <a:spLocks noChangeArrowheads="1"/>
            </p:cNvSpPr>
            <p:nvPr/>
          </p:nvSpPr>
          <p:spPr bwMode="auto">
            <a:xfrm>
              <a:off x="3655" y="3410"/>
              <a:ext cx="12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3567</a:t>
              </a: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个不同值</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4" name="Text Box 15">
              <a:extLst>
                <a:ext uri="{FF2B5EF4-FFF2-40B4-BE49-F238E27FC236}">
                  <a16:creationId xmlns:a16="http://schemas.microsoft.com/office/drawing/2014/main" id="{36EB6911-089E-8D54-7BD4-434FC28CEB2D}"/>
                </a:ext>
              </a:extLst>
            </p:cNvPr>
            <p:cNvSpPr txBox="1">
              <a:spLocks noChangeArrowheads="1"/>
            </p:cNvSpPr>
            <p:nvPr/>
          </p:nvSpPr>
          <p:spPr bwMode="auto">
            <a:xfrm>
              <a:off x="3474" y="3866"/>
              <a:ext cx="15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674,339</a:t>
              </a: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个不同值</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1897019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总结</a:t>
            </a:r>
          </a:p>
        </p:txBody>
      </p:sp>
      <p:sp>
        <p:nvSpPr>
          <p:cNvPr id="2" name="内容占位符 2">
            <a:extLst>
              <a:ext uri="{FF2B5EF4-FFF2-40B4-BE49-F238E27FC236}">
                <a16:creationId xmlns:a16="http://schemas.microsoft.com/office/drawing/2014/main" id="{D93F2220-28BC-2842-2279-C2A3815927C3}"/>
              </a:ext>
            </a:extLst>
          </p:cNvPr>
          <p:cNvSpPr txBox="1">
            <a:spLocks/>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数据质量： 准确性、完整性、一致性、时效性、可信性和可解释性</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数据清理： </a:t>
            </a:r>
            <a:r>
              <a:rPr kumimoji="0" lang="en-US" altLang="zh-CN" sz="2300" b="0" i="0" u="none" strike="noStrike" kern="0" cap="none" spc="0" normalizeH="0" baseline="0" noProof="0">
                <a:ln>
                  <a:noFill/>
                </a:ln>
                <a:solidFill>
                  <a:srgbClr val="000000"/>
                </a:solidFill>
                <a:effectLst/>
                <a:uLnTx/>
                <a:uFillTx/>
                <a:latin typeface="Arial"/>
                <a:ea typeface="SimSun" pitchFamily="2" charset="-122"/>
                <a:cs typeface="+mn-cs"/>
              </a:rPr>
              <a:t>e.g. </a:t>
            </a: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缺失值、噪声数据和离群点的分析和处理</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数据集成： </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实体识别问题</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去除冗余数据</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删除冲突数据</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数据规约</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维规约</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数量规约</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数据压缩</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300" b="0" i="0" u="none" strike="noStrike" kern="0" cap="none" spc="0" normalizeH="0" baseline="0" noProof="0">
                <a:ln>
                  <a:noFill/>
                </a:ln>
                <a:solidFill>
                  <a:srgbClr val="000000"/>
                </a:solidFill>
                <a:effectLst/>
                <a:uLnTx/>
                <a:uFillTx/>
                <a:latin typeface="Arial"/>
                <a:ea typeface="SimSun" pitchFamily="2" charset="-122"/>
                <a:cs typeface="+mn-cs"/>
              </a:rPr>
              <a:t>数据变换和离散化</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规范化</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000" b="0" i="0" u="none" strike="noStrike" kern="0" cap="none" spc="0" normalizeH="0" baseline="0" noProof="0">
                <a:ln>
                  <a:noFill/>
                </a:ln>
                <a:solidFill>
                  <a:srgbClr val="000000"/>
                </a:solidFill>
                <a:effectLst/>
                <a:uLnTx/>
                <a:uFillTx/>
                <a:latin typeface="Arial"/>
                <a:ea typeface="SimSun" pitchFamily="2" charset="-122"/>
              </a:rPr>
              <a:t>概念分层产生</a:t>
            </a:r>
            <a:endParaRPr kumimoji="0" lang="zh-CN" altLang="en-US" sz="20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11794266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1468" y="194686"/>
            <a:ext cx="70983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Arial"/>
                <a:ea typeface="微软雅黑"/>
                <a:cs typeface="+mj-cs"/>
              </a:rPr>
              <a:t>课程内容</a:t>
            </a:r>
          </a:p>
        </p:txBody>
      </p:sp>
      <p:sp>
        <p:nvSpPr>
          <p:cNvPr id="4" name="AutoShape 2" descr="https://image.jiqizhixin.com/uploads/editor/857475d9-f530-425d-9b0e-62e3c0f30fff/640.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矩形 1">
            <a:extLst>
              <a:ext uri="{FF2B5EF4-FFF2-40B4-BE49-F238E27FC236}">
                <a16:creationId xmlns:a16="http://schemas.microsoft.com/office/drawing/2014/main" id="{C037976F-DBCB-1BC0-552F-E3AEE267F1B2}"/>
              </a:ext>
            </a:extLst>
          </p:cNvPr>
          <p:cNvSpPr/>
          <p:nvPr/>
        </p:nvSpPr>
        <p:spPr>
          <a:xfrm>
            <a:off x="651523" y="2051548"/>
            <a:ext cx="825867" cy="581057"/>
          </a:xfrm>
          <a:prstGeom prst="rect">
            <a:avLst/>
          </a:prstGeom>
        </p:spPr>
        <p:txBody>
          <a:bodyPr wrap="non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绪论</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3" name="矩形 2">
            <a:extLst>
              <a:ext uri="{FF2B5EF4-FFF2-40B4-BE49-F238E27FC236}">
                <a16:creationId xmlns:a16="http://schemas.microsoft.com/office/drawing/2014/main" id="{6D51AF62-5396-025D-3A03-33983B910932}"/>
              </a:ext>
            </a:extLst>
          </p:cNvPr>
          <p:cNvSpPr/>
          <p:nvPr/>
        </p:nvSpPr>
        <p:spPr>
          <a:xfrm>
            <a:off x="1824661" y="2051548"/>
            <a:ext cx="1467068" cy="581057"/>
          </a:xfrm>
          <a:prstGeom prst="rect">
            <a:avLst/>
          </a:prstGeom>
        </p:spPr>
        <p:txBody>
          <a:bodyPr wrap="none" lIns="91440" tIns="45720" rIns="91440" bIns="4572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线性回归</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5" name="矩形 4">
            <a:extLst>
              <a:ext uri="{FF2B5EF4-FFF2-40B4-BE49-F238E27FC236}">
                <a16:creationId xmlns:a16="http://schemas.microsoft.com/office/drawing/2014/main" id="{B5D034C1-05BA-3879-274A-0CF1EB2AB8A1}"/>
              </a:ext>
            </a:extLst>
          </p:cNvPr>
          <p:cNvSpPr/>
          <p:nvPr/>
        </p:nvSpPr>
        <p:spPr>
          <a:xfrm>
            <a:off x="3639000" y="2051548"/>
            <a:ext cx="1795684" cy="2243050"/>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逻辑回归</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决策树</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支持向量机</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贝叶斯分类</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p:txBody>
      </p:sp>
      <p:sp>
        <p:nvSpPr>
          <p:cNvPr id="6" name="矩形 5">
            <a:extLst>
              <a:ext uri="{FF2B5EF4-FFF2-40B4-BE49-F238E27FC236}">
                <a16:creationId xmlns:a16="http://schemas.microsoft.com/office/drawing/2014/main" id="{92EFE9F7-1E35-AEE4-C70A-4A3ED031B184}"/>
              </a:ext>
            </a:extLst>
          </p:cNvPr>
          <p:cNvSpPr/>
          <p:nvPr/>
        </p:nvSpPr>
        <p:spPr>
          <a:xfrm>
            <a:off x="9410631" y="2051548"/>
            <a:ext cx="2108269" cy="1689052"/>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k</a:t>
            </a: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近邻学习</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主成分分析</a:t>
            </a:r>
            <a:endParaRPr kumimoji="0" lang="en-US" altLang="zh-CN"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线性判别分析</a:t>
            </a:r>
          </a:p>
        </p:txBody>
      </p:sp>
      <p:sp>
        <p:nvSpPr>
          <p:cNvPr id="7" name="矩形 6">
            <a:extLst>
              <a:ext uri="{FF2B5EF4-FFF2-40B4-BE49-F238E27FC236}">
                <a16:creationId xmlns:a16="http://schemas.microsoft.com/office/drawing/2014/main" id="{6A2CC048-4630-CD58-27F9-5CCC32D2BF7D}"/>
              </a:ext>
            </a:extLst>
          </p:cNvPr>
          <p:cNvSpPr/>
          <p:nvPr/>
        </p:nvSpPr>
        <p:spPr>
          <a:xfrm>
            <a:off x="7596294" y="2051548"/>
            <a:ext cx="1467068" cy="580415"/>
          </a:xfrm>
          <a:prstGeom prst="rect">
            <a:avLst/>
          </a:prstGeom>
        </p:spPr>
        <p:txBody>
          <a:bodyPr wrap="none" lIns="91440" tIns="45720" rIns="91440" bIns="4572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原型聚类</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DC1A929-68CF-5083-CFDD-DE7EB0E2734A}"/>
              </a:ext>
            </a:extLst>
          </p:cNvPr>
          <p:cNvGrpSpPr/>
          <p:nvPr/>
        </p:nvGrpSpPr>
        <p:grpSpPr>
          <a:xfrm>
            <a:off x="3197493" y="4437112"/>
            <a:ext cx="3317996" cy="847554"/>
            <a:chOff x="4074148" y="5552938"/>
            <a:chExt cx="3317996" cy="847554"/>
          </a:xfrm>
        </p:grpSpPr>
        <p:sp>
          <p:nvSpPr>
            <p:cNvPr id="9" name="矩形 8">
              <a:extLst>
                <a:ext uri="{FF2B5EF4-FFF2-40B4-BE49-F238E27FC236}">
                  <a16:creationId xmlns:a16="http://schemas.microsoft.com/office/drawing/2014/main" id="{6445CB59-6A0A-899C-7224-C53B28C1F159}"/>
                </a:ext>
              </a:extLst>
            </p:cNvPr>
            <p:cNvSpPr/>
            <p:nvPr/>
          </p:nvSpPr>
          <p:spPr>
            <a:xfrm>
              <a:off x="4604201" y="5877272"/>
              <a:ext cx="2787943" cy="52322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100" normalizeH="0" baseline="0" noProof="0" dirty="0">
                  <a:ln>
                    <a:noFill/>
                  </a:ln>
                  <a:solidFill>
                    <a:srgbClr val="FF0000"/>
                  </a:solidFill>
                  <a:effectLst/>
                  <a:uLnTx/>
                  <a:uFillTx/>
                  <a:latin typeface="宋体"/>
                  <a:ea typeface="微软雅黑" panose="020B0503020204020204" pitchFamily="34" charset="-122"/>
                  <a:cs typeface="+mn-cs"/>
                </a:rPr>
                <a:t>模型评估与选择</a:t>
              </a:r>
              <a:endParaRPr kumimoji="0" lang="en-US" altLang="zh-CN" sz="2800" b="1" i="0" u="none" strike="noStrike" kern="1200" cap="none" spc="100" normalizeH="0" baseline="0" noProof="0" dirty="0">
                <a:ln>
                  <a:noFill/>
                </a:ln>
                <a:solidFill>
                  <a:srgbClr val="FF0000"/>
                </a:solidFill>
                <a:effectLst/>
                <a:uLnTx/>
                <a:uFillTx/>
                <a:latin typeface="宋体"/>
                <a:ea typeface="微软雅黑" panose="020B0503020204020204" pitchFamily="34" charset="-122"/>
                <a:cs typeface="+mn-cs"/>
              </a:endParaRPr>
            </a:p>
          </p:txBody>
        </p:sp>
        <p:sp>
          <p:nvSpPr>
            <p:cNvPr id="10" name="箭头: 直角上 9">
              <a:extLst>
                <a:ext uri="{FF2B5EF4-FFF2-40B4-BE49-F238E27FC236}">
                  <a16:creationId xmlns:a16="http://schemas.microsoft.com/office/drawing/2014/main" id="{887CBF3F-AF2E-E77E-3D4F-B78843EA83CF}"/>
                </a:ext>
              </a:extLst>
            </p:cNvPr>
            <p:cNvSpPr/>
            <p:nvPr/>
          </p:nvSpPr>
          <p:spPr>
            <a:xfrm flipH="1">
              <a:off x="4074148" y="5552938"/>
              <a:ext cx="504000" cy="648072"/>
            </a:xfrm>
            <a:prstGeom prst="bentUpArrow">
              <a:avLst>
                <a:gd name="adj1" fmla="val 17812"/>
                <a:gd name="adj2" fmla="val 25000"/>
                <a:gd name="adj3" fmla="val 25000"/>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FF0000"/>
                </a:solidFill>
                <a:effectLst/>
                <a:uLnTx/>
                <a:uFillTx/>
                <a:latin typeface="Arial"/>
                <a:ea typeface="宋体"/>
                <a:cs typeface="+mn-cs"/>
              </a:endParaRPr>
            </a:p>
          </p:txBody>
        </p:sp>
      </p:grpSp>
      <p:sp>
        <p:nvSpPr>
          <p:cNvPr id="11" name="矩形 10">
            <a:extLst>
              <a:ext uri="{FF2B5EF4-FFF2-40B4-BE49-F238E27FC236}">
                <a16:creationId xmlns:a16="http://schemas.microsoft.com/office/drawing/2014/main" id="{889644FD-C9A1-0208-AEB9-8487F0489B84}"/>
              </a:ext>
            </a:extLst>
          </p:cNvPr>
          <p:cNvSpPr/>
          <p:nvPr/>
        </p:nvSpPr>
        <p:spPr>
          <a:xfrm>
            <a:off x="5781955" y="2051548"/>
            <a:ext cx="1467068" cy="580415"/>
          </a:xfrm>
          <a:prstGeom prst="rect">
            <a:avLst/>
          </a:prstGeom>
        </p:spPr>
        <p:txBody>
          <a:bodyPr wrap="none">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100" normalizeH="0" baseline="0" noProof="0" dirty="0">
                <a:ln>
                  <a:noFill/>
                </a:ln>
                <a:solidFill>
                  <a:srgbClr val="000000"/>
                </a:solidFill>
                <a:effectLst/>
                <a:uLnTx/>
                <a:uFillTx/>
                <a:latin typeface="宋体"/>
                <a:ea typeface="微软雅黑" panose="020B0503020204020204" pitchFamily="34" charset="-122"/>
                <a:cs typeface="+mn-cs"/>
              </a:rPr>
              <a:t>神经网络</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pic>
        <p:nvPicPr>
          <p:cNvPr id="12" name="Picture 4">
            <a:extLst>
              <a:ext uri="{FF2B5EF4-FFF2-40B4-BE49-F238E27FC236}">
                <a16:creationId xmlns:a16="http://schemas.microsoft.com/office/drawing/2014/main" id="{44EF3758-8A38-5639-EB6F-66CF8D93C83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000" y="0"/>
            <a:ext cx="12240000" cy="918000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9F64A12A-6106-9777-89F3-0705671C0BA4}"/>
              </a:ext>
            </a:extLst>
          </p:cNvPr>
          <p:cNvSpPr txBox="1"/>
          <p:nvPr/>
        </p:nvSpPr>
        <p:spPr>
          <a:xfrm>
            <a:off x="7107275" y="3429000"/>
            <a:ext cx="5084725" cy="2997231"/>
          </a:xfrm>
          <a:prstGeom prst="rect">
            <a:avLst/>
          </a:prstGeom>
          <a:noFill/>
        </p:spPr>
        <p:txBody>
          <a:bodyPr wrap="none" lIns="0" tIns="0" rIns="0" bIns="0"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altLang="zh-CN" sz="16600" b="0" i="0" u="none" strike="noStrike" kern="1200" cap="none" spc="0" normalizeH="0" baseline="0" noProof="0" dirty="0">
                <a:ln>
                  <a:noFill/>
                </a:ln>
                <a:solidFill>
                  <a:srgbClr val="2F9C54"/>
                </a:solidFill>
                <a:effectLst>
                  <a:reflection blurRad="6350" stA="55000" endA="300" endPos="45500" dir="5400000" sy="-100000" algn="bl" rotWithShape="0"/>
                </a:effectLst>
                <a:uLnTx/>
                <a:uFillTx/>
                <a:latin typeface="微软雅黑"/>
                <a:ea typeface="微软雅黑"/>
                <a:cs typeface="+mn-cs"/>
              </a:rPr>
              <a:t>Q&amp;A</a:t>
            </a:r>
            <a:endParaRPr kumimoji="0" lang="zh-CN" altLang="en-US" sz="16600" b="0" i="0" u="none" strike="noStrike" kern="1200" cap="none" spc="0" normalizeH="0" baseline="0" noProof="0" dirty="0">
              <a:ln>
                <a:noFill/>
              </a:ln>
              <a:solidFill>
                <a:srgbClr val="2F9C54"/>
              </a:solidFill>
              <a:effectLst>
                <a:reflection blurRad="6350" stA="55000" endA="300" endPos="45500" dir="5400000" sy="-100000" algn="bl" rotWithShape="0"/>
              </a:effectLst>
              <a:uLnTx/>
              <a:uFillTx/>
              <a:latin typeface="微软雅黑"/>
              <a:ea typeface="微软雅黑"/>
              <a:cs typeface="+mn-cs"/>
            </a:endParaRPr>
          </a:p>
        </p:txBody>
      </p:sp>
    </p:spTree>
    <p:extLst>
      <p:ext uri="{BB962C8B-B14F-4D97-AF65-F5344CB8AC3E}">
        <p14:creationId xmlns:p14="http://schemas.microsoft.com/office/powerpoint/2010/main" val="15730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数据预处理的主要任务</a:t>
            </a:r>
          </a:p>
        </p:txBody>
      </p:sp>
      <p:sp>
        <p:nvSpPr>
          <p:cNvPr id="2" name="Rectangle 3">
            <a:extLst>
              <a:ext uri="{FF2B5EF4-FFF2-40B4-BE49-F238E27FC236}">
                <a16:creationId xmlns:a16="http://schemas.microsoft.com/office/drawing/2014/main" id="{2D9567F0-485D-DD59-E284-D34DF55800AB}"/>
              </a:ext>
            </a:extLst>
          </p:cNvPr>
          <p:cNvSpPr txBox="1">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SimSun"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SimSun" pitchFamily="2" charset="-122"/>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SimSun" pitchFamily="2" charset="-122"/>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SimSun" pitchFamily="2" charset="-122"/>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SimSun"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数据清理</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填写缺失的值，光滑噪声数据，识别、删除离群点，解决不一致性</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数据集成</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集成多个数据库、数据立方体或文件</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数据规约</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维规约</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数量规约</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数据压缩</a:t>
            </a:r>
          </a:p>
          <a:p>
            <a:pPr marL="342900" marR="0" lvl="0" indent="-342900" algn="l" defTabSz="914400" rtl="0" eaLnBrk="0" fontAlgn="base" latinLnBrk="0" hangingPunct="0">
              <a:lnSpc>
                <a:spcPct val="80000"/>
              </a:lnSpc>
              <a:spcBef>
                <a:spcPct val="20000"/>
              </a:spcBef>
              <a:spcAft>
                <a:spcPct val="0"/>
              </a:spcAft>
              <a:buClr>
                <a:srgbClr val="CC9900"/>
              </a:buClr>
              <a:buSzPct val="65000"/>
              <a:buFont typeface="Wingdings" panose="05000000000000000000" pitchFamily="2" charset="2"/>
              <a:buChar char="n"/>
              <a:tabLst/>
              <a:defRPr/>
            </a:pPr>
            <a:r>
              <a:rPr kumimoji="0" lang="zh-CN" altLang="en-US" sz="2600" b="0" i="0" u="none" strike="noStrike" kern="0" cap="none" spc="0" normalizeH="0" baseline="0" noProof="0">
                <a:ln>
                  <a:noFill/>
                </a:ln>
                <a:solidFill>
                  <a:srgbClr val="000000"/>
                </a:solidFill>
                <a:effectLst/>
                <a:uLnTx/>
                <a:uFillTx/>
                <a:latin typeface="Arial"/>
                <a:ea typeface="SimSun" pitchFamily="2" charset="-122"/>
                <a:cs typeface="+mn-cs"/>
              </a:rPr>
              <a:t>数据变换和离散化</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规范化</a:t>
            </a:r>
          </a:p>
          <a:p>
            <a:pPr marL="669925" marR="0" lvl="1" indent="-325438" algn="l" defTabSz="914400" rtl="0" eaLnBrk="0" fontAlgn="base" latinLnBrk="0" hangingPunct="0">
              <a:lnSpc>
                <a:spcPct val="80000"/>
              </a:lnSpc>
              <a:spcBef>
                <a:spcPct val="20000"/>
              </a:spcBef>
              <a:spcAft>
                <a:spcPct val="0"/>
              </a:spcAft>
              <a:buClr>
                <a:srgbClr val="3B812F"/>
              </a:buClr>
              <a:buSzPct val="60000"/>
              <a:buFont typeface="Wingdings" panose="05000000000000000000" pitchFamily="2" charset="2"/>
              <a:buChar char="q"/>
              <a:tabLst/>
              <a:defRPr/>
            </a:pPr>
            <a:r>
              <a:rPr kumimoji="0" lang="zh-CN" altLang="en-US" sz="2200" b="0" i="0" u="none" strike="noStrike" kern="0" cap="none" spc="0" normalizeH="0" baseline="0" noProof="0">
                <a:ln>
                  <a:noFill/>
                </a:ln>
                <a:solidFill>
                  <a:srgbClr val="000000"/>
                </a:solidFill>
                <a:effectLst/>
                <a:uLnTx/>
                <a:uFillTx/>
                <a:latin typeface="Arial"/>
                <a:ea typeface="SimSun" pitchFamily="2" charset="-122"/>
              </a:rPr>
              <a:t>概念分层生成</a:t>
            </a:r>
            <a:endParaRPr kumimoji="0" lang="zh-CN" altLang="en-US" sz="2200" b="0" i="0" u="none" strike="noStrike" kern="0" cap="none" spc="0" normalizeH="0" baseline="0" noProof="0" dirty="0">
              <a:ln>
                <a:noFill/>
              </a:ln>
              <a:solidFill>
                <a:srgbClr val="000000"/>
              </a:solidFill>
              <a:effectLst/>
              <a:uLnTx/>
              <a:uFillTx/>
              <a:latin typeface="Arial"/>
              <a:ea typeface="SimSun" pitchFamily="2" charset="-122"/>
            </a:endParaRPr>
          </a:p>
        </p:txBody>
      </p:sp>
    </p:spTree>
    <p:extLst>
      <p:ext uri="{BB962C8B-B14F-4D97-AF65-F5344CB8AC3E}">
        <p14:creationId xmlns:p14="http://schemas.microsoft.com/office/powerpoint/2010/main" val="199156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数据预处理的形式</a:t>
            </a:r>
          </a:p>
        </p:txBody>
      </p:sp>
      <p:pic>
        <p:nvPicPr>
          <p:cNvPr id="2" name="图片 1">
            <a:extLst>
              <a:ext uri="{FF2B5EF4-FFF2-40B4-BE49-F238E27FC236}">
                <a16:creationId xmlns:a16="http://schemas.microsoft.com/office/drawing/2014/main" id="{F8100EE7-A690-E59E-5602-4D8B5E8B50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124744"/>
            <a:ext cx="4751388"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85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42">
            <a:extLst>
              <a:ext uri="{FF2B5EF4-FFF2-40B4-BE49-F238E27FC236}">
                <a16:creationId xmlns:a16="http://schemas.microsoft.com/office/drawing/2014/main" id="{B5039F59-81F7-AB18-DDE6-9C623C43BE3E}"/>
              </a:ext>
            </a:extLst>
          </p:cNvPr>
          <p:cNvSpPr/>
          <p:nvPr/>
        </p:nvSpPr>
        <p:spPr>
          <a:xfrm>
            <a:off x="2672274" y="2698886"/>
            <a:ext cx="6278833" cy="647700"/>
          </a:xfrm>
          <a:prstGeom prst="round2DiagRect">
            <a:avLst>
              <a:gd name="adj1" fmla="val 20943"/>
              <a:gd name="adj2" fmla="val 0"/>
            </a:avLst>
          </a:prstGeom>
          <a:solidFill>
            <a:srgbClr val="027C3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elvetica"/>
              <a:ea typeface="微软雅黑"/>
              <a:cs typeface="+mn-cs"/>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 name="TextBox 6">
            <a:extLst>
              <a:ext uri="{FF2B5EF4-FFF2-40B4-BE49-F238E27FC236}">
                <a16:creationId xmlns:a16="http://schemas.microsoft.com/office/drawing/2014/main" id="{EC7773AB-3DEF-80CD-AFA7-FD0ABBE030F6}"/>
              </a:ext>
            </a:extLst>
          </p:cNvPr>
          <p:cNvSpPr txBox="1">
            <a:spLocks noChangeArrowheads="1"/>
          </p:cNvSpPr>
          <p:nvPr/>
        </p:nvSpPr>
        <p:spPr bwMode="auto">
          <a:xfrm>
            <a:off x="3002507" y="1932416"/>
            <a:ext cx="44435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数据预处理：概述</a:t>
            </a:r>
            <a:endParaRPr lang="en-US" altLang="zh-CN" sz="3600" dirty="0">
              <a:latin typeface="Impact" pitchFamily="34" charset="0"/>
              <a:ea typeface="微软雅黑" pitchFamily="34" charset="-122"/>
            </a:endParaRPr>
          </a:p>
        </p:txBody>
      </p:sp>
      <p:sp>
        <p:nvSpPr>
          <p:cNvPr id="3" name="TextBox 10">
            <a:extLst>
              <a:ext uri="{FF2B5EF4-FFF2-40B4-BE49-F238E27FC236}">
                <a16:creationId xmlns:a16="http://schemas.microsoft.com/office/drawing/2014/main" id="{B4A30845-B19D-0147-5FBC-F76691D00045}"/>
              </a:ext>
            </a:extLst>
          </p:cNvPr>
          <p:cNvSpPr txBox="1">
            <a:spLocks noChangeArrowheads="1"/>
          </p:cNvSpPr>
          <p:nvPr/>
        </p:nvSpPr>
        <p:spPr bwMode="auto">
          <a:xfrm>
            <a:off x="3002507" y="2745738"/>
            <a:ext cx="26529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02    </a:t>
            </a:r>
            <a:r>
              <a:rPr lang="zh-CN" altLang="en-US" sz="3600" dirty="0">
                <a:solidFill>
                  <a:schemeClr val="bg1"/>
                </a:solidFill>
                <a:latin typeface="Impact" pitchFamily="34" charset="0"/>
                <a:ea typeface="微软雅黑" pitchFamily="34" charset="-122"/>
              </a:rPr>
              <a:t>数据清理</a:t>
            </a:r>
          </a:p>
        </p:txBody>
      </p:sp>
      <p:sp>
        <p:nvSpPr>
          <p:cNvPr id="4" name="TextBox 11">
            <a:extLst>
              <a:ext uri="{FF2B5EF4-FFF2-40B4-BE49-F238E27FC236}">
                <a16:creationId xmlns:a16="http://schemas.microsoft.com/office/drawing/2014/main" id="{B6D72D50-EF66-8CB5-7605-1745DAB3A1DC}"/>
              </a:ext>
            </a:extLst>
          </p:cNvPr>
          <p:cNvSpPr txBox="1">
            <a:spLocks noChangeArrowheads="1"/>
          </p:cNvSpPr>
          <p:nvPr/>
        </p:nvSpPr>
        <p:spPr bwMode="auto">
          <a:xfrm>
            <a:off x="3002507" y="3559060"/>
            <a:ext cx="26657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数据集成</a:t>
            </a:r>
          </a:p>
        </p:txBody>
      </p:sp>
      <p:sp>
        <p:nvSpPr>
          <p:cNvPr id="5" name="TextBox 10">
            <a:extLst>
              <a:ext uri="{FF2B5EF4-FFF2-40B4-BE49-F238E27FC236}">
                <a16:creationId xmlns:a16="http://schemas.microsoft.com/office/drawing/2014/main" id="{185FB205-477F-A859-E7EC-9BD4A61A1DA8}"/>
              </a:ext>
            </a:extLst>
          </p:cNvPr>
          <p:cNvSpPr txBox="1">
            <a:spLocks noChangeArrowheads="1"/>
          </p:cNvSpPr>
          <p:nvPr/>
        </p:nvSpPr>
        <p:spPr bwMode="auto">
          <a:xfrm>
            <a:off x="3002507" y="4372382"/>
            <a:ext cx="26513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04    </a:t>
            </a:r>
            <a:r>
              <a:rPr lang="zh-CN" altLang="en-US" sz="3600" dirty="0">
                <a:latin typeface="Impact" pitchFamily="34" charset="0"/>
                <a:ea typeface="微软雅黑" pitchFamily="34" charset="-122"/>
              </a:rPr>
              <a:t>数据规约</a:t>
            </a:r>
          </a:p>
        </p:txBody>
      </p:sp>
      <p:sp>
        <p:nvSpPr>
          <p:cNvPr id="6" name="TextBox 10">
            <a:extLst>
              <a:ext uri="{FF2B5EF4-FFF2-40B4-BE49-F238E27FC236}">
                <a16:creationId xmlns:a16="http://schemas.microsoft.com/office/drawing/2014/main" id="{EB7D1C93-2CA5-2A0A-7978-30C81F3905D5}"/>
              </a:ext>
            </a:extLst>
          </p:cNvPr>
          <p:cNvSpPr txBox="1">
            <a:spLocks noChangeArrowheads="1"/>
          </p:cNvSpPr>
          <p:nvPr/>
        </p:nvSpPr>
        <p:spPr bwMode="auto">
          <a:xfrm>
            <a:off x="3002507" y="5185703"/>
            <a:ext cx="4515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05    </a:t>
            </a:r>
            <a:r>
              <a:rPr lang="zh-CN" altLang="en-US" sz="3600" dirty="0">
                <a:latin typeface="Impact" pitchFamily="34" charset="0"/>
                <a:ea typeface="微软雅黑" pitchFamily="34" charset="-122"/>
              </a:rPr>
              <a:t>数据变换和离散化</a:t>
            </a:r>
          </a:p>
        </p:txBody>
      </p:sp>
    </p:spTree>
    <p:extLst>
      <p:ext uri="{BB962C8B-B14F-4D97-AF65-F5344CB8AC3E}">
        <p14:creationId xmlns:p14="http://schemas.microsoft.com/office/powerpoint/2010/main" val="4027045367"/>
      </p:ext>
    </p:extLst>
  </p:cSld>
  <p:clrMapOvr>
    <a:masterClrMapping/>
  </p:clrMapOvr>
  <p:transition advTm="8005"/>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fomv45i">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3464</TotalTime>
  <Words>4338</Words>
  <Application>Microsoft Office PowerPoint</Application>
  <PresentationFormat>宽屏</PresentationFormat>
  <Paragraphs>568</Paragraphs>
  <Slides>66</Slides>
  <Notes>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4</vt:i4>
      </vt:variant>
      <vt:variant>
        <vt:lpstr>幻灯片标题</vt:lpstr>
      </vt:variant>
      <vt:variant>
        <vt:i4>66</vt:i4>
      </vt:variant>
    </vt:vector>
  </HeadingPairs>
  <TitlesOfParts>
    <vt:vector size="83" baseType="lpstr">
      <vt:lpstr>等线</vt:lpstr>
      <vt:lpstr>SimSun</vt:lpstr>
      <vt:lpstr>微软雅黑</vt:lpstr>
      <vt:lpstr>微软雅黑 Light</vt:lpstr>
      <vt:lpstr>Arial</vt:lpstr>
      <vt:lpstr>Calibri</vt:lpstr>
      <vt:lpstr>helvetica</vt:lpstr>
      <vt:lpstr>Impact</vt:lpstr>
      <vt:lpstr>Tahoma</vt:lpstr>
      <vt:lpstr>Times New Roman</vt:lpstr>
      <vt:lpstr>Wingdings</vt:lpstr>
      <vt:lpstr>默认设计模板</vt:lpstr>
      <vt:lpstr>2_Office 主题​​</vt:lpstr>
      <vt:lpstr>Microsoft 公式 3.0</vt:lpstr>
      <vt:lpstr>Microsoft Equation 3.0</vt:lpstr>
      <vt:lpstr>Bitmap Image</vt:lpstr>
      <vt:lpstr>Microsoft Graph 2000 Chart</vt:lpstr>
      <vt:lpstr>数据挖掘-数据预处理  </vt:lpstr>
      <vt:lpstr>目录</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陈 蕾</cp:lastModifiedBy>
  <cp:revision>3325</cp:revision>
  <cp:lastPrinted>2018-06-09T17:02:00Z</cp:lastPrinted>
  <dcterms:created xsi:type="dcterms:W3CDTF">2016-05-18T20:32:00Z</dcterms:created>
  <dcterms:modified xsi:type="dcterms:W3CDTF">2023-07-10T05:32:49Z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