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2"/>
  </p:notesMasterIdLst>
  <p:handoutMasterIdLst>
    <p:handoutMasterId r:id="rId53"/>
  </p:handoutMasterIdLst>
  <p:sldIdLst>
    <p:sldId id="696" r:id="rId3"/>
    <p:sldId id="1061" r:id="rId4"/>
    <p:sldId id="1062" r:id="rId5"/>
    <p:sldId id="1063" r:id="rId6"/>
    <p:sldId id="1064" r:id="rId7"/>
    <p:sldId id="1065" r:id="rId8"/>
    <p:sldId id="1066" r:id="rId9"/>
    <p:sldId id="1067" r:id="rId10"/>
    <p:sldId id="1068" r:id="rId11"/>
    <p:sldId id="1069" r:id="rId12"/>
    <p:sldId id="1070" r:id="rId13"/>
    <p:sldId id="1071" r:id="rId14"/>
    <p:sldId id="1072" r:id="rId15"/>
    <p:sldId id="1073" r:id="rId16"/>
    <p:sldId id="1074" r:id="rId17"/>
    <p:sldId id="1075" r:id="rId18"/>
    <p:sldId id="1076" r:id="rId19"/>
    <p:sldId id="1077" r:id="rId20"/>
    <p:sldId id="1078" r:id="rId21"/>
    <p:sldId id="1079" r:id="rId22"/>
    <p:sldId id="1080" r:id="rId23"/>
    <p:sldId id="1081" r:id="rId24"/>
    <p:sldId id="1082" r:id="rId25"/>
    <p:sldId id="1083" r:id="rId26"/>
    <p:sldId id="1084" r:id="rId27"/>
    <p:sldId id="1106" r:id="rId28"/>
    <p:sldId id="1085" r:id="rId29"/>
    <p:sldId id="1086" r:id="rId30"/>
    <p:sldId id="1107" r:id="rId31"/>
    <p:sldId id="1087" r:id="rId32"/>
    <p:sldId id="1088" r:id="rId33"/>
    <p:sldId id="1089" r:id="rId34"/>
    <p:sldId id="1090" r:id="rId35"/>
    <p:sldId id="1091" r:id="rId36"/>
    <p:sldId id="1092" r:id="rId37"/>
    <p:sldId id="1093" r:id="rId38"/>
    <p:sldId id="1094" r:id="rId39"/>
    <p:sldId id="1095" r:id="rId40"/>
    <p:sldId id="1096" r:id="rId41"/>
    <p:sldId id="1097" r:id="rId42"/>
    <p:sldId id="1098" r:id="rId43"/>
    <p:sldId id="1099" r:id="rId44"/>
    <p:sldId id="1100" r:id="rId45"/>
    <p:sldId id="1101" r:id="rId46"/>
    <p:sldId id="1102" r:id="rId47"/>
    <p:sldId id="1103" r:id="rId48"/>
    <p:sldId id="1104" r:id="rId49"/>
    <p:sldId id="1105" r:id="rId50"/>
    <p:sldId id="988" r:id="rId51"/>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B0F0"/>
    <a:srgbClr val="0070C0"/>
    <a:srgbClr val="DFF1F2"/>
    <a:srgbClr val="A3D6D9"/>
    <a:srgbClr val="004586"/>
    <a:srgbClr val="1C2948"/>
    <a:srgbClr val="FBBCA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5" autoAdjust="0"/>
    <p:restoredTop sz="84491" autoAdjust="0"/>
  </p:normalViewPr>
  <p:slideViewPr>
    <p:cSldViewPr snapToGrid="0">
      <p:cViewPr varScale="1">
        <p:scale>
          <a:sx n="88" d="100"/>
          <a:sy n="88" d="100"/>
        </p:scale>
        <p:origin x="174" y="33"/>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2023/12/4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E2AD35-AC65-4570-AD7A-63696EC132C7}"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83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2023/12/4</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414123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3614705" y="5568413"/>
            <a:ext cx="4962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2190290" y="5463114"/>
            <a:ext cx="781142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236081" y="4651214"/>
            <a:ext cx="5719835"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微软雅黑"/>
                <a:ea typeface="微软雅黑"/>
                <a:cs typeface="+mn-cs"/>
                <a:sym typeface="+mn-ea"/>
              </a:rPr>
              <a:t>第一课   数据挖掘绪论</a:t>
            </a:r>
            <a:endParaRPr kumimoji="1" lang="zh-CN" altLang="zh-CN" sz="4000" b="1" i="0" u="none" strike="noStrike" kern="1200" cap="none" spc="300" normalizeH="0" baseline="0" noProof="0" dirty="0">
              <a:ln>
                <a:noFill/>
              </a:ln>
              <a:solidFill>
                <a:prstClr val="white"/>
              </a:solidFill>
              <a:effectLst/>
              <a:uLnTx/>
              <a:uFillTx/>
              <a:latin typeface="微软雅黑"/>
              <a:ea typeface="微软雅黑"/>
              <a:cs typeface="+mn-cs"/>
            </a:endParaRP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503117" y="6382298"/>
            <a:ext cx="8638329" cy="323165"/>
            <a:chOff x="305329" y="6382297"/>
            <a:chExt cx="6478747"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62796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607918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797079" y="5463114"/>
            <a:ext cx="6597844"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952788"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mn-lt"/>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谢   谢！</a:t>
            </a:r>
          </a:p>
        </p:txBody>
      </p:sp>
    </p:spTree>
    <p:extLst>
      <p:ext uri="{BB962C8B-B14F-4D97-AF65-F5344CB8AC3E}">
        <p14:creationId xmlns:p14="http://schemas.microsoft.com/office/powerpoint/2010/main" val="2356776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7"/>
            <a:ext cx="11730283" cy="1602008"/>
            <a:chOff x="1118962" y="4467938"/>
            <a:chExt cx="6918675" cy="2362409"/>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9"/>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3"/>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6"/>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7"/>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417311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141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67244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26"/>
              <a:ext cx="1383225" cy="635409"/>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05941"/>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2552266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32"/>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85150"/>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385632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5"/>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121476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20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9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microsoft.com/office/2007/relationships/hdphoto" Target="../media/hdphoto1.wdp"/><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33611" y="56873"/>
            <a:ext cx="11924779"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11435043" y="164873"/>
            <a:ext cx="48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8D7EC04B-5A67-4B07-8540-5725270C84D8}"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968865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12.xml"/><Relationship Id="rId6" Type="http://schemas.openxmlformats.org/officeDocument/2006/relationships/oleObject" Target="../embeddings/oleObject17.bin"/><Relationship Id="rId5" Type="http://schemas.openxmlformats.org/officeDocument/2006/relationships/image" Target="../media/image22.emf"/><Relationship Id="rId4" Type="http://schemas.openxmlformats.org/officeDocument/2006/relationships/oleObject" Target="../embeddings/oleObject16.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12.x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12.xml"/><Relationship Id="rId6" Type="http://schemas.openxmlformats.org/officeDocument/2006/relationships/oleObject" Target="../embeddings/oleObject24.bin"/><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0.wmf"/><Relationship Id="rId7" Type="http://schemas.openxmlformats.org/officeDocument/2006/relationships/oleObject" Target="../embeddings/oleObject29.bin"/><Relationship Id="rId2" Type="http://schemas.openxmlformats.org/officeDocument/2006/relationships/oleObject" Target="../embeddings/oleObject25.bin"/><Relationship Id="rId1" Type="http://schemas.openxmlformats.org/officeDocument/2006/relationships/slideLayout" Target="../slideLayouts/slideLayout12.xml"/><Relationship Id="rId6" Type="http://schemas.openxmlformats.org/officeDocument/2006/relationships/oleObject" Target="../embeddings/oleObject28.bin"/><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2.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4.bin"/><Relationship Id="rId1" Type="http://schemas.openxmlformats.org/officeDocument/2006/relationships/slideLayout" Target="../slideLayouts/slideLayout12.xml"/><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oleObject" Target="../embeddings/oleObject36.bin"/><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2.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42.bin"/><Relationship Id="rId2" Type="http://schemas.openxmlformats.org/officeDocument/2006/relationships/oleObject" Target="../embeddings/oleObject37.bin"/><Relationship Id="rId1" Type="http://schemas.openxmlformats.org/officeDocument/2006/relationships/slideLayout" Target="../slideLayouts/slideLayout12.xml"/><Relationship Id="rId6" Type="http://schemas.openxmlformats.org/officeDocument/2006/relationships/oleObject" Target="../embeddings/oleObject39.bin"/><Relationship Id="rId11" Type="http://schemas.openxmlformats.org/officeDocument/2006/relationships/image" Target="../media/image37.png"/><Relationship Id="rId5" Type="http://schemas.openxmlformats.org/officeDocument/2006/relationships/image" Target="../media/image39.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4.emf"/><Relationship Id="rId7"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15.wmf"/><Relationship Id="rId4" Type="http://schemas.openxmlformats.org/officeDocument/2006/relationships/oleObject" Target="../embeddings/oleObject8.bin"/><Relationship Id="rId9"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B86F320-4194-21B6-7B81-0A8C6E37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 y="-208492"/>
            <a:ext cx="12192000" cy="2877397"/>
          </a:xfrm>
          <a:prstGeom prst="rect">
            <a:avLst/>
          </a:prstGeom>
        </p:spPr>
      </p:pic>
      <p:sp>
        <p:nvSpPr>
          <p:cNvPr id="3074" name="Rectangle 2"/>
          <p:cNvSpPr>
            <a:spLocks noGrp="1" noChangeArrowheads="1"/>
          </p:cNvSpPr>
          <p:nvPr>
            <p:ph type="ctrTitle"/>
          </p:nvPr>
        </p:nvSpPr>
        <p:spPr>
          <a:xfrm>
            <a:off x="-1904" y="2668905"/>
            <a:ext cx="12199426" cy="2234691"/>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数据挖掘</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挖掘频繁模式、关联和相关</a:t>
            </a: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pic>
        <p:nvPicPr>
          <p:cNvPr id="9" name="图片 8">
            <a:extLst>
              <a:ext uri="{FF2B5EF4-FFF2-40B4-BE49-F238E27FC236}">
                <a16:creationId xmlns:a16="http://schemas.microsoft.com/office/drawing/2014/main" id="{8F3A197C-DA29-EAF1-8735-146044825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73" y="99668"/>
            <a:ext cx="2258399" cy="515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闭频繁项集和极大频繁项集</a:t>
            </a:r>
            <a:endParaRPr lang="zh-CN" altLang="en-US" dirty="0"/>
          </a:p>
        </p:txBody>
      </p:sp>
      <p:sp>
        <p:nvSpPr>
          <p:cNvPr id="2" name="内容占位符 2">
            <a:extLst>
              <a:ext uri="{FF2B5EF4-FFF2-40B4-BE49-F238E27FC236}">
                <a16:creationId xmlns:a16="http://schemas.microsoft.com/office/drawing/2014/main" id="{465D789F-61E9-7D69-AFA6-A2BF38DBC95E}"/>
              </a:ext>
            </a:extLst>
          </p:cNvPr>
          <p:cNvSpPr txBox="1">
            <a:spLocks/>
          </p:cNvSpPr>
          <p:nvPr/>
        </p:nvSpPr>
        <p:spPr bwMode="auto">
          <a:xfrm>
            <a:off x="457200" y="1600200"/>
            <a:ext cx="829151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80000"/>
              </a:lnSpc>
            </a:pPr>
            <a:r>
              <a:rPr lang="zh-CN" altLang="en-US" sz="2300" kern="0" dirty="0">
                <a:ea typeface="宋体" charset="-122"/>
              </a:rPr>
              <a:t>如果不存在真超项集</a:t>
            </a:r>
            <a:r>
              <a:rPr lang="en-US" altLang="zh-CN" sz="2300" i="1" kern="0" dirty="0">
                <a:ea typeface="宋体" charset="-122"/>
              </a:rPr>
              <a:t>Y</a:t>
            </a:r>
            <a:r>
              <a:rPr lang="zh-CN" altLang="en-US" sz="2300" kern="0" dirty="0">
                <a:ea typeface="宋体" charset="-122"/>
              </a:rPr>
              <a:t>使得</a:t>
            </a:r>
            <a:r>
              <a:rPr lang="en-US" altLang="zh-CN" sz="2300" i="1" kern="0" dirty="0">
                <a:ea typeface="宋体" charset="-122"/>
              </a:rPr>
              <a:t>Y</a:t>
            </a:r>
            <a:r>
              <a:rPr lang="zh-CN" altLang="en-US" sz="2300" kern="0" dirty="0">
                <a:ea typeface="宋体" charset="-122"/>
              </a:rPr>
              <a:t>与</a:t>
            </a:r>
            <a:r>
              <a:rPr lang="en-US" altLang="zh-CN" sz="2300" i="1" kern="0" dirty="0">
                <a:ea typeface="宋体" charset="-122"/>
              </a:rPr>
              <a:t>X</a:t>
            </a:r>
            <a:r>
              <a:rPr lang="zh-CN" altLang="en-US" sz="2300" kern="0" dirty="0">
                <a:ea typeface="宋体" charset="-122"/>
              </a:rPr>
              <a:t>在</a:t>
            </a:r>
            <a:r>
              <a:rPr lang="en-US" altLang="zh-CN" sz="2300" i="1" kern="0" dirty="0">
                <a:ea typeface="宋体" charset="-122"/>
              </a:rPr>
              <a:t>S</a:t>
            </a:r>
            <a:r>
              <a:rPr lang="zh-CN" altLang="en-US" sz="2300" kern="0" dirty="0">
                <a:ea typeface="宋体" charset="-122"/>
              </a:rPr>
              <a:t>中有相同的支持度计数，则称项集</a:t>
            </a:r>
            <a:r>
              <a:rPr lang="en-US" altLang="zh-CN" sz="2300" i="1" kern="0" dirty="0">
                <a:ea typeface="宋体" charset="-122"/>
              </a:rPr>
              <a:t>X</a:t>
            </a:r>
            <a:r>
              <a:rPr lang="zh-CN" altLang="en-US" sz="2300" kern="0" dirty="0">
                <a:ea typeface="宋体" charset="-122"/>
              </a:rPr>
              <a:t>在数据集</a:t>
            </a:r>
            <a:r>
              <a:rPr lang="en-US" altLang="zh-CN" sz="2300" i="1" kern="0" dirty="0">
                <a:ea typeface="宋体" charset="-122"/>
              </a:rPr>
              <a:t>S</a:t>
            </a:r>
            <a:r>
              <a:rPr lang="zh-CN" altLang="en-US" sz="2300" kern="0" dirty="0">
                <a:ea typeface="宋体" charset="-122"/>
              </a:rPr>
              <a:t>中是</a:t>
            </a:r>
            <a:r>
              <a:rPr lang="zh-CN" altLang="en-US" sz="2300" b="1" i="1" kern="0" dirty="0">
                <a:ea typeface="宋体" charset="-122"/>
              </a:rPr>
              <a:t>闭的</a:t>
            </a:r>
            <a:r>
              <a:rPr lang="zh-CN" altLang="en-US" sz="2300" kern="0" dirty="0">
                <a:ea typeface="宋体" charset="-122"/>
              </a:rPr>
              <a:t>。</a:t>
            </a:r>
            <a:endParaRPr lang="en-US" altLang="zh-CN" sz="2300" kern="0" dirty="0">
              <a:ea typeface="宋体" charset="-122"/>
            </a:endParaRPr>
          </a:p>
          <a:p>
            <a:pPr>
              <a:lnSpc>
                <a:spcPct val="80000"/>
              </a:lnSpc>
            </a:pPr>
            <a:r>
              <a:rPr lang="zh-CN" altLang="en-US" sz="2300" kern="0" dirty="0">
                <a:ea typeface="宋体" charset="-122"/>
              </a:rPr>
              <a:t>项集</a:t>
            </a:r>
            <a:r>
              <a:rPr lang="en-US" altLang="zh-CN" sz="2300" i="1" kern="0" dirty="0">
                <a:ea typeface="宋体" charset="-122"/>
              </a:rPr>
              <a:t>X</a:t>
            </a:r>
            <a:r>
              <a:rPr lang="zh-CN" altLang="en-US" sz="2300" kern="0" dirty="0">
                <a:ea typeface="宋体" charset="-122"/>
              </a:rPr>
              <a:t>是数据集</a:t>
            </a:r>
            <a:r>
              <a:rPr lang="en-US" altLang="zh-CN" sz="2300" i="1" kern="0" dirty="0">
                <a:ea typeface="宋体" charset="-122"/>
              </a:rPr>
              <a:t>S</a:t>
            </a:r>
            <a:r>
              <a:rPr lang="zh-CN" altLang="en-US" sz="2300" kern="0" dirty="0">
                <a:ea typeface="宋体" charset="-122"/>
              </a:rPr>
              <a:t>中的</a:t>
            </a:r>
            <a:r>
              <a:rPr lang="zh-CN" altLang="en-US" sz="2300" b="1" i="1" kern="0" dirty="0">
                <a:ea typeface="宋体" charset="-122"/>
              </a:rPr>
              <a:t>闭频繁项集</a:t>
            </a:r>
            <a:r>
              <a:rPr lang="zh-CN" altLang="en-US" sz="2300" kern="0" dirty="0">
                <a:ea typeface="宋体" charset="-122"/>
              </a:rPr>
              <a:t>，如果</a:t>
            </a:r>
            <a:r>
              <a:rPr lang="en-US" altLang="zh-CN" sz="2300" i="1" kern="0" dirty="0">
                <a:ea typeface="宋体" charset="-122"/>
              </a:rPr>
              <a:t>X</a:t>
            </a:r>
            <a:r>
              <a:rPr lang="zh-CN" altLang="en-US" sz="2300" kern="0" dirty="0">
                <a:ea typeface="宋体" charset="-122"/>
              </a:rPr>
              <a:t>在</a:t>
            </a:r>
            <a:r>
              <a:rPr lang="en-US" altLang="zh-CN" sz="2300" i="1" kern="0" dirty="0">
                <a:ea typeface="宋体" charset="-122"/>
              </a:rPr>
              <a:t>S</a:t>
            </a:r>
            <a:r>
              <a:rPr lang="zh-CN" altLang="en-US" sz="2300" kern="0" dirty="0">
                <a:ea typeface="宋体" charset="-122"/>
              </a:rPr>
              <a:t>中是闭的和频繁的。</a:t>
            </a:r>
            <a:endParaRPr lang="en-US" altLang="zh-CN" sz="2300" kern="0" dirty="0">
              <a:ea typeface="宋体" charset="-122"/>
            </a:endParaRPr>
          </a:p>
          <a:p>
            <a:pPr>
              <a:lnSpc>
                <a:spcPct val="80000"/>
              </a:lnSpc>
            </a:pPr>
            <a:r>
              <a:rPr lang="zh-CN" altLang="en-US" sz="2300" kern="0" dirty="0">
                <a:ea typeface="宋体" charset="-122"/>
              </a:rPr>
              <a:t>项集</a:t>
            </a:r>
            <a:r>
              <a:rPr lang="en-US" altLang="zh-CN" sz="2300" i="1" kern="0" dirty="0">
                <a:ea typeface="宋体" charset="-122"/>
              </a:rPr>
              <a:t>X</a:t>
            </a:r>
            <a:r>
              <a:rPr lang="zh-CN" altLang="en-US" sz="2300" kern="0" dirty="0">
                <a:ea typeface="宋体" charset="-122"/>
              </a:rPr>
              <a:t>是</a:t>
            </a:r>
            <a:r>
              <a:rPr lang="en-US" altLang="zh-CN" sz="2300" i="1" kern="0" dirty="0">
                <a:ea typeface="宋体" charset="-122"/>
              </a:rPr>
              <a:t>S</a:t>
            </a:r>
            <a:r>
              <a:rPr lang="zh-CN" altLang="en-US" sz="2300" kern="0" dirty="0">
                <a:ea typeface="宋体" charset="-122"/>
              </a:rPr>
              <a:t>中的</a:t>
            </a:r>
            <a:r>
              <a:rPr lang="zh-CN" altLang="en-US" sz="2300" b="1" i="1" kern="0" dirty="0">
                <a:ea typeface="宋体" charset="-122"/>
              </a:rPr>
              <a:t>极大频繁项集</a:t>
            </a:r>
            <a:r>
              <a:rPr lang="zh-CN" altLang="en-US" sz="2300" kern="0" dirty="0">
                <a:ea typeface="宋体" charset="-122"/>
              </a:rPr>
              <a:t>（或</a:t>
            </a:r>
            <a:r>
              <a:rPr lang="zh-CN" altLang="en-US" sz="2300" b="1" i="1" kern="0" dirty="0">
                <a:ea typeface="宋体" charset="-122"/>
              </a:rPr>
              <a:t>极大项集</a:t>
            </a:r>
            <a:r>
              <a:rPr lang="zh-CN" altLang="en-US" sz="2300" kern="0" dirty="0">
                <a:ea typeface="宋体" charset="-122"/>
              </a:rPr>
              <a:t>），如果</a:t>
            </a:r>
            <a:r>
              <a:rPr lang="en-US" altLang="zh-CN" sz="2300" i="1" kern="0" dirty="0">
                <a:ea typeface="宋体" charset="-122"/>
              </a:rPr>
              <a:t>X</a:t>
            </a:r>
            <a:r>
              <a:rPr lang="zh-CN" altLang="en-US" sz="2300" kern="0" dirty="0">
                <a:ea typeface="宋体" charset="-122"/>
              </a:rPr>
              <a:t>是频繁的，并且不存在超项集</a:t>
            </a:r>
            <a:r>
              <a:rPr lang="en-US" altLang="zh-CN" sz="2300" i="1" kern="0" dirty="0">
                <a:ea typeface="宋体" charset="-122"/>
              </a:rPr>
              <a:t>Y</a:t>
            </a:r>
            <a:r>
              <a:rPr lang="zh-CN" altLang="en-US" sz="2300" kern="0" dirty="0">
                <a:ea typeface="宋体" charset="-122"/>
              </a:rPr>
              <a:t>使得</a:t>
            </a:r>
            <a:r>
              <a:rPr lang="en-US" altLang="zh-CN" sz="2300" kern="0" dirty="0">
                <a:ea typeface="宋体" charset="-122"/>
              </a:rPr>
              <a:t>          </a:t>
            </a:r>
            <a:r>
              <a:rPr lang="zh-CN" altLang="en-US" sz="2300" kern="0" dirty="0">
                <a:ea typeface="宋体" charset="-122"/>
              </a:rPr>
              <a:t>并且</a:t>
            </a:r>
            <a:r>
              <a:rPr lang="en-US" altLang="zh-CN" sz="2300" i="1" kern="0" dirty="0">
                <a:ea typeface="宋体" charset="-122"/>
              </a:rPr>
              <a:t>Y</a:t>
            </a:r>
            <a:r>
              <a:rPr lang="zh-CN" altLang="en-US" sz="2300" kern="0" dirty="0">
                <a:ea typeface="宋体" charset="-122"/>
              </a:rPr>
              <a:t>在</a:t>
            </a:r>
            <a:r>
              <a:rPr lang="en-US" altLang="zh-CN" sz="2300" i="1" kern="0" dirty="0">
                <a:ea typeface="宋体" charset="-122"/>
              </a:rPr>
              <a:t>S</a:t>
            </a:r>
            <a:r>
              <a:rPr lang="zh-CN" altLang="en-US" sz="2300" kern="0" dirty="0">
                <a:ea typeface="宋体" charset="-122"/>
              </a:rPr>
              <a:t>中是频繁的。</a:t>
            </a:r>
            <a:endParaRPr lang="en-US" altLang="zh-CN" sz="2300" kern="0" dirty="0">
              <a:ea typeface="宋体" charset="-122"/>
            </a:endParaRPr>
          </a:p>
          <a:p>
            <a:pPr>
              <a:lnSpc>
                <a:spcPct val="80000"/>
              </a:lnSpc>
            </a:pPr>
            <a:r>
              <a:rPr lang="zh-CN" altLang="en-US" sz="2300" kern="0" dirty="0">
                <a:ea typeface="宋体" charset="-122"/>
              </a:rPr>
              <a:t>设</a:t>
            </a:r>
            <a:r>
              <a:rPr lang="en-US" altLang="zh-CN" sz="2300" i="1" kern="0" dirty="0">
                <a:ea typeface="宋体" charset="-122"/>
              </a:rPr>
              <a:t>C</a:t>
            </a:r>
            <a:r>
              <a:rPr lang="zh-CN" altLang="en-US" sz="2300" kern="0" dirty="0">
                <a:ea typeface="宋体" charset="-122"/>
              </a:rPr>
              <a:t>是数据集</a:t>
            </a:r>
            <a:r>
              <a:rPr lang="en-US" altLang="zh-CN" sz="2300" i="1" kern="0" dirty="0">
                <a:ea typeface="宋体" charset="-122"/>
              </a:rPr>
              <a:t>S</a:t>
            </a:r>
            <a:r>
              <a:rPr lang="zh-CN" altLang="en-US" sz="2300" kern="0" dirty="0">
                <a:ea typeface="宋体" charset="-122"/>
              </a:rPr>
              <a:t>中满足</a:t>
            </a:r>
            <a:r>
              <a:rPr lang="en-US" altLang="zh-CN" sz="2300" i="1" kern="0" dirty="0" err="1">
                <a:ea typeface="宋体" charset="-122"/>
              </a:rPr>
              <a:t>min_sup</a:t>
            </a:r>
            <a:r>
              <a:rPr lang="zh-CN" altLang="en-US" sz="2300" kern="0" dirty="0">
                <a:ea typeface="宋体" charset="-122"/>
              </a:rPr>
              <a:t>的闭频繁项集的集合，令</a:t>
            </a:r>
            <a:r>
              <a:rPr lang="en-US" altLang="zh-CN" sz="2300" i="1" kern="0" dirty="0">
                <a:ea typeface="宋体" charset="-122"/>
              </a:rPr>
              <a:t>M</a:t>
            </a:r>
            <a:r>
              <a:rPr lang="zh-CN" altLang="en-US" sz="2300" kern="0" dirty="0">
                <a:ea typeface="宋体" charset="-122"/>
              </a:rPr>
              <a:t>是</a:t>
            </a:r>
            <a:r>
              <a:rPr lang="en-US" altLang="zh-CN" sz="2300" i="1" kern="0" dirty="0">
                <a:ea typeface="宋体" charset="-122"/>
              </a:rPr>
              <a:t>S</a:t>
            </a:r>
            <a:r>
              <a:rPr lang="zh-CN" altLang="en-US" sz="2300" kern="0" dirty="0">
                <a:ea typeface="宋体" charset="-122"/>
              </a:rPr>
              <a:t>中满足</a:t>
            </a:r>
            <a:r>
              <a:rPr lang="en-US" altLang="zh-CN" sz="2300" i="1" kern="0" dirty="0" err="1">
                <a:ea typeface="宋体" charset="-122"/>
              </a:rPr>
              <a:t>min_sup</a:t>
            </a:r>
            <a:r>
              <a:rPr lang="zh-CN" altLang="en-US" sz="2300" kern="0" dirty="0">
                <a:ea typeface="宋体" charset="-122"/>
              </a:rPr>
              <a:t>的极大频繁项集的集合。假定我们有</a:t>
            </a:r>
            <a:r>
              <a:rPr lang="en-US" altLang="zh-CN" sz="2300" i="1" kern="0" dirty="0">
                <a:ea typeface="宋体" charset="-122"/>
              </a:rPr>
              <a:t>C</a:t>
            </a:r>
            <a:r>
              <a:rPr lang="zh-CN" altLang="en-US" sz="2300" kern="0" dirty="0">
                <a:ea typeface="宋体" charset="-122"/>
              </a:rPr>
              <a:t>和</a:t>
            </a:r>
            <a:r>
              <a:rPr lang="en-US" altLang="zh-CN" sz="2300" i="1" kern="0" dirty="0">
                <a:ea typeface="宋体" charset="-122"/>
              </a:rPr>
              <a:t>M</a:t>
            </a:r>
            <a:r>
              <a:rPr lang="zh-CN" altLang="en-US" sz="2300" kern="0" dirty="0">
                <a:ea typeface="宋体" charset="-122"/>
              </a:rPr>
              <a:t>中每个项集的支持度计数，则</a:t>
            </a:r>
            <a:r>
              <a:rPr lang="en-US" altLang="zh-CN" sz="2300" i="1" kern="0" dirty="0">
                <a:ea typeface="宋体" charset="-122"/>
              </a:rPr>
              <a:t>C</a:t>
            </a:r>
            <a:r>
              <a:rPr lang="zh-CN" altLang="en-US" sz="2300" kern="0" dirty="0">
                <a:ea typeface="宋体" charset="-122"/>
              </a:rPr>
              <a:t>和他的计数信息可以用来导出频繁项集的完整集合（我们称</a:t>
            </a:r>
            <a:r>
              <a:rPr lang="en-US" altLang="zh-CN" sz="2300" i="1" kern="0" dirty="0">
                <a:ea typeface="宋体" charset="-122"/>
              </a:rPr>
              <a:t>C</a:t>
            </a:r>
            <a:r>
              <a:rPr lang="zh-CN" altLang="en-US" sz="2300" kern="0" dirty="0">
                <a:ea typeface="宋体" charset="-122"/>
              </a:rPr>
              <a:t>包含了关于频繁项集的完整信息）。</a:t>
            </a:r>
            <a:endParaRPr lang="en-US" altLang="zh-CN" sz="2300" kern="0" dirty="0">
              <a:ea typeface="宋体" charset="-122"/>
            </a:endParaRPr>
          </a:p>
          <a:p>
            <a:pPr>
              <a:lnSpc>
                <a:spcPct val="80000"/>
              </a:lnSpc>
            </a:pPr>
            <a:r>
              <a:rPr lang="en-US" altLang="zh-CN" sz="2300" kern="0" dirty="0">
                <a:ea typeface="宋体" charset="-122"/>
              </a:rPr>
              <a:t>E.g. </a:t>
            </a:r>
          </a:p>
          <a:p>
            <a:pPr lvl="1">
              <a:lnSpc>
                <a:spcPct val="80000"/>
              </a:lnSpc>
            </a:pPr>
            <a:r>
              <a:rPr lang="en-US" altLang="zh-CN" sz="2000" kern="0" dirty="0">
                <a:ea typeface="宋体" charset="-122"/>
              </a:rPr>
              <a:t>DB</a:t>
            </a:r>
            <a:r>
              <a:rPr lang="zh-CN" altLang="en-US" sz="2000" kern="0" dirty="0">
                <a:ea typeface="宋体" charset="-122"/>
              </a:rPr>
              <a:t>中只有两个事务</a:t>
            </a:r>
            <a:r>
              <a:rPr lang="en-US" altLang="zh-CN" sz="2000" i="1" kern="0" dirty="0">
                <a:ea typeface="宋体" charset="-122"/>
              </a:rPr>
              <a:t>{&lt;a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100</a:t>
            </a:r>
            <a:r>
              <a:rPr lang="en-US" altLang="zh-CN" sz="2000" i="1" kern="0" dirty="0">
                <a:ea typeface="宋体" charset="-122"/>
              </a:rPr>
              <a:t>&gt;; &lt;a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50</a:t>
            </a:r>
            <a:r>
              <a:rPr lang="en-US" altLang="zh-CN" sz="2000" i="1" kern="0" dirty="0">
                <a:ea typeface="宋体" charset="-122"/>
              </a:rPr>
              <a:t>&gt;}</a:t>
            </a:r>
            <a:r>
              <a:rPr lang="zh-CN" altLang="en-US" sz="2000" i="1" kern="0" dirty="0">
                <a:ea typeface="宋体" charset="-122"/>
              </a:rPr>
              <a:t>，</a:t>
            </a:r>
            <a:r>
              <a:rPr lang="en-US" altLang="zh-CN" sz="2000" i="1" kern="0" dirty="0" err="1">
                <a:ea typeface="宋体" charset="-122"/>
              </a:rPr>
              <a:t>min_sup</a:t>
            </a:r>
            <a:r>
              <a:rPr lang="en-US" altLang="zh-CN" sz="2000" i="1" kern="0" dirty="0">
                <a:ea typeface="宋体" charset="-122"/>
              </a:rPr>
              <a:t>=1</a:t>
            </a:r>
            <a:r>
              <a:rPr lang="zh-CN" altLang="en-US" sz="2000" kern="0" dirty="0">
                <a:ea typeface="宋体" charset="-122"/>
              </a:rPr>
              <a:t>，则</a:t>
            </a:r>
            <a:r>
              <a:rPr lang="en-US" altLang="zh-CN" sz="2000" kern="0" dirty="0">
                <a:ea typeface="宋体" charset="-122"/>
              </a:rPr>
              <a:t> C=</a:t>
            </a:r>
            <a:r>
              <a:rPr lang="en-US" altLang="zh-CN" sz="2000" i="1" kern="0" dirty="0">
                <a:ea typeface="宋体" charset="-122"/>
              </a:rPr>
              <a:t> {&lt;a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100</a:t>
            </a:r>
            <a:r>
              <a:rPr lang="en-US" altLang="zh-CN" sz="2000" i="1" kern="0" dirty="0">
                <a:ea typeface="宋体" charset="-122"/>
              </a:rPr>
              <a:t>&gt;:1; &lt;a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50</a:t>
            </a:r>
            <a:r>
              <a:rPr lang="en-US" altLang="zh-CN" sz="2000" i="1" kern="0" dirty="0">
                <a:ea typeface="宋体" charset="-122"/>
              </a:rPr>
              <a:t>&gt;:2}</a:t>
            </a:r>
            <a:r>
              <a:rPr lang="zh-CN" altLang="en-US" sz="2000" i="1" kern="0" dirty="0">
                <a:ea typeface="宋体" charset="-122"/>
              </a:rPr>
              <a:t>，</a:t>
            </a:r>
            <a:r>
              <a:rPr lang="en-US" altLang="zh-CN" sz="2000" i="1" kern="0" dirty="0">
                <a:ea typeface="宋体" charset="-122"/>
              </a:rPr>
              <a:t>M= {&lt;a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100</a:t>
            </a:r>
            <a:r>
              <a:rPr lang="en-US" altLang="zh-CN" sz="2000" i="1" kern="0" dirty="0">
                <a:ea typeface="宋体" charset="-122"/>
              </a:rPr>
              <a:t>&gt;:1} </a:t>
            </a:r>
            <a:r>
              <a:rPr lang="zh-CN" altLang="en-US" sz="2000" kern="0" dirty="0">
                <a:ea typeface="宋体" charset="-122"/>
              </a:rPr>
              <a:t>（显然</a:t>
            </a:r>
            <a:r>
              <a:rPr lang="en-US" altLang="zh-CN" sz="2000" i="1" kern="0" dirty="0">
                <a:ea typeface="宋体" charset="-122"/>
              </a:rPr>
              <a: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50</a:t>
            </a:r>
            <a:r>
              <a:rPr lang="en-US" altLang="zh-CN" sz="2000" i="1" kern="0" dirty="0">
                <a:ea typeface="宋体" charset="-122"/>
              </a:rPr>
              <a:t>} </a:t>
            </a:r>
            <a:r>
              <a:rPr lang="zh-CN" altLang="en-US" sz="2000" i="1" kern="0" dirty="0">
                <a:ea typeface="宋体" charset="-122"/>
              </a:rPr>
              <a:t>有个频繁超集</a:t>
            </a:r>
            <a:r>
              <a:rPr lang="en-US" altLang="zh-CN" sz="2000" i="1" kern="0" dirty="0">
                <a:ea typeface="宋体" charset="-122"/>
              </a:rPr>
              <a:t>{a</a:t>
            </a:r>
            <a:r>
              <a:rPr lang="en-US" altLang="zh-CN" sz="2000" i="1" kern="0" baseline="-25000" dirty="0">
                <a:ea typeface="宋体" charset="-122"/>
              </a:rPr>
              <a:t>1</a:t>
            </a:r>
            <a:r>
              <a:rPr lang="en-US" altLang="zh-CN" sz="2000" i="1" kern="0" dirty="0">
                <a:ea typeface="宋体" charset="-122"/>
              </a:rPr>
              <a:t>,a</a:t>
            </a:r>
            <a:r>
              <a:rPr lang="en-US" altLang="zh-CN" sz="2000" i="1" kern="0" baseline="-25000" dirty="0">
                <a:ea typeface="宋体" charset="-122"/>
              </a:rPr>
              <a:t>2</a:t>
            </a:r>
            <a:r>
              <a:rPr lang="en-US" altLang="zh-CN" sz="2000" i="1" kern="0" dirty="0">
                <a:ea typeface="宋体" charset="-122"/>
              </a:rPr>
              <a:t>,…,a</a:t>
            </a:r>
            <a:r>
              <a:rPr lang="en-US" altLang="zh-CN" sz="2000" i="1" kern="0" baseline="-25000" dirty="0">
                <a:ea typeface="宋体" charset="-122"/>
              </a:rPr>
              <a:t>100</a:t>
            </a:r>
            <a:r>
              <a:rPr lang="en-US" altLang="zh-CN" sz="2000" i="1" kern="0" dirty="0">
                <a:ea typeface="宋体" charset="-122"/>
              </a:rPr>
              <a:t>} </a:t>
            </a:r>
            <a:r>
              <a:rPr lang="zh-CN" altLang="en-US" sz="2000" kern="0" dirty="0">
                <a:ea typeface="宋体" charset="-122"/>
              </a:rPr>
              <a:t>）。</a:t>
            </a:r>
          </a:p>
        </p:txBody>
      </p:sp>
      <p:graphicFrame>
        <p:nvGraphicFramePr>
          <p:cNvPr id="3" name="Object 2">
            <a:extLst>
              <a:ext uri="{FF2B5EF4-FFF2-40B4-BE49-F238E27FC236}">
                <a16:creationId xmlns:a16="http://schemas.microsoft.com/office/drawing/2014/main" id="{5513895F-F96C-6CEE-52DB-F388AFCBD8BD}"/>
              </a:ext>
            </a:extLst>
          </p:cNvPr>
          <p:cNvGraphicFramePr>
            <a:graphicFrameLocks noChangeAspect="1"/>
          </p:cNvGraphicFramePr>
          <p:nvPr>
            <p:extLst>
              <p:ext uri="{D42A27DB-BD31-4B8C-83A1-F6EECF244321}">
                <p14:modId xmlns:p14="http://schemas.microsoft.com/office/powerpoint/2010/main" val="2661769561"/>
              </p:ext>
            </p:extLst>
          </p:nvPr>
        </p:nvGraphicFramePr>
        <p:xfrm>
          <a:off x="4514850" y="3140075"/>
          <a:ext cx="777875" cy="288925"/>
        </p:xfrm>
        <a:graphic>
          <a:graphicData uri="http://schemas.openxmlformats.org/presentationml/2006/ole">
            <mc:AlternateContent xmlns:mc="http://schemas.openxmlformats.org/markup-compatibility/2006">
              <mc:Choice xmlns:v="urn:schemas-microsoft-com:vml" Requires="v">
                <p:oleObj name="Equation" r:id="rId2" imgW="444114" imgH="164957" progId="Equation.3">
                  <p:embed/>
                </p:oleObj>
              </mc:Choice>
              <mc:Fallback>
                <p:oleObj name="Equation" r:id="rId2" imgW="444114" imgH="164957" progId="Equation.3">
                  <p:embed/>
                  <p:pic>
                    <p:nvPicPr>
                      <p:cNvPr id="1229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140075"/>
                        <a:ext cx="7778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55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ea typeface="宋体" charset="-122"/>
              </a:rPr>
              <a:t>由事务数据库挖掘关联规则</a:t>
            </a:r>
            <a:endParaRPr lang="zh-CN" altLang="en-US" dirty="0"/>
          </a:p>
        </p:txBody>
      </p:sp>
      <p:sp>
        <p:nvSpPr>
          <p:cNvPr id="2" name="Rectangle 3">
            <a:extLst>
              <a:ext uri="{FF2B5EF4-FFF2-40B4-BE49-F238E27FC236}">
                <a16:creationId xmlns:a16="http://schemas.microsoft.com/office/drawing/2014/main" id="{CBC6C329-CD5E-D86D-CCAB-D59DB3CCBF4D}"/>
              </a:ext>
            </a:extLst>
          </p:cNvPr>
          <p:cNvSpPr txBox="1">
            <a:spLocks noChangeArrowheads="1"/>
          </p:cNvSpPr>
          <p:nvPr/>
        </p:nvSpPr>
        <p:spPr bwMode="auto">
          <a:xfrm>
            <a:off x="457200" y="1600200"/>
            <a:ext cx="82296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sz="2600" kern="0">
                <a:ea typeface="宋体" charset="-122"/>
              </a:rPr>
              <a:t>关联规则挖掘案例：</a:t>
            </a:r>
          </a:p>
        </p:txBody>
      </p:sp>
      <p:graphicFrame>
        <p:nvGraphicFramePr>
          <p:cNvPr id="3" name="Object 2">
            <a:extLst>
              <a:ext uri="{FF2B5EF4-FFF2-40B4-BE49-F238E27FC236}">
                <a16:creationId xmlns:a16="http://schemas.microsoft.com/office/drawing/2014/main" id="{EFB84813-82CD-A958-D9C2-69B23A606CB4}"/>
              </a:ext>
            </a:extLst>
          </p:cNvPr>
          <p:cNvGraphicFramePr>
            <a:graphicFrameLocks noChangeAspect="1"/>
          </p:cNvGraphicFramePr>
          <p:nvPr/>
        </p:nvGraphicFramePr>
        <p:xfrm>
          <a:off x="395288" y="2205038"/>
          <a:ext cx="4002087" cy="1943100"/>
        </p:xfrm>
        <a:graphic>
          <a:graphicData uri="http://schemas.openxmlformats.org/presentationml/2006/ole">
            <mc:AlternateContent xmlns:mc="http://schemas.openxmlformats.org/markup-compatibility/2006">
              <mc:Choice xmlns:v="urn:schemas-microsoft-com:vml" Requires="v">
                <p:oleObj name="Worksheet" r:id="rId2" imgW="3955265" imgH="1928323" progId="Excel.Sheet.8">
                  <p:embed/>
                </p:oleObj>
              </mc:Choice>
              <mc:Fallback>
                <p:oleObj name="Worksheet" r:id="rId2" imgW="3955265" imgH="1928323" progId="Excel.Sheet.8">
                  <p:embed/>
                  <p:pic>
                    <p:nvPicPr>
                      <p:cNvPr id="1331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05038"/>
                        <a:ext cx="4002087"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ABA41C4F-5138-5492-F914-E36ED837FB49}"/>
              </a:ext>
            </a:extLst>
          </p:cNvPr>
          <p:cNvGraphicFramePr>
            <a:graphicFrameLocks noChangeAspect="1"/>
          </p:cNvGraphicFramePr>
          <p:nvPr/>
        </p:nvGraphicFramePr>
        <p:xfrm>
          <a:off x="5307013" y="3213100"/>
          <a:ext cx="3676650" cy="1776413"/>
        </p:xfrm>
        <a:graphic>
          <a:graphicData uri="http://schemas.openxmlformats.org/presentationml/2006/ole">
            <mc:AlternateContent xmlns:mc="http://schemas.openxmlformats.org/markup-compatibility/2006">
              <mc:Choice xmlns:v="urn:schemas-microsoft-com:vml" Requires="v">
                <p:oleObj name="Worksheet" r:id="rId4" imgW="3248431" imgH="1743437" progId="Excel.Sheet.8">
                  <p:embed/>
                </p:oleObj>
              </mc:Choice>
              <mc:Fallback>
                <p:oleObj name="Worksheet" r:id="rId4" imgW="3248431" imgH="1743437" progId="Excel.Sheet.8">
                  <p:embed/>
                  <p:pic>
                    <p:nvPicPr>
                      <p:cNvPr id="1331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7013" y="3213100"/>
                        <a:ext cx="3676650"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6">
            <a:extLst>
              <a:ext uri="{FF2B5EF4-FFF2-40B4-BE49-F238E27FC236}">
                <a16:creationId xmlns:a16="http://schemas.microsoft.com/office/drawing/2014/main" id="{5D96F791-AE38-EA7C-239D-B9FFBCED2A51}"/>
              </a:ext>
            </a:extLst>
          </p:cNvPr>
          <p:cNvSpPr txBox="1">
            <a:spLocks noChangeArrowheads="1"/>
          </p:cNvSpPr>
          <p:nvPr/>
        </p:nvSpPr>
        <p:spPr bwMode="auto">
          <a:xfrm>
            <a:off x="5181600" y="2133600"/>
            <a:ext cx="2343150" cy="822325"/>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dirty="0">
                <a:solidFill>
                  <a:srgbClr val="000000"/>
                </a:solidFill>
                <a:latin typeface="Times New Roman" pitchFamily="18" charset="0"/>
              </a:rPr>
              <a:t>最小支持度 </a:t>
            </a:r>
            <a:r>
              <a:rPr lang="en-US" altLang="zh-CN" dirty="0">
                <a:solidFill>
                  <a:srgbClr val="000000"/>
                </a:solidFill>
                <a:latin typeface="Times New Roman" pitchFamily="18" charset="0"/>
              </a:rPr>
              <a:t>50%</a:t>
            </a:r>
          </a:p>
          <a:p>
            <a:r>
              <a:rPr lang="zh-CN" altLang="en-US" dirty="0">
                <a:solidFill>
                  <a:srgbClr val="000000"/>
                </a:solidFill>
                <a:latin typeface="Times New Roman" pitchFamily="18" charset="0"/>
              </a:rPr>
              <a:t>最小置信度 </a:t>
            </a:r>
            <a:r>
              <a:rPr lang="en-US" altLang="zh-CN" dirty="0">
                <a:solidFill>
                  <a:srgbClr val="000000"/>
                </a:solidFill>
                <a:latin typeface="Times New Roman" pitchFamily="18" charset="0"/>
              </a:rPr>
              <a:t>50%</a:t>
            </a:r>
          </a:p>
        </p:txBody>
      </p:sp>
      <p:cxnSp>
        <p:nvCxnSpPr>
          <p:cNvPr id="6" name="AutoShape 7">
            <a:extLst>
              <a:ext uri="{FF2B5EF4-FFF2-40B4-BE49-F238E27FC236}">
                <a16:creationId xmlns:a16="http://schemas.microsoft.com/office/drawing/2014/main" id="{8A2418E9-CB6A-CDA4-6DF2-B36228443B73}"/>
              </a:ext>
            </a:extLst>
          </p:cNvPr>
          <p:cNvCxnSpPr>
            <a:cxnSpLocks noChangeShapeType="1"/>
          </p:cNvCxnSpPr>
          <p:nvPr/>
        </p:nvCxnSpPr>
        <p:spPr bwMode="auto">
          <a:xfrm>
            <a:off x="4397375" y="3176588"/>
            <a:ext cx="909638" cy="977900"/>
          </a:xfrm>
          <a:prstGeom prst="bentConnector3">
            <a:avLst>
              <a:gd name="adj1" fmla="val 49912"/>
            </a:avLst>
          </a:prstGeom>
          <a:noFill/>
          <a:ln w="9525">
            <a:solidFill>
              <a:srgbClr val="006633"/>
            </a:solidFill>
            <a:miter lim="800000"/>
            <a:headEnd/>
            <a:tailEnd type="triangle" w="med" len="med"/>
          </a:ln>
          <a:extLst>
            <a:ext uri="{909E8E84-426E-40DD-AFC4-6F175D3DCCD1}">
              <a14:hiddenFill xmlns:a14="http://schemas.microsoft.com/office/drawing/2010/main">
                <a:noFill/>
              </a14:hiddenFill>
            </a:ext>
          </a:extLst>
        </p:spPr>
      </p:cxnSp>
      <p:sp>
        <p:nvSpPr>
          <p:cNvPr id="7" name="Rectangle 8">
            <a:extLst>
              <a:ext uri="{FF2B5EF4-FFF2-40B4-BE49-F238E27FC236}">
                <a16:creationId xmlns:a16="http://schemas.microsoft.com/office/drawing/2014/main" id="{AE3992DB-294A-B7C1-35C8-5E14810EA328}"/>
              </a:ext>
            </a:extLst>
          </p:cNvPr>
          <p:cNvSpPr>
            <a:spLocks noChangeArrowheads="1"/>
          </p:cNvSpPr>
          <p:nvPr/>
        </p:nvSpPr>
        <p:spPr bwMode="auto">
          <a:xfrm>
            <a:off x="468313" y="5013325"/>
            <a:ext cx="82296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buClr>
                <a:srgbClr val="CC9900"/>
              </a:buClr>
              <a:buSzPct val="65000"/>
              <a:buFont typeface="Wingdings" pitchFamily="2" charset="2"/>
              <a:buChar char="n"/>
            </a:pPr>
            <a:r>
              <a:rPr lang="zh-CN" altLang="en-US" sz="2600">
                <a:solidFill>
                  <a:srgbClr val="000000"/>
                </a:solidFill>
                <a:latin typeface="Arial" charset="0"/>
                <a:ea typeface="宋体" charset="-122"/>
              </a:rPr>
              <a:t>对规则</a:t>
            </a:r>
            <a:r>
              <a:rPr lang="en-US" altLang="zh-CN" sz="2600" i="1">
                <a:solidFill>
                  <a:srgbClr val="000000"/>
                </a:solidFill>
                <a:latin typeface="Arial" charset="0"/>
                <a:ea typeface="宋体" charset="-122"/>
              </a:rPr>
              <a:t>A</a:t>
            </a:r>
            <a:r>
              <a:rPr lang="en-US" altLang="zh-CN" sz="2600">
                <a:solidFill>
                  <a:srgbClr val="000000"/>
                </a:solidFill>
                <a:latin typeface="Arial" charset="0"/>
                <a:ea typeface="宋体" charset="-122"/>
              </a:rPr>
              <a:t> </a:t>
            </a:r>
            <a:r>
              <a:rPr lang="en-US" altLang="zh-CN" sz="2600">
                <a:solidFill>
                  <a:srgbClr val="000000"/>
                </a:solidFill>
                <a:latin typeface="Arial" charset="0"/>
                <a:ea typeface="宋体" charset="-122"/>
                <a:sym typeface="Symbol" pitchFamily="18" charset="2"/>
              </a:rPr>
              <a:t></a:t>
            </a:r>
            <a:r>
              <a:rPr lang="en-US" altLang="zh-CN" sz="2600">
                <a:solidFill>
                  <a:srgbClr val="000000"/>
                </a:solidFill>
                <a:latin typeface="Arial" charset="0"/>
                <a:ea typeface="宋体" charset="-122"/>
              </a:rPr>
              <a:t> </a:t>
            </a:r>
            <a:r>
              <a:rPr lang="en-US" altLang="zh-CN" sz="2600" i="1">
                <a:solidFill>
                  <a:srgbClr val="000000"/>
                </a:solidFill>
                <a:latin typeface="Arial" charset="0"/>
                <a:ea typeface="宋体" charset="-122"/>
              </a:rPr>
              <a:t>C</a:t>
            </a:r>
            <a:r>
              <a:rPr lang="zh-CN" altLang="en-US" sz="2600" i="1">
                <a:solidFill>
                  <a:srgbClr val="000000"/>
                </a:solidFill>
                <a:latin typeface="Arial" charset="0"/>
                <a:ea typeface="宋体" charset="-122"/>
              </a:rPr>
              <a:t>，</a:t>
            </a:r>
            <a:r>
              <a:rPr lang="zh-CN" altLang="en-US" sz="2600">
                <a:solidFill>
                  <a:srgbClr val="000000"/>
                </a:solidFill>
                <a:latin typeface="Arial" charset="0"/>
                <a:ea typeface="宋体" charset="-122"/>
              </a:rPr>
              <a:t>其支持度                                  </a:t>
            </a:r>
            <a:r>
              <a:rPr lang="en-US" altLang="zh-CN" sz="2600">
                <a:solidFill>
                  <a:srgbClr val="000000"/>
                </a:solidFill>
                <a:latin typeface="Arial" charset="0"/>
                <a:ea typeface="宋体" charset="-122"/>
              </a:rPr>
              <a:t>=50%</a:t>
            </a:r>
          </a:p>
          <a:p>
            <a:pPr marL="342900" indent="-342900" eaLnBrk="1" hangingPunct="1">
              <a:lnSpc>
                <a:spcPct val="90000"/>
              </a:lnSpc>
              <a:spcBef>
                <a:spcPct val="20000"/>
              </a:spcBef>
              <a:buClr>
                <a:srgbClr val="CC9900"/>
              </a:buClr>
              <a:buSzPct val="65000"/>
              <a:buFont typeface="Wingdings" pitchFamily="2" charset="2"/>
              <a:buChar char="n"/>
            </a:pPr>
            <a:r>
              <a:rPr lang="zh-CN" altLang="en-US" sz="2600">
                <a:solidFill>
                  <a:srgbClr val="000000"/>
                </a:solidFill>
                <a:latin typeface="Arial" charset="0"/>
                <a:ea typeface="宋体" charset="-122"/>
              </a:rPr>
              <a:t>置信度</a:t>
            </a:r>
            <a:endParaRPr lang="zh-CN" altLang="en-US" sz="3000">
              <a:solidFill>
                <a:srgbClr val="000000"/>
              </a:solidFill>
              <a:latin typeface="Arial" charset="0"/>
              <a:ea typeface="宋体" charset="-122"/>
            </a:endParaRPr>
          </a:p>
        </p:txBody>
      </p:sp>
      <p:sp>
        <p:nvSpPr>
          <p:cNvPr id="8" name="Rectangle 12">
            <a:extLst>
              <a:ext uri="{FF2B5EF4-FFF2-40B4-BE49-F238E27FC236}">
                <a16:creationId xmlns:a16="http://schemas.microsoft.com/office/drawing/2014/main" id="{8CE08272-E6E3-2AC0-307A-3AB548156A4D}"/>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9" name="Object 4">
            <a:extLst>
              <a:ext uri="{FF2B5EF4-FFF2-40B4-BE49-F238E27FC236}">
                <a16:creationId xmlns:a16="http://schemas.microsoft.com/office/drawing/2014/main" id="{0637FB16-9498-986F-5D1E-EB15BA8C01D9}"/>
              </a:ext>
            </a:extLst>
          </p:cNvPr>
          <p:cNvGraphicFramePr>
            <a:graphicFrameLocks noChangeAspect="1"/>
          </p:cNvGraphicFramePr>
          <p:nvPr/>
        </p:nvGraphicFramePr>
        <p:xfrm>
          <a:off x="684213" y="5905500"/>
          <a:ext cx="8316912" cy="304800"/>
        </p:xfrm>
        <a:graphic>
          <a:graphicData uri="http://schemas.openxmlformats.org/presentationml/2006/ole">
            <mc:AlternateContent xmlns:mc="http://schemas.openxmlformats.org/markup-compatibility/2006">
              <mc:Choice xmlns:v="urn:schemas-microsoft-com:vml" Requires="v">
                <p:oleObj name="公式" r:id="rId6" imgW="5638800" imgH="203200" progId="Equation.3">
                  <p:embed/>
                </p:oleObj>
              </mc:Choice>
              <mc:Fallback>
                <p:oleObj name="公式" r:id="rId6" imgW="5638800" imgH="203200" progId="Equation.3">
                  <p:embed/>
                  <p:pic>
                    <p:nvPicPr>
                      <p:cNvPr id="1332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5905500"/>
                        <a:ext cx="831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4">
            <a:extLst>
              <a:ext uri="{FF2B5EF4-FFF2-40B4-BE49-F238E27FC236}">
                <a16:creationId xmlns:a16="http://schemas.microsoft.com/office/drawing/2014/main" id="{8A8F9B0F-EBB5-86FD-396E-95A788393D0F}"/>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1" name="Object 5">
            <a:extLst>
              <a:ext uri="{FF2B5EF4-FFF2-40B4-BE49-F238E27FC236}">
                <a16:creationId xmlns:a16="http://schemas.microsoft.com/office/drawing/2014/main" id="{A1AB02FC-A085-ABB4-C747-C829AC715BEB}"/>
              </a:ext>
            </a:extLst>
          </p:cNvPr>
          <p:cNvGraphicFramePr>
            <a:graphicFrameLocks noChangeAspect="1"/>
          </p:cNvGraphicFramePr>
          <p:nvPr/>
        </p:nvGraphicFramePr>
        <p:xfrm>
          <a:off x="4572000" y="5113338"/>
          <a:ext cx="3024188" cy="336550"/>
        </p:xfrm>
        <a:graphic>
          <a:graphicData uri="http://schemas.openxmlformats.org/presentationml/2006/ole">
            <mc:AlternateContent xmlns:mc="http://schemas.openxmlformats.org/markup-compatibility/2006">
              <mc:Choice xmlns:v="urn:schemas-microsoft-com:vml" Requires="v">
                <p:oleObj name="公式" r:id="rId8" imgW="1841500" imgH="203200" progId="Equation.3">
                  <p:embed/>
                </p:oleObj>
              </mc:Choice>
              <mc:Fallback>
                <p:oleObj name="公式" r:id="rId8" imgW="1841500" imgH="203200" progId="Equation.3">
                  <p:embed/>
                  <p:pic>
                    <p:nvPicPr>
                      <p:cNvPr id="1332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113338"/>
                        <a:ext cx="3024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81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err="1">
                <a:ea typeface="宋体" charset="-122"/>
              </a:rPr>
              <a:t>Apriori</a:t>
            </a:r>
            <a:r>
              <a:rPr lang="zh-CN" altLang="en-US" dirty="0">
                <a:ea typeface="宋体" charset="-122"/>
              </a:rPr>
              <a:t>算法</a:t>
            </a:r>
            <a:endParaRPr lang="zh-CN" altLang="en-US" dirty="0"/>
          </a:p>
        </p:txBody>
      </p:sp>
      <p:sp>
        <p:nvSpPr>
          <p:cNvPr id="2" name="Rectangle 3">
            <a:extLst>
              <a:ext uri="{FF2B5EF4-FFF2-40B4-BE49-F238E27FC236}">
                <a16:creationId xmlns:a16="http://schemas.microsoft.com/office/drawing/2014/main" id="{ABEFC413-3F05-0C2F-C141-3B49F68FD759}"/>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en-US" altLang="zh-CN" kern="0">
                <a:ea typeface="宋体" charset="-122"/>
              </a:rPr>
              <a:t>Apriori</a:t>
            </a:r>
            <a:r>
              <a:rPr lang="zh-CN" altLang="en-US" kern="0">
                <a:ea typeface="宋体" charset="-122"/>
              </a:rPr>
              <a:t>算法是挖掘简单频繁项集的算法</a:t>
            </a:r>
          </a:p>
          <a:p>
            <a:r>
              <a:rPr lang="en-US" altLang="zh-CN" kern="0">
                <a:ea typeface="宋体" charset="-122"/>
              </a:rPr>
              <a:t>Apriori</a:t>
            </a:r>
            <a:r>
              <a:rPr lang="zh-CN" altLang="en-US" kern="0">
                <a:ea typeface="宋体" charset="-122"/>
              </a:rPr>
              <a:t>算法利用频繁项集性质的先验知识（</a:t>
            </a:r>
            <a:r>
              <a:rPr lang="en-US" altLang="zh-CN" kern="0">
                <a:ea typeface="宋体" charset="-122"/>
              </a:rPr>
              <a:t>prior knowledge</a:t>
            </a:r>
            <a:r>
              <a:rPr lang="zh-CN" altLang="en-US" kern="0">
                <a:ea typeface="宋体" charset="-122"/>
              </a:rPr>
              <a:t>），通过逐层搜索的迭代方法，即用</a:t>
            </a:r>
            <a:r>
              <a:rPr lang="en-US" altLang="zh-CN" i="1" kern="0">
                <a:ea typeface="宋体" charset="-122"/>
              </a:rPr>
              <a:t>k</a:t>
            </a:r>
            <a:r>
              <a:rPr lang="en-US" altLang="zh-CN" kern="0">
                <a:ea typeface="宋体" charset="-122"/>
              </a:rPr>
              <a:t>-</a:t>
            </a:r>
            <a:r>
              <a:rPr lang="zh-CN" altLang="en-US" kern="0">
                <a:ea typeface="宋体" charset="-122"/>
              </a:rPr>
              <a:t>项集来探察</a:t>
            </a:r>
            <a:r>
              <a:rPr lang="en-US" altLang="zh-CN" kern="0">
                <a:ea typeface="宋体" charset="-122"/>
              </a:rPr>
              <a:t>(</a:t>
            </a:r>
            <a:r>
              <a:rPr lang="en-US" altLang="zh-CN" i="1" kern="0">
                <a:ea typeface="宋体" charset="-122"/>
              </a:rPr>
              <a:t>k+1</a:t>
            </a:r>
            <a:r>
              <a:rPr lang="en-US" altLang="zh-CN" kern="0">
                <a:ea typeface="宋体" charset="-122"/>
              </a:rPr>
              <a:t>)-</a:t>
            </a:r>
            <a:r>
              <a:rPr lang="zh-CN" altLang="en-US" kern="0">
                <a:ea typeface="宋体" charset="-122"/>
              </a:rPr>
              <a:t>项集，来穷尽数据集中的所有频繁项集。</a:t>
            </a:r>
          </a:p>
          <a:p>
            <a:pPr lvl="1"/>
            <a:r>
              <a:rPr lang="zh-CN" altLang="en-US" kern="0">
                <a:ea typeface="宋体" charset="-122"/>
              </a:rPr>
              <a:t>先找到频繁</a:t>
            </a:r>
            <a:r>
              <a:rPr lang="en-US" altLang="zh-CN" i="1" kern="0">
                <a:ea typeface="宋体" charset="-122"/>
              </a:rPr>
              <a:t>1</a:t>
            </a:r>
            <a:r>
              <a:rPr lang="en-US" altLang="zh-CN" kern="0">
                <a:ea typeface="宋体" charset="-122"/>
              </a:rPr>
              <a:t>-</a:t>
            </a:r>
            <a:r>
              <a:rPr lang="zh-CN" altLang="en-US" kern="0">
                <a:ea typeface="宋体" charset="-122"/>
              </a:rPr>
              <a:t>项集集合</a:t>
            </a:r>
            <a:r>
              <a:rPr lang="en-US" altLang="zh-CN" i="1" kern="0">
                <a:ea typeface="宋体" charset="-122"/>
              </a:rPr>
              <a:t>L</a:t>
            </a:r>
            <a:r>
              <a:rPr lang="en-US" altLang="zh-CN" i="1" kern="0" baseline="-25000">
                <a:ea typeface="宋体" charset="-122"/>
              </a:rPr>
              <a:t>1</a:t>
            </a:r>
            <a:r>
              <a:rPr lang="en-US" altLang="zh-CN" kern="0">
                <a:ea typeface="宋体" charset="-122"/>
              </a:rPr>
              <a:t>,</a:t>
            </a:r>
            <a:r>
              <a:rPr lang="zh-CN" altLang="en-US" kern="0">
                <a:ea typeface="宋体" charset="-122"/>
              </a:rPr>
              <a:t>然后用</a:t>
            </a:r>
            <a:r>
              <a:rPr lang="en-US" altLang="zh-CN" i="1" kern="0">
                <a:ea typeface="宋体" charset="-122"/>
              </a:rPr>
              <a:t>L</a:t>
            </a:r>
            <a:r>
              <a:rPr lang="en-US" altLang="zh-CN" i="1" kern="0" baseline="-25000">
                <a:ea typeface="宋体" charset="-122"/>
              </a:rPr>
              <a:t>1</a:t>
            </a:r>
            <a:r>
              <a:rPr lang="zh-CN" altLang="en-US" kern="0">
                <a:ea typeface="宋体" charset="-122"/>
              </a:rPr>
              <a:t>找到频繁</a:t>
            </a:r>
            <a:r>
              <a:rPr lang="en-US" altLang="zh-CN" i="1" kern="0">
                <a:ea typeface="宋体" charset="-122"/>
              </a:rPr>
              <a:t>2</a:t>
            </a:r>
            <a:r>
              <a:rPr lang="en-US" altLang="zh-CN" kern="0">
                <a:ea typeface="宋体" charset="-122"/>
              </a:rPr>
              <a:t>-</a:t>
            </a:r>
            <a:r>
              <a:rPr lang="zh-CN" altLang="en-US" kern="0">
                <a:ea typeface="宋体" charset="-122"/>
              </a:rPr>
              <a:t>项集集合</a:t>
            </a:r>
            <a:r>
              <a:rPr lang="en-US" altLang="zh-CN" i="1" kern="0">
                <a:ea typeface="宋体" charset="-122"/>
              </a:rPr>
              <a:t>L</a:t>
            </a:r>
            <a:r>
              <a:rPr lang="en-US" altLang="zh-CN" i="1" kern="0" baseline="-25000">
                <a:ea typeface="宋体" charset="-122"/>
              </a:rPr>
              <a:t>2</a:t>
            </a:r>
            <a:r>
              <a:rPr lang="zh-CN" altLang="en-US" kern="0">
                <a:ea typeface="宋体" charset="-122"/>
              </a:rPr>
              <a:t>，接着用</a:t>
            </a:r>
            <a:r>
              <a:rPr lang="en-US" altLang="zh-CN" i="1" kern="0">
                <a:ea typeface="宋体" charset="-122"/>
              </a:rPr>
              <a:t>L</a:t>
            </a:r>
            <a:r>
              <a:rPr lang="en-US" altLang="zh-CN" i="1" kern="0" baseline="-25000">
                <a:ea typeface="宋体" charset="-122"/>
              </a:rPr>
              <a:t>2</a:t>
            </a:r>
            <a:r>
              <a:rPr lang="zh-CN" altLang="en-US" kern="0">
                <a:ea typeface="宋体" charset="-122"/>
              </a:rPr>
              <a:t>找</a:t>
            </a:r>
            <a:r>
              <a:rPr lang="en-US" altLang="zh-CN" i="1" kern="0">
                <a:ea typeface="宋体" charset="-122"/>
              </a:rPr>
              <a:t>L</a:t>
            </a:r>
            <a:r>
              <a:rPr lang="en-US" altLang="zh-CN" i="1" kern="0" baseline="-25000">
                <a:ea typeface="宋体" charset="-122"/>
              </a:rPr>
              <a:t>3</a:t>
            </a:r>
            <a:r>
              <a:rPr lang="zh-CN" altLang="en-US" kern="0">
                <a:ea typeface="宋体" charset="-122"/>
              </a:rPr>
              <a:t>，直到找不到频繁</a:t>
            </a:r>
            <a:r>
              <a:rPr lang="en-US" altLang="zh-CN" i="1" kern="0">
                <a:ea typeface="宋体" charset="-122"/>
              </a:rPr>
              <a:t>k</a:t>
            </a:r>
            <a:r>
              <a:rPr lang="en-US" altLang="zh-CN" kern="0">
                <a:ea typeface="宋体" charset="-122"/>
              </a:rPr>
              <a:t>-</a:t>
            </a:r>
            <a:r>
              <a:rPr lang="zh-CN" altLang="en-US" kern="0">
                <a:ea typeface="宋体" charset="-122"/>
              </a:rPr>
              <a:t>项集，找每个</a:t>
            </a:r>
            <a:r>
              <a:rPr lang="en-US" altLang="zh-CN" i="1" kern="0">
                <a:ea typeface="宋体" charset="-122"/>
              </a:rPr>
              <a:t>L</a:t>
            </a:r>
            <a:r>
              <a:rPr lang="en-US" altLang="zh-CN" i="1" kern="0" baseline="-25000">
                <a:ea typeface="宋体" charset="-122"/>
              </a:rPr>
              <a:t>k</a:t>
            </a:r>
            <a:r>
              <a:rPr lang="zh-CN" altLang="en-US" kern="0">
                <a:ea typeface="宋体" charset="-122"/>
              </a:rPr>
              <a:t>需要一次数据库扫描。</a:t>
            </a:r>
            <a:endParaRPr lang="zh-CN" altLang="en-US" kern="0" dirty="0">
              <a:ea typeface="宋体" charset="-122"/>
            </a:endParaRPr>
          </a:p>
        </p:txBody>
      </p:sp>
    </p:spTree>
    <p:extLst>
      <p:ext uri="{BB962C8B-B14F-4D97-AF65-F5344CB8AC3E}">
        <p14:creationId xmlns:p14="http://schemas.microsoft.com/office/powerpoint/2010/main" val="377047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err="1">
                <a:ea typeface="宋体" charset="-122"/>
              </a:rPr>
              <a:t>Apriori</a:t>
            </a:r>
            <a:r>
              <a:rPr lang="zh-CN" altLang="en-US" dirty="0">
                <a:ea typeface="宋体" charset="-122"/>
              </a:rPr>
              <a:t>算法</a:t>
            </a:r>
            <a:endParaRPr lang="zh-CN" altLang="en-US" dirty="0"/>
          </a:p>
        </p:txBody>
      </p:sp>
      <p:sp>
        <p:nvSpPr>
          <p:cNvPr id="2" name="Rectangle 3">
            <a:extLst>
              <a:ext uri="{FF2B5EF4-FFF2-40B4-BE49-F238E27FC236}">
                <a16:creationId xmlns:a16="http://schemas.microsoft.com/office/drawing/2014/main" id="{9856773C-4B38-D22E-1D80-1B6E29152B35}"/>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en-US" altLang="zh-CN" kern="0">
                <a:ea typeface="宋体" charset="-122"/>
              </a:rPr>
              <a:t>Apriori</a:t>
            </a:r>
            <a:r>
              <a:rPr lang="zh-CN" altLang="en-US" kern="0">
                <a:ea typeface="宋体" charset="-122"/>
              </a:rPr>
              <a:t>算法利用的是</a:t>
            </a:r>
            <a:r>
              <a:rPr lang="en-US" altLang="zh-CN" kern="0">
                <a:ea typeface="宋体" charset="-122"/>
              </a:rPr>
              <a:t>Apriori</a:t>
            </a:r>
            <a:r>
              <a:rPr lang="zh-CN" altLang="en-US" kern="0">
                <a:ea typeface="宋体" charset="-122"/>
              </a:rPr>
              <a:t>性质：频繁项集的所有非空子集也必须是频繁的。</a:t>
            </a:r>
          </a:p>
          <a:p>
            <a:pPr lvl="1"/>
            <a:r>
              <a:rPr lang="zh-CN" altLang="en-US" kern="0">
                <a:ea typeface="宋体" charset="-122"/>
              </a:rPr>
              <a:t>              模式不可能比</a:t>
            </a:r>
            <a:r>
              <a:rPr lang="en-US" altLang="zh-CN" i="1" kern="0">
                <a:ea typeface="宋体" charset="-122"/>
              </a:rPr>
              <a:t>A</a:t>
            </a:r>
            <a:r>
              <a:rPr lang="zh-CN" altLang="en-US" kern="0">
                <a:ea typeface="宋体" charset="-122"/>
              </a:rPr>
              <a:t>更频繁的出现</a:t>
            </a:r>
          </a:p>
          <a:p>
            <a:pPr lvl="1"/>
            <a:r>
              <a:rPr lang="en-US" altLang="zh-CN" kern="0">
                <a:ea typeface="宋体" charset="-122"/>
              </a:rPr>
              <a:t>Apriori</a:t>
            </a:r>
            <a:r>
              <a:rPr lang="zh-CN" altLang="en-US" kern="0">
                <a:ea typeface="宋体" charset="-122"/>
              </a:rPr>
              <a:t>算法是反单调的，即一个集合如果不能通过测试，则该集合的所有超集也不能通过相同的测试</a:t>
            </a:r>
          </a:p>
          <a:p>
            <a:pPr lvl="1"/>
            <a:r>
              <a:rPr lang="en-US" altLang="zh-CN" kern="0">
                <a:ea typeface="宋体" charset="-122"/>
              </a:rPr>
              <a:t>Apriori</a:t>
            </a:r>
            <a:r>
              <a:rPr lang="zh-CN" altLang="en-US" kern="0">
                <a:ea typeface="宋体" charset="-122"/>
              </a:rPr>
              <a:t>性质通过减少搜索空间，来提高频繁项集逐层产生的效率</a:t>
            </a:r>
            <a:endParaRPr lang="zh-CN" altLang="en-US" kern="0" dirty="0">
              <a:ea typeface="宋体" charset="-122"/>
            </a:endParaRPr>
          </a:p>
        </p:txBody>
      </p:sp>
      <p:graphicFrame>
        <p:nvGraphicFramePr>
          <p:cNvPr id="3" name="Object 2">
            <a:extLst>
              <a:ext uri="{FF2B5EF4-FFF2-40B4-BE49-F238E27FC236}">
                <a16:creationId xmlns:a16="http://schemas.microsoft.com/office/drawing/2014/main" id="{4A697AE5-90F7-A0EF-FC27-FC8991BE24A7}"/>
              </a:ext>
            </a:extLst>
          </p:cNvPr>
          <p:cNvGraphicFramePr>
            <a:graphicFrameLocks noChangeAspect="1"/>
          </p:cNvGraphicFramePr>
          <p:nvPr/>
        </p:nvGraphicFramePr>
        <p:xfrm>
          <a:off x="1403350" y="2636838"/>
          <a:ext cx="936625" cy="361950"/>
        </p:xfrm>
        <a:graphic>
          <a:graphicData uri="http://schemas.openxmlformats.org/presentationml/2006/ole">
            <mc:AlternateContent xmlns:mc="http://schemas.openxmlformats.org/markup-compatibility/2006">
              <mc:Choice xmlns:v="urn:schemas-microsoft-com:vml" Requires="v">
                <p:oleObj name="公式" r:id="rId2" imgW="431613" imgH="165028" progId="Equation.3">
                  <p:embed/>
                </p:oleObj>
              </mc:Choice>
              <mc:Fallback>
                <p:oleObj name="公式" r:id="rId2" imgW="431613" imgH="165028" progId="Equation.3">
                  <p:embed/>
                  <p:pic>
                    <p:nvPicPr>
                      <p:cNvPr id="1536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636838"/>
                        <a:ext cx="9366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138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err="1">
                <a:ea typeface="宋体" charset="-122"/>
              </a:rPr>
              <a:t>Apriori</a:t>
            </a:r>
            <a:r>
              <a:rPr lang="zh-CN" altLang="en-US" dirty="0">
                <a:ea typeface="宋体" charset="-122"/>
              </a:rPr>
              <a:t>算法步骤</a:t>
            </a:r>
            <a:endParaRPr lang="zh-CN" altLang="en-US" dirty="0"/>
          </a:p>
        </p:txBody>
      </p:sp>
      <p:sp>
        <p:nvSpPr>
          <p:cNvPr id="2" name="Rectangle 3">
            <a:extLst>
              <a:ext uri="{FF2B5EF4-FFF2-40B4-BE49-F238E27FC236}">
                <a16:creationId xmlns:a16="http://schemas.microsoft.com/office/drawing/2014/main" id="{FE8DE958-7434-464C-F160-7D3CF3B0F32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80000"/>
              </a:lnSpc>
            </a:pPr>
            <a:r>
              <a:rPr lang="en-US" altLang="zh-CN" sz="2600" kern="0" dirty="0" err="1">
                <a:ea typeface="宋体" charset="-122"/>
              </a:rPr>
              <a:t>Apriori</a:t>
            </a:r>
            <a:r>
              <a:rPr lang="zh-CN" altLang="en-US" sz="2600" kern="0" dirty="0">
                <a:ea typeface="宋体" charset="-122"/>
              </a:rPr>
              <a:t>算法由</a:t>
            </a:r>
            <a:r>
              <a:rPr lang="zh-CN" altLang="en-US" sz="2600" b="1" i="1" kern="0" dirty="0">
                <a:ea typeface="宋体" charset="-122"/>
              </a:rPr>
              <a:t>连接</a:t>
            </a:r>
            <a:r>
              <a:rPr lang="zh-CN" altLang="en-US" sz="2600" kern="0" dirty="0">
                <a:ea typeface="宋体" charset="-122"/>
              </a:rPr>
              <a:t>和</a:t>
            </a:r>
            <a:r>
              <a:rPr lang="zh-CN" altLang="en-US" sz="2600" b="1" i="1" kern="0" dirty="0">
                <a:ea typeface="宋体" charset="-122"/>
              </a:rPr>
              <a:t>剪枝</a:t>
            </a:r>
            <a:r>
              <a:rPr lang="zh-CN" altLang="en-US" sz="2600" kern="0" dirty="0">
                <a:ea typeface="宋体" charset="-122"/>
              </a:rPr>
              <a:t>两个步骤组成。</a:t>
            </a:r>
          </a:p>
          <a:p>
            <a:pPr>
              <a:lnSpc>
                <a:spcPct val="80000"/>
              </a:lnSpc>
            </a:pPr>
            <a:r>
              <a:rPr lang="zh-CN" altLang="en-US" sz="2600" b="1" i="1" kern="0" dirty="0">
                <a:ea typeface="宋体" charset="-122"/>
              </a:rPr>
              <a:t>连接：</a:t>
            </a:r>
            <a:r>
              <a:rPr lang="zh-CN" altLang="en-US" sz="2600" kern="0" dirty="0">
                <a:ea typeface="宋体" charset="-122"/>
              </a:rPr>
              <a:t>为了找</a:t>
            </a:r>
            <a:r>
              <a:rPr lang="en-US" altLang="zh-CN" sz="2600" i="1" kern="0" dirty="0">
                <a:ea typeface="宋体" charset="-122"/>
              </a:rPr>
              <a:t>L</a:t>
            </a:r>
            <a:r>
              <a:rPr lang="en-US" altLang="zh-CN" sz="2600" i="1" kern="0" baseline="-25000" dirty="0">
                <a:ea typeface="宋体" charset="-122"/>
              </a:rPr>
              <a:t>k</a:t>
            </a:r>
            <a:r>
              <a:rPr lang="zh-CN" altLang="en-US" sz="2600" kern="0" dirty="0">
                <a:ea typeface="宋体" charset="-122"/>
              </a:rPr>
              <a:t>，通过</a:t>
            </a:r>
            <a:r>
              <a:rPr lang="en-US" altLang="zh-CN" sz="2600" i="1" kern="0" dirty="0">
                <a:ea typeface="宋体" charset="-122"/>
              </a:rPr>
              <a:t>L</a:t>
            </a:r>
            <a:r>
              <a:rPr lang="en-US" altLang="zh-CN" sz="2600" i="1" kern="0" baseline="-25000" dirty="0">
                <a:ea typeface="宋体" charset="-122"/>
              </a:rPr>
              <a:t>k-1</a:t>
            </a:r>
            <a:r>
              <a:rPr lang="zh-CN" altLang="en-US" sz="2600" kern="0" dirty="0">
                <a:ea typeface="宋体" charset="-122"/>
              </a:rPr>
              <a:t>与自己连接产生候选</a:t>
            </a:r>
            <a:r>
              <a:rPr lang="en-US" altLang="zh-CN" sz="2600" i="1" kern="0" dirty="0">
                <a:ea typeface="宋体" charset="-122"/>
              </a:rPr>
              <a:t>k-</a:t>
            </a:r>
            <a:r>
              <a:rPr lang="zh-CN" altLang="en-US" sz="2600" kern="0" dirty="0">
                <a:ea typeface="宋体" charset="-122"/>
              </a:rPr>
              <a:t>项集的集合，该</a:t>
            </a:r>
            <a:r>
              <a:rPr lang="zh-CN" altLang="en-US" sz="2600" b="1" i="1" kern="0" dirty="0">
                <a:ea typeface="宋体" charset="-122"/>
              </a:rPr>
              <a:t>候选</a:t>
            </a:r>
            <a:r>
              <a:rPr lang="en-US" altLang="zh-CN" sz="2600" b="1" i="1" kern="0" dirty="0">
                <a:ea typeface="宋体" charset="-122"/>
              </a:rPr>
              <a:t>k</a:t>
            </a:r>
            <a:r>
              <a:rPr lang="zh-CN" altLang="en-US" sz="2600" b="1" i="1" kern="0" dirty="0">
                <a:ea typeface="宋体" charset="-122"/>
              </a:rPr>
              <a:t>项集</a:t>
            </a:r>
            <a:r>
              <a:rPr lang="zh-CN" altLang="en-US" sz="2600" kern="0" dirty="0">
                <a:ea typeface="宋体" charset="-122"/>
              </a:rPr>
              <a:t>记为</a:t>
            </a:r>
            <a:r>
              <a:rPr lang="en-US" altLang="zh-CN" sz="2600" i="1" kern="0" dirty="0">
                <a:ea typeface="宋体" charset="-122"/>
              </a:rPr>
              <a:t>C</a:t>
            </a:r>
            <a:r>
              <a:rPr lang="en-US" altLang="zh-CN" sz="2600" i="1" kern="0" baseline="-25000" dirty="0">
                <a:ea typeface="宋体" charset="-122"/>
              </a:rPr>
              <a:t>k</a:t>
            </a:r>
            <a:r>
              <a:rPr lang="zh-CN" altLang="en-US" sz="2600" kern="0" dirty="0">
                <a:ea typeface="宋体" charset="-122"/>
              </a:rPr>
              <a:t>。</a:t>
            </a:r>
          </a:p>
          <a:p>
            <a:pPr lvl="1">
              <a:lnSpc>
                <a:spcPct val="80000"/>
              </a:lnSpc>
            </a:pPr>
            <a:r>
              <a:rPr lang="en-US" altLang="zh-CN" sz="2200" i="1" kern="0" dirty="0">
                <a:ea typeface="宋体" charset="-122"/>
              </a:rPr>
              <a:t>L</a:t>
            </a:r>
            <a:r>
              <a:rPr lang="en-US" altLang="zh-CN" sz="2200" i="1" kern="0" baseline="-25000" dirty="0">
                <a:ea typeface="宋体" charset="-122"/>
              </a:rPr>
              <a:t>k-1</a:t>
            </a:r>
            <a:r>
              <a:rPr lang="zh-CN" altLang="en-US" sz="2200" kern="0" dirty="0">
                <a:ea typeface="宋体" charset="-122"/>
              </a:rPr>
              <a:t>中的两个元素</a:t>
            </a:r>
            <a:r>
              <a:rPr lang="en-US" altLang="zh-CN" sz="2200" i="1" kern="0" dirty="0">
                <a:ea typeface="宋体" charset="-122"/>
              </a:rPr>
              <a:t>L</a:t>
            </a:r>
            <a:r>
              <a:rPr lang="en-US" altLang="zh-CN" sz="2200" i="1" kern="0" baseline="-25000" dirty="0">
                <a:ea typeface="宋体" charset="-122"/>
              </a:rPr>
              <a:t>1</a:t>
            </a:r>
            <a:r>
              <a:rPr lang="zh-CN" altLang="en-US" sz="2200" kern="0" dirty="0">
                <a:ea typeface="宋体" charset="-122"/>
              </a:rPr>
              <a:t>和</a:t>
            </a:r>
            <a:r>
              <a:rPr lang="en-US" altLang="zh-CN" sz="2200" i="1" kern="0" dirty="0">
                <a:ea typeface="宋体" charset="-122"/>
              </a:rPr>
              <a:t>L</a:t>
            </a:r>
            <a:r>
              <a:rPr lang="en-US" altLang="zh-CN" sz="2200" i="1" kern="0" baseline="-25000" dirty="0">
                <a:ea typeface="宋体" charset="-122"/>
              </a:rPr>
              <a:t>2</a:t>
            </a:r>
            <a:r>
              <a:rPr lang="zh-CN" altLang="en-US" sz="2200" kern="0" dirty="0">
                <a:ea typeface="宋体" charset="-122"/>
              </a:rPr>
              <a:t>可以执行连接操作            的条件是</a:t>
            </a:r>
          </a:p>
          <a:p>
            <a:pPr lvl="1">
              <a:lnSpc>
                <a:spcPct val="80000"/>
              </a:lnSpc>
            </a:pPr>
            <a:endParaRPr lang="zh-CN" altLang="en-US" sz="2200" kern="0" dirty="0">
              <a:ea typeface="宋体" charset="-122"/>
            </a:endParaRPr>
          </a:p>
          <a:p>
            <a:pPr lvl="1">
              <a:lnSpc>
                <a:spcPct val="80000"/>
              </a:lnSpc>
            </a:pPr>
            <a:endParaRPr lang="zh-CN" altLang="en-US" sz="2200" kern="0" dirty="0">
              <a:ea typeface="宋体" charset="-122"/>
            </a:endParaRPr>
          </a:p>
          <a:p>
            <a:pPr>
              <a:lnSpc>
                <a:spcPct val="80000"/>
              </a:lnSpc>
            </a:pPr>
            <a:r>
              <a:rPr lang="en-US" altLang="zh-CN" sz="2600" i="1" kern="0" dirty="0">
                <a:ea typeface="宋体" charset="-122"/>
              </a:rPr>
              <a:t>C</a:t>
            </a:r>
            <a:r>
              <a:rPr lang="en-US" altLang="zh-CN" sz="2600" i="1" kern="0" baseline="-25000" dirty="0">
                <a:ea typeface="宋体" charset="-122"/>
              </a:rPr>
              <a:t>k</a:t>
            </a:r>
            <a:r>
              <a:rPr lang="zh-CN" altLang="en-US" sz="2600" kern="0" dirty="0">
                <a:ea typeface="宋体" charset="-122"/>
              </a:rPr>
              <a:t>是</a:t>
            </a:r>
            <a:r>
              <a:rPr lang="en-US" altLang="zh-CN" sz="2600" i="1" kern="0" dirty="0">
                <a:ea typeface="宋体" charset="-122"/>
              </a:rPr>
              <a:t>L</a:t>
            </a:r>
            <a:r>
              <a:rPr lang="en-US" altLang="zh-CN" sz="2600" i="1" kern="0" baseline="-25000" dirty="0">
                <a:ea typeface="宋体" charset="-122"/>
              </a:rPr>
              <a:t>k</a:t>
            </a:r>
            <a:r>
              <a:rPr lang="zh-CN" altLang="en-US" sz="2600" kern="0" dirty="0">
                <a:ea typeface="宋体" charset="-122"/>
              </a:rPr>
              <a:t>的超集，即它的成员可能不是频繁的，但是所有频繁的</a:t>
            </a:r>
            <a:r>
              <a:rPr lang="en-US" altLang="zh-CN" sz="2600" i="1" kern="0" dirty="0">
                <a:ea typeface="宋体" charset="-122"/>
              </a:rPr>
              <a:t>k-</a:t>
            </a:r>
            <a:r>
              <a:rPr lang="zh-CN" altLang="en-US" sz="2600" kern="0" dirty="0">
                <a:ea typeface="宋体" charset="-122"/>
              </a:rPr>
              <a:t>项集都在</a:t>
            </a:r>
            <a:r>
              <a:rPr lang="en-US" altLang="zh-CN" sz="2600" i="1" kern="0" dirty="0">
                <a:ea typeface="宋体" charset="-122"/>
              </a:rPr>
              <a:t>C</a:t>
            </a:r>
            <a:r>
              <a:rPr lang="en-US" altLang="zh-CN" sz="2600" i="1" kern="0" baseline="-25000" dirty="0">
                <a:ea typeface="宋体" charset="-122"/>
              </a:rPr>
              <a:t>k</a:t>
            </a:r>
            <a:r>
              <a:rPr lang="zh-CN" altLang="en-US" sz="2600" kern="0" dirty="0">
                <a:ea typeface="宋体" charset="-122"/>
              </a:rPr>
              <a:t>中（为什么？）。因此可以通过扫描数据库，通过计算每个</a:t>
            </a:r>
            <a:r>
              <a:rPr lang="en-US" altLang="zh-CN" sz="2600" i="1" kern="0" dirty="0">
                <a:ea typeface="宋体" charset="-122"/>
              </a:rPr>
              <a:t>k-</a:t>
            </a:r>
            <a:r>
              <a:rPr lang="zh-CN" altLang="en-US" sz="2600" kern="0" dirty="0">
                <a:ea typeface="宋体" charset="-122"/>
              </a:rPr>
              <a:t>项集的支持度来得到</a:t>
            </a:r>
            <a:r>
              <a:rPr lang="en-US" altLang="zh-CN" sz="2600" i="1" kern="0" dirty="0">
                <a:ea typeface="宋体" charset="-122"/>
              </a:rPr>
              <a:t>L</a:t>
            </a:r>
            <a:r>
              <a:rPr lang="en-US" altLang="zh-CN" sz="2600" i="1" kern="0" baseline="-25000" dirty="0">
                <a:ea typeface="宋体" charset="-122"/>
              </a:rPr>
              <a:t>k</a:t>
            </a:r>
            <a:r>
              <a:rPr lang="en-US" altLang="zh-CN" sz="2600" kern="0" dirty="0">
                <a:ea typeface="宋体" charset="-122"/>
              </a:rPr>
              <a:t> </a:t>
            </a:r>
            <a:r>
              <a:rPr lang="zh-CN" altLang="en-US" sz="2600" kern="0" dirty="0">
                <a:ea typeface="宋体" charset="-122"/>
              </a:rPr>
              <a:t>。</a:t>
            </a:r>
          </a:p>
          <a:p>
            <a:pPr lvl="1">
              <a:lnSpc>
                <a:spcPct val="80000"/>
              </a:lnSpc>
            </a:pPr>
            <a:r>
              <a:rPr lang="zh-CN" altLang="en-US" sz="2200" kern="0" dirty="0">
                <a:ea typeface="宋体" charset="-122"/>
              </a:rPr>
              <a:t>为了减少计算量，可以使用</a:t>
            </a:r>
            <a:r>
              <a:rPr lang="en-US" altLang="zh-CN" sz="2200" i="1" kern="0" dirty="0" err="1">
                <a:ea typeface="宋体" charset="-122"/>
              </a:rPr>
              <a:t>Apriori</a:t>
            </a:r>
            <a:r>
              <a:rPr lang="zh-CN" altLang="en-US" sz="2200" kern="0" dirty="0">
                <a:ea typeface="宋体" charset="-122"/>
              </a:rPr>
              <a:t>性质，</a:t>
            </a:r>
            <a:r>
              <a:rPr lang="zh-CN" altLang="en-US" sz="2200" kern="0" dirty="0">
                <a:solidFill>
                  <a:srgbClr val="FF0000"/>
                </a:solidFill>
                <a:ea typeface="宋体" charset="-122"/>
              </a:rPr>
              <a:t>即如果一个</a:t>
            </a:r>
            <a:r>
              <a:rPr lang="en-US" altLang="zh-CN" sz="2200" i="1" kern="0" dirty="0">
                <a:solidFill>
                  <a:srgbClr val="FF0000"/>
                </a:solidFill>
                <a:ea typeface="宋体" charset="-122"/>
              </a:rPr>
              <a:t>k-</a:t>
            </a:r>
            <a:r>
              <a:rPr lang="zh-CN" altLang="en-US" sz="2200" kern="0" dirty="0">
                <a:solidFill>
                  <a:srgbClr val="FF0000"/>
                </a:solidFill>
                <a:ea typeface="宋体" charset="-122"/>
              </a:rPr>
              <a:t>项集的</a:t>
            </a:r>
            <a:r>
              <a:rPr lang="en-US" altLang="zh-CN" sz="2200" i="1" kern="0" dirty="0">
                <a:solidFill>
                  <a:srgbClr val="FF0000"/>
                </a:solidFill>
                <a:ea typeface="宋体" charset="-122"/>
              </a:rPr>
              <a:t>(k-1)-</a:t>
            </a:r>
            <a:r>
              <a:rPr lang="zh-CN" altLang="en-US" sz="2200" kern="0" dirty="0">
                <a:solidFill>
                  <a:srgbClr val="FF0000"/>
                </a:solidFill>
                <a:ea typeface="宋体" charset="-122"/>
              </a:rPr>
              <a:t>子集不在</a:t>
            </a:r>
            <a:r>
              <a:rPr lang="en-US" altLang="zh-CN" sz="2200" i="1" kern="0" dirty="0">
                <a:solidFill>
                  <a:srgbClr val="FF0000"/>
                </a:solidFill>
                <a:ea typeface="宋体" charset="-122"/>
              </a:rPr>
              <a:t>L</a:t>
            </a:r>
            <a:r>
              <a:rPr lang="en-US" altLang="zh-CN" sz="2200" i="1" kern="0" baseline="-25000" dirty="0">
                <a:solidFill>
                  <a:srgbClr val="FF0000"/>
                </a:solidFill>
                <a:ea typeface="宋体" charset="-122"/>
              </a:rPr>
              <a:t>k-1</a:t>
            </a:r>
            <a:r>
              <a:rPr lang="zh-CN" altLang="en-US" sz="2200" kern="0" dirty="0">
                <a:solidFill>
                  <a:srgbClr val="FF0000"/>
                </a:solidFill>
                <a:ea typeface="宋体" charset="-122"/>
              </a:rPr>
              <a:t>中，则该候选不可能是频繁的，可以直接从</a:t>
            </a:r>
            <a:r>
              <a:rPr lang="en-US" altLang="zh-CN" sz="2200" i="1" kern="0" dirty="0">
                <a:solidFill>
                  <a:srgbClr val="FF0000"/>
                </a:solidFill>
                <a:ea typeface="宋体" charset="-122"/>
              </a:rPr>
              <a:t>C</a:t>
            </a:r>
            <a:r>
              <a:rPr lang="en-US" altLang="zh-CN" sz="2200" i="1" kern="0" baseline="-25000" dirty="0">
                <a:solidFill>
                  <a:srgbClr val="FF0000"/>
                </a:solidFill>
                <a:ea typeface="宋体" charset="-122"/>
              </a:rPr>
              <a:t>k</a:t>
            </a:r>
            <a:r>
              <a:rPr lang="zh-CN" altLang="en-US" sz="2200" kern="0" dirty="0">
                <a:solidFill>
                  <a:srgbClr val="FF0000"/>
                </a:solidFill>
                <a:ea typeface="宋体" charset="-122"/>
              </a:rPr>
              <a:t>删除</a:t>
            </a:r>
            <a:r>
              <a:rPr lang="zh-CN" altLang="en-US" sz="2200" kern="0" dirty="0">
                <a:ea typeface="宋体" charset="-122"/>
              </a:rPr>
              <a:t>。</a:t>
            </a:r>
          </a:p>
        </p:txBody>
      </p:sp>
      <p:sp>
        <p:nvSpPr>
          <p:cNvPr id="3" name="Rectangle 5">
            <a:extLst>
              <a:ext uri="{FF2B5EF4-FFF2-40B4-BE49-F238E27FC236}">
                <a16:creationId xmlns:a16="http://schemas.microsoft.com/office/drawing/2014/main" id="{7B9AC28F-9778-7F61-08BC-06345D1DCA9D}"/>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4" name="Object 2">
            <a:extLst>
              <a:ext uri="{FF2B5EF4-FFF2-40B4-BE49-F238E27FC236}">
                <a16:creationId xmlns:a16="http://schemas.microsoft.com/office/drawing/2014/main" id="{508D22EF-2EEC-ED6A-17F1-08A56036ECEA}"/>
              </a:ext>
            </a:extLst>
          </p:cNvPr>
          <p:cNvGraphicFramePr>
            <a:graphicFrameLocks noChangeAspect="1"/>
          </p:cNvGraphicFramePr>
          <p:nvPr/>
        </p:nvGraphicFramePr>
        <p:xfrm>
          <a:off x="827088" y="3084513"/>
          <a:ext cx="8064500" cy="344487"/>
        </p:xfrm>
        <a:graphic>
          <a:graphicData uri="http://schemas.openxmlformats.org/presentationml/2006/ole">
            <mc:AlternateContent xmlns:mc="http://schemas.openxmlformats.org/markup-compatibility/2006">
              <mc:Choice xmlns:v="urn:schemas-microsoft-com:vml" Requires="v">
                <p:oleObj name="公式" r:id="rId2" imgW="4914900" imgH="215900" progId="Equation.3">
                  <p:embed/>
                </p:oleObj>
              </mc:Choice>
              <mc:Fallback>
                <p:oleObj name="公式" r:id="rId2" imgW="4914900" imgH="215900" progId="Equation.3">
                  <p:embed/>
                  <p:pic>
                    <p:nvPicPr>
                      <p:cNvPr id="1638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084513"/>
                        <a:ext cx="80645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7">
            <a:extLst>
              <a:ext uri="{FF2B5EF4-FFF2-40B4-BE49-F238E27FC236}">
                <a16:creationId xmlns:a16="http://schemas.microsoft.com/office/drawing/2014/main" id="{EC340A99-3547-E636-AC21-1E40FAAC82D8}"/>
              </a:ext>
            </a:extLst>
          </p:cNvPr>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6" name="Object 3">
            <a:extLst>
              <a:ext uri="{FF2B5EF4-FFF2-40B4-BE49-F238E27FC236}">
                <a16:creationId xmlns:a16="http://schemas.microsoft.com/office/drawing/2014/main" id="{FA3D5F3D-C347-040B-B207-B5A2D4C23F84}"/>
              </a:ext>
            </a:extLst>
          </p:cNvPr>
          <p:cNvGraphicFramePr>
            <a:graphicFrameLocks noChangeAspect="1"/>
          </p:cNvGraphicFramePr>
          <p:nvPr/>
        </p:nvGraphicFramePr>
        <p:xfrm>
          <a:off x="6372225" y="2662238"/>
          <a:ext cx="935038" cy="406400"/>
        </p:xfrm>
        <a:graphic>
          <a:graphicData uri="http://schemas.openxmlformats.org/presentationml/2006/ole">
            <mc:AlternateContent xmlns:mc="http://schemas.openxmlformats.org/markup-compatibility/2006">
              <mc:Choice xmlns:v="urn:schemas-microsoft-com:vml" Requires="v">
                <p:oleObj name="公式" r:id="rId4" imgW="494870" imgH="215713" progId="Equation.3">
                  <p:embed/>
                </p:oleObj>
              </mc:Choice>
              <mc:Fallback>
                <p:oleObj name="公式" r:id="rId4" imgW="494870" imgH="215713" progId="Equation.3">
                  <p:embed/>
                  <p:pic>
                    <p:nvPicPr>
                      <p:cNvPr id="163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662238"/>
                        <a:ext cx="935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120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kern="0" dirty="0" err="1">
                <a:ea typeface="宋体" charset="-122"/>
              </a:rPr>
              <a:t>Apriori</a:t>
            </a:r>
            <a:r>
              <a:rPr lang="zh-CN" altLang="en-US" kern="0" dirty="0">
                <a:ea typeface="宋体" charset="-122"/>
              </a:rPr>
              <a:t>算法</a:t>
            </a:r>
            <a:r>
              <a:rPr lang="en-US" altLang="zh-CN" kern="0" dirty="0">
                <a:latin typeface="Arial" charset="0"/>
                <a:ea typeface="宋体" charset="-122"/>
              </a:rPr>
              <a:t>——</a:t>
            </a:r>
            <a:r>
              <a:rPr lang="zh-CN" altLang="en-US" kern="0" dirty="0">
                <a:ea typeface="宋体" charset="-122"/>
              </a:rPr>
              <a:t>示例</a:t>
            </a:r>
          </a:p>
        </p:txBody>
      </p:sp>
      <p:sp>
        <p:nvSpPr>
          <p:cNvPr id="3" name="Text Box 4">
            <a:extLst>
              <a:ext uri="{FF2B5EF4-FFF2-40B4-BE49-F238E27FC236}">
                <a16:creationId xmlns:a16="http://schemas.microsoft.com/office/drawing/2014/main" id="{EBA585E5-B0D0-C3C1-BD82-75BA09DD57DC}"/>
              </a:ext>
            </a:extLst>
          </p:cNvPr>
          <p:cNvSpPr txBox="1">
            <a:spLocks noChangeArrowheads="1"/>
          </p:cNvSpPr>
          <p:nvPr/>
        </p:nvSpPr>
        <p:spPr bwMode="auto">
          <a:xfrm>
            <a:off x="609600" y="1196975"/>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a:solidFill>
                  <a:srgbClr val="000000"/>
                </a:solidFill>
                <a:latin typeface="Times New Roman" pitchFamily="18" charset="0"/>
              </a:rPr>
              <a:t>Database TDB</a:t>
            </a:r>
          </a:p>
        </p:txBody>
      </p:sp>
      <p:sp>
        <p:nvSpPr>
          <p:cNvPr id="4" name="Text Box 5">
            <a:extLst>
              <a:ext uri="{FF2B5EF4-FFF2-40B4-BE49-F238E27FC236}">
                <a16:creationId xmlns:a16="http://schemas.microsoft.com/office/drawing/2014/main" id="{394B997F-9CC9-6DB1-F269-BBE2AC725846}"/>
              </a:ext>
            </a:extLst>
          </p:cNvPr>
          <p:cNvSpPr txBox="1">
            <a:spLocks noChangeArrowheads="1"/>
          </p:cNvSpPr>
          <p:nvPr/>
        </p:nvSpPr>
        <p:spPr bwMode="auto">
          <a:xfrm>
            <a:off x="2724150" y="2035175"/>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a:solidFill>
                  <a:srgbClr val="000000"/>
                </a:solidFill>
                <a:latin typeface="Times New Roman" pitchFamily="18" charset="0"/>
              </a:rPr>
              <a:t>1</a:t>
            </a:r>
            <a:r>
              <a:rPr lang="en-US" altLang="zh-CN" baseline="30000">
                <a:solidFill>
                  <a:srgbClr val="000000"/>
                </a:solidFill>
                <a:latin typeface="Times New Roman" pitchFamily="18" charset="0"/>
              </a:rPr>
              <a:t>st</a:t>
            </a:r>
            <a:r>
              <a:rPr lang="en-US" altLang="zh-CN">
                <a:solidFill>
                  <a:srgbClr val="000000"/>
                </a:solidFill>
                <a:latin typeface="Times New Roman" pitchFamily="18" charset="0"/>
              </a:rPr>
              <a:t> scan</a:t>
            </a:r>
          </a:p>
        </p:txBody>
      </p:sp>
      <p:sp>
        <p:nvSpPr>
          <p:cNvPr id="5" name="Line 6">
            <a:extLst>
              <a:ext uri="{FF2B5EF4-FFF2-40B4-BE49-F238E27FC236}">
                <a16:creationId xmlns:a16="http://schemas.microsoft.com/office/drawing/2014/main" id="{E3D50E4F-924E-8C38-9B3B-5B4C9310CFF8}"/>
              </a:ext>
            </a:extLst>
          </p:cNvPr>
          <p:cNvSpPr>
            <a:spLocks noChangeShapeType="1"/>
          </p:cNvSpPr>
          <p:nvPr/>
        </p:nvSpPr>
        <p:spPr bwMode="auto">
          <a:xfrm>
            <a:off x="2844800" y="2481263"/>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charset="-122"/>
            </a:endParaRPr>
          </a:p>
        </p:txBody>
      </p:sp>
      <p:sp>
        <p:nvSpPr>
          <p:cNvPr id="6" name="Text Box 7">
            <a:extLst>
              <a:ext uri="{FF2B5EF4-FFF2-40B4-BE49-F238E27FC236}">
                <a16:creationId xmlns:a16="http://schemas.microsoft.com/office/drawing/2014/main" id="{F1210EF9-ECE8-BD4B-D751-0402038F38DB}"/>
              </a:ext>
            </a:extLst>
          </p:cNvPr>
          <p:cNvSpPr txBox="1">
            <a:spLocks noChangeArrowheads="1"/>
          </p:cNvSpPr>
          <p:nvPr/>
        </p:nvSpPr>
        <p:spPr bwMode="auto">
          <a:xfrm>
            <a:off x="3306763" y="1482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C</a:t>
            </a:r>
            <a:r>
              <a:rPr lang="en-US" altLang="zh-CN" i="1" baseline="-25000">
                <a:solidFill>
                  <a:srgbClr val="000000"/>
                </a:solidFill>
                <a:latin typeface="Times New Roman" pitchFamily="18" charset="0"/>
              </a:rPr>
              <a:t>1</a:t>
            </a:r>
          </a:p>
        </p:txBody>
      </p:sp>
      <p:sp>
        <p:nvSpPr>
          <p:cNvPr id="7" name="Text Box 8">
            <a:extLst>
              <a:ext uri="{FF2B5EF4-FFF2-40B4-BE49-F238E27FC236}">
                <a16:creationId xmlns:a16="http://schemas.microsoft.com/office/drawing/2014/main" id="{D7479E1C-A1BD-929C-0471-A187C3CA9A86}"/>
              </a:ext>
            </a:extLst>
          </p:cNvPr>
          <p:cNvSpPr txBox="1">
            <a:spLocks noChangeArrowheads="1"/>
          </p:cNvSpPr>
          <p:nvPr/>
        </p:nvSpPr>
        <p:spPr bwMode="auto">
          <a:xfrm>
            <a:off x="5894388" y="159385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L</a:t>
            </a:r>
            <a:r>
              <a:rPr lang="en-US" altLang="zh-CN" i="1" baseline="-25000">
                <a:solidFill>
                  <a:srgbClr val="000000"/>
                </a:solidFill>
                <a:latin typeface="Times New Roman" pitchFamily="18" charset="0"/>
              </a:rPr>
              <a:t>1</a:t>
            </a:r>
          </a:p>
        </p:txBody>
      </p:sp>
      <p:sp>
        <p:nvSpPr>
          <p:cNvPr id="8" name="Text Box 9">
            <a:extLst>
              <a:ext uri="{FF2B5EF4-FFF2-40B4-BE49-F238E27FC236}">
                <a16:creationId xmlns:a16="http://schemas.microsoft.com/office/drawing/2014/main" id="{577EA2DD-3999-6214-60E2-C8313A9178CE}"/>
              </a:ext>
            </a:extLst>
          </p:cNvPr>
          <p:cNvSpPr txBox="1">
            <a:spLocks noChangeArrowheads="1"/>
          </p:cNvSpPr>
          <p:nvPr/>
        </p:nvSpPr>
        <p:spPr bwMode="auto">
          <a:xfrm>
            <a:off x="849313" y="361473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L</a:t>
            </a:r>
            <a:r>
              <a:rPr lang="en-US" altLang="zh-CN" i="1" baseline="-25000">
                <a:solidFill>
                  <a:srgbClr val="000000"/>
                </a:solidFill>
                <a:latin typeface="Times New Roman" pitchFamily="18" charset="0"/>
              </a:rPr>
              <a:t>2</a:t>
            </a:r>
          </a:p>
        </p:txBody>
      </p:sp>
      <p:sp>
        <p:nvSpPr>
          <p:cNvPr id="9" name="Text Box 10">
            <a:extLst>
              <a:ext uri="{FF2B5EF4-FFF2-40B4-BE49-F238E27FC236}">
                <a16:creationId xmlns:a16="http://schemas.microsoft.com/office/drawing/2014/main" id="{950871EF-7863-A85F-C18C-61DD42427B31}"/>
              </a:ext>
            </a:extLst>
          </p:cNvPr>
          <p:cNvSpPr txBox="1">
            <a:spLocks noChangeArrowheads="1"/>
          </p:cNvSpPr>
          <p:nvPr/>
        </p:nvSpPr>
        <p:spPr bwMode="auto">
          <a:xfrm>
            <a:off x="3276600" y="30686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C</a:t>
            </a:r>
            <a:r>
              <a:rPr lang="en-US" altLang="zh-CN" i="1" baseline="-25000">
                <a:solidFill>
                  <a:srgbClr val="000000"/>
                </a:solidFill>
                <a:latin typeface="Times New Roman" pitchFamily="18" charset="0"/>
              </a:rPr>
              <a:t>2</a:t>
            </a:r>
          </a:p>
        </p:txBody>
      </p:sp>
      <p:sp>
        <p:nvSpPr>
          <p:cNvPr id="10" name="Text Box 11">
            <a:extLst>
              <a:ext uri="{FF2B5EF4-FFF2-40B4-BE49-F238E27FC236}">
                <a16:creationId xmlns:a16="http://schemas.microsoft.com/office/drawing/2014/main" id="{B9791124-B7BC-9BE6-F544-04674BA5C94B}"/>
              </a:ext>
            </a:extLst>
          </p:cNvPr>
          <p:cNvSpPr txBox="1">
            <a:spLocks noChangeArrowheads="1"/>
          </p:cNvSpPr>
          <p:nvPr/>
        </p:nvSpPr>
        <p:spPr bwMode="auto">
          <a:xfrm>
            <a:off x="6564313" y="3413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C</a:t>
            </a:r>
            <a:r>
              <a:rPr lang="en-US" altLang="zh-CN" i="1" baseline="-25000">
                <a:solidFill>
                  <a:srgbClr val="000000"/>
                </a:solidFill>
                <a:latin typeface="Times New Roman" pitchFamily="18" charset="0"/>
              </a:rPr>
              <a:t>2</a:t>
            </a:r>
          </a:p>
        </p:txBody>
      </p:sp>
      <p:sp>
        <p:nvSpPr>
          <p:cNvPr id="11" name="Line 12">
            <a:extLst>
              <a:ext uri="{FF2B5EF4-FFF2-40B4-BE49-F238E27FC236}">
                <a16:creationId xmlns:a16="http://schemas.microsoft.com/office/drawing/2014/main" id="{506AC7FE-005A-D71D-84D3-367F6E71885D}"/>
              </a:ext>
            </a:extLst>
          </p:cNvPr>
          <p:cNvSpPr>
            <a:spLocks noChangeShapeType="1"/>
          </p:cNvSpPr>
          <p:nvPr/>
        </p:nvSpPr>
        <p:spPr bwMode="auto">
          <a:xfrm flipH="1">
            <a:off x="5675313" y="4283075"/>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12" name="Text Box 13">
            <a:extLst>
              <a:ext uri="{FF2B5EF4-FFF2-40B4-BE49-F238E27FC236}">
                <a16:creationId xmlns:a16="http://schemas.microsoft.com/office/drawing/2014/main" id="{EF20A628-00DF-E551-E924-EAE69B90AF51}"/>
              </a:ext>
            </a:extLst>
          </p:cNvPr>
          <p:cNvSpPr txBox="1">
            <a:spLocks noChangeArrowheads="1"/>
          </p:cNvSpPr>
          <p:nvPr/>
        </p:nvSpPr>
        <p:spPr bwMode="auto">
          <a:xfrm>
            <a:off x="5656263" y="3781425"/>
            <a:ext cx="115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nd</a:t>
            </a:r>
            <a:r>
              <a:rPr lang="en-US" altLang="zh-CN">
                <a:solidFill>
                  <a:srgbClr val="000000"/>
                </a:solidFill>
                <a:latin typeface="Times New Roman" pitchFamily="18" charset="0"/>
              </a:rPr>
              <a:t> scan</a:t>
            </a:r>
          </a:p>
        </p:txBody>
      </p:sp>
      <p:sp>
        <p:nvSpPr>
          <p:cNvPr id="13" name="AutoShape 14">
            <a:extLst>
              <a:ext uri="{FF2B5EF4-FFF2-40B4-BE49-F238E27FC236}">
                <a16:creationId xmlns:a16="http://schemas.microsoft.com/office/drawing/2014/main" id="{ABDED697-B565-3783-A431-3882104F8DDB}"/>
              </a:ext>
            </a:extLst>
          </p:cNvPr>
          <p:cNvSpPr>
            <a:spLocks noChangeArrowheads="1"/>
          </p:cNvSpPr>
          <p:nvPr/>
        </p:nvSpPr>
        <p:spPr bwMode="auto">
          <a:xfrm>
            <a:off x="8408988" y="3100388"/>
            <a:ext cx="627062" cy="855662"/>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p>
            <a:pPr eaLnBrk="1" hangingPunct="1"/>
            <a:endParaRPr lang="zh-CN" altLang="en-US" sz="1800">
              <a:solidFill>
                <a:srgbClr val="000000"/>
              </a:solidFill>
              <a:latin typeface="Arial" charset="0"/>
              <a:ea typeface="宋体" charset="-122"/>
            </a:endParaRPr>
          </a:p>
        </p:txBody>
      </p:sp>
      <p:sp>
        <p:nvSpPr>
          <p:cNvPr id="14" name="Line 15">
            <a:extLst>
              <a:ext uri="{FF2B5EF4-FFF2-40B4-BE49-F238E27FC236}">
                <a16:creationId xmlns:a16="http://schemas.microsoft.com/office/drawing/2014/main" id="{10D7F1B3-E50B-94B5-2D83-8D775CCA7BEE}"/>
              </a:ext>
            </a:extLst>
          </p:cNvPr>
          <p:cNvSpPr>
            <a:spLocks noChangeShapeType="1"/>
          </p:cNvSpPr>
          <p:nvPr/>
        </p:nvSpPr>
        <p:spPr bwMode="auto">
          <a:xfrm>
            <a:off x="5751513" y="6413500"/>
            <a:ext cx="12144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charset="-122"/>
            </a:endParaRPr>
          </a:p>
        </p:txBody>
      </p:sp>
      <p:sp>
        <p:nvSpPr>
          <p:cNvPr id="15" name="Text Box 16">
            <a:extLst>
              <a:ext uri="{FF2B5EF4-FFF2-40B4-BE49-F238E27FC236}">
                <a16:creationId xmlns:a16="http://schemas.microsoft.com/office/drawing/2014/main" id="{412DB115-DDD1-8F12-C5FE-77E4B90DD9F7}"/>
              </a:ext>
            </a:extLst>
          </p:cNvPr>
          <p:cNvSpPr txBox="1">
            <a:spLocks noChangeArrowheads="1"/>
          </p:cNvSpPr>
          <p:nvPr/>
        </p:nvSpPr>
        <p:spPr bwMode="auto">
          <a:xfrm>
            <a:off x="827088" y="5832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C</a:t>
            </a:r>
            <a:r>
              <a:rPr lang="en-US" altLang="zh-CN" i="1" baseline="-25000">
                <a:solidFill>
                  <a:srgbClr val="000000"/>
                </a:solidFill>
                <a:latin typeface="Times New Roman" pitchFamily="18" charset="0"/>
              </a:rPr>
              <a:t>3</a:t>
            </a:r>
          </a:p>
        </p:txBody>
      </p:sp>
      <p:sp>
        <p:nvSpPr>
          <p:cNvPr id="16" name="Text Box 17">
            <a:extLst>
              <a:ext uri="{FF2B5EF4-FFF2-40B4-BE49-F238E27FC236}">
                <a16:creationId xmlns:a16="http://schemas.microsoft.com/office/drawing/2014/main" id="{3872C01D-31AC-6D6F-C612-B5295B1C2DC5}"/>
              </a:ext>
            </a:extLst>
          </p:cNvPr>
          <p:cNvSpPr txBox="1">
            <a:spLocks noChangeArrowheads="1"/>
          </p:cNvSpPr>
          <p:nvPr/>
        </p:nvSpPr>
        <p:spPr bwMode="auto">
          <a:xfrm>
            <a:off x="6853238" y="590550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L</a:t>
            </a:r>
            <a:r>
              <a:rPr lang="en-US" altLang="zh-CN" i="1" baseline="-25000">
                <a:solidFill>
                  <a:srgbClr val="000000"/>
                </a:solidFill>
                <a:latin typeface="Times New Roman" pitchFamily="18" charset="0"/>
              </a:rPr>
              <a:t>3</a:t>
            </a:r>
          </a:p>
        </p:txBody>
      </p:sp>
      <p:sp>
        <p:nvSpPr>
          <p:cNvPr id="17" name="Text Box 18">
            <a:extLst>
              <a:ext uri="{FF2B5EF4-FFF2-40B4-BE49-F238E27FC236}">
                <a16:creationId xmlns:a16="http://schemas.microsoft.com/office/drawing/2014/main" id="{7EECB9A4-0AE6-6497-7A51-4A72CD7F4AE9}"/>
              </a:ext>
            </a:extLst>
          </p:cNvPr>
          <p:cNvSpPr txBox="1">
            <a:spLocks noChangeArrowheads="1"/>
          </p:cNvSpPr>
          <p:nvPr/>
        </p:nvSpPr>
        <p:spPr bwMode="auto">
          <a:xfrm>
            <a:off x="5751513" y="599598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a:solidFill>
                  <a:srgbClr val="000000"/>
                </a:solidFill>
                <a:latin typeface="Times New Roman" pitchFamily="18" charset="0"/>
              </a:rPr>
              <a:t>3</a:t>
            </a:r>
            <a:r>
              <a:rPr lang="en-US" altLang="zh-CN" baseline="30000">
                <a:solidFill>
                  <a:srgbClr val="000000"/>
                </a:solidFill>
                <a:latin typeface="Times New Roman" pitchFamily="18" charset="0"/>
              </a:rPr>
              <a:t>rd</a:t>
            </a:r>
            <a:r>
              <a:rPr lang="en-US" altLang="zh-CN">
                <a:solidFill>
                  <a:srgbClr val="000000"/>
                </a:solidFill>
                <a:latin typeface="Times New Roman" pitchFamily="18" charset="0"/>
              </a:rPr>
              <a:t> scan</a:t>
            </a:r>
          </a:p>
        </p:txBody>
      </p:sp>
      <p:sp>
        <p:nvSpPr>
          <p:cNvPr id="18" name="AutoShape 19">
            <a:extLst>
              <a:ext uri="{FF2B5EF4-FFF2-40B4-BE49-F238E27FC236}">
                <a16:creationId xmlns:a16="http://schemas.microsoft.com/office/drawing/2014/main" id="{578D931E-29A9-9DC0-4EC4-8FD0A19D266D}"/>
              </a:ext>
            </a:extLst>
          </p:cNvPr>
          <p:cNvSpPr>
            <a:spLocks noChangeArrowheads="1"/>
          </p:cNvSpPr>
          <p:nvPr/>
        </p:nvSpPr>
        <p:spPr bwMode="auto">
          <a:xfrm>
            <a:off x="749300" y="4581525"/>
            <a:ext cx="441325" cy="1249363"/>
          </a:xfrm>
          <a:prstGeom prst="curvedRightArrow">
            <a:avLst>
              <a:gd name="adj1" fmla="val 56619"/>
              <a:gd name="adj2" fmla="val 113237"/>
              <a:gd name="adj3" fmla="val 33333"/>
            </a:avLst>
          </a:prstGeom>
          <a:solidFill>
            <a:srgbClr val="FF0000"/>
          </a:solidFill>
          <a:ln w="9525">
            <a:solidFill>
              <a:srgbClr val="000000"/>
            </a:solidFill>
            <a:miter lim="800000"/>
            <a:headEnd/>
            <a:tailEnd/>
          </a:ln>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19" name="Line 20">
            <a:extLst>
              <a:ext uri="{FF2B5EF4-FFF2-40B4-BE49-F238E27FC236}">
                <a16:creationId xmlns:a16="http://schemas.microsoft.com/office/drawing/2014/main" id="{A86DB02F-D53D-E308-6B23-BA1445353FB9}"/>
              </a:ext>
            </a:extLst>
          </p:cNvPr>
          <p:cNvSpPr>
            <a:spLocks noChangeShapeType="1"/>
          </p:cNvSpPr>
          <p:nvPr/>
        </p:nvSpPr>
        <p:spPr bwMode="auto">
          <a:xfrm>
            <a:off x="5881688" y="2468563"/>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charset="-122"/>
            </a:endParaRPr>
          </a:p>
        </p:txBody>
      </p:sp>
      <p:sp>
        <p:nvSpPr>
          <p:cNvPr id="20" name="Line 21">
            <a:extLst>
              <a:ext uri="{FF2B5EF4-FFF2-40B4-BE49-F238E27FC236}">
                <a16:creationId xmlns:a16="http://schemas.microsoft.com/office/drawing/2014/main" id="{BB4060B9-D8F2-CA87-47C2-BE548C4DB2E8}"/>
              </a:ext>
            </a:extLst>
          </p:cNvPr>
          <p:cNvSpPr>
            <a:spLocks noChangeShapeType="1"/>
          </p:cNvSpPr>
          <p:nvPr/>
        </p:nvSpPr>
        <p:spPr bwMode="auto">
          <a:xfrm flipH="1">
            <a:off x="3214688" y="4384675"/>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21" name="Group 22">
            <a:extLst>
              <a:ext uri="{FF2B5EF4-FFF2-40B4-BE49-F238E27FC236}">
                <a16:creationId xmlns:a16="http://schemas.microsoft.com/office/drawing/2014/main" id="{BBEE730E-47CB-63C8-00BA-987AFF28FC96}"/>
              </a:ext>
            </a:extLst>
          </p:cNvPr>
          <p:cNvGraphicFramePr>
            <a:graphicFrameLocks noGrp="1"/>
          </p:cNvGraphicFramePr>
          <p:nvPr/>
        </p:nvGraphicFramePr>
        <p:xfrm>
          <a:off x="700088" y="1666875"/>
          <a:ext cx="1905000" cy="1690690"/>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Tid</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00B05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SimSun" pitchFamily="2" charset="-122"/>
                        </a:rPr>
                        <a:t>Items</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10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C, 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20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30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40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 name="Group 42">
            <a:extLst>
              <a:ext uri="{FF2B5EF4-FFF2-40B4-BE49-F238E27FC236}">
                <a16:creationId xmlns:a16="http://schemas.microsoft.com/office/drawing/2014/main" id="{1B5D09F2-6E14-5144-C6AC-FF28EE59A7AE}"/>
              </a:ext>
            </a:extLst>
          </p:cNvPr>
          <p:cNvGraphicFramePr>
            <a:graphicFrameLocks noGrp="1"/>
          </p:cNvGraphicFramePr>
          <p:nvPr/>
        </p:nvGraphicFramePr>
        <p:xfrm>
          <a:off x="3976688" y="981075"/>
          <a:ext cx="1752600" cy="20288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4"/>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3" name="Group 65">
            <a:extLst>
              <a:ext uri="{FF2B5EF4-FFF2-40B4-BE49-F238E27FC236}">
                <a16:creationId xmlns:a16="http://schemas.microsoft.com/office/drawing/2014/main" id="{577AA525-950E-A80D-D466-70DB07DAE121}"/>
              </a:ext>
            </a:extLst>
          </p:cNvPr>
          <p:cNvGraphicFramePr>
            <a:graphicFrameLocks noGrp="1"/>
          </p:cNvGraphicFramePr>
          <p:nvPr/>
        </p:nvGraphicFramePr>
        <p:xfrm>
          <a:off x="6491288" y="1401763"/>
          <a:ext cx="1752600" cy="1690685"/>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 name="Group 85">
            <a:extLst>
              <a:ext uri="{FF2B5EF4-FFF2-40B4-BE49-F238E27FC236}">
                <a16:creationId xmlns:a16="http://schemas.microsoft.com/office/drawing/2014/main" id="{48A47D82-9D20-1FB0-724C-801BF7899C43}"/>
              </a:ext>
            </a:extLst>
          </p:cNvPr>
          <p:cNvGraphicFramePr>
            <a:graphicFrameLocks noGrp="1"/>
          </p:cNvGraphicFramePr>
          <p:nvPr/>
        </p:nvGraphicFramePr>
        <p:xfrm>
          <a:off x="7100888" y="3611563"/>
          <a:ext cx="1143000" cy="2366959"/>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103">
            <a:extLst>
              <a:ext uri="{FF2B5EF4-FFF2-40B4-BE49-F238E27FC236}">
                <a16:creationId xmlns:a16="http://schemas.microsoft.com/office/drawing/2014/main" id="{2A9479F7-E577-A662-E1B6-019A2ED46F4A}"/>
              </a:ext>
            </a:extLst>
          </p:cNvPr>
          <p:cNvGraphicFramePr>
            <a:graphicFrameLocks noGrp="1"/>
          </p:cNvGraphicFramePr>
          <p:nvPr/>
        </p:nvGraphicFramePr>
        <p:xfrm>
          <a:off x="3748088" y="3165475"/>
          <a:ext cx="1752600" cy="2166941"/>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1"/>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3"/>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6" name="Group 129">
            <a:extLst>
              <a:ext uri="{FF2B5EF4-FFF2-40B4-BE49-F238E27FC236}">
                <a16:creationId xmlns:a16="http://schemas.microsoft.com/office/drawing/2014/main" id="{57D5182E-8AF5-5A64-EA8E-75C0B756210D}"/>
              </a:ext>
            </a:extLst>
          </p:cNvPr>
          <p:cNvGraphicFramePr>
            <a:graphicFrameLocks noGrp="1"/>
          </p:cNvGraphicFramePr>
          <p:nvPr/>
        </p:nvGraphicFramePr>
        <p:xfrm>
          <a:off x="1309688" y="3573463"/>
          <a:ext cx="1752600" cy="154781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 name="Group 149">
            <a:extLst>
              <a:ext uri="{FF2B5EF4-FFF2-40B4-BE49-F238E27FC236}">
                <a16:creationId xmlns:a16="http://schemas.microsoft.com/office/drawing/2014/main" id="{AF6B4383-F591-DFFB-4E6F-200C611C95DD}"/>
              </a:ext>
            </a:extLst>
          </p:cNvPr>
          <p:cNvGraphicFramePr>
            <a:graphicFrameLocks noGrp="1"/>
          </p:cNvGraphicFramePr>
          <p:nvPr/>
        </p:nvGraphicFramePr>
        <p:xfrm>
          <a:off x="1271588" y="5300663"/>
          <a:ext cx="1143000" cy="1381126"/>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{A,B,C}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 name="Group 157">
            <a:extLst>
              <a:ext uri="{FF2B5EF4-FFF2-40B4-BE49-F238E27FC236}">
                <a16:creationId xmlns:a16="http://schemas.microsoft.com/office/drawing/2014/main" id="{F236947D-AA4B-BE6B-DA1C-15F4E968FCF2}"/>
              </a:ext>
            </a:extLst>
          </p:cNvPr>
          <p:cNvGraphicFramePr>
            <a:graphicFrameLocks noGrp="1"/>
          </p:cNvGraphicFramePr>
          <p:nvPr/>
        </p:nvGraphicFramePr>
        <p:xfrm>
          <a:off x="7283450" y="6126163"/>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9" name="TextBox 1">
            <a:extLst>
              <a:ext uri="{FF2B5EF4-FFF2-40B4-BE49-F238E27FC236}">
                <a16:creationId xmlns:a16="http://schemas.microsoft.com/office/drawing/2014/main" id="{178993BB-1923-3AA9-7261-BAB835B34BEB}"/>
              </a:ext>
            </a:extLst>
          </p:cNvPr>
          <p:cNvSpPr txBox="1">
            <a:spLocks noChangeArrowheads="1"/>
          </p:cNvSpPr>
          <p:nvPr/>
        </p:nvSpPr>
        <p:spPr bwMode="auto">
          <a:xfrm>
            <a:off x="6122988" y="692150"/>
            <a:ext cx="2600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70C0"/>
                </a:solidFill>
                <a:effectLst/>
                <a:uLnTx/>
                <a:uFillTx/>
                <a:latin typeface="Arial" charset="0"/>
                <a:ea typeface="宋体" charset="-122"/>
              </a:rPr>
              <a:t>最小支持度</a:t>
            </a:r>
            <a:r>
              <a:rPr kumimoji="0" lang="en-US" altLang="zh-CN" sz="1800" b="1" i="0" u="none" strike="noStrike" kern="0" cap="none" spc="0" normalizeH="0" baseline="0" noProof="0" dirty="0">
                <a:ln>
                  <a:noFill/>
                </a:ln>
                <a:solidFill>
                  <a:srgbClr val="0070C0"/>
                </a:solidFill>
                <a:effectLst/>
                <a:uLnTx/>
                <a:uFillTx/>
                <a:latin typeface="Arial" charset="0"/>
                <a:ea typeface="宋体" charset="-122"/>
              </a:rPr>
              <a:t>50%</a:t>
            </a:r>
            <a:endParaRPr kumimoji="0" lang="zh-CN" altLang="en-US" sz="1800" b="1" i="0" u="none" strike="noStrike" kern="0" cap="none" spc="0" normalizeH="0" baseline="0" noProof="0" dirty="0">
              <a:ln>
                <a:noFill/>
              </a:ln>
              <a:solidFill>
                <a:srgbClr val="0070C0"/>
              </a:solidFill>
              <a:effectLst/>
              <a:uLnTx/>
              <a:uFillTx/>
              <a:latin typeface="Arial" charset="0"/>
              <a:ea typeface="宋体" charset="-122"/>
            </a:endParaRPr>
          </a:p>
        </p:txBody>
      </p:sp>
      <p:sp>
        <p:nvSpPr>
          <p:cNvPr id="30" name="Text Box 16">
            <a:extLst>
              <a:ext uri="{FF2B5EF4-FFF2-40B4-BE49-F238E27FC236}">
                <a16:creationId xmlns:a16="http://schemas.microsoft.com/office/drawing/2014/main" id="{2D8E8148-0E3E-A72B-DAE1-40C790643961}"/>
              </a:ext>
            </a:extLst>
          </p:cNvPr>
          <p:cNvSpPr txBox="1">
            <a:spLocks noChangeArrowheads="1"/>
          </p:cNvSpPr>
          <p:nvPr/>
        </p:nvSpPr>
        <p:spPr bwMode="auto">
          <a:xfrm>
            <a:off x="4064000" y="6035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i="1">
                <a:solidFill>
                  <a:srgbClr val="000000"/>
                </a:solidFill>
                <a:latin typeface="Times New Roman" pitchFamily="18" charset="0"/>
              </a:rPr>
              <a:t>C</a:t>
            </a:r>
            <a:r>
              <a:rPr lang="en-US" altLang="zh-CN" i="1" baseline="-25000">
                <a:solidFill>
                  <a:srgbClr val="000000"/>
                </a:solidFill>
                <a:latin typeface="Times New Roman" pitchFamily="18" charset="0"/>
              </a:rPr>
              <a:t>3</a:t>
            </a:r>
          </a:p>
        </p:txBody>
      </p:sp>
      <p:graphicFrame>
        <p:nvGraphicFramePr>
          <p:cNvPr id="31" name="Group 149">
            <a:extLst>
              <a:ext uri="{FF2B5EF4-FFF2-40B4-BE49-F238E27FC236}">
                <a16:creationId xmlns:a16="http://schemas.microsoft.com/office/drawing/2014/main" id="{4484297E-62D9-EA72-B6B7-67B2E8047631}"/>
              </a:ext>
            </a:extLst>
          </p:cNvPr>
          <p:cNvGraphicFramePr>
            <a:graphicFrameLocks noGrp="1"/>
          </p:cNvGraphicFramePr>
          <p:nvPr/>
        </p:nvGraphicFramePr>
        <p:xfrm>
          <a:off x="4508500" y="5503863"/>
          <a:ext cx="1143000" cy="1381126"/>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{A,B,C}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 name="Line 15">
            <a:extLst>
              <a:ext uri="{FF2B5EF4-FFF2-40B4-BE49-F238E27FC236}">
                <a16:creationId xmlns:a16="http://schemas.microsoft.com/office/drawing/2014/main" id="{DA001B91-7DBC-56F7-7DA4-A7B1E9C7302B}"/>
              </a:ext>
            </a:extLst>
          </p:cNvPr>
          <p:cNvSpPr>
            <a:spLocks noChangeShapeType="1"/>
          </p:cNvSpPr>
          <p:nvPr/>
        </p:nvSpPr>
        <p:spPr bwMode="auto">
          <a:xfrm>
            <a:off x="2733675" y="6197600"/>
            <a:ext cx="1212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charset="-122"/>
            </a:endParaRPr>
          </a:p>
        </p:txBody>
      </p:sp>
      <p:sp>
        <p:nvSpPr>
          <p:cNvPr id="33" name="Text Box 18">
            <a:extLst>
              <a:ext uri="{FF2B5EF4-FFF2-40B4-BE49-F238E27FC236}">
                <a16:creationId xmlns:a16="http://schemas.microsoft.com/office/drawing/2014/main" id="{A70CEB9F-4134-FF7F-0F65-EDB6C45C07F6}"/>
              </a:ext>
            </a:extLst>
          </p:cNvPr>
          <p:cNvSpPr txBox="1">
            <a:spLocks noChangeArrowheads="1"/>
          </p:cNvSpPr>
          <p:nvPr/>
        </p:nvSpPr>
        <p:spPr bwMode="auto">
          <a:xfrm>
            <a:off x="2532063" y="5808663"/>
            <a:ext cx="1525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000" b="1">
                <a:solidFill>
                  <a:srgbClr val="FF0000"/>
                </a:solidFill>
                <a:latin typeface="Times New Roman" pitchFamily="18" charset="0"/>
              </a:rPr>
              <a:t>Apriori</a:t>
            </a:r>
            <a:r>
              <a:rPr lang="zh-CN" altLang="en-US" sz="2000" b="1">
                <a:solidFill>
                  <a:srgbClr val="FF0000"/>
                </a:solidFill>
                <a:latin typeface="Times New Roman" pitchFamily="18" charset="0"/>
              </a:rPr>
              <a:t>性质</a:t>
            </a:r>
            <a:endParaRPr lang="en-US" altLang="zh-CN" sz="2000" b="1">
              <a:solidFill>
                <a:srgbClr val="FF0000"/>
              </a:solidFill>
              <a:latin typeface="Times New Roman" pitchFamily="18" charset="0"/>
            </a:endParaRPr>
          </a:p>
        </p:txBody>
      </p:sp>
      <p:sp>
        <p:nvSpPr>
          <p:cNvPr id="34" name="Text Box 18">
            <a:extLst>
              <a:ext uri="{FF2B5EF4-FFF2-40B4-BE49-F238E27FC236}">
                <a16:creationId xmlns:a16="http://schemas.microsoft.com/office/drawing/2014/main" id="{A2091EE0-45F8-C42E-1AD3-86768EC719C3}"/>
              </a:ext>
            </a:extLst>
          </p:cNvPr>
          <p:cNvSpPr txBox="1">
            <a:spLocks noChangeArrowheads="1"/>
          </p:cNvSpPr>
          <p:nvPr/>
        </p:nvSpPr>
        <p:spPr bwMode="auto">
          <a:xfrm>
            <a:off x="2954338" y="6165850"/>
            <a:ext cx="700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000" b="1">
                <a:solidFill>
                  <a:srgbClr val="FF0000"/>
                </a:solidFill>
                <a:latin typeface="Times New Roman" pitchFamily="18" charset="0"/>
              </a:rPr>
              <a:t>剪枝</a:t>
            </a:r>
            <a:endParaRPr lang="en-US" altLang="zh-CN" sz="2000" b="1">
              <a:solidFill>
                <a:srgbClr val="FF0000"/>
              </a:solidFill>
              <a:latin typeface="Times New Roman" pitchFamily="18" charset="0"/>
            </a:endParaRPr>
          </a:p>
        </p:txBody>
      </p:sp>
    </p:spTree>
    <p:extLst>
      <p:ext uri="{BB962C8B-B14F-4D97-AF65-F5344CB8AC3E}">
        <p14:creationId xmlns:p14="http://schemas.microsoft.com/office/powerpoint/2010/main" val="15743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fill="hold"/>
                                        <p:tgtEl>
                                          <p:spTgt spid="16"/>
                                        </p:tgtEl>
                                        <p:attrNameLst>
                                          <p:attrName>ppt_x</p:attrName>
                                        </p:attrNameLst>
                                      </p:cBhvr>
                                      <p:tavLst>
                                        <p:tav tm="0">
                                          <p:val>
                                            <p:strVal val="#ppt_x"/>
                                          </p:val>
                                        </p:tav>
                                        <p:tav tm="100000">
                                          <p:val>
                                            <p:strVal val="#ppt_x"/>
                                          </p:val>
                                        </p:tav>
                                      </p:tavLst>
                                    </p:anim>
                                    <p:anim calcmode="lin" valueType="num">
                                      <p:cBhvr additive="base">
                                        <p:cTn id="100" dur="500" fill="hold"/>
                                        <p:tgtEl>
                                          <p:spTgt spid="1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fill="hold"/>
                                        <p:tgtEl>
                                          <p:spTgt spid="28"/>
                                        </p:tgtEl>
                                        <p:attrNameLst>
                                          <p:attrName>ppt_x</p:attrName>
                                        </p:attrNameLst>
                                      </p:cBhvr>
                                      <p:tavLst>
                                        <p:tav tm="0">
                                          <p:val>
                                            <p:strVal val="#ppt_x"/>
                                          </p:val>
                                        </p:tav>
                                        <p:tav tm="100000">
                                          <p:val>
                                            <p:strVal val="#ppt_x"/>
                                          </p:val>
                                        </p:tav>
                                      </p:tavLst>
                                    </p:anim>
                                    <p:anim calcmode="lin" valueType="num">
                                      <p:cBhvr additive="base">
                                        <p:cTn id="10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500" fill="hold"/>
                                        <p:tgtEl>
                                          <p:spTgt spid="32"/>
                                        </p:tgtEl>
                                        <p:attrNameLst>
                                          <p:attrName>ppt_x</p:attrName>
                                        </p:attrNameLst>
                                      </p:cBhvr>
                                      <p:tavLst>
                                        <p:tav tm="0">
                                          <p:val>
                                            <p:strVal val="#ppt_x"/>
                                          </p:val>
                                        </p:tav>
                                        <p:tav tm="100000">
                                          <p:val>
                                            <p:strVal val="#ppt_x"/>
                                          </p:val>
                                        </p:tav>
                                      </p:tavLst>
                                    </p:anim>
                                    <p:anim calcmode="lin" valueType="num">
                                      <p:cBhvr additive="base">
                                        <p:cTn id="124" dur="500" fill="hold"/>
                                        <p:tgtEl>
                                          <p:spTgt spid="3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ppt_x"/>
                                          </p:val>
                                        </p:tav>
                                        <p:tav tm="100000">
                                          <p:val>
                                            <p:strVal val="#ppt_x"/>
                                          </p:val>
                                        </p:tav>
                                      </p:tavLst>
                                    </p:anim>
                                    <p:anim calcmode="lin" valueType="num">
                                      <p:cBhvr additive="base">
                                        <p:cTn id="128" dur="500" fill="hold"/>
                                        <p:tgtEl>
                                          <p:spTgt spid="3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 calcmode="lin" valueType="num">
                                      <p:cBhvr additive="base">
                                        <p:cTn id="131" dur="500" fill="hold"/>
                                        <p:tgtEl>
                                          <p:spTgt spid="34"/>
                                        </p:tgtEl>
                                        <p:attrNameLst>
                                          <p:attrName>ppt_x</p:attrName>
                                        </p:attrNameLst>
                                      </p:cBhvr>
                                      <p:tavLst>
                                        <p:tav tm="0">
                                          <p:val>
                                            <p:strVal val="#ppt_x"/>
                                          </p:val>
                                        </p:tav>
                                        <p:tav tm="100000">
                                          <p:val>
                                            <p:strVal val="#ppt_x"/>
                                          </p:val>
                                        </p:tav>
                                      </p:tavLst>
                                    </p:anim>
                                    <p:anim calcmode="lin" valueType="num">
                                      <p:cBhvr additive="base">
                                        <p:cTn id="1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p:bldP spid="13" grpId="0" animBg="1"/>
      <p:bldP spid="14" grpId="0" animBg="1"/>
      <p:bldP spid="15" grpId="0"/>
      <p:bldP spid="16" grpId="0"/>
      <p:bldP spid="17" grpId="0"/>
      <p:bldP spid="18" grpId="0" animBg="1"/>
      <p:bldP spid="19" grpId="0" animBg="1"/>
      <p:bldP spid="20" grpId="0" animBg="1"/>
      <p:bldP spid="30" grpId="0"/>
      <p:bldP spid="32"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使用</a:t>
            </a:r>
            <a:r>
              <a:rPr lang="en-US" altLang="zh-CN" dirty="0" err="1">
                <a:ea typeface="宋体" charset="-122"/>
              </a:rPr>
              <a:t>Apiori</a:t>
            </a:r>
            <a:r>
              <a:rPr lang="zh-CN" altLang="en-US" dirty="0">
                <a:ea typeface="宋体" charset="-122"/>
              </a:rPr>
              <a:t>性质由</a:t>
            </a:r>
            <a:r>
              <a:rPr lang="en-US" altLang="zh-CN" i="1" dirty="0">
                <a:ea typeface="宋体" charset="-122"/>
              </a:rPr>
              <a:t>L</a:t>
            </a:r>
            <a:r>
              <a:rPr lang="en-US" altLang="zh-CN" i="1" baseline="-25000" dirty="0">
                <a:ea typeface="宋体" charset="-122"/>
              </a:rPr>
              <a:t>2</a:t>
            </a:r>
            <a:r>
              <a:rPr lang="zh-CN" altLang="en-US" dirty="0">
                <a:ea typeface="宋体" charset="-122"/>
              </a:rPr>
              <a:t>产生</a:t>
            </a:r>
            <a:r>
              <a:rPr lang="en-US" altLang="zh-CN" i="1" dirty="0">
                <a:ea typeface="宋体" charset="-122"/>
              </a:rPr>
              <a:t>C</a:t>
            </a:r>
            <a:r>
              <a:rPr lang="en-US" altLang="zh-CN" i="1" baseline="-25000" dirty="0">
                <a:ea typeface="宋体" charset="-122"/>
              </a:rPr>
              <a:t>3</a:t>
            </a:r>
            <a:endParaRPr lang="zh-CN" altLang="en-US" dirty="0"/>
          </a:p>
        </p:txBody>
      </p:sp>
      <p:sp>
        <p:nvSpPr>
          <p:cNvPr id="2" name="Rectangle 3">
            <a:extLst>
              <a:ext uri="{FF2B5EF4-FFF2-40B4-BE49-F238E27FC236}">
                <a16:creationId xmlns:a16="http://schemas.microsoft.com/office/drawing/2014/main" id="{17155289-D20E-C893-918D-06575058201E}"/>
              </a:ext>
            </a:extLst>
          </p:cNvPr>
          <p:cNvSpPr txBox="1">
            <a:spLocks noChangeArrowheads="1"/>
          </p:cNvSpPr>
          <p:nvPr/>
        </p:nvSpPr>
        <p:spPr bwMode="auto">
          <a:xfrm>
            <a:off x="457200" y="1600200"/>
            <a:ext cx="829151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571500" indent="-571500">
              <a:lnSpc>
                <a:spcPct val="80000"/>
              </a:lnSpc>
            </a:pPr>
            <a:r>
              <a:rPr lang="en-US" altLang="zh-CN" sz="2200" kern="0">
                <a:ea typeface="宋体" charset="-122"/>
              </a:rPr>
              <a:t>1 </a:t>
            </a:r>
            <a:r>
              <a:rPr lang="zh-CN" altLang="en-US" sz="2200" kern="0">
                <a:ea typeface="宋体" charset="-122"/>
              </a:rPr>
              <a:t>．连接：</a:t>
            </a:r>
          </a:p>
          <a:p>
            <a:pPr marL="839788" lvl="1" indent="-495300">
              <a:lnSpc>
                <a:spcPct val="80000"/>
              </a:lnSpc>
            </a:pPr>
            <a:r>
              <a:rPr lang="en-US" altLang="zh-CN" sz="2000" i="1" kern="0">
                <a:ea typeface="宋体" charset="-122"/>
              </a:rPr>
              <a:t>C3=L</a:t>
            </a:r>
            <a:r>
              <a:rPr lang="en-US" altLang="zh-CN" sz="2000" i="1" kern="0" baseline="-25000">
                <a:ea typeface="宋体" charset="-122"/>
              </a:rPr>
              <a:t>2</a:t>
            </a:r>
            <a:r>
              <a:rPr lang="en-US" altLang="zh-CN" sz="2000" i="1" kern="0">
                <a:ea typeface="宋体" charset="-122"/>
              </a:rPr>
              <a:t>       L</a:t>
            </a:r>
            <a:r>
              <a:rPr lang="en-US" altLang="zh-CN" sz="2000" i="1" kern="0" baseline="-25000">
                <a:ea typeface="宋体" charset="-122"/>
              </a:rPr>
              <a:t>2</a:t>
            </a:r>
            <a:r>
              <a:rPr lang="en-US" altLang="zh-CN" sz="2000" i="1" kern="0">
                <a:ea typeface="宋体" charset="-122"/>
              </a:rPr>
              <a:t>= {{A,C},{B,C},{B,E}{C,E}}      {{A,C},{B,C},{B,E}{C,E}} = {{A,B,C},{A,C,E},{B,C,E}}</a:t>
            </a:r>
          </a:p>
          <a:p>
            <a:pPr marL="571500" indent="-571500">
              <a:lnSpc>
                <a:spcPct val="80000"/>
              </a:lnSpc>
            </a:pPr>
            <a:r>
              <a:rPr lang="en-US" altLang="zh-CN" sz="2200" kern="0">
                <a:ea typeface="宋体" charset="-122"/>
              </a:rPr>
              <a:t>2</a:t>
            </a:r>
            <a:r>
              <a:rPr lang="zh-CN" altLang="en-US" sz="2200" kern="0">
                <a:ea typeface="宋体" charset="-122"/>
              </a:rPr>
              <a:t>．使用</a:t>
            </a:r>
            <a:r>
              <a:rPr lang="en-US" altLang="zh-CN" sz="2200" i="1" kern="0">
                <a:ea typeface="宋体" charset="-122"/>
              </a:rPr>
              <a:t>Apriori</a:t>
            </a:r>
            <a:r>
              <a:rPr lang="zh-CN" altLang="en-US" sz="2200" kern="0">
                <a:ea typeface="宋体" charset="-122"/>
              </a:rPr>
              <a:t>性质剪枝：频繁项集的所有子集必须是频繁的，对候选项</a:t>
            </a:r>
            <a:r>
              <a:rPr lang="en-US" altLang="zh-CN" sz="2200" i="1" kern="0">
                <a:ea typeface="宋体" charset="-122"/>
              </a:rPr>
              <a:t>C</a:t>
            </a:r>
            <a:r>
              <a:rPr lang="en-US" altLang="zh-CN" sz="2200" i="1" kern="0" baseline="-25000">
                <a:ea typeface="宋体" charset="-122"/>
              </a:rPr>
              <a:t>3</a:t>
            </a:r>
            <a:r>
              <a:rPr lang="zh-CN" altLang="en-US" sz="2200" kern="0">
                <a:ea typeface="宋体" charset="-122"/>
              </a:rPr>
              <a:t>，我们可以删除其子集为非频繁的选项：</a:t>
            </a:r>
          </a:p>
          <a:p>
            <a:pPr marL="839788" lvl="1" indent="-495300">
              <a:lnSpc>
                <a:spcPct val="80000"/>
              </a:lnSpc>
            </a:pPr>
            <a:r>
              <a:rPr lang="en-US" altLang="zh-CN" sz="2000" i="1" kern="0">
                <a:ea typeface="宋体" charset="-122"/>
              </a:rPr>
              <a:t>{A,B,C}</a:t>
            </a:r>
            <a:r>
              <a:rPr lang="zh-CN" altLang="en-US" sz="2000" kern="0">
                <a:ea typeface="宋体" charset="-122"/>
              </a:rPr>
              <a:t>的</a:t>
            </a:r>
            <a:r>
              <a:rPr lang="en-US" altLang="zh-CN" sz="2000" kern="0">
                <a:ea typeface="宋体" charset="-122"/>
              </a:rPr>
              <a:t>2</a:t>
            </a:r>
            <a:r>
              <a:rPr lang="zh-CN" altLang="en-US" sz="2000" kern="0">
                <a:ea typeface="宋体" charset="-122"/>
              </a:rPr>
              <a:t>项子集是</a:t>
            </a:r>
            <a:r>
              <a:rPr lang="en-US" altLang="zh-CN" sz="2000" i="1" kern="0">
                <a:ea typeface="宋体" charset="-122"/>
              </a:rPr>
              <a:t>{A,B},{A,C},{B,C}</a:t>
            </a:r>
            <a:r>
              <a:rPr lang="zh-CN" altLang="en-US" sz="2000" kern="0">
                <a:ea typeface="宋体" charset="-122"/>
              </a:rPr>
              <a:t>，其中</a:t>
            </a:r>
            <a:r>
              <a:rPr lang="en-US" altLang="zh-CN" sz="2000" i="1" kern="0">
                <a:ea typeface="宋体" charset="-122"/>
              </a:rPr>
              <a:t>{A,B}</a:t>
            </a:r>
            <a:r>
              <a:rPr lang="zh-CN" altLang="en-US" sz="2000" kern="0">
                <a:ea typeface="宋体" charset="-122"/>
              </a:rPr>
              <a:t>不是</a:t>
            </a:r>
            <a:r>
              <a:rPr lang="en-US" altLang="zh-CN" sz="2000" i="1" kern="0">
                <a:ea typeface="宋体" charset="-122"/>
              </a:rPr>
              <a:t>L</a:t>
            </a:r>
            <a:r>
              <a:rPr lang="en-US" altLang="zh-CN" sz="2000" i="1" kern="0" baseline="-25000">
                <a:ea typeface="宋体" charset="-122"/>
              </a:rPr>
              <a:t>2</a:t>
            </a:r>
            <a:r>
              <a:rPr lang="zh-CN" altLang="en-US" sz="2000" kern="0">
                <a:ea typeface="宋体" charset="-122"/>
              </a:rPr>
              <a:t>的元素，所以删除这个选项；</a:t>
            </a:r>
          </a:p>
          <a:p>
            <a:pPr marL="839788" lvl="1" indent="-495300">
              <a:lnSpc>
                <a:spcPct val="80000"/>
              </a:lnSpc>
            </a:pPr>
            <a:r>
              <a:rPr lang="en-US" altLang="zh-CN" sz="2000" i="1" kern="0">
                <a:ea typeface="宋体" charset="-122"/>
              </a:rPr>
              <a:t>{A,C,E}</a:t>
            </a:r>
            <a:r>
              <a:rPr lang="zh-CN" altLang="en-US" sz="2000" kern="0">
                <a:ea typeface="宋体" charset="-122"/>
              </a:rPr>
              <a:t>的</a:t>
            </a:r>
            <a:r>
              <a:rPr lang="en-US" altLang="zh-CN" sz="2000" kern="0">
                <a:ea typeface="宋体" charset="-122"/>
              </a:rPr>
              <a:t>2</a:t>
            </a:r>
            <a:r>
              <a:rPr lang="zh-CN" altLang="en-US" sz="2000" kern="0">
                <a:ea typeface="宋体" charset="-122"/>
              </a:rPr>
              <a:t>项子集是</a:t>
            </a:r>
            <a:r>
              <a:rPr lang="en-US" altLang="zh-CN" sz="2000" i="1" kern="0">
                <a:ea typeface="宋体" charset="-122"/>
              </a:rPr>
              <a:t>{A,C},{A,E},{C,E}</a:t>
            </a:r>
            <a:r>
              <a:rPr lang="zh-CN" altLang="en-US" sz="2000" kern="0">
                <a:ea typeface="宋体" charset="-122"/>
              </a:rPr>
              <a:t>，其中</a:t>
            </a:r>
            <a:r>
              <a:rPr lang="en-US" altLang="zh-CN" sz="2000" i="1" kern="0">
                <a:ea typeface="宋体" charset="-122"/>
              </a:rPr>
              <a:t>{A,E}</a:t>
            </a:r>
            <a:r>
              <a:rPr lang="en-US" altLang="zh-CN" sz="2000" kern="0">
                <a:ea typeface="宋体" charset="-122"/>
              </a:rPr>
              <a:t> </a:t>
            </a:r>
            <a:r>
              <a:rPr lang="zh-CN" altLang="en-US" sz="2000" kern="0">
                <a:ea typeface="宋体" charset="-122"/>
              </a:rPr>
              <a:t>不是</a:t>
            </a:r>
            <a:r>
              <a:rPr lang="en-US" altLang="zh-CN" sz="2000" i="1" kern="0">
                <a:ea typeface="宋体" charset="-122"/>
              </a:rPr>
              <a:t>L</a:t>
            </a:r>
            <a:r>
              <a:rPr lang="en-US" altLang="zh-CN" sz="2000" i="1" kern="0" baseline="-25000">
                <a:ea typeface="宋体" charset="-122"/>
              </a:rPr>
              <a:t>2</a:t>
            </a:r>
            <a:r>
              <a:rPr lang="zh-CN" altLang="en-US" sz="2000" kern="0">
                <a:ea typeface="宋体" charset="-122"/>
              </a:rPr>
              <a:t>的元素，所以删除这个选项；</a:t>
            </a:r>
          </a:p>
          <a:p>
            <a:pPr marL="839788" lvl="1" indent="-495300">
              <a:lnSpc>
                <a:spcPct val="80000"/>
              </a:lnSpc>
            </a:pPr>
            <a:r>
              <a:rPr lang="en-US" altLang="zh-CN" sz="2000" i="1" kern="0">
                <a:ea typeface="宋体" charset="-122"/>
              </a:rPr>
              <a:t>{B,C,E}</a:t>
            </a:r>
            <a:r>
              <a:rPr lang="zh-CN" altLang="en-US" sz="2000" kern="0">
                <a:ea typeface="宋体" charset="-122"/>
              </a:rPr>
              <a:t>的</a:t>
            </a:r>
            <a:r>
              <a:rPr lang="en-US" altLang="zh-CN" sz="2000" kern="0">
                <a:ea typeface="宋体" charset="-122"/>
              </a:rPr>
              <a:t>2</a:t>
            </a:r>
            <a:r>
              <a:rPr lang="zh-CN" altLang="en-US" sz="2000" kern="0">
                <a:ea typeface="宋体" charset="-122"/>
              </a:rPr>
              <a:t>项子集是</a:t>
            </a:r>
            <a:r>
              <a:rPr lang="en-US" altLang="zh-CN" sz="2000" i="1" kern="0">
                <a:ea typeface="宋体" charset="-122"/>
              </a:rPr>
              <a:t>{B,C},{B,E},{C,E}</a:t>
            </a:r>
            <a:r>
              <a:rPr lang="zh-CN" altLang="en-US" sz="2000" kern="0">
                <a:ea typeface="宋体" charset="-122"/>
              </a:rPr>
              <a:t>，它的所有</a:t>
            </a:r>
            <a:r>
              <a:rPr lang="en-US" altLang="zh-CN" sz="2000" kern="0">
                <a:ea typeface="宋体" charset="-122"/>
              </a:rPr>
              <a:t>2</a:t>
            </a:r>
            <a:r>
              <a:rPr lang="zh-CN" altLang="en-US" sz="2000" kern="0">
                <a:ea typeface="宋体" charset="-122"/>
              </a:rPr>
              <a:t>－项子集都是</a:t>
            </a:r>
            <a:r>
              <a:rPr lang="en-US" altLang="zh-CN" sz="2000" i="1" kern="0">
                <a:ea typeface="宋体" charset="-122"/>
              </a:rPr>
              <a:t>L</a:t>
            </a:r>
            <a:r>
              <a:rPr lang="en-US" altLang="zh-CN" sz="2000" i="1" kern="0" baseline="-25000">
                <a:ea typeface="宋体" charset="-122"/>
              </a:rPr>
              <a:t>2</a:t>
            </a:r>
            <a:r>
              <a:rPr lang="zh-CN" altLang="en-US" sz="2000" kern="0">
                <a:ea typeface="宋体" charset="-122"/>
              </a:rPr>
              <a:t>的元素，因此保留这个选项。</a:t>
            </a:r>
          </a:p>
          <a:p>
            <a:pPr marL="571500" indent="-571500">
              <a:lnSpc>
                <a:spcPct val="80000"/>
              </a:lnSpc>
            </a:pPr>
            <a:r>
              <a:rPr lang="en-US" altLang="zh-CN" sz="2200" kern="0">
                <a:ea typeface="宋体" charset="-122"/>
              </a:rPr>
              <a:t>3</a:t>
            </a:r>
            <a:r>
              <a:rPr lang="zh-CN" altLang="en-US" sz="2200" kern="0">
                <a:ea typeface="宋体" charset="-122"/>
              </a:rPr>
              <a:t>．这样，剪枝后得到</a:t>
            </a:r>
            <a:r>
              <a:rPr lang="en-US" altLang="zh-CN" sz="2200" i="1" kern="0">
                <a:ea typeface="宋体" charset="-122"/>
              </a:rPr>
              <a:t>C</a:t>
            </a:r>
            <a:r>
              <a:rPr lang="en-US" altLang="zh-CN" sz="2200" i="1" kern="0" baseline="-25000">
                <a:ea typeface="宋体" charset="-122"/>
              </a:rPr>
              <a:t>3</a:t>
            </a:r>
            <a:r>
              <a:rPr lang="en-US" altLang="zh-CN" sz="2200" i="1" kern="0">
                <a:ea typeface="宋体" charset="-122"/>
              </a:rPr>
              <a:t>={{B,C,E}}</a:t>
            </a:r>
            <a:endParaRPr lang="en-US" altLang="zh-CN" sz="2200" i="1" kern="0" dirty="0">
              <a:ea typeface="宋体" charset="-122"/>
            </a:endParaRPr>
          </a:p>
        </p:txBody>
      </p:sp>
    </p:spTree>
    <p:extLst>
      <p:ext uri="{BB962C8B-B14F-4D97-AF65-F5344CB8AC3E}">
        <p14:creationId xmlns:p14="http://schemas.microsoft.com/office/powerpoint/2010/main" val="140181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err="1">
                <a:ea typeface="宋体" charset="-122"/>
              </a:rPr>
              <a:t>Apriori</a:t>
            </a:r>
            <a:r>
              <a:rPr lang="zh-CN" altLang="en-US" dirty="0">
                <a:ea typeface="宋体" charset="-122"/>
              </a:rPr>
              <a:t>算法：伪码实现</a:t>
            </a:r>
            <a:endParaRPr lang="zh-CN" altLang="en-US" dirty="0"/>
          </a:p>
        </p:txBody>
      </p:sp>
      <p:sp>
        <p:nvSpPr>
          <p:cNvPr id="2" name="Rectangle 3">
            <a:extLst>
              <a:ext uri="{FF2B5EF4-FFF2-40B4-BE49-F238E27FC236}">
                <a16:creationId xmlns:a16="http://schemas.microsoft.com/office/drawing/2014/main" id="{EA22A84E-3BCE-3086-61BF-005BB5901C09}"/>
              </a:ext>
            </a:extLst>
          </p:cNvPr>
          <p:cNvSpPr txBox="1">
            <a:spLocks noChangeArrowheads="1"/>
          </p:cNvSpPr>
          <p:nvPr/>
        </p:nvSpPr>
        <p:spPr bwMode="auto">
          <a:xfrm>
            <a:off x="685800" y="14478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110000"/>
              </a:lnSpc>
              <a:buFont typeface="Wingdings" pitchFamily="2" charset="2"/>
              <a:buNone/>
            </a:pPr>
            <a:r>
              <a:rPr lang="en-US" altLang="zh-CN" sz="2400" i="1" kern="0">
                <a:ea typeface="宋体" charset="-122"/>
              </a:rPr>
              <a:t>C</a:t>
            </a:r>
            <a:r>
              <a:rPr lang="en-US" altLang="zh-CN" sz="2400" i="1" kern="0" baseline="-25000">
                <a:ea typeface="宋体" charset="-122"/>
              </a:rPr>
              <a:t>k</a:t>
            </a:r>
            <a:r>
              <a:rPr lang="en-US" altLang="zh-CN" sz="2400" kern="0">
                <a:ea typeface="宋体" charset="-122"/>
              </a:rPr>
              <a:t>: Candidate itemset of size k</a:t>
            </a:r>
          </a:p>
          <a:p>
            <a:pPr eaLnBrk="1" hangingPunct="1">
              <a:lnSpc>
                <a:spcPct val="110000"/>
              </a:lnSpc>
              <a:spcBef>
                <a:spcPct val="0"/>
              </a:spcBef>
              <a:buFont typeface="Wingdings" pitchFamily="2" charset="2"/>
              <a:buNone/>
            </a:pPr>
            <a:r>
              <a:rPr lang="en-US" altLang="zh-CN" sz="2400" i="1" kern="0">
                <a:ea typeface="宋体" charset="-122"/>
              </a:rPr>
              <a:t>L</a:t>
            </a:r>
            <a:r>
              <a:rPr lang="en-US" altLang="zh-CN" sz="2400" i="1" kern="0" baseline="-25000">
                <a:ea typeface="宋体" charset="-122"/>
              </a:rPr>
              <a:t>k</a:t>
            </a:r>
            <a:r>
              <a:rPr lang="en-US" altLang="zh-CN" sz="2400" kern="0">
                <a:ea typeface="宋体" charset="-122"/>
              </a:rPr>
              <a:t> : frequent itemset of size k</a:t>
            </a:r>
          </a:p>
          <a:p>
            <a:pPr eaLnBrk="1" hangingPunct="1">
              <a:lnSpc>
                <a:spcPct val="110000"/>
              </a:lnSpc>
              <a:spcBef>
                <a:spcPct val="0"/>
              </a:spcBef>
              <a:buFont typeface="Wingdings" pitchFamily="2" charset="2"/>
              <a:buNone/>
            </a:pPr>
            <a:endParaRPr lang="en-US" altLang="zh-CN" sz="2400" kern="0">
              <a:ea typeface="宋体" charset="-122"/>
            </a:endParaRPr>
          </a:p>
          <a:p>
            <a:pPr eaLnBrk="1" hangingPunct="1">
              <a:lnSpc>
                <a:spcPct val="110000"/>
              </a:lnSpc>
              <a:spcBef>
                <a:spcPct val="0"/>
              </a:spcBef>
              <a:buFont typeface="Wingdings" pitchFamily="2" charset="2"/>
              <a:buNone/>
            </a:pPr>
            <a:r>
              <a:rPr lang="en-US" altLang="zh-CN" sz="2400" i="1" kern="0">
                <a:ea typeface="宋体" charset="-122"/>
              </a:rPr>
              <a:t>L</a:t>
            </a:r>
            <a:r>
              <a:rPr lang="en-US" altLang="zh-CN" sz="2400" i="1" kern="0" baseline="-25000">
                <a:ea typeface="宋体" charset="-122"/>
              </a:rPr>
              <a:t>1</a:t>
            </a:r>
            <a:r>
              <a:rPr lang="en-US" altLang="zh-CN" sz="2400" kern="0">
                <a:ea typeface="宋体" charset="-122"/>
              </a:rPr>
              <a:t> = {frequent items};</a:t>
            </a:r>
          </a:p>
          <a:p>
            <a:pPr eaLnBrk="1" hangingPunct="1">
              <a:lnSpc>
                <a:spcPct val="110000"/>
              </a:lnSpc>
              <a:spcBef>
                <a:spcPct val="0"/>
              </a:spcBef>
              <a:buFont typeface="Wingdings" pitchFamily="2" charset="2"/>
              <a:buNone/>
            </a:pPr>
            <a:r>
              <a:rPr lang="en-US" altLang="zh-CN" sz="2400" b="1" kern="0">
                <a:solidFill>
                  <a:srgbClr val="F83F24"/>
                </a:solidFill>
                <a:ea typeface="宋体" charset="-122"/>
              </a:rPr>
              <a:t>for</a:t>
            </a:r>
            <a:r>
              <a:rPr lang="en-US" altLang="zh-CN" sz="2400" b="1" kern="0">
                <a:ea typeface="宋体" charset="-122"/>
              </a:rPr>
              <a:t> </a:t>
            </a:r>
            <a:r>
              <a:rPr lang="en-US" altLang="zh-CN" sz="2400" kern="0">
                <a:ea typeface="宋体" charset="-122"/>
              </a:rPr>
              <a:t>(</a:t>
            </a:r>
            <a:r>
              <a:rPr lang="en-US" altLang="zh-CN" sz="2400" i="1" kern="0">
                <a:ea typeface="宋体" charset="-122"/>
              </a:rPr>
              <a:t>k</a:t>
            </a:r>
            <a:r>
              <a:rPr lang="en-US" altLang="zh-CN" sz="2400" kern="0">
                <a:ea typeface="宋体" charset="-122"/>
              </a:rPr>
              <a:t> = 1; </a:t>
            </a:r>
            <a:r>
              <a:rPr lang="en-US" altLang="zh-CN" sz="2400" i="1" kern="0">
                <a:ea typeface="宋体" charset="-122"/>
              </a:rPr>
              <a:t>L</a:t>
            </a:r>
            <a:r>
              <a:rPr lang="en-US" altLang="zh-CN" sz="2400" i="1" kern="0" baseline="-25000">
                <a:ea typeface="宋体" charset="-122"/>
              </a:rPr>
              <a:t>k</a:t>
            </a:r>
            <a:r>
              <a:rPr lang="en-US" altLang="zh-CN" sz="2400" kern="0">
                <a:ea typeface="宋体" charset="-122"/>
              </a:rPr>
              <a:t> !=</a:t>
            </a:r>
            <a:r>
              <a:rPr lang="en-US" altLang="zh-CN" sz="2400" kern="0">
                <a:ea typeface="宋体" charset="-122"/>
                <a:sym typeface="Symbol" pitchFamily="18" charset="2"/>
              </a:rPr>
              <a:t></a:t>
            </a:r>
            <a:r>
              <a:rPr lang="en-US" altLang="zh-CN" sz="2400" kern="0">
                <a:ea typeface="宋体" charset="-122"/>
              </a:rPr>
              <a:t>; </a:t>
            </a:r>
            <a:r>
              <a:rPr lang="en-US" altLang="zh-CN" sz="2400" i="1" kern="0">
                <a:ea typeface="宋体" charset="-122"/>
              </a:rPr>
              <a:t>k</a:t>
            </a:r>
            <a:r>
              <a:rPr lang="en-US" altLang="zh-CN" sz="2400" kern="0">
                <a:ea typeface="宋体" charset="-122"/>
              </a:rPr>
              <a:t>++) </a:t>
            </a:r>
            <a:r>
              <a:rPr lang="en-US" altLang="zh-CN" sz="2400" b="1" kern="0">
                <a:solidFill>
                  <a:srgbClr val="F83F24"/>
                </a:solidFill>
                <a:ea typeface="宋体" charset="-122"/>
              </a:rPr>
              <a:t>do begin</a:t>
            </a:r>
            <a:endParaRPr lang="en-US" altLang="zh-CN" sz="2400" kern="0">
              <a:ea typeface="宋体" charset="-122"/>
            </a:endParaRPr>
          </a:p>
          <a:p>
            <a:pPr eaLnBrk="1" hangingPunct="1">
              <a:lnSpc>
                <a:spcPct val="110000"/>
              </a:lnSpc>
              <a:spcBef>
                <a:spcPct val="0"/>
              </a:spcBef>
              <a:buFont typeface="Wingdings" pitchFamily="2" charset="2"/>
              <a:buNone/>
            </a:pPr>
            <a:r>
              <a:rPr lang="en-US" altLang="zh-CN" sz="2400" kern="0">
                <a:ea typeface="宋体" charset="-122"/>
              </a:rPr>
              <a:t>    </a:t>
            </a:r>
            <a:r>
              <a:rPr lang="en-US" altLang="zh-CN" sz="2400" i="1" kern="0">
                <a:ea typeface="宋体" charset="-122"/>
              </a:rPr>
              <a:t>C</a:t>
            </a:r>
            <a:r>
              <a:rPr lang="en-US" altLang="zh-CN" sz="2400" i="1" kern="0" baseline="-25000">
                <a:ea typeface="宋体" charset="-122"/>
              </a:rPr>
              <a:t>k+1</a:t>
            </a:r>
            <a:r>
              <a:rPr lang="en-US" altLang="zh-CN" sz="2400" kern="0">
                <a:ea typeface="宋体" charset="-122"/>
              </a:rPr>
              <a:t> = candidates generated from </a:t>
            </a:r>
            <a:r>
              <a:rPr lang="en-US" altLang="zh-CN" sz="2400" i="1" kern="0">
                <a:ea typeface="宋体" charset="-122"/>
              </a:rPr>
              <a:t>L</a:t>
            </a:r>
            <a:r>
              <a:rPr lang="en-US" altLang="zh-CN" sz="2400" i="1" kern="0" baseline="-25000">
                <a:ea typeface="宋体" charset="-122"/>
              </a:rPr>
              <a:t>k</a:t>
            </a:r>
            <a:r>
              <a:rPr lang="en-US" altLang="zh-CN" sz="2400" kern="0">
                <a:ea typeface="宋体" charset="-122"/>
              </a:rPr>
              <a:t>;</a:t>
            </a:r>
          </a:p>
          <a:p>
            <a:pPr eaLnBrk="1" hangingPunct="1">
              <a:lnSpc>
                <a:spcPct val="110000"/>
              </a:lnSpc>
              <a:spcBef>
                <a:spcPct val="0"/>
              </a:spcBef>
              <a:buFont typeface="Wingdings" pitchFamily="2" charset="2"/>
              <a:buNone/>
            </a:pPr>
            <a:r>
              <a:rPr lang="en-US" altLang="zh-CN" sz="2400" kern="0">
                <a:ea typeface="宋体" charset="-122"/>
              </a:rPr>
              <a:t>    </a:t>
            </a:r>
            <a:r>
              <a:rPr lang="en-US" altLang="zh-CN" sz="2400" b="1" kern="0">
                <a:solidFill>
                  <a:srgbClr val="F83F24"/>
                </a:solidFill>
                <a:ea typeface="宋体" charset="-122"/>
              </a:rPr>
              <a:t>for each</a:t>
            </a:r>
            <a:r>
              <a:rPr lang="en-US" altLang="zh-CN" sz="2400" kern="0">
                <a:ea typeface="宋体" charset="-122"/>
              </a:rPr>
              <a:t> transaction </a:t>
            </a:r>
            <a:r>
              <a:rPr lang="en-US" altLang="zh-CN" sz="2400" i="1" kern="0">
                <a:ea typeface="宋体" charset="-122"/>
              </a:rPr>
              <a:t>t</a:t>
            </a:r>
            <a:r>
              <a:rPr lang="en-US" altLang="zh-CN" sz="2400" kern="0">
                <a:ea typeface="宋体" charset="-122"/>
              </a:rPr>
              <a:t> in database do</a:t>
            </a:r>
          </a:p>
          <a:p>
            <a:pPr lvl="1" eaLnBrk="1" hangingPunct="1">
              <a:lnSpc>
                <a:spcPct val="110000"/>
              </a:lnSpc>
              <a:spcBef>
                <a:spcPct val="0"/>
              </a:spcBef>
              <a:buFont typeface="Wingdings" pitchFamily="2" charset="2"/>
              <a:buNone/>
            </a:pPr>
            <a:r>
              <a:rPr lang="en-US" altLang="zh-CN" sz="2400" kern="0">
                <a:ea typeface="宋体" charset="-122"/>
              </a:rPr>
              <a:t>  increment the count of all candidates in </a:t>
            </a:r>
            <a:r>
              <a:rPr lang="en-US" altLang="zh-CN" sz="2400" i="1" kern="0">
                <a:ea typeface="宋体" charset="-122"/>
              </a:rPr>
              <a:t>C</a:t>
            </a:r>
            <a:r>
              <a:rPr lang="en-US" altLang="zh-CN" sz="2400" i="1" kern="0" baseline="-25000">
                <a:ea typeface="宋体" charset="-122"/>
              </a:rPr>
              <a:t>k+1</a:t>
            </a:r>
            <a:r>
              <a:rPr lang="en-US" altLang="zh-CN" sz="2400" kern="0">
                <a:ea typeface="宋体" charset="-122"/>
              </a:rPr>
              <a:t> that are contained in </a:t>
            </a:r>
            <a:r>
              <a:rPr lang="en-US" altLang="zh-CN" sz="2400" i="1" kern="0">
                <a:ea typeface="宋体" charset="-122"/>
              </a:rPr>
              <a:t>t</a:t>
            </a:r>
            <a:endParaRPr lang="en-US" altLang="zh-CN" sz="2400" kern="0">
              <a:ea typeface="宋体" charset="-122"/>
            </a:endParaRPr>
          </a:p>
          <a:p>
            <a:pPr eaLnBrk="1" hangingPunct="1">
              <a:lnSpc>
                <a:spcPct val="110000"/>
              </a:lnSpc>
              <a:spcBef>
                <a:spcPct val="0"/>
              </a:spcBef>
              <a:buFont typeface="Wingdings" pitchFamily="2" charset="2"/>
              <a:buNone/>
            </a:pPr>
            <a:r>
              <a:rPr lang="en-US" altLang="zh-CN" sz="2400" kern="0">
                <a:ea typeface="宋体" charset="-122"/>
              </a:rPr>
              <a:t>    </a:t>
            </a:r>
            <a:r>
              <a:rPr lang="en-US" altLang="zh-CN" sz="2400" i="1" kern="0">
                <a:ea typeface="宋体" charset="-122"/>
              </a:rPr>
              <a:t>L</a:t>
            </a:r>
            <a:r>
              <a:rPr lang="en-US" altLang="zh-CN" sz="2400" i="1" kern="0" baseline="-25000">
                <a:ea typeface="宋体" charset="-122"/>
              </a:rPr>
              <a:t>k+1</a:t>
            </a:r>
            <a:r>
              <a:rPr lang="en-US" altLang="zh-CN" sz="2400" kern="0">
                <a:ea typeface="宋体" charset="-122"/>
              </a:rPr>
              <a:t>  = candidates in </a:t>
            </a:r>
            <a:r>
              <a:rPr lang="en-US" altLang="zh-CN" sz="2400" i="1" kern="0">
                <a:ea typeface="宋体" charset="-122"/>
              </a:rPr>
              <a:t>C</a:t>
            </a:r>
            <a:r>
              <a:rPr lang="en-US" altLang="zh-CN" sz="2400" i="1" kern="0" baseline="-25000">
                <a:ea typeface="宋体" charset="-122"/>
              </a:rPr>
              <a:t>k+1</a:t>
            </a:r>
            <a:r>
              <a:rPr lang="en-US" altLang="zh-CN" sz="2400" kern="0">
                <a:ea typeface="宋体" charset="-122"/>
              </a:rPr>
              <a:t> with min_support</a:t>
            </a:r>
          </a:p>
          <a:p>
            <a:pPr eaLnBrk="1" hangingPunct="1">
              <a:lnSpc>
                <a:spcPct val="110000"/>
              </a:lnSpc>
              <a:spcBef>
                <a:spcPct val="0"/>
              </a:spcBef>
              <a:buFont typeface="Wingdings" pitchFamily="2" charset="2"/>
              <a:buNone/>
            </a:pPr>
            <a:r>
              <a:rPr lang="en-US" altLang="zh-CN" sz="2400" kern="0">
                <a:ea typeface="宋体" charset="-122"/>
              </a:rPr>
              <a:t>   </a:t>
            </a:r>
            <a:r>
              <a:rPr lang="en-US" altLang="zh-CN" sz="2400" b="1" kern="0">
                <a:solidFill>
                  <a:srgbClr val="F83F24"/>
                </a:solidFill>
                <a:ea typeface="宋体" charset="-122"/>
              </a:rPr>
              <a:t> end</a:t>
            </a:r>
            <a:endParaRPr lang="en-US" altLang="zh-CN" sz="2400" kern="0">
              <a:ea typeface="宋体" charset="-122"/>
            </a:endParaRPr>
          </a:p>
          <a:p>
            <a:pPr eaLnBrk="1" hangingPunct="1">
              <a:lnSpc>
                <a:spcPct val="110000"/>
              </a:lnSpc>
              <a:spcBef>
                <a:spcPct val="0"/>
              </a:spcBef>
              <a:buFont typeface="Wingdings" pitchFamily="2" charset="2"/>
              <a:buNone/>
            </a:pPr>
            <a:r>
              <a:rPr lang="en-US" altLang="zh-CN" sz="2400" b="1" kern="0">
                <a:solidFill>
                  <a:srgbClr val="F83F24"/>
                </a:solidFill>
                <a:ea typeface="宋体" charset="-122"/>
              </a:rPr>
              <a:t>return</a:t>
            </a:r>
            <a:r>
              <a:rPr lang="en-US" altLang="zh-CN" sz="2400" kern="0">
                <a:ea typeface="宋体" charset="-122"/>
              </a:rPr>
              <a:t> </a:t>
            </a:r>
            <a:r>
              <a:rPr lang="en-US" altLang="zh-CN" sz="2400" kern="0">
                <a:ea typeface="宋体" charset="-122"/>
                <a:sym typeface="Symbol" pitchFamily="18" charset="2"/>
              </a:rPr>
              <a:t></a:t>
            </a:r>
            <a:r>
              <a:rPr lang="en-US" altLang="zh-CN" sz="2400" i="1" kern="0" baseline="-25000">
                <a:ea typeface="宋体" charset="-122"/>
              </a:rPr>
              <a:t>k</a:t>
            </a:r>
            <a:r>
              <a:rPr lang="en-US" altLang="zh-CN" sz="2400" kern="0">
                <a:ea typeface="宋体" charset="-122"/>
              </a:rPr>
              <a:t> </a:t>
            </a:r>
            <a:r>
              <a:rPr lang="en-US" altLang="zh-CN" sz="2400" i="1" kern="0">
                <a:ea typeface="宋体" charset="-122"/>
              </a:rPr>
              <a:t>L</a:t>
            </a:r>
            <a:r>
              <a:rPr lang="en-US" altLang="zh-CN" sz="2400" i="1" kern="0" baseline="-25000">
                <a:ea typeface="宋体" charset="-122"/>
              </a:rPr>
              <a:t>k</a:t>
            </a:r>
            <a:r>
              <a:rPr lang="en-US" altLang="zh-CN" sz="2400" kern="0">
                <a:ea typeface="宋体" charset="-122"/>
              </a:rPr>
              <a:t>;</a:t>
            </a:r>
            <a:endParaRPr lang="en-US" altLang="zh-CN" sz="2400" kern="0" dirty="0">
              <a:ea typeface="宋体" charset="-122"/>
            </a:endParaRPr>
          </a:p>
        </p:txBody>
      </p:sp>
    </p:spTree>
    <p:extLst>
      <p:ext uri="{BB962C8B-B14F-4D97-AF65-F5344CB8AC3E}">
        <p14:creationId xmlns:p14="http://schemas.microsoft.com/office/powerpoint/2010/main" val="167596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由频繁项集产生关联规则</a:t>
            </a:r>
            <a:endParaRPr lang="zh-CN" altLang="en-US" dirty="0"/>
          </a:p>
        </p:txBody>
      </p:sp>
      <p:sp>
        <p:nvSpPr>
          <p:cNvPr id="2" name="Rectangle 3">
            <a:extLst>
              <a:ext uri="{FF2B5EF4-FFF2-40B4-BE49-F238E27FC236}">
                <a16:creationId xmlns:a16="http://schemas.microsoft.com/office/drawing/2014/main" id="{7B53E755-BAD7-89AC-2E1F-46E4167688D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kern="0">
                <a:ea typeface="宋体" charset="-122"/>
              </a:rPr>
              <a:t>同时满足最小支持度和最小置信度的才是强关联规则，从频繁项集产生的规则都满足支持度要求，而其置信度则可由一下公式计算：</a:t>
            </a:r>
          </a:p>
          <a:p>
            <a:endParaRPr lang="zh-CN" altLang="en-US" kern="0">
              <a:ea typeface="宋体" charset="-122"/>
            </a:endParaRPr>
          </a:p>
          <a:p>
            <a:r>
              <a:rPr lang="zh-CN" altLang="en-US" kern="0">
                <a:ea typeface="宋体" charset="-122"/>
              </a:rPr>
              <a:t>每个关联规则可由如下过程产生：</a:t>
            </a:r>
          </a:p>
          <a:p>
            <a:pPr lvl="1"/>
            <a:r>
              <a:rPr lang="zh-CN" altLang="en-US" kern="0">
                <a:ea typeface="宋体" charset="-122"/>
              </a:rPr>
              <a:t>对于每个频繁项集</a:t>
            </a:r>
            <a:r>
              <a:rPr lang="en-US" altLang="zh-CN" kern="0">
                <a:ea typeface="宋体" charset="-122"/>
              </a:rPr>
              <a:t>l</a:t>
            </a:r>
            <a:r>
              <a:rPr lang="zh-CN" altLang="en-US" kern="0">
                <a:ea typeface="宋体" charset="-122"/>
              </a:rPr>
              <a:t>，产生</a:t>
            </a:r>
            <a:r>
              <a:rPr lang="en-US" altLang="zh-CN" kern="0">
                <a:ea typeface="宋体" charset="-122"/>
              </a:rPr>
              <a:t>l</a:t>
            </a:r>
            <a:r>
              <a:rPr lang="zh-CN" altLang="en-US" kern="0">
                <a:ea typeface="宋体" charset="-122"/>
              </a:rPr>
              <a:t>的所有非空子集；</a:t>
            </a:r>
          </a:p>
          <a:p>
            <a:pPr lvl="1"/>
            <a:r>
              <a:rPr lang="zh-CN" altLang="en-US" kern="0">
                <a:ea typeface="宋体" charset="-122"/>
              </a:rPr>
              <a:t>对于每个非空子集</a:t>
            </a:r>
            <a:r>
              <a:rPr lang="en-US" altLang="zh-CN" kern="0">
                <a:ea typeface="宋体" charset="-122"/>
              </a:rPr>
              <a:t>s</a:t>
            </a:r>
            <a:r>
              <a:rPr lang="zh-CN" altLang="en-US" kern="0">
                <a:ea typeface="宋体" charset="-122"/>
              </a:rPr>
              <a:t>，如果            	            	则输出规则“     	       ”</a:t>
            </a:r>
            <a:endParaRPr lang="zh-CN" altLang="en-US" kern="0" dirty="0">
              <a:ea typeface="宋体" charset="-122"/>
            </a:endParaRPr>
          </a:p>
        </p:txBody>
      </p:sp>
      <p:sp>
        <p:nvSpPr>
          <p:cNvPr id="3" name="Rectangle 5">
            <a:extLst>
              <a:ext uri="{FF2B5EF4-FFF2-40B4-BE49-F238E27FC236}">
                <a16:creationId xmlns:a16="http://schemas.microsoft.com/office/drawing/2014/main" id="{335CF060-2A62-1E43-CA25-45B236F45579}"/>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4" name="Rectangle 7">
            <a:extLst>
              <a:ext uri="{FF2B5EF4-FFF2-40B4-BE49-F238E27FC236}">
                <a16:creationId xmlns:a16="http://schemas.microsoft.com/office/drawing/2014/main" id="{B08CF32B-9BEE-C559-36B6-BFB1A6411D3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5" name="Object 2">
            <a:extLst>
              <a:ext uri="{FF2B5EF4-FFF2-40B4-BE49-F238E27FC236}">
                <a16:creationId xmlns:a16="http://schemas.microsoft.com/office/drawing/2014/main" id="{2BE94798-C1C2-B2B4-CE98-EFF21BABCB10}"/>
              </a:ext>
            </a:extLst>
          </p:cNvPr>
          <p:cNvGraphicFramePr>
            <a:graphicFrameLocks noChangeAspect="1"/>
          </p:cNvGraphicFramePr>
          <p:nvPr/>
        </p:nvGraphicFramePr>
        <p:xfrm>
          <a:off x="1619250" y="2997200"/>
          <a:ext cx="5832475" cy="696913"/>
        </p:xfrm>
        <a:graphic>
          <a:graphicData uri="http://schemas.openxmlformats.org/presentationml/2006/ole">
            <mc:AlternateContent xmlns:mc="http://schemas.openxmlformats.org/markup-compatibility/2006">
              <mc:Choice xmlns:v="urn:schemas-microsoft-com:vml" Requires="v">
                <p:oleObj name="公式" r:id="rId2" imgW="3581400" imgH="431800" progId="Equation.3">
                  <p:embed/>
                </p:oleObj>
              </mc:Choice>
              <mc:Fallback>
                <p:oleObj name="公式" r:id="rId2" imgW="3581400" imgH="431800" progId="Equation.3">
                  <p:embed/>
                  <p:pic>
                    <p:nvPicPr>
                      <p:cNvPr id="204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997200"/>
                        <a:ext cx="58324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9">
            <a:extLst>
              <a:ext uri="{FF2B5EF4-FFF2-40B4-BE49-F238E27FC236}">
                <a16:creationId xmlns:a16="http://schemas.microsoft.com/office/drawing/2014/main" id="{A00D4237-9ABD-BE5D-89A7-A760F7052835}"/>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7" name="Object 3">
            <a:extLst>
              <a:ext uri="{FF2B5EF4-FFF2-40B4-BE49-F238E27FC236}">
                <a16:creationId xmlns:a16="http://schemas.microsoft.com/office/drawing/2014/main" id="{E7A6A238-949E-AAFC-576F-5EC9DE6AE465}"/>
              </a:ext>
            </a:extLst>
          </p:cNvPr>
          <p:cNvGraphicFramePr>
            <a:graphicFrameLocks noChangeAspect="1"/>
          </p:cNvGraphicFramePr>
          <p:nvPr/>
        </p:nvGraphicFramePr>
        <p:xfrm>
          <a:off x="5148263" y="4508500"/>
          <a:ext cx="3311525" cy="696913"/>
        </p:xfrm>
        <a:graphic>
          <a:graphicData uri="http://schemas.openxmlformats.org/presentationml/2006/ole">
            <mc:AlternateContent xmlns:mc="http://schemas.openxmlformats.org/markup-compatibility/2006">
              <mc:Choice xmlns:v="urn:schemas-microsoft-com:vml" Requires="v">
                <p:oleObj name="公式" r:id="rId4" imgW="2032000" imgH="431800" progId="Equation.3">
                  <p:embed/>
                </p:oleObj>
              </mc:Choice>
              <mc:Fallback>
                <p:oleObj name="公式" r:id="rId4" imgW="2032000" imgH="431800" progId="Equation.3">
                  <p:embed/>
                  <p:pic>
                    <p:nvPicPr>
                      <p:cNvPr id="2048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4508500"/>
                        <a:ext cx="33115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1">
            <a:extLst>
              <a:ext uri="{FF2B5EF4-FFF2-40B4-BE49-F238E27FC236}">
                <a16:creationId xmlns:a16="http://schemas.microsoft.com/office/drawing/2014/main" id="{43DA2DE5-AC1B-7707-66DF-3E1B3DE0ABB7}"/>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9" name="Object 4">
            <a:extLst>
              <a:ext uri="{FF2B5EF4-FFF2-40B4-BE49-F238E27FC236}">
                <a16:creationId xmlns:a16="http://schemas.microsoft.com/office/drawing/2014/main" id="{49F2CA13-CA96-61B5-4E95-C1D524F9B828}"/>
              </a:ext>
            </a:extLst>
          </p:cNvPr>
          <p:cNvGraphicFramePr>
            <a:graphicFrameLocks noChangeAspect="1"/>
          </p:cNvGraphicFramePr>
          <p:nvPr/>
        </p:nvGraphicFramePr>
        <p:xfrm>
          <a:off x="3346450" y="5076825"/>
          <a:ext cx="1512888" cy="439738"/>
        </p:xfrm>
        <a:graphic>
          <a:graphicData uri="http://schemas.openxmlformats.org/presentationml/2006/ole">
            <mc:AlternateContent xmlns:mc="http://schemas.openxmlformats.org/markup-compatibility/2006">
              <mc:Choice xmlns:v="urn:schemas-microsoft-com:vml" Requires="v">
                <p:oleObj name="公式" r:id="rId6" imgW="710891" imgH="203112" progId="Equation.3">
                  <p:embed/>
                </p:oleObj>
              </mc:Choice>
              <mc:Fallback>
                <p:oleObj name="公式" r:id="rId6" imgW="710891" imgH="203112" progId="Equation.3">
                  <p:embed/>
                  <p:pic>
                    <p:nvPicPr>
                      <p:cNvPr id="2049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450" y="5076825"/>
                        <a:ext cx="15128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4626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由频繁项集产生关联规则</a:t>
            </a:r>
            <a:endParaRPr lang="zh-CN" altLang="en-US" dirty="0"/>
          </a:p>
        </p:txBody>
      </p:sp>
      <p:sp>
        <p:nvSpPr>
          <p:cNvPr id="2" name="Rectangle 3">
            <a:extLst>
              <a:ext uri="{FF2B5EF4-FFF2-40B4-BE49-F238E27FC236}">
                <a16:creationId xmlns:a16="http://schemas.microsoft.com/office/drawing/2014/main" id="{68309F47-A48A-7082-25B0-D76E025BC985}"/>
              </a:ext>
            </a:extLst>
          </p:cNvPr>
          <p:cNvSpPr txBox="1">
            <a:spLocks noChangeArrowheads="1"/>
          </p:cNvSpPr>
          <p:nvPr/>
        </p:nvSpPr>
        <p:spPr bwMode="auto">
          <a:xfrm>
            <a:off x="457200" y="1338939"/>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数据中的频繁项集为</a:t>
            </a:r>
            <a:r>
              <a:rPr kumimoji="0" lang="en-US" altLang="zh-CN" sz="3000" b="0" i="1" u="none" strike="noStrike" kern="0" cap="none" spc="0" normalizeH="0" baseline="0" noProof="0">
                <a:ln>
                  <a:noFill/>
                </a:ln>
                <a:solidFill>
                  <a:srgbClr val="000000"/>
                </a:solidFill>
                <a:effectLst/>
                <a:uLnTx/>
                <a:uFillTx/>
                <a:latin typeface="Arial"/>
                <a:ea typeface="宋体" pitchFamily="2" charset="-122"/>
                <a:cs typeface="+mn-cs"/>
              </a:rPr>
              <a:t>L</a:t>
            </a:r>
            <a:r>
              <a:rPr kumimoji="0" lang="en-US" altLang="zh-CN" sz="3000" b="0" i="1" u="none" strike="noStrike" kern="0" cap="none" spc="0" normalizeH="0" baseline="-25000" noProof="0">
                <a:ln>
                  <a:noFill/>
                </a:ln>
                <a:solidFill>
                  <a:srgbClr val="000000"/>
                </a:solidFill>
                <a:effectLst/>
                <a:uLnTx/>
                <a:uFillTx/>
                <a:latin typeface="Arial"/>
                <a:ea typeface="宋体" pitchFamily="2" charset="-122"/>
                <a:cs typeface="+mn-cs"/>
              </a:rPr>
              <a:t>3</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a:t>
            </a:r>
            <a:r>
              <a:rPr kumimoji="0" lang="en-US" altLang="zh-CN" sz="3000" b="0" i="1" u="none" strike="noStrike" kern="0" cap="none" spc="0" normalizeH="0" baseline="0" noProof="0">
                <a:ln>
                  <a:noFill/>
                </a:ln>
                <a:solidFill>
                  <a:srgbClr val="000000"/>
                </a:solidFill>
                <a:effectLst/>
                <a:uLnTx/>
                <a:uFillTx/>
                <a:latin typeface="Arial"/>
                <a:ea typeface="宋体" pitchFamily="2" charset="-122"/>
                <a:cs typeface="+mn-cs"/>
              </a:rPr>
              <a:t>B,C,E</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它的所有非空子集为：</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a:t>
            </a:r>
            <a:r>
              <a:rPr kumimoji="0" lang="en-US" altLang="zh-CN" sz="3000" b="0" i="1" u="none" strike="noStrike" kern="0" cap="none" spc="0" normalizeH="0" baseline="0" noProof="0">
                <a:ln>
                  <a:noFill/>
                </a:ln>
                <a:solidFill>
                  <a:srgbClr val="000000"/>
                </a:solidFill>
                <a:effectLst/>
                <a:uLnTx/>
                <a:uFillTx/>
                <a:latin typeface="Arial"/>
                <a:ea typeface="宋体" pitchFamily="2" charset="-122"/>
                <a:cs typeface="+mn-cs"/>
              </a:rPr>
              <a:t>B,C</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},{B,E},{C,E},{B},{C}</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和</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相应的置信度计算：</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{B,C}     E, confidence=2/2=100%</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{B,E}     C, confidence=2/3=66%</a:t>
            </a:r>
            <a:endParaRPr kumimoji="0" lang="zh-CN" altLang="en-US" sz="2600" b="0" i="0" u="none" strike="noStrike" kern="0" cap="none" spc="0" normalizeH="0" baseline="0" noProof="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{C,E}     B, confidence=2/2=100%</a:t>
            </a:r>
            <a:endParaRPr kumimoji="0" lang="zh-CN" altLang="en-US" sz="2600" b="0" i="0" u="none" strike="noStrike" kern="0" cap="none" spc="0" normalizeH="0" baseline="0" noProof="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     {C,E}, confidence=2/3=66%</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C     {B,E}, confidence=2/3=66%</a:t>
            </a:r>
            <a:endParaRPr kumimoji="0" lang="zh-CN" altLang="en-US" sz="2600" b="0" i="0" u="none" strike="noStrike" kern="0" cap="none" spc="0" normalizeH="0" baseline="0" noProof="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     {B,C}, confidence=2/3=66%</a:t>
            </a:r>
            <a:endParaRPr kumimoji="0" lang="zh-CN" altLang="en-US" sz="2600" b="0" i="0"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强关联规则：按</a:t>
            </a:r>
            <a:r>
              <a:rPr kumimoji="0" lang="en-US" altLang="zh-CN" sz="3000" b="0" i="1" u="none" strike="noStrike" kern="0" cap="none" spc="0" normalizeH="0" baseline="0" noProof="0">
                <a:ln>
                  <a:noFill/>
                </a:ln>
                <a:solidFill>
                  <a:srgbClr val="000000"/>
                </a:solidFill>
                <a:effectLst/>
                <a:uLnTx/>
                <a:uFillTx/>
                <a:latin typeface="Arial"/>
                <a:ea typeface="宋体" pitchFamily="2" charset="-122"/>
                <a:cs typeface="+mn-cs"/>
              </a:rPr>
              <a:t>min_conf</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=50%</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计算，上述都是</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
        <p:nvSpPr>
          <p:cNvPr id="3" name="Rectangle 5">
            <a:extLst>
              <a:ext uri="{FF2B5EF4-FFF2-40B4-BE49-F238E27FC236}">
                <a16:creationId xmlns:a16="http://schemas.microsoft.com/office/drawing/2014/main" id="{6357C177-3554-C3C1-AB91-76AAA361446D}"/>
              </a:ext>
            </a:extLst>
          </p:cNvPr>
          <p:cNvSpPr>
            <a:spLocks noChangeArrowheads="1"/>
          </p:cNvSpPr>
          <p:nvPr/>
        </p:nvSpPr>
        <p:spPr bwMode="auto">
          <a:xfrm>
            <a:off x="0" y="306455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4" name="Rectangle 7">
            <a:extLst>
              <a:ext uri="{FF2B5EF4-FFF2-40B4-BE49-F238E27FC236}">
                <a16:creationId xmlns:a16="http://schemas.microsoft.com/office/drawing/2014/main" id="{0DF72319-3875-DA39-179E-47F004265F8E}"/>
              </a:ext>
            </a:extLst>
          </p:cNvPr>
          <p:cNvSpPr>
            <a:spLocks noChangeArrowheads="1"/>
          </p:cNvSpPr>
          <p:nvPr/>
        </p:nvSpPr>
        <p:spPr bwMode="auto">
          <a:xfrm>
            <a:off x="0" y="295342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5" name="Rectangle 9">
            <a:extLst>
              <a:ext uri="{FF2B5EF4-FFF2-40B4-BE49-F238E27FC236}">
                <a16:creationId xmlns:a16="http://schemas.microsoft.com/office/drawing/2014/main" id="{81240DCB-EF40-E0CC-4444-3B82DAEC1FF6}"/>
              </a:ext>
            </a:extLst>
          </p:cNvPr>
          <p:cNvSpPr>
            <a:spLocks noChangeArrowheads="1"/>
          </p:cNvSpPr>
          <p:nvPr/>
        </p:nvSpPr>
        <p:spPr bwMode="auto">
          <a:xfrm>
            <a:off x="0" y="295342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6" name="Rectangle 11">
            <a:extLst>
              <a:ext uri="{FF2B5EF4-FFF2-40B4-BE49-F238E27FC236}">
                <a16:creationId xmlns:a16="http://schemas.microsoft.com/office/drawing/2014/main" id="{31D617E1-3065-D7FD-6982-7FF6D06AFAC0}"/>
              </a:ext>
            </a:extLst>
          </p:cNvPr>
          <p:cNvSpPr>
            <a:spLocks noChangeArrowheads="1"/>
          </p:cNvSpPr>
          <p:nvPr/>
        </p:nvSpPr>
        <p:spPr bwMode="auto">
          <a:xfrm>
            <a:off x="0" y="306455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7" name="Object 4">
            <a:extLst>
              <a:ext uri="{FF2B5EF4-FFF2-40B4-BE49-F238E27FC236}">
                <a16:creationId xmlns:a16="http://schemas.microsoft.com/office/drawing/2014/main" id="{5D05438E-9122-D464-D790-E6261AB9CC08}"/>
              </a:ext>
            </a:extLst>
          </p:cNvPr>
          <p:cNvGraphicFramePr>
            <a:graphicFrameLocks noChangeAspect="1"/>
          </p:cNvGraphicFramePr>
          <p:nvPr>
            <p:extLst>
              <p:ext uri="{D42A27DB-BD31-4B8C-83A1-F6EECF244321}">
                <p14:modId xmlns:p14="http://schemas.microsoft.com/office/powerpoint/2010/main" val="2382309390"/>
              </p:ext>
            </p:extLst>
          </p:nvPr>
        </p:nvGraphicFramePr>
        <p:xfrm>
          <a:off x="1476375" y="4104364"/>
          <a:ext cx="358775" cy="250825"/>
        </p:xfrm>
        <a:graphic>
          <a:graphicData uri="http://schemas.openxmlformats.org/presentationml/2006/ole">
            <mc:AlternateContent xmlns:mc="http://schemas.openxmlformats.org/markup-compatibility/2006">
              <mc:Choice xmlns:v="urn:schemas-microsoft-com:vml" Requires="v">
                <p:oleObj name="公式" r:id="rId2" imgW="203040" imgH="139680" progId="Equation.3">
                  <p:embed/>
                </p:oleObj>
              </mc:Choice>
              <mc:Fallback>
                <p:oleObj name="公式" r:id="rId2" imgW="203040" imgH="139680" progId="Equation.3">
                  <p:embed/>
                  <p:pic>
                    <p:nvPicPr>
                      <p:cNvPr id="215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104364"/>
                        <a:ext cx="3587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1">
            <a:extLst>
              <a:ext uri="{FF2B5EF4-FFF2-40B4-BE49-F238E27FC236}">
                <a16:creationId xmlns:a16="http://schemas.microsoft.com/office/drawing/2014/main" id="{61A45CF0-B043-3773-F5F8-CEE58C644DE9}"/>
              </a:ext>
            </a:extLst>
          </p:cNvPr>
          <p:cNvGraphicFramePr>
            <a:graphicFrameLocks noChangeAspect="1"/>
          </p:cNvGraphicFramePr>
          <p:nvPr>
            <p:extLst>
              <p:ext uri="{D42A27DB-BD31-4B8C-83A1-F6EECF244321}">
                <p14:modId xmlns:p14="http://schemas.microsoft.com/office/powerpoint/2010/main" val="2708680898"/>
              </p:ext>
            </p:extLst>
          </p:nvPr>
        </p:nvGraphicFramePr>
        <p:xfrm>
          <a:off x="1979613" y="3023277"/>
          <a:ext cx="360362" cy="250825"/>
        </p:xfrm>
        <a:graphic>
          <a:graphicData uri="http://schemas.openxmlformats.org/presentationml/2006/ole">
            <mc:AlternateContent xmlns:mc="http://schemas.openxmlformats.org/markup-compatibility/2006">
              <mc:Choice xmlns:v="urn:schemas-microsoft-com:vml" Requires="v">
                <p:oleObj name="公式" r:id="rId4" imgW="203112" imgH="139639" progId="Equation.3">
                  <p:embed/>
                </p:oleObj>
              </mc:Choice>
              <mc:Fallback>
                <p:oleObj name="公式" r:id="rId4" imgW="203112" imgH="139639" progId="Equation.3">
                  <p:embed/>
                  <p:pic>
                    <p:nvPicPr>
                      <p:cNvPr id="21513"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023277"/>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2">
            <a:extLst>
              <a:ext uri="{FF2B5EF4-FFF2-40B4-BE49-F238E27FC236}">
                <a16:creationId xmlns:a16="http://schemas.microsoft.com/office/drawing/2014/main" id="{25A0FE59-FCB4-5F80-5157-50CCEE0E55A3}"/>
              </a:ext>
            </a:extLst>
          </p:cNvPr>
          <p:cNvGraphicFramePr>
            <a:graphicFrameLocks noChangeAspect="1"/>
          </p:cNvGraphicFramePr>
          <p:nvPr>
            <p:extLst>
              <p:ext uri="{D42A27DB-BD31-4B8C-83A1-F6EECF244321}">
                <p14:modId xmlns:p14="http://schemas.microsoft.com/office/powerpoint/2010/main" val="4017029416"/>
              </p:ext>
            </p:extLst>
          </p:nvPr>
        </p:nvGraphicFramePr>
        <p:xfrm>
          <a:off x="1979613" y="3383639"/>
          <a:ext cx="360362" cy="250825"/>
        </p:xfrm>
        <a:graphic>
          <a:graphicData uri="http://schemas.openxmlformats.org/presentationml/2006/ole">
            <mc:AlternateContent xmlns:mc="http://schemas.openxmlformats.org/markup-compatibility/2006">
              <mc:Choice xmlns:v="urn:schemas-microsoft-com:vml" Requires="v">
                <p:oleObj name="公式" r:id="rId5" imgW="203112" imgH="139639" progId="Equation.3">
                  <p:embed/>
                </p:oleObj>
              </mc:Choice>
              <mc:Fallback>
                <p:oleObj name="公式" r:id="rId5" imgW="203112" imgH="139639" progId="Equation.3">
                  <p:embed/>
                  <p:pic>
                    <p:nvPicPr>
                      <p:cNvPr id="21514"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383639"/>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3">
            <a:extLst>
              <a:ext uri="{FF2B5EF4-FFF2-40B4-BE49-F238E27FC236}">
                <a16:creationId xmlns:a16="http://schemas.microsoft.com/office/drawing/2014/main" id="{A94F9DFF-2ADD-F7B5-56CC-E6A00E2F85B8}"/>
              </a:ext>
            </a:extLst>
          </p:cNvPr>
          <p:cNvGraphicFramePr>
            <a:graphicFrameLocks noChangeAspect="1"/>
          </p:cNvGraphicFramePr>
          <p:nvPr>
            <p:extLst>
              <p:ext uri="{D42A27DB-BD31-4B8C-83A1-F6EECF244321}">
                <p14:modId xmlns:p14="http://schemas.microsoft.com/office/powerpoint/2010/main" val="3168316783"/>
              </p:ext>
            </p:extLst>
          </p:nvPr>
        </p:nvGraphicFramePr>
        <p:xfrm>
          <a:off x="1979613" y="3744002"/>
          <a:ext cx="360362" cy="250825"/>
        </p:xfrm>
        <a:graphic>
          <a:graphicData uri="http://schemas.openxmlformats.org/presentationml/2006/ole">
            <mc:AlternateContent xmlns:mc="http://schemas.openxmlformats.org/markup-compatibility/2006">
              <mc:Choice xmlns:v="urn:schemas-microsoft-com:vml" Requires="v">
                <p:oleObj name="公式" r:id="rId6" imgW="203112" imgH="139639" progId="Equation.3">
                  <p:embed/>
                </p:oleObj>
              </mc:Choice>
              <mc:Fallback>
                <p:oleObj name="公式" r:id="rId6" imgW="203112" imgH="139639" progId="Equation.3">
                  <p:embed/>
                  <p:pic>
                    <p:nvPicPr>
                      <p:cNvPr id="21515"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744002"/>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4">
            <a:extLst>
              <a:ext uri="{FF2B5EF4-FFF2-40B4-BE49-F238E27FC236}">
                <a16:creationId xmlns:a16="http://schemas.microsoft.com/office/drawing/2014/main" id="{60A7896E-D689-6D04-1535-89F4CFAB6023}"/>
              </a:ext>
            </a:extLst>
          </p:cNvPr>
          <p:cNvGraphicFramePr>
            <a:graphicFrameLocks noChangeAspect="1"/>
          </p:cNvGraphicFramePr>
          <p:nvPr>
            <p:extLst>
              <p:ext uri="{D42A27DB-BD31-4B8C-83A1-F6EECF244321}">
                <p14:modId xmlns:p14="http://schemas.microsoft.com/office/powerpoint/2010/main" val="3007101473"/>
              </p:ext>
            </p:extLst>
          </p:nvPr>
        </p:nvGraphicFramePr>
        <p:xfrm>
          <a:off x="1476375" y="4463139"/>
          <a:ext cx="358775" cy="250825"/>
        </p:xfrm>
        <a:graphic>
          <a:graphicData uri="http://schemas.openxmlformats.org/presentationml/2006/ole">
            <mc:AlternateContent xmlns:mc="http://schemas.openxmlformats.org/markup-compatibility/2006">
              <mc:Choice xmlns:v="urn:schemas-microsoft-com:vml" Requires="v">
                <p:oleObj name="公式" r:id="rId7" imgW="203112" imgH="139639" progId="Equation.3">
                  <p:embed/>
                </p:oleObj>
              </mc:Choice>
              <mc:Fallback>
                <p:oleObj name="公式" r:id="rId7" imgW="203112" imgH="139639" progId="Equation.3">
                  <p:embed/>
                  <p:pic>
                    <p:nvPicPr>
                      <p:cNvPr id="21516"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463139"/>
                        <a:ext cx="3587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6">
            <a:extLst>
              <a:ext uri="{FF2B5EF4-FFF2-40B4-BE49-F238E27FC236}">
                <a16:creationId xmlns:a16="http://schemas.microsoft.com/office/drawing/2014/main" id="{F884F5E1-3ACF-980E-93F7-8E78C1470EC8}"/>
              </a:ext>
            </a:extLst>
          </p:cNvPr>
          <p:cNvGraphicFramePr>
            <a:graphicFrameLocks noChangeAspect="1"/>
          </p:cNvGraphicFramePr>
          <p:nvPr>
            <p:extLst>
              <p:ext uri="{D42A27DB-BD31-4B8C-83A1-F6EECF244321}">
                <p14:modId xmlns:p14="http://schemas.microsoft.com/office/powerpoint/2010/main" val="3021445714"/>
              </p:ext>
            </p:extLst>
          </p:nvPr>
        </p:nvGraphicFramePr>
        <p:xfrm>
          <a:off x="1476375" y="4823502"/>
          <a:ext cx="358775" cy="250825"/>
        </p:xfrm>
        <a:graphic>
          <a:graphicData uri="http://schemas.openxmlformats.org/presentationml/2006/ole">
            <mc:AlternateContent xmlns:mc="http://schemas.openxmlformats.org/markup-compatibility/2006">
              <mc:Choice xmlns:v="urn:schemas-microsoft-com:vml" Requires="v">
                <p:oleObj name="公式" r:id="rId8" imgW="203112" imgH="139639" progId="Equation.3">
                  <p:embed/>
                </p:oleObj>
              </mc:Choice>
              <mc:Fallback>
                <p:oleObj name="公式" r:id="rId8" imgW="203112" imgH="139639" progId="Equation.3">
                  <p:embed/>
                  <p:pic>
                    <p:nvPicPr>
                      <p:cNvPr id="2151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823502"/>
                        <a:ext cx="3587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8">
            <a:extLst>
              <a:ext uri="{FF2B5EF4-FFF2-40B4-BE49-F238E27FC236}">
                <a16:creationId xmlns:a16="http://schemas.microsoft.com/office/drawing/2014/main" id="{7738B521-D1A9-7B8D-0855-7C079115BCE1}"/>
              </a:ext>
            </a:extLst>
          </p:cNvPr>
          <p:cNvGraphicFramePr>
            <a:graphicFrameLocks noChangeAspect="1"/>
          </p:cNvGraphicFramePr>
          <p:nvPr>
            <p:extLst>
              <p:ext uri="{D42A27DB-BD31-4B8C-83A1-F6EECF244321}">
                <p14:modId xmlns:p14="http://schemas.microsoft.com/office/powerpoint/2010/main" val="296644153"/>
              </p:ext>
            </p:extLst>
          </p:nvPr>
        </p:nvGraphicFramePr>
        <p:xfrm>
          <a:off x="1225550" y="5904589"/>
          <a:ext cx="6619875" cy="696913"/>
        </p:xfrm>
        <a:graphic>
          <a:graphicData uri="http://schemas.openxmlformats.org/presentationml/2006/ole">
            <mc:AlternateContent xmlns:mc="http://schemas.openxmlformats.org/markup-compatibility/2006">
              <mc:Choice xmlns:v="urn:schemas-microsoft-com:vml" Requires="v">
                <p:oleObj name="公式" r:id="rId9" imgW="4063680" imgH="431640" progId="Equation.3">
                  <p:embed/>
                </p:oleObj>
              </mc:Choice>
              <mc:Fallback>
                <p:oleObj name="公式" r:id="rId9" imgW="4063680" imgH="431640" progId="Equation.3">
                  <p:embed/>
                  <p:pic>
                    <p:nvPicPr>
                      <p:cNvPr id="21518"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5550" y="5904589"/>
                        <a:ext cx="66198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563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什么是频繁模式分析？</a:t>
            </a:r>
          </a:p>
        </p:txBody>
      </p:sp>
      <p:sp>
        <p:nvSpPr>
          <p:cNvPr id="2" name="Rectangle 3">
            <a:extLst>
              <a:ext uri="{FF2B5EF4-FFF2-40B4-BE49-F238E27FC236}">
                <a16:creationId xmlns:a16="http://schemas.microsoft.com/office/drawing/2014/main" id="{A0E49D4D-2959-6065-C1D4-2BDBF5A104FF}"/>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kern="0">
                <a:ea typeface="宋体" charset="-122"/>
              </a:rPr>
              <a:t>频繁模式是频繁的出现在数据集中的模式</a:t>
            </a:r>
          </a:p>
          <a:p>
            <a:pPr lvl="1">
              <a:lnSpc>
                <a:spcPct val="90000"/>
              </a:lnSpc>
            </a:pPr>
            <a:r>
              <a:rPr lang="zh-CN" altLang="en-US" kern="0">
                <a:ea typeface="宋体" charset="-122"/>
              </a:rPr>
              <a:t>如项集、子序或者子结构</a:t>
            </a:r>
            <a:endParaRPr lang="en-US" altLang="zh-CN" kern="0">
              <a:ea typeface="宋体" charset="-122"/>
            </a:endParaRPr>
          </a:p>
          <a:p>
            <a:pPr>
              <a:lnSpc>
                <a:spcPct val="90000"/>
              </a:lnSpc>
            </a:pPr>
            <a:r>
              <a:rPr lang="zh-CN" altLang="en-US" kern="0">
                <a:ea typeface="宋体" charset="-122"/>
              </a:rPr>
              <a:t>动机：发现数据中蕴含的内在规律</a:t>
            </a:r>
          </a:p>
          <a:p>
            <a:pPr lvl="1">
              <a:lnSpc>
                <a:spcPct val="90000"/>
              </a:lnSpc>
            </a:pPr>
            <a:r>
              <a:rPr lang="zh-CN" altLang="en-US" kern="0">
                <a:ea typeface="宋体" charset="-122"/>
              </a:rPr>
              <a:t>那些产品经常被一起购买？</a:t>
            </a:r>
            <a:r>
              <a:rPr lang="en-US" altLang="zh-CN" kern="0">
                <a:ea typeface="宋体" charset="-122"/>
              </a:rPr>
              <a:t>---</a:t>
            </a:r>
            <a:r>
              <a:rPr lang="zh-CN" altLang="en-US" kern="0">
                <a:ea typeface="宋体" charset="-122"/>
              </a:rPr>
              <a:t>啤酒和尿布？</a:t>
            </a:r>
          </a:p>
          <a:p>
            <a:pPr lvl="1">
              <a:lnSpc>
                <a:spcPct val="90000"/>
              </a:lnSpc>
            </a:pPr>
            <a:r>
              <a:rPr lang="zh-CN" altLang="en-US" kern="0">
                <a:ea typeface="宋体" charset="-122"/>
              </a:rPr>
              <a:t>买了</a:t>
            </a:r>
            <a:r>
              <a:rPr lang="en-US" altLang="zh-CN" kern="0">
                <a:ea typeface="宋体" charset="-122"/>
              </a:rPr>
              <a:t>PC</a:t>
            </a:r>
            <a:r>
              <a:rPr lang="zh-CN" altLang="en-US" kern="0">
                <a:ea typeface="宋体" charset="-122"/>
              </a:rPr>
              <a:t>之后接着都会买些什么？</a:t>
            </a:r>
          </a:p>
          <a:p>
            <a:pPr lvl="1">
              <a:lnSpc>
                <a:spcPct val="90000"/>
              </a:lnSpc>
            </a:pPr>
            <a:r>
              <a:rPr lang="zh-CN" altLang="en-US" kern="0">
                <a:ea typeface="宋体" charset="-122"/>
              </a:rPr>
              <a:t>哪种</a:t>
            </a:r>
            <a:r>
              <a:rPr lang="en-US" altLang="zh-CN" kern="0">
                <a:ea typeface="宋体" charset="-122"/>
              </a:rPr>
              <a:t>DNA</a:t>
            </a:r>
            <a:r>
              <a:rPr lang="zh-CN" altLang="en-US" kern="0">
                <a:ea typeface="宋体" charset="-122"/>
              </a:rPr>
              <a:t>对这种新药敏感</a:t>
            </a:r>
          </a:p>
          <a:p>
            <a:pPr lvl="1">
              <a:lnSpc>
                <a:spcPct val="90000"/>
              </a:lnSpc>
            </a:pPr>
            <a:r>
              <a:rPr lang="zh-CN" altLang="en-US" kern="0">
                <a:ea typeface="宋体" charset="-122"/>
              </a:rPr>
              <a:t>我们能够自动的分类</a:t>
            </a:r>
            <a:r>
              <a:rPr lang="en-US" altLang="zh-CN" kern="0">
                <a:ea typeface="宋体" charset="-122"/>
              </a:rPr>
              <a:t>WEB</a:t>
            </a:r>
            <a:r>
              <a:rPr lang="zh-CN" altLang="en-US" kern="0">
                <a:ea typeface="宋体" charset="-122"/>
              </a:rPr>
              <a:t>文档吗？</a:t>
            </a:r>
          </a:p>
          <a:p>
            <a:pPr>
              <a:lnSpc>
                <a:spcPct val="90000"/>
              </a:lnSpc>
            </a:pPr>
            <a:r>
              <a:rPr lang="zh-CN" altLang="en-US" kern="0">
                <a:ea typeface="宋体" charset="-122"/>
              </a:rPr>
              <a:t>应用</a:t>
            </a:r>
          </a:p>
          <a:p>
            <a:pPr lvl="1">
              <a:lnSpc>
                <a:spcPct val="90000"/>
              </a:lnSpc>
            </a:pPr>
            <a:r>
              <a:rPr lang="zh-CN" altLang="en-US" kern="0">
                <a:ea typeface="宋体" charset="-122"/>
              </a:rPr>
              <a:t>购物篮分析、</a:t>
            </a:r>
            <a:r>
              <a:rPr lang="en-US" altLang="zh-CN" kern="0">
                <a:ea typeface="宋体" charset="-122"/>
              </a:rPr>
              <a:t>WEB</a:t>
            </a:r>
            <a:r>
              <a:rPr lang="zh-CN" altLang="en-US" kern="0">
                <a:ea typeface="宋体" charset="-122"/>
              </a:rPr>
              <a:t>日志（点击流）分析、捆绑销售、</a:t>
            </a:r>
            <a:r>
              <a:rPr lang="en-US" altLang="zh-CN" kern="0">
                <a:ea typeface="宋体" charset="-122"/>
              </a:rPr>
              <a:t>DNA</a:t>
            </a:r>
            <a:r>
              <a:rPr lang="zh-CN" altLang="en-US" kern="0">
                <a:ea typeface="宋体" charset="-122"/>
              </a:rPr>
              <a:t>序列分析等</a:t>
            </a:r>
            <a:endParaRPr lang="zh-CN" altLang="en-US" kern="0" dirty="0">
              <a:ea typeface="宋体" charset="-122"/>
            </a:endParaRPr>
          </a:p>
        </p:txBody>
      </p:sp>
    </p:spTree>
    <p:extLst>
      <p:ext uri="{BB962C8B-B14F-4D97-AF65-F5344CB8AC3E}">
        <p14:creationId xmlns:p14="http://schemas.microsoft.com/office/powerpoint/2010/main" val="244035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提高</a:t>
            </a:r>
            <a:r>
              <a:rPr lang="en-US" altLang="zh-CN" dirty="0" err="1">
                <a:ea typeface="宋体" charset="-122"/>
              </a:rPr>
              <a:t>Apriori</a:t>
            </a:r>
            <a:r>
              <a:rPr lang="zh-CN" altLang="en-US" dirty="0">
                <a:ea typeface="宋体" charset="-122"/>
              </a:rPr>
              <a:t>算法的有效性</a:t>
            </a:r>
            <a:endParaRPr lang="zh-CN" altLang="en-US" dirty="0"/>
          </a:p>
        </p:txBody>
      </p:sp>
      <p:sp>
        <p:nvSpPr>
          <p:cNvPr id="2" name="Rectangle 3">
            <a:extLst>
              <a:ext uri="{FF2B5EF4-FFF2-40B4-BE49-F238E27FC236}">
                <a16:creationId xmlns:a16="http://schemas.microsoft.com/office/drawing/2014/main" id="{04DCA840-DF31-CC85-8CFE-DFC76A8F7C2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en-US" altLang="zh-CN" sz="2600" kern="0">
                <a:ea typeface="宋体" charset="-122"/>
              </a:rPr>
              <a:t>Apriori</a:t>
            </a:r>
            <a:r>
              <a:rPr lang="zh-CN" altLang="en-US" sz="2600" kern="0">
                <a:ea typeface="宋体" charset="-122"/>
              </a:rPr>
              <a:t>算法主要的挑战</a:t>
            </a:r>
          </a:p>
          <a:p>
            <a:pPr lvl="1">
              <a:lnSpc>
                <a:spcPct val="90000"/>
              </a:lnSpc>
            </a:pPr>
            <a:r>
              <a:rPr lang="zh-CN" altLang="en-US" sz="2200" kern="0">
                <a:ea typeface="宋体" charset="-122"/>
              </a:rPr>
              <a:t>要对数据进行多次扫描；</a:t>
            </a:r>
          </a:p>
          <a:p>
            <a:pPr lvl="1">
              <a:lnSpc>
                <a:spcPct val="90000"/>
              </a:lnSpc>
            </a:pPr>
            <a:r>
              <a:rPr lang="zh-CN" altLang="en-US" sz="2200" kern="0">
                <a:ea typeface="宋体" charset="-122"/>
              </a:rPr>
              <a:t>会产生大量的候选项集；</a:t>
            </a:r>
          </a:p>
          <a:p>
            <a:pPr lvl="1">
              <a:lnSpc>
                <a:spcPct val="90000"/>
              </a:lnSpc>
            </a:pPr>
            <a:r>
              <a:rPr lang="zh-CN" altLang="en-US" sz="2200" kern="0">
                <a:ea typeface="宋体" charset="-122"/>
              </a:rPr>
              <a:t>对候选项集的支持度计算非常繁琐；</a:t>
            </a:r>
          </a:p>
          <a:p>
            <a:pPr>
              <a:lnSpc>
                <a:spcPct val="90000"/>
              </a:lnSpc>
            </a:pPr>
            <a:r>
              <a:rPr lang="zh-CN" altLang="en-US" sz="2600" kern="0">
                <a:ea typeface="宋体" charset="-122"/>
              </a:rPr>
              <a:t>解决思路</a:t>
            </a:r>
          </a:p>
          <a:p>
            <a:pPr lvl="1">
              <a:lnSpc>
                <a:spcPct val="90000"/>
              </a:lnSpc>
            </a:pPr>
            <a:r>
              <a:rPr lang="zh-CN" altLang="en-US" sz="2200" kern="0">
                <a:ea typeface="宋体" charset="-122"/>
              </a:rPr>
              <a:t>减少对数据的扫描次数；</a:t>
            </a:r>
          </a:p>
          <a:p>
            <a:pPr lvl="1">
              <a:lnSpc>
                <a:spcPct val="90000"/>
              </a:lnSpc>
            </a:pPr>
            <a:r>
              <a:rPr lang="zh-CN" altLang="en-US" sz="2200" kern="0">
                <a:ea typeface="宋体" charset="-122"/>
              </a:rPr>
              <a:t>缩小产生的候选项集；</a:t>
            </a:r>
          </a:p>
          <a:p>
            <a:pPr lvl="1">
              <a:lnSpc>
                <a:spcPct val="90000"/>
              </a:lnSpc>
            </a:pPr>
            <a:r>
              <a:rPr lang="zh-CN" altLang="en-US" sz="2200" kern="0">
                <a:ea typeface="宋体" charset="-122"/>
              </a:rPr>
              <a:t>改进对候选项集的支持度计算方法</a:t>
            </a:r>
          </a:p>
          <a:p>
            <a:pPr>
              <a:lnSpc>
                <a:spcPct val="90000"/>
              </a:lnSpc>
            </a:pPr>
            <a:r>
              <a:rPr lang="zh-CN" altLang="en-US" sz="2600" kern="0">
                <a:ea typeface="宋体" charset="-122"/>
              </a:rPr>
              <a:t>方法</a:t>
            </a:r>
            <a:r>
              <a:rPr lang="en-US" altLang="zh-CN" sz="2600" kern="0">
                <a:ea typeface="宋体" charset="-122"/>
              </a:rPr>
              <a:t>1</a:t>
            </a:r>
            <a:r>
              <a:rPr lang="zh-CN" altLang="en-US" sz="2600" kern="0">
                <a:ea typeface="宋体" charset="-122"/>
              </a:rPr>
              <a:t>：基于</a:t>
            </a:r>
            <a:r>
              <a:rPr lang="en-US" altLang="zh-CN" sz="2600" kern="0">
                <a:ea typeface="宋体" charset="-122"/>
              </a:rPr>
              <a:t>hash</a:t>
            </a:r>
            <a:r>
              <a:rPr lang="zh-CN" altLang="en-US" sz="2600" kern="0">
                <a:ea typeface="宋体" charset="-122"/>
              </a:rPr>
              <a:t>表的项集计数</a:t>
            </a:r>
          </a:p>
          <a:p>
            <a:pPr lvl="1">
              <a:lnSpc>
                <a:spcPct val="90000"/>
              </a:lnSpc>
            </a:pPr>
            <a:r>
              <a:rPr lang="zh-CN" altLang="en-US" sz="2200" kern="0">
                <a:ea typeface="宋体" charset="-122"/>
              </a:rPr>
              <a:t>将每个项集通过相应的</a:t>
            </a:r>
            <a:r>
              <a:rPr lang="en-US" altLang="zh-CN" sz="2200" kern="0">
                <a:ea typeface="宋体" charset="-122"/>
              </a:rPr>
              <a:t>hash</a:t>
            </a:r>
            <a:r>
              <a:rPr lang="zh-CN" altLang="en-US" sz="2200" kern="0">
                <a:ea typeface="宋体" charset="-122"/>
              </a:rPr>
              <a:t>函数映射到</a:t>
            </a:r>
            <a:r>
              <a:rPr lang="en-US" altLang="zh-CN" sz="2200" kern="0">
                <a:ea typeface="宋体" charset="-122"/>
              </a:rPr>
              <a:t>hash</a:t>
            </a:r>
            <a:r>
              <a:rPr lang="zh-CN" altLang="en-US" sz="2200" kern="0">
                <a:ea typeface="宋体" charset="-122"/>
              </a:rPr>
              <a:t>表中的不同的桶中，这样可以通过将桶中的项集技术跟最小支持计数相比较先淘汰一部分项集。</a:t>
            </a:r>
            <a:endParaRPr lang="zh-CN" altLang="en-US" sz="2200" kern="0" dirty="0">
              <a:ea typeface="宋体" charset="-122"/>
            </a:endParaRPr>
          </a:p>
        </p:txBody>
      </p:sp>
    </p:spTree>
    <p:extLst>
      <p:ext uri="{BB962C8B-B14F-4D97-AF65-F5344CB8AC3E}">
        <p14:creationId xmlns:p14="http://schemas.microsoft.com/office/powerpoint/2010/main" val="237321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提高</a:t>
            </a:r>
            <a:r>
              <a:rPr lang="en-US" altLang="zh-CN" dirty="0" err="1">
                <a:ea typeface="宋体" charset="-122"/>
              </a:rPr>
              <a:t>Apriori</a:t>
            </a:r>
            <a:r>
              <a:rPr lang="zh-CN" altLang="en-US" dirty="0">
                <a:ea typeface="宋体" charset="-122"/>
              </a:rPr>
              <a:t>算法的有效性</a:t>
            </a:r>
            <a:endParaRPr lang="zh-CN" altLang="en-US" dirty="0"/>
          </a:p>
        </p:txBody>
      </p:sp>
      <p:sp>
        <p:nvSpPr>
          <p:cNvPr id="2" name="Rectangle 3">
            <a:extLst>
              <a:ext uri="{FF2B5EF4-FFF2-40B4-BE49-F238E27FC236}">
                <a16:creationId xmlns:a16="http://schemas.microsoft.com/office/drawing/2014/main" id="{BD9DED59-CAFD-3B63-3E96-98EC152314FC}"/>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600" kern="0">
                <a:ea typeface="宋体" charset="-122"/>
              </a:rPr>
              <a:t>方法</a:t>
            </a:r>
            <a:r>
              <a:rPr lang="en-US" altLang="zh-CN" sz="2600" kern="0">
                <a:ea typeface="宋体" charset="-122"/>
              </a:rPr>
              <a:t>2</a:t>
            </a:r>
            <a:r>
              <a:rPr lang="zh-CN" altLang="en-US" sz="2600" kern="0">
                <a:ea typeface="宋体" charset="-122"/>
              </a:rPr>
              <a:t>：事务压缩（压缩进一步迭代的事务数）</a:t>
            </a:r>
          </a:p>
          <a:p>
            <a:pPr lvl="1"/>
            <a:r>
              <a:rPr lang="zh-CN" altLang="en-US" sz="2200" kern="0">
                <a:ea typeface="宋体" charset="-122"/>
              </a:rPr>
              <a:t>不包含任何</a:t>
            </a:r>
            <a:r>
              <a:rPr lang="en-US" altLang="zh-CN" sz="2200" kern="0">
                <a:ea typeface="宋体" charset="-122"/>
              </a:rPr>
              <a:t>k-</a:t>
            </a:r>
            <a:r>
              <a:rPr lang="zh-CN" altLang="en-US" sz="2200" kern="0">
                <a:ea typeface="宋体" charset="-122"/>
              </a:rPr>
              <a:t>项集的事务不可能包含任何</a:t>
            </a:r>
            <a:r>
              <a:rPr lang="en-US" altLang="zh-CN" sz="2200" kern="0">
                <a:ea typeface="宋体" charset="-122"/>
              </a:rPr>
              <a:t>(k+1)-</a:t>
            </a:r>
            <a:r>
              <a:rPr lang="zh-CN" altLang="en-US" sz="2200" kern="0">
                <a:ea typeface="宋体" charset="-122"/>
              </a:rPr>
              <a:t>项集，这种事务在下一步的计算中可以加上标记或删除。</a:t>
            </a:r>
          </a:p>
          <a:p>
            <a:r>
              <a:rPr lang="zh-CN" altLang="en-US" sz="2600" kern="0">
                <a:ea typeface="宋体" charset="-122"/>
              </a:rPr>
              <a:t>方法</a:t>
            </a:r>
            <a:r>
              <a:rPr lang="en-US" altLang="zh-CN" sz="2600" kern="0">
                <a:ea typeface="宋体" charset="-122"/>
              </a:rPr>
              <a:t>3</a:t>
            </a:r>
            <a:r>
              <a:rPr lang="zh-CN" altLang="en-US" sz="2600" kern="0">
                <a:ea typeface="宋体" charset="-122"/>
              </a:rPr>
              <a:t>：划分</a:t>
            </a:r>
          </a:p>
          <a:p>
            <a:pPr lvl="1"/>
            <a:r>
              <a:rPr lang="zh-CN" altLang="en-US" sz="2200" kern="0">
                <a:ea typeface="宋体" charset="-122"/>
              </a:rPr>
              <a:t>挖掘频繁项集只需要两次数据扫描</a:t>
            </a:r>
          </a:p>
          <a:p>
            <a:pPr lvl="1"/>
            <a:r>
              <a:rPr lang="en-US" altLang="zh-CN" sz="2200" kern="0">
                <a:ea typeface="宋体" charset="-122"/>
              </a:rPr>
              <a:t>D</a:t>
            </a:r>
            <a:r>
              <a:rPr lang="zh-CN" altLang="en-US" sz="2200" kern="0">
                <a:ea typeface="宋体" charset="-122"/>
              </a:rPr>
              <a:t>中的任何频繁项集必须作为局部频繁项集至少出现在一个部分中。</a:t>
            </a:r>
          </a:p>
          <a:p>
            <a:pPr lvl="2"/>
            <a:r>
              <a:rPr lang="zh-CN" altLang="en-US" sz="2000" kern="0">
                <a:ea typeface="宋体" charset="-122"/>
              </a:rPr>
              <a:t>第一次扫描：将数据划分为多个部分并找到局部频繁项集</a:t>
            </a:r>
          </a:p>
          <a:p>
            <a:pPr lvl="2"/>
            <a:r>
              <a:rPr lang="zh-CN" altLang="en-US" sz="2000" kern="0">
                <a:ea typeface="宋体" charset="-122"/>
              </a:rPr>
              <a:t>第二次扫描：评估每个候选项集的实际支持度，以确定全局频繁项集</a:t>
            </a:r>
            <a:endParaRPr lang="zh-CN" altLang="en-US" sz="2000" kern="0" dirty="0">
              <a:ea typeface="宋体" charset="-122"/>
            </a:endParaRPr>
          </a:p>
        </p:txBody>
      </p:sp>
    </p:spTree>
    <p:extLst>
      <p:ext uri="{BB962C8B-B14F-4D97-AF65-F5344CB8AC3E}">
        <p14:creationId xmlns:p14="http://schemas.microsoft.com/office/powerpoint/2010/main" val="163152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提高</a:t>
            </a:r>
            <a:r>
              <a:rPr lang="en-US" altLang="zh-CN" dirty="0" err="1">
                <a:ea typeface="宋体" charset="-122"/>
              </a:rPr>
              <a:t>Apriori</a:t>
            </a:r>
            <a:r>
              <a:rPr lang="zh-CN" altLang="en-US" dirty="0">
                <a:ea typeface="宋体" charset="-122"/>
              </a:rPr>
              <a:t>算法的有效性</a:t>
            </a:r>
            <a:endParaRPr lang="zh-CN" altLang="en-US" dirty="0"/>
          </a:p>
        </p:txBody>
      </p:sp>
      <p:sp>
        <p:nvSpPr>
          <p:cNvPr id="2" name="Rectangle 3">
            <a:extLst>
              <a:ext uri="{FF2B5EF4-FFF2-40B4-BE49-F238E27FC236}">
                <a16:creationId xmlns:a16="http://schemas.microsoft.com/office/drawing/2014/main" id="{9C3BAFCE-246F-3A88-65A6-79B76961FD5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sz="2600" kern="0">
                <a:ea typeface="宋体" charset="-122"/>
              </a:rPr>
              <a:t>方法</a:t>
            </a:r>
            <a:r>
              <a:rPr lang="en-US" altLang="zh-CN" sz="2600" kern="0">
                <a:ea typeface="宋体" charset="-122"/>
              </a:rPr>
              <a:t>4</a:t>
            </a:r>
            <a:r>
              <a:rPr lang="zh-CN" altLang="en-US" sz="2600" kern="0">
                <a:ea typeface="宋体" charset="-122"/>
              </a:rPr>
              <a:t>：选样（在给定数据的一个子集挖掘）</a:t>
            </a:r>
          </a:p>
          <a:p>
            <a:pPr lvl="1">
              <a:lnSpc>
                <a:spcPct val="90000"/>
              </a:lnSpc>
            </a:pPr>
            <a:r>
              <a:rPr lang="zh-CN" altLang="en-US" sz="2200" kern="0">
                <a:ea typeface="宋体" charset="-122"/>
              </a:rPr>
              <a:t>基本思想：选择原始数据的一个样本，在这个样本上用</a:t>
            </a:r>
            <a:r>
              <a:rPr lang="en-US" altLang="zh-CN" sz="2200" kern="0">
                <a:ea typeface="宋体" charset="-122"/>
              </a:rPr>
              <a:t>Apriori</a:t>
            </a:r>
            <a:r>
              <a:rPr lang="zh-CN" altLang="en-US" sz="2200" kern="0">
                <a:ea typeface="宋体" charset="-122"/>
              </a:rPr>
              <a:t>算法挖掘频繁模式</a:t>
            </a:r>
          </a:p>
          <a:p>
            <a:pPr lvl="1">
              <a:lnSpc>
                <a:spcPct val="90000"/>
              </a:lnSpc>
            </a:pPr>
            <a:r>
              <a:rPr lang="zh-CN" altLang="en-US" sz="2200" kern="0">
                <a:ea typeface="宋体" charset="-122"/>
              </a:rPr>
              <a:t>通过牺牲精确度来减少算法开销，为了提高效率，样本大小应该以可以放在内存中为宜，可以适当降低最小支持度来减少遗漏的频繁模式</a:t>
            </a:r>
          </a:p>
          <a:p>
            <a:pPr lvl="2">
              <a:lnSpc>
                <a:spcPct val="90000"/>
              </a:lnSpc>
            </a:pPr>
            <a:r>
              <a:rPr lang="zh-CN" altLang="en-US" sz="2000" kern="0">
                <a:ea typeface="宋体" charset="-122"/>
              </a:rPr>
              <a:t>可以通过一次全局扫描来验证从样本中发现的模式</a:t>
            </a:r>
          </a:p>
          <a:p>
            <a:pPr lvl="2">
              <a:lnSpc>
                <a:spcPct val="90000"/>
              </a:lnSpc>
            </a:pPr>
            <a:r>
              <a:rPr lang="zh-CN" altLang="en-US" sz="2000" kern="0">
                <a:ea typeface="宋体" charset="-122"/>
              </a:rPr>
              <a:t>可以通过第二此全局扫描来找到遗漏的模式</a:t>
            </a:r>
          </a:p>
          <a:p>
            <a:pPr>
              <a:lnSpc>
                <a:spcPct val="90000"/>
              </a:lnSpc>
            </a:pPr>
            <a:r>
              <a:rPr lang="zh-CN" altLang="en-US" sz="2600" kern="0">
                <a:ea typeface="宋体" charset="-122"/>
              </a:rPr>
              <a:t>方法</a:t>
            </a:r>
            <a:r>
              <a:rPr lang="en-US" altLang="zh-CN" sz="2600" kern="0">
                <a:ea typeface="宋体" charset="-122"/>
              </a:rPr>
              <a:t>5</a:t>
            </a:r>
            <a:r>
              <a:rPr lang="zh-CN" altLang="en-US" sz="2600" kern="0">
                <a:ea typeface="宋体" charset="-122"/>
              </a:rPr>
              <a:t>：动态项集计数</a:t>
            </a:r>
          </a:p>
          <a:p>
            <a:pPr lvl="1">
              <a:lnSpc>
                <a:spcPct val="90000"/>
              </a:lnSpc>
            </a:pPr>
            <a:r>
              <a:rPr lang="zh-CN" altLang="en-US" sz="2200" kern="0">
                <a:ea typeface="宋体" charset="-122"/>
              </a:rPr>
              <a:t>在扫描的不同点添加候选项集，这样，如果一个候选项集已经满足最少支持度，则在可以直接将它添加到频繁项集，而不必在这次扫描的以后对比中继续计算。</a:t>
            </a:r>
            <a:endParaRPr lang="zh-CN" altLang="en-US" sz="2200" kern="0" dirty="0">
              <a:ea typeface="宋体" charset="-122"/>
            </a:endParaRPr>
          </a:p>
        </p:txBody>
      </p:sp>
    </p:spTree>
    <p:extLst>
      <p:ext uri="{BB962C8B-B14F-4D97-AF65-F5344CB8AC3E}">
        <p14:creationId xmlns:p14="http://schemas.microsoft.com/office/powerpoint/2010/main" val="1396040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ea typeface="宋体" charset="-122"/>
              </a:rPr>
              <a:t>不产生候选频繁项集的算法</a:t>
            </a:r>
            <a:r>
              <a:rPr lang="en-US" altLang="zh-CN" sz="3600" dirty="0">
                <a:latin typeface="Arial" charset="0"/>
                <a:ea typeface="宋体" charset="-122"/>
              </a:rPr>
              <a:t>——</a:t>
            </a:r>
            <a:r>
              <a:rPr lang="en-US" altLang="zh-CN" sz="3600" dirty="0">
                <a:ea typeface="宋体" charset="-122"/>
              </a:rPr>
              <a:t>FP</a:t>
            </a:r>
            <a:r>
              <a:rPr lang="zh-CN" altLang="en-US" sz="3600" dirty="0">
                <a:ea typeface="宋体" charset="-122"/>
              </a:rPr>
              <a:t>树</a:t>
            </a:r>
            <a:endParaRPr lang="zh-CN" altLang="en-US" dirty="0"/>
          </a:p>
        </p:txBody>
      </p:sp>
      <p:sp>
        <p:nvSpPr>
          <p:cNvPr id="2" name="Rectangle 3">
            <a:extLst>
              <a:ext uri="{FF2B5EF4-FFF2-40B4-BE49-F238E27FC236}">
                <a16:creationId xmlns:a16="http://schemas.microsoft.com/office/drawing/2014/main" id="{8C378493-2E4E-EE6B-544E-0E208A830FF8}"/>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en-US" altLang="zh-CN" sz="2600" kern="0">
                <a:ea typeface="宋体" charset="-122"/>
              </a:rPr>
              <a:t>Apriori</a:t>
            </a:r>
            <a:r>
              <a:rPr lang="zh-CN" altLang="en-US" sz="2600" kern="0">
                <a:ea typeface="宋体" charset="-122"/>
              </a:rPr>
              <a:t>算法的主要开销：</a:t>
            </a:r>
          </a:p>
          <a:p>
            <a:pPr lvl="1"/>
            <a:r>
              <a:rPr lang="zh-CN" altLang="en-US" sz="2200" kern="0">
                <a:ea typeface="宋体" charset="-122"/>
              </a:rPr>
              <a:t>可能要产生大量的候选项集</a:t>
            </a:r>
          </a:p>
          <a:p>
            <a:pPr lvl="2"/>
            <a:r>
              <a:rPr lang="en-US" altLang="zh-CN" sz="2000" kern="0">
                <a:ea typeface="宋体" charset="-122"/>
              </a:rPr>
              <a:t>10</a:t>
            </a:r>
            <a:r>
              <a:rPr lang="en-US" altLang="zh-CN" sz="2000" kern="0" baseline="30000">
                <a:ea typeface="宋体" charset="-122"/>
              </a:rPr>
              <a:t>4</a:t>
            </a:r>
            <a:r>
              <a:rPr lang="zh-CN" altLang="en-US" sz="2000" kern="0">
                <a:ea typeface="宋体" charset="-122"/>
              </a:rPr>
              <a:t>个频繁</a:t>
            </a:r>
            <a:r>
              <a:rPr lang="en-US" altLang="zh-CN" sz="2000" kern="0">
                <a:ea typeface="宋体" charset="-122"/>
              </a:rPr>
              <a:t>1-</a:t>
            </a:r>
            <a:r>
              <a:rPr lang="zh-CN" altLang="en-US" sz="2000" kern="0">
                <a:ea typeface="宋体" charset="-122"/>
              </a:rPr>
              <a:t>项集会导致</a:t>
            </a:r>
            <a:r>
              <a:rPr lang="en-US" altLang="zh-CN" sz="2000" kern="0">
                <a:ea typeface="宋体" charset="-122"/>
              </a:rPr>
              <a:t>10</a:t>
            </a:r>
            <a:r>
              <a:rPr lang="en-US" altLang="zh-CN" sz="2000" kern="0" baseline="30000">
                <a:ea typeface="宋体" charset="-122"/>
              </a:rPr>
              <a:t>7</a:t>
            </a:r>
            <a:r>
              <a:rPr lang="zh-CN" altLang="en-US" sz="2000" kern="0">
                <a:ea typeface="宋体" charset="-122"/>
              </a:rPr>
              <a:t>个频繁</a:t>
            </a:r>
            <a:r>
              <a:rPr lang="en-US" altLang="zh-CN" sz="2000" kern="0">
                <a:ea typeface="宋体" charset="-122"/>
              </a:rPr>
              <a:t>2-</a:t>
            </a:r>
            <a:r>
              <a:rPr lang="zh-CN" altLang="en-US" sz="2000" kern="0">
                <a:ea typeface="宋体" charset="-122"/>
              </a:rPr>
              <a:t>项集</a:t>
            </a:r>
          </a:p>
          <a:p>
            <a:pPr lvl="2"/>
            <a:r>
              <a:rPr lang="zh-CN" altLang="en-US" sz="2000" kern="0">
                <a:ea typeface="宋体" charset="-122"/>
              </a:rPr>
              <a:t>对长度为</a:t>
            </a:r>
            <a:r>
              <a:rPr lang="en-US" altLang="zh-CN" sz="2000" kern="0">
                <a:ea typeface="宋体" charset="-122"/>
              </a:rPr>
              <a:t>100</a:t>
            </a:r>
            <a:r>
              <a:rPr lang="zh-CN" altLang="en-US" sz="2000" kern="0">
                <a:ea typeface="宋体" charset="-122"/>
              </a:rPr>
              <a:t>的频繁模式，会产生</a:t>
            </a:r>
            <a:r>
              <a:rPr lang="en-US" altLang="zh-CN" sz="2000" kern="0">
                <a:ea typeface="宋体" charset="-122"/>
              </a:rPr>
              <a:t>2</a:t>
            </a:r>
            <a:r>
              <a:rPr lang="en-US" altLang="zh-CN" sz="2000" kern="0" baseline="30000">
                <a:ea typeface="宋体" charset="-122"/>
              </a:rPr>
              <a:t>100</a:t>
            </a:r>
            <a:r>
              <a:rPr lang="zh-CN" altLang="en-US" sz="2000" kern="0">
                <a:ea typeface="宋体" charset="-122"/>
              </a:rPr>
              <a:t>个候选</a:t>
            </a:r>
          </a:p>
          <a:p>
            <a:pPr lvl="1"/>
            <a:r>
              <a:rPr lang="zh-CN" altLang="en-US" sz="2200" kern="0">
                <a:ea typeface="宋体" charset="-122"/>
              </a:rPr>
              <a:t>重复扫描数据库，通过</a:t>
            </a:r>
            <a:r>
              <a:rPr lang="zh-CN" altLang="en-US" sz="2200" b="1" i="1" kern="0">
                <a:ea typeface="宋体" charset="-122"/>
              </a:rPr>
              <a:t>模式匹配</a:t>
            </a:r>
            <a:r>
              <a:rPr lang="zh-CN" altLang="en-US" sz="2200" kern="0">
                <a:ea typeface="宋体" charset="-122"/>
              </a:rPr>
              <a:t>检查一个很大的候选集合</a:t>
            </a:r>
          </a:p>
          <a:p>
            <a:r>
              <a:rPr lang="zh-CN" altLang="en-US" sz="2600" kern="0">
                <a:ea typeface="宋体" charset="-122"/>
              </a:rPr>
              <a:t>不产生候选频繁项集的算法</a:t>
            </a:r>
            <a:r>
              <a:rPr lang="en-US" altLang="zh-CN" sz="2600" kern="0">
                <a:ea typeface="宋体" charset="-122"/>
              </a:rPr>
              <a:t>——</a:t>
            </a:r>
            <a:r>
              <a:rPr lang="en-US" altLang="en-US" sz="2600" kern="0">
                <a:ea typeface="宋体" charset="-122"/>
              </a:rPr>
              <a:t>FP-树频集算法</a:t>
            </a:r>
            <a:endParaRPr lang="zh-CN" altLang="en-US" sz="2600" kern="0">
              <a:ea typeface="宋体" charset="-122"/>
            </a:endParaRPr>
          </a:p>
          <a:p>
            <a:pPr lvl="1"/>
            <a:r>
              <a:rPr lang="zh-CN" altLang="en-US" sz="2200" kern="0">
                <a:ea typeface="宋体" charset="-122"/>
              </a:rPr>
              <a:t>一种采用</a:t>
            </a:r>
            <a:r>
              <a:rPr lang="en-US" altLang="zh-CN" sz="2200" kern="0">
                <a:ea typeface="宋体" charset="-122"/>
              </a:rPr>
              <a:t>divide and conquer</a:t>
            </a:r>
            <a:r>
              <a:rPr lang="zh-CN" altLang="en-US" sz="2200" kern="0">
                <a:ea typeface="宋体" charset="-122"/>
              </a:rPr>
              <a:t>（分治策略）的方法</a:t>
            </a:r>
          </a:p>
          <a:p>
            <a:pPr lvl="2"/>
            <a:r>
              <a:rPr lang="zh-CN" altLang="en-US" sz="2000" kern="0">
                <a:ea typeface="宋体" charset="-122"/>
              </a:rPr>
              <a:t>在经过第一遍扫描之后，把数据库中的频集压缩进一棵频繁模式树（</a:t>
            </a:r>
            <a:r>
              <a:rPr lang="en-US" altLang="zh-CN" sz="2000" kern="0">
                <a:ea typeface="宋体" charset="-122"/>
              </a:rPr>
              <a:t>FP-tree</a:t>
            </a:r>
            <a:r>
              <a:rPr lang="zh-CN" altLang="en-US" sz="2000" kern="0">
                <a:ea typeface="宋体" charset="-122"/>
              </a:rPr>
              <a:t>），同时依然保留其中的关联信息；</a:t>
            </a:r>
          </a:p>
          <a:p>
            <a:pPr lvl="2"/>
            <a:r>
              <a:rPr lang="zh-CN" altLang="en-US" sz="2000" kern="0">
                <a:ea typeface="宋体" charset="-122"/>
              </a:rPr>
              <a:t>将</a:t>
            </a:r>
            <a:r>
              <a:rPr lang="en-US" altLang="zh-CN" sz="2000" kern="0">
                <a:ea typeface="宋体" charset="-122"/>
              </a:rPr>
              <a:t>FP-tree</a:t>
            </a:r>
            <a:r>
              <a:rPr lang="zh-CN" altLang="en-US" sz="2000" kern="0">
                <a:ea typeface="宋体" charset="-122"/>
              </a:rPr>
              <a:t>分化成一些条件库，每个库和一个长度为</a:t>
            </a:r>
            <a:r>
              <a:rPr lang="en-US" altLang="zh-CN" sz="2000" kern="0">
                <a:ea typeface="宋体" charset="-122"/>
              </a:rPr>
              <a:t>1</a:t>
            </a:r>
            <a:r>
              <a:rPr lang="zh-CN" altLang="en-US" sz="2000" kern="0">
                <a:ea typeface="宋体" charset="-122"/>
              </a:rPr>
              <a:t>的频集相关，然后再对这些条件库分别进行挖掘。</a:t>
            </a:r>
            <a:endParaRPr lang="zh-CN" altLang="en-US" sz="2000" kern="0" dirty="0">
              <a:ea typeface="宋体" charset="-122"/>
            </a:endParaRPr>
          </a:p>
        </p:txBody>
      </p:sp>
    </p:spTree>
    <p:extLst>
      <p:ext uri="{BB962C8B-B14F-4D97-AF65-F5344CB8AC3E}">
        <p14:creationId xmlns:p14="http://schemas.microsoft.com/office/powerpoint/2010/main" val="129754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从事务数据库构建一个</a:t>
            </a:r>
            <a:r>
              <a:rPr lang="en-US" altLang="zh-CN" dirty="0">
                <a:ea typeface="宋体" charset="-122"/>
              </a:rPr>
              <a:t>FP</a:t>
            </a:r>
            <a:r>
              <a:rPr lang="zh-CN" altLang="en-US" dirty="0">
                <a:ea typeface="宋体" charset="-122"/>
              </a:rPr>
              <a:t>树</a:t>
            </a:r>
            <a:endParaRPr lang="zh-CN" altLang="en-US" dirty="0"/>
          </a:p>
        </p:txBody>
      </p:sp>
      <p:grpSp>
        <p:nvGrpSpPr>
          <p:cNvPr id="2" name="Group 4">
            <a:extLst>
              <a:ext uri="{FF2B5EF4-FFF2-40B4-BE49-F238E27FC236}">
                <a16:creationId xmlns:a16="http://schemas.microsoft.com/office/drawing/2014/main" id="{E76E3723-EF8C-E921-23E2-25E04984B1C6}"/>
              </a:ext>
            </a:extLst>
          </p:cNvPr>
          <p:cNvGrpSpPr>
            <a:grpSpLocks/>
          </p:cNvGrpSpPr>
          <p:nvPr/>
        </p:nvGrpSpPr>
        <p:grpSpPr bwMode="auto">
          <a:xfrm>
            <a:off x="4412343" y="2853871"/>
            <a:ext cx="4637088" cy="3525838"/>
            <a:chOff x="2496" y="1772"/>
            <a:chExt cx="2921" cy="2226"/>
          </a:xfrm>
        </p:grpSpPr>
        <p:sp>
          <p:nvSpPr>
            <p:cNvPr id="3" name="Text Box 5">
              <a:extLst>
                <a:ext uri="{FF2B5EF4-FFF2-40B4-BE49-F238E27FC236}">
                  <a16:creationId xmlns:a16="http://schemas.microsoft.com/office/drawing/2014/main" id="{14535BF5-6A44-4BB3-88BB-CC7340435BB3}"/>
                </a:ext>
              </a:extLst>
            </p:cNvPr>
            <p:cNvSpPr txBox="1">
              <a:spLocks noChangeArrowheads="1"/>
            </p:cNvSpPr>
            <p:nvPr/>
          </p:nvSpPr>
          <p:spPr bwMode="auto">
            <a:xfrm>
              <a:off x="4796" y="1772"/>
              <a:ext cx="526"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latin typeface="Times New Roman" pitchFamily="18" charset="0"/>
                </a:rPr>
                <a:t>{}null</a:t>
              </a:r>
            </a:p>
          </p:txBody>
        </p:sp>
        <p:sp>
          <p:nvSpPr>
            <p:cNvPr id="4" name="Text Box 6">
              <a:extLst>
                <a:ext uri="{FF2B5EF4-FFF2-40B4-BE49-F238E27FC236}">
                  <a16:creationId xmlns:a16="http://schemas.microsoft.com/office/drawing/2014/main" id="{73CE978E-C95D-C6C3-51E2-CABA0F50F926}"/>
                </a:ext>
              </a:extLst>
            </p:cNvPr>
            <p:cNvSpPr txBox="1">
              <a:spLocks noChangeArrowheads="1"/>
            </p:cNvSpPr>
            <p:nvPr/>
          </p:nvSpPr>
          <p:spPr bwMode="auto">
            <a:xfrm>
              <a:off x="4508" y="2205"/>
              <a:ext cx="301"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f:4</a:t>
              </a:r>
            </a:p>
          </p:txBody>
        </p:sp>
        <p:sp>
          <p:nvSpPr>
            <p:cNvPr id="5" name="Text Box 7">
              <a:extLst>
                <a:ext uri="{FF2B5EF4-FFF2-40B4-BE49-F238E27FC236}">
                  <a16:creationId xmlns:a16="http://schemas.microsoft.com/office/drawing/2014/main" id="{0EEA78C4-B58C-240C-0CA0-51AA96178A59}"/>
                </a:ext>
              </a:extLst>
            </p:cNvPr>
            <p:cNvSpPr txBox="1">
              <a:spLocks noChangeArrowheads="1"/>
            </p:cNvSpPr>
            <p:nvPr/>
          </p:nvSpPr>
          <p:spPr bwMode="auto">
            <a:xfrm>
              <a:off x="5084" y="2205"/>
              <a:ext cx="328"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c:1</a:t>
              </a:r>
            </a:p>
          </p:txBody>
        </p:sp>
        <p:sp>
          <p:nvSpPr>
            <p:cNvPr id="6" name="Text Box 8">
              <a:extLst>
                <a:ext uri="{FF2B5EF4-FFF2-40B4-BE49-F238E27FC236}">
                  <a16:creationId xmlns:a16="http://schemas.microsoft.com/office/drawing/2014/main" id="{969A2F93-8D55-AB2F-D65B-B48D50B5C0FC}"/>
                </a:ext>
              </a:extLst>
            </p:cNvPr>
            <p:cNvSpPr txBox="1">
              <a:spLocks noChangeArrowheads="1"/>
            </p:cNvSpPr>
            <p:nvPr/>
          </p:nvSpPr>
          <p:spPr bwMode="auto">
            <a:xfrm>
              <a:off x="5080" y="2588"/>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b:1</a:t>
              </a:r>
            </a:p>
          </p:txBody>
        </p:sp>
        <p:sp>
          <p:nvSpPr>
            <p:cNvPr id="7" name="Text Box 9">
              <a:extLst>
                <a:ext uri="{FF2B5EF4-FFF2-40B4-BE49-F238E27FC236}">
                  <a16:creationId xmlns:a16="http://schemas.microsoft.com/office/drawing/2014/main" id="{AF0D759C-E28B-4BD2-F731-B3EAD9B33D99}"/>
                </a:ext>
              </a:extLst>
            </p:cNvPr>
            <p:cNvSpPr txBox="1">
              <a:spLocks noChangeArrowheads="1"/>
            </p:cNvSpPr>
            <p:nvPr/>
          </p:nvSpPr>
          <p:spPr bwMode="auto">
            <a:xfrm>
              <a:off x="5080" y="2971"/>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p:1</a:t>
              </a:r>
            </a:p>
          </p:txBody>
        </p:sp>
        <p:cxnSp>
          <p:nvCxnSpPr>
            <p:cNvPr id="8" name="AutoShape 10">
              <a:extLst>
                <a:ext uri="{FF2B5EF4-FFF2-40B4-BE49-F238E27FC236}">
                  <a16:creationId xmlns:a16="http://schemas.microsoft.com/office/drawing/2014/main" id="{D1523089-1B25-32DD-2B47-30C9A70B3FBC}"/>
                </a:ext>
              </a:extLst>
            </p:cNvPr>
            <p:cNvCxnSpPr>
              <a:cxnSpLocks noChangeShapeType="1"/>
              <a:stCxn id="5" idx="2"/>
              <a:endCxn id="6" idx="0"/>
            </p:cNvCxnSpPr>
            <p:nvPr/>
          </p:nvCxnSpPr>
          <p:spPr bwMode="auto">
            <a:xfrm>
              <a:off x="5248" y="2458"/>
              <a:ext cx="1"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9" name="AutoShape 11">
              <a:extLst>
                <a:ext uri="{FF2B5EF4-FFF2-40B4-BE49-F238E27FC236}">
                  <a16:creationId xmlns:a16="http://schemas.microsoft.com/office/drawing/2014/main" id="{774B97CB-F247-6069-C755-40969BC0BB20}"/>
                </a:ext>
              </a:extLst>
            </p:cNvPr>
            <p:cNvCxnSpPr>
              <a:cxnSpLocks noChangeShapeType="1"/>
              <a:stCxn id="6" idx="2"/>
              <a:endCxn id="7" idx="0"/>
            </p:cNvCxnSpPr>
            <p:nvPr/>
          </p:nvCxnSpPr>
          <p:spPr bwMode="auto">
            <a:xfrm>
              <a:off x="5249" y="2842"/>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0" name="AutoShape 12">
              <a:extLst>
                <a:ext uri="{FF2B5EF4-FFF2-40B4-BE49-F238E27FC236}">
                  <a16:creationId xmlns:a16="http://schemas.microsoft.com/office/drawing/2014/main" id="{AE8C1E3E-D265-3103-327B-69D418F57006}"/>
                </a:ext>
              </a:extLst>
            </p:cNvPr>
            <p:cNvCxnSpPr>
              <a:cxnSpLocks noChangeShapeType="1"/>
              <a:stCxn id="3" idx="2"/>
              <a:endCxn id="5" idx="0"/>
            </p:cNvCxnSpPr>
            <p:nvPr/>
          </p:nvCxnSpPr>
          <p:spPr bwMode="auto">
            <a:xfrm>
              <a:off x="4935" y="2026"/>
              <a:ext cx="313" cy="18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1" name="AutoShape 13">
              <a:extLst>
                <a:ext uri="{FF2B5EF4-FFF2-40B4-BE49-F238E27FC236}">
                  <a16:creationId xmlns:a16="http://schemas.microsoft.com/office/drawing/2014/main" id="{770C4F7C-4958-8605-3054-BA5E40AA6823}"/>
                </a:ext>
              </a:extLst>
            </p:cNvPr>
            <p:cNvCxnSpPr>
              <a:cxnSpLocks noChangeShapeType="1"/>
              <a:stCxn id="3" idx="2"/>
              <a:endCxn id="4" idx="0"/>
            </p:cNvCxnSpPr>
            <p:nvPr/>
          </p:nvCxnSpPr>
          <p:spPr bwMode="auto">
            <a:xfrm flipH="1">
              <a:off x="4659" y="2026"/>
              <a:ext cx="276" cy="18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2" name="Text Box 14">
              <a:extLst>
                <a:ext uri="{FF2B5EF4-FFF2-40B4-BE49-F238E27FC236}">
                  <a16:creationId xmlns:a16="http://schemas.microsoft.com/office/drawing/2014/main" id="{86939289-535A-A793-6263-295ECA87629A}"/>
                </a:ext>
              </a:extLst>
            </p:cNvPr>
            <p:cNvSpPr txBox="1">
              <a:spLocks noChangeArrowheads="1"/>
            </p:cNvSpPr>
            <p:nvPr/>
          </p:nvSpPr>
          <p:spPr bwMode="auto">
            <a:xfrm>
              <a:off x="4700" y="2588"/>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b:1</a:t>
              </a:r>
            </a:p>
          </p:txBody>
        </p:sp>
        <p:sp>
          <p:nvSpPr>
            <p:cNvPr id="13" name="Text Box 15">
              <a:extLst>
                <a:ext uri="{FF2B5EF4-FFF2-40B4-BE49-F238E27FC236}">
                  <a16:creationId xmlns:a16="http://schemas.microsoft.com/office/drawing/2014/main" id="{F1FB9BDA-6375-10FE-A0E0-3AFAAA67C2BA}"/>
                </a:ext>
              </a:extLst>
            </p:cNvPr>
            <p:cNvSpPr txBox="1">
              <a:spLocks noChangeArrowheads="1"/>
            </p:cNvSpPr>
            <p:nvPr/>
          </p:nvSpPr>
          <p:spPr bwMode="auto">
            <a:xfrm>
              <a:off x="4321" y="2588"/>
              <a:ext cx="328"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c:3</a:t>
              </a:r>
            </a:p>
          </p:txBody>
        </p:sp>
        <p:cxnSp>
          <p:nvCxnSpPr>
            <p:cNvPr id="14" name="AutoShape 16">
              <a:extLst>
                <a:ext uri="{FF2B5EF4-FFF2-40B4-BE49-F238E27FC236}">
                  <a16:creationId xmlns:a16="http://schemas.microsoft.com/office/drawing/2014/main" id="{BA926A5A-420C-63D5-348A-386EA618FC48}"/>
                </a:ext>
              </a:extLst>
            </p:cNvPr>
            <p:cNvCxnSpPr>
              <a:cxnSpLocks noChangeShapeType="1"/>
              <a:stCxn id="4" idx="2"/>
              <a:endCxn id="13" idx="0"/>
            </p:cNvCxnSpPr>
            <p:nvPr/>
          </p:nvCxnSpPr>
          <p:spPr bwMode="auto">
            <a:xfrm flipH="1">
              <a:off x="4485" y="2458"/>
              <a:ext cx="174"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69DCE534-A4AA-6BF9-45F2-32239338FCCB}"/>
                </a:ext>
              </a:extLst>
            </p:cNvPr>
            <p:cNvCxnSpPr>
              <a:cxnSpLocks noChangeShapeType="1"/>
              <a:stCxn id="4" idx="2"/>
              <a:endCxn id="12" idx="0"/>
            </p:cNvCxnSpPr>
            <p:nvPr/>
          </p:nvCxnSpPr>
          <p:spPr bwMode="auto">
            <a:xfrm>
              <a:off x="4659" y="2458"/>
              <a:ext cx="21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 name="Text Box 18">
              <a:extLst>
                <a:ext uri="{FF2B5EF4-FFF2-40B4-BE49-F238E27FC236}">
                  <a16:creationId xmlns:a16="http://schemas.microsoft.com/office/drawing/2014/main" id="{5A1DE8F0-54B2-BB05-A3F4-03CF1FE7EBB3}"/>
                </a:ext>
              </a:extLst>
            </p:cNvPr>
            <p:cNvSpPr txBox="1">
              <a:spLocks noChangeArrowheads="1"/>
            </p:cNvSpPr>
            <p:nvPr/>
          </p:nvSpPr>
          <p:spPr bwMode="auto">
            <a:xfrm>
              <a:off x="4316" y="2971"/>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a:3</a:t>
              </a:r>
            </a:p>
          </p:txBody>
        </p:sp>
        <p:sp>
          <p:nvSpPr>
            <p:cNvPr id="17" name="Text Box 19">
              <a:extLst>
                <a:ext uri="{FF2B5EF4-FFF2-40B4-BE49-F238E27FC236}">
                  <a16:creationId xmlns:a16="http://schemas.microsoft.com/office/drawing/2014/main" id="{8DA2CACD-06DA-36B9-FAF2-CF6CE83D084D}"/>
                </a:ext>
              </a:extLst>
            </p:cNvPr>
            <p:cNvSpPr txBox="1">
              <a:spLocks noChangeArrowheads="1"/>
            </p:cNvSpPr>
            <p:nvPr/>
          </p:nvSpPr>
          <p:spPr bwMode="auto">
            <a:xfrm>
              <a:off x="4556" y="3356"/>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b:1</a:t>
              </a:r>
            </a:p>
          </p:txBody>
        </p:sp>
        <p:sp>
          <p:nvSpPr>
            <p:cNvPr id="18" name="Text Box 20">
              <a:extLst>
                <a:ext uri="{FF2B5EF4-FFF2-40B4-BE49-F238E27FC236}">
                  <a16:creationId xmlns:a16="http://schemas.microsoft.com/office/drawing/2014/main" id="{8EC6EAA6-0EC2-4514-C2AE-4D96DB784EDD}"/>
                </a:ext>
              </a:extLst>
            </p:cNvPr>
            <p:cNvSpPr txBox="1">
              <a:spLocks noChangeArrowheads="1"/>
            </p:cNvSpPr>
            <p:nvPr/>
          </p:nvSpPr>
          <p:spPr bwMode="auto">
            <a:xfrm>
              <a:off x="4130" y="3356"/>
              <a:ext cx="373"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m:2</a:t>
              </a:r>
            </a:p>
          </p:txBody>
        </p:sp>
        <p:sp>
          <p:nvSpPr>
            <p:cNvPr id="19" name="Text Box 21">
              <a:extLst>
                <a:ext uri="{FF2B5EF4-FFF2-40B4-BE49-F238E27FC236}">
                  <a16:creationId xmlns:a16="http://schemas.microsoft.com/office/drawing/2014/main" id="{E7452270-538C-9EFA-F1EA-305C9664663E}"/>
                </a:ext>
              </a:extLst>
            </p:cNvPr>
            <p:cNvSpPr txBox="1">
              <a:spLocks noChangeArrowheads="1"/>
            </p:cNvSpPr>
            <p:nvPr/>
          </p:nvSpPr>
          <p:spPr bwMode="auto">
            <a:xfrm>
              <a:off x="4148" y="3739"/>
              <a:ext cx="337"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p:2</a:t>
              </a:r>
            </a:p>
          </p:txBody>
        </p:sp>
        <p:cxnSp>
          <p:nvCxnSpPr>
            <p:cNvPr id="20" name="AutoShape 22">
              <a:extLst>
                <a:ext uri="{FF2B5EF4-FFF2-40B4-BE49-F238E27FC236}">
                  <a16:creationId xmlns:a16="http://schemas.microsoft.com/office/drawing/2014/main" id="{8F73B1D9-260D-07AA-81BA-223AED4617E0}"/>
                </a:ext>
              </a:extLst>
            </p:cNvPr>
            <p:cNvCxnSpPr>
              <a:cxnSpLocks noChangeShapeType="1"/>
              <a:stCxn id="13" idx="2"/>
              <a:endCxn id="16" idx="0"/>
            </p:cNvCxnSpPr>
            <p:nvPr/>
          </p:nvCxnSpPr>
          <p:spPr bwMode="auto">
            <a:xfrm>
              <a:off x="4485" y="2842"/>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1" name="AutoShape 23">
              <a:extLst>
                <a:ext uri="{FF2B5EF4-FFF2-40B4-BE49-F238E27FC236}">
                  <a16:creationId xmlns:a16="http://schemas.microsoft.com/office/drawing/2014/main" id="{3DC6112C-FF4C-669E-157D-8E356A638B76}"/>
                </a:ext>
              </a:extLst>
            </p:cNvPr>
            <p:cNvCxnSpPr>
              <a:cxnSpLocks noChangeShapeType="1"/>
              <a:stCxn id="16" idx="2"/>
              <a:endCxn id="18" idx="0"/>
            </p:cNvCxnSpPr>
            <p:nvPr/>
          </p:nvCxnSpPr>
          <p:spPr bwMode="auto">
            <a:xfrm flipH="1">
              <a:off x="4317" y="3226"/>
              <a:ext cx="168"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2" name="AutoShape 24">
              <a:extLst>
                <a:ext uri="{FF2B5EF4-FFF2-40B4-BE49-F238E27FC236}">
                  <a16:creationId xmlns:a16="http://schemas.microsoft.com/office/drawing/2014/main" id="{1FE15AD9-ADCF-FBBD-4E0D-0E2227BB8295}"/>
                </a:ext>
              </a:extLst>
            </p:cNvPr>
            <p:cNvCxnSpPr>
              <a:cxnSpLocks noChangeShapeType="1"/>
              <a:stCxn id="16" idx="2"/>
              <a:endCxn id="17" idx="0"/>
            </p:cNvCxnSpPr>
            <p:nvPr/>
          </p:nvCxnSpPr>
          <p:spPr bwMode="auto">
            <a:xfrm>
              <a:off x="4485" y="3226"/>
              <a:ext cx="24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3" name="AutoShape 25">
              <a:extLst>
                <a:ext uri="{FF2B5EF4-FFF2-40B4-BE49-F238E27FC236}">
                  <a16:creationId xmlns:a16="http://schemas.microsoft.com/office/drawing/2014/main" id="{41C4D249-8BD3-57BC-9192-421297415788}"/>
                </a:ext>
              </a:extLst>
            </p:cNvPr>
            <p:cNvCxnSpPr>
              <a:cxnSpLocks noChangeShapeType="1"/>
              <a:stCxn id="18" idx="2"/>
              <a:endCxn id="19" idx="0"/>
            </p:cNvCxnSpPr>
            <p:nvPr/>
          </p:nvCxnSpPr>
          <p:spPr bwMode="auto">
            <a:xfrm>
              <a:off x="4317" y="3610"/>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4" name="Text Box 26">
              <a:extLst>
                <a:ext uri="{FF2B5EF4-FFF2-40B4-BE49-F238E27FC236}">
                  <a16:creationId xmlns:a16="http://schemas.microsoft.com/office/drawing/2014/main" id="{54FD31D3-E1B7-F050-8D64-D3FFF8986AB9}"/>
                </a:ext>
              </a:extLst>
            </p:cNvPr>
            <p:cNvSpPr txBox="1">
              <a:spLocks noChangeArrowheads="1"/>
            </p:cNvSpPr>
            <p:nvPr/>
          </p:nvSpPr>
          <p:spPr bwMode="auto">
            <a:xfrm>
              <a:off x="4538" y="3739"/>
              <a:ext cx="373"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m:1</a:t>
              </a:r>
            </a:p>
          </p:txBody>
        </p:sp>
        <p:cxnSp>
          <p:nvCxnSpPr>
            <p:cNvPr id="25" name="AutoShape 27">
              <a:extLst>
                <a:ext uri="{FF2B5EF4-FFF2-40B4-BE49-F238E27FC236}">
                  <a16:creationId xmlns:a16="http://schemas.microsoft.com/office/drawing/2014/main" id="{E56AFC23-1F8D-8601-0B47-7D2090A21687}"/>
                </a:ext>
              </a:extLst>
            </p:cNvPr>
            <p:cNvCxnSpPr>
              <a:cxnSpLocks noChangeShapeType="1"/>
              <a:stCxn id="17" idx="2"/>
              <a:endCxn id="24" idx="0"/>
            </p:cNvCxnSpPr>
            <p:nvPr/>
          </p:nvCxnSpPr>
          <p:spPr bwMode="auto">
            <a:xfrm>
              <a:off x="4725" y="3610"/>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6" name="Text Box 28">
              <a:extLst>
                <a:ext uri="{FF2B5EF4-FFF2-40B4-BE49-F238E27FC236}">
                  <a16:creationId xmlns:a16="http://schemas.microsoft.com/office/drawing/2014/main" id="{4F7CAF1B-501A-1D78-73D3-BDE6C949232D}"/>
                </a:ext>
              </a:extLst>
            </p:cNvPr>
            <p:cNvSpPr txBox="1">
              <a:spLocks noChangeArrowheads="1"/>
            </p:cNvSpPr>
            <p:nvPr/>
          </p:nvSpPr>
          <p:spPr bwMode="auto">
            <a:xfrm>
              <a:off x="2496" y="1925"/>
              <a:ext cx="1602" cy="1627"/>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90000"/>
                </a:lnSpc>
              </a:pPr>
              <a:r>
                <a:rPr lang="zh-CN" altLang="en-US" sz="2000" b="1" dirty="0">
                  <a:latin typeface="Times New Roman" pitchFamily="18" charset="0"/>
                </a:rPr>
                <a:t>项头表</a:t>
              </a:r>
            </a:p>
            <a:p>
              <a:pPr>
                <a:lnSpc>
                  <a:spcPct val="90000"/>
                </a:lnSpc>
              </a:pPr>
              <a:endParaRPr lang="zh-CN" altLang="en-US" sz="2000" b="1" dirty="0">
                <a:latin typeface="Times New Roman" pitchFamily="18" charset="0"/>
              </a:endParaRPr>
            </a:p>
            <a:p>
              <a:pPr>
                <a:lnSpc>
                  <a:spcPct val="90000"/>
                </a:lnSpc>
              </a:pPr>
              <a:r>
                <a:rPr lang="en-US" altLang="zh-CN" sz="2000" b="1" i="1" u="sng" dirty="0">
                  <a:latin typeface="Times New Roman" pitchFamily="18" charset="0"/>
                </a:rPr>
                <a:t>Item  frequency  head </a:t>
              </a:r>
            </a:p>
            <a:p>
              <a:pPr>
                <a:lnSpc>
                  <a:spcPct val="90000"/>
                </a:lnSpc>
              </a:pPr>
              <a:r>
                <a:rPr lang="en-US" altLang="zh-CN" sz="2000" i="1" dirty="0">
                  <a:latin typeface="Times New Roman" pitchFamily="18" charset="0"/>
                </a:rPr>
                <a:t> f	4</a:t>
              </a:r>
            </a:p>
            <a:p>
              <a:pPr>
                <a:lnSpc>
                  <a:spcPct val="90000"/>
                </a:lnSpc>
              </a:pPr>
              <a:r>
                <a:rPr lang="en-US" altLang="zh-CN" sz="2000" i="1" dirty="0">
                  <a:latin typeface="Times New Roman" pitchFamily="18" charset="0"/>
                </a:rPr>
                <a:t>c	4</a:t>
              </a:r>
            </a:p>
            <a:p>
              <a:pPr>
                <a:lnSpc>
                  <a:spcPct val="90000"/>
                </a:lnSpc>
              </a:pPr>
              <a:r>
                <a:rPr lang="en-US" altLang="zh-CN" sz="2000" i="1" dirty="0">
                  <a:latin typeface="Times New Roman" pitchFamily="18" charset="0"/>
                </a:rPr>
                <a:t>a	3</a:t>
              </a:r>
            </a:p>
            <a:p>
              <a:pPr>
                <a:lnSpc>
                  <a:spcPct val="90000"/>
                </a:lnSpc>
              </a:pPr>
              <a:r>
                <a:rPr lang="en-US" altLang="zh-CN" sz="2000" i="1" dirty="0">
                  <a:latin typeface="Times New Roman" pitchFamily="18" charset="0"/>
                </a:rPr>
                <a:t>b	3</a:t>
              </a:r>
            </a:p>
            <a:p>
              <a:pPr>
                <a:lnSpc>
                  <a:spcPct val="90000"/>
                </a:lnSpc>
              </a:pPr>
              <a:r>
                <a:rPr lang="en-US" altLang="zh-CN" sz="2000" i="1" dirty="0">
                  <a:latin typeface="Times New Roman" pitchFamily="18" charset="0"/>
                </a:rPr>
                <a:t>m	3</a:t>
              </a:r>
            </a:p>
            <a:p>
              <a:pPr>
                <a:lnSpc>
                  <a:spcPct val="90000"/>
                </a:lnSpc>
              </a:pPr>
              <a:r>
                <a:rPr lang="en-US" altLang="zh-CN" sz="2000" i="1" dirty="0">
                  <a:latin typeface="Times New Roman" pitchFamily="18" charset="0"/>
                </a:rPr>
                <a:t>p	3</a:t>
              </a:r>
              <a:endParaRPr lang="en-US" altLang="zh-CN" sz="2000" dirty="0">
                <a:latin typeface="Times New Roman" pitchFamily="18" charset="0"/>
              </a:endParaRPr>
            </a:p>
          </p:txBody>
        </p:sp>
        <p:sp>
          <p:nvSpPr>
            <p:cNvPr id="27" name="Freeform 29">
              <a:extLst>
                <a:ext uri="{FF2B5EF4-FFF2-40B4-BE49-F238E27FC236}">
                  <a16:creationId xmlns:a16="http://schemas.microsoft.com/office/drawing/2014/main" id="{0BA6DC0A-AC2C-100B-0310-488CB70E8C79}"/>
                </a:ext>
              </a:extLst>
            </p:cNvPr>
            <p:cNvSpPr>
              <a:spLocks/>
            </p:cNvSpPr>
            <p:nvPr/>
          </p:nvSpPr>
          <p:spPr bwMode="auto">
            <a:xfrm>
              <a:off x="3879" y="2341"/>
              <a:ext cx="672" cy="24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Freeform 30">
              <a:extLst>
                <a:ext uri="{FF2B5EF4-FFF2-40B4-BE49-F238E27FC236}">
                  <a16:creationId xmlns:a16="http://schemas.microsoft.com/office/drawing/2014/main" id="{4D7B6444-CDCF-1A7D-3B31-B06507FFD31E}"/>
                </a:ext>
              </a:extLst>
            </p:cNvPr>
            <p:cNvSpPr>
              <a:spLocks/>
            </p:cNvSpPr>
            <p:nvPr/>
          </p:nvSpPr>
          <p:spPr bwMode="auto">
            <a:xfrm>
              <a:off x="3879" y="2725"/>
              <a:ext cx="432" cy="1"/>
            </a:xfrm>
            <a:custGeom>
              <a:avLst/>
              <a:gdLst>
                <a:gd name="T0" fmla="*/ 0 w 432"/>
                <a:gd name="T1" fmla="*/ 0 h 1"/>
                <a:gd name="T2" fmla="*/ 4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reeform 31">
              <a:extLst>
                <a:ext uri="{FF2B5EF4-FFF2-40B4-BE49-F238E27FC236}">
                  <a16:creationId xmlns:a16="http://schemas.microsoft.com/office/drawing/2014/main" id="{E71AC948-8677-3F09-9087-1D52B8041005}"/>
                </a:ext>
              </a:extLst>
            </p:cNvPr>
            <p:cNvSpPr>
              <a:spLocks/>
            </p:cNvSpPr>
            <p:nvPr/>
          </p:nvSpPr>
          <p:spPr bwMode="auto">
            <a:xfrm>
              <a:off x="4599" y="2341"/>
              <a:ext cx="480" cy="384"/>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32">
              <a:extLst>
                <a:ext uri="{FF2B5EF4-FFF2-40B4-BE49-F238E27FC236}">
                  <a16:creationId xmlns:a16="http://schemas.microsoft.com/office/drawing/2014/main" id="{3E4BB516-E4FB-0480-80BA-4192F7782D01}"/>
                </a:ext>
              </a:extLst>
            </p:cNvPr>
            <p:cNvSpPr>
              <a:spLocks/>
            </p:cNvSpPr>
            <p:nvPr/>
          </p:nvSpPr>
          <p:spPr bwMode="auto">
            <a:xfrm>
              <a:off x="3879" y="2928"/>
              <a:ext cx="432" cy="192"/>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Freeform 33">
              <a:extLst>
                <a:ext uri="{FF2B5EF4-FFF2-40B4-BE49-F238E27FC236}">
                  <a16:creationId xmlns:a16="http://schemas.microsoft.com/office/drawing/2014/main" id="{B31B2A7B-1B5B-EE08-2DFF-3F6B4BC31FD8}"/>
                </a:ext>
              </a:extLst>
            </p:cNvPr>
            <p:cNvSpPr>
              <a:spLocks/>
            </p:cNvSpPr>
            <p:nvPr/>
          </p:nvSpPr>
          <p:spPr bwMode="auto">
            <a:xfrm>
              <a:off x="3888" y="3072"/>
              <a:ext cx="720" cy="384"/>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Freeform 34">
              <a:extLst>
                <a:ext uri="{FF2B5EF4-FFF2-40B4-BE49-F238E27FC236}">
                  <a16:creationId xmlns:a16="http://schemas.microsoft.com/office/drawing/2014/main" id="{CE52750A-EFF8-C536-DF2D-D60EB974AAF7}"/>
                </a:ext>
              </a:extLst>
            </p:cNvPr>
            <p:cNvSpPr>
              <a:spLocks/>
            </p:cNvSpPr>
            <p:nvPr/>
          </p:nvSpPr>
          <p:spPr bwMode="auto">
            <a:xfrm>
              <a:off x="4848" y="2832"/>
              <a:ext cx="56" cy="672"/>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Line 35">
              <a:extLst>
                <a:ext uri="{FF2B5EF4-FFF2-40B4-BE49-F238E27FC236}">
                  <a16:creationId xmlns:a16="http://schemas.microsoft.com/office/drawing/2014/main" id="{1D8FFCC4-2F84-7DEB-8AE9-9A0D09F7F6B4}"/>
                </a:ext>
              </a:extLst>
            </p:cNvPr>
            <p:cNvSpPr>
              <a:spLocks noChangeShapeType="1"/>
            </p:cNvSpPr>
            <p:nvPr/>
          </p:nvSpPr>
          <p:spPr bwMode="auto">
            <a:xfrm>
              <a:off x="4983" y="2725"/>
              <a:ext cx="96"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Freeform 36">
              <a:extLst>
                <a:ext uri="{FF2B5EF4-FFF2-40B4-BE49-F238E27FC236}">
                  <a16:creationId xmlns:a16="http://schemas.microsoft.com/office/drawing/2014/main" id="{7C2ECFA6-0922-8922-C51F-995616618D8B}"/>
                </a:ext>
              </a:extLst>
            </p:cNvPr>
            <p:cNvSpPr>
              <a:spLocks/>
            </p:cNvSpPr>
            <p:nvPr/>
          </p:nvSpPr>
          <p:spPr bwMode="auto">
            <a:xfrm>
              <a:off x="3888" y="3264"/>
              <a:ext cx="288" cy="24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Freeform 37">
              <a:extLst>
                <a:ext uri="{FF2B5EF4-FFF2-40B4-BE49-F238E27FC236}">
                  <a16:creationId xmlns:a16="http://schemas.microsoft.com/office/drawing/2014/main" id="{98053401-C55C-446C-47AE-FE06351FA06D}"/>
                </a:ext>
              </a:extLst>
            </p:cNvPr>
            <p:cNvSpPr>
              <a:spLocks/>
            </p:cNvSpPr>
            <p:nvPr/>
          </p:nvSpPr>
          <p:spPr bwMode="auto">
            <a:xfrm>
              <a:off x="4464" y="3504"/>
              <a:ext cx="96" cy="384"/>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 name="Freeform 38">
              <a:extLst>
                <a:ext uri="{FF2B5EF4-FFF2-40B4-BE49-F238E27FC236}">
                  <a16:creationId xmlns:a16="http://schemas.microsoft.com/office/drawing/2014/main" id="{43F9AC9B-34CE-BE3C-18E1-DB9608DD5736}"/>
                </a:ext>
              </a:extLst>
            </p:cNvPr>
            <p:cNvSpPr>
              <a:spLocks/>
            </p:cNvSpPr>
            <p:nvPr/>
          </p:nvSpPr>
          <p:spPr bwMode="auto">
            <a:xfrm>
              <a:off x="3888" y="3456"/>
              <a:ext cx="288" cy="432"/>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Freeform 39">
              <a:extLst>
                <a:ext uri="{FF2B5EF4-FFF2-40B4-BE49-F238E27FC236}">
                  <a16:creationId xmlns:a16="http://schemas.microsoft.com/office/drawing/2014/main" id="{83058ADB-0D2E-4F89-3868-63715754773B}"/>
                </a:ext>
              </a:extLst>
            </p:cNvPr>
            <p:cNvSpPr>
              <a:spLocks/>
            </p:cNvSpPr>
            <p:nvPr/>
          </p:nvSpPr>
          <p:spPr bwMode="auto">
            <a:xfrm>
              <a:off x="4464" y="3216"/>
              <a:ext cx="768" cy="67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8" name="Text Box 40">
            <a:extLst>
              <a:ext uri="{FF2B5EF4-FFF2-40B4-BE49-F238E27FC236}">
                <a16:creationId xmlns:a16="http://schemas.microsoft.com/office/drawing/2014/main" id="{C06FF32E-37E7-5B0F-356B-CE31706D0636}"/>
              </a:ext>
            </a:extLst>
          </p:cNvPr>
          <p:cNvSpPr txBox="1">
            <a:spLocks noChangeArrowheads="1"/>
          </p:cNvSpPr>
          <p:nvPr/>
        </p:nvSpPr>
        <p:spPr bwMode="auto">
          <a:xfrm>
            <a:off x="6926943" y="1883909"/>
            <a:ext cx="20970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60000"/>
              </a:lnSpc>
              <a:spcBef>
                <a:spcPct val="50000"/>
              </a:spcBef>
            </a:pPr>
            <a:r>
              <a:rPr lang="en-US" altLang="zh-CN" sz="2000" b="1" i="1">
                <a:latin typeface="Times New Roman" pitchFamily="18" charset="0"/>
              </a:rPr>
              <a:t>min_sup= 3</a:t>
            </a:r>
            <a:endParaRPr lang="en-US" altLang="zh-CN" sz="2400" b="1" u="sng">
              <a:latin typeface="Times New Roman" pitchFamily="18" charset="0"/>
            </a:endParaRPr>
          </a:p>
        </p:txBody>
      </p:sp>
      <p:sp>
        <p:nvSpPr>
          <p:cNvPr id="39" name="Rectangle 41">
            <a:extLst>
              <a:ext uri="{FF2B5EF4-FFF2-40B4-BE49-F238E27FC236}">
                <a16:creationId xmlns:a16="http://schemas.microsoft.com/office/drawing/2014/main" id="{6A41EA76-B392-F13D-CD17-F6A6FF8AB76E}"/>
              </a:ext>
            </a:extLst>
          </p:cNvPr>
          <p:cNvSpPr>
            <a:spLocks noChangeArrowheads="1"/>
          </p:cNvSpPr>
          <p:nvPr/>
        </p:nvSpPr>
        <p:spPr bwMode="auto">
          <a:xfrm>
            <a:off x="1194538" y="1426163"/>
            <a:ext cx="57277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lnSpc>
                <a:spcPct val="40000"/>
              </a:lnSpc>
              <a:spcBef>
                <a:spcPct val="50000"/>
              </a:spcBef>
            </a:pPr>
            <a:r>
              <a:rPr lang="en-US" altLang="zh-CN" sz="2000" b="1" i="1" u="sng" dirty="0">
                <a:latin typeface="Times New Roman" pitchFamily="18" charset="0"/>
              </a:rPr>
              <a:t>TID		Items bought	  (ordered) frequent items</a:t>
            </a:r>
          </a:p>
          <a:p>
            <a:pPr marL="457200" indent="-457200" eaLnBrk="0" hangingPunct="0">
              <a:lnSpc>
                <a:spcPct val="40000"/>
              </a:lnSpc>
              <a:spcBef>
                <a:spcPct val="50000"/>
              </a:spcBef>
            </a:pPr>
            <a:r>
              <a:rPr lang="en-US" altLang="zh-CN" sz="2000" b="1" dirty="0">
                <a:latin typeface="Times New Roman" pitchFamily="18" charset="0"/>
              </a:rPr>
              <a:t>100		{</a:t>
            </a:r>
            <a:r>
              <a:rPr lang="en-US" altLang="zh-CN" sz="2000" b="1" i="1" dirty="0">
                <a:latin typeface="Times New Roman" pitchFamily="18" charset="0"/>
              </a:rPr>
              <a:t>f, a, c, d, g, </a:t>
            </a:r>
            <a:r>
              <a:rPr lang="en-US" altLang="zh-CN" sz="2000" b="1" i="1" dirty="0" err="1">
                <a:latin typeface="Times New Roman" pitchFamily="18" charset="0"/>
              </a:rPr>
              <a:t>i</a:t>
            </a:r>
            <a:r>
              <a:rPr lang="en-US" altLang="zh-CN" sz="2000" b="1" i="1" dirty="0">
                <a:latin typeface="Times New Roman" pitchFamily="18" charset="0"/>
              </a:rPr>
              <a:t>, m, p</a:t>
            </a:r>
            <a:r>
              <a:rPr lang="en-US" altLang="zh-CN" sz="2000" b="1" dirty="0">
                <a:latin typeface="Times New Roman" pitchFamily="18" charset="0"/>
              </a:rPr>
              <a:t>}</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f, c, a, m, p</a:t>
            </a:r>
            <a:r>
              <a:rPr lang="en-US" altLang="zh-CN" sz="2000" b="1" dirty="0">
                <a:latin typeface="Times New Roman" pitchFamily="18" charset="0"/>
              </a:rPr>
              <a:t>}</a:t>
            </a:r>
          </a:p>
          <a:p>
            <a:pPr marL="457200" indent="-457200" eaLnBrk="0" hangingPunct="0">
              <a:lnSpc>
                <a:spcPct val="40000"/>
              </a:lnSpc>
              <a:spcBef>
                <a:spcPct val="50000"/>
              </a:spcBef>
            </a:pPr>
            <a:r>
              <a:rPr lang="en-US" altLang="zh-CN" sz="2000" b="1" dirty="0">
                <a:latin typeface="Times New Roman" pitchFamily="18" charset="0"/>
              </a:rPr>
              <a:t>200		{</a:t>
            </a:r>
            <a:r>
              <a:rPr lang="en-US" altLang="zh-CN" sz="2000" b="1" i="1" dirty="0">
                <a:latin typeface="Times New Roman" pitchFamily="18" charset="0"/>
              </a:rPr>
              <a:t>a, b, c, f, l, m, o</a:t>
            </a:r>
            <a:r>
              <a:rPr lang="en-US" altLang="zh-CN" sz="2000" b="1" dirty="0">
                <a:latin typeface="Times New Roman" pitchFamily="18" charset="0"/>
              </a:rPr>
              <a:t>}</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f, c, a, b, m</a:t>
            </a:r>
            <a:r>
              <a:rPr lang="en-US" altLang="zh-CN" sz="2000" b="1" dirty="0">
                <a:latin typeface="Times New Roman" pitchFamily="18" charset="0"/>
              </a:rPr>
              <a:t>}</a:t>
            </a:r>
          </a:p>
          <a:p>
            <a:pPr marL="457200" indent="-457200" eaLnBrk="0" hangingPunct="0">
              <a:lnSpc>
                <a:spcPct val="40000"/>
              </a:lnSpc>
              <a:spcBef>
                <a:spcPct val="50000"/>
              </a:spcBef>
            </a:pPr>
            <a:r>
              <a:rPr lang="en-US" altLang="zh-CN" sz="2000" b="1" dirty="0">
                <a:latin typeface="Times New Roman" pitchFamily="18" charset="0"/>
              </a:rPr>
              <a:t>300	</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b, f, h, j, o</a:t>
            </a:r>
            <a:r>
              <a:rPr lang="en-US" altLang="zh-CN" sz="2000" b="1" dirty="0">
                <a:latin typeface="Times New Roman" pitchFamily="18" charset="0"/>
              </a:rPr>
              <a:t>}</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f, b</a:t>
            </a:r>
            <a:r>
              <a:rPr lang="en-US" altLang="zh-CN" sz="2000" b="1" dirty="0">
                <a:latin typeface="Times New Roman" pitchFamily="18" charset="0"/>
              </a:rPr>
              <a:t>}</a:t>
            </a:r>
          </a:p>
          <a:p>
            <a:pPr marL="457200" indent="-457200" eaLnBrk="0" hangingPunct="0">
              <a:lnSpc>
                <a:spcPct val="40000"/>
              </a:lnSpc>
              <a:spcBef>
                <a:spcPct val="50000"/>
              </a:spcBef>
            </a:pPr>
            <a:r>
              <a:rPr lang="en-US" altLang="zh-CN" sz="2000" b="1" dirty="0">
                <a:latin typeface="Times New Roman" pitchFamily="18" charset="0"/>
              </a:rPr>
              <a:t>400	</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b, c, k, s, p</a:t>
            </a:r>
            <a:r>
              <a:rPr lang="en-US" altLang="zh-CN" sz="2000" b="1" dirty="0">
                <a:latin typeface="Times New Roman" pitchFamily="18" charset="0"/>
              </a:rPr>
              <a:t>}</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c, b, p</a:t>
            </a:r>
            <a:r>
              <a:rPr lang="en-US" altLang="zh-CN" sz="2000" b="1" dirty="0">
                <a:latin typeface="Times New Roman" pitchFamily="18" charset="0"/>
              </a:rPr>
              <a:t>}</a:t>
            </a:r>
          </a:p>
          <a:p>
            <a:pPr marL="457200" indent="-457200" eaLnBrk="0" hangingPunct="0">
              <a:lnSpc>
                <a:spcPct val="40000"/>
              </a:lnSpc>
              <a:spcBef>
                <a:spcPct val="50000"/>
              </a:spcBef>
            </a:pPr>
            <a:r>
              <a:rPr lang="en-US" altLang="zh-CN" sz="2000" b="1" dirty="0">
                <a:latin typeface="Times New Roman" pitchFamily="18" charset="0"/>
              </a:rPr>
              <a:t>500</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a, f, c, e, l, p, m, n</a:t>
            </a:r>
            <a:r>
              <a:rPr lang="en-US" altLang="zh-CN" sz="2000" b="1" dirty="0">
                <a:latin typeface="Times New Roman" pitchFamily="18" charset="0"/>
              </a:rPr>
              <a:t>}</a:t>
            </a:r>
            <a:r>
              <a:rPr lang="en-US" altLang="zh-CN" sz="2000" b="1" i="1" dirty="0">
                <a:latin typeface="Times New Roman" pitchFamily="18" charset="0"/>
              </a:rPr>
              <a:t>	</a:t>
            </a:r>
            <a:r>
              <a:rPr lang="en-US" altLang="zh-CN" sz="2000" b="1" dirty="0">
                <a:latin typeface="Times New Roman" pitchFamily="18" charset="0"/>
              </a:rPr>
              <a:t>{</a:t>
            </a:r>
            <a:r>
              <a:rPr lang="en-US" altLang="zh-CN" sz="2000" b="1" i="1" dirty="0">
                <a:latin typeface="Times New Roman" pitchFamily="18" charset="0"/>
              </a:rPr>
              <a:t>f, c, a, m, p</a:t>
            </a:r>
            <a:r>
              <a:rPr lang="en-US" altLang="zh-CN" sz="2000" b="1" dirty="0">
                <a:latin typeface="Times New Roman" pitchFamily="18" charset="0"/>
              </a:rPr>
              <a:t>}</a:t>
            </a:r>
          </a:p>
        </p:txBody>
      </p:sp>
      <p:sp>
        <p:nvSpPr>
          <p:cNvPr id="40" name="Text Box 42">
            <a:extLst>
              <a:ext uri="{FF2B5EF4-FFF2-40B4-BE49-F238E27FC236}">
                <a16:creationId xmlns:a16="http://schemas.microsoft.com/office/drawing/2014/main" id="{A2D105AC-52A3-D769-00E6-7CA1B73B760E}"/>
              </a:ext>
            </a:extLst>
          </p:cNvPr>
          <p:cNvSpPr txBox="1">
            <a:spLocks noChangeArrowheads="1"/>
          </p:cNvSpPr>
          <p:nvPr/>
        </p:nvSpPr>
        <p:spPr bwMode="auto">
          <a:xfrm>
            <a:off x="526143" y="3103109"/>
            <a:ext cx="38100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dirty="0">
                <a:latin typeface="Tahoma" pitchFamily="34" charset="0"/>
              </a:rPr>
              <a:t>步骤</a:t>
            </a:r>
            <a:r>
              <a:rPr lang="en-US" altLang="zh-CN" sz="2400" dirty="0">
                <a:latin typeface="Tahoma" pitchFamily="34" charset="0"/>
              </a:rPr>
              <a:t>:</a:t>
            </a:r>
          </a:p>
          <a:p>
            <a:pPr>
              <a:spcBef>
                <a:spcPct val="50000"/>
              </a:spcBef>
              <a:buFontTx/>
              <a:buAutoNum type="arabicPeriod"/>
            </a:pPr>
            <a:r>
              <a:rPr lang="zh-CN" altLang="en-US" sz="2200" dirty="0"/>
              <a:t>扫描一次数据库，导出频繁项的集合（</a:t>
            </a:r>
            <a:r>
              <a:rPr lang="en-US" altLang="zh-CN" sz="2200" dirty="0"/>
              <a:t>1-</a:t>
            </a:r>
            <a:r>
              <a:rPr lang="zh-CN" altLang="en-US" sz="2200" dirty="0"/>
              <a:t>项集）</a:t>
            </a:r>
          </a:p>
          <a:p>
            <a:pPr>
              <a:spcBef>
                <a:spcPct val="50000"/>
              </a:spcBef>
              <a:buFontTx/>
              <a:buAutoNum type="arabicPeriod"/>
            </a:pPr>
            <a:r>
              <a:rPr lang="zh-CN" altLang="en-US" sz="2200" dirty="0"/>
              <a:t>将频繁项按降序排列</a:t>
            </a:r>
            <a:r>
              <a:rPr lang="en-US" altLang="zh-CN" sz="2200" dirty="0"/>
              <a:t>F-list</a:t>
            </a:r>
            <a:endParaRPr lang="zh-CN" altLang="en-US" sz="2200" dirty="0"/>
          </a:p>
          <a:p>
            <a:pPr>
              <a:spcBef>
                <a:spcPct val="50000"/>
              </a:spcBef>
              <a:buFontTx/>
              <a:buAutoNum type="arabicPeriod"/>
            </a:pPr>
            <a:r>
              <a:rPr lang="zh-CN" altLang="en-US" sz="2200" dirty="0"/>
              <a:t>再次扫描数据库，构建</a:t>
            </a:r>
            <a:r>
              <a:rPr lang="en-US" altLang="zh-CN" sz="2200" dirty="0"/>
              <a:t>FP</a:t>
            </a:r>
            <a:r>
              <a:rPr lang="zh-CN" altLang="en-US" sz="2200" dirty="0"/>
              <a:t>树</a:t>
            </a:r>
          </a:p>
        </p:txBody>
      </p:sp>
      <p:sp>
        <p:nvSpPr>
          <p:cNvPr id="41" name="Text Box 42">
            <a:extLst>
              <a:ext uri="{FF2B5EF4-FFF2-40B4-BE49-F238E27FC236}">
                <a16:creationId xmlns:a16="http://schemas.microsoft.com/office/drawing/2014/main" id="{AFA6505F-2B67-1260-DBA2-730D3E023623}"/>
              </a:ext>
            </a:extLst>
          </p:cNvPr>
          <p:cNvSpPr txBox="1">
            <a:spLocks noChangeArrowheads="1"/>
          </p:cNvSpPr>
          <p:nvPr/>
        </p:nvSpPr>
        <p:spPr bwMode="auto">
          <a:xfrm>
            <a:off x="3209018" y="5998709"/>
            <a:ext cx="279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dirty="0">
                <a:solidFill>
                  <a:schemeClr val="hlink"/>
                </a:solidFill>
                <a:latin typeface="Tahoma" pitchFamily="34" charset="0"/>
              </a:rPr>
              <a:t>F-list </a:t>
            </a:r>
            <a:r>
              <a:rPr lang="en-US" altLang="zh-CN" sz="2400" dirty="0">
                <a:latin typeface="Tahoma" pitchFamily="34" charset="0"/>
              </a:rPr>
              <a:t>= f-c-a-b-m-p</a:t>
            </a:r>
          </a:p>
        </p:txBody>
      </p:sp>
    </p:spTree>
    <p:extLst>
      <p:ext uri="{BB962C8B-B14F-4D97-AF65-F5344CB8AC3E}">
        <p14:creationId xmlns:p14="http://schemas.microsoft.com/office/powerpoint/2010/main" val="151707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sz="3600" dirty="0">
                <a:ea typeface="宋体" charset="-122"/>
              </a:rPr>
              <a:t>FP</a:t>
            </a:r>
            <a:r>
              <a:rPr lang="zh-CN" altLang="en-US" sz="3600" dirty="0">
                <a:ea typeface="宋体" charset="-122"/>
              </a:rPr>
              <a:t>树的构建（第二次扫描数据库）</a:t>
            </a:r>
            <a:endParaRPr lang="zh-CN" altLang="en-US" dirty="0"/>
          </a:p>
        </p:txBody>
      </p:sp>
      <p:sp>
        <p:nvSpPr>
          <p:cNvPr id="2" name="Rectangle 3">
            <a:extLst>
              <a:ext uri="{FF2B5EF4-FFF2-40B4-BE49-F238E27FC236}">
                <a16:creationId xmlns:a16="http://schemas.microsoft.com/office/drawing/2014/main" id="{B7F052F3-60E8-FE00-958B-B84ED201D33F}"/>
              </a:ext>
            </a:extLst>
          </p:cNvPr>
          <p:cNvSpPr txBox="1">
            <a:spLocks noChangeArrowheads="1"/>
          </p:cNvSpPr>
          <p:nvPr/>
        </p:nvSpPr>
        <p:spPr bwMode="auto">
          <a:xfrm>
            <a:off x="539750" y="1562100"/>
            <a:ext cx="80645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95300" indent="-495300">
              <a:lnSpc>
                <a:spcPct val="90000"/>
              </a:lnSpc>
              <a:buFont typeface="Wingdings" pitchFamily="2" charset="2"/>
              <a:buAutoNum type="arabicPeriod"/>
            </a:pPr>
            <a:r>
              <a:rPr lang="zh-CN" altLang="en-US" sz="2600" kern="0" dirty="0">
                <a:ea typeface="宋体" charset="-122"/>
              </a:rPr>
              <a:t>创建树的根节点，用</a:t>
            </a:r>
            <a:r>
              <a:rPr lang="en-US" altLang="zh-CN" sz="2600" kern="0" dirty="0">
                <a:ea typeface="宋体" charset="-122"/>
              </a:rPr>
              <a:t>null</a:t>
            </a:r>
            <a:r>
              <a:rPr lang="zh-CN" altLang="en-US" sz="2600" kern="0" dirty="0">
                <a:ea typeface="宋体" charset="-122"/>
              </a:rPr>
              <a:t>标记；</a:t>
            </a:r>
          </a:p>
          <a:p>
            <a:pPr marL="495300" indent="-495300">
              <a:lnSpc>
                <a:spcPct val="90000"/>
              </a:lnSpc>
              <a:buFont typeface="Wingdings" pitchFamily="2" charset="2"/>
              <a:buAutoNum type="arabicPeriod"/>
            </a:pPr>
            <a:r>
              <a:rPr lang="zh-CN" altLang="en-US" sz="2600" kern="0" dirty="0">
                <a:ea typeface="宋体" charset="-122"/>
              </a:rPr>
              <a:t>将每个事务中的项按递减支持度计数排列，并对每个事务创建一个分枝；</a:t>
            </a:r>
          </a:p>
          <a:p>
            <a:pPr marL="763588" lvl="1" indent="-419100">
              <a:lnSpc>
                <a:spcPct val="90000"/>
              </a:lnSpc>
            </a:pPr>
            <a:r>
              <a:rPr lang="zh-CN" altLang="en-US" sz="2200" kern="0" dirty="0">
                <a:ea typeface="宋体" charset="-122"/>
              </a:rPr>
              <a:t>比如为第一个事务</a:t>
            </a:r>
            <a:r>
              <a:rPr lang="en-US" altLang="zh-CN" sz="2200" i="1" kern="0" dirty="0">
                <a:ea typeface="宋体" charset="-122"/>
              </a:rPr>
              <a:t>{f, c, a, m, p}</a:t>
            </a:r>
            <a:r>
              <a:rPr lang="zh-CN" altLang="en-US" sz="2200" kern="0" dirty="0">
                <a:ea typeface="宋体" charset="-122"/>
              </a:rPr>
              <a:t>构建一个分枝</a:t>
            </a:r>
          </a:p>
          <a:p>
            <a:pPr marL="495300" indent="-495300">
              <a:lnSpc>
                <a:spcPct val="90000"/>
              </a:lnSpc>
              <a:buFont typeface="Wingdings" pitchFamily="2" charset="2"/>
              <a:buAutoNum type="arabicPeriod"/>
            </a:pPr>
            <a:r>
              <a:rPr lang="zh-CN" altLang="en-US" sz="2600" kern="0" dirty="0">
                <a:ea typeface="宋体" charset="-122"/>
              </a:rPr>
              <a:t>当为一个事务考虑增加分枝时，沿共同前缀上的每个节点的计数加</a:t>
            </a:r>
            <a:r>
              <a:rPr lang="en-US" altLang="zh-CN" sz="2600" kern="0" dirty="0">
                <a:ea typeface="宋体" charset="-122"/>
              </a:rPr>
              <a:t>1</a:t>
            </a:r>
            <a:r>
              <a:rPr lang="zh-CN" altLang="en-US" sz="2600" kern="0" dirty="0">
                <a:ea typeface="宋体" charset="-122"/>
              </a:rPr>
              <a:t>，为跟随前缀后的项创建节点并连接</a:t>
            </a:r>
          </a:p>
          <a:p>
            <a:pPr marL="763588" lvl="1" indent="-419100">
              <a:lnSpc>
                <a:spcPct val="90000"/>
              </a:lnSpc>
            </a:pPr>
            <a:r>
              <a:rPr lang="zh-CN" altLang="en-US" sz="2200" kern="0" dirty="0">
                <a:ea typeface="宋体" charset="-122"/>
              </a:rPr>
              <a:t>比如将第二个事务</a:t>
            </a:r>
            <a:r>
              <a:rPr lang="en-US" altLang="zh-CN" sz="2200" i="1" kern="0" dirty="0">
                <a:ea typeface="宋体" charset="-122"/>
              </a:rPr>
              <a:t>{f, c, a, b, m}</a:t>
            </a:r>
            <a:r>
              <a:rPr lang="zh-CN" altLang="en-US" sz="2200" kern="0" dirty="0">
                <a:ea typeface="宋体" charset="-122"/>
              </a:rPr>
              <a:t>加到树上时，将为</a:t>
            </a:r>
            <a:r>
              <a:rPr lang="en-US" altLang="zh-CN" sz="2200" i="1" kern="0" dirty="0">
                <a:ea typeface="宋体" charset="-122"/>
              </a:rPr>
              <a:t>f</a:t>
            </a:r>
            <a:r>
              <a:rPr lang="zh-CN" altLang="en-US" sz="2200" i="1" kern="0" dirty="0">
                <a:ea typeface="宋体" charset="-122"/>
              </a:rPr>
              <a:t>，</a:t>
            </a:r>
            <a:r>
              <a:rPr lang="en-US" altLang="zh-CN" sz="2200" i="1" kern="0" dirty="0">
                <a:ea typeface="宋体" charset="-122"/>
              </a:rPr>
              <a:t>c</a:t>
            </a:r>
            <a:r>
              <a:rPr lang="zh-CN" altLang="en-US" sz="2200" i="1" kern="0" dirty="0">
                <a:ea typeface="宋体" charset="-122"/>
              </a:rPr>
              <a:t>，</a:t>
            </a:r>
            <a:r>
              <a:rPr lang="en-US" altLang="zh-CN" sz="2200" i="1" kern="0" dirty="0">
                <a:ea typeface="宋体" charset="-122"/>
              </a:rPr>
              <a:t>a</a:t>
            </a:r>
            <a:r>
              <a:rPr lang="zh-CN" altLang="en-US" sz="2200" kern="0" dirty="0">
                <a:ea typeface="宋体" charset="-122"/>
              </a:rPr>
              <a:t>各增计数</a:t>
            </a:r>
            <a:r>
              <a:rPr lang="en-US" altLang="zh-CN" sz="2200" kern="0" dirty="0">
                <a:ea typeface="宋体" charset="-122"/>
              </a:rPr>
              <a:t>1</a:t>
            </a:r>
            <a:r>
              <a:rPr lang="zh-CN" altLang="en-US" sz="2200" kern="0" dirty="0">
                <a:ea typeface="宋体" charset="-122"/>
              </a:rPr>
              <a:t>，然后为</a:t>
            </a:r>
            <a:r>
              <a:rPr lang="en-US" altLang="zh-CN" sz="2200" i="1" kern="0" dirty="0">
                <a:ea typeface="宋体" charset="-122"/>
              </a:rPr>
              <a:t>{b, m}</a:t>
            </a:r>
            <a:r>
              <a:rPr lang="zh-CN" altLang="en-US" sz="2200" kern="0" dirty="0">
                <a:ea typeface="宋体" charset="-122"/>
              </a:rPr>
              <a:t>创建分枝</a:t>
            </a:r>
          </a:p>
          <a:p>
            <a:pPr marL="495300" indent="-495300">
              <a:lnSpc>
                <a:spcPct val="90000"/>
              </a:lnSpc>
              <a:buFont typeface="Wingdings" pitchFamily="2" charset="2"/>
              <a:buAutoNum type="arabicPeriod"/>
            </a:pPr>
            <a:r>
              <a:rPr lang="zh-CN" altLang="en-US" sz="2600" kern="0" dirty="0">
                <a:ea typeface="宋体" charset="-122"/>
              </a:rPr>
              <a:t>创建一个项头表，以方便遍历，每个项通过一个节点链指向它在树中的出现。</a:t>
            </a:r>
          </a:p>
        </p:txBody>
      </p:sp>
    </p:spTree>
    <p:extLst>
      <p:ext uri="{BB962C8B-B14F-4D97-AF65-F5344CB8AC3E}">
        <p14:creationId xmlns:p14="http://schemas.microsoft.com/office/powerpoint/2010/main" val="1192094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ea typeface="宋体" charset="-122"/>
              </a:rPr>
              <a:t>切分模式和数据</a:t>
            </a:r>
            <a:endParaRPr lang="zh-CN" altLang="en-US" dirty="0"/>
          </a:p>
        </p:txBody>
      </p:sp>
      <p:sp>
        <p:nvSpPr>
          <p:cNvPr id="2" name="Rectangle 3">
            <a:extLst>
              <a:ext uri="{FF2B5EF4-FFF2-40B4-BE49-F238E27FC236}">
                <a16:creationId xmlns:a16="http://schemas.microsoft.com/office/drawing/2014/main" id="{B7F052F3-60E8-FE00-958B-B84ED201D33F}"/>
              </a:ext>
            </a:extLst>
          </p:cNvPr>
          <p:cNvSpPr txBox="1">
            <a:spLocks noChangeArrowheads="1"/>
          </p:cNvSpPr>
          <p:nvPr/>
        </p:nvSpPr>
        <p:spPr bwMode="auto">
          <a:xfrm>
            <a:off x="855436" y="1534886"/>
            <a:ext cx="80645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buFont typeface="Wingdings" panose="05000000000000000000" pitchFamily="2" charset="2"/>
              <a:buChar char="p"/>
            </a:pPr>
            <a:r>
              <a:rPr lang="zh-CN" altLang="en-US" sz="3200" kern="0" dirty="0">
                <a:ea typeface="宋体" charset="-122"/>
              </a:rPr>
              <a:t>频繁模式可以根据</a:t>
            </a:r>
            <a:r>
              <a:rPr lang="en-US" altLang="zh-CN" sz="3200" kern="0" dirty="0">
                <a:ea typeface="宋体" charset="-122"/>
              </a:rPr>
              <a:t>F-list</a:t>
            </a:r>
            <a:r>
              <a:rPr lang="zh-CN" altLang="en-US" sz="3200" kern="0" dirty="0">
                <a:ea typeface="宋体" charset="-122"/>
              </a:rPr>
              <a:t>切分为子集</a:t>
            </a:r>
            <a:endParaRPr lang="en-US" altLang="zh-CN" sz="3200" kern="0" dirty="0">
              <a:ea typeface="宋体" charset="-122"/>
            </a:endParaRPr>
          </a:p>
          <a:p>
            <a:pPr>
              <a:lnSpc>
                <a:spcPct val="90000"/>
              </a:lnSpc>
              <a:buFont typeface="Wingdings" panose="05000000000000000000" pitchFamily="2" charset="2"/>
              <a:buChar char="p"/>
            </a:pPr>
            <a:endParaRPr lang="en-US" altLang="zh-CN" sz="3200" kern="0" dirty="0">
              <a:ea typeface="宋体" charset="-122"/>
            </a:endParaRPr>
          </a:p>
          <a:p>
            <a:pPr>
              <a:lnSpc>
                <a:spcPct val="90000"/>
              </a:lnSpc>
              <a:buFont typeface="Wingdings" panose="05000000000000000000" pitchFamily="2" charset="2"/>
              <a:buChar char="l"/>
            </a:pPr>
            <a:r>
              <a:rPr lang="en-US" altLang="zh-CN" sz="2600" kern="0" dirty="0">
                <a:ea typeface="宋体" charset="-122"/>
              </a:rPr>
              <a:t>F-list = f-c-a-b-m-p</a:t>
            </a:r>
          </a:p>
          <a:p>
            <a:pPr>
              <a:lnSpc>
                <a:spcPct val="90000"/>
              </a:lnSpc>
              <a:buFont typeface="Wingdings" panose="05000000000000000000" pitchFamily="2" charset="2"/>
              <a:buChar char="l"/>
            </a:pPr>
            <a:r>
              <a:rPr lang="zh-CN" altLang="en-US" sz="2600" kern="0" dirty="0">
                <a:ea typeface="宋体" charset="-122"/>
              </a:rPr>
              <a:t>包含</a:t>
            </a:r>
            <a:r>
              <a:rPr lang="en-US" altLang="zh-CN" sz="2600" kern="0" dirty="0">
                <a:ea typeface="宋体" charset="-122"/>
              </a:rPr>
              <a:t>p</a:t>
            </a:r>
            <a:r>
              <a:rPr lang="zh-CN" altLang="en-US" sz="2600" kern="0" dirty="0">
                <a:ea typeface="宋体" charset="-122"/>
              </a:rPr>
              <a:t>的模式</a:t>
            </a:r>
            <a:endParaRPr lang="en-US" altLang="zh-CN" sz="2600" kern="0" dirty="0">
              <a:ea typeface="宋体" charset="-122"/>
            </a:endParaRPr>
          </a:p>
          <a:p>
            <a:pPr>
              <a:lnSpc>
                <a:spcPct val="90000"/>
              </a:lnSpc>
              <a:buFont typeface="Wingdings" panose="05000000000000000000" pitchFamily="2" charset="2"/>
              <a:buChar char="l"/>
            </a:pPr>
            <a:r>
              <a:rPr lang="zh-CN" altLang="en-US" sz="2600" kern="0" dirty="0">
                <a:ea typeface="宋体" charset="-122"/>
              </a:rPr>
              <a:t>包含</a:t>
            </a:r>
            <a:r>
              <a:rPr lang="en-US" altLang="zh-CN" sz="2600" kern="0" dirty="0">
                <a:ea typeface="宋体" charset="-122"/>
              </a:rPr>
              <a:t>m</a:t>
            </a:r>
            <a:r>
              <a:rPr lang="zh-CN" altLang="en-US" sz="2600" kern="0" dirty="0">
                <a:ea typeface="宋体" charset="-122"/>
              </a:rPr>
              <a:t>但不包含</a:t>
            </a:r>
            <a:r>
              <a:rPr lang="en-US" altLang="zh-CN" sz="2600" kern="0" dirty="0">
                <a:ea typeface="宋体" charset="-122"/>
              </a:rPr>
              <a:t>p</a:t>
            </a:r>
            <a:r>
              <a:rPr lang="zh-CN" altLang="en-US" sz="2600" kern="0" dirty="0">
                <a:ea typeface="宋体" charset="-122"/>
              </a:rPr>
              <a:t>的模式</a:t>
            </a:r>
            <a:endParaRPr lang="en-US" altLang="zh-CN" sz="2600" kern="0" dirty="0">
              <a:ea typeface="宋体" charset="-122"/>
            </a:endParaRPr>
          </a:p>
          <a:p>
            <a:pPr>
              <a:lnSpc>
                <a:spcPct val="90000"/>
              </a:lnSpc>
              <a:buFont typeface="Wingdings" panose="05000000000000000000" pitchFamily="2" charset="2"/>
              <a:buChar char="l"/>
            </a:pPr>
            <a:r>
              <a:rPr lang="en-US" altLang="zh-CN" sz="2600" kern="0" dirty="0">
                <a:ea typeface="宋体" charset="-122"/>
              </a:rPr>
              <a:t>…</a:t>
            </a:r>
          </a:p>
          <a:p>
            <a:pPr>
              <a:lnSpc>
                <a:spcPct val="90000"/>
              </a:lnSpc>
              <a:buFont typeface="Wingdings" panose="05000000000000000000" pitchFamily="2" charset="2"/>
              <a:buChar char="l"/>
            </a:pPr>
            <a:r>
              <a:rPr lang="zh-CN" altLang="en-US" sz="2600" kern="0" dirty="0">
                <a:ea typeface="宋体" charset="-122"/>
              </a:rPr>
              <a:t>包含</a:t>
            </a:r>
            <a:r>
              <a:rPr lang="en-US" altLang="zh-CN" sz="2600" kern="0" dirty="0">
                <a:ea typeface="宋体" charset="-122"/>
              </a:rPr>
              <a:t>c</a:t>
            </a:r>
            <a:r>
              <a:rPr lang="zh-CN" altLang="en-US" sz="2600" kern="0" dirty="0">
                <a:ea typeface="宋体" charset="-122"/>
              </a:rPr>
              <a:t>、</a:t>
            </a:r>
            <a:r>
              <a:rPr lang="en-US" altLang="zh-CN" sz="2600" kern="0" dirty="0">
                <a:ea typeface="宋体" charset="-122"/>
              </a:rPr>
              <a:t>m</a:t>
            </a:r>
            <a:r>
              <a:rPr lang="zh-CN" altLang="en-US" sz="2600" kern="0" dirty="0">
                <a:ea typeface="宋体" charset="-122"/>
              </a:rPr>
              <a:t>、</a:t>
            </a:r>
            <a:r>
              <a:rPr lang="en-US" altLang="zh-CN" sz="2600" kern="0" dirty="0">
                <a:ea typeface="宋体" charset="-122"/>
              </a:rPr>
              <a:t>p</a:t>
            </a:r>
            <a:r>
              <a:rPr lang="zh-CN" altLang="en-US" sz="2600" kern="0" dirty="0">
                <a:ea typeface="宋体" charset="-122"/>
              </a:rPr>
              <a:t>但不包含</a:t>
            </a:r>
            <a:r>
              <a:rPr lang="en-US" altLang="zh-CN" sz="2600" kern="0" dirty="0">
                <a:ea typeface="宋体" charset="-122"/>
              </a:rPr>
              <a:t>a</a:t>
            </a:r>
            <a:r>
              <a:rPr lang="zh-CN" altLang="en-US" sz="2600" kern="0" dirty="0">
                <a:ea typeface="宋体" charset="-122"/>
              </a:rPr>
              <a:t>、</a:t>
            </a:r>
            <a:r>
              <a:rPr lang="en-US" altLang="zh-CN" sz="2600" kern="0" dirty="0">
                <a:ea typeface="宋体" charset="-122"/>
              </a:rPr>
              <a:t>b</a:t>
            </a:r>
            <a:r>
              <a:rPr lang="zh-CN" altLang="en-US" sz="2600" kern="0" dirty="0">
                <a:ea typeface="宋体" charset="-122"/>
              </a:rPr>
              <a:t>的模式</a:t>
            </a:r>
            <a:endParaRPr lang="en-US" altLang="zh-CN" sz="2600" kern="0" dirty="0">
              <a:ea typeface="宋体" charset="-122"/>
            </a:endParaRPr>
          </a:p>
          <a:p>
            <a:pPr>
              <a:lnSpc>
                <a:spcPct val="90000"/>
              </a:lnSpc>
              <a:buFont typeface="Wingdings" panose="05000000000000000000" pitchFamily="2" charset="2"/>
              <a:buChar char="l"/>
            </a:pPr>
            <a:r>
              <a:rPr lang="zh-CN" altLang="en-US" sz="2600" kern="0" dirty="0">
                <a:ea typeface="宋体" charset="-122"/>
              </a:rPr>
              <a:t>模式</a:t>
            </a:r>
            <a:r>
              <a:rPr lang="en-US" altLang="zh-CN" sz="2600" kern="0" dirty="0">
                <a:ea typeface="宋体" charset="-122"/>
              </a:rPr>
              <a:t>f</a:t>
            </a:r>
            <a:endParaRPr lang="zh-CN" altLang="en-US" sz="2600" kern="0" dirty="0">
              <a:ea typeface="宋体" charset="-122"/>
            </a:endParaRPr>
          </a:p>
        </p:txBody>
      </p:sp>
    </p:spTree>
    <p:extLst>
      <p:ext uri="{BB962C8B-B14F-4D97-AF65-F5344CB8AC3E}">
        <p14:creationId xmlns:p14="http://schemas.microsoft.com/office/powerpoint/2010/main" val="250532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ea typeface="宋体" charset="-122"/>
              </a:rPr>
              <a:t>FP</a:t>
            </a:r>
            <a:r>
              <a:rPr lang="zh-CN" altLang="en-US" dirty="0">
                <a:ea typeface="宋体" charset="-122"/>
              </a:rPr>
              <a:t>树挖掘</a:t>
            </a:r>
            <a:endParaRPr lang="zh-CN" altLang="en-US" dirty="0"/>
          </a:p>
        </p:txBody>
      </p:sp>
      <p:sp>
        <p:nvSpPr>
          <p:cNvPr id="2" name="Rectangle 3">
            <a:extLst>
              <a:ext uri="{FF2B5EF4-FFF2-40B4-BE49-F238E27FC236}">
                <a16:creationId xmlns:a16="http://schemas.microsoft.com/office/drawing/2014/main" id="{EC62CB23-7BB9-CE58-32C7-12935C54AB90}"/>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en-US" altLang="zh-CN" kern="0">
                <a:ea typeface="宋体" charset="-122"/>
              </a:rPr>
              <a:t>FP</a:t>
            </a:r>
            <a:r>
              <a:rPr lang="zh-CN" altLang="en-US" kern="0">
                <a:ea typeface="宋体" charset="-122"/>
              </a:rPr>
              <a:t>树的挖掘步骤：</a:t>
            </a:r>
          </a:p>
          <a:p>
            <a:pPr lvl="1"/>
            <a:r>
              <a:rPr lang="zh-CN" altLang="en-US" kern="0">
                <a:ea typeface="宋体" charset="-122"/>
              </a:rPr>
              <a:t>由长度为</a:t>
            </a:r>
            <a:r>
              <a:rPr lang="en-US" altLang="zh-CN" kern="0">
                <a:ea typeface="宋体" charset="-122"/>
              </a:rPr>
              <a:t>1</a:t>
            </a:r>
            <a:r>
              <a:rPr lang="zh-CN" altLang="en-US" kern="0">
                <a:ea typeface="宋体" charset="-122"/>
              </a:rPr>
              <a:t>的频繁模式（初始后缀模式）开始，构造它的条件模式基（一个“子数据库”，由</a:t>
            </a:r>
            <a:r>
              <a:rPr lang="en-US" altLang="zh-CN" kern="0">
                <a:ea typeface="宋体" charset="-122"/>
              </a:rPr>
              <a:t>FP</a:t>
            </a:r>
            <a:r>
              <a:rPr lang="zh-CN" altLang="en-US" kern="0">
                <a:ea typeface="宋体" charset="-122"/>
              </a:rPr>
              <a:t>树中与后缀模式一起出现的前缀路径集组成。</a:t>
            </a:r>
          </a:p>
          <a:p>
            <a:pPr lvl="1"/>
            <a:r>
              <a:rPr lang="zh-CN" altLang="en-US" kern="0">
                <a:ea typeface="宋体" charset="-122"/>
              </a:rPr>
              <a:t>构造该初始后缀模式的条件</a:t>
            </a:r>
            <a:r>
              <a:rPr lang="en-US" altLang="zh-CN" kern="0">
                <a:ea typeface="宋体" charset="-122"/>
              </a:rPr>
              <a:t>FP</a:t>
            </a:r>
            <a:r>
              <a:rPr lang="zh-CN" altLang="en-US" kern="0">
                <a:ea typeface="宋体" charset="-122"/>
              </a:rPr>
              <a:t>树，并递归的在该树上实现挖掘。模式增长通过后缀模式与条件</a:t>
            </a:r>
            <a:r>
              <a:rPr lang="en-US" altLang="zh-CN" kern="0">
                <a:ea typeface="宋体" charset="-122"/>
              </a:rPr>
              <a:t>FP</a:t>
            </a:r>
            <a:r>
              <a:rPr lang="zh-CN" altLang="en-US" kern="0">
                <a:ea typeface="宋体" charset="-122"/>
              </a:rPr>
              <a:t>树产生的频繁模式连接实现。</a:t>
            </a:r>
            <a:endParaRPr lang="zh-CN" altLang="en-US" kern="0" dirty="0">
              <a:ea typeface="宋体" charset="-122"/>
            </a:endParaRPr>
          </a:p>
        </p:txBody>
      </p:sp>
    </p:spTree>
    <p:extLst>
      <p:ext uri="{BB962C8B-B14F-4D97-AF65-F5344CB8AC3E}">
        <p14:creationId xmlns:p14="http://schemas.microsoft.com/office/powerpoint/2010/main" val="94031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ea typeface="宋体" charset="-122"/>
              </a:rPr>
              <a:t>从</a:t>
            </a:r>
            <a:r>
              <a:rPr lang="en-US" altLang="zh-CN" sz="3600" dirty="0">
                <a:ea typeface="宋体" charset="-122"/>
              </a:rPr>
              <a:t>p</a:t>
            </a:r>
            <a:r>
              <a:rPr lang="zh-CN" altLang="en-US" sz="3600" dirty="0">
                <a:ea typeface="宋体" charset="-122"/>
              </a:rPr>
              <a:t>条件数据库中发现</a:t>
            </a:r>
            <a:r>
              <a:rPr lang="en-US" altLang="zh-CN" dirty="0">
                <a:ea typeface="宋体" charset="-122"/>
              </a:rPr>
              <a:t>p</a:t>
            </a:r>
            <a:r>
              <a:rPr lang="zh-CN" altLang="en-US" dirty="0">
                <a:ea typeface="宋体" charset="-122"/>
              </a:rPr>
              <a:t>的模式</a:t>
            </a:r>
            <a:endParaRPr lang="zh-CN" altLang="en-US" dirty="0"/>
          </a:p>
        </p:txBody>
      </p:sp>
      <p:sp>
        <p:nvSpPr>
          <p:cNvPr id="2" name="Rectangle 4">
            <a:extLst>
              <a:ext uri="{FF2B5EF4-FFF2-40B4-BE49-F238E27FC236}">
                <a16:creationId xmlns:a16="http://schemas.microsoft.com/office/drawing/2014/main" id="{4D7ADE07-DF98-1579-AC64-4D4D36141EF0}"/>
              </a:ext>
            </a:extLst>
          </p:cNvPr>
          <p:cNvSpPr txBox="1">
            <a:spLocks noChangeArrowheads="1"/>
          </p:cNvSpPr>
          <p:nvPr/>
        </p:nvSpPr>
        <p:spPr bwMode="auto">
          <a:xfrm>
            <a:off x="974272" y="1518557"/>
            <a:ext cx="794067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sz="3100" kern="0" dirty="0">
                <a:ea typeface="宋体" charset="-122"/>
              </a:rPr>
              <a:t>从</a:t>
            </a:r>
            <a:r>
              <a:rPr lang="en-US" altLang="zh-CN" sz="3100" kern="0" dirty="0">
                <a:ea typeface="宋体" charset="-122"/>
              </a:rPr>
              <a:t>FP</a:t>
            </a:r>
            <a:r>
              <a:rPr lang="zh-CN" altLang="en-US" sz="3100" kern="0" dirty="0">
                <a:ea typeface="宋体" charset="-122"/>
              </a:rPr>
              <a:t>树的频繁项头表开始</a:t>
            </a:r>
            <a:endParaRPr lang="en-US" altLang="zh-CN" sz="3100" kern="0" dirty="0">
              <a:ea typeface="宋体" charset="-122"/>
            </a:endParaRPr>
          </a:p>
          <a:p>
            <a:pPr>
              <a:defRPr/>
            </a:pPr>
            <a:r>
              <a:rPr lang="zh-CN" altLang="en-US" kern="0" dirty="0">
                <a:ea typeface="宋体" charset="-122"/>
              </a:rPr>
              <a:t>通过每个频繁项</a:t>
            </a:r>
            <a:r>
              <a:rPr lang="en-US" altLang="zh-CN" kern="0" dirty="0">
                <a:ea typeface="宋体" charset="-122"/>
              </a:rPr>
              <a:t>p</a:t>
            </a:r>
            <a:r>
              <a:rPr lang="zh-CN" altLang="en-US" kern="0" dirty="0">
                <a:ea typeface="宋体" charset="-122"/>
              </a:rPr>
              <a:t>的链接来遍历</a:t>
            </a:r>
            <a:r>
              <a:rPr lang="en-US" altLang="zh-CN" kern="0" dirty="0">
                <a:ea typeface="宋体" charset="-122"/>
              </a:rPr>
              <a:t>FP</a:t>
            </a:r>
            <a:r>
              <a:rPr lang="zh-CN" altLang="en-US" kern="0" dirty="0">
                <a:ea typeface="宋体" charset="-122"/>
              </a:rPr>
              <a:t>树</a:t>
            </a:r>
            <a:endParaRPr lang="en-US" altLang="zh-CN" kern="0" dirty="0">
              <a:ea typeface="宋体" charset="-122"/>
            </a:endParaRPr>
          </a:p>
          <a:p>
            <a:pPr>
              <a:defRPr/>
            </a:pPr>
            <a:r>
              <a:rPr lang="zh-CN" altLang="en-US" kern="0" dirty="0">
                <a:ea typeface="宋体" charset="-122"/>
              </a:rPr>
              <a:t>通过累计所有项</a:t>
            </a:r>
            <a:r>
              <a:rPr lang="en-US" altLang="zh-CN" kern="0" dirty="0">
                <a:ea typeface="宋体" charset="-122"/>
              </a:rPr>
              <a:t>p</a:t>
            </a:r>
            <a:r>
              <a:rPr lang="zh-CN" altLang="en-US" kern="0" dirty="0">
                <a:ea typeface="宋体" charset="-122"/>
              </a:rPr>
              <a:t>的前缀路径来形成</a:t>
            </a:r>
            <a:r>
              <a:rPr lang="en-US" altLang="zh-CN" kern="0" dirty="0">
                <a:ea typeface="宋体" charset="-122"/>
              </a:rPr>
              <a:t>p</a:t>
            </a:r>
            <a:r>
              <a:rPr lang="zh-CN" altLang="en-US" kern="0" dirty="0">
                <a:ea typeface="宋体" charset="-122"/>
              </a:rPr>
              <a:t>的条件模式基</a:t>
            </a:r>
          </a:p>
        </p:txBody>
      </p:sp>
      <p:sp>
        <p:nvSpPr>
          <p:cNvPr id="15" name="Text Box 17">
            <a:extLst>
              <a:ext uri="{FF2B5EF4-FFF2-40B4-BE49-F238E27FC236}">
                <a16:creationId xmlns:a16="http://schemas.microsoft.com/office/drawing/2014/main" id="{77E55B02-C8A3-30EF-417F-C9CD8AF65AC4}"/>
              </a:ext>
            </a:extLst>
          </p:cNvPr>
          <p:cNvSpPr txBox="1">
            <a:spLocks noChangeArrowheads="1"/>
          </p:cNvSpPr>
          <p:nvPr/>
        </p:nvSpPr>
        <p:spPr bwMode="auto">
          <a:xfrm>
            <a:off x="5470072" y="4566557"/>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b="1">
                <a:solidFill>
                  <a:srgbClr val="000000"/>
                </a:solidFill>
                <a:latin typeface="Times New Roman" pitchFamily="18" charset="0"/>
                <a:sym typeface="Wingdings 3" pitchFamily="18" charset="2"/>
              </a:rPr>
              <a:t></a:t>
            </a:r>
            <a:endParaRPr lang="en-US" altLang="zh-CN" b="1">
              <a:solidFill>
                <a:srgbClr val="000000"/>
              </a:solidFill>
              <a:latin typeface="Times New Roman" pitchFamily="18" charset="0"/>
            </a:endParaRPr>
          </a:p>
        </p:txBody>
      </p:sp>
      <p:sp>
        <p:nvSpPr>
          <p:cNvPr id="17" name="Text Box 19">
            <a:extLst>
              <a:ext uri="{FF2B5EF4-FFF2-40B4-BE49-F238E27FC236}">
                <a16:creationId xmlns:a16="http://schemas.microsoft.com/office/drawing/2014/main" id="{AA0EF568-4B59-7E05-1814-24BFB5FEF9E9}"/>
              </a:ext>
            </a:extLst>
          </p:cNvPr>
          <p:cNvSpPr txBox="1">
            <a:spLocks noChangeArrowheads="1"/>
          </p:cNvSpPr>
          <p:nvPr/>
        </p:nvSpPr>
        <p:spPr bwMode="auto">
          <a:xfrm>
            <a:off x="4271510" y="3271157"/>
            <a:ext cx="835025"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itchFamily="18" charset="0"/>
                <a:ea typeface="宋体" charset="-122"/>
              </a:rPr>
              <a:t>{}null</a:t>
            </a:r>
          </a:p>
        </p:txBody>
      </p:sp>
      <p:sp>
        <p:nvSpPr>
          <p:cNvPr id="18" name="Text Box 20">
            <a:extLst>
              <a:ext uri="{FF2B5EF4-FFF2-40B4-BE49-F238E27FC236}">
                <a16:creationId xmlns:a16="http://schemas.microsoft.com/office/drawing/2014/main" id="{86718247-6123-D9AD-F5CC-88D368AC3F27}"/>
              </a:ext>
            </a:extLst>
          </p:cNvPr>
          <p:cNvSpPr txBox="1">
            <a:spLocks noChangeArrowheads="1"/>
          </p:cNvSpPr>
          <p:nvPr/>
        </p:nvSpPr>
        <p:spPr bwMode="auto">
          <a:xfrm>
            <a:off x="3809547" y="3815670"/>
            <a:ext cx="477838"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f:4</a:t>
            </a:r>
          </a:p>
        </p:txBody>
      </p:sp>
      <p:sp>
        <p:nvSpPr>
          <p:cNvPr id="19" name="Text Box 21">
            <a:extLst>
              <a:ext uri="{FF2B5EF4-FFF2-40B4-BE49-F238E27FC236}">
                <a16:creationId xmlns:a16="http://schemas.microsoft.com/office/drawing/2014/main" id="{09B055AF-874F-2085-F776-C909B40A064A}"/>
              </a:ext>
            </a:extLst>
          </p:cNvPr>
          <p:cNvSpPr txBox="1">
            <a:spLocks noChangeArrowheads="1"/>
          </p:cNvSpPr>
          <p:nvPr/>
        </p:nvSpPr>
        <p:spPr bwMode="auto">
          <a:xfrm>
            <a:off x="4730297" y="3815670"/>
            <a:ext cx="520700"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c:1</a:t>
            </a:r>
          </a:p>
        </p:txBody>
      </p:sp>
      <p:sp>
        <p:nvSpPr>
          <p:cNvPr id="20" name="Text Box 22">
            <a:extLst>
              <a:ext uri="{FF2B5EF4-FFF2-40B4-BE49-F238E27FC236}">
                <a16:creationId xmlns:a16="http://schemas.microsoft.com/office/drawing/2014/main" id="{E4F9857D-B523-37B6-2DBF-71AB79B342FC}"/>
              </a:ext>
            </a:extLst>
          </p:cNvPr>
          <p:cNvSpPr txBox="1">
            <a:spLocks noChangeArrowheads="1"/>
          </p:cNvSpPr>
          <p:nvPr/>
        </p:nvSpPr>
        <p:spPr bwMode="auto">
          <a:xfrm>
            <a:off x="4722360" y="4298270"/>
            <a:ext cx="533400"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b:1</a:t>
            </a:r>
          </a:p>
        </p:txBody>
      </p:sp>
      <p:sp>
        <p:nvSpPr>
          <p:cNvPr id="21" name="Text Box 23">
            <a:extLst>
              <a:ext uri="{FF2B5EF4-FFF2-40B4-BE49-F238E27FC236}">
                <a16:creationId xmlns:a16="http://schemas.microsoft.com/office/drawing/2014/main" id="{064AB923-B4E0-5C77-3888-E048D288FEC1}"/>
              </a:ext>
            </a:extLst>
          </p:cNvPr>
          <p:cNvSpPr txBox="1">
            <a:spLocks noChangeArrowheads="1"/>
          </p:cNvSpPr>
          <p:nvPr/>
        </p:nvSpPr>
        <p:spPr bwMode="auto">
          <a:xfrm>
            <a:off x="4722360" y="4780870"/>
            <a:ext cx="533400"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p:1</a:t>
            </a:r>
          </a:p>
        </p:txBody>
      </p:sp>
      <p:cxnSp>
        <p:nvCxnSpPr>
          <p:cNvPr id="22" name="AutoShape 24">
            <a:extLst>
              <a:ext uri="{FF2B5EF4-FFF2-40B4-BE49-F238E27FC236}">
                <a16:creationId xmlns:a16="http://schemas.microsoft.com/office/drawing/2014/main" id="{20F34203-12E6-4AC4-FDBB-30461F2A9845}"/>
              </a:ext>
            </a:extLst>
          </p:cNvPr>
          <p:cNvCxnSpPr>
            <a:cxnSpLocks noChangeShapeType="1"/>
            <a:stCxn id="19" idx="2"/>
            <a:endCxn id="20" idx="0"/>
          </p:cNvCxnSpPr>
          <p:nvPr/>
        </p:nvCxnSpPr>
        <p:spPr bwMode="auto">
          <a:xfrm>
            <a:off x="4992235" y="4134757"/>
            <a:ext cx="1587" cy="168275"/>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cxnSp>
        <p:nvCxnSpPr>
          <p:cNvPr id="23" name="AutoShape 25">
            <a:extLst>
              <a:ext uri="{FF2B5EF4-FFF2-40B4-BE49-F238E27FC236}">
                <a16:creationId xmlns:a16="http://schemas.microsoft.com/office/drawing/2014/main" id="{6FC8227E-3634-39F6-F9EA-08A7017239EE}"/>
              </a:ext>
            </a:extLst>
          </p:cNvPr>
          <p:cNvCxnSpPr>
            <a:cxnSpLocks noChangeShapeType="1"/>
            <a:stCxn id="20" idx="2"/>
            <a:endCxn id="21" idx="0"/>
          </p:cNvCxnSpPr>
          <p:nvPr/>
        </p:nvCxnSpPr>
        <p:spPr bwMode="auto">
          <a:xfrm>
            <a:off x="4993822" y="4617357"/>
            <a:ext cx="0" cy="169863"/>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cxnSp>
        <p:nvCxnSpPr>
          <p:cNvPr id="24" name="AutoShape 26">
            <a:extLst>
              <a:ext uri="{FF2B5EF4-FFF2-40B4-BE49-F238E27FC236}">
                <a16:creationId xmlns:a16="http://schemas.microsoft.com/office/drawing/2014/main" id="{4348B271-8937-CBA5-0A7E-A2FF1CF155DF}"/>
              </a:ext>
            </a:extLst>
          </p:cNvPr>
          <p:cNvCxnSpPr>
            <a:cxnSpLocks noChangeShapeType="1"/>
            <a:stCxn id="17" idx="2"/>
            <a:endCxn id="19" idx="0"/>
          </p:cNvCxnSpPr>
          <p:nvPr/>
        </p:nvCxnSpPr>
        <p:spPr bwMode="auto">
          <a:xfrm>
            <a:off x="4689022" y="3680732"/>
            <a:ext cx="301625" cy="134938"/>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cxnSp>
        <p:nvCxnSpPr>
          <p:cNvPr id="25" name="AutoShape 27">
            <a:extLst>
              <a:ext uri="{FF2B5EF4-FFF2-40B4-BE49-F238E27FC236}">
                <a16:creationId xmlns:a16="http://schemas.microsoft.com/office/drawing/2014/main" id="{0A540880-046D-DB0B-F9C2-ED3FED8DB666}"/>
              </a:ext>
            </a:extLst>
          </p:cNvPr>
          <p:cNvCxnSpPr>
            <a:cxnSpLocks noChangeShapeType="1"/>
            <a:stCxn id="17" idx="2"/>
            <a:endCxn id="18" idx="0"/>
          </p:cNvCxnSpPr>
          <p:nvPr/>
        </p:nvCxnSpPr>
        <p:spPr bwMode="auto">
          <a:xfrm flipH="1">
            <a:off x="4049260" y="3680732"/>
            <a:ext cx="639762" cy="134938"/>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sp>
        <p:nvSpPr>
          <p:cNvPr id="26" name="Text Box 28">
            <a:extLst>
              <a:ext uri="{FF2B5EF4-FFF2-40B4-BE49-F238E27FC236}">
                <a16:creationId xmlns:a16="http://schemas.microsoft.com/office/drawing/2014/main" id="{9C19EF1F-243F-D78D-D6F3-741B2DC240CF}"/>
              </a:ext>
            </a:extLst>
          </p:cNvPr>
          <p:cNvSpPr txBox="1">
            <a:spLocks noChangeArrowheads="1"/>
          </p:cNvSpPr>
          <p:nvPr/>
        </p:nvSpPr>
        <p:spPr bwMode="auto">
          <a:xfrm>
            <a:off x="4115935" y="4298270"/>
            <a:ext cx="534987"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b:1</a:t>
            </a:r>
          </a:p>
        </p:txBody>
      </p:sp>
      <p:sp>
        <p:nvSpPr>
          <p:cNvPr id="27" name="Text Box 29">
            <a:extLst>
              <a:ext uri="{FF2B5EF4-FFF2-40B4-BE49-F238E27FC236}">
                <a16:creationId xmlns:a16="http://schemas.microsoft.com/office/drawing/2014/main" id="{0D137CA0-F08A-A121-43BD-B7CDD1B688E6}"/>
              </a:ext>
            </a:extLst>
          </p:cNvPr>
          <p:cNvSpPr txBox="1">
            <a:spLocks noChangeArrowheads="1"/>
          </p:cNvSpPr>
          <p:nvPr/>
        </p:nvSpPr>
        <p:spPr bwMode="auto">
          <a:xfrm>
            <a:off x="3512685" y="4298270"/>
            <a:ext cx="519112"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c:3</a:t>
            </a:r>
          </a:p>
        </p:txBody>
      </p:sp>
      <p:cxnSp>
        <p:nvCxnSpPr>
          <p:cNvPr id="28" name="AutoShape 30">
            <a:extLst>
              <a:ext uri="{FF2B5EF4-FFF2-40B4-BE49-F238E27FC236}">
                <a16:creationId xmlns:a16="http://schemas.microsoft.com/office/drawing/2014/main" id="{2F503D78-F007-261E-77F8-028AE45A14FD}"/>
              </a:ext>
            </a:extLst>
          </p:cNvPr>
          <p:cNvCxnSpPr>
            <a:cxnSpLocks noChangeShapeType="1"/>
            <a:stCxn id="18" idx="2"/>
            <a:endCxn id="27" idx="0"/>
          </p:cNvCxnSpPr>
          <p:nvPr/>
        </p:nvCxnSpPr>
        <p:spPr bwMode="auto">
          <a:xfrm flipH="1">
            <a:off x="3773035" y="4134757"/>
            <a:ext cx="277812" cy="168275"/>
          </a:xfrm>
          <a:prstGeom prst="straightConnector1">
            <a:avLst/>
          </a:prstGeom>
          <a:noFill/>
          <a:ln w="12700">
            <a:solidFill>
              <a:srgbClr val="996600"/>
            </a:solidFill>
            <a:round/>
            <a:headEnd type="none" w="sm" len="sm"/>
            <a:tailEnd type="none" w="sm" len="sm"/>
          </a:ln>
          <a:extLst>
            <a:ext uri="{909E8E84-426E-40DD-AFC4-6F175D3DCCD1}">
              <a14:hiddenFill xmlns:a14="http://schemas.microsoft.com/office/drawing/2010/main">
                <a:noFill/>
              </a14:hiddenFill>
            </a:ext>
          </a:extLst>
        </p:spPr>
      </p:cxnSp>
      <p:cxnSp>
        <p:nvCxnSpPr>
          <p:cNvPr id="29" name="AutoShape 31">
            <a:extLst>
              <a:ext uri="{FF2B5EF4-FFF2-40B4-BE49-F238E27FC236}">
                <a16:creationId xmlns:a16="http://schemas.microsoft.com/office/drawing/2014/main" id="{3D48BC17-7EC0-3874-2808-000ECB80F594}"/>
              </a:ext>
            </a:extLst>
          </p:cNvPr>
          <p:cNvCxnSpPr>
            <a:cxnSpLocks noChangeShapeType="1"/>
            <a:stCxn id="18" idx="2"/>
            <a:endCxn id="26" idx="0"/>
          </p:cNvCxnSpPr>
          <p:nvPr/>
        </p:nvCxnSpPr>
        <p:spPr bwMode="auto">
          <a:xfrm>
            <a:off x="4050847" y="4134757"/>
            <a:ext cx="334963" cy="168275"/>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sp>
        <p:nvSpPr>
          <p:cNvPr id="30" name="Text Box 32">
            <a:extLst>
              <a:ext uri="{FF2B5EF4-FFF2-40B4-BE49-F238E27FC236}">
                <a16:creationId xmlns:a16="http://schemas.microsoft.com/office/drawing/2014/main" id="{B61F986A-A9DA-B418-B99E-E5D9DCCCA31B}"/>
              </a:ext>
            </a:extLst>
          </p:cNvPr>
          <p:cNvSpPr txBox="1">
            <a:spLocks noChangeArrowheads="1"/>
          </p:cNvSpPr>
          <p:nvPr/>
        </p:nvSpPr>
        <p:spPr bwMode="auto">
          <a:xfrm>
            <a:off x="3503160" y="4780870"/>
            <a:ext cx="534987"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a:3</a:t>
            </a:r>
          </a:p>
        </p:txBody>
      </p:sp>
      <p:sp>
        <p:nvSpPr>
          <p:cNvPr id="31" name="Text Box 33">
            <a:extLst>
              <a:ext uri="{FF2B5EF4-FFF2-40B4-BE49-F238E27FC236}">
                <a16:creationId xmlns:a16="http://schemas.microsoft.com/office/drawing/2014/main" id="{BF5B6375-DAE7-7E66-F43D-B2937A911AC3}"/>
              </a:ext>
            </a:extLst>
          </p:cNvPr>
          <p:cNvSpPr txBox="1">
            <a:spLocks noChangeArrowheads="1"/>
          </p:cNvSpPr>
          <p:nvPr/>
        </p:nvSpPr>
        <p:spPr bwMode="auto">
          <a:xfrm>
            <a:off x="3885747" y="5263470"/>
            <a:ext cx="534988"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b:1</a:t>
            </a:r>
          </a:p>
        </p:txBody>
      </p:sp>
      <p:sp>
        <p:nvSpPr>
          <p:cNvPr id="32" name="Text Box 34">
            <a:extLst>
              <a:ext uri="{FF2B5EF4-FFF2-40B4-BE49-F238E27FC236}">
                <a16:creationId xmlns:a16="http://schemas.microsoft.com/office/drawing/2014/main" id="{9C7FC6A0-3496-B2CE-C9C4-8DE8E76FF108}"/>
              </a:ext>
            </a:extLst>
          </p:cNvPr>
          <p:cNvSpPr txBox="1">
            <a:spLocks noChangeArrowheads="1"/>
          </p:cNvSpPr>
          <p:nvPr/>
        </p:nvSpPr>
        <p:spPr bwMode="auto">
          <a:xfrm>
            <a:off x="3201535" y="5263470"/>
            <a:ext cx="592137"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m:2</a:t>
            </a:r>
          </a:p>
        </p:txBody>
      </p:sp>
      <p:sp>
        <p:nvSpPr>
          <p:cNvPr id="33" name="Text Box 35">
            <a:extLst>
              <a:ext uri="{FF2B5EF4-FFF2-40B4-BE49-F238E27FC236}">
                <a16:creationId xmlns:a16="http://schemas.microsoft.com/office/drawing/2014/main" id="{DE017025-9264-08E9-AEAD-784777A229AD}"/>
              </a:ext>
            </a:extLst>
          </p:cNvPr>
          <p:cNvSpPr txBox="1">
            <a:spLocks noChangeArrowheads="1"/>
          </p:cNvSpPr>
          <p:nvPr/>
        </p:nvSpPr>
        <p:spPr bwMode="auto">
          <a:xfrm>
            <a:off x="3234872" y="5747657"/>
            <a:ext cx="536575" cy="4095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p:2</a:t>
            </a:r>
          </a:p>
        </p:txBody>
      </p:sp>
      <p:cxnSp>
        <p:nvCxnSpPr>
          <p:cNvPr id="34" name="AutoShape 36">
            <a:extLst>
              <a:ext uri="{FF2B5EF4-FFF2-40B4-BE49-F238E27FC236}">
                <a16:creationId xmlns:a16="http://schemas.microsoft.com/office/drawing/2014/main" id="{1C8D2014-342A-3B5B-A828-9E08B7CC733E}"/>
              </a:ext>
            </a:extLst>
          </p:cNvPr>
          <p:cNvCxnSpPr>
            <a:cxnSpLocks noChangeShapeType="1"/>
            <a:stCxn id="27" idx="2"/>
            <a:endCxn id="30" idx="0"/>
          </p:cNvCxnSpPr>
          <p:nvPr/>
        </p:nvCxnSpPr>
        <p:spPr bwMode="auto">
          <a:xfrm>
            <a:off x="3773035" y="4617357"/>
            <a:ext cx="0" cy="169863"/>
          </a:xfrm>
          <a:prstGeom prst="straightConnector1">
            <a:avLst/>
          </a:prstGeom>
          <a:noFill/>
          <a:ln w="12700">
            <a:solidFill>
              <a:srgbClr val="996600"/>
            </a:solidFill>
            <a:round/>
            <a:headEnd type="none" w="sm" len="sm"/>
            <a:tailEnd type="none" w="sm" len="sm"/>
          </a:ln>
          <a:extLst>
            <a:ext uri="{909E8E84-426E-40DD-AFC4-6F175D3DCCD1}">
              <a14:hiddenFill xmlns:a14="http://schemas.microsoft.com/office/drawing/2010/main">
                <a:noFill/>
              </a14:hiddenFill>
            </a:ext>
          </a:extLst>
        </p:spPr>
      </p:cxnSp>
      <p:cxnSp>
        <p:nvCxnSpPr>
          <p:cNvPr id="35" name="AutoShape 37">
            <a:extLst>
              <a:ext uri="{FF2B5EF4-FFF2-40B4-BE49-F238E27FC236}">
                <a16:creationId xmlns:a16="http://schemas.microsoft.com/office/drawing/2014/main" id="{BFC609AB-7EF0-EAEC-AD34-08EE8AFD5308}"/>
              </a:ext>
            </a:extLst>
          </p:cNvPr>
          <p:cNvCxnSpPr>
            <a:cxnSpLocks noChangeShapeType="1"/>
            <a:stCxn id="30" idx="2"/>
            <a:endCxn id="32" idx="0"/>
          </p:cNvCxnSpPr>
          <p:nvPr/>
        </p:nvCxnSpPr>
        <p:spPr bwMode="auto">
          <a:xfrm flipH="1">
            <a:off x="3503160" y="5101545"/>
            <a:ext cx="269875" cy="168275"/>
          </a:xfrm>
          <a:prstGeom prst="straightConnector1">
            <a:avLst/>
          </a:prstGeom>
          <a:noFill/>
          <a:ln w="12700">
            <a:solidFill>
              <a:srgbClr val="996600"/>
            </a:solidFill>
            <a:round/>
            <a:headEnd type="none" w="sm" len="sm"/>
            <a:tailEnd type="none" w="sm" len="sm"/>
          </a:ln>
          <a:extLst>
            <a:ext uri="{909E8E84-426E-40DD-AFC4-6F175D3DCCD1}">
              <a14:hiddenFill xmlns:a14="http://schemas.microsoft.com/office/drawing/2010/main">
                <a:noFill/>
              </a14:hiddenFill>
            </a:ext>
          </a:extLst>
        </p:spPr>
      </p:cxnSp>
      <p:cxnSp>
        <p:nvCxnSpPr>
          <p:cNvPr id="36" name="AutoShape 38">
            <a:extLst>
              <a:ext uri="{FF2B5EF4-FFF2-40B4-BE49-F238E27FC236}">
                <a16:creationId xmlns:a16="http://schemas.microsoft.com/office/drawing/2014/main" id="{B7A7CB89-F60E-BEA8-B3BC-683A0AAC6557}"/>
              </a:ext>
            </a:extLst>
          </p:cNvPr>
          <p:cNvCxnSpPr>
            <a:cxnSpLocks noChangeShapeType="1"/>
            <a:stCxn id="30" idx="2"/>
            <a:endCxn id="31" idx="0"/>
          </p:cNvCxnSpPr>
          <p:nvPr/>
        </p:nvCxnSpPr>
        <p:spPr bwMode="auto">
          <a:xfrm>
            <a:off x="3773035" y="5101545"/>
            <a:ext cx="382587" cy="168275"/>
          </a:xfrm>
          <a:prstGeom prst="straightConnector1">
            <a:avLst/>
          </a:prstGeom>
          <a:noFill/>
          <a:ln w="12700">
            <a:solidFill>
              <a:srgbClr val="996600"/>
            </a:solidFill>
            <a:round/>
            <a:headEnd type="none" w="sm" len="sm"/>
            <a:tailEnd type="none" w="sm" len="sm"/>
          </a:ln>
          <a:extLst>
            <a:ext uri="{909E8E84-426E-40DD-AFC4-6F175D3DCCD1}">
              <a14:hiddenFill xmlns:a14="http://schemas.microsoft.com/office/drawing/2010/main">
                <a:noFill/>
              </a14:hiddenFill>
            </a:ext>
          </a:extLst>
        </p:spPr>
      </p:cxnSp>
      <p:cxnSp>
        <p:nvCxnSpPr>
          <p:cNvPr id="37" name="AutoShape 39">
            <a:extLst>
              <a:ext uri="{FF2B5EF4-FFF2-40B4-BE49-F238E27FC236}">
                <a16:creationId xmlns:a16="http://schemas.microsoft.com/office/drawing/2014/main" id="{254E02A5-0BE6-261E-DBEE-75CF1517E72D}"/>
              </a:ext>
            </a:extLst>
          </p:cNvPr>
          <p:cNvCxnSpPr>
            <a:cxnSpLocks noChangeShapeType="1"/>
            <a:stCxn id="32" idx="2"/>
            <a:endCxn id="33" idx="0"/>
          </p:cNvCxnSpPr>
          <p:nvPr/>
        </p:nvCxnSpPr>
        <p:spPr bwMode="auto">
          <a:xfrm>
            <a:off x="3503160" y="5584145"/>
            <a:ext cx="0" cy="168275"/>
          </a:xfrm>
          <a:prstGeom prst="straightConnector1">
            <a:avLst/>
          </a:prstGeom>
          <a:noFill/>
          <a:ln w="12700">
            <a:solidFill>
              <a:srgbClr val="006633"/>
            </a:solidFill>
            <a:round/>
            <a:headEnd type="none" w="sm" len="sm"/>
            <a:tailEnd type="none" w="sm" len="sm"/>
          </a:ln>
          <a:extLst>
            <a:ext uri="{909E8E84-426E-40DD-AFC4-6F175D3DCCD1}">
              <a14:hiddenFill xmlns:a14="http://schemas.microsoft.com/office/drawing/2010/main">
                <a:noFill/>
              </a14:hiddenFill>
            </a:ext>
          </a:extLst>
        </p:spPr>
      </p:cxnSp>
      <p:sp>
        <p:nvSpPr>
          <p:cNvPr id="38" name="Text Box 40">
            <a:extLst>
              <a:ext uri="{FF2B5EF4-FFF2-40B4-BE49-F238E27FC236}">
                <a16:creationId xmlns:a16="http://schemas.microsoft.com/office/drawing/2014/main" id="{970A91AF-FBD3-28DC-554D-0FE5FAE43D42}"/>
              </a:ext>
            </a:extLst>
          </p:cNvPr>
          <p:cNvSpPr txBox="1">
            <a:spLocks noChangeArrowheads="1"/>
          </p:cNvSpPr>
          <p:nvPr/>
        </p:nvSpPr>
        <p:spPr bwMode="auto">
          <a:xfrm>
            <a:off x="3857172" y="5747657"/>
            <a:ext cx="593725" cy="409575"/>
          </a:xfrm>
          <a:prstGeom prst="rect">
            <a:avLst/>
          </a:prstGeom>
          <a:noFill/>
          <a:ln w="12700">
            <a:solidFill>
              <a:srgbClr val="99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996600"/>
                </a:solidFill>
                <a:effectLst/>
                <a:uLnTx/>
                <a:uFillTx/>
                <a:latin typeface="Times New Roman" pitchFamily="18" charset="0"/>
                <a:ea typeface="宋体" charset="-122"/>
              </a:rPr>
              <a:t>m:1</a:t>
            </a:r>
          </a:p>
        </p:txBody>
      </p:sp>
      <p:cxnSp>
        <p:nvCxnSpPr>
          <p:cNvPr id="39" name="AutoShape 41">
            <a:extLst>
              <a:ext uri="{FF2B5EF4-FFF2-40B4-BE49-F238E27FC236}">
                <a16:creationId xmlns:a16="http://schemas.microsoft.com/office/drawing/2014/main" id="{DF292303-9EE8-4DB9-DB2C-1DD5988AA338}"/>
              </a:ext>
            </a:extLst>
          </p:cNvPr>
          <p:cNvCxnSpPr>
            <a:cxnSpLocks noChangeShapeType="1"/>
            <a:stCxn id="31" idx="2"/>
            <a:endCxn id="38" idx="0"/>
          </p:cNvCxnSpPr>
          <p:nvPr/>
        </p:nvCxnSpPr>
        <p:spPr bwMode="auto">
          <a:xfrm>
            <a:off x="4155622" y="5584145"/>
            <a:ext cx="0" cy="168275"/>
          </a:xfrm>
          <a:prstGeom prst="straightConnector1">
            <a:avLst/>
          </a:prstGeom>
          <a:noFill/>
          <a:ln w="12700">
            <a:solidFill>
              <a:srgbClr val="996600"/>
            </a:solidFill>
            <a:round/>
            <a:headEnd type="none" w="sm" len="sm"/>
            <a:tailEnd type="none" w="sm" len="sm"/>
          </a:ln>
          <a:extLst>
            <a:ext uri="{909E8E84-426E-40DD-AFC4-6F175D3DCCD1}">
              <a14:hiddenFill xmlns:a14="http://schemas.microsoft.com/office/drawing/2010/main">
                <a:noFill/>
              </a14:hiddenFill>
            </a:ext>
          </a:extLst>
        </p:spPr>
      </p:cxnSp>
      <p:sp>
        <p:nvSpPr>
          <p:cNvPr id="40" name="Text Box 42">
            <a:extLst>
              <a:ext uri="{FF2B5EF4-FFF2-40B4-BE49-F238E27FC236}">
                <a16:creationId xmlns:a16="http://schemas.microsoft.com/office/drawing/2014/main" id="{806C5267-8F26-F9FD-93C1-DFE0C918F753}"/>
              </a:ext>
            </a:extLst>
          </p:cNvPr>
          <p:cNvSpPr txBox="1">
            <a:spLocks noChangeArrowheads="1"/>
          </p:cNvSpPr>
          <p:nvPr/>
        </p:nvSpPr>
        <p:spPr bwMode="auto">
          <a:xfrm>
            <a:off x="593272" y="3458482"/>
            <a:ext cx="2543175" cy="2301875"/>
          </a:xfrm>
          <a:prstGeom prst="rect">
            <a:avLst/>
          </a:prstGeom>
          <a:noFill/>
          <a:ln w="12700">
            <a:solidFill>
              <a:srgbClr val="00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itchFamily="18" charset="0"/>
                <a:ea typeface="宋体" charset="-122"/>
              </a:rPr>
              <a:t>项头表</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1" i="1" u="sng" strike="noStrike" kern="0" cap="none" spc="0" normalizeH="0" baseline="0" noProof="0">
                <a:ln>
                  <a:noFill/>
                </a:ln>
                <a:solidFill>
                  <a:srgbClr val="000000"/>
                </a:solidFill>
                <a:effectLst/>
                <a:uLnTx/>
                <a:uFillTx/>
                <a:latin typeface="Times New Roman" pitchFamily="18" charset="0"/>
                <a:ea typeface="宋体" charset="-122"/>
              </a:rPr>
              <a:t>Item  frequency  head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 f	4</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c	4</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a	3</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b	3</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m	3</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p	3</a:t>
            </a:r>
            <a:endParaRPr kumimoji="0" lang="en-US" altLang="zh-CN" sz="20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41" name="Freeform 43">
            <a:extLst>
              <a:ext uri="{FF2B5EF4-FFF2-40B4-BE49-F238E27FC236}">
                <a16:creationId xmlns:a16="http://schemas.microsoft.com/office/drawing/2014/main" id="{80063384-51E6-932E-F9AF-359740490DB2}"/>
              </a:ext>
            </a:extLst>
          </p:cNvPr>
          <p:cNvSpPr>
            <a:spLocks/>
          </p:cNvSpPr>
          <p:nvPr/>
        </p:nvSpPr>
        <p:spPr bwMode="auto">
          <a:xfrm>
            <a:off x="2803072" y="3987120"/>
            <a:ext cx="1074738" cy="301625"/>
          </a:xfrm>
          <a:custGeom>
            <a:avLst/>
            <a:gdLst>
              <a:gd name="T0" fmla="*/ 0 w 672"/>
              <a:gd name="T1" fmla="*/ 2147483647 h 240"/>
              <a:gd name="T2" fmla="*/ 2147483647 w 672"/>
              <a:gd name="T3" fmla="*/ 2147483647 h 240"/>
              <a:gd name="T4" fmla="*/ 2147483647 w 672"/>
              <a:gd name="T5" fmla="*/ 2147483647 h 240"/>
              <a:gd name="T6" fmla="*/ 2147483647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2" name="Freeform 44">
            <a:extLst>
              <a:ext uri="{FF2B5EF4-FFF2-40B4-BE49-F238E27FC236}">
                <a16:creationId xmlns:a16="http://schemas.microsoft.com/office/drawing/2014/main" id="{5F8160B4-E978-9FF4-DFCA-A9285A98F754}"/>
              </a:ext>
            </a:extLst>
          </p:cNvPr>
          <p:cNvSpPr>
            <a:spLocks/>
          </p:cNvSpPr>
          <p:nvPr/>
        </p:nvSpPr>
        <p:spPr bwMode="auto">
          <a:xfrm>
            <a:off x="2803072" y="4471307"/>
            <a:ext cx="690563" cy="0"/>
          </a:xfrm>
          <a:custGeom>
            <a:avLst/>
            <a:gdLst>
              <a:gd name="T0" fmla="*/ 0 w 432"/>
              <a:gd name="T1" fmla="*/ 0 h 1"/>
              <a:gd name="T2" fmla="*/ 2147483647 w 432"/>
              <a:gd name="T3" fmla="*/ 0 h 1"/>
              <a:gd name="T4" fmla="*/ 0 60000 65536"/>
              <a:gd name="T5" fmla="*/ 0 60000 65536"/>
              <a:gd name="T6" fmla="*/ 0 w 432"/>
              <a:gd name="T7" fmla="*/ 0 h 1"/>
              <a:gd name="T8" fmla="*/ 432 w 432"/>
              <a:gd name="T9" fmla="*/ 0 h 1"/>
            </a:gdLst>
            <a:ahLst/>
            <a:cxnLst>
              <a:cxn ang="T4">
                <a:pos x="T0" y="T1"/>
              </a:cxn>
              <a:cxn ang="T5">
                <a:pos x="T2" y="T3"/>
              </a:cxn>
            </a:cxnLst>
            <a:rect l="T6" t="T7" r="T8" b="T9"/>
            <a:pathLst>
              <a:path w="432" h="1">
                <a:moveTo>
                  <a:pt x="0" y="0"/>
                </a:moveTo>
                <a:cubicBezTo>
                  <a:pt x="0" y="0"/>
                  <a:pt x="216" y="0"/>
                  <a:pt x="432" y="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3" name="Freeform 45">
            <a:extLst>
              <a:ext uri="{FF2B5EF4-FFF2-40B4-BE49-F238E27FC236}">
                <a16:creationId xmlns:a16="http://schemas.microsoft.com/office/drawing/2014/main" id="{DBF08480-5409-F3A1-052B-58529045C0BC}"/>
              </a:ext>
            </a:extLst>
          </p:cNvPr>
          <p:cNvSpPr>
            <a:spLocks/>
          </p:cNvSpPr>
          <p:nvPr/>
        </p:nvSpPr>
        <p:spPr bwMode="auto">
          <a:xfrm>
            <a:off x="3954010" y="3987120"/>
            <a:ext cx="768350" cy="484187"/>
          </a:xfrm>
          <a:custGeom>
            <a:avLst/>
            <a:gdLst>
              <a:gd name="T0" fmla="*/ 0 w 480"/>
              <a:gd name="T1" fmla="*/ 2147483647 h 384"/>
              <a:gd name="T2" fmla="*/ 2147483647 w 480"/>
              <a:gd name="T3" fmla="*/ 2147483647 h 384"/>
              <a:gd name="T4" fmla="*/ 2147483647 w 480"/>
              <a:gd name="T5" fmla="*/ 2147483647 h 384"/>
              <a:gd name="T6" fmla="*/ 2147483647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4" name="Freeform 46">
            <a:extLst>
              <a:ext uri="{FF2B5EF4-FFF2-40B4-BE49-F238E27FC236}">
                <a16:creationId xmlns:a16="http://schemas.microsoft.com/office/drawing/2014/main" id="{E5D6018D-1C7B-5398-9B40-8D46088F5AF9}"/>
              </a:ext>
            </a:extLst>
          </p:cNvPr>
          <p:cNvSpPr>
            <a:spLocks/>
          </p:cNvSpPr>
          <p:nvPr/>
        </p:nvSpPr>
        <p:spPr bwMode="auto">
          <a:xfrm>
            <a:off x="2803072" y="4726895"/>
            <a:ext cx="690563" cy="241300"/>
          </a:xfrm>
          <a:custGeom>
            <a:avLst/>
            <a:gdLst>
              <a:gd name="T0" fmla="*/ 0 w 432"/>
              <a:gd name="T1" fmla="*/ 0 h 192"/>
              <a:gd name="T2" fmla="*/ 2147483647 w 432"/>
              <a:gd name="T3" fmla="*/ 2147483647 h 192"/>
              <a:gd name="T4" fmla="*/ 2147483647 w 432"/>
              <a:gd name="T5" fmla="*/ 2147483647 h 192"/>
              <a:gd name="T6" fmla="*/ 2147483647 w 432"/>
              <a:gd name="T7" fmla="*/ 2147483647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5" name="Freeform 47">
            <a:extLst>
              <a:ext uri="{FF2B5EF4-FFF2-40B4-BE49-F238E27FC236}">
                <a16:creationId xmlns:a16="http://schemas.microsoft.com/office/drawing/2014/main" id="{EEFCA952-51E5-F864-305C-C7B0EEE06712}"/>
              </a:ext>
            </a:extLst>
          </p:cNvPr>
          <p:cNvSpPr>
            <a:spLocks/>
          </p:cNvSpPr>
          <p:nvPr/>
        </p:nvSpPr>
        <p:spPr bwMode="auto">
          <a:xfrm>
            <a:off x="2818947" y="4907870"/>
            <a:ext cx="1149350" cy="482600"/>
          </a:xfrm>
          <a:custGeom>
            <a:avLst/>
            <a:gdLst>
              <a:gd name="T0" fmla="*/ 0 w 720"/>
              <a:gd name="T1" fmla="*/ 0 h 384"/>
              <a:gd name="T2" fmla="*/ 2147483647 w 720"/>
              <a:gd name="T3" fmla="*/ 2147483647 h 384"/>
              <a:gd name="T4" fmla="*/ 2147483647 w 720"/>
              <a:gd name="T5" fmla="*/ 2147483647 h 384"/>
              <a:gd name="T6" fmla="*/ 2147483647 w 720"/>
              <a:gd name="T7" fmla="*/ 2147483647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6" name="Freeform 48">
            <a:extLst>
              <a:ext uri="{FF2B5EF4-FFF2-40B4-BE49-F238E27FC236}">
                <a16:creationId xmlns:a16="http://schemas.microsoft.com/office/drawing/2014/main" id="{896C7DB1-3881-B7D7-70A8-6756BD9F3676}"/>
              </a:ext>
            </a:extLst>
          </p:cNvPr>
          <p:cNvSpPr>
            <a:spLocks/>
          </p:cNvSpPr>
          <p:nvPr/>
        </p:nvSpPr>
        <p:spPr bwMode="auto">
          <a:xfrm>
            <a:off x="4352472" y="4604657"/>
            <a:ext cx="90488" cy="846138"/>
          </a:xfrm>
          <a:custGeom>
            <a:avLst/>
            <a:gdLst>
              <a:gd name="T0" fmla="*/ 0 w 56"/>
              <a:gd name="T1" fmla="*/ 2147483647 h 672"/>
              <a:gd name="T2" fmla="*/ 2147483647 w 56"/>
              <a:gd name="T3" fmla="*/ 2147483647 h 672"/>
              <a:gd name="T4" fmla="*/ 2147483647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7" name="Line 49">
            <a:extLst>
              <a:ext uri="{FF2B5EF4-FFF2-40B4-BE49-F238E27FC236}">
                <a16:creationId xmlns:a16="http://schemas.microsoft.com/office/drawing/2014/main" id="{80274E60-5ED6-4B45-8008-0F87088C6FD6}"/>
              </a:ext>
            </a:extLst>
          </p:cNvPr>
          <p:cNvSpPr>
            <a:spLocks noChangeShapeType="1"/>
          </p:cNvSpPr>
          <p:nvPr/>
        </p:nvSpPr>
        <p:spPr bwMode="auto">
          <a:xfrm>
            <a:off x="4568372" y="4471307"/>
            <a:ext cx="153988" cy="0"/>
          </a:xfrm>
          <a:prstGeom prst="line">
            <a:avLst/>
          </a:prstGeom>
          <a:noFill/>
          <a:ln w="12700">
            <a:solidFill>
              <a:srgbClr val="006633"/>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8" name="Freeform 50">
            <a:extLst>
              <a:ext uri="{FF2B5EF4-FFF2-40B4-BE49-F238E27FC236}">
                <a16:creationId xmlns:a16="http://schemas.microsoft.com/office/drawing/2014/main" id="{C898E102-7226-D805-5EBA-733AFE3E4A9C}"/>
              </a:ext>
            </a:extLst>
          </p:cNvPr>
          <p:cNvSpPr>
            <a:spLocks/>
          </p:cNvSpPr>
          <p:nvPr/>
        </p:nvSpPr>
        <p:spPr bwMode="auto">
          <a:xfrm>
            <a:off x="2818947" y="5149170"/>
            <a:ext cx="460375" cy="301625"/>
          </a:xfrm>
          <a:custGeom>
            <a:avLst/>
            <a:gdLst>
              <a:gd name="T0" fmla="*/ 0 w 288"/>
              <a:gd name="T1" fmla="*/ 0 h 240"/>
              <a:gd name="T2" fmla="*/ 2147483647 w 288"/>
              <a:gd name="T3" fmla="*/ 2147483647 h 240"/>
              <a:gd name="T4" fmla="*/ 2147483647 w 288"/>
              <a:gd name="T5" fmla="*/ 2147483647 h 240"/>
              <a:gd name="T6" fmla="*/ 2147483647 w 288"/>
              <a:gd name="T7" fmla="*/ 2147483647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9" name="Freeform 51">
            <a:extLst>
              <a:ext uri="{FF2B5EF4-FFF2-40B4-BE49-F238E27FC236}">
                <a16:creationId xmlns:a16="http://schemas.microsoft.com/office/drawing/2014/main" id="{F6F46B69-6F49-8D34-1941-C97B8A3FB11A}"/>
              </a:ext>
            </a:extLst>
          </p:cNvPr>
          <p:cNvSpPr>
            <a:spLocks/>
          </p:cNvSpPr>
          <p:nvPr/>
        </p:nvSpPr>
        <p:spPr bwMode="auto">
          <a:xfrm>
            <a:off x="3738110" y="5450795"/>
            <a:ext cx="153987" cy="484187"/>
          </a:xfrm>
          <a:custGeom>
            <a:avLst/>
            <a:gdLst>
              <a:gd name="T0" fmla="*/ 0 w 96"/>
              <a:gd name="T1" fmla="*/ 0 h 384"/>
              <a:gd name="T2" fmla="*/ 2147483647 w 96"/>
              <a:gd name="T3" fmla="*/ 2147483647 h 384"/>
              <a:gd name="T4" fmla="*/ 2147483647 w 96"/>
              <a:gd name="T5" fmla="*/ 2147483647 h 384"/>
              <a:gd name="T6" fmla="*/ 2147483647 w 96"/>
              <a:gd name="T7" fmla="*/ 2147483647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50" name="Freeform 52">
            <a:extLst>
              <a:ext uri="{FF2B5EF4-FFF2-40B4-BE49-F238E27FC236}">
                <a16:creationId xmlns:a16="http://schemas.microsoft.com/office/drawing/2014/main" id="{25109611-2F73-75C6-62D3-7F8C368EC540}"/>
              </a:ext>
            </a:extLst>
          </p:cNvPr>
          <p:cNvSpPr>
            <a:spLocks/>
          </p:cNvSpPr>
          <p:nvPr/>
        </p:nvSpPr>
        <p:spPr bwMode="auto">
          <a:xfrm>
            <a:off x="2818947" y="5390470"/>
            <a:ext cx="460375" cy="544512"/>
          </a:xfrm>
          <a:custGeom>
            <a:avLst/>
            <a:gdLst>
              <a:gd name="T0" fmla="*/ 0 w 288"/>
              <a:gd name="T1" fmla="*/ 0 h 432"/>
              <a:gd name="T2" fmla="*/ 2147483647 w 288"/>
              <a:gd name="T3" fmla="*/ 2147483647 h 432"/>
              <a:gd name="T4" fmla="*/ 2147483647 w 288"/>
              <a:gd name="T5" fmla="*/ 2147483647 h 432"/>
              <a:gd name="T6" fmla="*/ 2147483647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51" name="Freeform 53">
            <a:extLst>
              <a:ext uri="{FF2B5EF4-FFF2-40B4-BE49-F238E27FC236}">
                <a16:creationId xmlns:a16="http://schemas.microsoft.com/office/drawing/2014/main" id="{72FAE099-29E3-0846-204D-EEEDB6EE2D1A}"/>
              </a:ext>
            </a:extLst>
          </p:cNvPr>
          <p:cNvSpPr>
            <a:spLocks/>
          </p:cNvSpPr>
          <p:nvPr/>
        </p:nvSpPr>
        <p:spPr bwMode="auto">
          <a:xfrm>
            <a:off x="3738110" y="5088845"/>
            <a:ext cx="1228725" cy="846137"/>
          </a:xfrm>
          <a:custGeom>
            <a:avLst/>
            <a:gdLst>
              <a:gd name="T0" fmla="*/ 0 w 768"/>
              <a:gd name="T1" fmla="*/ 2147483647 h 672"/>
              <a:gd name="T2" fmla="*/ 2147483647 w 768"/>
              <a:gd name="T3" fmla="*/ 2147483647 h 672"/>
              <a:gd name="T4" fmla="*/ 2147483647 w 768"/>
              <a:gd name="T5" fmla="*/ 2147483647 h 672"/>
              <a:gd name="T6" fmla="*/ 2147483647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rgbClr val="006633"/>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pic>
        <p:nvPicPr>
          <p:cNvPr id="53" name="图片 52">
            <a:extLst>
              <a:ext uri="{FF2B5EF4-FFF2-40B4-BE49-F238E27FC236}">
                <a16:creationId xmlns:a16="http://schemas.microsoft.com/office/drawing/2014/main" id="{25CE03E3-4CB1-23D4-E4CF-F0FA5BBC1792}"/>
              </a:ext>
            </a:extLst>
          </p:cNvPr>
          <p:cNvPicPr>
            <a:picLocks noChangeAspect="1"/>
          </p:cNvPicPr>
          <p:nvPr/>
        </p:nvPicPr>
        <p:blipFill>
          <a:blip r:embed="rId2"/>
          <a:stretch>
            <a:fillRect/>
          </a:stretch>
        </p:blipFill>
        <p:spPr>
          <a:xfrm>
            <a:off x="6087610" y="3109210"/>
            <a:ext cx="3324249" cy="3048022"/>
          </a:xfrm>
          <a:prstGeom prst="rect">
            <a:avLst/>
          </a:prstGeom>
        </p:spPr>
      </p:pic>
    </p:spTree>
    <p:extLst>
      <p:ext uri="{BB962C8B-B14F-4D97-AF65-F5344CB8AC3E}">
        <p14:creationId xmlns:p14="http://schemas.microsoft.com/office/powerpoint/2010/main" val="3875637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sz="3600" dirty="0">
                <a:ea typeface="宋体" charset="-122"/>
              </a:rPr>
              <a:t>FP</a:t>
            </a:r>
            <a:r>
              <a:rPr lang="zh-CN" altLang="en-US" sz="3600" dirty="0">
                <a:ea typeface="宋体" charset="-122"/>
              </a:rPr>
              <a:t>树挖掘</a:t>
            </a:r>
            <a:r>
              <a:rPr lang="en-US" altLang="zh-CN" sz="3600" dirty="0">
                <a:latin typeface="Arial" charset="0"/>
                <a:ea typeface="宋体" charset="-122"/>
              </a:rPr>
              <a:t>——</a:t>
            </a:r>
            <a:r>
              <a:rPr lang="zh-CN" altLang="en-US" sz="3600" dirty="0">
                <a:ea typeface="宋体" charset="-122"/>
              </a:rPr>
              <a:t>从</a:t>
            </a:r>
            <a:r>
              <a:rPr lang="en-US" altLang="zh-CN" sz="3600" dirty="0">
                <a:ea typeface="宋体" charset="-122"/>
              </a:rPr>
              <a:t>FP</a:t>
            </a:r>
            <a:r>
              <a:rPr lang="zh-CN" altLang="en-US" sz="3600" dirty="0">
                <a:ea typeface="宋体" charset="-122"/>
              </a:rPr>
              <a:t>树到条件模式基</a:t>
            </a:r>
            <a:endParaRPr lang="zh-CN" altLang="en-US" dirty="0"/>
          </a:p>
        </p:txBody>
      </p:sp>
      <p:sp>
        <p:nvSpPr>
          <p:cNvPr id="3" name="Rectangle 4">
            <a:extLst>
              <a:ext uri="{FF2B5EF4-FFF2-40B4-BE49-F238E27FC236}">
                <a16:creationId xmlns:a16="http://schemas.microsoft.com/office/drawing/2014/main" id="{4C5AD16A-746F-F41E-FFD4-0FCA90E04ACA}"/>
              </a:ext>
            </a:extLst>
          </p:cNvPr>
          <p:cNvSpPr txBox="1">
            <a:spLocks noChangeArrowheads="1"/>
          </p:cNvSpPr>
          <p:nvPr/>
        </p:nvSpPr>
        <p:spPr>
          <a:xfrm>
            <a:off x="609600" y="1676400"/>
            <a:ext cx="7940675" cy="1320800"/>
          </a:xfrm>
          <a:prstGeom prst="rect">
            <a:avLst/>
          </a:prstGeom>
        </p:spPr>
        <p:txBody>
          <a:bodyPr>
            <a:normAutofit fontScale="92500" lnSpcReduction="20000"/>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3400" kern="0" dirty="0">
                <a:ea typeface="宋体" charset="-122"/>
              </a:rPr>
              <a:t>对每个条件模式基</a:t>
            </a:r>
          </a:p>
          <a:p>
            <a:pPr lvl="1">
              <a:defRPr/>
            </a:pPr>
            <a:r>
              <a:rPr lang="zh-CN" altLang="en-US" kern="0" dirty="0">
                <a:ea typeface="宋体" charset="-122"/>
              </a:rPr>
              <a:t>为基中的每一项累积计数</a:t>
            </a:r>
          </a:p>
          <a:p>
            <a:pPr lvl="1">
              <a:defRPr/>
            </a:pPr>
            <a:r>
              <a:rPr lang="zh-CN" altLang="en-US" kern="0" dirty="0">
                <a:ea typeface="宋体" charset="-122"/>
              </a:rPr>
              <a:t>为模式基中的频繁项构建</a:t>
            </a:r>
            <a:r>
              <a:rPr lang="en-US" altLang="zh-CN" kern="0" dirty="0">
                <a:ea typeface="宋体" charset="-122"/>
              </a:rPr>
              <a:t>FP</a:t>
            </a:r>
            <a:r>
              <a:rPr lang="zh-CN" altLang="en-US" kern="0" dirty="0">
                <a:ea typeface="宋体" charset="-122"/>
              </a:rPr>
              <a:t>树</a:t>
            </a:r>
          </a:p>
        </p:txBody>
      </p:sp>
      <p:sp>
        <p:nvSpPr>
          <p:cNvPr id="4" name="Rectangle 5">
            <a:extLst>
              <a:ext uri="{FF2B5EF4-FFF2-40B4-BE49-F238E27FC236}">
                <a16:creationId xmlns:a16="http://schemas.microsoft.com/office/drawing/2014/main" id="{26E69B7B-658D-FC6E-F50B-3CC35FEE9F2F}"/>
              </a:ext>
            </a:extLst>
          </p:cNvPr>
          <p:cNvSpPr>
            <a:spLocks noChangeArrowheads="1"/>
          </p:cNvSpPr>
          <p:nvPr/>
        </p:nvSpPr>
        <p:spPr bwMode="auto">
          <a:xfrm>
            <a:off x="5105400" y="3429000"/>
            <a:ext cx="2062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600" b="1" i="1">
                <a:latin typeface="Times New Roman" pitchFamily="18" charset="0"/>
              </a:rPr>
              <a:t>m-</a:t>
            </a:r>
            <a:r>
              <a:rPr lang="zh-CN" altLang="en-US" sz="1600" b="1" i="1">
                <a:latin typeface="Times New Roman" pitchFamily="18" charset="0"/>
              </a:rPr>
              <a:t>条件模式基</a:t>
            </a:r>
            <a:r>
              <a:rPr lang="en-US" altLang="zh-CN" sz="1600" b="1">
                <a:latin typeface="Times New Roman" pitchFamily="18" charset="0"/>
              </a:rPr>
              <a:t>:</a:t>
            </a:r>
          </a:p>
          <a:p>
            <a:pPr lvl="1" eaLnBrk="0" hangingPunct="0"/>
            <a:r>
              <a:rPr lang="en-US" altLang="zh-CN" sz="1600" b="1" i="1">
                <a:latin typeface="Times New Roman" pitchFamily="18" charset="0"/>
              </a:rPr>
              <a:t>fca:2, fcab:1</a:t>
            </a:r>
          </a:p>
        </p:txBody>
      </p:sp>
      <p:grpSp>
        <p:nvGrpSpPr>
          <p:cNvPr id="5" name="Group 6">
            <a:extLst>
              <a:ext uri="{FF2B5EF4-FFF2-40B4-BE49-F238E27FC236}">
                <a16:creationId xmlns:a16="http://schemas.microsoft.com/office/drawing/2014/main" id="{E56E4C47-85CC-1AB2-72CF-A0DE19A81205}"/>
              </a:ext>
            </a:extLst>
          </p:cNvPr>
          <p:cNvGrpSpPr>
            <a:grpSpLocks/>
          </p:cNvGrpSpPr>
          <p:nvPr/>
        </p:nvGrpSpPr>
        <p:grpSpPr bwMode="auto">
          <a:xfrm>
            <a:off x="5257800" y="4343400"/>
            <a:ext cx="1341438" cy="2317750"/>
            <a:chOff x="3312" y="2736"/>
            <a:chExt cx="845" cy="1460"/>
          </a:xfrm>
        </p:grpSpPr>
        <p:grpSp>
          <p:nvGrpSpPr>
            <p:cNvPr id="6" name="Group 7">
              <a:extLst>
                <a:ext uri="{FF2B5EF4-FFF2-40B4-BE49-F238E27FC236}">
                  <a16:creationId xmlns:a16="http://schemas.microsoft.com/office/drawing/2014/main" id="{E7CB359D-9106-DF42-1D9B-4A05556B5DD3}"/>
                </a:ext>
              </a:extLst>
            </p:cNvPr>
            <p:cNvGrpSpPr>
              <a:grpSpLocks/>
            </p:cNvGrpSpPr>
            <p:nvPr/>
          </p:nvGrpSpPr>
          <p:grpSpPr bwMode="auto">
            <a:xfrm>
              <a:off x="3792" y="2736"/>
              <a:ext cx="329" cy="1297"/>
              <a:chOff x="2282" y="2456"/>
              <a:chExt cx="329" cy="1297"/>
            </a:xfrm>
          </p:grpSpPr>
          <p:sp>
            <p:nvSpPr>
              <p:cNvPr id="8" name="Text Box 8">
                <a:extLst>
                  <a:ext uri="{FF2B5EF4-FFF2-40B4-BE49-F238E27FC236}">
                    <a16:creationId xmlns:a16="http://schemas.microsoft.com/office/drawing/2014/main" id="{15976F65-5653-13F0-D3BF-126A1B077282}"/>
                  </a:ext>
                </a:extLst>
              </p:cNvPr>
              <p:cNvSpPr txBox="1">
                <a:spLocks noChangeArrowheads="1"/>
              </p:cNvSpPr>
              <p:nvPr/>
            </p:nvSpPr>
            <p:spPr bwMode="auto">
              <a:xfrm>
                <a:off x="2312" y="2456"/>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latin typeface="Times New Roman" pitchFamily="18" charset="0"/>
                  </a:rPr>
                  <a:t>{}</a:t>
                </a:r>
              </a:p>
            </p:txBody>
          </p:sp>
          <p:sp>
            <p:nvSpPr>
              <p:cNvPr id="9" name="Text Box 9">
                <a:extLst>
                  <a:ext uri="{FF2B5EF4-FFF2-40B4-BE49-F238E27FC236}">
                    <a16:creationId xmlns:a16="http://schemas.microsoft.com/office/drawing/2014/main" id="{00253807-5086-AEA2-0547-F1F8C33B4DF1}"/>
                  </a:ext>
                </a:extLst>
              </p:cNvPr>
              <p:cNvSpPr txBox="1">
                <a:spLocks noChangeArrowheads="1"/>
              </p:cNvSpPr>
              <p:nvPr/>
            </p:nvSpPr>
            <p:spPr bwMode="auto">
              <a:xfrm>
                <a:off x="2300" y="2840"/>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f:3</a:t>
                </a:r>
              </a:p>
            </p:txBody>
          </p:sp>
          <p:sp>
            <p:nvSpPr>
              <p:cNvPr id="10" name="Text Box 10">
                <a:extLst>
                  <a:ext uri="{FF2B5EF4-FFF2-40B4-BE49-F238E27FC236}">
                    <a16:creationId xmlns:a16="http://schemas.microsoft.com/office/drawing/2014/main" id="{16D395DF-B34C-E89F-894D-36307EA283DF}"/>
                  </a:ext>
                </a:extLst>
              </p:cNvPr>
              <p:cNvSpPr txBox="1">
                <a:spLocks noChangeArrowheads="1"/>
              </p:cNvSpPr>
              <p:nvPr/>
            </p:nvSpPr>
            <p:spPr bwMode="auto">
              <a:xfrm>
                <a:off x="2287" y="316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c:3</a:t>
                </a:r>
              </a:p>
            </p:txBody>
          </p:sp>
          <p:sp>
            <p:nvSpPr>
              <p:cNvPr id="11" name="Text Box 11">
                <a:extLst>
                  <a:ext uri="{FF2B5EF4-FFF2-40B4-BE49-F238E27FC236}">
                    <a16:creationId xmlns:a16="http://schemas.microsoft.com/office/drawing/2014/main" id="{319C7B29-E393-D4BF-F88A-EB8C28F5FCDD}"/>
                  </a:ext>
                </a:extLst>
              </p:cNvPr>
              <p:cNvSpPr txBox="1">
                <a:spLocks noChangeArrowheads="1"/>
              </p:cNvSpPr>
              <p:nvPr/>
            </p:nvSpPr>
            <p:spPr bwMode="auto">
              <a:xfrm>
                <a:off x="2282" y="3503"/>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a:3</a:t>
                </a:r>
              </a:p>
            </p:txBody>
          </p:sp>
          <p:cxnSp>
            <p:nvCxnSpPr>
              <p:cNvPr id="12" name="AutoShape 12">
                <a:extLst>
                  <a:ext uri="{FF2B5EF4-FFF2-40B4-BE49-F238E27FC236}">
                    <a16:creationId xmlns:a16="http://schemas.microsoft.com/office/drawing/2014/main" id="{6822362E-2585-D017-396B-CB8A55D5EFB4}"/>
                  </a:ext>
                </a:extLst>
              </p:cNvPr>
              <p:cNvCxnSpPr>
                <a:cxnSpLocks noChangeShapeType="1"/>
                <a:stCxn id="8" idx="2"/>
                <a:endCxn id="9" idx="0"/>
              </p:cNvCxnSpPr>
              <p:nvPr/>
            </p:nvCxnSpPr>
            <p:spPr bwMode="auto">
              <a:xfrm>
                <a:off x="2447" y="2706"/>
                <a:ext cx="0" cy="13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 name="AutoShape 13">
                <a:extLst>
                  <a:ext uri="{FF2B5EF4-FFF2-40B4-BE49-F238E27FC236}">
                    <a16:creationId xmlns:a16="http://schemas.microsoft.com/office/drawing/2014/main" id="{F947C564-7460-88D9-2E1A-BDBF57F35F5B}"/>
                  </a:ext>
                </a:extLst>
              </p:cNvPr>
              <p:cNvCxnSpPr>
                <a:cxnSpLocks noChangeShapeType="1"/>
                <a:stCxn id="9" idx="2"/>
                <a:endCxn id="10" idx="0"/>
              </p:cNvCxnSpPr>
              <p:nvPr/>
            </p:nvCxnSpPr>
            <p:spPr bwMode="auto">
              <a:xfrm>
                <a:off x="2447" y="3090"/>
                <a:ext cx="0" cy="7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4" name="AutoShape 14">
                <a:extLst>
                  <a:ext uri="{FF2B5EF4-FFF2-40B4-BE49-F238E27FC236}">
                    <a16:creationId xmlns:a16="http://schemas.microsoft.com/office/drawing/2014/main" id="{4A39A42C-55BC-F201-8449-FF24A9F8D3BD}"/>
                  </a:ext>
                </a:extLst>
              </p:cNvPr>
              <p:cNvCxnSpPr>
                <a:cxnSpLocks noChangeShapeType="1"/>
                <a:stCxn id="10" idx="2"/>
                <a:endCxn id="11" idx="0"/>
              </p:cNvCxnSpPr>
              <p:nvPr/>
            </p:nvCxnSpPr>
            <p:spPr bwMode="auto">
              <a:xfrm>
                <a:off x="2447" y="3417"/>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7" name="Text Box 15">
              <a:extLst>
                <a:ext uri="{FF2B5EF4-FFF2-40B4-BE49-F238E27FC236}">
                  <a16:creationId xmlns:a16="http://schemas.microsoft.com/office/drawing/2014/main" id="{F90D72D7-D431-A143-73C6-801140908155}"/>
                </a:ext>
              </a:extLst>
            </p:cNvPr>
            <p:cNvSpPr txBox="1">
              <a:spLocks noChangeArrowheads="1"/>
            </p:cNvSpPr>
            <p:nvPr/>
          </p:nvSpPr>
          <p:spPr bwMode="auto">
            <a:xfrm>
              <a:off x="3312" y="3984"/>
              <a:ext cx="8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b="1" i="1">
                  <a:latin typeface="Times New Roman" pitchFamily="18" charset="0"/>
                </a:rPr>
                <a:t>m-</a:t>
              </a:r>
              <a:r>
                <a:rPr lang="zh-CN" altLang="en-US" sz="1600" b="1" i="1">
                  <a:latin typeface="Times New Roman" pitchFamily="18" charset="0"/>
                </a:rPr>
                <a:t>条件</a:t>
              </a:r>
              <a:r>
                <a:rPr lang="en-US" altLang="zh-CN" sz="1600" b="1">
                  <a:latin typeface="Times New Roman" pitchFamily="18" charset="0"/>
                </a:rPr>
                <a:t>FP-</a:t>
              </a:r>
              <a:r>
                <a:rPr lang="zh-CN" altLang="en-US" sz="1600" b="1">
                  <a:latin typeface="Times New Roman" pitchFamily="18" charset="0"/>
                </a:rPr>
                <a:t>树</a:t>
              </a:r>
              <a:endParaRPr lang="zh-CN" altLang="en-US" sz="1600" b="1" i="1">
                <a:latin typeface="Times New Roman" pitchFamily="18" charset="0"/>
              </a:endParaRPr>
            </a:p>
          </p:txBody>
        </p:sp>
      </p:grpSp>
      <p:sp>
        <p:nvSpPr>
          <p:cNvPr id="16" name="Rectangle 16">
            <a:extLst>
              <a:ext uri="{FF2B5EF4-FFF2-40B4-BE49-F238E27FC236}">
                <a16:creationId xmlns:a16="http://schemas.microsoft.com/office/drawing/2014/main" id="{AAF5BA89-3881-DFCD-05D1-78D797F4D90B}"/>
              </a:ext>
            </a:extLst>
          </p:cNvPr>
          <p:cNvSpPr>
            <a:spLocks noChangeArrowheads="1"/>
          </p:cNvSpPr>
          <p:nvPr/>
        </p:nvSpPr>
        <p:spPr bwMode="auto">
          <a:xfrm>
            <a:off x="7010400" y="4267200"/>
            <a:ext cx="21336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70000"/>
              </a:lnSpc>
              <a:spcBef>
                <a:spcPct val="50000"/>
              </a:spcBef>
            </a:pPr>
            <a:r>
              <a:rPr lang="zh-CN" altLang="en-US" sz="1600" b="1">
                <a:latin typeface="Times New Roman" pitchFamily="18" charset="0"/>
              </a:rPr>
              <a:t>所有关于</a:t>
            </a:r>
            <a:r>
              <a:rPr lang="en-US" altLang="zh-CN" sz="1600" b="1">
                <a:latin typeface="Times New Roman" pitchFamily="18" charset="0"/>
              </a:rPr>
              <a:t>m</a:t>
            </a:r>
            <a:r>
              <a:rPr lang="zh-CN" altLang="en-US" sz="1600" b="1">
                <a:latin typeface="Times New Roman" pitchFamily="18" charset="0"/>
              </a:rPr>
              <a:t>的频繁模式：</a:t>
            </a:r>
            <a:endParaRPr lang="zh-CN" altLang="en-US" sz="1600" b="1" i="1">
              <a:latin typeface="Times New Roman" pitchFamily="18" charset="0"/>
            </a:endParaRPr>
          </a:p>
          <a:p>
            <a:pPr eaLnBrk="0" hangingPunct="0">
              <a:lnSpc>
                <a:spcPct val="70000"/>
              </a:lnSpc>
              <a:spcBef>
                <a:spcPct val="50000"/>
              </a:spcBef>
            </a:pPr>
            <a:r>
              <a:rPr lang="en-US" altLang="zh-CN" sz="1600" b="1" i="1">
                <a:latin typeface="Times New Roman" pitchFamily="18" charset="0"/>
              </a:rPr>
              <a:t>m, </a:t>
            </a:r>
          </a:p>
          <a:p>
            <a:pPr eaLnBrk="0" hangingPunct="0">
              <a:lnSpc>
                <a:spcPct val="70000"/>
              </a:lnSpc>
              <a:spcBef>
                <a:spcPct val="50000"/>
              </a:spcBef>
            </a:pPr>
            <a:r>
              <a:rPr lang="en-US" altLang="zh-CN" sz="1600" b="1" i="1">
                <a:latin typeface="Times New Roman" pitchFamily="18" charset="0"/>
              </a:rPr>
              <a:t>fm, cm, am, </a:t>
            </a:r>
          </a:p>
          <a:p>
            <a:pPr eaLnBrk="0" hangingPunct="0">
              <a:lnSpc>
                <a:spcPct val="70000"/>
              </a:lnSpc>
              <a:spcBef>
                <a:spcPct val="50000"/>
              </a:spcBef>
            </a:pPr>
            <a:r>
              <a:rPr lang="en-US" altLang="zh-CN" sz="1600" b="1" i="1">
                <a:latin typeface="Times New Roman" pitchFamily="18" charset="0"/>
              </a:rPr>
              <a:t>fcm, fam, cam, </a:t>
            </a:r>
          </a:p>
          <a:p>
            <a:pPr eaLnBrk="0" hangingPunct="0">
              <a:lnSpc>
                <a:spcPct val="70000"/>
              </a:lnSpc>
              <a:spcBef>
                <a:spcPct val="50000"/>
              </a:spcBef>
            </a:pPr>
            <a:r>
              <a:rPr lang="en-US" altLang="zh-CN" sz="1600" b="1" i="1">
                <a:latin typeface="Times New Roman" pitchFamily="18" charset="0"/>
              </a:rPr>
              <a:t>fcam</a:t>
            </a:r>
          </a:p>
        </p:txBody>
      </p:sp>
      <p:sp>
        <p:nvSpPr>
          <p:cNvPr id="52" name="Text Box 17">
            <a:extLst>
              <a:ext uri="{FF2B5EF4-FFF2-40B4-BE49-F238E27FC236}">
                <a16:creationId xmlns:a16="http://schemas.microsoft.com/office/drawing/2014/main" id="{D735D714-B37F-388B-950E-A3BD25E2D78A}"/>
              </a:ext>
            </a:extLst>
          </p:cNvPr>
          <p:cNvSpPr txBox="1">
            <a:spLocks noChangeArrowheads="1"/>
          </p:cNvSpPr>
          <p:nvPr/>
        </p:nvSpPr>
        <p:spPr bwMode="auto">
          <a:xfrm>
            <a:off x="5105400" y="47244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b="1">
                <a:latin typeface="Times New Roman" pitchFamily="18" charset="0"/>
                <a:sym typeface="Wingdings 3" pitchFamily="18" charset="2"/>
              </a:rPr>
              <a:t></a:t>
            </a:r>
            <a:endParaRPr lang="en-US" altLang="zh-CN" sz="2400" b="1">
              <a:latin typeface="Times New Roman" pitchFamily="18" charset="0"/>
            </a:endParaRPr>
          </a:p>
        </p:txBody>
      </p:sp>
      <p:sp>
        <p:nvSpPr>
          <p:cNvPr id="54" name="Rectangle 18">
            <a:extLst>
              <a:ext uri="{FF2B5EF4-FFF2-40B4-BE49-F238E27FC236}">
                <a16:creationId xmlns:a16="http://schemas.microsoft.com/office/drawing/2014/main" id="{8ED4CC5A-F739-AAFC-D8D0-57D8B66F7093}"/>
              </a:ext>
            </a:extLst>
          </p:cNvPr>
          <p:cNvSpPr>
            <a:spLocks noChangeArrowheads="1"/>
          </p:cNvSpPr>
          <p:nvPr/>
        </p:nvSpPr>
        <p:spPr bwMode="auto">
          <a:xfrm>
            <a:off x="6400800" y="4876800"/>
            <a:ext cx="49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pPr>
            <a:r>
              <a:rPr lang="en-US" altLang="zh-CN" sz="2400" b="1">
                <a:latin typeface="Times New Roman" pitchFamily="18" charset="0"/>
                <a:sym typeface="Wingdings 3" pitchFamily="18" charset="2"/>
              </a:rPr>
              <a:t></a:t>
            </a:r>
          </a:p>
        </p:txBody>
      </p:sp>
      <p:sp>
        <p:nvSpPr>
          <p:cNvPr id="55" name="Text Box 19">
            <a:extLst>
              <a:ext uri="{FF2B5EF4-FFF2-40B4-BE49-F238E27FC236}">
                <a16:creationId xmlns:a16="http://schemas.microsoft.com/office/drawing/2014/main" id="{7B4BF229-A614-105F-EA1E-E23365BB15A9}"/>
              </a:ext>
            </a:extLst>
          </p:cNvPr>
          <p:cNvSpPr txBox="1">
            <a:spLocks noChangeArrowheads="1"/>
          </p:cNvSpPr>
          <p:nvPr/>
        </p:nvSpPr>
        <p:spPr bwMode="auto">
          <a:xfrm>
            <a:off x="3906838" y="3429000"/>
            <a:ext cx="8350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latin typeface="Times New Roman" pitchFamily="18" charset="0"/>
              </a:rPr>
              <a:t>{}null</a:t>
            </a:r>
          </a:p>
        </p:txBody>
      </p:sp>
      <p:sp>
        <p:nvSpPr>
          <p:cNvPr id="56" name="Text Box 20">
            <a:extLst>
              <a:ext uri="{FF2B5EF4-FFF2-40B4-BE49-F238E27FC236}">
                <a16:creationId xmlns:a16="http://schemas.microsoft.com/office/drawing/2014/main" id="{785F3BA3-F1CC-6CD2-8A3A-8A6B485AE5E8}"/>
              </a:ext>
            </a:extLst>
          </p:cNvPr>
          <p:cNvSpPr txBox="1">
            <a:spLocks noChangeArrowheads="1"/>
          </p:cNvSpPr>
          <p:nvPr/>
        </p:nvSpPr>
        <p:spPr bwMode="auto">
          <a:xfrm>
            <a:off x="3444875" y="3973513"/>
            <a:ext cx="477838"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f:4</a:t>
            </a:r>
          </a:p>
        </p:txBody>
      </p:sp>
      <p:sp>
        <p:nvSpPr>
          <p:cNvPr id="57" name="Text Box 21">
            <a:extLst>
              <a:ext uri="{FF2B5EF4-FFF2-40B4-BE49-F238E27FC236}">
                <a16:creationId xmlns:a16="http://schemas.microsoft.com/office/drawing/2014/main" id="{91491097-63A2-AD0B-7134-F0DB3A19B46E}"/>
              </a:ext>
            </a:extLst>
          </p:cNvPr>
          <p:cNvSpPr txBox="1">
            <a:spLocks noChangeArrowheads="1"/>
          </p:cNvSpPr>
          <p:nvPr/>
        </p:nvSpPr>
        <p:spPr bwMode="auto">
          <a:xfrm>
            <a:off x="4365625" y="3973513"/>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c:1</a:t>
            </a:r>
          </a:p>
        </p:txBody>
      </p:sp>
      <p:sp>
        <p:nvSpPr>
          <p:cNvPr id="58" name="Text Box 22">
            <a:extLst>
              <a:ext uri="{FF2B5EF4-FFF2-40B4-BE49-F238E27FC236}">
                <a16:creationId xmlns:a16="http://schemas.microsoft.com/office/drawing/2014/main" id="{6C97B85D-0CAC-70ED-A746-B2D9400913C8}"/>
              </a:ext>
            </a:extLst>
          </p:cNvPr>
          <p:cNvSpPr txBox="1">
            <a:spLocks noChangeArrowheads="1"/>
          </p:cNvSpPr>
          <p:nvPr/>
        </p:nvSpPr>
        <p:spPr bwMode="auto">
          <a:xfrm>
            <a:off x="4357688" y="4456113"/>
            <a:ext cx="5334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b:1</a:t>
            </a:r>
          </a:p>
        </p:txBody>
      </p:sp>
      <p:sp>
        <p:nvSpPr>
          <p:cNvPr id="59" name="Text Box 23">
            <a:extLst>
              <a:ext uri="{FF2B5EF4-FFF2-40B4-BE49-F238E27FC236}">
                <a16:creationId xmlns:a16="http://schemas.microsoft.com/office/drawing/2014/main" id="{D4CFA406-5F96-234C-27E9-CABDF522A0E5}"/>
              </a:ext>
            </a:extLst>
          </p:cNvPr>
          <p:cNvSpPr txBox="1">
            <a:spLocks noChangeArrowheads="1"/>
          </p:cNvSpPr>
          <p:nvPr/>
        </p:nvSpPr>
        <p:spPr bwMode="auto">
          <a:xfrm>
            <a:off x="4357688" y="4938713"/>
            <a:ext cx="5334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p:1</a:t>
            </a:r>
          </a:p>
        </p:txBody>
      </p:sp>
      <p:cxnSp>
        <p:nvCxnSpPr>
          <p:cNvPr id="60" name="AutoShape 24">
            <a:extLst>
              <a:ext uri="{FF2B5EF4-FFF2-40B4-BE49-F238E27FC236}">
                <a16:creationId xmlns:a16="http://schemas.microsoft.com/office/drawing/2014/main" id="{95D0EC86-245E-3190-0AE4-1EE48EBCA801}"/>
              </a:ext>
            </a:extLst>
          </p:cNvPr>
          <p:cNvCxnSpPr>
            <a:cxnSpLocks noChangeShapeType="1"/>
            <a:stCxn id="57" idx="2"/>
            <a:endCxn id="58" idx="0"/>
          </p:cNvCxnSpPr>
          <p:nvPr/>
        </p:nvCxnSpPr>
        <p:spPr bwMode="auto">
          <a:xfrm>
            <a:off x="4627563" y="4292600"/>
            <a:ext cx="1587" cy="1682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61" name="AutoShape 25">
            <a:extLst>
              <a:ext uri="{FF2B5EF4-FFF2-40B4-BE49-F238E27FC236}">
                <a16:creationId xmlns:a16="http://schemas.microsoft.com/office/drawing/2014/main" id="{62446BD1-BB7B-A5BC-85F2-C4920838ACA8}"/>
              </a:ext>
            </a:extLst>
          </p:cNvPr>
          <p:cNvCxnSpPr>
            <a:cxnSpLocks noChangeShapeType="1"/>
            <a:stCxn id="58" idx="2"/>
            <a:endCxn id="59" idx="0"/>
          </p:cNvCxnSpPr>
          <p:nvPr/>
        </p:nvCxnSpPr>
        <p:spPr bwMode="auto">
          <a:xfrm>
            <a:off x="4629150" y="4775200"/>
            <a:ext cx="0" cy="169863"/>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62" name="AutoShape 26">
            <a:extLst>
              <a:ext uri="{FF2B5EF4-FFF2-40B4-BE49-F238E27FC236}">
                <a16:creationId xmlns:a16="http://schemas.microsoft.com/office/drawing/2014/main" id="{0A5305C9-C63D-9BF6-395B-60468D565170}"/>
              </a:ext>
            </a:extLst>
          </p:cNvPr>
          <p:cNvCxnSpPr>
            <a:cxnSpLocks noChangeShapeType="1"/>
            <a:stCxn id="55" idx="2"/>
            <a:endCxn id="57" idx="0"/>
          </p:cNvCxnSpPr>
          <p:nvPr/>
        </p:nvCxnSpPr>
        <p:spPr bwMode="auto">
          <a:xfrm>
            <a:off x="4324350" y="3838575"/>
            <a:ext cx="301625" cy="1349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63" name="AutoShape 27">
            <a:extLst>
              <a:ext uri="{FF2B5EF4-FFF2-40B4-BE49-F238E27FC236}">
                <a16:creationId xmlns:a16="http://schemas.microsoft.com/office/drawing/2014/main" id="{E2D5F5B1-ED92-135D-4D72-80DF1CD6781B}"/>
              </a:ext>
            </a:extLst>
          </p:cNvPr>
          <p:cNvCxnSpPr>
            <a:cxnSpLocks noChangeShapeType="1"/>
            <a:stCxn id="55" idx="2"/>
            <a:endCxn id="56" idx="0"/>
          </p:cNvCxnSpPr>
          <p:nvPr/>
        </p:nvCxnSpPr>
        <p:spPr bwMode="auto">
          <a:xfrm flipH="1">
            <a:off x="3684588" y="3838575"/>
            <a:ext cx="639762" cy="1349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2768" name="Text Box 28">
            <a:extLst>
              <a:ext uri="{FF2B5EF4-FFF2-40B4-BE49-F238E27FC236}">
                <a16:creationId xmlns:a16="http://schemas.microsoft.com/office/drawing/2014/main" id="{659C5C31-3D00-1EC3-E0E0-53EA0FD4DE86}"/>
              </a:ext>
            </a:extLst>
          </p:cNvPr>
          <p:cNvSpPr txBox="1">
            <a:spLocks noChangeArrowheads="1"/>
          </p:cNvSpPr>
          <p:nvPr/>
        </p:nvSpPr>
        <p:spPr bwMode="auto">
          <a:xfrm>
            <a:off x="3751263" y="4456113"/>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b:1</a:t>
            </a:r>
          </a:p>
        </p:txBody>
      </p:sp>
      <p:sp>
        <p:nvSpPr>
          <p:cNvPr id="32769" name="Text Box 29">
            <a:extLst>
              <a:ext uri="{FF2B5EF4-FFF2-40B4-BE49-F238E27FC236}">
                <a16:creationId xmlns:a16="http://schemas.microsoft.com/office/drawing/2014/main" id="{1C171A11-BCA2-481E-C556-27C9FFAD47F1}"/>
              </a:ext>
            </a:extLst>
          </p:cNvPr>
          <p:cNvSpPr txBox="1">
            <a:spLocks noChangeArrowheads="1"/>
          </p:cNvSpPr>
          <p:nvPr/>
        </p:nvSpPr>
        <p:spPr bwMode="auto">
          <a:xfrm>
            <a:off x="3148013" y="4456113"/>
            <a:ext cx="519112"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c:3</a:t>
            </a:r>
          </a:p>
        </p:txBody>
      </p:sp>
      <p:cxnSp>
        <p:nvCxnSpPr>
          <p:cNvPr id="32770" name="AutoShape 30">
            <a:extLst>
              <a:ext uri="{FF2B5EF4-FFF2-40B4-BE49-F238E27FC236}">
                <a16:creationId xmlns:a16="http://schemas.microsoft.com/office/drawing/2014/main" id="{B0A4A334-3974-322E-FE80-4821721D67B6}"/>
              </a:ext>
            </a:extLst>
          </p:cNvPr>
          <p:cNvCxnSpPr>
            <a:cxnSpLocks noChangeShapeType="1"/>
            <a:stCxn id="56" idx="2"/>
            <a:endCxn id="32769" idx="0"/>
          </p:cNvCxnSpPr>
          <p:nvPr/>
        </p:nvCxnSpPr>
        <p:spPr bwMode="auto">
          <a:xfrm flipH="1">
            <a:off x="3408363" y="4292600"/>
            <a:ext cx="277812"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32771" name="AutoShape 31">
            <a:extLst>
              <a:ext uri="{FF2B5EF4-FFF2-40B4-BE49-F238E27FC236}">
                <a16:creationId xmlns:a16="http://schemas.microsoft.com/office/drawing/2014/main" id="{D576AF03-9525-53E4-8EA0-E2B0275E77A4}"/>
              </a:ext>
            </a:extLst>
          </p:cNvPr>
          <p:cNvCxnSpPr>
            <a:cxnSpLocks noChangeShapeType="1"/>
            <a:stCxn id="56" idx="2"/>
            <a:endCxn id="32768" idx="0"/>
          </p:cNvCxnSpPr>
          <p:nvPr/>
        </p:nvCxnSpPr>
        <p:spPr bwMode="auto">
          <a:xfrm>
            <a:off x="3686175" y="4292600"/>
            <a:ext cx="334963" cy="1682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2772" name="Text Box 32">
            <a:extLst>
              <a:ext uri="{FF2B5EF4-FFF2-40B4-BE49-F238E27FC236}">
                <a16:creationId xmlns:a16="http://schemas.microsoft.com/office/drawing/2014/main" id="{794C755A-CDF1-C585-9815-44FAC16937D6}"/>
              </a:ext>
            </a:extLst>
          </p:cNvPr>
          <p:cNvSpPr txBox="1">
            <a:spLocks noChangeArrowheads="1"/>
          </p:cNvSpPr>
          <p:nvPr/>
        </p:nvSpPr>
        <p:spPr bwMode="auto">
          <a:xfrm>
            <a:off x="3138488" y="4938713"/>
            <a:ext cx="534987"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a:3</a:t>
            </a:r>
          </a:p>
        </p:txBody>
      </p:sp>
      <p:sp>
        <p:nvSpPr>
          <p:cNvPr id="32773" name="Text Box 33">
            <a:extLst>
              <a:ext uri="{FF2B5EF4-FFF2-40B4-BE49-F238E27FC236}">
                <a16:creationId xmlns:a16="http://schemas.microsoft.com/office/drawing/2014/main" id="{3D97EDEA-792B-2554-6123-FA170C6F9919}"/>
              </a:ext>
            </a:extLst>
          </p:cNvPr>
          <p:cNvSpPr txBox="1">
            <a:spLocks noChangeArrowheads="1"/>
          </p:cNvSpPr>
          <p:nvPr/>
        </p:nvSpPr>
        <p:spPr bwMode="auto">
          <a:xfrm>
            <a:off x="3521075" y="5421313"/>
            <a:ext cx="534988"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b:1</a:t>
            </a:r>
          </a:p>
        </p:txBody>
      </p:sp>
      <p:sp>
        <p:nvSpPr>
          <p:cNvPr id="32774" name="Text Box 34">
            <a:extLst>
              <a:ext uri="{FF2B5EF4-FFF2-40B4-BE49-F238E27FC236}">
                <a16:creationId xmlns:a16="http://schemas.microsoft.com/office/drawing/2014/main" id="{46069797-E9E4-3317-634F-5009185C95D8}"/>
              </a:ext>
            </a:extLst>
          </p:cNvPr>
          <p:cNvSpPr txBox="1">
            <a:spLocks noChangeArrowheads="1"/>
          </p:cNvSpPr>
          <p:nvPr/>
        </p:nvSpPr>
        <p:spPr bwMode="auto">
          <a:xfrm>
            <a:off x="2836863" y="5421313"/>
            <a:ext cx="592137"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m:2</a:t>
            </a:r>
          </a:p>
        </p:txBody>
      </p:sp>
      <p:sp>
        <p:nvSpPr>
          <p:cNvPr id="32775" name="Text Box 35">
            <a:extLst>
              <a:ext uri="{FF2B5EF4-FFF2-40B4-BE49-F238E27FC236}">
                <a16:creationId xmlns:a16="http://schemas.microsoft.com/office/drawing/2014/main" id="{6F1B8D74-27EA-8D0E-3CDC-DF67264B1AEA}"/>
              </a:ext>
            </a:extLst>
          </p:cNvPr>
          <p:cNvSpPr txBox="1">
            <a:spLocks noChangeArrowheads="1"/>
          </p:cNvSpPr>
          <p:nvPr/>
        </p:nvSpPr>
        <p:spPr bwMode="auto">
          <a:xfrm>
            <a:off x="2870200" y="5905500"/>
            <a:ext cx="53657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latin typeface="Times New Roman" pitchFamily="18" charset="0"/>
              </a:rPr>
              <a:t>p:2</a:t>
            </a:r>
          </a:p>
        </p:txBody>
      </p:sp>
      <p:cxnSp>
        <p:nvCxnSpPr>
          <p:cNvPr id="32776" name="AutoShape 36">
            <a:extLst>
              <a:ext uri="{FF2B5EF4-FFF2-40B4-BE49-F238E27FC236}">
                <a16:creationId xmlns:a16="http://schemas.microsoft.com/office/drawing/2014/main" id="{A4C734DA-34DA-56CE-78A6-98F1D1782E7F}"/>
              </a:ext>
            </a:extLst>
          </p:cNvPr>
          <p:cNvCxnSpPr>
            <a:cxnSpLocks noChangeShapeType="1"/>
            <a:stCxn id="32769" idx="2"/>
            <a:endCxn id="32772" idx="0"/>
          </p:cNvCxnSpPr>
          <p:nvPr/>
        </p:nvCxnSpPr>
        <p:spPr bwMode="auto">
          <a:xfrm>
            <a:off x="3408363" y="4775200"/>
            <a:ext cx="0" cy="169863"/>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32777" name="AutoShape 37">
            <a:extLst>
              <a:ext uri="{FF2B5EF4-FFF2-40B4-BE49-F238E27FC236}">
                <a16:creationId xmlns:a16="http://schemas.microsoft.com/office/drawing/2014/main" id="{A92B942C-4ADF-EAB3-4166-4527BE70D3B1}"/>
              </a:ext>
            </a:extLst>
          </p:cNvPr>
          <p:cNvCxnSpPr>
            <a:cxnSpLocks noChangeShapeType="1"/>
            <a:stCxn id="32772" idx="2"/>
            <a:endCxn id="32774" idx="0"/>
          </p:cNvCxnSpPr>
          <p:nvPr/>
        </p:nvCxnSpPr>
        <p:spPr bwMode="auto">
          <a:xfrm flipH="1">
            <a:off x="3138488" y="5259388"/>
            <a:ext cx="269875"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32778" name="AutoShape 38">
            <a:extLst>
              <a:ext uri="{FF2B5EF4-FFF2-40B4-BE49-F238E27FC236}">
                <a16:creationId xmlns:a16="http://schemas.microsoft.com/office/drawing/2014/main" id="{E02E8D9D-3EAC-2A89-8E79-B7AD56E65611}"/>
              </a:ext>
            </a:extLst>
          </p:cNvPr>
          <p:cNvCxnSpPr>
            <a:cxnSpLocks noChangeShapeType="1"/>
            <a:stCxn id="32772" idx="2"/>
            <a:endCxn id="32773" idx="0"/>
          </p:cNvCxnSpPr>
          <p:nvPr/>
        </p:nvCxnSpPr>
        <p:spPr bwMode="auto">
          <a:xfrm>
            <a:off x="3408363" y="5259388"/>
            <a:ext cx="382587"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32779" name="AutoShape 39">
            <a:extLst>
              <a:ext uri="{FF2B5EF4-FFF2-40B4-BE49-F238E27FC236}">
                <a16:creationId xmlns:a16="http://schemas.microsoft.com/office/drawing/2014/main" id="{E02E2076-A432-DC0E-94B0-676FAFE401F0}"/>
              </a:ext>
            </a:extLst>
          </p:cNvPr>
          <p:cNvCxnSpPr>
            <a:cxnSpLocks noChangeShapeType="1"/>
            <a:stCxn id="32774" idx="2"/>
            <a:endCxn id="32775" idx="0"/>
          </p:cNvCxnSpPr>
          <p:nvPr/>
        </p:nvCxnSpPr>
        <p:spPr bwMode="auto">
          <a:xfrm>
            <a:off x="3138488" y="5741988"/>
            <a:ext cx="0" cy="1682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2780" name="Text Box 40">
            <a:extLst>
              <a:ext uri="{FF2B5EF4-FFF2-40B4-BE49-F238E27FC236}">
                <a16:creationId xmlns:a16="http://schemas.microsoft.com/office/drawing/2014/main" id="{C81CC94A-1679-6484-CD0D-3B848191D892}"/>
              </a:ext>
            </a:extLst>
          </p:cNvPr>
          <p:cNvSpPr txBox="1">
            <a:spLocks noChangeArrowheads="1"/>
          </p:cNvSpPr>
          <p:nvPr/>
        </p:nvSpPr>
        <p:spPr bwMode="auto">
          <a:xfrm>
            <a:off x="3492500" y="5905500"/>
            <a:ext cx="593725" cy="409575"/>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chemeClr val="hlink"/>
                </a:solidFill>
                <a:latin typeface="Times New Roman" pitchFamily="18" charset="0"/>
              </a:rPr>
              <a:t>m:1</a:t>
            </a:r>
          </a:p>
        </p:txBody>
      </p:sp>
      <p:cxnSp>
        <p:nvCxnSpPr>
          <p:cNvPr id="32781" name="AutoShape 41">
            <a:extLst>
              <a:ext uri="{FF2B5EF4-FFF2-40B4-BE49-F238E27FC236}">
                <a16:creationId xmlns:a16="http://schemas.microsoft.com/office/drawing/2014/main" id="{E16CEA9C-41C0-106A-71A3-2ABEC39137AD}"/>
              </a:ext>
            </a:extLst>
          </p:cNvPr>
          <p:cNvCxnSpPr>
            <a:cxnSpLocks noChangeShapeType="1"/>
            <a:stCxn id="32773" idx="2"/>
            <a:endCxn id="32780" idx="0"/>
          </p:cNvCxnSpPr>
          <p:nvPr/>
        </p:nvCxnSpPr>
        <p:spPr bwMode="auto">
          <a:xfrm>
            <a:off x="3790950" y="5741988"/>
            <a:ext cx="0"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sp>
        <p:nvSpPr>
          <p:cNvPr id="32782" name="Text Box 42">
            <a:extLst>
              <a:ext uri="{FF2B5EF4-FFF2-40B4-BE49-F238E27FC236}">
                <a16:creationId xmlns:a16="http://schemas.microsoft.com/office/drawing/2014/main" id="{F469DDD7-957F-99F2-3BCD-F0B04125524F}"/>
              </a:ext>
            </a:extLst>
          </p:cNvPr>
          <p:cNvSpPr txBox="1">
            <a:spLocks noChangeArrowheads="1"/>
          </p:cNvSpPr>
          <p:nvPr/>
        </p:nvSpPr>
        <p:spPr bwMode="auto">
          <a:xfrm>
            <a:off x="228600" y="3616325"/>
            <a:ext cx="2543175" cy="23018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90000"/>
              </a:lnSpc>
            </a:pPr>
            <a:r>
              <a:rPr lang="zh-CN" altLang="en-US" sz="2000" b="1">
                <a:latin typeface="Times New Roman" pitchFamily="18" charset="0"/>
              </a:rPr>
              <a:t>项头表</a:t>
            </a:r>
          </a:p>
          <a:p>
            <a:pPr>
              <a:lnSpc>
                <a:spcPct val="90000"/>
              </a:lnSpc>
            </a:pPr>
            <a:r>
              <a:rPr lang="en-US" altLang="zh-CN" sz="2000" b="1" i="1" u="sng">
                <a:latin typeface="Times New Roman" pitchFamily="18" charset="0"/>
              </a:rPr>
              <a:t>Item  frequency  head </a:t>
            </a:r>
          </a:p>
          <a:p>
            <a:pPr>
              <a:lnSpc>
                <a:spcPct val="90000"/>
              </a:lnSpc>
            </a:pPr>
            <a:r>
              <a:rPr lang="en-US" altLang="zh-CN" sz="2000" i="1">
                <a:latin typeface="Times New Roman" pitchFamily="18" charset="0"/>
              </a:rPr>
              <a:t> f	4</a:t>
            </a:r>
          </a:p>
          <a:p>
            <a:pPr>
              <a:lnSpc>
                <a:spcPct val="90000"/>
              </a:lnSpc>
            </a:pPr>
            <a:r>
              <a:rPr lang="en-US" altLang="zh-CN" sz="2000" i="1">
                <a:latin typeface="Times New Roman" pitchFamily="18" charset="0"/>
              </a:rPr>
              <a:t>c	4</a:t>
            </a:r>
          </a:p>
          <a:p>
            <a:pPr>
              <a:lnSpc>
                <a:spcPct val="90000"/>
              </a:lnSpc>
            </a:pPr>
            <a:r>
              <a:rPr lang="en-US" altLang="zh-CN" sz="2000" i="1">
                <a:latin typeface="Times New Roman" pitchFamily="18" charset="0"/>
              </a:rPr>
              <a:t>a	3</a:t>
            </a:r>
          </a:p>
          <a:p>
            <a:pPr>
              <a:lnSpc>
                <a:spcPct val="90000"/>
              </a:lnSpc>
            </a:pPr>
            <a:r>
              <a:rPr lang="en-US" altLang="zh-CN" sz="2000" i="1">
                <a:latin typeface="Times New Roman" pitchFamily="18" charset="0"/>
              </a:rPr>
              <a:t>b	3</a:t>
            </a:r>
          </a:p>
          <a:p>
            <a:pPr>
              <a:lnSpc>
                <a:spcPct val="90000"/>
              </a:lnSpc>
            </a:pPr>
            <a:r>
              <a:rPr lang="en-US" altLang="zh-CN" sz="2000" i="1">
                <a:latin typeface="Times New Roman" pitchFamily="18" charset="0"/>
              </a:rPr>
              <a:t>m	3</a:t>
            </a:r>
          </a:p>
          <a:p>
            <a:pPr>
              <a:lnSpc>
                <a:spcPct val="90000"/>
              </a:lnSpc>
            </a:pPr>
            <a:r>
              <a:rPr lang="en-US" altLang="zh-CN" sz="2000" i="1">
                <a:latin typeface="Times New Roman" pitchFamily="18" charset="0"/>
              </a:rPr>
              <a:t>p	3</a:t>
            </a:r>
            <a:endParaRPr lang="en-US" altLang="zh-CN" sz="2000">
              <a:latin typeface="Times New Roman" pitchFamily="18" charset="0"/>
            </a:endParaRPr>
          </a:p>
        </p:txBody>
      </p:sp>
      <p:sp>
        <p:nvSpPr>
          <p:cNvPr id="32783" name="Freeform 43">
            <a:extLst>
              <a:ext uri="{FF2B5EF4-FFF2-40B4-BE49-F238E27FC236}">
                <a16:creationId xmlns:a16="http://schemas.microsoft.com/office/drawing/2014/main" id="{732C0F1F-68BD-24A7-6DF8-7061497461FF}"/>
              </a:ext>
            </a:extLst>
          </p:cNvPr>
          <p:cNvSpPr>
            <a:spLocks/>
          </p:cNvSpPr>
          <p:nvPr/>
        </p:nvSpPr>
        <p:spPr bwMode="auto">
          <a:xfrm>
            <a:off x="2438400" y="4144963"/>
            <a:ext cx="1074738" cy="301625"/>
          </a:xfrm>
          <a:custGeom>
            <a:avLst/>
            <a:gdLst>
              <a:gd name="T0" fmla="*/ 0 w 672"/>
              <a:gd name="T1" fmla="*/ 2147483647 h 240"/>
              <a:gd name="T2" fmla="*/ 2147483647 w 672"/>
              <a:gd name="T3" fmla="*/ 2147483647 h 240"/>
              <a:gd name="T4" fmla="*/ 2147483647 w 672"/>
              <a:gd name="T5" fmla="*/ 2147483647 h 240"/>
              <a:gd name="T6" fmla="*/ 2147483647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Freeform 44">
            <a:extLst>
              <a:ext uri="{FF2B5EF4-FFF2-40B4-BE49-F238E27FC236}">
                <a16:creationId xmlns:a16="http://schemas.microsoft.com/office/drawing/2014/main" id="{8C1F9DED-B5FD-105F-7768-9292930F5A81}"/>
              </a:ext>
            </a:extLst>
          </p:cNvPr>
          <p:cNvSpPr>
            <a:spLocks/>
          </p:cNvSpPr>
          <p:nvPr/>
        </p:nvSpPr>
        <p:spPr bwMode="auto">
          <a:xfrm>
            <a:off x="2438400" y="4629150"/>
            <a:ext cx="690563" cy="0"/>
          </a:xfrm>
          <a:custGeom>
            <a:avLst/>
            <a:gdLst>
              <a:gd name="T0" fmla="*/ 0 w 432"/>
              <a:gd name="T1" fmla="*/ 0 h 1"/>
              <a:gd name="T2" fmla="*/ 2147483647 w 432"/>
              <a:gd name="T3" fmla="*/ 0 h 1"/>
              <a:gd name="T4" fmla="*/ 0 60000 65536"/>
              <a:gd name="T5" fmla="*/ 0 60000 65536"/>
              <a:gd name="T6" fmla="*/ 0 w 432"/>
              <a:gd name="T7" fmla="*/ 0 h 1"/>
              <a:gd name="T8" fmla="*/ 432 w 432"/>
              <a:gd name="T9" fmla="*/ 0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5" name="Freeform 45">
            <a:extLst>
              <a:ext uri="{FF2B5EF4-FFF2-40B4-BE49-F238E27FC236}">
                <a16:creationId xmlns:a16="http://schemas.microsoft.com/office/drawing/2014/main" id="{AE88CBE7-F858-97CC-B0C9-C07D804337D6}"/>
              </a:ext>
            </a:extLst>
          </p:cNvPr>
          <p:cNvSpPr>
            <a:spLocks/>
          </p:cNvSpPr>
          <p:nvPr/>
        </p:nvSpPr>
        <p:spPr bwMode="auto">
          <a:xfrm>
            <a:off x="3589338" y="4144963"/>
            <a:ext cx="768350" cy="484187"/>
          </a:xfrm>
          <a:custGeom>
            <a:avLst/>
            <a:gdLst>
              <a:gd name="T0" fmla="*/ 0 w 480"/>
              <a:gd name="T1" fmla="*/ 2147483647 h 384"/>
              <a:gd name="T2" fmla="*/ 2147483647 w 480"/>
              <a:gd name="T3" fmla="*/ 2147483647 h 384"/>
              <a:gd name="T4" fmla="*/ 2147483647 w 480"/>
              <a:gd name="T5" fmla="*/ 2147483647 h 384"/>
              <a:gd name="T6" fmla="*/ 2147483647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7" name="Freeform 46">
            <a:extLst>
              <a:ext uri="{FF2B5EF4-FFF2-40B4-BE49-F238E27FC236}">
                <a16:creationId xmlns:a16="http://schemas.microsoft.com/office/drawing/2014/main" id="{098A79EF-5591-C3A1-5C7B-255D3D3838DE}"/>
              </a:ext>
            </a:extLst>
          </p:cNvPr>
          <p:cNvSpPr>
            <a:spLocks/>
          </p:cNvSpPr>
          <p:nvPr/>
        </p:nvSpPr>
        <p:spPr bwMode="auto">
          <a:xfrm>
            <a:off x="2438400" y="4884738"/>
            <a:ext cx="690563" cy="241300"/>
          </a:xfrm>
          <a:custGeom>
            <a:avLst/>
            <a:gdLst>
              <a:gd name="T0" fmla="*/ 0 w 432"/>
              <a:gd name="T1" fmla="*/ 0 h 192"/>
              <a:gd name="T2" fmla="*/ 2147483647 w 432"/>
              <a:gd name="T3" fmla="*/ 2147483647 h 192"/>
              <a:gd name="T4" fmla="*/ 2147483647 w 432"/>
              <a:gd name="T5" fmla="*/ 2147483647 h 192"/>
              <a:gd name="T6" fmla="*/ 2147483647 w 432"/>
              <a:gd name="T7" fmla="*/ 2147483647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8" name="Freeform 47">
            <a:extLst>
              <a:ext uri="{FF2B5EF4-FFF2-40B4-BE49-F238E27FC236}">
                <a16:creationId xmlns:a16="http://schemas.microsoft.com/office/drawing/2014/main" id="{10D27974-C1C1-8F40-6253-6B8A48E29008}"/>
              </a:ext>
            </a:extLst>
          </p:cNvPr>
          <p:cNvSpPr>
            <a:spLocks/>
          </p:cNvSpPr>
          <p:nvPr/>
        </p:nvSpPr>
        <p:spPr bwMode="auto">
          <a:xfrm>
            <a:off x="2454275" y="5065713"/>
            <a:ext cx="1149350" cy="482600"/>
          </a:xfrm>
          <a:custGeom>
            <a:avLst/>
            <a:gdLst>
              <a:gd name="T0" fmla="*/ 0 w 720"/>
              <a:gd name="T1" fmla="*/ 0 h 384"/>
              <a:gd name="T2" fmla="*/ 2147483647 w 720"/>
              <a:gd name="T3" fmla="*/ 2147483647 h 384"/>
              <a:gd name="T4" fmla="*/ 2147483647 w 720"/>
              <a:gd name="T5" fmla="*/ 2147483647 h 384"/>
              <a:gd name="T6" fmla="*/ 2147483647 w 720"/>
              <a:gd name="T7" fmla="*/ 2147483647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9" name="Freeform 48">
            <a:extLst>
              <a:ext uri="{FF2B5EF4-FFF2-40B4-BE49-F238E27FC236}">
                <a16:creationId xmlns:a16="http://schemas.microsoft.com/office/drawing/2014/main" id="{02A26111-E305-C671-3CAF-2E488DC003E5}"/>
              </a:ext>
            </a:extLst>
          </p:cNvPr>
          <p:cNvSpPr>
            <a:spLocks/>
          </p:cNvSpPr>
          <p:nvPr/>
        </p:nvSpPr>
        <p:spPr bwMode="auto">
          <a:xfrm>
            <a:off x="3987800" y="4762500"/>
            <a:ext cx="90488" cy="846138"/>
          </a:xfrm>
          <a:custGeom>
            <a:avLst/>
            <a:gdLst>
              <a:gd name="T0" fmla="*/ 0 w 56"/>
              <a:gd name="T1" fmla="*/ 2147483647 h 672"/>
              <a:gd name="T2" fmla="*/ 2147483647 w 56"/>
              <a:gd name="T3" fmla="*/ 2147483647 h 672"/>
              <a:gd name="T4" fmla="*/ 2147483647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0" name="Line 49">
            <a:extLst>
              <a:ext uri="{FF2B5EF4-FFF2-40B4-BE49-F238E27FC236}">
                <a16:creationId xmlns:a16="http://schemas.microsoft.com/office/drawing/2014/main" id="{C81B1A6F-7DE0-D1B2-334D-A2DBE27F9350}"/>
              </a:ext>
            </a:extLst>
          </p:cNvPr>
          <p:cNvSpPr>
            <a:spLocks noChangeShapeType="1"/>
          </p:cNvSpPr>
          <p:nvPr/>
        </p:nvSpPr>
        <p:spPr bwMode="auto">
          <a:xfrm>
            <a:off x="4203700" y="4629150"/>
            <a:ext cx="153988"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Freeform 50">
            <a:extLst>
              <a:ext uri="{FF2B5EF4-FFF2-40B4-BE49-F238E27FC236}">
                <a16:creationId xmlns:a16="http://schemas.microsoft.com/office/drawing/2014/main" id="{689824B8-8943-8B31-6627-741ABA78FB49}"/>
              </a:ext>
            </a:extLst>
          </p:cNvPr>
          <p:cNvSpPr>
            <a:spLocks/>
          </p:cNvSpPr>
          <p:nvPr/>
        </p:nvSpPr>
        <p:spPr bwMode="auto">
          <a:xfrm>
            <a:off x="2454275" y="5307013"/>
            <a:ext cx="460375" cy="301625"/>
          </a:xfrm>
          <a:custGeom>
            <a:avLst/>
            <a:gdLst>
              <a:gd name="T0" fmla="*/ 0 w 288"/>
              <a:gd name="T1" fmla="*/ 0 h 240"/>
              <a:gd name="T2" fmla="*/ 2147483647 w 288"/>
              <a:gd name="T3" fmla="*/ 2147483647 h 240"/>
              <a:gd name="T4" fmla="*/ 2147483647 w 288"/>
              <a:gd name="T5" fmla="*/ 2147483647 h 240"/>
              <a:gd name="T6" fmla="*/ 2147483647 w 288"/>
              <a:gd name="T7" fmla="*/ 2147483647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2" name="Freeform 51">
            <a:extLst>
              <a:ext uri="{FF2B5EF4-FFF2-40B4-BE49-F238E27FC236}">
                <a16:creationId xmlns:a16="http://schemas.microsoft.com/office/drawing/2014/main" id="{41C3B770-65E5-95D0-7B04-407E5DEDB1A1}"/>
              </a:ext>
            </a:extLst>
          </p:cNvPr>
          <p:cNvSpPr>
            <a:spLocks/>
          </p:cNvSpPr>
          <p:nvPr/>
        </p:nvSpPr>
        <p:spPr bwMode="auto">
          <a:xfrm>
            <a:off x="3373438" y="5608638"/>
            <a:ext cx="153987" cy="484187"/>
          </a:xfrm>
          <a:custGeom>
            <a:avLst/>
            <a:gdLst>
              <a:gd name="T0" fmla="*/ 0 w 96"/>
              <a:gd name="T1" fmla="*/ 0 h 384"/>
              <a:gd name="T2" fmla="*/ 2147483647 w 96"/>
              <a:gd name="T3" fmla="*/ 2147483647 h 384"/>
              <a:gd name="T4" fmla="*/ 2147483647 w 96"/>
              <a:gd name="T5" fmla="*/ 2147483647 h 384"/>
              <a:gd name="T6" fmla="*/ 2147483647 w 96"/>
              <a:gd name="T7" fmla="*/ 2147483647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3" name="Freeform 52">
            <a:extLst>
              <a:ext uri="{FF2B5EF4-FFF2-40B4-BE49-F238E27FC236}">
                <a16:creationId xmlns:a16="http://schemas.microsoft.com/office/drawing/2014/main" id="{972944E0-B5FD-2C44-195F-F9C45C926DDB}"/>
              </a:ext>
            </a:extLst>
          </p:cNvPr>
          <p:cNvSpPr>
            <a:spLocks/>
          </p:cNvSpPr>
          <p:nvPr/>
        </p:nvSpPr>
        <p:spPr bwMode="auto">
          <a:xfrm>
            <a:off x="2454275" y="5548313"/>
            <a:ext cx="460375" cy="544512"/>
          </a:xfrm>
          <a:custGeom>
            <a:avLst/>
            <a:gdLst>
              <a:gd name="T0" fmla="*/ 0 w 288"/>
              <a:gd name="T1" fmla="*/ 0 h 432"/>
              <a:gd name="T2" fmla="*/ 2147483647 w 288"/>
              <a:gd name="T3" fmla="*/ 2147483647 h 432"/>
              <a:gd name="T4" fmla="*/ 2147483647 w 288"/>
              <a:gd name="T5" fmla="*/ 2147483647 h 432"/>
              <a:gd name="T6" fmla="*/ 2147483647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4" name="Freeform 53">
            <a:extLst>
              <a:ext uri="{FF2B5EF4-FFF2-40B4-BE49-F238E27FC236}">
                <a16:creationId xmlns:a16="http://schemas.microsoft.com/office/drawing/2014/main" id="{D82C8C79-674A-1CD1-5779-0C468E2C9F96}"/>
              </a:ext>
            </a:extLst>
          </p:cNvPr>
          <p:cNvSpPr>
            <a:spLocks/>
          </p:cNvSpPr>
          <p:nvPr/>
        </p:nvSpPr>
        <p:spPr bwMode="auto">
          <a:xfrm>
            <a:off x="3373438" y="5246688"/>
            <a:ext cx="1228725" cy="846137"/>
          </a:xfrm>
          <a:custGeom>
            <a:avLst/>
            <a:gdLst>
              <a:gd name="T0" fmla="*/ 0 w 768"/>
              <a:gd name="T1" fmla="*/ 2147483647 h 672"/>
              <a:gd name="T2" fmla="*/ 2147483647 w 768"/>
              <a:gd name="T3" fmla="*/ 2147483647 h 672"/>
              <a:gd name="T4" fmla="*/ 2147483647 w 768"/>
              <a:gd name="T5" fmla="*/ 2147483647 h 672"/>
              <a:gd name="T6" fmla="*/ 2147483647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35205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频繁模式挖掘的重要性</a:t>
            </a:r>
            <a:endParaRPr lang="zh-CN" altLang="en-US" dirty="0"/>
          </a:p>
        </p:txBody>
      </p:sp>
      <p:sp>
        <p:nvSpPr>
          <p:cNvPr id="2" name="内容占位符 2">
            <a:extLst>
              <a:ext uri="{FF2B5EF4-FFF2-40B4-BE49-F238E27FC236}">
                <a16:creationId xmlns:a16="http://schemas.microsoft.com/office/drawing/2014/main" id="{F0F63FFA-8C45-6CAD-B357-2B64B9453675}"/>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kern="0">
                <a:ea typeface="宋体" charset="-122"/>
              </a:rPr>
              <a:t>揭示数据集的内在的、重要的特性</a:t>
            </a:r>
          </a:p>
          <a:p>
            <a:r>
              <a:rPr lang="zh-CN" altLang="en-US" kern="0">
                <a:ea typeface="宋体" charset="-122"/>
              </a:rPr>
              <a:t>作为很多重要数据挖掘任务的基础</a:t>
            </a:r>
          </a:p>
          <a:p>
            <a:pPr lvl="1"/>
            <a:r>
              <a:rPr lang="zh-CN" altLang="en-US" kern="0">
                <a:ea typeface="宋体" charset="-122"/>
              </a:rPr>
              <a:t>关联、相关和因果分析</a:t>
            </a:r>
          </a:p>
          <a:p>
            <a:pPr lvl="1"/>
            <a:r>
              <a:rPr lang="zh-CN" altLang="en-US" kern="0">
                <a:ea typeface="宋体" charset="-122"/>
              </a:rPr>
              <a:t>序列、结构（</a:t>
            </a:r>
            <a:r>
              <a:rPr lang="en-US" altLang="zh-CN" kern="0">
                <a:ea typeface="宋体" charset="-122"/>
              </a:rPr>
              <a:t>e.g.</a:t>
            </a:r>
            <a:r>
              <a:rPr lang="zh-CN" altLang="en-US" kern="0">
                <a:ea typeface="宋体" charset="-122"/>
              </a:rPr>
              <a:t>子图）模式分析</a:t>
            </a:r>
          </a:p>
          <a:p>
            <a:pPr lvl="1"/>
            <a:r>
              <a:rPr lang="zh-CN" altLang="en-US" kern="0">
                <a:ea typeface="宋体" charset="-122"/>
              </a:rPr>
              <a:t>时空、多媒体、时序和流数据中的模式分析</a:t>
            </a:r>
          </a:p>
          <a:p>
            <a:pPr lvl="1"/>
            <a:r>
              <a:rPr lang="zh-CN" altLang="en-US" kern="0">
                <a:ea typeface="宋体" charset="-122"/>
              </a:rPr>
              <a:t>分类：关联分类</a:t>
            </a:r>
          </a:p>
          <a:p>
            <a:pPr lvl="1"/>
            <a:r>
              <a:rPr lang="zh-CN" altLang="en-US" kern="0">
                <a:ea typeface="宋体" charset="-122"/>
              </a:rPr>
              <a:t>聚类分析：基于频繁模式的聚类</a:t>
            </a:r>
          </a:p>
          <a:p>
            <a:pPr lvl="1"/>
            <a:r>
              <a:rPr lang="zh-CN" altLang="en-US" kern="0">
                <a:ea typeface="宋体" charset="-122"/>
              </a:rPr>
              <a:t>数据仓库：冰山方体计算</a:t>
            </a:r>
            <a:endParaRPr lang="zh-CN" altLang="en-US" kern="0" dirty="0">
              <a:ea typeface="宋体" charset="-122"/>
            </a:endParaRPr>
          </a:p>
        </p:txBody>
      </p:sp>
    </p:spTree>
    <p:extLst>
      <p:ext uri="{BB962C8B-B14F-4D97-AF65-F5344CB8AC3E}">
        <p14:creationId xmlns:p14="http://schemas.microsoft.com/office/powerpoint/2010/main" val="208638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递归：挖掘每个条件</a:t>
            </a:r>
            <a:r>
              <a:rPr lang="en-US" altLang="zh-CN" dirty="0">
                <a:ea typeface="宋体" charset="-122"/>
              </a:rPr>
              <a:t>FP</a:t>
            </a:r>
            <a:r>
              <a:rPr lang="zh-CN" altLang="en-US" dirty="0">
                <a:ea typeface="宋体" charset="-122"/>
              </a:rPr>
              <a:t>树</a:t>
            </a:r>
            <a:endParaRPr lang="zh-CN" altLang="en-US" dirty="0"/>
          </a:p>
        </p:txBody>
      </p:sp>
      <p:grpSp>
        <p:nvGrpSpPr>
          <p:cNvPr id="2" name="Group 3">
            <a:extLst>
              <a:ext uri="{FF2B5EF4-FFF2-40B4-BE49-F238E27FC236}">
                <a16:creationId xmlns:a16="http://schemas.microsoft.com/office/drawing/2014/main" id="{F2AF232F-CEBA-847F-996B-014CCEA71F6B}"/>
              </a:ext>
            </a:extLst>
          </p:cNvPr>
          <p:cNvGrpSpPr>
            <a:grpSpLocks/>
          </p:cNvGrpSpPr>
          <p:nvPr/>
        </p:nvGrpSpPr>
        <p:grpSpPr bwMode="auto">
          <a:xfrm>
            <a:off x="533400" y="2057400"/>
            <a:ext cx="2298700" cy="2324100"/>
            <a:chOff x="3312" y="2736"/>
            <a:chExt cx="1448" cy="1464"/>
          </a:xfrm>
        </p:grpSpPr>
        <p:grpSp>
          <p:nvGrpSpPr>
            <p:cNvPr id="3" name="Group 4">
              <a:extLst>
                <a:ext uri="{FF2B5EF4-FFF2-40B4-BE49-F238E27FC236}">
                  <a16:creationId xmlns:a16="http://schemas.microsoft.com/office/drawing/2014/main" id="{DAD2CE07-812A-FAEA-30A3-0E16ACB4D33A}"/>
                </a:ext>
              </a:extLst>
            </p:cNvPr>
            <p:cNvGrpSpPr>
              <a:grpSpLocks/>
            </p:cNvGrpSpPr>
            <p:nvPr/>
          </p:nvGrpSpPr>
          <p:grpSpPr bwMode="auto">
            <a:xfrm>
              <a:off x="3792" y="2736"/>
              <a:ext cx="329" cy="1297"/>
              <a:chOff x="2282" y="2456"/>
              <a:chExt cx="329" cy="1297"/>
            </a:xfrm>
          </p:grpSpPr>
          <p:sp>
            <p:nvSpPr>
              <p:cNvPr id="5" name="Text Box 5">
                <a:extLst>
                  <a:ext uri="{FF2B5EF4-FFF2-40B4-BE49-F238E27FC236}">
                    <a16:creationId xmlns:a16="http://schemas.microsoft.com/office/drawing/2014/main" id="{9F2EF0DF-46DA-23AA-10C9-4EA90782C015}"/>
                  </a:ext>
                </a:extLst>
              </p:cNvPr>
              <p:cNvSpPr txBox="1">
                <a:spLocks noChangeArrowheads="1"/>
              </p:cNvSpPr>
              <p:nvPr/>
            </p:nvSpPr>
            <p:spPr bwMode="auto">
              <a:xfrm>
                <a:off x="2312" y="2456"/>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itchFamily="18" charset="0"/>
                    <a:ea typeface="宋体" charset="-122"/>
                  </a:rPr>
                  <a:t>{}</a:t>
                </a:r>
              </a:p>
            </p:txBody>
          </p:sp>
          <p:sp>
            <p:nvSpPr>
              <p:cNvPr id="6" name="Text Box 6">
                <a:extLst>
                  <a:ext uri="{FF2B5EF4-FFF2-40B4-BE49-F238E27FC236}">
                    <a16:creationId xmlns:a16="http://schemas.microsoft.com/office/drawing/2014/main" id="{3DBA4A4A-FC4B-9B78-5984-282DADCCF2C7}"/>
                  </a:ext>
                </a:extLst>
              </p:cNvPr>
              <p:cNvSpPr txBox="1">
                <a:spLocks noChangeArrowheads="1"/>
              </p:cNvSpPr>
              <p:nvPr/>
            </p:nvSpPr>
            <p:spPr bwMode="auto">
              <a:xfrm>
                <a:off x="2300" y="2840"/>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f:3</a:t>
                </a:r>
              </a:p>
            </p:txBody>
          </p:sp>
          <p:sp>
            <p:nvSpPr>
              <p:cNvPr id="7" name="Text Box 7">
                <a:extLst>
                  <a:ext uri="{FF2B5EF4-FFF2-40B4-BE49-F238E27FC236}">
                    <a16:creationId xmlns:a16="http://schemas.microsoft.com/office/drawing/2014/main" id="{B5D3575F-8F01-339E-F886-39CF4EC0DBB9}"/>
                  </a:ext>
                </a:extLst>
              </p:cNvPr>
              <p:cNvSpPr txBox="1">
                <a:spLocks noChangeArrowheads="1"/>
              </p:cNvSpPr>
              <p:nvPr/>
            </p:nvSpPr>
            <p:spPr bwMode="auto">
              <a:xfrm>
                <a:off x="2287" y="316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c:3</a:t>
                </a:r>
              </a:p>
            </p:txBody>
          </p:sp>
          <p:sp>
            <p:nvSpPr>
              <p:cNvPr id="8" name="Text Box 8">
                <a:extLst>
                  <a:ext uri="{FF2B5EF4-FFF2-40B4-BE49-F238E27FC236}">
                    <a16:creationId xmlns:a16="http://schemas.microsoft.com/office/drawing/2014/main" id="{4AAC60ED-CB6F-124E-0783-6E3DFF7F3E08}"/>
                  </a:ext>
                </a:extLst>
              </p:cNvPr>
              <p:cNvSpPr txBox="1">
                <a:spLocks noChangeArrowheads="1"/>
              </p:cNvSpPr>
              <p:nvPr/>
            </p:nvSpPr>
            <p:spPr bwMode="auto">
              <a:xfrm>
                <a:off x="2282" y="3503"/>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a:3</a:t>
                </a:r>
              </a:p>
            </p:txBody>
          </p:sp>
          <p:cxnSp>
            <p:nvCxnSpPr>
              <p:cNvPr id="9" name="AutoShape 9">
                <a:extLst>
                  <a:ext uri="{FF2B5EF4-FFF2-40B4-BE49-F238E27FC236}">
                    <a16:creationId xmlns:a16="http://schemas.microsoft.com/office/drawing/2014/main" id="{0A0F86E5-BB4B-A54E-682B-2F7D7B118374}"/>
                  </a:ext>
                </a:extLst>
              </p:cNvPr>
              <p:cNvCxnSpPr>
                <a:cxnSpLocks noChangeShapeType="1"/>
                <a:stCxn id="5" idx="2"/>
                <a:endCxn id="6" idx="0"/>
              </p:cNvCxnSpPr>
              <p:nvPr/>
            </p:nvCxnSpPr>
            <p:spPr bwMode="auto">
              <a:xfrm>
                <a:off x="2447" y="2706"/>
                <a:ext cx="0" cy="134"/>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A10977D2-5FCA-0AFE-F73F-5BADD30E4E92}"/>
                  </a:ext>
                </a:extLst>
              </p:cNvPr>
              <p:cNvCxnSpPr>
                <a:cxnSpLocks noChangeShapeType="1"/>
                <a:stCxn id="6" idx="2"/>
                <a:endCxn id="7" idx="0"/>
              </p:cNvCxnSpPr>
              <p:nvPr/>
            </p:nvCxnSpPr>
            <p:spPr bwMode="auto">
              <a:xfrm>
                <a:off x="2447" y="3090"/>
                <a:ext cx="0" cy="77"/>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6519F94E-9FFB-1DDB-925D-60FC8B77192C}"/>
                  </a:ext>
                </a:extLst>
              </p:cNvPr>
              <p:cNvCxnSpPr>
                <a:cxnSpLocks noChangeShapeType="1"/>
                <a:stCxn id="7" idx="2"/>
                <a:endCxn id="8" idx="0"/>
              </p:cNvCxnSpPr>
              <p:nvPr/>
            </p:nvCxnSpPr>
            <p:spPr bwMode="auto">
              <a:xfrm>
                <a:off x="2447" y="3417"/>
                <a:ext cx="0" cy="86"/>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
          <p:nvSpPr>
            <p:cNvPr id="4" name="Text Box 12">
              <a:extLst>
                <a:ext uri="{FF2B5EF4-FFF2-40B4-BE49-F238E27FC236}">
                  <a16:creationId xmlns:a16="http://schemas.microsoft.com/office/drawing/2014/main" id="{FE863016-6238-8266-3E9F-64928053313C}"/>
                </a:ext>
              </a:extLst>
            </p:cNvPr>
            <p:cNvSpPr txBox="1">
              <a:spLocks noChangeArrowheads="1"/>
            </p:cNvSpPr>
            <p:nvPr/>
          </p:nvSpPr>
          <p:spPr bwMode="auto">
            <a:xfrm>
              <a:off x="3312" y="3969"/>
              <a:ext cx="1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itchFamily="18" charset="0"/>
                  <a:ea typeface="宋体" charset="-122"/>
                </a:rPr>
                <a:t>m-conditional </a:t>
              </a:r>
              <a:r>
                <a:rPr kumimoji="0" lang="en-US" altLang="zh-CN" sz="1800" b="1" i="0" u="none" strike="noStrike" kern="0" cap="none" spc="0" normalizeH="0" baseline="0" noProof="0">
                  <a:ln>
                    <a:noFill/>
                  </a:ln>
                  <a:solidFill>
                    <a:srgbClr val="000000"/>
                  </a:solidFill>
                  <a:effectLst/>
                  <a:uLnTx/>
                  <a:uFillTx/>
                  <a:latin typeface="Times New Roman" pitchFamily="18" charset="0"/>
                  <a:ea typeface="宋体" charset="-122"/>
                </a:rPr>
                <a:t>FP-tree</a:t>
              </a:r>
              <a:endParaRPr kumimoji="0" lang="en-US" altLang="zh-CN" sz="1800" b="1" i="1" u="none" strike="noStrike" kern="0" cap="none" spc="0" normalizeH="0" baseline="0" noProof="0">
                <a:ln>
                  <a:noFill/>
                </a:ln>
                <a:solidFill>
                  <a:srgbClr val="000000"/>
                </a:solidFill>
                <a:effectLst/>
                <a:uLnTx/>
                <a:uFillTx/>
                <a:latin typeface="Times New Roman" pitchFamily="18" charset="0"/>
                <a:ea typeface="宋体" charset="-122"/>
              </a:endParaRPr>
            </a:p>
          </p:txBody>
        </p:sp>
      </p:grpSp>
      <p:sp>
        <p:nvSpPr>
          <p:cNvPr id="12" name="Text Box 13">
            <a:extLst>
              <a:ext uri="{FF2B5EF4-FFF2-40B4-BE49-F238E27FC236}">
                <a16:creationId xmlns:a16="http://schemas.microsoft.com/office/drawing/2014/main" id="{F26CAC00-25CB-6F19-8782-A38AA179AFF3}"/>
              </a:ext>
            </a:extLst>
          </p:cNvPr>
          <p:cNvSpPr txBox="1">
            <a:spLocks noChangeArrowheads="1"/>
          </p:cNvSpPr>
          <p:nvPr/>
        </p:nvSpPr>
        <p:spPr bwMode="auto">
          <a:xfrm>
            <a:off x="2590800" y="1981200"/>
            <a:ext cx="365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000000"/>
                </a:solidFill>
                <a:latin typeface="Tahoma" pitchFamily="34" charset="0"/>
              </a:rPr>
              <a:t>“am”</a:t>
            </a:r>
            <a:r>
              <a:rPr lang="zh-CN" altLang="en-US">
                <a:solidFill>
                  <a:srgbClr val="000000"/>
                </a:solidFill>
                <a:latin typeface="Tahoma" pitchFamily="34" charset="0"/>
              </a:rPr>
              <a:t>的条件模式基</a:t>
            </a:r>
            <a:r>
              <a:rPr lang="en-US" altLang="zh-CN">
                <a:solidFill>
                  <a:srgbClr val="000000"/>
                </a:solidFill>
                <a:latin typeface="Tahoma" pitchFamily="34" charset="0"/>
              </a:rPr>
              <a:t>: (fc:3)</a:t>
            </a:r>
          </a:p>
        </p:txBody>
      </p:sp>
      <p:grpSp>
        <p:nvGrpSpPr>
          <p:cNvPr id="13" name="Group 14">
            <a:extLst>
              <a:ext uri="{FF2B5EF4-FFF2-40B4-BE49-F238E27FC236}">
                <a16:creationId xmlns:a16="http://schemas.microsoft.com/office/drawing/2014/main" id="{57F03451-F6E3-1331-D146-C640C347EDC0}"/>
              </a:ext>
            </a:extLst>
          </p:cNvPr>
          <p:cNvGrpSpPr>
            <a:grpSpLocks/>
          </p:cNvGrpSpPr>
          <p:nvPr/>
        </p:nvGrpSpPr>
        <p:grpSpPr bwMode="auto">
          <a:xfrm>
            <a:off x="6781800" y="1371600"/>
            <a:ext cx="2413000" cy="1866900"/>
            <a:chOff x="4393" y="1248"/>
            <a:chExt cx="1520" cy="1176"/>
          </a:xfrm>
        </p:grpSpPr>
        <p:sp>
          <p:nvSpPr>
            <p:cNvPr id="14" name="Text Box 15">
              <a:extLst>
                <a:ext uri="{FF2B5EF4-FFF2-40B4-BE49-F238E27FC236}">
                  <a16:creationId xmlns:a16="http://schemas.microsoft.com/office/drawing/2014/main" id="{06BDE1C1-8675-7187-E9CD-51317A5F2DFE}"/>
                </a:ext>
              </a:extLst>
            </p:cNvPr>
            <p:cNvSpPr txBox="1">
              <a:spLocks noChangeArrowheads="1"/>
            </p:cNvSpPr>
            <p:nvPr/>
          </p:nvSpPr>
          <p:spPr bwMode="auto">
            <a:xfrm>
              <a:off x="4878" y="1248"/>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itchFamily="18" charset="0"/>
                  <a:ea typeface="宋体" charset="-122"/>
                </a:rPr>
                <a:t>{}</a:t>
              </a:r>
            </a:p>
          </p:txBody>
        </p:sp>
        <p:sp>
          <p:nvSpPr>
            <p:cNvPr id="15" name="Text Box 16">
              <a:extLst>
                <a:ext uri="{FF2B5EF4-FFF2-40B4-BE49-F238E27FC236}">
                  <a16:creationId xmlns:a16="http://schemas.microsoft.com/office/drawing/2014/main" id="{8F1290A2-F97C-E624-F96F-26976FCE1A5C}"/>
                </a:ext>
              </a:extLst>
            </p:cNvPr>
            <p:cNvSpPr txBox="1">
              <a:spLocks noChangeArrowheads="1"/>
            </p:cNvSpPr>
            <p:nvPr/>
          </p:nvSpPr>
          <p:spPr bwMode="auto">
            <a:xfrm>
              <a:off x="4866" y="1632"/>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f:3</a:t>
              </a:r>
            </a:p>
          </p:txBody>
        </p:sp>
        <p:sp>
          <p:nvSpPr>
            <p:cNvPr id="16" name="Text Box 17">
              <a:extLst>
                <a:ext uri="{FF2B5EF4-FFF2-40B4-BE49-F238E27FC236}">
                  <a16:creationId xmlns:a16="http://schemas.microsoft.com/office/drawing/2014/main" id="{54DF8839-B43C-9EF5-F874-CF321A3B8323}"/>
                </a:ext>
              </a:extLst>
            </p:cNvPr>
            <p:cNvSpPr txBox="1">
              <a:spLocks noChangeArrowheads="1"/>
            </p:cNvSpPr>
            <p:nvPr/>
          </p:nvSpPr>
          <p:spPr bwMode="auto">
            <a:xfrm>
              <a:off x="4853" y="195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000000"/>
                  </a:solidFill>
                  <a:effectLst/>
                  <a:uLnTx/>
                  <a:uFillTx/>
                  <a:latin typeface="Times New Roman" pitchFamily="18" charset="0"/>
                  <a:ea typeface="宋体" charset="-122"/>
                </a:rPr>
                <a:t>c:3</a:t>
              </a:r>
            </a:p>
          </p:txBody>
        </p:sp>
        <p:cxnSp>
          <p:nvCxnSpPr>
            <p:cNvPr id="17" name="AutoShape 18">
              <a:extLst>
                <a:ext uri="{FF2B5EF4-FFF2-40B4-BE49-F238E27FC236}">
                  <a16:creationId xmlns:a16="http://schemas.microsoft.com/office/drawing/2014/main" id="{E9DE8422-1101-C6CC-41BE-4F4A60FE7FC3}"/>
                </a:ext>
              </a:extLst>
            </p:cNvPr>
            <p:cNvCxnSpPr>
              <a:cxnSpLocks noChangeShapeType="1"/>
              <a:stCxn id="14" idx="2"/>
              <a:endCxn id="15" idx="0"/>
            </p:cNvCxnSpPr>
            <p:nvPr/>
          </p:nvCxnSpPr>
          <p:spPr bwMode="auto">
            <a:xfrm>
              <a:off x="5013" y="1498"/>
              <a:ext cx="0" cy="134"/>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18" name="AutoShape 19">
              <a:extLst>
                <a:ext uri="{FF2B5EF4-FFF2-40B4-BE49-F238E27FC236}">
                  <a16:creationId xmlns:a16="http://schemas.microsoft.com/office/drawing/2014/main" id="{6CB9A1C5-E3B2-06BA-F80A-B150333553C8}"/>
                </a:ext>
              </a:extLst>
            </p:cNvPr>
            <p:cNvCxnSpPr>
              <a:cxnSpLocks noChangeShapeType="1"/>
              <a:stCxn id="15" idx="2"/>
              <a:endCxn id="16" idx="0"/>
            </p:cNvCxnSpPr>
            <p:nvPr/>
          </p:nvCxnSpPr>
          <p:spPr bwMode="auto">
            <a:xfrm>
              <a:off x="5013" y="1882"/>
              <a:ext cx="0" cy="77"/>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9" name="Text Box 20">
              <a:extLst>
                <a:ext uri="{FF2B5EF4-FFF2-40B4-BE49-F238E27FC236}">
                  <a16:creationId xmlns:a16="http://schemas.microsoft.com/office/drawing/2014/main" id="{0DC8F4B1-6E87-D435-580A-CD6C73E5E27D}"/>
                </a:ext>
              </a:extLst>
            </p:cNvPr>
            <p:cNvSpPr txBox="1">
              <a:spLocks noChangeArrowheads="1"/>
            </p:cNvSpPr>
            <p:nvPr/>
          </p:nvSpPr>
          <p:spPr bwMode="auto">
            <a:xfrm>
              <a:off x="4393" y="2193"/>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itchFamily="18" charset="0"/>
                  <a:ea typeface="宋体" charset="-122"/>
                </a:rPr>
                <a:t>am-conditional </a:t>
              </a:r>
              <a:r>
                <a:rPr kumimoji="0" lang="en-US" altLang="zh-CN" sz="1800" b="1" i="0" u="none" strike="noStrike" kern="0" cap="none" spc="0" normalizeH="0" baseline="0" noProof="0">
                  <a:ln>
                    <a:noFill/>
                  </a:ln>
                  <a:solidFill>
                    <a:srgbClr val="000000"/>
                  </a:solidFill>
                  <a:effectLst/>
                  <a:uLnTx/>
                  <a:uFillTx/>
                  <a:latin typeface="Times New Roman" pitchFamily="18" charset="0"/>
                  <a:ea typeface="宋体" charset="-122"/>
                </a:rPr>
                <a:t>FP-tree</a:t>
              </a:r>
              <a:endParaRPr kumimoji="0" lang="en-US" altLang="zh-CN" sz="1800" b="1" i="1" u="none" strike="noStrike" kern="0" cap="none" spc="0" normalizeH="0" baseline="0" noProof="0">
                <a:ln>
                  <a:noFill/>
                </a:ln>
                <a:solidFill>
                  <a:srgbClr val="000000"/>
                </a:solidFill>
                <a:effectLst/>
                <a:uLnTx/>
                <a:uFillTx/>
                <a:latin typeface="Times New Roman" pitchFamily="18" charset="0"/>
                <a:ea typeface="宋体" charset="-122"/>
              </a:endParaRPr>
            </a:p>
          </p:txBody>
        </p:sp>
      </p:grpSp>
      <p:sp>
        <p:nvSpPr>
          <p:cNvPr id="20" name="Text Box 21">
            <a:extLst>
              <a:ext uri="{FF2B5EF4-FFF2-40B4-BE49-F238E27FC236}">
                <a16:creationId xmlns:a16="http://schemas.microsoft.com/office/drawing/2014/main" id="{8D86BDE4-FC2C-766F-DCBA-B848CA23CFD2}"/>
              </a:ext>
            </a:extLst>
          </p:cNvPr>
          <p:cNvSpPr txBox="1">
            <a:spLocks noChangeArrowheads="1"/>
          </p:cNvSpPr>
          <p:nvPr/>
        </p:nvSpPr>
        <p:spPr bwMode="auto">
          <a:xfrm>
            <a:off x="2743200" y="3429000"/>
            <a:ext cx="349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000000"/>
                </a:solidFill>
                <a:latin typeface="Tahoma" pitchFamily="34" charset="0"/>
              </a:rPr>
              <a:t>“cm”</a:t>
            </a:r>
            <a:r>
              <a:rPr lang="zh-CN" altLang="en-US">
                <a:solidFill>
                  <a:srgbClr val="000000"/>
                </a:solidFill>
                <a:latin typeface="Tahoma" pitchFamily="34" charset="0"/>
              </a:rPr>
              <a:t>的条件模式基</a:t>
            </a:r>
            <a:r>
              <a:rPr lang="en-US" altLang="zh-CN">
                <a:solidFill>
                  <a:srgbClr val="000000"/>
                </a:solidFill>
                <a:latin typeface="Tahoma" pitchFamily="34" charset="0"/>
              </a:rPr>
              <a:t>: (f:3)</a:t>
            </a:r>
          </a:p>
        </p:txBody>
      </p:sp>
      <p:sp>
        <p:nvSpPr>
          <p:cNvPr id="21" name="Text Box 22">
            <a:extLst>
              <a:ext uri="{FF2B5EF4-FFF2-40B4-BE49-F238E27FC236}">
                <a16:creationId xmlns:a16="http://schemas.microsoft.com/office/drawing/2014/main" id="{7A32D589-16A0-B691-3551-62036317DDF1}"/>
              </a:ext>
            </a:extLst>
          </p:cNvPr>
          <p:cNvSpPr txBox="1">
            <a:spLocks noChangeArrowheads="1"/>
          </p:cNvSpPr>
          <p:nvPr/>
        </p:nvSpPr>
        <p:spPr bwMode="auto">
          <a:xfrm>
            <a:off x="7551738" y="320040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solidFill>
                  <a:srgbClr val="000000"/>
                </a:solidFill>
                <a:latin typeface="Times New Roman" pitchFamily="18" charset="0"/>
              </a:rPr>
              <a:t>{}</a:t>
            </a:r>
          </a:p>
        </p:txBody>
      </p:sp>
      <p:sp>
        <p:nvSpPr>
          <p:cNvPr id="22" name="Text Box 23">
            <a:extLst>
              <a:ext uri="{FF2B5EF4-FFF2-40B4-BE49-F238E27FC236}">
                <a16:creationId xmlns:a16="http://schemas.microsoft.com/office/drawing/2014/main" id="{8F59EE9C-5F38-D666-4D96-F79E7BE85222}"/>
              </a:ext>
            </a:extLst>
          </p:cNvPr>
          <p:cNvSpPr txBox="1">
            <a:spLocks noChangeArrowheads="1"/>
          </p:cNvSpPr>
          <p:nvPr/>
        </p:nvSpPr>
        <p:spPr bwMode="auto">
          <a:xfrm>
            <a:off x="7532688" y="3810000"/>
            <a:ext cx="46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rgbClr val="000000"/>
                </a:solidFill>
                <a:latin typeface="Times New Roman" pitchFamily="18" charset="0"/>
              </a:rPr>
              <a:t>f:3</a:t>
            </a:r>
          </a:p>
        </p:txBody>
      </p:sp>
      <p:cxnSp>
        <p:nvCxnSpPr>
          <p:cNvPr id="23" name="AutoShape 24">
            <a:extLst>
              <a:ext uri="{FF2B5EF4-FFF2-40B4-BE49-F238E27FC236}">
                <a16:creationId xmlns:a16="http://schemas.microsoft.com/office/drawing/2014/main" id="{08B3D8CA-206E-C915-C715-88796747F4BD}"/>
              </a:ext>
            </a:extLst>
          </p:cNvPr>
          <p:cNvCxnSpPr>
            <a:cxnSpLocks noChangeShapeType="1"/>
            <a:stCxn id="21" idx="2"/>
            <a:endCxn id="22" idx="0"/>
          </p:cNvCxnSpPr>
          <p:nvPr/>
        </p:nvCxnSpPr>
        <p:spPr bwMode="auto">
          <a:xfrm>
            <a:off x="7766050" y="3597275"/>
            <a:ext cx="0" cy="212725"/>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24" name="Text Box 25">
            <a:extLst>
              <a:ext uri="{FF2B5EF4-FFF2-40B4-BE49-F238E27FC236}">
                <a16:creationId xmlns:a16="http://schemas.microsoft.com/office/drawing/2014/main" id="{724698BD-7CA7-C37F-94BF-0DFF0A18258A}"/>
              </a:ext>
            </a:extLst>
          </p:cNvPr>
          <p:cNvSpPr txBox="1">
            <a:spLocks noChangeArrowheads="1"/>
          </p:cNvSpPr>
          <p:nvPr/>
        </p:nvSpPr>
        <p:spPr bwMode="auto">
          <a:xfrm>
            <a:off x="6781800" y="4243388"/>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800" b="1" i="1">
                <a:solidFill>
                  <a:srgbClr val="000000"/>
                </a:solidFill>
                <a:latin typeface="Times New Roman" pitchFamily="18" charset="0"/>
              </a:rPr>
              <a:t>cm-conditional </a:t>
            </a:r>
            <a:r>
              <a:rPr lang="en-US" altLang="zh-CN" sz="1800" b="1">
                <a:solidFill>
                  <a:srgbClr val="000000"/>
                </a:solidFill>
                <a:latin typeface="Times New Roman" pitchFamily="18" charset="0"/>
              </a:rPr>
              <a:t>FP-tree</a:t>
            </a:r>
            <a:endParaRPr lang="en-US" altLang="zh-CN" sz="1800" b="1" i="1">
              <a:solidFill>
                <a:srgbClr val="000000"/>
              </a:solidFill>
              <a:latin typeface="Times New Roman" pitchFamily="18" charset="0"/>
            </a:endParaRPr>
          </a:p>
        </p:txBody>
      </p:sp>
      <p:sp>
        <p:nvSpPr>
          <p:cNvPr id="25" name="Text Box 26">
            <a:extLst>
              <a:ext uri="{FF2B5EF4-FFF2-40B4-BE49-F238E27FC236}">
                <a16:creationId xmlns:a16="http://schemas.microsoft.com/office/drawing/2014/main" id="{AB6A4AF7-670B-0E51-82CA-D50FE7523CCA}"/>
              </a:ext>
            </a:extLst>
          </p:cNvPr>
          <p:cNvSpPr txBox="1">
            <a:spLocks noChangeArrowheads="1"/>
          </p:cNvSpPr>
          <p:nvPr/>
        </p:nvSpPr>
        <p:spPr bwMode="auto">
          <a:xfrm>
            <a:off x="381000" y="5334000"/>
            <a:ext cx="365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000000"/>
                </a:solidFill>
                <a:latin typeface="Tahoma" pitchFamily="34" charset="0"/>
              </a:rPr>
              <a:t>“cam”</a:t>
            </a:r>
            <a:r>
              <a:rPr lang="zh-CN" altLang="en-US">
                <a:solidFill>
                  <a:srgbClr val="000000"/>
                </a:solidFill>
                <a:latin typeface="Tahoma" pitchFamily="34" charset="0"/>
              </a:rPr>
              <a:t>的条件模式基</a:t>
            </a:r>
            <a:r>
              <a:rPr lang="en-US" altLang="zh-CN">
                <a:solidFill>
                  <a:srgbClr val="000000"/>
                </a:solidFill>
                <a:latin typeface="Tahoma" pitchFamily="34" charset="0"/>
              </a:rPr>
              <a:t>: (f:3)</a:t>
            </a:r>
          </a:p>
        </p:txBody>
      </p:sp>
      <p:sp>
        <p:nvSpPr>
          <p:cNvPr id="26" name="Text Box 27">
            <a:extLst>
              <a:ext uri="{FF2B5EF4-FFF2-40B4-BE49-F238E27FC236}">
                <a16:creationId xmlns:a16="http://schemas.microsoft.com/office/drawing/2014/main" id="{9068D5A7-7A43-D08F-B807-647EC2F2CE9A}"/>
              </a:ext>
            </a:extLst>
          </p:cNvPr>
          <p:cNvSpPr txBox="1">
            <a:spLocks noChangeArrowheads="1"/>
          </p:cNvSpPr>
          <p:nvPr/>
        </p:nvSpPr>
        <p:spPr bwMode="auto">
          <a:xfrm>
            <a:off x="5646738" y="487680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solidFill>
                  <a:srgbClr val="000000"/>
                </a:solidFill>
                <a:latin typeface="Times New Roman" pitchFamily="18" charset="0"/>
              </a:rPr>
              <a:t>{}</a:t>
            </a:r>
          </a:p>
        </p:txBody>
      </p:sp>
      <p:sp>
        <p:nvSpPr>
          <p:cNvPr id="27" name="Text Box 28">
            <a:extLst>
              <a:ext uri="{FF2B5EF4-FFF2-40B4-BE49-F238E27FC236}">
                <a16:creationId xmlns:a16="http://schemas.microsoft.com/office/drawing/2014/main" id="{1B93C343-8AEE-6603-534E-3C37DC51A0CB}"/>
              </a:ext>
            </a:extLst>
          </p:cNvPr>
          <p:cNvSpPr txBox="1">
            <a:spLocks noChangeArrowheads="1"/>
          </p:cNvSpPr>
          <p:nvPr/>
        </p:nvSpPr>
        <p:spPr bwMode="auto">
          <a:xfrm>
            <a:off x="5627688" y="5486400"/>
            <a:ext cx="46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i="1">
                <a:solidFill>
                  <a:srgbClr val="000000"/>
                </a:solidFill>
                <a:latin typeface="Times New Roman" pitchFamily="18" charset="0"/>
              </a:rPr>
              <a:t>f:3</a:t>
            </a:r>
          </a:p>
        </p:txBody>
      </p:sp>
      <p:cxnSp>
        <p:nvCxnSpPr>
          <p:cNvPr id="28" name="AutoShape 29">
            <a:extLst>
              <a:ext uri="{FF2B5EF4-FFF2-40B4-BE49-F238E27FC236}">
                <a16:creationId xmlns:a16="http://schemas.microsoft.com/office/drawing/2014/main" id="{3344EDBD-310E-C263-0BB2-F7797C250A4D}"/>
              </a:ext>
            </a:extLst>
          </p:cNvPr>
          <p:cNvCxnSpPr>
            <a:cxnSpLocks noChangeShapeType="1"/>
            <a:stCxn id="26" idx="2"/>
            <a:endCxn id="27" idx="0"/>
          </p:cNvCxnSpPr>
          <p:nvPr/>
        </p:nvCxnSpPr>
        <p:spPr bwMode="auto">
          <a:xfrm>
            <a:off x="5861050" y="5273675"/>
            <a:ext cx="0" cy="212725"/>
          </a:xfrm>
          <a:prstGeom prst="straightConnector1">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29" name="Text Box 30">
            <a:extLst>
              <a:ext uri="{FF2B5EF4-FFF2-40B4-BE49-F238E27FC236}">
                <a16:creationId xmlns:a16="http://schemas.microsoft.com/office/drawing/2014/main" id="{DDFE6C8F-4C58-EB6F-D17C-B767FB1EBC4E}"/>
              </a:ext>
            </a:extLst>
          </p:cNvPr>
          <p:cNvSpPr txBox="1">
            <a:spLocks noChangeArrowheads="1"/>
          </p:cNvSpPr>
          <p:nvPr/>
        </p:nvSpPr>
        <p:spPr bwMode="auto">
          <a:xfrm>
            <a:off x="4876800" y="59197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800" b="1" i="1">
                <a:solidFill>
                  <a:srgbClr val="000000"/>
                </a:solidFill>
                <a:latin typeface="Times New Roman" pitchFamily="18" charset="0"/>
              </a:rPr>
              <a:t>cam-conditional </a:t>
            </a:r>
            <a:r>
              <a:rPr lang="en-US" altLang="zh-CN" sz="1800" b="1">
                <a:solidFill>
                  <a:srgbClr val="000000"/>
                </a:solidFill>
                <a:latin typeface="Times New Roman" pitchFamily="18" charset="0"/>
              </a:rPr>
              <a:t>FP-tree</a:t>
            </a:r>
            <a:endParaRPr lang="en-US" altLang="zh-CN" sz="1800" b="1" i="1">
              <a:solidFill>
                <a:srgbClr val="000000"/>
              </a:solidFill>
              <a:latin typeface="Times New Roman" pitchFamily="18" charset="0"/>
            </a:endParaRPr>
          </a:p>
        </p:txBody>
      </p:sp>
    </p:spTree>
    <p:extLst>
      <p:ext uri="{BB962C8B-B14F-4D97-AF65-F5344CB8AC3E}">
        <p14:creationId xmlns:p14="http://schemas.microsoft.com/office/powerpoint/2010/main" val="3862552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ea typeface="宋体" charset="-122"/>
              </a:rPr>
              <a:t>FP</a:t>
            </a:r>
            <a:r>
              <a:rPr lang="zh-CN" altLang="en-US" dirty="0">
                <a:ea typeface="宋体" charset="-122"/>
              </a:rPr>
              <a:t>树结构的好处</a:t>
            </a:r>
            <a:endParaRPr lang="zh-CN" altLang="en-US" dirty="0"/>
          </a:p>
        </p:txBody>
      </p:sp>
      <p:sp>
        <p:nvSpPr>
          <p:cNvPr id="2" name="内容占位符 2">
            <a:extLst>
              <a:ext uri="{FF2B5EF4-FFF2-40B4-BE49-F238E27FC236}">
                <a16:creationId xmlns:a16="http://schemas.microsoft.com/office/drawing/2014/main" id="{3D1F9B1A-BE6B-1EBD-8D32-D94B967155C1}"/>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kern="0" dirty="0">
                <a:ea typeface="宋体" charset="-122"/>
              </a:rPr>
              <a:t>完整性</a:t>
            </a:r>
          </a:p>
          <a:p>
            <a:pPr lvl="1"/>
            <a:r>
              <a:rPr lang="zh-CN" altLang="en-US" kern="0" dirty="0">
                <a:ea typeface="宋体" charset="-122"/>
              </a:rPr>
              <a:t>不会打破任何事务数据中的长模式</a:t>
            </a:r>
          </a:p>
          <a:p>
            <a:pPr lvl="1"/>
            <a:r>
              <a:rPr lang="zh-CN" altLang="en-US" kern="0" dirty="0">
                <a:ea typeface="宋体" charset="-122"/>
              </a:rPr>
              <a:t>为频繁模式的挖掘保留了完整的信息</a:t>
            </a:r>
          </a:p>
          <a:p>
            <a:r>
              <a:rPr lang="zh-CN" altLang="en-US" kern="0" dirty="0">
                <a:ea typeface="宋体" charset="-122"/>
              </a:rPr>
              <a:t>紧凑性</a:t>
            </a:r>
          </a:p>
          <a:p>
            <a:pPr lvl="1"/>
            <a:r>
              <a:rPr lang="zh-CN" altLang="en-US" kern="0" dirty="0">
                <a:ea typeface="宋体" charset="-122"/>
              </a:rPr>
              <a:t>减少了不相关的信息</a:t>
            </a:r>
            <a:r>
              <a:rPr lang="en-US" altLang="zh-CN" kern="0" dirty="0">
                <a:ea typeface="宋体" charset="-122"/>
              </a:rPr>
              <a:t>——</a:t>
            </a:r>
            <a:r>
              <a:rPr lang="zh-CN" altLang="en-US" kern="0" dirty="0">
                <a:ea typeface="宋体" charset="-122"/>
              </a:rPr>
              <a:t>非频繁的项被删除</a:t>
            </a:r>
          </a:p>
          <a:p>
            <a:pPr lvl="1"/>
            <a:r>
              <a:rPr lang="zh-CN" altLang="en-US" kern="0" dirty="0">
                <a:ea typeface="宋体" charset="-122"/>
              </a:rPr>
              <a:t>按频率递减排列</a:t>
            </a:r>
            <a:r>
              <a:rPr lang="en-US" altLang="zh-CN" kern="0" dirty="0">
                <a:ea typeface="宋体" charset="-122"/>
              </a:rPr>
              <a:t>——</a:t>
            </a:r>
            <a:r>
              <a:rPr lang="zh-CN" altLang="en-US" kern="0" dirty="0">
                <a:ea typeface="宋体" charset="-122"/>
              </a:rPr>
              <a:t>使得更频繁的项更容易在树结构中被共享</a:t>
            </a:r>
          </a:p>
          <a:p>
            <a:pPr lvl="1"/>
            <a:r>
              <a:rPr lang="zh-CN" altLang="en-US" kern="0" dirty="0">
                <a:ea typeface="宋体" charset="-122"/>
              </a:rPr>
              <a:t>数据量比原数据库要小</a:t>
            </a:r>
          </a:p>
          <a:p>
            <a:endParaRPr lang="zh-CN" altLang="en-US" kern="0" dirty="0">
              <a:ea typeface="宋体" charset="-122"/>
            </a:endParaRPr>
          </a:p>
        </p:txBody>
      </p:sp>
    </p:spTree>
    <p:extLst>
      <p:ext uri="{BB962C8B-B14F-4D97-AF65-F5344CB8AC3E}">
        <p14:creationId xmlns:p14="http://schemas.microsoft.com/office/powerpoint/2010/main" val="160925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对强关联规则的批评</a:t>
            </a:r>
            <a:endParaRPr lang="zh-CN" altLang="en-US" dirty="0"/>
          </a:p>
        </p:txBody>
      </p:sp>
      <p:sp>
        <p:nvSpPr>
          <p:cNvPr id="2" name="Rectangle 3">
            <a:extLst>
              <a:ext uri="{FF2B5EF4-FFF2-40B4-BE49-F238E27FC236}">
                <a16:creationId xmlns:a16="http://schemas.microsoft.com/office/drawing/2014/main" id="{849463B7-F862-F01A-40C6-9BAC1AB266AC}"/>
              </a:ext>
            </a:extLst>
          </p:cNvPr>
          <p:cNvSpPr txBox="1">
            <a:spLocks noChangeArrowheads="1"/>
          </p:cNvSpPr>
          <p:nvPr/>
        </p:nvSpPr>
        <p:spPr bwMode="auto">
          <a:xfrm>
            <a:off x="457200" y="3068638"/>
            <a:ext cx="821848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200" kern="0">
                <a:ea typeface="宋体" charset="-122"/>
              </a:rPr>
              <a:t>例</a:t>
            </a:r>
            <a:r>
              <a:rPr lang="en-US" altLang="zh-CN" sz="2200" kern="0">
                <a:ea typeface="宋体" charset="-122"/>
              </a:rPr>
              <a:t>1</a:t>
            </a:r>
            <a:r>
              <a:rPr lang="zh-CN" altLang="en-US" sz="2200" kern="0">
                <a:ea typeface="宋体" charset="-122"/>
              </a:rPr>
              <a:t>：</a:t>
            </a:r>
            <a:r>
              <a:rPr lang="en-US" altLang="zh-CN" sz="1800" kern="0">
                <a:latin typeface="Times New Roman" pitchFamily="18" charset="0"/>
                <a:ea typeface="宋体" charset="-122"/>
              </a:rPr>
              <a:t>(Aggarwal &amp; Yu, PODS98)</a:t>
            </a:r>
          </a:p>
          <a:p>
            <a:pPr lvl="1"/>
            <a:r>
              <a:rPr lang="zh-CN" altLang="en-US" sz="2000" kern="0">
                <a:ea typeface="宋体" charset="-122"/>
              </a:rPr>
              <a:t>在</a:t>
            </a:r>
            <a:r>
              <a:rPr lang="en-US" altLang="zh-CN" sz="2000" kern="0">
                <a:ea typeface="宋体" charset="-122"/>
              </a:rPr>
              <a:t>5000</a:t>
            </a:r>
            <a:r>
              <a:rPr lang="zh-CN" altLang="en-US" sz="2000" kern="0">
                <a:ea typeface="宋体" charset="-122"/>
              </a:rPr>
              <a:t>个学生中</a:t>
            </a:r>
          </a:p>
          <a:p>
            <a:pPr lvl="2"/>
            <a:r>
              <a:rPr lang="en-US" altLang="zh-CN" sz="1800" kern="0">
                <a:ea typeface="宋体" charset="-122"/>
              </a:rPr>
              <a:t>3000</a:t>
            </a:r>
            <a:r>
              <a:rPr lang="zh-CN" altLang="en-US" sz="1800" kern="0">
                <a:ea typeface="宋体" charset="-122"/>
              </a:rPr>
              <a:t>个打篮球</a:t>
            </a:r>
          </a:p>
          <a:p>
            <a:pPr lvl="2"/>
            <a:r>
              <a:rPr lang="en-US" altLang="zh-CN" sz="1800" kern="0">
                <a:ea typeface="宋体" charset="-122"/>
              </a:rPr>
              <a:t>3750</a:t>
            </a:r>
            <a:r>
              <a:rPr lang="zh-CN" altLang="en-US" sz="1800" kern="0">
                <a:ea typeface="宋体" charset="-122"/>
              </a:rPr>
              <a:t>个喝麦片粥</a:t>
            </a:r>
          </a:p>
          <a:p>
            <a:pPr lvl="2"/>
            <a:r>
              <a:rPr lang="en-US" altLang="zh-CN" sz="1800" kern="0">
                <a:ea typeface="宋体" charset="-122"/>
              </a:rPr>
              <a:t>2000</a:t>
            </a:r>
            <a:r>
              <a:rPr lang="zh-CN" altLang="en-US" sz="1800" kern="0">
                <a:ea typeface="宋体" charset="-122"/>
              </a:rPr>
              <a:t>个学生既打篮球又喝麦片粥</a:t>
            </a:r>
          </a:p>
          <a:p>
            <a:pPr lvl="1"/>
            <a:r>
              <a:rPr lang="zh-CN" altLang="en-US" sz="2000" kern="0">
                <a:ea typeface="宋体" charset="-122"/>
              </a:rPr>
              <a:t>然而，打篮球 </a:t>
            </a:r>
            <a:r>
              <a:rPr lang="en-US" altLang="zh-CN" sz="2000" kern="0">
                <a:ea typeface="宋体" charset="-122"/>
              </a:rPr>
              <a:t>=&gt; </a:t>
            </a:r>
            <a:r>
              <a:rPr lang="zh-CN" altLang="en-US" sz="2000" kern="0">
                <a:ea typeface="宋体" charset="-122"/>
              </a:rPr>
              <a:t>喝麦片粥 </a:t>
            </a:r>
            <a:r>
              <a:rPr lang="en-US" altLang="zh-CN" sz="2000" kern="0">
                <a:ea typeface="宋体" charset="-122"/>
              </a:rPr>
              <a:t>[40%, 66.7%]</a:t>
            </a:r>
            <a:r>
              <a:rPr lang="zh-CN" altLang="en-US" sz="2000" kern="0">
                <a:ea typeface="宋体" charset="-122"/>
              </a:rPr>
              <a:t>是错误的，因为全部学生中喝麦片粥的比率是</a:t>
            </a:r>
            <a:r>
              <a:rPr lang="en-US" altLang="zh-CN" sz="2000" kern="0">
                <a:ea typeface="宋体" charset="-122"/>
              </a:rPr>
              <a:t>75%</a:t>
            </a:r>
            <a:r>
              <a:rPr lang="zh-CN" altLang="en-US" sz="2000" kern="0">
                <a:ea typeface="宋体" charset="-122"/>
              </a:rPr>
              <a:t>，比打篮球学生的</a:t>
            </a:r>
            <a:r>
              <a:rPr lang="en-US" altLang="zh-CN" sz="2000" kern="0">
                <a:ea typeface="宋体" charset="-122"/>
              </a:rPr>
              <a:t>66.7%</a:t>
            </a:r>
            <a:r>
              <a:rPr lang="zh-CN" altLang="en-US" sz="2000" kern="0">
                <a:ea typeface="宋体" charset="-122"/>
              </a:rPr>
              <a:t>要高</a:t>
            </a:r>
          </a:p>
          <a:p>
            <a:pPr lvl="1"/>
            <a:r>
              <a:rPr lang="zh-CN" altLang="en-US" sz="2000" kern="0">
                <a:ea typeface="宋体" charset="-122"/>
              </a:rPr>
              <a:t>打篮球 </a:t>
            </a:r>
            <a:r>
              <a:rPr lang="en-US" altLang="zh-CN" sz="2000" kern="0">
                <a:ea typeface="宋体" charset="-122"/>
              </a:rPr>
              <a:t>=&gt; </a:t>
            </a:r>
            <a:r>
              <a:rPr lang="zh-CN" altLang="en-US" sz="2000" kern="0">
                <a:ea typeface="宋体" charset="-122"/>
              </a:rPr>
              <a:t>不喝麦片粥 </a:t>
            </a:r>
            <a:r>
              <a:rPr lang="en-US" altLang="zh-CN" sz="2000" kern="0">
                <a:ea typeface="宋体" charset="-122"/>
              </a:rPr>
              <a:t>[20%, 33.3%]</a:t>
            </a:r>
            <a:r>
              <a:rPr lang="zh-CN" altLang="en-US" sz="2000" kern="0">
                <a:ea typeface="宋体" charset="-122"/>
              </a:rPr>
              <a:t>这个规则远比上面那个要精确，尽管支持度和置信度都要低的多</a:t>
            </a:r>
          </a:p>
        </p:txBody>
      </p:sp>
      <p:graphicFrame>
        <p:nvGraphicFramePr>
          <p:cNvPr id="3" name="Object 2">
            <a:extLst>
              <a:ext uri="{FF2B5EF4-FFF2-40B4-BE49-F238E27FC236}">
                <a16:creationId xmlns:a16="http://schemas.microsoft.com/office/drawing/2014/main" id="{C2199C56-EBAD-1C54-DD8C-20842D218C4E}"/>
              </a:ext>
            </a:extLst>
          </p:cNvPr>
          <p:cNvGraphicFramePr>
            <a:graphicFrameLocks noChangeAspect="1"/>
          </p:cNvGraphicFramePr>
          <p:nvPr/>
        </p:nvGraphicFramePr>
        <p:xfrm>
          <a:off x="1839913" y="1419225"/>
          <a:ext cx="6084887" cy="1511300"/>
        </p:xfrm>
        <a:graphic>
          <a:graphicData uri="http://schemas.openxmlformats.org/presentationml/2006/ole">
            <mc:AlternateContent xmlns:mc="http://schemas.openxmlformats.org/markup-compatibility/2006">
              <mc:Choice xmlns:v="urn:schemas-microsoft-com:vml" Requires="v">
                <p:oleObj name="工作表" r:id="rId2" imgW="2667000" imgH="657149" progId="Excel.Sheet.8">
                  <p:embed/>
                </p:oleObj>
              </mc:Choice>
              <mc:Fallback>
                <p:oleObj name="工作表" r:id="rId2" imgW="2667000" imgH="657149" progId="Excel.Sheet.8">
                  <p:embed/>
                  <p:pic>
                    <p:nvPicPr>
                      <p:cNvPr id="3686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419225"/>
                        <a:ext cx="6084887"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4277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对强关联规则的批评</a:t>
            </a:r>
            <a:endParaRPr lang="zh-CN" altLang="en-US" dirty="0"/>
          </a:p>
        </p:txBody>
      </p:sp>
      <p:sp>
        <p:nvSpPr>
          <p:cNvPr id="2" name="Rectangle 3">
            <a:extLst>
              <a:ext uri="{FF2B5EF4-FFF2-40B4-BE49-F238E27FC236}">
                <a16:creationId xmlns:a16="http://schemas.microsoft.com/office/drawing/2014/main" id="{4C0DAF73-B349-C8E1-08C6-FF76E6A96BCD}"/>
              </a:ext>
            </a:extLst>
          </p:cNvPr>
          <p:cNvSpPr txBox="1">
            <a:spLocks noChangeArrowheads="1"/>
          </p:cNvSpPr>
          <p:nvPr/>
        </p:nvSpPr>
        <p:spPr bwMode="auto">
          <a:xfrm>
            <a:off x="457200" y="3068638"/>
            <a:ext cx="821848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600" kern="0" dirty="0">
                <a:ea typeface="宋体" charset="-122"/>
              </a:rPr>
              <a:t>例</a:t>
            </a:r>
            <a:r>
              <a:rPr lang="en-US" altLang="zh-CN" sz="2600" kern="0" dirty="0">
                <a:ea typeface="宋体" charset="-122"/>
              </a:rPr>
              <a:t>1</a:t>
            </a:r>
            <a:r>
              <a:rPr lang="zh-CN" altLang="en-US" sz="2600" kern="0" dirty="0">
                <a:ea typeface="宋体" charset="-122"/>
              </a:rPr>
              <a:t>：</a:t>
            </a:r>
            <a:r>
              <a:rPr lang="en-US" altLang="zh-CN" sz="2600" kern="0" dirty="0">
                <a:solidFill>
                  <a:srgbClr val="FF0000"/>
                </a:solidFill>
                <a:ea typeface="宋体" charset="-122"/>
              </a:rPr>
              <a:t>(</a:t>
            </a:r>
            <a:r>
              <a:rPr lang="zh-CN" altLang="en-US" sz="2600" kern="0" dirty="0">
                <a:solidFill>
                  <a:srgbClr val="FF0000"/>
                </a:solidFill>
                <a:ea typeface="宋体" charset="-122"/>
              </a:rPr>
              <a:t>书</a:t>
            </a:r>
            <a:r>
              <a:rPr lang="en-US" altLang="zh-CN" sz="2600" kern="0" dirty="0">
                <a:solidFill>
                  <a:srgbClr val="FF0000"/>
                </a:solidFill>
                <a:ea typeface="宋体" charset="-122"/>
              </a:rPr>
              <a:t>P168)</a:t>
            </a:r>
          </a:p>
          <a:p>
            <a:pPr lvl="1"/>
            <a:r>
              <a:rPr lang="zh-CN" altLang="en-US" sz="2200" kern="0" dirty="0">
                <a:ea typeface="宋体" charset="-122"/>
              </a:rPr>
              <a:t>上述数据可以得出</a:t>
            </a:r>
          </a:p>
          <a:p>
            <a:pPr lvl="1">
              <a:buFont typeface="Wingdings" pitchFamily="2" charset="2"/>
              <a:buNone/>
            </a:pPr>
            <a:r>
              <a:rPr lang="en-US" altLang="zh-CN" sz="2200" i="1" kern="0" dirty="0">
                <a:solidFill>
                  <a:srgbClr val="CC0000"/>
                </a:solidFill>
                <a:latin typeface="Times New Roman" pitchFamily="18" charset="0"/>
                <a:ea typeface="宋体" charset="-122"/>
              </a:rPr>
              <a:t>buys(X, “computer games”) =&gt; buys(X, “videos”) [40%, 60%]</a:t>
            </a:r>
          </a:p>
          <a:p>
            <a:pPr lvl="1"/>
            <a:r>
              <a:rPr lang="zh-CN" altLang="en-US" sz="2200" kern="0" dirty="0">
                <a:ea typeface="宋体" charset="-122"/>
              </a:rPr>
              <a:t>但其实全部人中购买录像带的人数是</a:t>
            </a:r>
            <a:r>
              <a:rPr lang="en-US" altLang="zh-CN" sz="2200" kern="0" dirty="0">
                <a:ea typeface="宋体" charset="-122"/>
              </a:rPr>
              <a:t>75%</a:t>
            </a:r>
            <a:r>
              <a:rPr lang="zh-CN" altLang="en-US" sz="2200" kern="0" dirty="0">
                <a:ea typeface="宋体" charset="-122"/>
              </a:rPr>
              <a:t>，比</a:t>
            </a:r>
            <a:r>
              <a:rPr lang="en-US" altLang="zh-CN" sz="2200" kern="0" dirty="0">
                <a:ea typeface="宋体" charset="-122"/>
              </a:rPr>
              <a:t>60%</a:t>
            </a:r>
            <a:r>
              <a:rPr lang="zh-CN" altLang="en-US" sz="2200" kern="0" dirty="0">
                <a:ea typeface="宋体" charset="-122"/>
              </a:rPr>
              <a:t>多；事实上录像带和游戏是负相关的。</a:t>
            </a:r>
          </a:p>
          <a:p>
            <a:pPr lvl="1"/>
            <a:r>
              <a:rPr lang="zh-CN" altLang="en-US" sz="2200" kern="0" dirty="0">
                <a:ea typeface="宋体" charset="-122"/>
              </a:rPr>
              <a:t>由此可见</a:t>
            </a:r>
            <a:r>
              <a:rPr lang="en-US" altLang="zh-CN" sz="2200" i="1" kern="0" dirty="0">
                <a:latin typeface="Times New Roman" pitchFamily="18" charset="0"/>
                <a:ea typeface="宋体" charset="-122"/>
              </a:rPr>
              <a:t>A =&gt; B</a:t>
            </a:r>
            <a:r>
              <a:rPr lang="zh-CN" altLang="en-US" sz="2200" kern="0" dirty="0">
                <a:ea typeface="宋体" charset="-122"/>
              </a:rPr>
              <a:t>的置信度有欺骗性，它只是给出</a:t>
            </a:r>
            <a:r>
              <a:rPr lang="en-US" altLang="zh-CN" sz="2200" kern="0" dirty="0">
                <a:ea typeface="宋体" charset="-122"/>
              </a:rPr>
              <a:t>A,B</a:t>
            </a:r>
            <a:r>
              <a:rPr lang="zh-CN" altLang="en-US" sz="2200" kern="0" dirty="0">
                <a:ea typeface="宋体" charset="-122"/>
              </a:rPr>
              <a:t>条件概率的估计，而不度量</a:t>
            </a:r>
            <a:r>
              <a:rPr lang="en-US" altLang="zh-CN" sz="2200" kern="0" dirty="0">
                <a:ea typeface="宋体" charset="-122"/>
              </a:rPr>
              <a:t>A,B</a:t>
            </a:r>
            <a:r>
              <a:rPr lang="zh-CN" altLang="en-US" sz="2200" kern="0" dirty="0">
                <a:ea typeface="宋体" charset="-122"/>
              </a:rPr>
              <a:t>间蕴涵的实际强度。</a:t>
            </a:r>
          </a:p>
        </p:txBody>
      </p:sp>
      <p:graphicFrame>
        <p:nvGraphicFramePr>
          <p:cNvPr id="3" name="Object 2">
            <a:extLst>
              <a:ext uri="{FF2B5EF4-FFF2-40B4-BE49-F238E27FC236}">
                <a16:creationId xmlns:a16="http://schemas.microsoft.com/office/drawing/2014/main" id="{08B86E43-FAAF-F3C4-2132-ABB555D77756}"/>
              </a:ext>
            </a:extLst>
          </p:cNvPr>
          <p:cNvGraphicFramePr>
            <a:graphicFrameLocks noChangeAspect="1"/>
          </p:cNvGraphicFramePr>
          <p:nvPr/>
        </p:nvGraphicFramePr>
        <p:xfrm>
          <a:off x="1839913" y="1419225"/>
          <a:ext cx="6073775" cy="1465263"/>
        </p:xfrm>
        <a:graphic>
          <a:graphicData uri="http://schemas.openxmlformats.org/presentationml/2006/ole">
            <mc:AlternateContent xmlns:mc="http://schemas.openxmlformats.org/markup-compatibility/2006">
              <mc:Choice xmlns:v="urn:schemas-microsoft-com:vml" Requires="v">
                <p:oleObj name="工作表" r:id="rId2" imgW="2667000" imgH="657149" progId="Excel.Sheet.8">
                  <p:embed/>
                </p:oleObj>
              </mc:Choice>
              <mc:Fallback>
                <p:oleObj name="工作表" r:id="rId2" imgW="2667000" imgH="657149" progId="Excel.Sheet.8">
                  <p:embed/>
                  <p:pic>
                    <p:nvPicPr>
                      <p:cNvPr id="3789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419225"/>
                        <a:ext cx="6073775"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610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由关联分析到相关分析</a:t>
            </a:r>
            <a:endParaRPr lang="zh-CN" altLang="en-US" dirty="0"/>
          </a:p>
        </p:txBody>
      </p:sp>
      <p:sp>
        <p:nvSpPr>
          <p:cNvPr id="2" name="Rectangle 3">
            <a:extLst>
              <a:ext uri="{FF2B5EF4-FFF2-40B4-BE49-F238E27FC236}">
                <a16:creationId xmlns:a16="http://schemas.microsoft.com/office/drawing/2014/main" id="{8D68F7E2-BF02-6C22-98C0-7BE3C1CE6047}"/>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sz="2100" kern="0">
                <a:ea typeface="宋体" charset="-122"/>
              </a:rPr>
              <a:t>可以使用相关度量来扩充关联规则的支持度</a:t>
            </a:r>
            <a:r>
              <a:rPr lang="en-US" altLang="zh-CN" sz="2100" kern="0">
                <a:ea typeface="宋体" charset="-122"/>
              </a:rPr>
              <a:t>---</a:t>
            </a:r>
            <a:r>
              <a:rPr lang="zh-CN" altLang="en-US" sz="2100" kern="0">
                <a:ea typeface="宋体" charset="-122"/>
              </a:rPr>
              <a:t>置信度框架</a:t>
            </a:r>
            <a:endParaRPr lang="en-US" altLang="zh-CN" sz="2100" kern="0">
              <a:ea typeface="宋体" charset="-122"/>
            </a:endParaRPr>
          </a:p>
          <a:p>
            <a:pPr>
              <a:lnSpc>
                <a:spcPct val="90000"/>
              </a:lnSpc>
            </a:pPr>
            <a:endParaRPr lang="en-US" altLang="zh-CN" sz="2100" kern="0">
              <a:ea typeface="宋体" charset="-122"/>
            </a:endParaRPr>
          </a:p>
          <a:p>
            <a:pPr>
              <a:lnSpc>
                <a:spcPct val="90000"/>
              </a:lnSpc>
            </a:pPr>
            <a:r>
              <a:rPr lang="zh-CN" altLang="en-US" sz="2100" kern="0">
                <a:ea typeface="宋体" charset="-122"/>
              </a:rPr>
              <a:t>我们需要一种度量事件间的相关性或者是依赖性的指标</a:t>
            </a:r>
          </a:p>
          <a:p>
            <a:pPr>
              <a:lnSpc>
                <a:spcPct val="90000"/>
              </a:lnSpc>
            </a:pPr>
            <a:endParaRPr lang="zh-CN" altLang="en-US" sz="2100" kern="0">
              <a:ea typeface="宋体" charset="-122"/>
            </a:endParaRPr>
          </a:p>
          <a:p>
            <a:pPr>
              <a:lnSpc>
                <a:spcPct val="90000"/>
              </a:lnSpc>
            </a:pPr>
            <a:endParaRPr lang="zh-CN" altLang="en-US" sz="2100" kern="0">
              <a:ea typeface="宋体" charset="-122"/>
            </a:endParaRPr>
          </a:p>
          <a:p>
            <a:pPr>
              <a:lnSpc>
                <a:spcPct val="90000"/>
              </a:lnSpc>
            </a:pPr>
            <a:endParaRPr lang="zh-CN" altLang="en-US" sz="2100" kern="0">
              <a:ea typeface="宋体" charset="-122"/>
            </a:endParaRPr>
          </a:p>
          <a:p>
            <a:pPr>
              <a:lnSpc>
                <a:spcPct val="90000"/>
              </a:lnSpc>
            </a:pPr>
            <a:r>
              <a:rPr lang="zh-CN" altLang="en-US" sz="2100" kern="0">
                <a:ea typeface="宋体" charset="-122"/>
              </a:rPr>
              <a:t>当项集</a:t>
            </a:r>
            <a:r>
              <a:rPr lang="en-US" altLang="zh-CN" sz="2100" kern="0">
                <a:ea typeface="宋体" charset="-122"/>
              </a:rPr>
              <a:t>A</a:t>
            </a:r>
            <a:r>
              <a:rPr lang="zh-CN" altLang="en-US" sz="2100" kern="0">
                <a:ea typeface="宋体" charset="-122"/>
              </a:rPr>
              <a:t>的出现独立于项集</a:t>
            </a:r>
            <a:r>
              <a:rPr lang="en-US" altLang="zh-CN" sz="2100" kern="0">
                <a:ea typeface="宋体" charset="-122"/>
              </a:rPr>
              <a:t>B</a:t>
            </a:r>
            <a:r>
              <a:rPr lang="zh-CN" altLang="en-US" sz="2100" kern="0">
                <a:ea typeface="宋体" charset="-122"/>
              </a:rPr>
              <a:t>的出现时，</a:t>
            </a:r>
            <a:r>
              <a:rPr lang="en-US" altLang="zh-CN" sz="2100" i="1" kern="0">
                <a:latin typeface="Times New Roman" pitchFamily="18" charset="0"/>
                <a:ea typeface="宋体" charset="-122"/>
              </a:rPr>
              <a:t>P(A∪B)=P(A)P(B)</a:t>
            </a:r>
            <a:r>
              <a:rPr lang="zh-CN" altLang="en-US" sz="2100" kern="0">
                <a:ea typeface="宋体" charset="-122"/>
              </a:rPr>
              <a:t>，即</a:t>
            </a:r>
            <a:r>
              <a:rPr lang="en-US" altLang="zh-CN" sz="2100" i="1" kern="0">
                <a:latin typeface="Times New Roman" pitchFamily="18" charset="0"/>
                <a:ea typeface="宋体" charset="-122"/>
              </a:rPr>
              <a:t>lift(A,B)</a:t>
            </a:r>
            <a:r>
              <a:rPr lang="zh-CN" altLang="en-US" sz="2100" kern="0">
                <a:ea typeface="宋体" charset="-122"/>
              </a:rPr>
              <a:t>＝</a:t>
            </a:r>
            <a:r>
              <a:rPr lang="en-US" altLang="zh-CN" sz="2100" kern="0">
                <a:ea typeface="宋体" charset="-122"/>
              </a:rPr>
              <a:t>1</a:t>
            </a:r>
            <a:r>
              <a:rPr lang="zh-CN" altLang="en-US" sz="2100" kern="0">
                <a:ea typeface="宋体" charset="-122"/>
              </a:rPr>
              <a:t>，表明</a:t>
            </a:r>
            <a:r>
              <a:rPr lang="en-US" altLang="zh-CN" sz="2100" kern="0">
                <a:ea typeface="宋体" charset="-122"/>
              </a:rPr>
              <a:t>A</a:t>
            </a:r>
            <a:r>
              <a:rPr lang="zh-CN" altLang="en-US" sz="2100" kern="0">
                <a:ea typeface="宋体" charset="-122"/>
              </a:rPr>
              <a:t>与</a:t>
            </a:r>
            <a:r>
              <a:rPr lang="en-US" altLang="zh-CN" sz="2100" kern="0">
                <a:ea typeface="宋体" charset="-122"/>
              </a:rPr>
              <a:t>B</a:t>
            </a:r>
            <a:r>
              <a:rPr lang="zh-CN" altLang="en-US" sz="2100" kern="0">
                <a:ea typeface="宋体" charset="-122"/>
              </a:rPr>
              <a:t>无关，</a:t>
            </a:r>
            <a:r>
              <a:rPr lang="en-US" altLang="zh-CN" sz="2100" i="1" kern="0">
                <a:latin typeface="Times New Roman" pitchFamily="18" charset="0"/>
                <a:ea typeface="宋体" charset="-122"/>
              </a:rPr>
              <a:t> lift(A,B) </a:t>
            </a:r>
            <a:r>
              <a:rPr lang="en-US" altLang="zh-CN" sz="2100" kern="0">
                <a:ea typeface="宋体" charset="-122"/>
              </a:rPr>
              <a:t>&gt;1</a:t>
            </a:r>
            <a:r>
              <a:rPr lang="zh-CN" altLang="en-US" sz="2100" kern="0">
                <a:ea typeface="宋体" charset="-122"/>
              </a:rPr>
              <a:t>表明</a:t>
            </a:r>
            <a:r>
              <a:rPr lang="en-US" altLang="zh-CN" sz="2100" kern="0">
                <a:ea typeface="宋体" charset="-122"/>
              </a:rPr>
              <a:t>A</a:t>
            </a:r>
            <a:r>
              <a:rPr lang="zh-CN" altLang="en-US" sz="2100" kern="0">
                <a:ea typeface="宋体" charset="-122"/>
              </a:rPr>
              <a:t>与</a:t>
            </a:r>
            <a:r>
              <a:rPr lang="en-US" altLang="zh-CN" sz="2100" kern="0">
                <a:ea typeface="宋体" charset="-122"/>
              </a:rPr>
              <a:t>B</a:t>
            </a:r>
            <a:r>
              <a:rPr lang="zh-CN" altLang="en-US" sz="2100" kern="0">
                <a:ea typeface="宋体" charset="-122"/>
              </a:rPr>
              <a:t>正相关， </a:t>
            </a:r>
            <a:r>
              <a:rPr lang="en-US" altLang="zh-CN" sz="2100" i="1" kern="0">
                <a:latin typeface="Times New Roman" pitchFamily="18" charset="0"/>
                <a:ea typeface="宋体" charset="-122"/>
              </a:rPr>
              <a:t>lift(A,B)</a:t>
            </a:r>
            <a:r>
              <a:rPr lang="en-US" altLang="zh-CN" sz="2100" kern="0">
                <a:ea typeface="宋体" charset="-122"/>
              </a:rPr>
              <a:t> &lt;1</a:t>
            </a:r>
            <a:r>
              <a:rPr lang="zh-CN" altLang="en-US" sz="2100" kern="0">
                <a:ea typeface="宋体" charset="-122"/>
              </a:rPr>
              <a:t>表明</a:t>
            </a:r>
            <a:r>
              <a:rPr lang="en-US" altLang="zh-CN" sz="2100" kern="0">
                <a:ea typeface="宋体" charset="-122"/>
              </a:rPr>
              <a:t>A</a:t>
            </a:r>
            <a:r>
              <a:rPr lang="zh-CN" altLang="en-US" sz="2100" kern="0">
                <a:ea typeface="宋体" charset="-122"/>
              </a:rPr>
              <a:t>与</a:t>
            </a:r>
            <a:r>
              <a:rPr lang="en-US" altLang="zh-CN" sz="2100" kern="0">
                <a:ea typeface="宋体" charset="-122"/>
              </a:rPr>
              <a:t>B</a:t>
            </a:r>
            <a:r>
              <a:rPr lang="zh-CN" altLang="en-US" sz="2100" kern="0">
                <a:ea typeface="宋体" charset="-122"/>
              </a:rPr>
              <a:t>负相关</a:t>
            </a:r>
          </a:p>
          <a:p>
            <a:pPr lvl="1">
              <a:lnSpc>
                <a:spcPct val="90000"/>
              </a:lnSpc>
            </a:pPr>
            <a:r>
              <a:rPr lang="zh-CN" altLang="en-US" sz="2000" kern="0">
                <a:ea typeface="宋体" charset="-122"/>
              </a:rPr>
              <a:t>将相关性指标用于前面的例子，可以得出录像带和游戏将的相关性为：</a:t>
            </a:r>
          </a:p>
          <a:p>
            <a:pPr lvl="1">
              <a:lnSpc>
                <a:spcPct val="90000"/>
              </a:lnSpc>
            </a:pPr>
            <a:r>
              <a:rPr lang="en-US" altLang="zh-CN" sz="2000" i="1" kern="0">
                <a:latin typeface="Times New Roman" pitchFamily="18" charset="0"/>
                <a:ea typeface="宋体" charset="-122"/>
              </a:rPr>
              <a:t>P({game, video})/(P({game})×P({video}))=0.4/(0.75×0.6)=0.89</a:t>
            </a:r>
          </a:p>
          <a:p>
            <a:pPr lvl="1">
              <a:lnSpc>
                <a:spcPct val="90000"/>
              </a:lnSpc>
            </a:pPr>
            <a:r>
              <a:rPr lang="zh-CN" altLang="en-US" sz="2000" kern="0">
                <a:ea typeface="宋体" charset="-122"/>
              </a:rPr>
              <a:t>结论：录像带和游戏之间存在负相关</a:t>
            </a:r>
          </a:p>
        </p:txBody>
      </p:sp>
      <p:sp>
        <p:nvSpPr>
          <p:cNvPr id="3" name="Rectangle 4">
            <a:extLst>
              <a:ext uri="{FF2B5EF4-FFF2-40B4-BE49-F238E27FC236}">
                <a16:creationId xmlns:a16="http://schemas.microsoft.com/office/drawing/2014/main" id="{44C4B322-5703-EFA3-1B48-5CFE07B84306}"/>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4" name="Object 2">
            <a:extLst>
              <a:ext uri="{FF2B5EF4-FFF2-40B4-BE49-F238E27FC236}">
                <a16:creationId xmlns:a16="http://schemas.microsoft.com/office/drawing/2014/main" id="{8EE33508-872B-318E-E54B-02F97536C220}"/>
              </a:ext>
            </a:extLst>
          </p:cNvPr>
          <p:cNvGraphicFramePr>
            <a:graphicFrameLocks noChangeAspect="1"/>
          </p:cNvGraphicFramePr>
          <p:nvPr/>
        </p:nvGraphicFramePr>
        <p:xfrm>
          <a:off x="1141413" y="2928938"/>
          <a:ext cx="6053137" cy="692150"/>
        </p:xfrm>
        <a:graphic>
          <a:graphicData uri="http://schemas.openxmlformats.org/presentationml/2006/ole">
            <mc:AlternateContent xmlns:mc="http://schemas.openxmlformats.org/markup-compatibility/2006">
              <mc:Choice xmlns:v="urn:schemas-microsoft-com:vml" Requires="v">
                <p:oleObj name="Equation" r:id="rId2" imgW="3657600" imgH="419040" progId="Equation.3">
                  <p:embed/>
                </p:oleObj>
              </mc:Choice>
              <mc:Fallback>
                <p:oleObj name="Equation" r:id="rId2" imgW="3657600" imgH="419040" progId="Equation.3">
                  <p:embed/>
                  <p:pic>
                    <p:nvPicPr>
                      <p:cNvPr id="3891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928938"/>
                        <a:ext cx="60531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6F9F6568-1149-E498-4CCD-580857686240}"/>
              </a:ext>
            </a:extLst>
          </p:cNvPr>
          <p:cNvGraphicFramePr>
            <a:graphicFrameLocks noChangeAspect="1"/>
          </p:cNvGraphicFramePr>
          <p:nvPr/>
        </p:nvGraphicFramePr>
        <p:xfrm>
          <a:off x="2290763" y="2000250"/>
          <a:ext cx="4183062" cy="336550"/>
        </p:xfrm>
        <a:graphic>
          <a:graphicData uri="http://schemas.openxmlformats.org/presentationml/2006/ole">
            <mc:AlternateContent xmlns:mc="http://schemas.openxmlformats.org/markup-compatibility/2006">
              <mc:Choice xmlns:v="urn:schemas-microsoft-com:vml" Requires="v">
                <p:oleObj name="Equation" r:id="rId4" imgW="2527300" imgH="203200" progId="Equation.3">
                  <p:embed/>
                </p:oleObj>
              </mc:Choice>
              <mc:Fallback>
                <p:oleObj name="Equation" r:id="rId4" imgW="2527300" imgH="203200" progId="Equation.3">
                  <p:embed/>
                  <p:pic>
                    <p:nvPicPr>
                      <p:cNvPr id="3891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63" y="2000250"/>
                        <a:ext cx="418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438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多层关联规则</a:t>
            </a:r>
          </a:p>
        </p:txBody>
      </p:sp>
      <p:sp>
        <p:nvSpPr>
          <p:cNvPr id="3" name="Rectangle 3">
            <a:extLst>
              <a:ext uri="{FF2B5EF4-FFF2-40B4-BE49-F238E27FC236}">
                <a16:creationId xmlns:a16="http://schemas.microsoft.com/office/drawing/2014/main" id="{90B00C5F-BA41-4224-4727-A810BE5F2336}"/>
              </a:ext>
            </a:extLst>
          </p:cNvPr>
          <p:cNvSpPr txBox="1">
            <a:spLocks noChangeArrowheads="1"/>
          </p:cNvSpPr>
          <p:nvPr/>
        </p:nvSpPr>
        <p:spPr bwMode="auto">
          <a:xfrm>
            <a:off x="457200" y="1600200"/>
            <a:ext cx="41862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数据项中经常会形成概念分层</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底层的数据项，其支持度往往也较低</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这意味着挖掘底层数据项之间的关联规则必须定义不同的支持度</a:t>
            </a:r>
            <a:endParaRPr kumimoji="0" lang="zh-CN" altLang="en-US" sz="2500" b="0" i="0" u="none" strike="noStrike" kern="0" cap="none" spc="0" normalizeH="0" baseline="0" noProof="0" dirty="0">
              <a:ln>
                <a:noFill/>
              </a:ln>
              <a:solidFill>
                <a:srgbClr val="000000"/>
              </a:solidFill>
              <a:effectLst/>
              <a:uLnTx/>
              <a:uFillTx/>
              <a:latin typeface="Arial"/>
              <a:ea typeface="宋体" pitchFamily="2" charset="-122"/>
            </a:endParaRPr>
          </a:p>
        </p:txBody>
      </p:sp>
      <p:sp>
        <p:nvSpPr>
          <p:cNvPr id="4" name="Rectangle 4">
            <a:extLst>
              <a:ext uri="{FF2B5EF4-FFF2-40B4-BE49-F238E27FC236}">
                <a16:creationId xmlns:a16="http://schemas.microsoft.com/office/drawing/2014/main" id="{8AADF1D4-8311-0ACF-63E0-BF7DD4C33AE9}"/>
              </a:ext>
            </a:extLst>
          </p:cNvPr>
          <p:cNvSpPr>
            <a:spLocks noChangeArrowheads="1"/>
          </p:cNvSpPr>
          <p:nvPr/>
        </p:nvSpPr>
        <p:spPr bwMode="auto">
          <a:xfrm>
            <a:off x="6616700" y="549275"/>
            <a:ext cx="582613" cy="4667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a:solidFill>
                  <a:srgbClr val="000000"/>
                </a:solidFill>
                <a:latin typeface="Times New Roman" pitchFamily="18" charset="0"/>
              </a:rPr>
              <a:t>All</a:t>
            </a:r>
          </a:p>
        </p:txBody>
      </p:sp>
      <p:sp>
        <p:nvSpPr>
          <p:cNvPr id="5" name="Rectangle 5">
            <a:extLst>
              <a:ext uri="{FF2B5EF4-FFF2-40B4-BE49-F238E27FC236}">
                <a16:creationId xmlns:a16="http://schemas.microsoft.com/office/drawing/2014/main" id="{6D3D6875-7D3D-BDF9-89B4-9074506ACD0F}"/>
              </a:ext>
            </a:extLst>
          </p:cNvPr>
          <p:cNvSpPr>
            <a:spLocks noChangeArrowheads="1"/>
          </p:cNvSpPr>
          <p:nvPr/>
        </p:nvSpPr>
        <p:spPr bwMode="auto">
          <a:xfrm>
            <a:off x="7885113" y="1265238"/>
            <a:ext cx="1008062" cy="590550"/>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a:solidFill>
                  <a:srgbClr val="000000"/>
                </a:solidFill>
                <a:latin typeface="Times New Roman" pitchFamily="18" charset="0"/>
              </a:rPr>
              <a:t>Computer</a:t>
            </a:r>
          </a:p>
          <a:p>
            <a:pPr algn="ctr"/>
            <a:r>
              <a:rPr lang="en-US" altLang="zh-CN" sz="1600">
                <a:solidFill>
                  <a:srgbClr val="000000"/>
                </a:solidFill>
                <a:latin typeface="Times New Roman" pitchFamily="18" charset="0"/>
              </a:rPr>
              <a:t>accessory</a:t>
            </a:r>
          </a:p>
        </p:txBody>
      </p:sp>
      <p:sp>
        <p:nvSpPr>
          <p:cNvPr id="6" name="Rectangle 6">
            <a:extLst>
              <a:ext uri="{FF2B5EF4-FFF2-40B4-BE49-F238E27FC236}">
                <a16:creationId xmlns:a16="http://schemas.microsoft.com/office/drawing/2014/main" id="{6D8CF58A-6A60-D01C-00F0-AF48C19A2F98}"/>
              </a:ext>
            </a:extLst>
          </p:cNvPr>
          <p:cNvSpPr>
            <a:spLocks noChangeArrowheads="1"/>
          </p:cNvSpPr>
          <p:nvPr/>
        </p:nvSpPr>
        <p:spPr bwMode="auto">
          <a:xfrm>
            <a:off x="5837238" y="1401763"/>
            <a:ext cx="895350" cy="34607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a:solidFill>
                  <a:srgbClr val="000000"/>
                </a:solidFill>
                <a:latin typeface="Times New Roman" pitchFamily="18" charset="0"/>
              </a:rPr>
              <a:t>software</a:t>
            </a:r>
          </a:p>
        </p:txBody>
      </p:sp>
      <p:sp>
        <p:nvSpPr>
          <p:cNvPr id="7" name="Rectangle 7">
            <a:extLst>
              <a:ext uri="{FF2B5EF4-FFF2-40B4-BE49-F238E27FC236}">
                <a16:creationId xmlns:a16="http://schemas.microsoft.com/office/drawing/2014/main" id="{0D07ADB2-3A00-4BAF-BC8E-53591869FCB3}"/>
              </a:ext>
            </a:extLst>
          </p:cNvPr>
          <p:cNvSpPr>
            <a:spLocks noChangeArrowheads="1"/>
          </p:cNvSpPr>
          <p:nvPr/>
        </p:nvSpPr>
        <p:spPr bwMode="auto">
          <a:xfrm>
            <a:off x="4932363" y="2322513"/>
            <a:ext cx="638175"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laptop</a:t>
            </a:r>
          </a:p>
        </p:txBody>
      </p:sp>
      <p:sp>
        <p:nvSpPr>
          <p:cNvPr id="8" name="Rectangle 8">
            <a:extLst>
              <a:ext uri="{FF2B5EF4-FFF2-40B4-BE49-F238E27FC236}">
                <a16:creationId xmlns:a16="http://schemas.microsoft.com/office/drawing/2014/main" id="{D14949B5-A198-F71F-E6DB-2BC9F3277077}"/>
              </a:ext>
            </a:extLst>
          </p:cNvPr>
          <p:cNvSpPr>
            <a:spLocks noChangeArrowheads="1"/>
          </p:cNvSpPr>
          <p:nvPr/>
        </p:nvSpPr>
        <p:spPr bwMode="auto">
          <a:xfrm>
            <a:off x="5651500" y="2322513"/>
            <a:ext cx="815975"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financial</a:t>
            </a:r>
          </a:p>
        </p:txBody>
      </p:sp>
      <p:sp>
        <p:nvSpPr>
          <p:cNvPr id="9" name="Line 9">
            <a:extLst>
              <a:ext uri="{FF2B5EF4-FFF2-40B4-BE49-F238E27FC236}">
                <a16:creationId xmlns:a16="http://schemas.microsoft.com/office/drawing/2014/main" id="{F54D423D-00BC-171F-75F3-4D7DB9039A3D}"/>
              </a:ext>
            </a:extLst>
          </p:cNvPr>
          <p:cNvSpPr>
            <a:spLocks noChangeShapeType="1"/>
          </p:cNvSpPr>
          <p:nvPr/>
        </p:nvSpPr>
        <p:spPr bwMode="auto">
          <a:xfrm flipH="1">
            <a:off x="6300788" y="981075"/>
            <a:ext cx="503237"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0" name="Line 10">
            <a:extLst>
              <a:ext uri="{FF2B5EF4-FFF2-40B4-BE49-F238E27FC236}">
                <a16:creationId xmlns:a16="http://schemas.microsoft.com/office/drawing/2014/main" id="{2FFD1200-6328-FFD7-B0F5-3E83FF510470}"/>
              </a:ext>
            </a:extLst>
          </p:cNvPr>
          <p:cNvSpPr>
            <a:spLocks noChangeShapeType="1"/>
          </p:cNvSpPr>
          <p:nvPr/>
        </p:nvSpPr>
        <p:spPr bwMode="auto">
          <a:xfrm>
            <a:off x="7148513" y="1000125"/>
            <a:ext cx="1239837" cy="268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1" name="Line 11">
            <a:extLst>
              <a:ext uri="{FF2B5EF4-FFF2-40B4-BE49-F238E27FC236}">
                <a16:creationId xmlns:a16="http://schemas.microsoft.com/office/drawing/2014/main" id="{4313A6E7-D881-57C7-9AF3-0C54B4BAE907}"/>
              </a:ext>
            </a:extLst>
          </p:cNvPr>
          <p:cNvSpPr>
            <a:spLocks noChangeShapeType="1"/>
          </p:cNvSpPr>
          <p:nvPr/>
        </p:nvSpPr>
        <p:spPr bwMode="auto">
          <a:xfrm>
            <a:off x="5219700" y="1773238"/>
            <a:ext cx="73025"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2" name="Line 12">
            <a:extLst>
              <a:ext uri="{FF2B5EF4-FFF2-40B4-BE49-F238E27FC236}">
                <a16:creationId xmlns:a16="http://schemas.microsoft.com/office/drawing/2014/main" id="{992E0A99-0BE2-A8B8-C3BC-0485A6520124}"/>
              </a:ext>
            </a:extLst>
          </p:cNvPr>
          <p:cNvSpPr>
            <a:spLocks noChangeShapeType="1"/>
          </p:cNvSpPr>
          <p:nvPr/>
        </p:nvSpPr>
        <p:spPr bwMode="auto">
          <a:xfrm flipH="1">
            <a:off x="6011863" y="1700213"/>
            <a:ext cx="144462"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3" name="Line 13">
            <a:extLst>
              <a:ext uri="{FF2B5EF4-FFF2-40B4-BE49-F238E27FC236}">
                <a16:creationId xmlns:a16="http://schemas.microsoft.com/office/drawing/2014/main" id="{947963D0-CC48-667F-78AB-DFE2DBDED392}"/>
              </a:ext>
            </a:extLst>
          </p:cNvPr>
          <p:cNvSpPr>
            <a:spLocks noChangeShapeType="1"/>
          </p:cNvSpPr>
          <p:nvPr/>
        </p:nvSpPr>
        <p:spPr bwMode="auto">
          <a:xfrm flipH="1">
            <a:off x="7524750" y="1773238"/>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4" name="Rectangle 14">
            <a:extLst>
              <a:ext uri="{FF2B5EF4-FFF2-40B4-BE49-F238E27FC236}">
                <a16:creationId xmlns:a16="http://schemas.microsoft.com/office/drawing/2014/main" id="{959D63F6-499A-8E01-3C1D-31F18DC25451}"/>
              </a:ext>
            </a:extLst>
          </p:cNvPr>
          <p:cNvSpPr>
            <a:spLocks noChangeArrowheads="1"/>
          </p:cNvSpPr>
          <p:nvPr/>
        </p:nvSpPr>
        <p:spPr bwMode="auto">
          <a:xfrm>
            <a:off x="7874000" y="2322513"/>
            <a:ext cx="658813"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mouse</a:t>
            </a:r>
          </a:p>
        </p:txBody>
      </p:sp>
      <p:sp>
        <p:nvSpPr>
          <p:cNvPr id="15" name="Rectangle 15">
            <a:extLst>
              <a:ext uri="{FF2B5EF4-FFF2-40B4-BE49-F238E27FC236}">
                <a16:creationId xmlns:a16="http://schemas.microsoft.com/office/drawing/2014/main" id="{F114DB15-F7B0-6BF9-FD24-6C48D93801D4}"/>
              </a:ext>
            </a:extLst>
          </p:cNvPr>
          <p:cNvSpPr>
            <a:spLocks noChangeArrowheads="1"/>
          </p:cNvSpPr>
          <p:nvPr/>
        </p:nvSpPr>
        <p:spPr bwMode="auto">
          <a:xfrm>
            <a:off x="7253288" y="2322513"/>
            <a:ext cx="558800"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color</a:t>
            </a:r>
          </a:p>
        </p:txBody>
      </p:sp>
      <p:sp>
        <p:nvSpPr>
          <p:cNvPr id="16" name="Line 16">
            <a:extLst>
              <a:ext uri="{FF2B5EF4-FFF2-40B4-BE49-F238E27FC236}">
                <a16:creationId xmlns:a16="http://schemas.microsoft.com/office/drawing/2014/main" id="{7C675722-43EF-6F8B-AA23-7C1293D14C0F}"/>
              </a:ext>
            </a:extLst>
          </p:cNvPr>
          <p:cNvSpPr>
            <a:spLocks noChangeShapeType="1"/>
          </p:cNvSpPr>
          <p:nvPr/>
        </p:nvSpPr>
        <p:spPr bwMode="auto">
          <a:xfrm>
            <a:off x="8101013" y="1844675"/>
            <a:ext cx="0"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7" name="Line 17">
            <a:extLst>
              <a:ext uri="{FF2B5EF4-FFF2-40B4-BE49-F238E27FC236}">
                <a16:creationId xmlns:a16="http://schemas.microsoft.com/office/drawing/2014/main" id="{DC5C1EAB-7583-BEE3-4B04-E1D0860CDBCD}"/>
              </a:ext>
            </a:extLst>
          </p:cNvPr>
          <p:cNvSpPr>
            <a:spLocks noChangeShapeType="1"/>
          </p:cNvSpPr>
          <p:nvPr/>
        </p:nvSpPr>
        <p:spPr bwMode="auto">
          <a:xfrm flipH="1">
            <a:off x="5004593" y="2613151"/>
            <a:ext cx="144463"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18" name="Rectangle 18">
            <a:extLst>
              <a:ext uri="{FF2B5EF4-FFF2-40B4-BE49-F238E27FC236}">
                <a16:creationId xmlns:a16="http://schemas.microsoft.com/office/drawing/2014/main" id="{6A8C89F6-36D5-03A4-8B62-F1FF3835F1AC}"/>
              </a:ext>
            </a:extLst>
          </p:cNvPr>
          <p:cNvSpPr>
            <a:spLocks noChangeArrowheads="1"/>
          </p:cNvSpPr>
          <p:nvPr/>
        </p:nvSpPr>
        <p:spPr bwMode="auto">
          <a:xfrm>
            <a:off x="6929438" y="1397000"/>
            <a:ext cx="738187" cy="34607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a:solidFill>
                  <a:srgbClr val="000000"/>
                </a:solidFill>
                <a:latin typeface="Times New Roman" pitchFamily="18" charset="0"/>
              </a:rPr>
              <a:t>printer</a:t>
            </a:r>
          </a:p>
        </p:txBody>
      </p:sp>
      <p:sp>
        <p:nvSpPr>
          <p:cNvPr id="19" name="Rectangle 19">
            <a:extLst>
              <a:ext uri="{FF2B5EF4-FFF2-40B4-BE49-F238E27FC236}">
                <a16:creationId xmlns:a16="http://schemas.microsoft.com/office/drawing/2014/main" id="{DCCA532C-0430-30A1-595F-EB78CA48ECE1}"/>
              </a:ext>
            </a:extLst>
          </p:cNvPr>
          <p:cNvSpPr>
            <a:spLocks noChangeArrowheads="1"/>
          </p:cNvSpPr>
          <p:nvPr/>
        </p:nvSpPr>
        <p:spPr bwMode="auto">
          <a:xfrm>
            <a:off x="4546600" y="1411288"/>
            <a:ext cx="963613" cy="34607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a:solidFill>
                  <a:srgbClr val="000000"/>
                </a:solidFill>
                <a:latin typeface="Times New Roman" pitchFamily="18" charset="0"/>
              </a:rPr>
              <a:t>computer</a:t>
            </a:r>
          </a:p>
        </p:txBody>
      </p:sp>
      <p:sp>
        <p:nvSpPr>
          <p:cNvPr id="20" name="Line 20">
            <a:extLst>
              <a:ext uri="{FF2B5EF4-FFF2-40B4-BE49-F238E27FC236}">
                <a16:creationId xmlns:a16="http://schemas.microsoft.com/office/drawing/2014/main" id="{51F0176D-158B-C4DC-3750-7385C5B2CE0C}"/>
              </a:ext>
            </a:extLst>
          </p:cNvPr>
          <p:cNvSpPr>
            <a:spLocks noChangeShapeType="1"/>
          </p:cNvSpPr>
          <p:nvPr/>
        </p:nvSpPr>
        <p:spPr bwMode="auto">
          <a:xfrm flipH="1">
            <a:off x="5076825" y="981075"/>
            <a:ext cx="1541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21" name="Line 21">
            <a:extLst>
              <a:ext uri="{FF2B5EF4-FFF2-40B4-BE49-F238E27FC236}">
                <a16:creationId xmlns:a16="http://schemas.microsoft.com/office/drawing/2014/main" id="{3BB06E71-5303-CB5E-1678-B3A5CED00A58}"/>
              </a:ext>
            </a:extLst>
          </p:cNvPr>
          <p:cNvSpPr>
            <a:spLocks noChangeShapeType="1"/>
          </p:cNvSpPr>
          <p:nvPr/>
        </p:nvSpPr>
        <p:spPr bwMode="auto">
          <a:xfrm>
            <a:off x="7019925" y="1052513"/>
            <a:ext cx="288925"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22" name="Rectangle 22">
            <a:extLst>
              <a:ext uri="{FF2B5EF4-FFF2-40B4-BE49-F238E27FC236}">
                <a16:creationId xmlns:a16="http://schemas.microsoft.com/office/drawing/2014/main" id="{4968DF56-603F-8667-14D3-A0361CB9C833}"/>
              </a:ext>
            </a:extLst>
          </p:cNvPr>
          <p:cNvSpPr>
            <a:spLocks noChangeArrowheads="1"/>
          </p:cNvSpPr>
          <p:nvPr/>
        </p:nvSpPr>
        <p:spPr bwMode="auto">
          <a:xfrm>
            <a:off x="4040188" y="2322513"/>
            <a:ext cx="747712"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desktop</a:t>
            </a:r>
          </a:p>
        </p:txBody>
      </p:sp>
      <p:sp>
        <p:nvSpPr>
          <p:cNvPr id="23" name="Line 23">
            <a:extLst>
              <a:ext uri="{FF2B5EF4-FFF2-40B4-BE49-F238E27FC236}">
                <a16:creationId xmlns:a16="http://schemas.microsoft.com/office/drawing/2014/main" id="{0BDB8DBD-E159-12A9-75E0-96A75EB9245F}"/>
              </a:ext>
            </a:extLst>
          </p:cNvPr>
          <p:cNvSpPr>
            <a:spLocks noChangeShapeType="1"/>
          </p:cNvSpPr>
          <p:nvPr/>
        </p:nvSpPr>
        <p:spPr bwMode="auto">
          <a:xfrm flipH="1">
            <a:off x="4527550" y="1773238"/>
            <a:ext cx="260350" cy="550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24" name="Rectangle 24">
            <a:extLst>
              <a:ext uri="{FF2B5EF4-FFF2-40B4-BE49-F238E27FC236}">
                <a16:creationId xmlns:a16="http://schemas.microsoft.com/office/drawing/2014/main" id="{085FEA68-99C1-D471-040A-177B02231027}"/>
              </a:ext>
            </a:extLst>
          </p:cNvPr>
          <p:cNvSpPr>
            <a:spLocks noChangeArrowheads="1"/>
          </p:cNvSpPr>
          <p:nvPr/>
        </p:nvSpPr>
        <p:spPr bwMode="auto">
          <a:xfrm>
            <a:off x="4708525" y="3141663"/>
            <a:ext cx="530225"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IBM</a:t>
            </a:r>
          </a:p>
        </p:txBody>
      </p:sp>
      <p:sp>
        <p:nvSpPr>
          <p:cNvPr id="25" name="Rectangle 25">
            <a:extLst>
              <a:ext uri="{FF2B5EF4-FFF2-40B4-BE49-F238E27FC236}">
                <a16:creationId xmlns:a16="http://schemas.microsoft.com/office/drawing/2014/main" id="{539C21B0-CF18-6585-E279-081A9D6E5827}"/>
              </a:ext>
            </a:extLst>
          </p:cNvPr>
          <p:cNvSpPr>
            <a:spLocks noChangeArrowheads="1"/>
          </p:cNvSpPr>
          <p:nvPr/>
        </p:nvSpPr>
        <p:spPr bwMode="auto">
          <a:xfrm>
            <a:off x="6534150" y="2322513"/>
            <a:ext cx="495300"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edu.</a:t>
            </a:r>
          </a:p>
        </p:txBody>
      </p:sp>
      <p:sp>
        <p:nvSpPr>
          <p:cNvPr id="26" name="Line 26">
            <a:extLst>
              <a:ext uri="{FF2B5EF4-FFF2-40B4-BE49-F238E27FC236}">
                <a16:creationId xmlns:a16="http://schemas.microsoft.com/office/drawing/2014/main" id="{35A466D8-B706-66A6-7769-722C358B92DA}"/>
              </a:ext>
            </a:extLst>
          </p:cNvPr>
          <p:cNvSpPr>
            <a:spLocks noChangeShapeType="1"/>
          </p:cNvSpPr>
          <p:nvPr/>
        </p:nvSpPr>
        <p:spPr bwMode="auto">
          <a:xfrm>
            <a:off x="6443663" y="1700213"/>
            <a:ext cx="288925"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27" name="Line 27">
            <a:extLst>
              <a:ext uri="{FF2B5EF4-FFF2-40B4-BE49-F238E27FC236}">
                <a16:creationId xmlns:a16="http://schemas.microsoft.com/office/drawing/2014/main" id="{41F06A22-920F-23B8-1878-4C38E99F549F}"/>
              </a:ext>
            </a:extLst>
          </p:cNvPr>
          <p:cNvSpPr>
            <a:spLocks noChangeShapeType="1"/>
          </p:cNvSpPr>
          <p:nvPr/>
        </p:nvSpPr>
        <p:spPr bwMode="auto">
          <a:xfrm flipH="1">
            <a:off x="5880100" y="2636838"/>
            <a:ext cx="144463"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28" name="Rectangle 28">
            <a:extLst>
              <a:ext uri="{FF2B5EF4-FFF2-40B4-BE49-F238E27FC236}">
                <a16:creationId xmlns:a16="http://schemas.microsoft.com/office/drawing/2014/main" id="{CE401C08-1308-EE1F-BC22-038B1DFACDE4}"/>
              </a:ext>
            </a:extLst>
          </p:cNvPr>
          <p:cNvSpPr>
            <a:spLocks noChangeArrowheads="1"/>
          </p:cNvSpPr>
          <p:nvPr/>
        </p:nvSpPr>
        <p:spPr bwMode="auto">
          <a:xfrm>
            <a:off x="5405438" y="3141663"/>
            <a:ext cx="895350"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Microsoft</a:t>
            </a:r>
          </a:p>
        </p:txBody>
      </p:sp>
      <p:sp>
        <p:nvSpPr>
          <p:cNvPr id="29" name="Rectangle 29">
            <a:extLst>
              <a:ext uri="{FF2B5EF4-FFF2-40B4-BE49-F238E27FC236}">
                <a16:creationId xmlns:a16="http://schemas.microsoft.com/office/drawing/2014/main" id="{52E0B5A2-D755-302B-0BCF-910E97DA47DD}"/>
              </a:ext>
            </a:extLst>
          </p:cNvPr>
          <p:cNvSpPr>
            <a:spLocks noChangeArrowheads="1"/>
          </p:cNvSpPr>
          <p:nvPr/>
        </p:nvSpPr>
        <p:spPr bwMode="auto">
          <a:xfrm>
            <a:off x="6927850" y="2708275"/>
            <a:ext cx="460375"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b/w</a:t>
            </a:r>
          </a:p>
        </p:txBody>
      </p:sp>
      <p:sp>
        <p:nvSpPr>
          <p:cNvPr id="30" name="Line 30">
            <a:extLst>
              <a:ext uri="{FF2B5EF4-FFF2-40B4-BE49-F238E27FC236}">
                <a16:creationId xmlns:a16="http://schemas.microsoft.com/office/drawing/2014/main" id="{AE6A92F0-B078-A133-E728-EBED375049F9}"/>
              </a:ext>
            </a:extLst>
          </p:cNvPr>
          <p:cNvSpPr>
            <a:spLocks noChangeShapeType="1"/>
          </p:cNvSpPr>
          <p:nvPr/>
        </p:nvSpPr>
        <p:spPr bwMode="auto">
          <a:xfrm>
            <a:off x="7092950" y="1773238"/>
            <a:ext cx="0" cy="935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1" name="Line 31">
            <a:extLst>
              <a:ext uri="{FF2B5EF4-FFF2-40B4-BE49-F238E27FC236}">
                <a16:creationId xmlns:a16="http://schemas.microsoft.com/office/drawing/2014/main" id="{163E3B52-2C2D-E713-E243-29D8394B8050}"/>
              </a:ext>
            </a:extLst>
          </p:cNvPr>
          <p:cNvSpPr>
            <a:spLocks noChangeShapeType="1"/>
          </p:cNvSpPr>
          <p:nvPr/>
        </p:nvSpPr>
        <p:spPr bwMode="auto">
          <a:xfrm flipH="1">
            <a:off x="6858000" y="2997200"/>
            <a:ext cx="161925" cy="144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2" name="Rectangle 32">
            <a:extLst>
              <a:ext uri="{FF2B5EF4-FFF2-40B4-BE49-F238E27FC236}">
                <a16:creationId xmlns:a16="http://schemas.microsoft.com/office/drawing/2014/main" id="{BD9E9ECA-B9A0-6175-C542-0C805AE81215}"/>
              </a:ext>
            </a:extLst>
          </p:cNvPr>
          <p:cNvSpPr>
            <a:spLocks noChangeArrowheads="1"/>
          </p:cNvSpPr>
          <p:nvPr/>
        </p:nvSpPr>
        <p:spPr bwMode="auto">
          <a:xfrm>
            <a:off x="6616700" y="3141663"/>
            <a:ext cx="420688"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HP</a:t>
            </a:r>
          </a:p>
        </p:txBody>
      </p:sp>
      <p:sp>
        <p:nvSpPr>
          <p:cNvPr id="33" name="Line 33">
            <a:extLst>
              <a:ext uri="{FF2B5EF4-FFF2-40B4-BE49-F238E27FC236}">
                <a16:creationId xmlns:a16="http://schemas.microsoft.com/office/drawing/2014/main" id="{3A56F192-C2A2-869B-C632-F462EF6ACA7F}"/>
              </a:ext>
            </a:extLst>
          </p:cNvPr>
          <p:cNvSpPr>
            <a:spLocks noChangeShapeType="1"/>
          </p:cNvSpPr>
          <p:nvPr/>
        </p:nvSpPr>
        <p:spPr bwMode="auto">
          <a:xfrm>
            <a:off x="7451725" y="2636838"/>
            <a:ext cx="36513"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4" name="Rectangle 34">
            <a:extLst>
              <a:ext uri="{FF2B5EF4-FFF2-40B4-BE49-F238E27FC236}">
                <a16:creationId xmlns:a16="http://schemas.microsoft.com/office/drawing/2014/main" id="{2FD452EB-7993-112E-C024-3768BA00122B}"/>
              </a:ext>
            </a:extLst>
          </p:cNvPr>
          <p:cNvSpPr>
            <a:spLocks noChangeArrowheads="1"/>
          </p:cNvSpPr>
          <p:nvPr/>
        </p:nvSpPr>
        <p:spPr bwMode="auto">
          <a:xfrm>
            <a:off x="7177088" y="3141663"/>
            <a:ext cx="558800"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Sony</a:t>
            </a:r>
          </a:p>
        </p:txBody>
      </p:sp>
      <p:sp>
        <p:nvSpPr>
          <p:cNvPr id="35" name="Rectangle 35">
            <a:extLst>
              <a:ext uri="{FF2B5EF4-FFF2-40B4-BE49-F238E27FC236}">
                <a16:creationId xmlns:a16="http://schemas.microsoft.com/office/drawing/2014/main" id="{C00E37C8-F9FA-94D4-8412-C807A906452E}"/>
              </a:ext>
            </a:extLst>
          </p:cNvPr>
          <p:cNvSpPr>
            <a:spLocks noChangeArrowheads="1"/>
          </p:cNvSpPr>
          <p:nvPr/>
        </p:nvSpPr>
        <p:spPr bwMode="auto">
          <a:xfrm>
            <a:off x="8604250" y="2576513"/>
            <a:ext cx="549275" cy="527050"/>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wrist</a:t>
            </a:r>
          </a:p>
          <a:p>
            <a:pPr algn="ctr"/>
            <a:r>
              <a:rPr lang="en-US" altLang="zh-CN" sz="1400">
                <a:solidFill>
                  <a:srgbClr val="000000"/>
                </a:solidFill>
                <a:latin typeface="Times New Roman" pitchFamily="18" charset="0"/>
              </a:rPr>
              <a:t>pad</a:t>
            </a:r>
          </a:p>
        </p:txBody>
      </p:sp>
      <p:sp>
        <p:nvSpPr>
          <p:cNvPr id="36" name="Line 36">
            <a:extLst>
              <a:ext uri="{FF2B5EF4-FFF2-40B4-BE49-F238E27FC236}">
                <a16:creationId xmlns:a16="http://schemas.microsoft.com/office/drawing/2014/main" id="{5A283BE0-5499-C839-32B2-D8BCE746FCE6}"/>
              </a:ext>
            </a:extLst>
          </p:cNvPr>
          <p:cNvSpPr>
            <a:spLocks noChangeShapeType="1"/>
          </p:cNvSpPr>
          <p:nvPr/>
        </p:nvSpPr>
        <p:spPr bwMode="auto">
          <a:xfrm>
            <a:off x="8748713" y="1844675"/>
            <a:ext cx="0" cy="720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7" name="Line 37">
            <a:extLst>
              <a:ext uri="{FF2B5EF4-FFF2-40B4-BE49-F238E27FC236}">
                <a16:creationId xmlns:a16="http://schemas.microsoft.com/office/drawing/2014/main" id="{91D20108-F7CC-AA3B-48A3-10772C82EA75}"/>
              </a:ext>
            </a:extLst>
          </p:cNvPr>
          <p:cNvSpPr>
            <a:spLocks noChangeShapeType="1"/>
          </p:cNvSpPr>
          <p:nvPr/>
        </p:nvSpPr>
        <p:spPr bwMode="auto">
          <a:xfrm>
            <a:off x="8248650" y="2636838"/>
            <a:ext cx="36513"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8" name="Rectangle 38">
            <a:extLst>
              <a:ext uri="{FF2B5EF4-FFF2-40B4-BE49-F238E27FC236}">
                <a16:creationId xmlns:a16="http://schemas.microsoft.com/office/drawing/2014/main" id="{D4944F30-01CD-ACD0-7E91-2848437BDD47}"/>
              </a:ext>
            </a:extLst>
          </p:cNvPr>
          <p:cNvSpPr>
            <a:spLocks noChangeArrowheads="1"/>
          </p:cNvSpPr>
          <p:nvPr/>
        </p:nvSpPr>
        <p:spPr bwMode="auto">
          <a:xfrm>
            <a:off x="7842250" y="3141663"/>
            <a:ext cx="825500"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Logitech</a:t>
            </a:r>
          </a:p>
        </p:txBody>
      </p:sp>
      <p:sp>
        <p:nvSpPr>
          <p:cNvPr id="39" name="AutoShape 39">
            <a:extLst>
              <a:ext uri="{FF2B5EF4-FFF2-40B4-BE49-F238E27FC236}">
                <a16:creationId xmlns:a16="http://schemas.microsoft.com/office/drawing/2014/main" id="{0942B4A9-8F41-343C-8DEB-CB022C6DE13F}"/>
              </a:ext>
            </a:extLst>
          </p:cNvPr>
          <p:cNvSpPr>
            <a:spLocks noChangeAspect="1" noChangeArrowheads="1" noTextEdit="1"/>
          </p:cNvSpPr>
          <p:nvPr/>
        </p:nvSpPr>
        <p:spPr bwMode="auto">
          <a:xfrm>
            <a:off x="2700338" y="4149725"/>
            <a:ext cx="44958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800">
              <a:solidFill>
                <a:srgbClr val="000000"/>
              </a:solidFill>
              <a:latin typeface="Arial" charset="0"/>
              <a:ea typeface="宋体" pitchFamily="2" charset="-122"/>
            </a:endParaRPr>
          </a:p>
        </p:txBody>
      </p:sp>
      <p:sp>
        <p:nvSpPr>
          <p:cNvPr id="40" name="Rectangle 40">
            <a:extLst>
              <a:ext uri="{FF2B5EF4-FFF2-40B4-BE49-F238E27FC236}">
                <a16:creationId xmlns:a16="http://schemas.microsoft.com/office/drawing/2014/main" id="{9C462CB7-91ED-6F7A-42AE-9AEC93497B55}"/>
              </a:ext>
            </a:extLst>
          </p:cNvPr>
          <p:cNvSpPr>
            <a:spLocks noChangeArrowheads="1"/>
          </p:cNvSpPr>
          <p:nvPr/>
        </p:nvSpPr>
        <p:spPr bwMode="auto">
          <a:xfrm>
            <a:off x="4851400" y="4268788"/>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TID</a:t>
            </a:r>
            <a:endParaRPr lang="en-US" altLang="zh-CN" sz="1800">
              <a:solidFill>
                <a:srgbClr val="000000"/>
              </a:solidFill>
              <a:latin typeface="Times New Roman" pitchFamily="18" charset="0"/>
            </a:endParaRPr>
          </a:p>
        </p:txBody>
      </p:sp>
      <p:sp>
        <p:nvSpPr>
          <p:cNvPr id="41" name="Rectangle 41">
            <a:extLst>
              <a:ext uri="{FF2B5EF4-FFF2-40B4-BE49-F238E27FC236}">
                <a16:creationId xmlns:a16="http://schemas.microsoft.com/office/drawing/2014/main" id="{81B11032-258C-D5F2-9021-9CD74AB7B9A7}"/>
              </a:ext>
            </a:extLst>
          </p:cNvPr>
          <p:cNvSpPr>
            <a:spLocks noChangeArrowheads="1"/>
          </p:cNvSpPr>
          <p:nvPr/>
        </p:nvSpPr>
        <p:spPr bwMode="auto">
          <a:xfrm>
            <a:off x="5567363" y="4268788"/>
            <a:ext cx="708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Items</a:t>
            </a:r>
            <a:endParaRPr lang="en-US" altLang="zh-CN" sz="1800">
              <a:solidFill>
                <a:srgbClr val="000000"/>
              </a:solidFill>
              <a:latin typeface="Times New Roman" pitchFamily="18" charset="0"/>
            </a:endParaRPr>
          </a:p>
        </p:txBody>
      </p:sp>
      <p:sp>
        <p:nvSpPr>
          <p:cNvPr id="42" name="Rectangle 42">
            <a:extLst>
              <a:ext uri="{FF2B5EF4-FFF2-40B4-BE49-F238E27FC236}">
                <a16:creationId xmlns:a16="http://schemas.microsoft.com/office/drawing/2014/main" id="{D524C201-DAB0-CAB5-E8A7-38596017A176}"/>
              </a:ext>
            </a:extLst>
          </p:cNvPr>
          <p:cNvSpPr>
            <a:spLocks noChangeArrowheads="1"/>
          </p:cNvSpPr>
          <p:nvPr/>
        </p:nvSpPr>
        <p:spPr bwMode="auto">
          <a:xfrm>
            <a:off x="4713288" y="4246563"/>
            <a:ext cx="635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3" name="Rectangle 43">
            <a:extLst>
              <a:ext uri="{FF2B5EF4-FFF2-40B4-BE49-F238E27FC236}">
                <a16:creationId xmlns:a16="http://schemas.microsoft.com/office/drawing/2014/main" id="{9179E8AB-C4B2-7FB1-C703-455706CDA131}"/>
              </a:ext>
            </a:extLst>
          </p:cNvPr>
          <p:cNvSpPr>
            <a:spLocks noChangeArrowheads="1"/>
          </p:cNvSpPr>
          <p:nvPr/>
        </p:nvSpPr>
        <p:spPr bwMode="auto">
          <a:xfrm>
            <a:off x="4713288" y="42465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4" name="Rectangle 44">
            <a:extLst>
              <a:ext uri="{FF2B5EF4-FFF2-40B4-BE49-F238E27FC236}">
                <a16:creationId xmlns:a16="http://schemas.microsoft.com/office/drawing/2014/main" id="{5683C00B-88D6-6C84-4B18-40F0A05E64ED}"/>
              </a:ext>
            </a:extLst>
          </p:cNvPr>
          <p:cNvSpPr>
            <a:spLocks noChangeArrowheads="1"/>
          </p:cNvSpPr>
          <p:nvPr/>
        </p:nvSpPr>
        <p:spPr bwMode="auto">
          <a:xfrm>
            <a:off x="4719638" y="4246563"/>
            <a:ext cx="7143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5" name="Rectangle 45">
            <a:extLst>
              <a:ext uri="{FF2B5EF4-FFF2-40B4-BE49-F238E27FC236}">
                <a16:creationId xmlns:a16="http://schemas.microsoft.com/office/drawing/2014/main" id="{2CD13868-06A0-7A87-4D64-A2AA1BA8A084}"/>
              </a:ext>
            </a:extLst>
          </p:cNvPr>
          <p:cNvSpPr>
            <a:spLocks noChangeArrowheads="1"/>
          </p:cNvSpPr>
          <p:nvPr/>
        </p:nvSpPr>
        <p:spPr bwMode="auto">
          <a:xfrm>
            <a:off x="5434013" y="4252913"/>
            <a:ext cx="6350"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6" name="Rectangle 46">
            <a:extLst>
              <a:ext uri="{FF2B5EF4-FFF2-40B4-BE49-F238E27FC236}">
                <a16:creationId xmlns:a16="http://schemas.microsoft.com/office/drawing/2014/main" id="{73AAF6C1-417F-BF07-9FB3-D7C45E5E6AEA}"/>
              </a:ext>
            </a:extLst>
          </p:cNvPr>
          <p:cNvSpPr>
            <a:spLocks noChangeArrowheads="1"/>
          </p:cNvSpPr>
          <p:nvPr/>
        </p:nvSpPr>
        <p:spPr bwMode="auto">
          <a:xfrm>
            <a:off x="5434013" y="42465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7" name="Rectangle 47">
            <a:extLst>
              <a:ext uri="{FF2B5EF4-FFF2-40B4-BE49-F238E27FC236}">
                <a16:creationId xmlns:a16="http://schemas.microsoft.com/office/drawing/2014/main" id="{5D9D9726-78C3-D678-A6C1-702F3E9B521B}"/>
              </a:ext>
            </a:extLst>
          </p:cNvPr>
          <p:cNvSpPr>
            <a:spLocks noChangeArrowheads="1"/>
          </p:cNvSpPr>
          <p:nvPr/>
        </p:nvSpPr>
        <p:spPr bwMode="auto">
          <a:xfrm>
            <a:off x="5440363" y="4246563"/>
            <a:ext cx="351790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8" name="Rectangle 48">
            <a:extLst>
              <a:ext uri="{FF2B5EF4-FFF2-40B4-BE49-F238E27FC236}">
                <a16:creationId xmlns:a16="http://schemas.microsoft.com/office/drawing/2014/main" id="{023D3DF9-A8F8-E577-FE9F-06C7EFD02810}"/>
              </a:ext>
            </a:extLst>
          </p:cNvPr>
          <p:cNvSpPr>
            <a:spLocks noChangeArrowheads="1"/>
          </p:cNvSpPr>
          <p:nvPr/>
        </p:nvSpPr>
        <p:spPr bwMode="auto">
          <a:xfrm>
            <a:off x="8958263" y="4246563"/>
            <a:ext cx="635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49" name="Rectangle 49">
            <a:extLst>
              <a:ext uri="{FF2B5EF4-FFF2-40B4-BE49-F238E27FC236}">
                <a16:creationId xmlns:a16="http://schemas.microsoft.com/office/drawing/2014/main" id="{4061F2DE-9879-F232-9718-C71AC3A8AE67}"/>
              </a:ext>
            </a:extLst>
          </p:cNvPr>
          <p:cNvSpPr>
            <a:spLocks noChangeArrowheads="1"/>
          </p:cNvSpPr>
          <p:nvPr/>
        </p:nvSpPr>
        <p:spPr bwMode="auto">
          <a:xfrm>
            <a:off x="8958263" y="42465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0" name="Rectangle 50">
            <a:extLst>
              <a:ext uri="{FF2B5EF4-FFF2-40B4-BE49-F238E27FC236}">
                <a16:creationId xmlns:a16="http://schemas.microsoft.com/office/drawing/2014/main" id="{4883EBEF-42AC-1EAE-46F2-A7082D5B0E1D}"/>
              </a:ext>
            </a:extLst>
          </p:cNvPr>
          <p:cNvSpPr>
            <a:spLocks noChangeArrowheads="1"/>
          </p:cNvSpPr>
          <p:nvPr/>
        </p:nvSpPr>
        <p:spPr bwMode="auto">
          <a:xfrm>
            <a:off x="4713288" y="425767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1" name="Rectangle 51">
            <a:extLst>
              <a:ext uri="{FF2B5EF4-FFF2-40B4-BE49-F238E27FC236}">
                <a16:creationId xmlns:a16="http://schemas.microsoft.com/office/drawing/2014/main" id="{B58A4495-2FEF-AC9D-14A1-FEAEE7508D5E}"/>
              </a:ext>
            </a:extLst>
          </p:cNvPr>
          <p:cNvSpPr>
            <a:spLocks noChangeArrowheads="1"/>
          </p:cNvSpPr>
          <p:nvPr/>
        </p:nvSpPr>
        <p:spPr bwMode="auto">
          <a:xfrm>
            <a:off x="5434013" y="425767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2" name="Rectangle 52">
            <a:extLst>
              <a:ext uri="{FF2B5EF4-FFF2-40B4-BE49-F238E27FC236}">
                <a16:creationId xmlns:a16="http://schemas.microsoft.com/office/drawing/2014/main" id="{4618C849-B8AA-9228-6400-EDE3AC7A862D}"/>
              </a:ext>
            </a:extLst>
          </p:cNvPr>
          <p:cNvSpPr>
            <a:spLocks noChangeArrowheads="1"/>
          </p:cNvSpPr>
          <p:nvPr/>
        </p:nvSpPr>
        <p:spPr bwMode="auto">
          <a:xfrm>
            <a:off x="8958263" y="425767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3" name="Rectangle 53">
            <a:extLst>
              <a:ext uri="{FF2B5EF4-FFF2-40B4-BE49-F238E27FC236}">
                <a16:creationId xmlns:a16="http://schemas.microsoft.com/office/drawing/2014/main" id="{269E15C8-4530-8242-CE0D-DDA3D4CF4DF8}"/>
              </a:ext>
            </a:extLst>
          </p:cNvPr>
          <p:cNvSpPr>
            <a:spLocks noChangeArrowheads="1"/>
          </p:cNvSpPr>
          <p:nvPr/>
        </p:nvSpPr>
        <p:spPr bwMode="auto">
          <a:xfrm>
            <a:off x="4852988" y="4645025"/>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T1</a:t>
            </a:r>
            <a:endParaRPr lang="en-US" altLang="zh-CN" sz="1800">
              <a:solidFill>
                <a:srgbClr val="000000"/>
              </a:solidFill>
              <a:latin typeface="Times New Roman" pitchFamily="18" charset="0"/>
            </a:endParaRPr>
          </a:p>
        </p:txBody>
      </p:sp>
      <p:sp>
        <p:nvSpPr>
          <p:cNvPr id="54" name="Rectangle 54">
            <a:extLst>
              <a:ext uri="{FF2B5EF4-FFF2-40B4-BE49-F238E27FC236}">
                <a16:creationId xmlns:a16="http://schemas.microsoft.com/office/drawing/2014/main" id="{A0F7544B-AF7C-A122-E2A0-7FA97F8B8850}"/>
              </a:ext>
            </a:extLst>
          </p:cNvPr>
          <p:cNvSpPr>
            <a:spLocks noChangeArrowheads="1"/>
          </p:cNvSpPr>
          <p:nvPr/>
        </p:nvSpPr>
        <p:spPr bwMode="auto">
          <a:xfrm>
            <a:off x="5716588" y="4645025"/>
            <a:ext cx="2365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a:t>
            </a:r>
            <a:r>
              <a:rPr lang="en-US" altLang="zh-CN" sz="2000">
                <a:solidFill>
                  <a:srgbClr val="000000"/>
                </a:solidFill>
                <a:latin typeface="Times New Roman" pitchFamily="18" charset="0"/>
              </a:rPr>
              <a:t>IBM D/C, Sony b/w</a:t>
            </a:r>
            <a:r>
              <a:rPr lang="en-US" altLang="zh-CN" sz="2500">
                <a:solidFill>
                  <a:srgbClr val="000000"/>
                </a:solidFill>
                <a:latin typeface="Times New Roman" pitchFamily="18" charset="0"/>
              </a:rPr>
              <a:t>}</a:t>
            </a:r>
            <a:endParaRPr lang="en-US" altLang="zh-CN" sz="1800">
              <a:solidFill>
                <a:srgbClr val="000000"/>
              </a:solidFill>
              <a:latin typeface="Times New Roman" pitchFamily="18" charset="0"/>
            </a:endParaRPr>
          </a:p>
        </p:txBody>
      </p:sp>
      <p:sp>
        <p:nvSpPr>
          <p:cNvPr id="55" name="Rectangle 55">
            <a:extLst>
              <a:ext uri="{FF2B5EF4-FFF2-40B4-BE49-F238E27FC236}">
                <a16:creationId xmlns:a16="http://schemas.microsoft.com/office/drawing/2014/main" id="{524E6C3C-0F37-152C-FEAB-DEBE820C2FF3}"/>
              </a:ext>
            </a:extLst>
          </p:cNvPr>
          <p:cNvSpPr>
            <a:spLocks noChangeArrowheads="1"/>
          </p:cNvSpPr>
          <p:nvPr/>
        </p:nvSpPr>
        <p:spPr bwMode="auto">
          <a:xfrm>
            <a:off x="4713288" y="4621213"/>
            <a:ext cx="635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6" name="Rectangle 56">
            <a:extLst>
              <a:ext uri="{FF2B5EF4-FFF2-40B4-BE49-F238E27FC236}">
                <a16:creationId xmlns:a16="http://schemas.microsoft.com/office/drawing/2014/main" id="{FAA5B204-0831-A74F-B6F3-700ECF0184A3}"/>
              </a:ext>
            </a:extLst>
          </p:cNvPr>
          <p:cNvSpPr>
            <a:spLocks noChangeArrowheads="1"/>
          </p:cNvSpPr>
          <p:nvPr/>
        </p:nvSpPr>
        <p:spPr bwMode="auto">
          <a:xfrm>
            <a:off x="4719638" y="4621213"/>
            <a:ext cx="7143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7" name="Rectangle 57">
            <a:extLst>
              <a:ext uri="{FF2B5EF4-FFF2-40B4-BE49-F238E27FC236}">
                <a16:creationId xmlns:a16="http://schemas.microsoft.com/office/drawing/2014/main" id="{6844186D-F953-4FD2-A9E8-88177CF3CAB9}"/>
              </a:ext>
            </a:extLst>
          </p:cNvPr>
          <p:cNvSpPr>
            <a:spLocks noChangeArrowheads="1"/>
          </p:cNvSpPr>
          <p:nvPr/>
        </p:nvSpPr>
        <p:spPr bwMode="auto">
          <a:xfrm>
            <a:off x="5434013" y="4621213"/>
            <a:ext cx="635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8" name="Rectangle 58">
            <a:extLst>
              <a:ext uri="{FF2B5EF4-FFF2-40B4-BE49-F238E27FC236}">
                <a16:creationId xmlns:a16="http://schemas.microsoft.com/office/drawing/2014/main" id="{5CCBD24A-13AD-4F12-2BC9-5B712B69BFA0}"/>
              </a:ext>
            </a:extLst>
          </p:cNvPr>
          <p:cNvSpPr>
            <a:spLocks noChangeArrowheads="1"/>
          </p:cNvSpPr>
          <p:nvPr/>
        </p:nvSpPr>
        <p:spPr bwMode="auto">
          <a:xfrm>
            <a:off x="5440363" y="4621213"/>
            <a:ext cx="351790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59" name="Rectangle 59">
            <a:extLst>
              <a:ext uri="{FF2B5EF4-FFF2-40B4-BE49-F238E27FC236}">
                <a16:creationId xmlns:a16="http://schemas.microsoft.com/office/drawing/2014/main" id="{D82F5E06-23E8-07FA-3AED-41921B7C9011}"/>
              </a:ext>
            </a:extLst>
          </p:cNvPr>
          <p:cNvSpPr>
            <a:spLocks noChangeArrowheads="1"/>
          </p:cNvSpPr>
          <p:nvPr/>
        </p:nvSpPr>
        <p:spPr bwMode="auto">
          <a:xfrm>
            <a:off x="8958263" y="4621213"/>
            <a:ext cx="635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60" name="Rectangle 60">
            <a:extLst>
              <a:ext uri="{FF2B5EF4-FFF2-40B4-BE49-F238E27FC236}">
                <a16:creationId xmlns:a16="http://schemas.microsoft.com/office/drawing/2014/main" id="{462BBB21-A9B9-2620-CAF5-C06655B9EB0C}"/>
              </a:ext>
            </a:extLst>
          </p:cNvPr>
          <p:cNvSpPr>
            <a:spLocks noChangeArrowheads="1"/>
          </p:cNvSpPr>
          <p:nvPr/>
        </p:nvSpPr>
        <p:spPr bwMode="auto">
          <a:xfrm>
            <a:off x="4713288" y="463232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61" name="Rectangle 61">
            <a:extLst>
              <a:ext uri="{FF2B5EF4-FFF2-40B4-BE49-F238E27FC236}">
                <a16:creationId xmlns:a16="http://schemas.microsoft.com/office/drawing/2014/main" id="{8976A0BD-D002-5A39-7D1C-1C106068F692}"/>
              </a:ext>
            </a:extLst>
          </p:cNvPr>
          <p:cNvSpPr>
            <a:spLocks noChangeArrowheads="1"/>
          </p:cNvSpPr>
          <p:nvPr/>
        </p:nvSpPr>
        <p:spPr bwMode="auto">
          <a:xfrm>
            <a:off x="5434013" y="463232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62" name="Rectangle 62">
            <a:extLst>
              <a:ext uri="{FF2B5EF4-FFF2-40B4-BE49-F238E27FC236}">
                <a16:creationId xmlns:a16="http://schemas.microsoft.com/office/drawing/2014/main" id="{53720FAC-0EBA-398E-4EA1-3B607F250669}"/>
              </a:ext>
            </a:extLst>
          </p:cNvPr>
          <p:cNvSpPr>
            <a:spLocks noChangeArrowheads="1"/>
          </p:cNvSpPr>
          <p:nvPr/>
        </p:nvSpPr>
        <p:spPr bwMode="auto">
          <a:xfrm>
            <a:off x="8958263" y="4632325"/>
            <a:ext cx="6350" cy="3635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63" name="Rectangle 63">
            <a:extLst>
              <a:ext uri="{FF2B5EF4-FFF2-40B4-BE49-F238E27FC236}">
                <a16:creationId xmlns:a16="http://schemas.microsoft.com/office/drawing/2014/main" id="{4ABDC6D5-733F-E583-D229-629D9E696ADB}"/>
              </a:ext>
            </a:extLst>
          </p:cNvPr>
          <p:cNvSpPr>
            <a:spLocks noChangeArrowheads="1"/>
          </p:cNvSpPr>
          <p:nvPr/>
        </p:nvSpPr>
        <p:spPr bwMode="auto">
          <a:xfrm>
            <a:off x="4852988" y="5019675"/>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T2</a:t>
            </a:r>
            <a:endParaRPr lang="en-US" altLang="zh-CN" sz="1800">
              <a:solidFill>
                <a:srgbClr val="000000"/>
              </a:solidFill>
              <a:latin typeface="Times New Roman" pitchFamily="18" charset="0"/>
            </a:endParaRPr>
          </a:p>
        </p:txBody>
      </p:sp>
      <p:sp>
        <p:nvSpPr>
          <p:cNvPr id="32768" name="Rectangle 64">
            <a:extLst>
              <a:ext uri="{FF2B5EF4-FFF2-40B4-BE49-F238E27FC236}">
                <a16:creationId xmlns:a16="http://schemas.microsoft.com/office/drawing/2014/main" id="{945F46FE-CFF8-A55D-59E4-609D96AE6A1F}"/>
              </a:ext>
            </a:extLst>
          </p:cNvPr>
          <p:cNvSpPr>
            <a:spLocks noChangeArrowheads="1"/>
          </p:cNvSpPr>
          <p:nvPr/>
        </p:nvSpPr>
        <p:spPr bwMode="auto">
          <a:xfrm>
            <a:off x="5399088" y="5019675"/>
            <a:ext cx="3013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a:t>
            </a:r>
            <a:r>
              <a:rPr lang="en-US" altLang="zh-CN" sz="2000">
                <a:solidFill>
                  <a:srgbClr val="000000"/>
                </a:solidFill>
                <a:latin typeface="Times New Roman" pitchFamily="18" charset="0"/>
              </a:rPr>
              <a:t>Ms. edu. Sw., Ms. fin. Sw.</a:t>
            </a:r>
            <a:r>
              <a:rPr lang="en-US" altLang="zh-CN" sz="2500">
                <a:solidFill>
                  <a:srgbClr val="000000"/>
                </a:solidFill>
                <a:latin typeface="Times New Roman" pitchFamily="18" charset="0"/>
              </a:rPr>
              <a:t>}</a:t>
            </a:r>
            <a:endParaRPr lang="en-US" altLang="zh-CN" sz="1800">
              <a:solidFill>
                <a:srgbClr val="000000"/>
              </a:solidFill>
              <a:latin typeface="Times New Roman" pitchFamily="18" charset="0"/>
            </a:endParaRPr>
          </a:p>
        </p:txBody>
      </p:sp>
      <p:sp>
        <p:nvSpPr>
          <p:cNvPr id="32769" name="Rectangle 65">
            <a:extLst>
              <a:ext uri="{FF2B5EF4-FFF2-40B4-BE49-F238E27FC236}">
                <a16:creationId xmlns:a16="http://schemas.microsoft.com/office/drawing/2014/main" id="{44052C97-36A5-D5E0-DC7F-59621FB57BFD}"/>
              </a:ext>
            </a:extLst>
          </p:cNvPr>
          <p:cNvSpPr>
            <a:spLocks noChangeArrowheads="1"/>
          </p:cNvSpPr>
          <p:nvPr/>
        </p:nvSpPr>
        <p:spPr bwMode="auto">
          <a:xfrm>
            <a:off x="4713288" y="4995863"/>
            <a:ext cx="63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0" name="Rectangle 66">
            <a:extLst>
              <a:ext uri="{FF2B5EF4-FFF2-40B4-BE49-F238E27FC236}">
                <a16:creationId xmlns:a16="http://schemas.microsoft.com/office/drawing/2014/main" id="{60EF0F5B-92C1-0974-5CBA-A5EAF68D9D53}"/>
              </a:ext>
            </a:extLst>
          </p:cNvPr>
          <p:cNvSpPr>
            <a:spLocks noChangeArrowheads="1"/>
          </p:cNvSpPr>
          <p:nvPr/>
        </p:nvSpPr>
        <p:spPr bwMode="auto">
          <a:xfrm>
            <a:off x="4719638" y="4995863"/>
            <a:ext cx="7143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1" name="Rectangle 67">
            <a:extLst>
              <a:ext uri="{FF2B5EF4-FFF2-40B4-BE49-F238E27FC236}">
                <a16:creationId xmlns:a16="http://schemas.microsoft.com/office/drawing/2014/main" id="{5246D66B-5498-FF74-B112-FDF9AFCA8507}"/>
              </a:ext>
            </a:extLst>
          </p:cNvPr>
          <p:cNvSpPr>
            <a:spLocks noChangeArrowheads="1"/>
          </p:cNvSpPr>
          <p:nvPr/>
        </p:nvSpPr>
        <p:spPr bwMode="auto">
          <a:xfrm>
            <a:off x="5434013" y="4995863"/>
            <a:ext cx="63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2" name="Rectangle 68">
            <a:extLst>
              <a:ext uri="{FF2B5EF4-FFF2-40B4-BE49-F238E27FC236}">
                <a16:creationId xmlns:a16="http://schemas.microsoft.com/office/drawing/2014/main" id="{54E7B0AA-7AAC-3500-0779-C935AFC89A36}"/>
              </a:ext>
            </a:extLst>
          </p:cNvPr>
          <p:cNvSpPr>
            <a:spLocks noChangeArrowheads="1"/>
          </p:cNvSpPr>
          <p:nvPr/>
        </p:nvSpPr>
        <p:spPr bwMode="auto">
          <a:xfrm>
            <a:off x="5440363" y="4995863"/>
            <a:ext cx="351790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3" name="Rectangle 69">
            <a:extLst>
              <a:ext uri="{FF2B5EF4-FFF2-40B4-BE49-F238E27FC236}">
                <a16:creationId xmlns:a16="http://schemas.microsoft.com/office/drawing/2014/main" id="{A6C1FBF8-F6B4-079B-AA29-158875856962}"/>
              </a:ext>
            </a:extLst>
          </p:cNvPr>
          <p:cNvSpPr>
            <a:spLocks noChangeArrowheads="1"/>
          </p:cNvSpPr>
          <p:nvPr/>
        </p:nvSpPr>
        <p:spPr bwMode="auto">
          <a:xfrm>
            <a:off x="8958263" y="4995863"/>
            <a:ext cx="63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4" name="Rectangle 70">
            <a:extLst>
              <a:ext uri="{FF2B5EF4-FFF2-40B4-BE49-F238E27FC236}">
                <a16:creationId xmlns:a16="http://schemas.microsoft.com/office/drawing/2014/main" id="{19EF2070-7ABC-839C-458C-B4567C4F7ACB}"/>
              </a:ext>
            </a:extLst>
          </p:cNvPr>
          <p:cNvSpPr>
            <a:spLocks noChangeArrowheads="1"/>
          </p:cNvSpPr>
          <p:nvPr/>
        </p:nvSpPr>
        <p:spPr bwMode="auto">
          <a:xfrm>
            <a:off x="4713288" y="50085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5" name="Rectangle 71">
            <a:extLst>
              <a:ext uri="{FF2B5EF4-FFF2-40B4-BE49-F238E27FC236}">
                <a16:creationId xmlns:a16="http://schemas.microsoft.com/office/drawing/2014/main" id="{D672AD12-DE47-D425-EE0D-D0256BFD0C19}"/>
              </a:ext>
            </a:extLst>
          </p:cNvPr>
          <p:cNvSpPr>
            <a:spLocks noChangeArrowheads="1"/>
          </p:cNvSpPr>
          <p:nvPr/>
        </p:nvSpPr>
        <p:spPr bwMode="auto">
          <a:xfrm>
            <a:off x="5434013" y="50085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6" name="Rectangle 72">
            <a:extLst>
              <a:ext uri="{FF2B5EF4-FFF2-40B4-BE49-F238E27FC236}">
                <a16:creationId xmlns:a16="http://schemas.microsoft.com/office/drawing/2014/main" id="{8379AFEB-A3B9-99C1-A229-27A3D8D9F9B1}"/>
              </a:ext>
            </a:extLst>
          </p:cNvPr>
          <p:cNvSpPr>
            <a:spLocks noChangeArrowheads="1"/>
          </p:cNvSpPr>
          <p:nvPr/>
        </p:nvSpPr>
        <p:spPr bwMode="auto">
          <a:xfrm>
            <a:off x="8958263" y="50085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77" name="Rectangle 73">
            <a:extLst>
              <a:ext uri="{FF2B5EF4-FFF2-40B4-BE49-F238E27FC236}">
                <a16:creationId xmlns:a16="http://schemas.microsoft.com/office/drawing/2014/main" id="{48671904-604C-D5DD-75AE-47E0F09CA6A3}"/>
              </a:ext>
            </a:extLst>
          </p:cNvPr>
          <p:cNvSpPr>
            <a:spLocks noChangeArrowheads="1"/>
          </p:cNvSpPr>
          <p:nvPr/>
        </p:nvSpPr>
        <p:spPr bwMode="auto">
          <a:xfrm>
            <a:off x="4852988" y="5394325"/>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T3</a:t>
            </a:r>
            <a:endParaRPr lang="en-US" altLang="zh-CN" sz="1800">
              <a:solidFill>
                <a:srgbClr val="000000"/>
              </a:solidFill>
              <a:latin typeface="Times New Roman" pitchFamily="18" charset="0"/>
            </a:endParaRPr>
          </a:p>
        </p:txBody>
      </p:sp>
      <p:sp>
        <p:nvSpPr>
          <p:cNvPr id="32778" name="Rectangle 74">
            <a:extLst>
              <a:ext uri="{FF2B5EF4-FFF2-40B4-BE49-F238E27FC236}">
                <a16:creationId xmlns:a16="http://schemas.microsoft.com/office/drawing/2014/main" id="{1E714474-EAD3-48D8-7344-9FC7B1158339}"/>
              </a:ext>
            </a:extLst>
          </p:cNvPr>
          <p:cNvSpPr>
            <a:spLocks noChangeArrowheads="1"/>
          </p:cNvSpPr>
          <p:nvPr/>
        </p:nvSpPr>
        <p:spPr bwMode="auto">
          <a:xfrm>
            <a:off x="5332413" y="5386388"/>
            <a:ext cx="3289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a:t>
            </a:r>
            <a:r>
              <a:rPr lang="en-US" altLang="zh-CN" sz="1800">
                <a:solidFill>
                  <a:srgbClr val="000000"/>
                </a:solidFill>
                <a:latin typeface="Times New Roman" pitchFamily="18" charset="0"/>
              </a:rPr>
              <a:t>Logi. mouse, Ergoway wrist pad</a:t>
            </a:r>
            <a:r>
              <a:rPr lang="en-US" altLang="zh-CN" sz="2500">
                <a:solidFill>
                  <a:srgbClr val="000000"/>
                </a:solidFill>
                <a:latin typeface="Times New Roman" pitchFamily="18" charset="0"/>
              </a:rPr>
              <a:t>}</a:t>
            </a:r>
            <a:endParaRPr lang="en-US" altLang="zh-CN" sz="1800">
              <a:solidFill>
                <a:srgbClr val="000000"/>
              </a:solidFill>
              <a:latin typeface="Times New Roman" pitchFamily="18" charset="0"/>
            </a:endParaRPr>
          </a:p>
        </p:txBody>
      </p:sp>
      <p:sp>
        <p:nvSpPr>
          <p:cNvPr id="32779" name="Rectangle 75">
            <a:extLst>
              <a:ext uri="{FF2B5EF4-FFF2-40B4-BE49-F238E27FC236}">
                <a16:creationId xmlns:a16="http://schemas.microsoft.com/office/drawing/2014/main" id="{AAC86266-283B-E6E4-1A92-677CB6A1D605}"/>
              </a:ext>
            </a:extLst>
          </p:cNvPr>
          <p:cNvSpPr>
            <a:spLocks noChangeArrowheads="1"/>
          </p:cNvSpPr>
          <p:nvPr/>
        </p:nvSpPr>
        <p:spPr bwMode="auto">
          <a:xfrm>
            <a:off x="4713288" y="53721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0" name="Rectangle 76">
            <a:extLst>
              <a:ext uri="{FF2B5EF4-FFF2-40B4-BE49-F238E27FC236}">
                <a16:creationId xmlns:a16="http://schemas.microsoft.com/office/drawing/2014/main" id="{C7A71C3A-89A5-2ED1-5CA8-D0B521AA2332}"/>
              </a:ext>
            </a:extLst>
          </p:cNvPr>
          <p:cNvSpPr>
            <a:spLocks noChangeArrowheads="1"/>
          </p:cNvSpPr>
          <p:nvPr/>
        </p:nvSpPr>
        <p:spPr bwMode="auto">
          <a:xfrm>
            <a:off x="4719638" y="5372100"/>
            <a:ext cx="7143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1" name="Rectangle 77">
            <a:extLst>
              <a:ext uri="{FF2B5EF4-FFF2-40B4-BE49-F238E27FC236}">
                <a16:creationId xmlns:a16="http://schemas.microsoft.com/office/drawing/2014/main" id="{E7FB91B8-8BD7-C8BB-7697-9E02183B67BF}"/>
              </a:ext>
            </a:extLst>
          </p:cNvPr>
          <p:cNvSpPr>
            <a:spLocks noChangeArrowheads="1"/>
          </p:cNvSpPr>
          <p:nvPr/>
        </p:nvSpPr>
        <p:spPr bwMode="auto">
          <a:xfrm>
            <a:off x="5434013" y="53721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2" name="Rectangle 78">
            <a:extLst>
              <a:ext uri="{FF2B5EF4-FFF2-40B4-BE49-F238E27FC236}">
                <a16:creationId xmlns:a16="http://schemas.microsoft.com/office/drawing/2014/main" id="{1DDBEAD5-075F-28BE-3A35-CF575F65E55C}"/>
              </a:ext>
            </a:extLst>
          </p:cNvPr>
          <p:cNvSpPr>
            <a:spLocks noChangeArrowheads="1"/>
          </p:cNvSpPr>
          <p:nvPr/>
        </p:nvSpPr>
        <p:spPr bwMode="auto">
          <a:xfrm>
            <a:off x="5440363" y="5372100"/>
            <a:ext cx="351790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3" name="Rectangle 79">
            <a:extLst>
              <a:ext uri="{FF2B5EF4-FFF2-40B4-BE49-F238E27FC236}">
                <a16:creationId xmlns:a16="http://schemas.microsoft.com/office/drawing/2014/main" id="{AD3848F4-0591-0B6B-3E65-ABB4F8376433}"/>
              </a:ext>
            </a:extLst>
          </p:cNvPr>
          <p:cNvSpPr>
            <a:spLocks noChangeArrowheads="1"/>
          </p:cNvSpPr>
          <p:nvPr/>
        </p:nvSpPr>
        <p:spPr bwMode="auto">
          <a:xfrm>
            <a:off x="8958263" y="53721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4" name="Rectangle 80">
            <a:extLst>
              <a:ext uri="{FF2B5EF4-FFF2-40B4-BE49-F238E27FC236}">
                <a16:creationId xmlns:a16="http://schemas.microsoft.com/office/drawing/2014/main" id="{3FC733A9-908C-DB94-6DB3-4FA1C1B4A3C9}"/>
              </a:ext>
            </a:extLst>
          </p:cNvPr>
          <p:cNvSpPr>
            <a:spLocks noChangeArrowheads="1"/>
          </p:cNvSpPr>
          <p:nvPr/>
        </p:nvSpPr>
        <p:spPr bwMode="auto">
          <a:xfrm>
            <a:off x="4713288" y="53832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5" name="Rectangle 81">
            <a:extLst>
              <a:ext uri="{FF2B5EF4-FFF2-40B4-BE49-F238E27FC236}">
                <a16:creationId xmlns:a16="http://schemas.microsoft.com/office/drawing/2014/main" id="{3B2D3BD7-7984-C1EB-D84B-10E6C9B5BA6B}"/>
              </a:ext>
            </a:extLst>
          </p:cNvPr>
          <p:cNvSpPr>
            <a:spLocks noChangeArrowheads="1"/>
          </p:cNvSpPr>
          <p:nvPr/>
        </p:nvSpPr>
        <p:spPr bwMode="auto">
          <a:xfrm>
            <a:off x="5434013" y="53832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7" name="Rectangle 82">
            <a:extLst>
              <a:ext uri="{FF2B5EF4-FFF2-40B4-BE49-F238E27FC236}">
                <a16:creationId xmlns:a16="http://schemas.microsoft.com/office/drawing/2014/main" id="{2BC03964-2DA3-ADA7-7C23-0B9C968898FD}"/>
              </a:ext>
            </a:extLst>
          </p:cNvPr>
          <p:cNvSpPr>
            <a:spLocks noChangeArrowheads="1"/>
          </p:cNvSpPr>
          <p:nvPr/>
        </p:nvSpPr>
        <p:spPr bwMode="auto">
          <a:xfrm>
            <a:off x="8958263" y="53832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88" name="Rectangle 83">
            <a:extLst>
              <a:ext uri="{FF2B5EF4-FFF2-40B4-BE49-F238E27FC236}">
                <a16:creationId xmlns:a16="http://schemas.microsoft.com/office/drawing/2014/main" id="{55331D03-8A4B-1E92-C86A-9E428757CFD2}"/>
              </a:ext>
            </a:extLst>
          </p:cNvPr>
          <p:cNvSpPr>
            <a:spLocks noChangeArrowheads="1"/>
          </p:cNvSpPr>
          <p:nvPr/>
        </p:nvSpPr>
        <p:spPr bwMode="auto">
          <a:xfrm>
            <a:off x="4852988" y="5768975"/>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T4</a:t>
            </a:r>
            <a:endParaRPr lang="en-US" altLang="zh-CN" sz="1800">
              <a:solidFill>
                <a:srgbClr val="000000"/>
              </a:solidFill>
              <a:latin typeface="Times New Roman" pitchFamily="18" charset="0"/>
            </a:endParaRPr>
          </a:p>
        </p:txBody>
      </p:sp>
      <p:sp>
        <p:nvSpPr>
          <p:cNvPr id="32789" name="Rectangle 84">
            <a:extLst>
              <a:ext uri="{FF2B5EF4-FFF2-40B4-BE49-F238E27FC236}">
                <a16:creationId xmlns:a16="http://schemas.microsoft.com/office/drawing/2014/main" id="{D72E9C13-3896-0394-F4E9-30C8D0A6D9BC}"/>
              </a:ext>
            </a:extLst>
          </p:cNvPr>
          <p:cNvSpPr>
            <a:spLocks noChangeArrowheads="1"/>
          </p:cNvSpPr>
          <p:nvPr/>
        </p:nvSpPr>
        <p:spPr bwMode="auto">
          <a:xfrm>
            <a:off x="5762625" y="5830888"/>
            <a:ext cx="2378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800">
                <a:solidFill>
                  <a:srgbClr val="000000"/>
                </a:solidFill>
                <a:latin typeface="Times New Roman" pitchFamily="18" charset="0"/>
              </a:rPr>
              <a:t>{IBM D/C, Ms. Fin. Sw.}</a:t>
            </a:r>
          </a:p>
        </p:txBody>
      </p:sp>
      <p:sp>
        <p:nvSpPr>
          <p:cNvPr id="32790" name="Rectangle 85">
            <a:extLst>
              <a:ext uri="{FF2B5EF4-FFF2-40B4-BE49-F238E27FC236}">
                <a16:creationId xmlns:a16="http://schemas.microsoft.com/office/drawing/2014/main" id="{CD27101C-648A-3929-CF9B-245C32356A76}"/>
              </a:ext>
            </a:extLst>
          </p:cNvPr>
          <p:cNvSpPr>
            <a:spLocks noChangeArrowheads="1"/>
          </p:cNvSpPr>
          <p:nvPr/>
        </p:nvSpPr>
        <p:spPr bwMode="auto">
          <a:xfrm>
            <a:off x="4713288" y="574675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1" name="Rectangle 86">
            <a:extLst>
              <a:ext uri="{FF2B5EF4-FFF2-40B4-BE49-F238E27FC236}">
                <a16:creationId xmlns:a16="http://schemas.microsoft.com/office/drawing/2014/main" id="{AD59B43D-A0AB-3123-F300-794A8F78B1DB}"/>
              </a:ext>
            </a:extLst>
          </p:cNvPr>
          <p:cNvSpPr>
            <a:spLocks noChangeArrowheads="1"/>
          </p:cNvSpPr>
          <p:nvPr/>
        </p:nvSpPr>
        <p:spPr bwMode="auto">
          <a:xfrm>
            <a:off x="4719638" y="5746750"/>
            <a:ext cx="7143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2" name="Rectangle 87">
            <a:extLst>
              <a:ext uri="{FF2B5EF4-FFF2-40B4-BE49-F238E27FC236}">
                <a16:creationId xmlns:a16="http://schemas.microsoft.com/office/drawing/2014/main" id="{9FE08169-9188-1A63-BF75-B71075C6C3CF}"/>
              </a:ext>
            </a:extLst>
          </p:cNvPr>
          <p:cNvSpPr>
            <a:spLocks noChangeArrowheads="1"/>
          </p:cNvSpPr>
          <p:nvPr/>
        </p:nvSpPr>
        <p:spPr bwMode="auto">
          <a:xfrm>
            <a:off x="5434013" y="574675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3" name="Rectangle 88">
            <a:extLst>
              <a:ext uri="{FF2B5EF4-FFF2-40B4-BE49-F238E27FC236}">
                <a16:creationId xmlns:a16="http://schemas.microsoft.com/office/drawing/2014/main" id="{0175CDBF-7894-E064-9AF3-A55E72B59387}"/>
              </a:ext>
            </a:extLst>
          </p:cNvPr>
          <p:cNvSpPr>
            <a:spLocks noChangeArrowheads="1"/>
          </p:cNvSpPr>
          <p:nvPr/>
        </p:nvSpPr>
        <p:spPr bwMode="auto">
          <a:xfrm>
            <a:off x="5440363" y="5746750"/>
            <a:ext cx="351790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4" name="Rectangle 89">
            <a:extLst>
              <a:ext uri="{FF2B5EF4-FFF2-40B4-BE49-F238E27FC236}">
                <a16:creationId xmlns:a16="http://schemas.microsoft.com/office/drawing/2014/main" id="{B82955D9-B337-9BF2-6803-FEFF979B02F7}"/>
              </a:ext>
            </a:extLst>
          </p:cNvPr>
          <p:cNvSpPr>
            <a:spLocks noChangeArrowheads="1"/>
          </p:cNvSpPr>
          <p:nvPr/>
        </p:nvSpPr>
        <p:spPr bwMode="auto">
          <a:xfrm>
            <a:off x="8958263" y="574675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5" name="Rectangle 90">
            <a:extLst>
              <a:ext uri="{FF2B5EF4-FFF2-40B4-BE49-F238E27FC236}">
                <a16:creationId xmlns:a16="http://schemas.microsoft.com/office/drawing/2014/main" id="{78972FF6-E317-AB50-B8FF-7BC4839BAFB0}"/>
              </a:ext>
            </a:extLst>
          </p:cNvPr>
          <p:cNvSpPr>
            <a:spLocks noChangeArrowheads="1"/>
          </p:cNvSpPr>
          <p:nvPr/>
        </p:nvSpPr>
        <p:spPr bwMode="auto">
          <a:xfrm>
            <a:off x="4713288" y="57578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6" name="Rectangle 91">
            <a:extLst>
              <a:ext uri="{FF2B5EF4-FFF2-40B4-BE49-F238E27FC236}">
                <a16:creationId xmlns:a16="http://schemas.microsoft.com/office/drawing/2014/main" id="{65D4FF20-524E-D98B-DC8E-EC87875515B8}"/>
              </a:ext>
            </a:extLst>
          </p:cNvPr>
          <p:cNvSpPr>
            <a:spLocks noChangeArrowheads="1"/>
          </p:cNvSpPr>
          <p:nvPr/>
        </p:nvSpPr>
        <p:spPr bwMode="auto">
          <a:xfrm>
            <a:off x="5434013" y="57578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7" name="Rectangle 92">
            <a:extLst>
              <a:ext uri="{FF2B5EF4-FFF2-40B4-BE49-F238E27FC236}">
                <a16:creationId xmlns:a16="http://schemas.microsoft.com/office/drawing/2014/main" id="{F3ABE905-C214-F51F-1216-128441F83D6D}"/>
              </a:ext>
            </a:extLst>
          </p:cNvPr>
          <p:cNvSpPr>
            <a:spLocks noChangeArrowheads="1"/>
          </p:cNvSpPr>
          <p:nvPr/>
        </p:nvSpPr>
        <p:spPr bwMode="auto">
          <a:xfrm>
            <a:off x="8958263" y="575786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798" name="Rectangle 93">
            <a:extLst>
              <a:ext uri="{FF2B5EF4-FFF2-40B4-BE49-F238E27FC236}">
                <a16:creationId xmlns:a16="http://schemas.microsoft.com/office/drawing/2014/main" id="{81D4139E-F26E-6888-AAAF-52FE7FC67E10}"/>
              </a:ext>
            </a:extLst>
          </p:cNvPr>
          <p:cNvSpPr>
            <a:spLocks noChangeArrowheads="1"/>
          </p:cNvSpPr>
          <p:nvPr/>
        </p:nvSpPr>
        <p:spPr bwMode="auto">
          <a:xfrm>
            <a:off x="4852988" y="6143625"/>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500">
                <a:solidFill>
                  <a:srgbClr val="000000"/>
                </a:solidFill>
                <a:latin typeface="Times New Roman" pitchFamily="18" charset="0"/>
              </a:rPr>
              <a:t>T5</a:t>
            </a:r>
            <a:endParaRPr lang="en-US" altLang="zh-CN" sz="1800">
              <a:solidFill>
                <a:srgbClr val="000000"/>
              </a:solidFill>
              <a:latin typeface="Times New Roman" pitchFamily="18" charset="0"/>
            </a:endParaRPr>
          </a:p>
        </p:txBody>
      </p:sp>
      <p:sp>
        <p:nvSpPr>
          <p:cNvPr id="32799" name="Rectangle 94">
            <a:extLst>
              <a:ext uri="{FF2B5EF4-FFF2-40B4-BE49-F238E27FC236}">
                <a16:creationId xmlns:a16="http://schemas.microsoft.com/office/drawing/2014/main" id="{460B53DC-2A08-C609-3928-AC230DF9B322}"/>
              </a:ext>
            </a:extLst>
          </p:cNvPr>
          <p:cNvSpPr>
            <a:spLocks noChangeArrowheads="1"/>
          </p:cNvSpPr>
          <p:nvPr/>
        </p:nvSpPr>
        <p:spPr bwMode="auto">
          <a:xfrm>
            <a:off x="6340475" y="6143625"/>
            <a:ext cx="1211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a:solidFill>
                  <a:srgbClr val="000000"/>
                </a:solidFill>
                <a:latin typeface="Times New Roman" pitchFamily="18" charset="0"/>
              </a:rPr>
              <a:t>{IBM D/C}</a:t>
            </a:r>
          </a:p>
        </p:txBody>
      </p:sp>
      <p:sp>
        <p:nvSpPr>
          <p:cNvPr id="32800" name="Rectangle 95">
            <a:extLst>
              <a:ext uri="{FF2B5EF4-FFF2-40B4-BE49-F238E27FC236}">
                <a16:creationId xmlns:a16="http://schemas.microsoft.com/office/drawing/2014/main" id="{BF974713-B6AE-E7A8-9564-DB3524D0F521}"/>
              </a:ext>
            </a:extLst>
          </p:cNvPr>
          <p:cNvSpPr>
            <a:spLocks noChangeArrowheads="1"/>
          </p:cNvSpPr>
          <p:nvPr/>
        </p:nvSpPr>
        <p:spPr bwMode="auto">
          <a:xfrm>
            <a:off x="4713288" y="61214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1" name="Rectangle 96">
            <a:extLst>
              <a:ext uri="{FF2B5EF4-FFF2-40B4-BE49-F238E27FC236}">
                <a16:creationId xmlns:a16="http://schemas.microsoft.com/office/drawing/2014/main" id="{DAFB1921-3091-425C-97A0-7BC350CB0A90}"/>
              </a:ext>
            </a:extLst>
          </p:cNvPr>
          <p:cNvSpPr>
            <a:spLocks noChangeArrowheads="1"/>
          </p:cNvSpPr>
          <p:nvPr/>
        </p:nvSpPr>
        <p:spPr bwMode="auto">
          <a:xfrm>
            <a:off x="4719638" y="6121400"/>
            <a:ext cx="7143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2" name="Rectangle 97">
            <a:extLst>
              <a:ext uri="{FF2B5EF4-FFF2-40B4-BE49-F238E27FC236}">
                <a16:creationId xmlns:a16="http://schemas.microsoft.com/office/drawing/2014/main" id="{0DFEE59A-9BE2-1A70-EFAC-9C1111D021A3}"/>
              </a:ext>
            </a:extLst>
          </p:cNvPr>
          <p:cNvSpPr>
            <a:spLocks noChangeArrowheads="1"/>
          </p:cNvSpPr>
          <p:nvPr/>
        </p:nvSpPr>
        <p:spPr bwMode="auto">
          <a:xfrm>
            <a:off x="5434013" y="61214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3" name="Rectangle 98">
            <a:extLst>
              <a:ext uri="{FF2B5EF4-FFF2-40B4-BE49-F238E27FC236}">
                <a16:creationId xmlns:a16="http://schemas.microsoft.com/office/drawing/2014/main" id="{A0C16B72-5A63-A3CF-6D61-D3FD99D81029}"/>
              </a:ext>
            </a:extLst>
          </p:cNvPr>
          <p:cNvSpPr>
            <a:spLocks noChangeArrowheads="1"/>
          </p:cNvSpPr>
          <p:nvPr/>
        </p:nvSpPr>
        <p:spPr bwMode="auto">
          <a:xfrm>
            <a:off x="5440363" y="6121400"/>
            <a:ext cx="351790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4" name="Rectangle 99">
            <a:extLst>
              <a:ext uri="{FF2B5EF4-FFF2-40B4-BE49-F238E27FC236}">
                <a16:creationId xmlns:a16="http://schemas.microsoft.com/office/drawing/2014/main" id="{68EA2825-765D-CF39-2573-00EF631BD029}"/>
              </a:ext>
            </a:extLst>
          </p:cNvPr>
          <p:cNvSpPr>
            <a:spLocks noChangeArrowheads="1"/>
          </p:cNvSpPr>
          <p:nvPr/>
        </p:nvSpPr>
        <p:spPr bwMode="auto">
          <a:xfrm>
            <a:off x="8958263" y="6121400"/>
            <a:ext cx="63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5" name="Rectangle 100">
            <a:extLst>
              <a:ext uri="{FF2B5EF4-FFF2-40B4-BE49-F238E27FC236}">
                <a16:creationId xmlns:a16="http://schemas.microsoft.com/office/drawing/2014/main" id="{512413C5-001D-4659-4128-B7BAA66E2120}"/>
              </a:ext>
            </a:extLst>
          </p:cNvPr>
          <p:cNvSpPr>
            <a:spLocks noChangeArrowheads="1"/>
          </p:cNvSpPr>
          <p:nvPr/>
        </p:nvSpPr>
        <p:spPr bwMode="auto">
          <a:xfrm>
            <a:off x="4713288" y="61325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6" name="Rectangle 101">
            <a:extLst>
              <a:ext uri="{FF2B5EF4-FFF2-40B4-BE49-F238E27FC236}">
                <a16:creationId xmlns:a16="http://schemas.microsoft.com/office/drawing/2014/main" id="{9FCC8885-2056-8382-B80E-69BD32C768F9}"/>
              </a:ext>
            </a:extLst>
          </p:cNvPr>
          <p:cNvSpPr>
            <a:spLocks noChangeArrowheads="1"/>
          </p:cNvSpPr>
          <p:nvPr/>
        </p:nvSpPr>
        <p:spPr bwMode="auto">
          <a:xfrm>
            <a:off x="4713288" y="6496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7" name="Rectangle 102">
            <a:extLst>
              <a:ext uri="{FF2B5EF4-FFF2-40B4-BE49-F238E27FC236}">
                <a16:creationId xmlns:a16="http://schemas.microsoft.com/office/drawing/2014/main" id="{E528FCC3-025E-6013-9AB6-85F5C5C2A848}"/>
              </a:ext>
            </a:extLst>
          </p:cNvPr>
          <p:cNvSpPr>
            <a:spLocks noChangeArrowheads="1"/>
          </p:cNvSpPr>
          <p:nvPr/>
        </p:nvSpPr>
        <p:spPr bwMode="auto">
          <a:xfrm>
            <a:off x="4713288" y="6496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8" name="Rectangle 103">
            <a:extLst>
              <a:ext uri="{FF2B5EF4-FFF2-40B4-BE49-F238E27FC236}">
                <a16:creationId xmlns:a16="http://schemas.microsoft.com/office/drawing/2014/main" id="{3F52A67E-6C99-9178-37C1-13D29B1950F1}"/>
              </a:ext>
            </a:extLst>
          </p:cNvPr>
          <p:cNvSpPr>
            <a:spLocks noChangeArrowheads="1"/>
          </p:cNvSpPr>
          <p:nvPr/>
        </p:nvSpPr>
        <p:spPr bwMode="auto">
          <a:xfrm>
            <a:off x="4719638" y="6496050"/>
            <a:ext cx="7143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09" name="Rectangle 104">
            <a:extLst>
              <a:ext uri="{FF2B5EF4-FFF2-40B4-BE49-F238E27FC236}">
                <a16:creationId xmlns:a16="http://schemas.microsoft.com/office/drawing/2014/main" id="{7E392A90-0FC7-AB21-4E76-67564C1C8E48}"/>
              </a:ext>
            </a:extLst>
          </p:cNvPr>
          <p:cNvSpPr>
            <a:spLocks noChangeArrowheads="1"/>
          </p:cNvSpPr>
          <p:nvPr/>
        </p:nvSpPr>
        <p:spPr bwMode="auto">
          <a:xfrm>
            <a:off x="5434013" y="61325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0" name="Rectangle 105">
            <a:extLst>
              <a:ext uri="{FF2B5EF4-FFF2-40B4-BE49-F238E27FC236}">
                <a16:creationId xmlns:a16="http://schemas.microsoft.com/office/drawing/2014/main" id="{02BD5B3D-3713-0F96-78AE-73C2A5D2D904}"/>
              </a:ext>
            </a:extLst>
          </p:cNvPr>
          <p:cNvSpPr>
            <a:spLocks noChangeArrowheads="1"/>
          </p:cNvSpPr>
          <p:nvPr/>
        </p:nvSpPr>
        <p:spPr bwMode="auto">
          <a:xfrm>
            <a:off x="5434013" y="6496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1" name="Rectangle 106">
            <a:extLst>
              <a:ext uri="{FF2B5EF4-FFF2-40B4-BE49-F238E27FC236}">
                <a16:creationId xmlns:a16="http://schemas.microsoft.com/office/drawing/2014/main" id="{A63811A4-E8EA-BF61-9833-0D8D72642D99}"/>
              </a:ext>
            </a:extLst>
          </p:cNvPr>
          <p:cNvSpPr>
            <a:spLocks noChangeArrowheads="1"/>
          </p:cNvSpPr>
          <p:nvPr/>
        </p:nvSpPr>
        <p:spPr bwMode="auto">
          <a:xfrm>
            <a:off x="5440363" y="6496050"/>
            <a:ext cx="351790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2" name="Rectangle 107">
            <a:extLst>
              <a:ext uri="{FF2B5EF4-FFF2-40B4-BE49-F238E27FC236}">
                <a16:creationId xmlns:a16="http://schemas.microsoft.com/office/drawing/2014/main" id="{F69E6AF1-E8CB-84B1-ED14-5ED72364D03E}"/>
              </a:ext>
            </a:extLst>
          </p:cNvPr>
          <p:cNvSpPr>
            <a:spLocks noChangeArrowheads="1"/>
          </p:cNvSpPr>
          <p:nvPr/>
        </p:nvSpPr>
        <p:spPr bwMode="auto">
          <a:xfrm>
            <a:off x="8958263" y="6132513"/>
            <a:ext cx="6350" cy="363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3" name="Rectangle 108">
            <a:extLst>
              <a:ext uri="{FF2B5EF4-FFF2-40B4-BE49-F238E27FC236}">
                <a16:creationId xmlns:a16="http://schemas.microsoft.com/office/drawing/2014/main" id="{6D601102-060C-500E-3F99-959EDD1EAD58}"/>
              </a:ext>
            </a:extLst>
          </p:cNvPr>
          <p:cNvSpPr>
            <a:spLocks noChangeArrowheads="1"/>
          </p:cNvSpPr>
          <p:nvPr/>
        </p:nvSpPr>
        <p:spPr bwMode="auto">
          <a:xfrm>
            <a:off x="8958263" y="6496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4" name="Rectangle 109">
            <a:extLst>
              <a:ext uri="{FF2B5EF4-FFF2-40B4-BE49-F238E27FC236}">
                <a16:creationId xmlns:a16="http://schemas.microsoft.com/office/drawing/2014/main" id="{17BAF70C-A4D2-123B-7019-DC4B3D34C9A4}"/>
              </a:ext>
            </a:extLst>
          </p:cNvPr>
          <p:cNvSpPr>
            <a:spLocks noChangeArrowheads="1"/>
          </p:cNvSpPr>
          <p:nvPr/>
        </p:nvSpPr>
        <p:spPr bwMode="auto">
          <a:xfrm>
            <a:off x="8958263" y="6496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815" name="Line 110">
            <a:extLst>
              <a:ext uri="{FF2B5EF4-FFF2-40B4-BE49-F238E27FC236}">
                <a16:creationId xmlns:a16="http://schemas.microsoft.com/office/drawing/2014/main" id="{4BE83B6D-F900-4ED6-827E-81313AE272F1}"/>
              </a:ext>
            </a:extLst>
          </p:cNvPr>
          <p:cNvSpPr>
            <a:spLocks noChangeShapeType="1"/>
          </p:cNvSpPr>
          <p:nvPr/>
        </p:nvSpPr>
        <p:spPr bwMode="auto">
          <a:xfrm flipH="1">
            <a:off x="8770938" y="3068638"/>
            <a:ext cx="49212" cy="406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eaLnBrk="1" hangingPunct="1"/>
            <a:endParaRPr lang="zh-CN" altLang="en-US" sz="1800">
              <a:solidFill>
                <a:srgbClr val="000000"/>
              </a:solidFill>
              <a:latin typeface="Arial" charset="0"/>
              <a:ea typeface="宋体" pitchFamily="2" charset="-122"/>
            </a:endParaRPr>
          </a:p>
        </p:txBody>
      </p:sp>
      <p:sp>
        <p:nvSpPr>
          <p:cNvPr id="32816" name="Rectangle 111">
            <a:extLst>
              <a:ext uri="{FF2B5EF4-FFF2-40B4-BE49-F238E27FC236}">
                <a16:creationId xmlns:a16="http://schemas.microsoft.com/office/drawing/2014/main" id="{6E9268C7-1BE1-E8EE-5D1E-EB73A044EAF7}"/>
              </a:ext>
            </a:extLst>
          </p:cNvPr>
          <p:cNvSpPr>
            <a:spLocks noChangeArrowheads="1"/>
          </p:cNvSpPr>
          <p:nvPr/>
        </p:nvSpPr>
        <p:spPr bwMode="auto">
          <a:xfrm>
            <a:off x="8323263" y="3475038"/>
            <a:ext cx="835025" cy="314325"/>
          </a:xfrm>
          <a:prstGeom prst="rect">
            <a:avLst/>
          </a:prstGeom>
          <a:solidFill>
            <a:srgbClr val="FFFFFF"/>
          </a:solidFill>
          <a:ln w="9525">
            <a:solidFill>
              <a:srgbClr val="000000"/>
            </a:solidFill>
            <a:miter lim="800000"/>
            <a:headEnd/>
            <a:tailEnd/>
          </a:ln>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solidFill>
                  <a:srgbClr val="000000"/>
                </a:solidFill>
                <a:latin typeface="Times New Roman" pitchFamily="18" charset="0"/>
              </a:rPr>
              <a:t>Ergoway</a:t>
            </a:r>
          </a:p>
        </p:txBody>
      </p:sp>
    </p:spTree>
    <p:extLst>
      <p:ext uri="{BB962C8B-B14F-4D97-AF65-F5344CB8AC3E}">
        <p14:creationId xmlns:p14="http://schemas.microsoft.com/office/powerpoint/2010/main" val="1731272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多层关联规则</a:t>
            </a:r>
          </a:p>
        </p:txBody>
      </p:sp>
      <p:sp>
        <p:nvSpPr>
          <p:cNvPr id="2" name="Rectangle 3">
            <a:extLst>
              <a:ext uri="{FF2B5EF4-FFF2-40B4-BE49-F238E27FC236}">
                <a16:creationId xmlns:a16="http://schemas.microsoft.com/office/drawing/2014/main" id="{FE1A48B3-E431-E09B-BE71-AE7B1F72A1E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在适当的等级挖掘出来的数据项间的关联规则可能是非常有用的</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通常，事务数据库中的数据也是根据维和概念分层来进行储存的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这为从事务数据库中挖掘不同层次的关联规则提供了可能。</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在多个抽象层挖掘关联规则，并在不同的抽象层进行转化，是数据挖掘系统应该提供的能力</a:t>
            </a:r>
            <a:endPar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2295573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挖掘多层关联规则的方法</a:t>
            </a:r>
          </a:p>
        </p:txBody>
      </p:sp>
      <p:sp>
        <p:nvSpPr>
          <p:cNvPr id="2" name="Rectangle 3">
            <a:extLst>
              <a:ext uri="{FF2B5EF4-FFF2-40B4-BE49-F238E27FC236}">
                <a16:creationId xmlns:a16="http://schemas.microsoft.com/office/drawing/2014/main" id="{9BCA9786-73A1-9A39-B1E7-EB520743DE4D}"/>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通常，多层关联规则的挖掘还是使用置信度－支持度框架，可以采用自顶向下策略</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1" i="0" u="none" strike="noStrike" kern="0" cap="none" spc="0" normalizeH="0" baseline="0" noProof="0">
                <a:ln>
                  <a:noFill/>
                </a:ln>
                <a:solidFill>
                  <a:srgbClr val="000000"/>
                </a:solidFill>
                <a:effectLst/>
                <a:uLnTx/>
                <a:uFillTx/>
                <a:latin typeface="Arial"/>
                <a:ea typeface="宋体" pitchFamily="2" charset="-122"/>
              </a:rPr>
              <a:t>请注意：</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概念分层中，一个节点的支持度肯定不小于该节点的任何子节点的支持度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由概念层</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1</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开始向下，到较低的更特定的概念层，对每个概念层的频繁项计算累加计数</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每一层的关联规则挖掘可以使用</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Apriori</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等多种方法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例如：</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先找高层的关联规则：</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computer -&gt; printer [20%, 60%]</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再找较低层的关联规则：</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laptop -&gt; color printer [10%, 50%]</a:t>
            </a:r>
            <a:endParaRPr kumimoji="0" lang="en-US" altLang="zh-CN"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651481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多层关联</a:t>
            </a:r>
            <a:r>
              <a:rPr lang="en-US" altLang="zh-CN" sz="3600" dirty="0">
                <a:latin typeface="Arial" charset="0"/>
              </a:rPr>
              <a:t>——</a:t>
            </a:r>
            <a:r>
              <a:rPr lang="zh-CN" altLang="en-US" sz="3600" dirty="0"/>
              <a:t>一致支持度</a:t>
            </a:r>
            <a:endParaRPr lang="zh-CN" altLang="en-US" dirty="0"/>
          </a:p>
        </p:txBody>
      </p:sp>
      <p:sp>
        <p:nvSpPr>
          <p:cNvPr id="2" name="Rectangle 3">
            <a:extLst>
              <a:ext uri="{FF2B5EF4-FFF2-40B4-BE49-F238E27FC236}">
                <a16:creationId xmlns:a16="http://schemas.microsoft.com/office/drawing/2014/main" id="{DBBADF4D-DB9F-1674-3399-F6162451E122}"/>
              </a:ext>
            </a:extLst>
          </p:cNvPr>
          <p:cNvSpPr txBox="1">
            <a:spLocks noChangeArrowheads="1"/>
          </p:cNvSpPr>
          <p:nvPr/>
        </p:nvSpPr>
        <p:spPr bwMode="auto">
          <a:xfrm>
            <a:off x="457200" y="1600200"/>
            <a:ext cx="821848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一致支持度：对所有层都使用一致的最小支持度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优点：搜索时容易采用优化策略，即一个项如果不满足最小支持度，它的所有子项都可以不用搜索</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缺点：最小支持度值设置困难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太高：将丢掉出现在较低抽象层中有意义的关联规则</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太低：会在较高层产生太多的无兴趣的规则</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402696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多层关联</a:t>
            </a:r>
            <a:r>
              <a:rPr lang="en-US" altLang="zh-CN" sz="3600" dirty="0">
                <a:latin typeface="Arial" charset="0"/>
              </a:rPr>
              <a:t>——</a:t>
            </a:r>
            <a:r>
              <a:rPr lang="zh-CN" altLang="en-US" sz="3600" dirty="0"/>
              <a:t>递减支持度</a:t>
            </a:r>
            <a:endParaRPr lang="zh-CN" altLang="en-US" dirty="0"/>
          </a:p>
        </p:txBody>
      </p:sp>
      <p:sp>
        <p:nvSpPr>
          <p:cNvPr id="2" name="Rectangle 3">
            <a:extLst>
              <a:ext uri="{FF2B5EF4-FFF2-40B4-BE49-F238E27FC236}">
                <a16:creationId xmlns:a16="http://schemas.microsoft.com/office/drawing/2014/main" id="{4362CF99-F60D-AA5F-5DFD-7B07001C73C2}"/>
              </a:ext>
            </a:extLst>
          </p:cNvPr>
          <p:cNvSpPr txBox="1">
            <a:spLocks noChangeArrowheads="1"/>
          </p:cNvSpPr>
          <p:nvPr/>
        </p:nvSpPr>
        <p:spPr bwMode="auto">
          <a:xfrm>
            <a:off x="457200" y="1600200"/>
            <a:ext cx="4038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使用递减支持度，可以解决使用一致支持度时在最小支持度值设定上的困难</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递减支持度：在较低层使用递减的最小支持度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每一层都有自己的一个独立的最小支持度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抽象层越低，对应的最小支持度越小</a:t>
            </a:r>
            <a:endParaRPr kumimoji="0" lang="zh-CN" altLang="en-US" sz="2400" b="0" i="0" u="none" strike="noStrike" kern="0" cap="none" spc="0" normalizeH="0" baseline="0" noProof="0" dirty="0">
              <a:ln>
                <a:noFill/>
              </a:ln>
              <a:solidFill>
                <a:srgbClr val="000000"/>
              </a:solidFill>
              <a:effectLst/>
              <a:uLnTx/>
              <a:uFillTx/>
              <a:latin typeface="Arial"/>
              <a:ea typeface="宋体" pitchFamily="2" charset="-122"/>
            </a:endParaRPr>
          </a:p>
        </p:txBody>
      </p:sp>
      <p:grpSp>
        <p:nvGrpSpPr>
          <p:cNvPr id="3" name="Organization Chart 2">
            <a:extLst>
              <a:ext uri="{FF2B5EF4-FFF2-40B4-BE49-F238E27FC236}">
                <a16:creationId xmlns:a16="http://schemas.microsoft.com/office/drawing/2014/main" id="{26935A2C-FCB0-E0AF-0788-2CE9D4A64F8A}"/>
              </a:ext>
            </a:extLst>
          </p:cNvPr>
          <p:cNvGrpSpPr>
            <a:grpSpLocks/>
          </p:cNvGrpSpPr>
          <p:nvPr/>
        </p:nvGrpSpPr>
        <p:grpSpPr bwMode="auto">
          <a:xfrm>
            <a:off x="5353050" y="2536825"/>
            <a:ext cx="3467100" cy="2405063"/>
            <a:chOff x="1134" y="1270"/>
            <a:chExt cx="1872" cy="720"/>
          </a:xfrm>
        </p:grpSpPr>
        <p:cxnSp>
          <p:nvCxnSpPr>
            <p:cNvPr id="4" name="_s15364">
              <a:extLst>
                <a:ext uri="{FF2B5EF4-FFF2-40B4-BE49-F238E27FC236}">
                  <a16:creationId xmlns:a16="http://schemas.microsoft.com/office/drawing/2014/main" id="{C1E0EB61-0354-43BA-ADE1-EEF1FCE858E5}"/>
                </a:ext>
              </a:extLst>
            </p:cNvPr>
            <p:cNvCxnSpPr>
              <a:cxnSpLocks noChangeShapeType="1"/>
              <a:stCxn id="8" idx="0"/>
              <a:endCxn id="6" idx="2"/>
            </p:cNvCxnSpPr>
            <p:nvPr/>
          </p:nvCxnSpPr>
          <p:spPr bwMode="auto">
            <a:xfrm rot="5400000" flipH="1">
              <a:off x="2250" y="1378"/>
              <a:ext cx="144" cy="504"/>
            </a:xfrm>
            <a:prstGeom prst="bentConnector3">
              <a:avLst>
                <a:gd name="adj1" fmla="val 12630"/>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5" name="_s15365">
              <a:extLst>
                <a:ext uri="{FF2B5EF4-FFF2-40B4-BE49-F238E27FC236}">
                  <a16:creationId xmlns:a16="http://schemas.microsoft.com/office/drawing/2014/main" id="{F69DAD5D-EEFD-5C44-A029-4D7CCA0C08BF}"/>
                </a:ext>
              </a:extLst>
            </p:cNvPr>
            <p:cNvCxnSpPr>
              <a:cxnSpLocks noChangeShapeType="1"/>
              <a:stCxn id="7" idx="0"/>
              <a:endCxn id="6" idx="2"/>
            </p:cNvCxnSpPr>
            <p:nvPr/>
          </p:nvCxnSpPr>
          <p:spPr bwMode="auto">
            <a:xfrm rot="16200000">
              <a:off x="1746" y="1378"/>
              <a:ext cx="144" cy="504"/>
            </a:xfrm>
            <a:prstGeom prst="bentConnector3">
              <a:avLst>
                <a:gd name="adj1" fmla="val 12630"/>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sp>
          <p:nvSpPr>
            <p:cNvPr id="6" name="_s15366">
              <a:extLst>
                <a:ext uri="{FF2B5EF4-FFF2-40B4-BE49-F238E27FC236}">
                  <a16:creationId xmlns:a16="http://schemas.microsoft.com/office/drawing/2014/main" id="{EEF11A25-0527-F1A5-7EF5-FB94C870BFF1}"/>
                </a:ext>
              </a:extLst>
            </p:cNvPr>
            <p:cNvSpPr>
              <a:spLocks noChangeArrowheads="1"/>
            </p:cNvSpPr>
            <p:nvPr/>
          </p:nvSpPr>
          <p:spPr bwMode="auto">
            <a:xfrm>
              <a:off x="1638" y="1270"/>
              <a:ext cx="864" cy="288"/>
            </a:xfrm>
            <a:prstGeom prst="roundRect">
              <a:avLst>
                <a:gd name="adj" fmla="val 16667"/>
              </a:avLst>
            </a:prstGeom>
            <a:solidFill>
              <a:srgbClr val="CCFFCC"/>
            </a:solidFill>
            <a:ln w="9525">
              <a:solidFill>
                <a:srgbClr val="000000"/>
              </a:solidFill>
              <a:round/>
              <a:headEnd/>
              <a:tailEnd/>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itchFamily="18" charset="0"/>
                  <a:ea typeface="宋体" pitchFamily="2" charset="-122"/>
                </a:rPr>
                <a:t>Computer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itchFamily="18" charset="0"/>
                  <a:ea typeface="宋体" pitchFamily="2" charset="-122"/>
                </a:rPr>
                <a:t>[support=10%]</a:t>
              </a:r>
            </a:p>
          </p:txBody>
        </p:sp>
        <p:sp>
          <p:nvSpPr>
            <p:cNvPr id="7" name="_s15367">
              <a:extLst>
                <a:ext uri="{FF2B5EF4-FFF2-40B4-BE49-F238E27FC236}">
                  <a16:creationId xmlns:a16="http://schemas.microsoft.com/office/drawing/2014/main" id="{D806E8F7-2FA9-F0DC-D144-A34E861E936C}"/>
                </a:ext>
              </a:extLst>
            </p:cNvPr>
            <p:cNvSpPr>
              <a:spLocks noChangeArrowheads="1"/>
            </p:cNvSpPr>
            <p:nvPr/>
          </p:nvSpPr>
          <p:spPr bwMode="auto">
            <a:xfrm>
              <a:off x="1134" y="1702"/>
              <a:ext cx="864" cy="288"/>
            </a:xfrm>
            <a:prstGeom prst="roundRect">
              <a:avLst>
                <a:gd name="adj" fmla="val 16667"/>
              </a:avLst>
            </a:prstGeom>
            <a:solidFill>
              <a:srgbClr val="CCFFCC"/>
            </a:solidFill>
            <a:ln w="9525">
              <a:solidFill>
                <a:srgbClr val="000000"/>
              </a:solidFill>
              <a:round/>
              <a:headEnd/>
              <a:tailEnd/>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itchFamily="18" charset="0"/>
                  <a:ea typeface="宋体" pitchFamily="2" charset="-122"/>
                </a:rPr>
                <a:t>Laptop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itchFamily="18" charset="0"/>
                  <a:ea typeface="宋体" pitchFamily="2" charset="-122"/>
                </a:rPr>
                <a:t>[support=6%]</a:t>
              </a:r>
            </a:p>
          </p:txBody>
        </p:sp>
        <p:sp>
          <p:nvSpPr>
            <p:cNvPr id="8" name="_s15368">
              <a:extLst>
                <a:ext uri="{FF2B5EF4-FFF2-40B4-BE49-F238E27FC236}">
                  <a16:creationId xmlns:a16="http://schemas.microsoft.com/office/drawing/2014/main" id="{E04D44B8-D50B-19D1-A564-7B0D0D0F3F2B}"/>
                </a:ext>
              </a:extLst>
            </p:cNvPr>
            <p:cNvSpPr>
              <a:spLocks noChangeArrowheads="1"/>
            </p:cNvSpPr>
            <p:nvPr/>
          </p:nvSpPr>
          <p:spPr bwMode="auto">
            <a:xfrm>
              <a:off x="2142" y="1702"/>
              <a:ext cx="864" cy="288"/>
            </a:xfrm>
            <a:prstGeom prst="roundRect">
              <a:avLst>
                <a:gd name="adj" fmla="val 16667"/>
              </a:avLst>
            </a:prstGeom>
            <a:solidFill>
              <a:srgbClr val="CCFFCC"/>
            </a:solidFill>
            <a:ln w="9525">
              <a:solidFill>
                <a:srgbClr val="000000"/>
              </a:solidFill>
              <a:round/>
              <a:headEnd/>
              <a:tailEnd/>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itchFamily="18" charset="0"/>
                  <a:ea typeface="宋体" pitchFamily="2" charset="-122"/>
                </a:rPr>
                <a:t>Desktop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itchFamily="18" charset="0"/>
                  <a:ea typeface="宋体" pitchFamily="2" charset="-122"/>
                </a:rPr>
                <a:t>[support=4%]</a:t>
              </a:r>
            </a:p>
          </p:txBody>
        </p:sp>
      </p:grpSp>
      <p:sp>
        <p:nvSpPr>
          <p:cNvPr id="9" name="Text Box 11">
            <a:extLst>
              <a:ext uri="{FF2B5EF4-FFF2-40B4-BE49-F238E27FC236}">
                <a16:creationId xmlns:a16="http://schemas.microsoft.com/office/drawing/2014/main" id="{FA022E01-CB04-B0FD-4419-39DBAEB38E50}"/>
              </a:ext>
            </a:extLst>
          </p:cNvPr>
          <p:cNvSpPr txBox="1">
            <a:spLocks noChangeArrowheads="1"/>
          </p:cNvSpPr>
          <p:nvPr/>
        </p:nvSpPr>
        <p:spPr bwMode="auto">
          <a:xfrm>
            <a:off x="4859338" y="3500438"/>
            <a:ext cx="1871662" cy="366712"/>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1800">
                <a:solidFill>
                  <a:srgbClr val="000000"/>
                </a:solidFill>
                <a:latin typeface="Times New Roman" pitchFamily="18" charset="0"/>
              </a:rPr>
              <a:t>min_sup = 5%</a:t>
            </a:r>
          </a:p>
        </p:txBody>
      </p:sp>
      <p:sp>
        <p:nvSpPr>
          <p:cNvPr id="10" name="Text Box 12">
            <a:extLst>
              <a:ext uri="{FF2B5EF4-FFF2-40B4-BE49-F238E27FC236}">
                <a16:creationId xmlns:a16="http://schemas.microsoft.com/office/drawing/2014/main" id="{75F5E31E-748E-A1EE-06C4-8191850128D5}"/>
              </a:ext>
            </a:extLst>
          </p:cNvPr>
          <p:cNvSpPr txBox="1">
            <a:spLocks noChangeArrowheads="1"/>
          </p:cNvSpPr>
          <p:nvPr/>
        </p:nvSpPr>
        <p:spPr bwMode="auto">
          <a:xfrm>
            <a:off x="4860925" y="5013325"/>
            <a:ext cx="1871663" cy="366713"/>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1800">
                <a:solidFill>
                  <a:srgbClr val="000000"/>
                </a:solidFill>
                <a:latin typeface="Times New Roman" pitchFamily="18" charset="0"/>
              </a:rPr>
              <a:t>min_sup = 5%</a:t>
            </a:r>
          </a:p>
        </p:txBody>
      </p:sp>
      <p:sp>
        <p:nvSpPr>
          <p:cNvPr id="11" name="Text Box 13">
            <a:extLst>
              <a:ext uri="{FF2B5EF4-FFF2-40B4-BE49-F238E27FC236}">
                <a16:creationId xmlns:a16="http://schemas.microsoft.com/office/drawing/2014/main" id="{B1FFDE4D-B7A0-F922-CF12-463806A715D8}"/>
              </a:ext>
            </a:extLst>
          </p:cNvPr>
          <p:cNvSpPr txBox="1">
            <a:spLocks noChangeArrowheads="1"/>
          </p:cNvSpPr>
          <p:nvPr/>
        </p:nvSpPr>
        <p:spPr bwMode="auto">
          <a:xfrm>
            <a:off x="4860925" y="5013325"/>
            <a:ext cx="1871663" cy="366713"/>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1800">
                <a:solidFill>
                  <a:srgbClr val="000000"/>
                </a:solidFill>
                <a:latin typeface="Times New Roman" pitchFamily="18" charset="0"/>
              </a:rPr>
              <a:t>min_sup = </a:t>
            </a:r>
            <a:r>
              <a:rPr lang="en-US" altLang="zh-CN" sz="1800">
                <a:solidFill>
                  <a:srgbClr val="CC0000"/>
                </a:solidFill>
                <a:latin typeface="Times New Roman" pitchFamily="18" charset="0"/>
              </a:rPr>
              <a:t>3%</a:t>
            </a:r>
          </a:p>
        </p:txBody>
      </p:sp>
    </p:spTree>
    <p:extLst>
      <p:ext uri="{BB962C8B-B14F-4D97-AF65-F5344CB8AC3E}">
        <p14:creationId xmlns:p14="http://schemas.microsoft.com/office/powerpoint/2010/main" val="32690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购物篮分析</a:t>
            </a:r>
            <a:endParaRPr lang="zh-CN" altLang="en-US" dirty="0"/>
          </a:p>
        </p:txBody>
      </p:sp>
      <p:sp>
        <p:nvSpPr>
          <p:cNvPr id="2" name="Rectangle 3">
            <a:extLst>
              <a:ext uri="{FF2B5EF4-FFF2-40B4-BE49-F238E27FC236}">
                <a16:creationId xmlns:a16="http://schemas.microsoft.com/office/drawing/2014/main" id="{0B4935E2-D704-B576-7B74-2EAB17C6DAB7}"/>
              </a:ext>
            </a:extLst>
          </p:cNvPr>
          <p:cNvSpPr txBox="1">
            <a:spLocks noChangeArrowheads="1"/>
          </p:cNvSpPr>
          <p:nvPr/>
        </p:nvSpPr>
        <p:spPr bwMode="auto">
          <a:xfrm>
            <a:off x="457200" y="1600200"/>
            <a:ext cx="829151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600" kern="0">
                <a:ea typeface="宋体" charset="-122"/>
              </a:rPr>
              <a:t>如果问题的全域是商店中所有商品的集合，则对每种商品都可以用一个布尔量来表示该商品是否被顾客购买，则每个购物篮都可以用一个布尔向量表示；而通过分析布尔向量则可以得到商品被频繁关联或被同时购买的模式，这些模式就可以用关联规则表示（</a:t>
            </a:r>
            <a:r>
              <a:rPr lang="en-US" altLang="zh-CN" sz="2600" kern="0">
                <a:ea typeface="宋体" charset="-122"/>
              </a:rPr>
              <a:t>e.g. </a:t>
            </a:r>
            <a:r>
              <a:rPr lang="en-US" altLang="zh-CN" sz="1800" kern="0">
                <a:ea typeface="宋体" charset="-122"/>
              </a:rPr>
              <a:t>0001001100</a:t>
            </a:r>
            <a:r>
              <a:rPr lang="zh-CN" altLang="en-US" sz="2600" kern="0">
                <a:ea typeface="宋体" charset="-122"/>
              </a:rPr>
              <a:t>）</a:t>
            </a:r>
          </a:p>
          <a:p>
            <a:r>
              <a:rPr lang="zh-CN" altLang="en-US" sz="2600" kern="0">
                <a:ea typeface="宋体" charset="-122"/>
              </a:rPr>
              <a:t>关联规则的两个兴趣度度量</a:t>
            </a:r>
          </a:p>
          <a:p>
            <a:pPr lvl="1"/>
            <a:r>
              <a:rPr lang="zh-CN" altLang="en-US" sz="2200" kern="0">
                <a:ea typeface="宋体" charset="-122"/>
              </a:rPr>
              <a:t>支持度</a:t>
            </a:r>
          </a:p>
          <a:p>
            <a:pPr lvl="1"/>
            <a:r>
              <a:rPr lang="zh-CN" altLang="en-US" sz="2200" kern="0">
                <a:ea typeface="宋体" charset="-122"/>
              </a:rPr>
              <a:t>置信度</a:t>
            </a:r>
            <a:endParaRPr lang="en-US" altLang="zh-CN" sz="2200" kern="0">
              <a:ea typeface="宋体" charset="-122"/>
            </a:endParaRPr>
          </a:p>
          <a:p>
            <a:pPr lvl="1"/>
            <a:r>
              <a:rPr lang="zh-CN" altLang="en-US" sz="2200" kern="0">
                <a:ea typeface="宋体" charset="-122"/>
              </a:rPr>
              <a:t>通常，如果关联规则同时满足最小支持度阈值和最小置信度阈值，则此关联规则是有趣的</a:t>
            </a:r>
            <a:endParaRPr lang="zh-CN" altLang="en-US" sz="2200" kern="0" dirty="0">
              <a:ea typeface="宋体" charset="-122"/>
            </a:endParaRPr>
          </a:p>
        </p:txBody>
      </p:sp>
    </p:spTree>
    <p:extLst>
      <p:ext uri="{BB962C8B-B14F-4D97-AF65-F5344CB8AC3E}">
        <p14:creationId xmlns:p14="http://schemas.microsoft.com/office/powerpoint/2010/main" val="664997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多层关联</a:t>
            </a:r>
            <a:r>
              <a:rPr lang="en-US" altLang="zh-CN" sz="3600" dirty="0">
                <a:latin typeface="Arial" charset="0"/>
              </a:rPr>
              <a:t>——</a:t>
            </a:r>
            <a:r>
              <a:rPr lang="zh-CN" altLang="en-US" sz="3600" dirty="0">
                <a:latin typeface="Arial" charset="0"/>
              </a:rPr>
              <a:t>基于分组的支持度</a:t>
            </a:r>
            <a:endParaRPr lang="zh-CN" altLang="en-US" dirty="0"/>
          </a:p>
        </p:txBody>
      </p:sp>
      <p:sp>
        <p:nvSpPr>
          <p:cNvPr id="2" name="内容占位符 2">
            <a:extLst>
              <a:ext uri="{FF2B5EF4-FFF2-40B4-BE49-F238E27FC236}">
                <a16:creationId xmlns:a16="http://schemas.microsoft.com/office/drawing/2014/main" id="{2D97BE16-B856-31C4-C498-3BB6897BC961}"/>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用户和专家知道哪些分组比其他分组更重要，在挖掘多层关联规则时，使用用户指定的基于项或者基于分组的最小支持度阈值</a:t>
            </a:r>
            <a:endPar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E.g.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对</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laptop_computer</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或者</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flash_drives</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设置特别低的支持度阈值，以便特别关注这类商品的管理模式</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150587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检查冗余的多层关联规则</a:t>
            </a:r>
          </a:p>
        </p:txBody>
      </p:sp>
      <p:sp>
        <p:nvSpPr>
          <p:cNvPr id="2" name="Rectangle 3">
            <a:extLst>
              <a:ext uri="{FF2B5EF4-FFF2-40B4-BE49-F238E27FC236}">
                <a16:creationId xmlns:a16="http://schemas.microsoft.com/office/drawing/2014/main" id="{5DD3BFE5-7412-4735-3C8E-22479A5EE29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挖掘多层关联规则时，由于项间的“祖先”关系（层次结构关系），有些发现的规则将是冗余的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例如：</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Laptop computer =&gt; b/w printer [sup=8%, con=70%] 	</a:t>
            </a:r>
            <a:r>
              <a:rPr kumimoji="0" lang="en-US" altLang="zh-CN" sz="2000" b="0" i="0" u="none" strike="noStrike" kern="0" cap="none" spc="0" normalizeH="0" baseline="0" noProof="0">
                <a:ln>
                  <a:noFill/>
                </a:ln>
                <a:solidFill>
                  <a:srgbClr val="CC0000"/>
                </a:solidFill>
                <a:effectLst/>
                <a:uLnTx/>
                <a:uFillTx/>
                <a:latin typeface="Arial"/>
                <a:ea typeface="宋体" pitchFamily="2" charset="-122"/>
              </a:rPr>
              <a:t>(1)</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DELL laptop computer =&gt; b/w printer [sup=2%, con=72%] </a:t>
            </a:r>
            <a:r>
              <a:rPr kumimoji="0" lang="en-US" altLang="zh-CN" sz="2000" b="0" i="0" u="none" strike="noStrike" kern="0" cap="none" spc="0" normalizeH="0" baseline="0" noProof="0">
                <a:ln>
                  <a:noFill/>
                </a:ln>
                <a:solidFill>
                  <a:srgbClr val="CC0000"/>
                </a:solidFill>
                <a:effectLst/>
                <a:uLnTx/>
                <a:uFillTx/>
                <a:latin typeface="Arial"/>
                <a:ea typeface="宋体" pitchFamily="2" charset="-122"/>
              </a:rPr>
              <a:t>(2)</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上例中，我们说第一个规则是第二个规则的“祖先”</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假设</a:t>
            </a: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DELL laptop computer</a:t>
            </a: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占</a:t>
            </a: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laptop computer</a:t>
            </a: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比例为</a:t>
            </a:r>
            <a:r>
              <a:rPr kumimoji="0" lang="en-US" altLang="zh-CN" sz="2800" b="0" i="0" u="none" strike="noStrike" kern="0" cap="none" spc="0" normalizeH="0" baseline="0" noProof="0">
                <a:ln>
                  <a:noFill/>
                </a:ln>
                <a:solidFill>
                  <a:srgbClr val="000000"/>
                </a:solidFill>
                <a:effectLst/>
                <a:uLnTx/>
                <a:uFillTx/>
                <a:latin typeface="Arial"/>
                <a:ea typeface="宋体" pitchFamily="2" charset="-122"/>
                <a:cs typeface="+mn-cs"/>
              </a:rPr>
              <a:t>1/4</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，则由规则</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(1)</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，我们可以推断规则</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(2)</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的支持度和置信度大致为</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2%</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和</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70%</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如果</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的支持度和置信度都接近“期望”值，则</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是冗余的。</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726286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多维关联规则</a:t>
            </a:r>
            <a:r>
              <a:rPr lang="en-US" altLang="zh-CN" dirty="0">
                <a:latin typeface="Arial" charset="0"/>
              </a:rPr>
              <a:t>——</a:t>
            </a:r>
            <a:r>
              <a:rPr lang="zh-CN" altLang="en-US" dirty="0"/>
              <a:t>概念</a:t>
            </a:r>
          </a:p>
        </p:txBody>
      </p:sp>
      <p:sp>
        <p:nvSpPr>
          <p:cNvPr id="2" name="Rectangle 3">
            <a:extLst>
              <a:ext uri="{FF2B5EF4-FFF2-40B4-BE49-F238E27FC236}">
                <a16:creationId xmlns:a16="http://schemas.microsoft.com/office/drawing/2014/main" id="{2DB8C011-C1EC-5321-B9BA-802FFC92E3BA}"/>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单维关联规则：</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buys(X, “milk”)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buys(X, “bread”)</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多维关联规则：涉及两个或多个维或谓词的关联规则</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维间关联规则：不包含重复的谓词</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age(X,”19-25”) ∧occupation(X,“student”) =&gt; buys(X,“coke”)</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混合维关联规则：包含某些谓词的多次出现</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age(X,”19-25”) ∧buys(X, “popcorn”) =&gt; buys(X, “coke”)</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在多维关联规则挖掘中，我们搜索的不是频繁项集，而是频繁谓词集。</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k-</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谓词集是包含</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k</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个合取谓词的集合。</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例如：</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{age, occupation, buys}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是一个</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3-</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谓词集</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221483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挖掘多维关联规则的技术</a:t>
            </a:r>
          </a:p>
        </p:txBody>
      </p:sp>
      <p:sp>
        <p:nvSpPr>
          <p:cNvPr id="2" name="Rectangle 3">
            <a:extLst>
              <a:ext uri="{FF2B5EF4-FFF2-40B4-BE49-F238E27FC236}">
                <a16:creationId xmlns:a16="http://schemas.microsoft.com/office/drawing/2014/main" id="{06C63DD0-B515-C1D3-14D0-274F7A452C65}"/>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cs typeface="+mn-cs"/>
              </a:rPr>
              <a:t>数据属性可以分为分类属性和量化属性</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分类属性</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具有有限个不同值，值之间无序</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量化属性</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数值类型的值，并且值之间有一个隐含的序</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cs typeface="+mn-cs"/>
              </a:rPr>
              <a:t>挖掘多维关联规则的技术可以根据量化属性的处理分为两种种基本方法：</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en-US" altLang="zh-CN" sz="2200" b="0" i="0" u="none" strike="noStrike" kern="0" cap="none" spc="0" normalizeH="0" baseline="0" noProof="0" dirty="0">
                <a:ln>
                  <a:noFill/>
                </a:ln>
                <a:solidFill>
                  <a:srgbClr val="000000"/>
                </a:solidFill>
                <a:effectLst/>
                <a:uLnTx/>
                <a:uFillTx/>
                <a:latin typeface="Arial"/>
                <a:ea typeface="宋体" pitchFamily="2" charset="-122"/>
              </a:rPr>
              <a:t>1. </a:t>
            </a: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量化属性的静态离散化</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使用预定义的概念分层对量化属性进行静态地离散化</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en-US" altLang="zh-CN" sz="2200" b="0" i="0" u="none" strike="noStrike" kern="0" cap="none" spc="0" normalizeH="0" baseline="0" noProof="0" dirty="0">
                <a:ln>
                  <a:noFill/>
                </a:ln>
                <a:solidFill>
                  <a:srgbClr val="000000"/>
                </a:solidFill>
                <a:effectLst/>
                <a:uLnTx/>
                <a:uFillTx/>
                <a:latin typeface="Arial"/>
                <a:ea typeface="宋体" pitchFamily="2" charset="-122"/>
              </a:rPr>
              <a:t>2. </a:t>
            </a: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量化关联规则</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根据数据的分布，将量化属性离散化到“箱”</a:t>
            </a:r>
          </a:p>
        </p:txBody>
      </p:sp>
    </p:spTree>
    <p:extLst>
      <p:ext uri="{BB962C8B-B14F-4D97-AF65-F5344CB8AC3E}">
        <p14:creationId xmlns:p14="http://schemas.microsoft.com/office/powerpoint/2010/main" val="76317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多维关联规则挖掘</a:t>
            </a:r>
            <a:r>
              <a:rPr lang="en-US" altLang="zh-CN" sz="3600" dirty="0">
                <a:latin typeface="Arial" charset="0"/>
              </a:rPr>
              <a:t>——</a:t>
            </a:r>
            <a:r>
              <a:rPr lang="zh-CN" altLang="en-US" sz="3600" dirty="0"/>
              <a:t>挖掘量化关联规则</a:t>
            </a:r>
            <a:endParaRPr lang="zh-CN" altLang="en-US" dirty="0"/>
          </a:p>
        </p:txBody>
      </p:sp>
      <p:sp>
        <p:nvSpPr>
          <p:cNvPr id="2" name="Rectangle 3">
            <a:extLst>
              <a:ext uri="{FF2B5EF4-FFF2-40B4-BE49-F238E27FC236}">
                <a16:creationId xmlns:a16="http://schemas.microsoft.com/office/drawing/2014/main" id="{935EDFD6-DB14-82B4-F964-58C0B32A3857}"/>
              </a:ext>
            </a:extLst>
          </p:cNvPr>
          <p:cNvSpPr txBox="1">
            <a:spLocks noChangeArrowheads="1"/>
          </p:cNvSpPr>
          <p:nvPr/>
        </p:nvSpPr>
        <p:spPr bwMode="auto">
          <a:xfrm>
            <a:off x="457200" y="1600200"/>
            <a:ext cx="8291513"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量化关联规则中，数值属性将根据某种挖掘标准，进行动态的离散化</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例如：最大化挖掘规则的置信度和紧凑性</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为了简化量化关联规则挖掘的讨论，我们将聚焦于类似以下形式的</a:t>
            </a:r>
            <a:r>
              <a:rPr kumimoji="0" lang="en-US" altLang="zh-CN" sz="2600" b="1" i="1" u="none" strike="noStrike" kern="0" cap="none" spc="0" normalizeH="0" baseline="0" noProof="0">
                <a:ln>
                  <a:noFill/>
                </a:ln>
                <a:solidFill>
                  <a:srgbClr val="000000"/>
                </a:solidFill>
                <a:effectLst/>
                <a:uLnTx/>
                <a:uFillTx/>
                <a:latin typeface="Arial"/>
                <a:ea typeface="宋体" pitchFamily="2" charset="-122"/>
                <a:cs typeface="+mn-cs"/>
              </a:rPr>
              <a:t>2-</a:t>
            </a:r>
            <a:r>
              <a:rPr kumimoji="0" lang="zh-CN" altLang="en-US" sz="2600" b="1" i="1" u="none" strike="noStrike" kern="0" cap="none" spc="0" normalizeH="0" baseline="0" noProof="0">
                <a:ln>
                  <a:noFill/>
                </a:ln>
                <a:solidFill>
                  <a:srgbClr val="000000"/>
                </a:solidFill>
                <a:effectLst/>
                <a:uLnTx/>
                <a:uFillTx/>
                <a:latin typeface="Arial"/>
                <a:ea typeface="宋体" pitchFamily="2" charset="-122"/>
                <a:cs typeface="+mn-cs"/>
              </a:rPr>
              <a:t>维量化关联规则</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a:t>
            </a:r>
            <a:r>
              <a:rPr kumimoji="0" lang="en-US" altLang="zh-CN" sz="2400" b="0" i="1" u="none" strike="noStrike" kern="0" cap="none" spc="0" normalizeH="0" baseline="0" noProof="0">
                <a:ln>
                  <a:noFill/>
                </a:ln>
                <a:solidFill>
                  <a:srgbClr val="000000"/>
                </a:solidFill>
                <a:effectLst/>
                <a:uLnTx/>
                <a:uFillTx/>
                <a:latin typeface="Times New Roman" pitchFamily="18" charset="0"/>
                <a:ea typeface="宋体" pitchFamily="2" charset="-122"/>
                <a:cs typeface="+mn-cs"/>
              </a:rPr>
              <a:t>A</a:t>
            </a:r>
            <a:r>
              <a:rPr kumimoji="0" lang="en-US" altLang="zh-CN" sz="2400" b="0" i="1" u="none" strike="noStrike" kern="0" cap="none" spc="0" normalizeH="0" baseline="-25000" noProof="0">
                <a:ln>
                  <a:noFill/>
                </a:ln>
                <a:solidFill>
                  <a:srgbClr val="000000"/>
                </a:solidFill>
                <a:effectLst/>
                <a:uLnTx/>
                <a:uFillTx/>
                <a:latin typeface="Times New Roman" pitchFamily="18" charset="0"/>
                <a:ea typeface="宋体" pitchFamily="2" charset="-122"/>
                <a:cs typeface="+mn-cs"/>
              </a:rPr>
              <a:t>quan1</a:t>
            </a:r>
            <a:r>
              <a:rPr kumimoji="0" lang="en-US" altLang="zh-CN" sz="2400" b="0" i="1" u="none" strike="noStrike" kern="0" cap="none" spc="0" normalizeH="0" baseline="0" noProof="0">
                <a:ln>
                  <a:noFill/>
                </a:ln>
                <a:solidFill>
                  <a:srgbClr val="000000"/>
                </a:solidFill>
                <a:effectLst/>
                <a:uLnTx/>
                <a:uFillTx/>
                <a:latin typeface="Times New Roman" pitchFamily="18" charset="0"/>
                <a:ea typeface="宋体" pitchFamily="2" charset="-122"/>
                <a:cs typeface="+mn-cs"/>
              </a:rPr>
              <a:t> </a:t>
            </a:r>
            <a:r>
              <a:rPr kumimoji="0" lang="en-US" altLang="zh-CN" sz="2400" b="0" i="1" u="none" strike="noStrike" kern="0" cap="none" spc="0" normalizeH="0" baseline="0" noProof="0">
                <a:ln>
                  <a:noFill/>
                </a:ln>
                <a:solidFill>
                  <a:srgbClr val="000000"/>
                </a:solidFill>
                <a:effectLst/>
                <a:uLnTx/>
                <a:uFillTx/>
                <a:latin typeface="Times New Roman" pitchFamily="18" charset="0"/>
                <a:ea typeface="宋体" pitchFamily="2" charset="-122"/>
                <a:cs typeface="+mn-cs"/>
                <a:sym typeface="Symbol" pitchFamily="18" charset="2"/>
              </a:rPr>
              <a:t> A</a:t>
            </a:r>
            <a:r>
              <a:rPr kumimoji="0" lang="en-US" altLang="zh-CN" sz="2400" b="0" i="1" u="none" strike="noStrike" kern="0" cap="none" spc="0" normalizeH="0" baseline="-25000" noProof="0">
                <a:ln>
                  <a:noFill/>
                </a:ln>
                <a:solidFill>
                  <a:srgbClr val="000000"/>
                </a:solidFill>
                <a:effectLst/>
                <a:uLnTx/>
                <a:uFillTx/>
                <a:latin typeface="Times New Roman" pitchFamily="18" charset="0"/>
                <a:ea typeface="宋体" pitchFamily="2" charset="-122"/>
                <a:cs typeface="+mn-cs"/>
                <a:sym typeface="Symbol" pitchFamily="18" charset="2"/>
              </a:rPr>
              <a:t>quan2 </a:t>
            </a:r>
            <a:r>
              <a:rPr kumimoji="0" lang="en-US" altLang="zh-CN" sz="2400" b="0" i="1" u="none" strike="noStrike" kern="0" cap="none" spc="0" normalizeH="0" baseline="0" noProof="0">
                <a:ln>
                  <a:noFill/>
                </a:ln>
                <a:solidFill>
                  <a:srgbClr val="000000"/>
                </a:solidFill>
                <a:effectLst/>
                <a:uLnTx/>
                <a:uFillTx/>
                <a:latin typeface="Times New Roman" pitchFamily="18" charset="0"/>
                <a:ea typeface="宋体" pitchFamily="2" charset="-122"/>
                <a:cs typeface="+mn-cs"/>
                <a:sym typeface="Symbol" pitchFamily="18" charset="2"/>
              </a:rPr>
              <a:t> A</a:t>
            </a:r>
            <a:r>
              <a:rPr kumimoji="0" lang="en-US" altLang="zh-CN" sz="2400" b="0" i="1" u="none" strike="noStrike" kern="0" cap="none" spc="0" normalizeH="0" baseline="-25000" noProof="0">
                <a:ln>
                  <a:noFill/>
                </a:ln>
                <a:solidFill>
                  <a:srgbClr val="000000"/>
                </a:solidFill>
                <a:effectLst/>
                <a:uLnTx/>
                <a:uFillTx/>
                <a:latin typeface="Times New Roman" pitchFamily="18" charset="0"/>
                <a:ea typeface="宋体" pitchFamily="2" charset="-122"/>
                <a:cs typeface="+mn-cs"/>
                <a:sym typeface="Symbol" pitchFamily="18" charset="2"/>
              </a:rPr>
              <a:t>cat</a:t>
            </a:r>
            <a:endParaRPr kumimoji="0" lang="en-US" altLang="zh-CN" sz="2600" b="0" i="1" u="none" strike="noStrike" kern="0" cap="none" spc="0" normalizeH="0" baseline="0" noProof="0">
              <a:ln>
                <a:noFill/>
              </a:ln>
              <a:solidFill>
                <a:srgbClr val="000000"/>
              </a:solidFill>
              <a:effectLst/>
              <a:uLnTx/>
              <a:uFillTx/>
              <a:latin typeface="Times New Roman" pitchFamily="18" charset="0"/>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（两个量化属性和一个分类属性间的关联）</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例如： </a:t>
            </a:r>
            <a:r>
              <a:rPr kumimoji="0" lang="en-US" altLang="zh-CN" sz="2000" b="0" i="1" u="none" strike="noStrike" kern="0" cap="none" spc="0" normalizeH="0" baseline="0" noProof="0">
                <a:ln>
                  <a:noFill/>
                </a:ln>
                <a:solidFill>
                  <a:srgbClr val="CC0000"/>
                </a:solidFill>
                <a:effectLst/>
                <a:uLnTx/>
                <a:uFillTx/>
                <a:latin typeface="Times New Roman" pitchFamily="18" charset="0"/>
                <a:ea typeface="宋体" pitchFamily="2" charset="-122"/>
              </a:rPr>
              <a:t>age(X,”30-39”) </a:t>
            </a:r>
            <a:r>
              <a:rPr kumimoji="0" lang="en-US" altLang="zh-CN" sz="2000" b="0" i="1" u="none" strike="noStrike" kern="0" cap="none" spc="0" normalizeH="0" baseline="0" noProof="0">
                <a:ln>
                  <a:noFill/>
                </a:ln>
                <a:solidFill>
                  <a:srgbClr val="CC0000"/>
                </a:solidFill>
                <a:effectLst/>
                <a:uLnTx/>
                <a:uFillTx/>
                <a:latin typeface="Times New Roman" pitchFamily="18" charset="0"/>
                <a:ea typeface="宋体" pitchFamily="2" charset="-122"/>
                <a:sym typeface="Symbol" pitchFamily="18" charset="2"/>
              </a:rPr>
              <a:t> income(X,”42K - 48K”)  buys(X,”high resolution TV”)</a:t>
            </a:r>
            <a:endParaRPr kumimoji="0" lang="en-US" altLang="zh-CN" sz="2000" b="0" i="1" u="none" strike="noStrike" kern="0" cap="none" spc="0" normalizeH="0" baseline="0" noProof="0" dirty="0">
              <a:ln>
                <a:noFill/>
              </a:ln>
              <a:solidFill>
                <a:srgbClr val="CC0000"/>
              </a:solidFill>
              <a:effectLst/>
              <a:uLnTx/>
              <a:uFillTx/>
              <a:latin typeface="Times New Roman" pitchFamily="18" charset="0"/>
              <a:ea typeface="宋体" pitchFamily="2" charset="-122"/>
              <a:sym typeface="Symbol" pitchFamily="18" charset="2"/>
            </a:endParaRPr>
          </a:p>
        </p:txBody>
      </p:sp>
    </p:spTree>
    <p:extLst>
      <p:ext uri="{BB962C8B-B14F-4D97-AF65-F5344CB8AC3E}">
        <p14:creationId xmlns:p14="http://schemas.microsoft.com/office/powerpoint/2010/main" val="2283624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多维关联规则挖掘</a:t>
            </a:r>
            <a:r>
              <a:rPr lang="en-US" altLang="zh-CN" sz="3600" dirty="0">
                <a:latin typeface="Arial" charset="0"/>
              </a:rPr>
              <a:t>——</a:t>
            </a:r>
            <a:r>
              <a:rPr lang="zh-CN" altLang="en-US" sz="3600" dirty="0"/>
              <a:t>挖掘量化关联规则</a:t>
            </a:r>
            <a:endParaRPr lang="zh-CN" altLang="en-US" dirty="0"/>
          </a:p>
        </p:txBody>
      </p:sp>
      <p:sp>
        <p:nvSpPr>
          <p:cNvPr id="2" name="Rectangle 3">
            <a:extLst>
              <a:ext uri="{FF2B5EF4-FFF2-40B4-BE49-F238E27FC236}">
                <a16:creationId xmlns:a16="http://schemas.microsoft.com/office/drawing/2014/main" id="{C1C13908-CBB5-BE33-6D91-52F510247F32}"/>
              </a:ext>
            </a:extLst>
          </p:cNvPr>
          <p:cNvSpPr>
            <a:spLocks noChangeArrowheads="1"/>
          </p:cNvSpPr>
          <p:nvPr/>
        </p:nvSpPr>
        <p:spPr bwMode="auto">
          <a:xfrm>
            <a:off x="323850" y="1628800"/>
            <a:ext cx="849662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669925" indent="-325438"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marR="0" lvl="0" indent="-342900" defTabSz="914400" eaLnBrk="1" fontAlgn="auto" latinLnBrk="0" hangingPunct="1">
              <a:lnSpc>
                <a:spcPct val="100000"/>
              </a:lnSpc>
              <a:spcBef>
                <a:spcPct val="20000"/>
              </a:spcBef>
              <a:spcAft>
                <a:spcPts val="0"/>
              </a:spcAft>
              <a:buClr>
                <a:srgbClr val="CC9900"/>
              </a:buClr>
              <a:buSzPct val="6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找出这类</a:t>
            </a:r>
            <a:r>
              <a:rPr kumimoji="0" lang="en-US" altLang="zh-CN" sz="2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2-</a:t>
            </a:r>
            <a:r>
              <a:rPr kumimoji="0" lang="zh-CN" altLang="en-US" sz="2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维量化关联规则的方法：关联规则聚类系统</a:t>
            </a:r>
            <a:r>
              <a:rPr kumimoji="0" lang="en-US" altLang="zh-CN" sz="2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(ARCS)</a:t>
            </a:r>
          </a:p>
          <a:p>
            <a:pPr marL="669925" marR="0" lvl="1" indent="-325438" defTabSz="914400" eaLnBrk="1" fontAlgn="auto" latinLnBrk="0" hangingPunct="1">
              <a:lnSpc>
                <a:spcPct val="100000"/>
              </a:lnSpc>
              <a:spcBef>
                <a:spcPct val="20000"/>
              </a:spcBef>
              <a:spcAft>
                <a:spcPts val="0"/>
              </a:spcAft>
              <a:buClr>
                <a:srgbClr val="3B812F"/>
              </a:buClr>
              <a:buSzPct val="60000"/>
              <a:buFont typeface="Wingdings" pitchFamily="2" charset="2"/>
              <a:buChar char="q"/>
              <a:tabLst/>
              <a:defRPr/>
            </a:pPr>
            <a:r>
              <a:rPr kumimoji="0" lang="zh-CN" altLang="en-US" sz="1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一种源于图像处理的技术，该技术将量化属性对映射到满足给定分类属性条件的</a:t>
            </a:r>
            <a:r>
              <a:rPr kumimoji="0" lang="en-US" altLang="zh-CN" sz="1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2-D</a:t>
            </a:r>
            <a:r>
              <a:rPr kumimoji="0" lang="zh-CN" altLang="en-US" sz="1800" b="0" i="0" u="none" strike="noStrike" kern="0" cap="none" spc="0" normalizeH="0" baseline="0" noProof="0" dirty="0">
                <a:ln>
                  <a:noFill/>
                </a:ln>
                <a:solidFill>
                  <a:srgbClr val="000000"/>
                </a:solidFill>
                <a:effectLst/>
                <a:uLnTx/>
                <a:uFillTx/>
                <a:latin typeface="Arial" charset="0"/>
                <a:ea typeface="宋体" pitchFamily="2" charset="-122"/>
                <a:sym typeface="Symbol" pitchFamily="18" charset="2"/>
              </a:rPr>
              <a:t>栅格上，然后通过搜索栅格点的聚类而产生关联规则</a:t>
            </a:r>
          </a:p>
        </p:txBody>
      </p:sp>
      <p:graphicFrame>
        <p:nvGraphicFramePr>
          <p:cNvPr id="3" name="Object 2">
            <a:extLst>
              <a:ext uri="{FF2B5EF4-FFF2-40B4-BE49-F238E27FC236}">
                <a16:creationId xmlns:a16="http://schemas.microsoft.com/office/drawing/2014/main" id="{2A99AF64-B0A6-F039-B98E-0C28978FD50A}"/>
              </a:ext>
            </a:extLst>
          </p:cNvPr>
          <p:cNvGraphicFramePr>
            <a:graphicFrameLocks noChangeAspect="1"/>
          </p:cNvGraphicFramePr>
          <p:nvPr>
            <p:extLst>
              <p:ext uri="{D42A27DB-BD31-4B8C-83A1-F6EECF244321}">
                <p14:modId xmlns:p14="http://schemas.microsoft.com/office/powerpoint/2010/main" val="3276178170"/>
              </p:ext>
            </p:extLst>
          </p:nvPr>
        </p:nvGraphicFramePr>
        <p:xfrm>
          <a:off x="3130991" y="3364706"/>
          <a:ext cx="5551939" cy="3083521"/>
        </p:xfrm>
        <a:graphic>
          <a:graphicData uri="http://schemas.openxmlformats.org/presentationml/2006/ole">
            <mc:AlternateContent xmlns:mc="http://schemas.openxmlformats.org/markup-compatibility/2006">
              <mc:Choice xmlns:v="urn:schemas-microsoft-com:vml" Requires="v">
                <p:oleObj name="Image" r:id="rId2" imgW="5375221" imgH="2986234" progId="Photoshop.Image.5">
                  <p:embed/>
                </p:oleObj>
              </mc:Choice>
              <mc:Fallback>
                <p:oleObj name="Image" r:id="rId2" imgW="5375221" imgH="2986234" progId="Photoshop.Image.5">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91" y="3364706"/>
                        <a:ext cx="5551939" cy="308352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99607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关联规则聚类系统</a:t>
            </a:r>
            <a:r>
              <a:rPr lang="en-US" altLang="zh-CN" dirty="0"/>
              <a:t>(ARCS)</a:t>
            </a:r>
            <a:endParaRPr lang="zh-CN" altLang="en-US" dirty="0"/>
          </a:p>
        </p:txBody>
      </p:sp>
      <p:sp>
        <p:nvSpPr>
          <p:cNvPr id="2" name="Rectangle 3">
            <a:extLst>
              <a:ext uri="{FF2B5EF4-FFF2-40B4-BE49-F238E27FC236}">
                <a16:creationId xmlns:a16="http://schemas.microsoft.com/office/drawing/2014/main" id="{AB1DE231-DB9F-233E-9033-AF7A199EBAAC}"/>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ARCS</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过程中的步骤包括</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1.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分箱（根据不同分箱方法创建一个</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数组），本步骤的目的在于减少量化属性相对应的巨大的值个数，使得</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栅格的大小可控</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等宽分箱</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等深分箱</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基于同质的分箱（每个箱中元组一致分布）</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找出频繁谓词集</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扫描分箱后形成的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数组，找出满足最小支持度和置信度的频繁谓词集</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83840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关联规则聚类系统</a:t>
            </a:r>
            <a:r>
              <a:rPr lang="en-US" altLang="zh-CN" dirty="0"/>
              <a:t>(ARCS)</a:t>
            </a:r>
            <a:endParaRPr lang="zh-CN" altLang="en-US" dirty="0"/>
          </a:p>
        </p:txBody>
      </p:sp>
      <p:sp>
        <p:nvSpPr>
          <p:cNvPr id="2" name="Rectangle 3">
            <a:extLst>
              <a:ext uri="{FF2B5EF4-FFF2-40B4-BE49-F238E27FC236}">
                <a16:creationId xmlns:a16="http://schemas.microsoft.com/office/drawing/2014/main" id="{7BE85D07-3A2F-1D0A-510E-15119925F023}"/>
              </a:ext>
            </a:extLst>
          </p:cNvPr>
          <p:cNvSpPr txBox="1">
            <a:spLocks noChangeArrowheads="1"/>
          </p:cNvSpPr>
          <p:nvPr/>
        </p:nvSpPr>
        <p:spPr bwMode="auto">
          <a:xfrm>
            <a:off x="729347" y="1387923"/>
            <a:ext cx="82184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3. </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关联规则聚类</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将上一步得到的强关联规则映射到</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栅格上，使用聚类算法，扫描栅格，搜索规则的矩形聚类</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
        <p:nvSpPr>
          <p:cNvPr id="3" name="Rectangle 4">
            <a:extLst>
              <a:ext uri="{FF2B5EF4-FFF2-40B4-BE49-F238E27FC236}">
                <a16:creationId xmlns:a16="http://schemas.microsoft.com/office/drawing/2014/main" id="{B06853D1-38C9-CC08-E4BA-17DE20939B20}"/>
              </a:ext>
            </a:extLst>
          </p:cNvPr>
          <p:cNvSpPr>
            <a:spLocks noChangeArrowheads="1"/>
          </p:cNvSpPr>
          <p:nvPr/>
        </p:nvSpPr>
        <p:spPr bwMode="auto">
          <a:xfrm>
            <a:off x="272147" y="311671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4" name="Object 2">
            <a:extLst>
              <a:ext uri="{FF2B5EF4-FFF2-40B4-BE49-F238E27FC236}">
                <a16:creationId xmlns:a16="http://schemas.microsoft.com/office/drawing/2014/main" id="{732A11E3-D020-B78F-0BA0-CABF2DDD4CD7}"/>
              </a:ext>
            </a:extLst>
          </p:cNvPr>
          <p:cNvGraphicFramePr>
            <a:graphicFrameLocks noChangeAspect="1"/>
          </p:cNvGraphicFramePr>
          <p:nvPr>
            <p:extLst>
              <p:ext uri="{D42A27DB-BD31-4B8C-83A1-F6EECF244321}">
                <p14:modId xmlns:p14="http://schemas.microsoft.com/office/powerpoint/2010/main" val="601331541"/>
              </p:ext>
            </p:extLst>
          </p:nvPr>
        </p:nvGraphicFramePr>
        <p:xfrm>
          <a:off x="522972" y="2856361"/>
          <a:ext cx="6842125" cy="296862"/>
        </p:xfrm>
        <a:graphic>
          <a:graphicData uri="http://schemas.openxmlformats.org/presentationml/2006/ole">
            <mc:AlternateContent xmlns:mc="http://schemas.openxmlformats.org/markup-compatibility/2006">
              <mc:Choice xmlns:v="urn:schemas-microsoft-com:vml" Requires="v">
                <p:oleObj name="公式" r:id="rId2" imgW="4597400" imgH="203200" progId="Equation.3">
                  <p:embed/>
                </p:oleObj>
              </mc:Choice>
              <mc:Fallback>
                <p:oleObj name="公式" r:id="rId2" imgW="4597400" imgH="203200" progId="Equation.3">
                  <p:embed/>
                  <p:pic>
                    <p:nvPicPr>
                      <p:cNvPr id="174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72" y="2856361"/>
                        <a:ext cx="6842125"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
            <a:extLst>
              <a:ext uri="{FF2B5EF4-FFF2-40B4-BE49-F238E27FC236}">
                <a16:creationId xmlns:a16="http://schemas.microsoft.com/office/drawing/2014/main" id="{5D541B03-6048-5804-51D9-16ADC6937F26}"/>
              </a:ext>
            </a:extLst>
          </p:cNvPr>
          <p:cNvSpPr>
            <a:spLocks noChangeArrowheads="1"/>
          </p:cNvSpPr>
          <p:nvPr/>
        </p:nvSpPr>
        <p:spPr bwMode="auto">
          <a:xfrm>
            <a:off x="272147" y="311671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6" name="Object 3">
            <a:extLst>
              <a:ext uri="{FF2B5EF4-FFF2-40B4-BE49-F238E27FC236}">
                <a16:creationId xmlns:a16="http://schemas.microsoft.com/office/drawing/2014/main" id="{B9C566FD-FA80-981E-76EF-45C1FD53492F}"/>
              </a:ext>
            </a:extLst>
          </p:cNvPr>
          <p:cNvGraphicFramePr>
            <a:graphicFrameLocks noChangeAspect="1"/>
          </p:cNvGraphicFramePr>
          <p:nvPr>
            <p:extLst>
              <p:ext uri="{D42A27DB-BD31-4B8C-83A1-F6EECF244321}">
                <p14:modId xmlns:p14="http://schemas.microsoft.com/office/powerpoint/2010/main" val="1560171945"/>
              </p:ext>
            </p:extLst>
          </p:nvPr>
        </p:nvGraphicFramePr>
        <p:xfrm>
          <a:off x="522972" y="3216723"/>
          <a:ext cx="6913563" cy="300038"/>
        </p:xfrm>
        <a:graphic>
          <a:graphicData uri="http://schemas.openxmlformats.org/presentationml/2006/ole">
            <mc:AlternateContent xmlns:mc="http://schemas.openxmlformats.org/markup-compatibility/2006">
              <mc:Choice xmlns:v="urn:schemas-microsoft-com:vml" Requires="v">
                <p:oleObj name="公式" r:id="rId4" imgW="4597400" imgH="203200" progId="Equation.3">
                  <p:embed/>
                </p:oleObj>
              </mc:Choice>
              <mc:Fallback>
                <p:oleObj name="公式" r:id="rId4" imgW="4597400" imgH="203200" progId="Equation.3">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72" y="3216723"/>
                        <a:ext cx="6913563"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
            <a:extLst>
              <a:ext uri="{FF2B5EF4-FFF2-40B4-BE49-F238E27FC236}">
                <a16:creationId xmlns:a16="http://schemas.microsoft.com/office/drawing/2014/main" id="{F8818D96-5029-3634-9B6D-153618030384}"/>
              </a:ext>
            </a:extLst>
          </p:cNvPr>
          <p:cNvSpPr>
            <a:spLocks noChangeArrowheads="1"/>
          </p:cNvSpPr>
          <p:nvPr/>
        </p:nvSpPr>
        <p:spPr bwMode="auto">
          <a:xfrm>
            <a:off x="272147" y="311671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8" name="Object 4">
            <a:extLst>
              <a:ext uri="{FF2B5EF4-FFF2-40B4-BE49-F238E27FC236}">
                <a16:creationId xmlns:a16="http://schemas.microsoft.com/office/drawing/2014/main" id="{B52EC44E-7728-828B-92F4-9B082E955569}"/>
              </a:ext>
            </a:extLst>
          </p:cNvPr>
          <p:cNvGraphicFramePr>
            <a:graphicFrameLocks noChangeAspect="1"/>
          </p:cNvGraphicFramePr>
          <p:nvPr>
            <p:extLst>
              <p:ext uri="{D42A27DB-BD31-4B8C-83A1-F6EECF244321}">
                <p14:modId xmlns:p14="http://schemas.microsoft.com/office/powerpoint/2010/main" val="494773768"/>
              </p:ext>
            </p:extLst>
          </p:nvPr>
        </p:nvGraphicFramePr>
        <p:xfrm>
          <a:off x="522972" y="3577086"/>
          <a:ext cx="6842125" cy="296862"/>
        </p:xfrm>
        <a:graphic>
          <a:graphicData uri="http://schemas.openxmlformats.org/presentationml/2006/ole">
            <mc:AlternateContent xmlns:mc="http://schemas.openxmlformats.org/markup-compatibility/2006">
              <mc:Choice xmlns:v="urn:schemas-microsoft-com:vml" Requires="v">
                <p:oleObj name="公式" r:id="rId6" imgW="4610100" imgH="203200" progId="Equation.3">
                  <p:embed/>
                </p:oleObj>
              </mc:Choice>
              <mc:Fallback>
                <p:oleObj name="公式" r:id="rId6" imgW="4610100" imgH="203200" progId="Equation.3">
                  <p:embed/>
                  <p:pic>
                    <p:nvPicPr>
                      <p:cNvPr id="1741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72" y="3577086"/>
                        <a:ext cx="6842125"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0">
            <a:extLst>
              <a:ext uri="{FF2B5EF4-FFF2-40B4-BE49-F238E27FC236}">
                <a16:creationId xmlns:a16="http://schemas.microsoft.com/office/drawing/2014/main" id="{075EF38F-972D-1C1F-02B9-45DBCC1DDE71}"/>
              </a:ext>
            </a:extLst>
          </p:cNvPr>
          <p:cNvSpPr>
            <a:spLocks noChangeArrowheads="1"/>
          </p:cNvSpPr>
          <p:nvPr/>
        </p:nvSpPr>
        <p:spPr bwMode="auto">
          <a:xfrm>
            <a:off x="272147" y="311671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10" name="Object 5">
            <a:extLst>
              <a:ext uri="{FF2B5EF4-FFF2-40B4-BE49-F238E27FC236}">
                <a16:creationId xmlns:a16="http://schemas.microsoft.com/office/drawing/2014/main" id="{FEDAFB5D-832F-3D4E-0B05-D0162BB5E0D2}"/>
              </a:ext>
            </a:extLst>
          </p:cNvPr>
          <p:cNvGraphicFramePr>
            <a:graphicFrameLocks noChangeAspect="1"/>
          </p:cNvGraphicFramePr>
          <p:nvPr>
            <p:extLst>
              <p:ext uri="{D42A27DB-BD31-4B8C-83A1-F6EECF244321}">
                <p14:modId xmlns:p14="http://schemas.microsoft.com/office/powerpoint/2010/main" val="3827179122"/>
              </p:ext>
            </p:extLst>
          </p:nvPr>
        </p:nvGraphicFramePr>
        <p:xfrm>
          <a:off x="522972" y="3937448"/>
          <a:ext cx="6842125" cy="296863"/>
        </p:xfrm>
        <a:graphic>
          <a:graphicData uri="http://schemas.openxmlformats.org/presentationml/2006/ole">
            <mc:AlternateContent xmlns:mc="http://schemas.openxmlformats.org/markup-compatibility/2006">
              <mc:Choice xmlns:v="urn:schemas-microsoft-com:vml" Requires="v">
                <p:oleObj name="公式" r:id="rId8" imgW="4610100" imgH="203200" progId="Equation.3">
                  <p:embed/>
                </p:oleObj>
              </mc:Choice>
              <mc:Fallback>
                <p:oleObj name="公式" r:id="rId8" imgW="4610100" imgH="203200" progId="Equation.3">
                  <p:embed/>
                  <p:pic>
                    <p:nvPicPr>
                      <p:cNvPr id="1741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972" y="3937448"/>
                        <a:ext cx="6842125"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AutoShape 12">
            <a:extLst>
              <a:ext uri="{FF2B5EF4-FFF2-40B4-BE49-F238E27FC236}">
                <a16:creationId xmlns:a16="http://schemas.microsoft.com/office/drawing/2014/main" id="{FFF3C842-F1B0-F7D1-4036-7501E8EDE695}"/>
              </a:ext>
            </a:extLst>
          </p:cNvPr>
          <p:cNvSpPr>
            <a:spLocks noChangeArrowheads="1"/>
          </p:cNvSpPr>
          <p:nvPr/>
        </p:nvSpPr>
        <p:spPr bwMode="auto">
          <a:xfrm>
            <a:off x="7580997" y="2929386"/>
            <a:ext cx="792163" cy="1223962"/>
          </a:xfrm>
          <a:prstGeom prst="rightArrowCallout">
            <a:avLst>
              <a:gd name="adj1" fmla="val 38627"/>
              <a:gd name="adj2" fmla="val 44986"/>
              <a:gd name="adj3" fmla="val 16667"/>
              <a:gd name="adj4" fmla="val 15431"/>
            </a:avLst>
          </a:prstGeom>
          <a:solidFill>
            <a:srgbClr val="800000"/>
          </a:solidFill>
          <a:ln w="12700" algn="ctr">
            <a:solidFill>
              <a:srgbClr val="000000"/>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12" name="Object 6">
            <a:extLst>
              <a:ext uri="{FF2B5EF4-FFF2-40B4-BE49-F238E27FC236}">
                <a16:creationId xmlns:a16="http://schemas.microsoft.com/office/drawing/2014/main" id="{160D39EE-01CB-1B13-F44E-A242BED8CB37}"/>
              </a:ext>
            </a:extLst>
          </p:cNvPr>
          <p:cNvGraphicFramePr>
            <a:graphicFrameLocks noChangeAspect="1"/>
          </p:cNvGraphicFramePr>
          <p:nvPr>
            <p:extLst>
              <p:ext uri="{D42A27DB-BD31-4B8C-83A1-F6EECF244321}">
                <p14:modId xmlns:p14="http://schemas.microsoft.com/office/powerpoint/2010/main" val="3259292349"/>
              </p:ext>
            </p:extLst>
          </p:nvPr>
        </p:nvGraphicFramePr>
        <p:xfrm>
          <a:off x="4267885" y="4358136"/>
          <a:ext cx="4038600" cy="2243137"/>
        </p:xfrm>
        <a:graphic>
          <a:graphicData uri="http://schemas.openxmlformats.org/presentationml/2006/ole">
            <mc:AlternateContent xmlns:mc="http://schemas.openxmlformats.org/markup-compatibility/2006">
              <mc:Choice xmlns:v="urn:schemas-microsoft-com:vml" Requires="v">
                <p:oleObj name="Image" r:id="rId10" imgW="5375221" imgH="2986234" progId="Photoshop.Image.5">
                  <p:embed/>
                </p:oleObj>
              </mc:Choice>
              <mc:Fallback>
                <p:oleObj name="Image" r:id="rId10" imgW="5375221" imgH="2986234" progId="Photoshop.Image.5">
                  <p:embed/>
                  <p:pic>
                    <p:nvPicPr>
                      <p:cNvPr id="1741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885" y="4358136"/>
                        <a:ext cx="4038600"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14">
            <a:extLst>
              <a:ext uri="{FF2B5EF4-FFF2-40B4-BE49-F238E27FC236}">
                <a16:creationId xmlns:a16="http://schemas.microsoft.com/office/drawing/2014/main" id="{F156D850-3C4D-2AF9-04E9-B151B5578A15}"/>
              </a:ext>
            </a:extLst>
          </p:cNvPr>
          <p:cNvSpPr>
            <a:spLocks noChangeArrowheads="1"/>
          </p:cNvSpPr>
          <p:nvPr/>
        </p:nvSpPr>
        <p:spPr bwMode="auto">
          <a:xfrm rot="5727998">
            <a:off x="8060422" y="3961261"/>
            <a:ext cx="1057275" cy="431800"/>
          </a:xfrm>
          <a:prstGeom prst="curvedDownArrow">
            <a:avLst>
              <a:gd name="adj1" fmla="val 48971"/>
              <a:gd name="adj2" fmla="val 97941"/>
              <a:gd name="adj3" fmla="val 33333"/>
            </a:avLst>
          </a:prstGeom>
          <a:solidFill>
            <a:srgbClr val="800000"/>
          </a:solidFill>
          <a:ln w="12700">
            <a:solidFill>
              <a:srgbClr val="000000"/>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14" name="Rectangle 15">
            <a:extLst>
              <a:ext uri="{FF2B5EF4-FFF2-40B4-BE49-F238E27FC236}">
                <a16:creationId xmlns:a16="http://schemas.microsoft.com/office/drawing/2014/main" id="{BBB18466-76A5-1527-422F-5648BB5B5844}"/>
              </a:ext>
            </a:extLst>
          </p:cNvPr>
          <p:cNvSpPr>
            <a:spLocks noChangeArrowheads="1"/>
          </p:cNvSpPr>
          <p:nvPr/>
        </p:nvSpPr>
        <p:spPr bwMode="auto">
          <a:xfrm>
            <a:off x="272147" y="300241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graphicFrame>
        <p:nvGraphicFramePr>
          <p:cNvPr id="15" name="Object 7">
            <a:extLst>
              <a:ext uri="{FF2B5EF4-FFF2-40B4-BE49-F238E27FC236}">
                <a16:creationId xmlns:a16="http://schemas.microsoft.com/office/drawing/2014/main" id="{8290935C-41F5-E048-7801-EE4830E016E0}"/>
              </a:ext>
            </a:extLst>
          </p:cNvPr>
          <p:cNvGraphicFramePr>
            <a:graphicFrameLocks noChangeAspect="1"/>
          </p:cNvGraphicFramePr>
          <p:nvPr>
            <p:extLst>
              <p:ext uri="{D42A27DB-BD31-4B8C-83A1-F6EECF244321}">
                <p14:modId xmlns:p14="http://schemas.microsoft.com/office/powerpoint/2010/main" val="1481680767"/>
              </p:ext>
            </p:extLst>
          </p:nvPr>
        </p:nvGraphicFramePr>
        <p:xfrm>
          <a:off x="451535" y="5664648"/>
          <a:ext cx="4321175" cy="712788"/>
        </p:xfrm>
        <a:graphic>
          <a:graphicData uri="http://schemas.openxmlformats.org/presentationml/2006/ole">
            <mc:AlternateContent xmlns:mc="http://schemas.openxmlformats.org/markup-compatibility/2006">
              <mc:Choice xmlns:v="urn:schemas-microsoft-com:vml" Requires="v">
                <p:oleObj name="公式" r:id="rId12" imgW="2603500" imgH="431800" progId="Equation.3">
                  <p:embed/>
                </p:oleObj>
              </mc:Choice>
              <mc:Fallback>
                <p:oleObj name="公式" r:id="rId12" imgW="2603500" imgH="431800" progId="Equation.3">
                  <p:embed/>
                  <p:pic>
                    <p:nvPicPr>
                      <p:cNvPr id="17415"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535" y="5664648"/>
                        <a:ext cx="43211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AutoShape 17">
            <a:extLst>
              <a:ext uri="{FF2B5EF4-FFF2-40B4-BE49-F238E27FC236}">
                <a16:creationId xmlns:a16="http://schemas.microsoft.com/office/drawing/2014/main" id="{B2E6D0C1-5E7E-6155-2062-178CFBA5BD10}"/>
              </a:ext>
            </a:extLst>
          </p:cNvPr>
          <p:cNvSpPr>
            <a:spLocks noChangeArrowheads="1"/>
          </p:cNvSpPr>
          <p:nvPr/>
        </p:nvSpPr>
        <p:spPr bwMode="auto">
          <a:xfrm rot="3761063">
            <a:off x="3728929" y="4908204"/>
            <a:ext cx="431800" cy="649287"/>
          </a:xfrm>
          <a:prstGeom prst="downArrow">
            <a:avLst>
              <a:gd name="adj1" fmla="val 50000"/>
              <a:gd name="adj2" fmla="val 37592"/>
            </a:avLst>
          </a:prstGeom>
          <a:solidFill>
            <a:srgbClr val="800000"/>
          </a:solidFill>
          <a:ln w="12700" algn="ctr">
            <a:solidFill>
              <a:srgbClr val="000000"/>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pitchFamily="2" charset="-122"/>
            </a:endParaRPr>
          </a:p>
        </p:txBody>
      </p:sp>
    </p:spTree>
    <p:extLst>
      <p:ext uri="{BB962C8B-B14F-4D97-AF65-F5344CB8AC3E}">
        <p14:creationId xmlns:p14="http://schemas.microsoft.com/office/powerpoint/2010/main" val="1897019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t>ARCS</a:t>
            </a:r>
            <a:r>
              <a:rPr lang="zh-CN" altLang="en-US" dirty="0"/>
              <a:t>的局限性</a:t>
            </a:r>
          </a:p>
        </p:txBody>
      </p:sp>
      <p:sp>
        <p:nvSpPr>
          <p:cNvPr id="2" name="Rectangle 3">
            <a:extLst>
              <a:ext uri="{FF2B5EF4-FFF2-40B4-BE49-F238E27FC236}">
                <a16:creationId xmlns:a16="http://schemas.microsoft.com/office/drawing/2014/main" id="{98407D5A-C6AA-BF8F-EA12-FDA31A7F8025}"/>
              </a:ext>
            </a:extLst>
          </p:cNvPr>
          <p:cNvSpPr txBox="1">
            <a:spLocks noChangeArrowheads="1"/>
          </p:cNvSpPr>
          <p:nvPr/>
        </p:nvSpPr>
        <p:spPr bwMode="auto">
          <a:xfrm>
            <a:off x="457200" y="1600200"/>
            <a:ext cx="82296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所挖掘的关联规则左手边只能是量化属性</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规则的左手边只能有两个量化属性（</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2-D</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栅格的限制）</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一种不基于栅格的，可以发现更一般关联规则的技术，其中任意个数的量化属性和分类属性可以出现在规则的两端</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等深分箱动态划分</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根据</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部分完全性</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的度量进行聚类</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179426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1468" y="194686"/>
            <a:ext cx="7098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Arial"/>
                <a:ea typeface="微软雅黑"/>
                <a:cs typeface="+mj-cs"/>
              </a:rPr>
              <a:t>课程内容</a:t>
            </a:r>
          </a:p>
        </p:txBody>
      </p:sp>
      <p:sp>
        <p:nvSpPr>
          <p:cNvPr id="4" name="AutoShape 2" descr="https://image.jiqizhixin.com/uploads/editor/857475d9-f530-425d-9b0e-62e3c0f30fff/640.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矩形 1">
            <a:extLst>
              <a:ext uri="{FF2B5EF4-FFF2-40B4-BE49-F238E27FC236}">
                <a16:creationId xmlns:a16="http://schemas.microsoft.com/office/drawing/2014/main" id="{C037976F-DBCB-1BC0-552F-E3AEE267F1B2}"/>
              </a:ext>
            </a:extLst>
          </p:cNvPr>
          <p:cNvSpPr/>
          <p:nvPr/>
        </p:nvSpPr>
        <p:spPr>
          <a:xfrm>
            <a:off x="651523" y="2051548"/>
            <a:ext cx="825867" cy="581057"/>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绪论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3" name="矩形 2">
            <a:extLst>
              <a:ext uri="{FF2B5EF4-FFF2-40B4-BE49-F238E27FC236}">
                <a16:creationId xmlns:a16="http://schemas.microsoft.com/office/drawing/2014/main" id="{6D51AF62-5396-025D-3A03-33983B910932}"/>
              </a:ext>
            </a:extLst>
          </p:cNvPr>
          <p:cNvSpPr/>
          <p:nvPr/>
        </p:nvSpPr>
        <p:spPr>
          <a:xfrm>
            <a:off x="1824661" y="2051548"/>
            <a:ext cx="1467068" cy="581057"/>
          </a:xfrm>
          <a:prstGeom prst="rect">
            <a:avLst/>
          </a:prstGeom>
        </p:spPr>
        <p:txBody>
          <a:bodyPr wrap="none" lIns="91440" tIns="45720" rIns="91440" bIns="4572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5" name="矩形 4">
            <a:extLst>
              <a:ext uri="{FF2B5EF4-FFF2-40B4-BE49-F238E27FC236}">
                <a16:creationId xmlns:a16="http://schemas.microsoft.com/office/drawing/2014/main" id="{B5D034C1-05BA-3879-274A-0CF1EB2AB8A1}"/>
              </a:ext>
            </a:extLst>
          </p:cNvPr>
          <p:cNvSpPr/>
          <p:nvPr/>
        </p:nvSpPr>
        <p:spPr>
          <a:xfrm>
            <a:off x="3639000" y="2051548"/>
            <a:ext cx="1795684" cy="2243050"/>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逻辑回归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决策树</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支持向量机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贝叶斯分类</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6" name="矩形 5">
            <a:extLst>
              <a:ext uri="{FF2B5EF4-FFF2-40B4-BE49-F238E27FC236}">
                <a16:creationId xmlns:a16="http://schemas.microsoft.com/office/drawing/2014/main" id="{92EFE9F7-1E35-AEE4-C70A-4A3ED031B184}"/>
              </a:ext>
            </a:extLst>
          </p:cNvPr>
          <p:cNvSpPr/>
          <p:nvPr/>
        </p:nvSpPr>
        <p:spPr>
          <a:xfrm>
            <a:off x="9410631" y="2051548"/>
            <a:ext cx="2108269" cy="1689052"/>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k</a:t>
            </a: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近邻学习</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主成分分析</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线性判别分析</a:t>
            </a:r>
          </a:p>
        </p:txBody>
      </p:sp>
      <p:sp>
        <p:nvSpPr>
          <p:cNvPr id="7" name="矩形 6">
            <a:extLst>
              <a:ext uri="{FF2B5EF4-FFF2-40B4-BE49-F238E27FC236}">
                <a16:creationId xmlns:a16="http://schemas.microsoft.com/office/drawing/2014/main" id="{6A2CC048-4630-CD58-27F9-5CCC32D2BF7D}"/>
              </a:ext>
            </a:extLst>
          </p:cNvPr>
          <p:cNvSpPr/>
          <p:nvPr/>
        </p:nvSpPr>
        <p:spPr>
          <a:xfrm>
            <a:off x="7596294" y="2051548"/>
            <a:ext cx="1467068" cy="580415"/>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原型聚类</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DC1A929-68CF-5083-CFDD-DE7EB0E2734A}"/>
              </a:ext>
            </a:extLst>
          </p:cNvPr>
          <p:cNvGrpSpPr/>
          <p:nvPr/>
        </p:nvGrpSpPr>
        <p:grpSpPr>
          <a:xfrm>
            <a:off x="3197493" y="4437112"/>
            <a:ext cx="3317996" cy="847554"/>
            <a:chOff x="4074148" y="5552938"/>
            <a:chExt cx="3317996" cy="847554"/>
          </a:xfrm>
        </p:grpSpPr>
        <p:sp>
          <p:nvSpPr>
            <p:cNvPr id="9" name="矩形 8">
              <a:extLst>
                <a:ext uri="{FF2B5EF4-FFF2-40B4-BE49-F238E27FC236}">
                  <a16:creationId xmlns:a16="http://schemas.microsoft.com/office/drawing/2014/main" id="{6445CB59-6A0A-899C-7224-C53B28C1F159}"/>
                </a:ext>
              </a:extLst>
            </p:cNvPr>
            <p:cNvSpPr/>
            <p:nvPr/>
          </p:nvSpPr>
          <p:spPr>
            <a:xfrm>
              <a:off x="4604201" y="5877272"/>
              <a:ext cx="2787943"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rPr>
                <a:t>模型评估与选择</a:t>
              </a:r>
              <a:endParaRPr kumimoji="0" lang="en-US" altLang="zh-CN"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endParaRPr>
            </a:p>
          </p:txBody>
        </p:sp>
        <p:sp>
          <p:nvSpPr>
            <p:cNvPr id="10" name="箭头: 直角上 9">
              <a:extLst>
                <a:ext uri="{FF2B5EF4-FFF2-40B4-BE49-F238E27FC236}">
                  <a16:creationId xmlns:a16="http://schemas.microsoft.com/office/drawing/2014/main" id="{887CBF3F-AF2E-E77E-3D4F-B78843EA83CF}"/>
                </a:ext>
              </a:extLst>
            </p:cNvPr>
            <p:cNvSpPr/>
            <p:nvPr/>
          </p:nvSpPr>
          <p:spPr>
            <a:xfrm flipH="1">
              <a:off x="4074148" y="5552938"/>
              <a:ext cx="504000" cy="648072"/>
            </a:xfrm>
            <a:prstGeom prst="bentUpArrow">
              <a:avLst>
                <a:gd name="adj1" fmla="val 17812"/>
                <a:gd name="adj2" fmla="val 25000"/>
                <a:gd name="adj3" fmla="val 25000"/>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F0000"/>
                </a:solidFill>
                <a:effectLst/>
                <a:uLnTx/>
                <a:uFillTx/>
                <a:latin typeface="Arial"/>
                <a:ea typeface="宋体"/>
                <a:cs typeface="+mn-cs"/>
              </a:endParaRPr>
            </a:p>
          </p:txBody>
        </p:sp>
      </p:grpSp>
      <p:sp>
        <p:nvSpPr>
          <p:cNvPr id="11" name="矩形 10">
            <a:extLst>
              <a:ext uri="{FF2B5EF4-FFF2-40B4-BE49-F238E27FC236}">
                <a16:creationId xmlns:a16="http://schemas.microsoft.com/office/drawing/2014/main" id="{889644FD-C9A1-0208-AEB9-8487F0489B84}"/>
              </a:ext>
            </a:extLst>
          </p:cNvPr>
          <p:cNvSpPr/>
          <p:nvPr/>
        </p:nvSpPr>
        <p:spPr>
          <a:xfrm>
            <a:off x="5781955" y="2051548"/>
            <a:ext cx="1467068" cy="580415"/>
          </a:xfrm>
          <a:prstGeom prst="rect">
            <a:avLst/>
          </a:prstGeom>
        </p:spPr>
        <p:txBody>
          <a:bodyPr wrap="none">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神经网络</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pic>
        <p:nvPicPr>
          <p:cNvPr id="12" name="Picture 4">
            <a:extLst>
              <a:ext uri="{FF2B5EF4-FFF2-40B4-BE49-F238E27FC236}">
                <a16:creationId xmlns:a16="http://schemas.microsoft.com/office/drawing/2014/main" id="{44EF3758-8A38-5639-EB6F-66CF8D93C83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000" y="0"/>
            <a:ext cx="12240000" cy="91800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9F64A12A-6106-9777-89F3-0705671C0BA4}"/>
              </a:ext>
            </a:extLst>
          </p:cNvPr>
          <p:cNvSpPr txBox="1"/>
          <p:nvPr/>
        </p:nvSpPr>
        <p:spPr>
          <a:xfrm>
            <a:off x="7107275" y="3429000"/>
            <a:ext cx="5084725" cy="2997231"/>
          </a:xfrm>
          <a:prstGeom prst="rect">
            <a:avLst/>
          </a:prstGeom>
          <a:noFill/>
        </p:spPr>
        <p:txBody>
          <a:bodyPr wrap="none" lIns="0" tIns="0" rIns="0" bIns="0"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altLang="zh-CN"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rPr>
              <a:t>Q&amp;A</a:t>
            </a:r>
            <a:endParaRPr kumimoji="0" lang="zh-CN" altLang="en-US"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endParaRPr>
          </a:p>
        </p:txBody>
      </p:sp>
    </p:spTree>
    <p:extLst>
      <p:ext uri="{BB962C8B-B14F-4D97-AF65-F5344CB8AC3E}">
        <p14:creationId xmlns:p14="http://schemas.microsoft.com/office/powerpoint/2010/main" val="1573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关联规则：基本概念</a:t>
            </a:r>
            <a:endParaRPr lang="zh-CN" altLang="en-US" dirty="0"/>
          </a:p>
        </p:txBody>
      </p:sp>
      <p:sp>
        <p:nvSpPr>
          <p:cNvPr id="3" name="Rectangle 3">
            <a:extLst>
              <a:ext uri="{FF2B5EF4-FFF2-40B4-BE49-F238E27FC236}">
                <a16:creationId xmlns:a16="http://schemas.microsoft.com/office/drawing/2014/main" id="{36A48AB6-FE24-9BA3-779C-A4F3D8260CEA}"/>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kern="0" dirty="0">
                <a:ea typeface="宋体" charset="-122"/>
              </a:rPr>
              <a:t>给定：</a:t>
            </a:r>
          </a:p>
          <a:p>
            <a:pPr lvl="1">
              <a:lnSpc>
                <a:spcPct val="90000"/>
              </a:lnSpc>
            </a:pPr>
            <a:r>
              <a:rPr lang="zh-CN" altLang="en-US" kern="0" dirty="0">
                <a:ea typeface="宋体" charset="-122"/>
              </a:rPr>
              <a:t>项的集合：</a:t>
            </a:r>
            <a:r>
              <a:rPr lang="en-US" altLang="zh-CN" i="1" kern="0" dirty="0">
                <a:ea typeface="宋体" charset="-122"/>
              </a:rPr>
              <a:t>I={i</a:t>
            </a:r>
            <a:r>
              <a:rPr lang="en-US" altLang="zh-CN" i="1" kern="0" baseline="-25000" dirty="0">
                <a:ea typeface="宋体" charset="-122"/>
              </a:rPr>
              <a:t>1</a:t>
            </a:r>
            <a:r>
              <a:rPr lang="en-US" altLang="zh-CN" i="1" kern="0" dirty="0">
                <a:ea typeface="宋体" charset="-122"/>
              </a:rPr>
              <a:t>,i</a:t>
            </a:r>
            <a:r>
              <a:rPr lang="en-US" altLang="zh-CN" i="1" kern="0" baseline="-25000" dirty="0">
                <a:ea typeface="宋体" charset="-122"/>
              </a:rPr>
              <a:t>2</a:t>
            </a:r>
            <a:r>
              <a:rPr lang="en-US" altLang="zh-CN" i="1" kern="0" dirty="0">
                <a:ea typeface="宋体" charset="-122"/>
              </a:rPr>
              <a:t>,...,i</a:t>
            </a:r>
            <a:r>
              <a:rPr lang="en-US" altLang="zh-CN" i="1" kern="0" baseline="-25000" dirty="0">
                <a:ea typeface="宋体" charset="-122"/>
              </a:rPr>
              <a:t>n</a:t>
            </a:r>
            <a:r>
              <a:rPr lang="en-US" altLang="zh-CN" i="1" kern="0" dirty="0">
                <a:ea typeface="宋体" charset="-122"/>
              </a:rPr>
              <a:t>}</a:t>
            </a:r>
          </a:p>
          <a:p>
            <a:pPr lvl="1">
              <a:lnSpc>
                <a:spcPct val="90000"/>
              </a:lnSpc>
            </a:pPr>
            <a:r>
              <a:rPr lang="zh-CN" altLang="en-US" kern="0" dirty="0">
                <a:ea typeface="宋体" charset="-122"/>
              </a:rPr>
              <a:t>任务相关数据</a:t>
            </a:r>
            <a:r>
              <a:rPr lang="en-US" altLang="zh-CN" i="1" kern="0" dirty="0">
                <a:ea typeface="宋体" charset="-122"/>
              </a:rPr>
              <a:t>D</a:t>
            </a:r>
            <a:r>
              <a:rPr lang="zh-CN" altLang="en-US" kern="0" dirty="0">
                <a:ea typeface="宋体" charset="-122"/>
              </a:rPr>
              <a:t>是数据库事务的集合，每个事务</a:t>
            </a:r>
            <a:r>
              <a:rPr lang="en-US" altLang="zh-CN" i="1" kern="0" dirty="0">
                <a:ea typeface="宋体" charset="-122"/>
              </a:rPr>
              <a:t>T</a:t>
            </a:r>
            <a:r>
              <a:rPr lang="zh-CN" altLang="en-US" kern="0" dirty="0">
                <a:ea typeface="宋体" charset="-122"/>
              </a:rPr>
              <a:t>则是项的集合，使得</a:t>
            </a:r>
          </a:p>
          <a:p>
            <a:pPr lvl="1">
              <a:lnSpc>
                <a:spcPct val="90000"/>
              </a:lnSpc>
            </a:pPr>
            <a:r>
              <a:rPr lang="zh-CN" altLang="en-US" kern="0" dirty="0">
                <a:ea typeface="宋体" charset="-122"/>
              </a:rPr>
              <a:t>每个事务由事务标识符</a:t>
            </a:r>
            <a:r>
              <a:rPr lang="en-US" altLang="zh-CN" i="1" kern="0" dirty="0">
                <a:ea typeface="宋体" charset="-122"/>
              </a:rPr>
              <a:t>TID</a:t>
            </a:r>
            <a:r>
              <a:rPr lang="zh-CN" altLang="en-US" kern="0" dirty="0">
                <a:ea typeface="宋体" charset="-122"/>
              </a:rPr>
              <a:t>标识；</a:t>
            </a:r>
          </a:p>
          <a:p>
            <a:pPr lvl="1">
              <a:lnSpc>
                <a:spcPct val="90000"/>
              </a:lnSpc>
            </a:pPr>
            <a:r>
              <a:rPr lang="en-US" altLang="zh-CN" i="1" kern="0" dirty="0">
                <a:ea typeface="宋体" charset="-122"/>
              </a:rPr>
              <a:t>A,B</a:t>
            </a:r>
            <a:r>
              <a:rPr lang="zh-CN" altLang="en-US" kern="0" dirty="0">
                <a:ea typeface="宋体" charset="-122"/>
              </a:rPr>
              <a:t>为两个项集，事务</a:t>
            </a:r>
            <a:r>
              <a:rPr lang="en-US" altLang="zh-CN" i="1" kern="0" dirty="0">
                <a:ea typeface="宋体" charset="-122"/>
              </a:rPr>
              <a:t>T</a:t>
            </a:r>
            <a:r>
              <a:rPr lang="zh-CN" altLang="en-US" kern="0" dirty="0">
                <a:ea typeface="宋体" charset="-122"/>
              </a:rPr>
              <a:t>包含</a:t>
            </a:r>
            <a:r>
              <a:rPr lang="en-US" altLang="zh-CN" i="1" kern="0" dirty="0">
                <a:ea typeface="宋体" charset="-122"/>
              </a:rPr>
              <a:t>A</a:t>
            </a:r>
            <a:r>
              <a:rPr lang="zh-CN" altLang="en-US" kern="0" dirty="0">
                <a:ea typeface="宋体" charset="-122"/>
              </a:rPr>
              <a:t>当且仅当</a:t>
            </a:r>
          </a:p>
          <a:p>
            <a:pPr>
              <a:lnSpc>
                <a:spcPct val="90000"/>
              </a:lnSpc>
            </a:pPr>
            <a:r>
              <a:rPr lang="zh-CN" altLang="en-US" kern="0" dirty="0">
                <a:ea typeface="宋体" charset="-122"/>
              </a:rPr>
              <a:t>则关联规则是如下蕴涵式：</a:t>
            </a:r>
          </a:p>
          <a:p>
            <a:pPr lvl="1">
              <a:lnSpc>
                <a:spcPct val="90000"/>
              </a:lnSpc>
            </a:pPr>
            <a:endParaRPr lang="zh-CN" altLang="en-US" kern="0" dirty="0">
              <a:ea typeface="宋体" charset="-122"/>
            </a:endParaRPr>
          </a:p>
          <a:p>
            <a:pPr lvl="1">
              <a:lnSpc>
                <a:spcPct val="90000"/>
              </a:lnSpc>
            </a:pPr>
            <a:r>
              <a:rPr lang="zh-CN" altLang="en-US" kern="0" dirty="0">
                <a:ea typeface="宋体" charset="-122"/>
              </a:rPr>
              <a:t>其中                   并且                ，规则            在事务集</a:t>
            </a:r>
            <a:r>
              <a:rPr lang="en-US" altLang="zh-CN" i="1" kern="0" dirty="0">
                <a:ea typeface="宋体" charset="-122"/>
              </a:rPr>
              <a:t>D</a:t>
            </a:r>
            <a:r>
              <a:rPr lang="zh-CN" altLang="en-US" kern="0" dirty="0">
                <a:ea typeface="宋体" charset="-122"/>
              </a:rPr>
              <a:t>中成立，并且具有支持度</a:t>
            </a:r>
            <a:r>
              <a:rPr lang="en-US" altLang="zh-CN" i="1" kern="0" dirty="0">
                <a:ea typeface="宋体" charset="-122"/>
              </a:rPr>
              <a:t>s</a:t>
            </a:r>
            <a:r>
              <a:rPr lang="zh-CN" altLang="en-US" kern="0" dirty="0">
                <a:ea typeface="宋体" charset="-122"/>
              </a:rPr>
              <a:t>和置信度</a:t>
            </a:r>
            <a:r>
              <a:rPr lang="en-US" altLang="zh-CN" i="1" kern="0" dirty="0">
                <a:ea typeface="宋体" charset="-122"/>
              </a:rPr>
              <a:t>c</a:t>
            </a:r>
          </a:p>
        </p:txBody>
      </p:sp>
      <p:sp>
        <p:nvSpPr>
          <p:cNvPr id="4" name="Rectangle 4">
            <a:extLst>
              <a:ext uri="{FF2B5EF4-FFF2-40B4-BE49-F238E27FC236}">
                <a16:creationId xmlns:a16="http://schemas.microsoft.com/office/drawing/2014/main" id="{8CE09856-0667-0709-5AEF-568F1DFC6FF3}"/>
              </a:ext>
            </a:extLst>
          </p:cNvPr>
          <p:cNvSpPr>
            <a:spLocks noChangeArrowheads="1"/>
          </p:cNvSpPr>
          <p:nvPr/>
        </p:nvSpPr>
        <p:spPr bwMode="auto">
          <a:xfrm>
            <a:off x="0" y="3335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5" name="Object 2">
            <a:extLst>
              <a:ext uri="{FF2B5EF4-FFF2-40B4-BE49-F238E27FC236}">
                <a16:creationId xmlns:a16="http://schemas.microsoft.com/office/drawing/2014/main" id="{72BE1419-9CBF-3072-6B92-FCC052027737}"/>
              </a:ext>
            </a:extLst>
          </p:cNvPr>
          <p:cNvGraphicFramePr>
            <a:graphicFrameLocks noChangeAspect="1"/>
          </p:cNvGraphicFramePr>
          <p:nvPr/>
        </p:nvGraphicFramePr>
        <p:xfrm>
          <a:off x="3995738" y="2924175"/>
          <a:ext cx="792162" cy="371475"/>
        </p:xfrm>
        <a:graphic>
          <a:graphicData uri="http://schemas.openxmlformats.org/presentationml/2006/ole">
            <mc:AlternateContent xmlns:mc="http://schemas.openxmlformats.org/markup-compatibility/2006">
              <mc:Choice xmlns:v="urn:schemas-microsoft-com:vml" Requires="v">
                <p:oleObj name="公式" r:id="rId2" imgW="406224" imgH="190417" progId="Equation.3">
                  <p:embed/>
                </p:oleObj>
              </mc:Choice>
              <mc:Fallback>
                <p:oleObj name="公式" r:id="rId2" imgW="406224" imgH="190417" progId="Equation.3">
                  <p:embed/>
                  <p:pic>
                    <p:nvPicPr>
                      <p:cNvPr id="717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2924175"/>
                        <a:ext cx="792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a:extLst>
              <a:ext uri="{FF2B5EF4-FFF2-40B4-BE49-F238E27FC236}">
                <a16:creationId xmlns:a16="http://schemas.microsoft.com/office/drawing/2014/main" id="{7C56E6DE-D1ED-08CE-7099-9642CB36B9C4}"/>
              </a:ext>
            </a:extLst>
          </p:cNvPr>
          <p:cNvSpPr>
            <a:spLocks noChangeArrowheads="1"/>
          </p:cNvSpPr>
          <p:nvPr/>
        </p:nvSpPr>
        <p:spPr bwMode="auto">
          <a:xfrm>
            <a:off x="0" y="3335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7" name="Object 3">
            <a:extLst>
              <a:ext uri="{FF2B5EF4-FFF2-40B4-BE49-F238E27FC236}">
                <a16:creationId xmlns:a16="http://schemas.microsoft.com/office/drawing/2014/main" id="{E964DFAF-710C-615B-465C-D2E07DB47CD7}"/>
              </a:ext>
            </a:extLst>
          </p:cNvPr>
          <p:cNvGraphicFramePr>
            <a:graphicFrameLocks noChangeAspect="1"/>
          </p:cNvGraphicFramePr>
          <p:nvPr/>
        </p:nvGraphicFramePr>
        <p:xfrm>
          <a:off x="6877050" y="3789363"/>
          <a:ext cx="863600" cy="381000"/>
        </p:xfrm>
        <a:graphic>
          <a:graphicData uri="http://schemas.openxmlformats.org/presentationml/2006/ole">
            <mc:AlternateContent xmlns:mc="http://schemas.openxmlformats.org/markup-compatibility/2006">
              <mc:Choice xmlns:v="urn:schemas-microsoft-com:vml" Requires="v">
                <p:oleObj name="公式" r:id="rId4" imgW="431613" imgH="190417" progId="Equation.3">
                  <p:embed/>
                </p:oleObj>
              </mc:Choice>
              <mc:Fallback>
                <p:oleObj name="公式" r:id="rId4" imgW="431613" imgH="190417" progId="Equation.3">
                  <p:embed/>
                  <p:pic>
                    <p:nvPicPr>
                      <p:cNvPr id="71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3789363"/>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a:extLst>
              <a:ext uri="{FF2B5EF4-FFF2-40B4-BE49-F238E27FC236}">
                <a16:creationId xmlns:a16="http://schemas.microsoft.com/office/drawing/2014/main" id="{77040A18-13A3-1FD5-1CAC-EC805AFB7589}"/>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9" name="Object 4">
            <a:extLst>
              <a:ext uri="{FF2B5EF4-FFF2-40B4-BE49-F238E27FC236}">
                <a16:creationId xmlns:a16="http://schemas.microsoft.com/office/drawing/2014/main" id="{A65DEF9B-B94E-28A1-95A9-7A0E1F719133}"/>
              </a:ext>
            </a:extLst>
          </p:cNvPr>
          <p:cNvGraphicFramePr>
            <a:graphicFrameLocks noChangeAspect="1"/>
          </p:cNvGraphicFramePr>
          <p:nvPr/>
        </p:nvGraphicFramePr>
        <p:xfrm>
          <a:off x="1116013" y="4724400"/>
          <a:ext cx="1727200" cy="423863"/>
        </p:xfrm>
        <a:graphic>
          <a:graphicData uri="http://schemas.openxmlformats.org/presentationml/2006/ole">
            <mc:AlternateContent xmlns:mc="http://schemas.openxmlformats.org/markup-compatibility/2006">
              <mc:Choice xmlns:v="urn:schemas-microsoft-com:vml" Requires="v">
                <p:oleObj name="公式" r:id="rId6" imgW="837836" imgH="203112" progId="Equation.3">
                  <p:embed/>
                </p:oleObj>
              </mc:Choice>
              <mc:Fallback>
                <p:oleObj name="公式" r:id="rId6" imgW="837836" imgH="203112" progId="Equation.3">
                  <p:embed/>
                  <p:pic>
                    <p:nvPicPr>
                      <p:cNvPr id="717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724400"/>
                        <a:ext cx="17272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a:extLst>
              <a:ext uri="{FF2B5EF4-FFF2-40B4-BE49-F238E27FC236}">
                <a16:creationId xmlns:a16="http://schemas.microsoft.com/office/drawing/2014/main" id="{B0C3ED02-123F-282C-32E2-DA2C9C04DBDD}"/>
              </a:ext>
            </a:extLst>
          </p:cNvPr>
          <p:cNvSpPr>
            <a:spLocks noChangeArrowheads="1"/>
          </p:cNvSpPr>
          <p:nvPr/>
        </p:nvSpPr>
        <p:spPr bwMode="auto">
          <a:xfrm>
            <a:off x="0" y="3335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1" name="Object 5">
            <a:extLst>
              <a:ext uri="{FF2B5EF4-FFF2-40B4-BE49-F238E27FC236}">
                <a16:creationId xmlns:a16="http://schemas.microsoft.com/office/drawing/2014/main" id="{CC7EE726-60D2-AB0F-E9FD-8D8DAC425865}"/>
              </a:ext>
            </a:extLst>
          </p:cNvPr>
          <p:cNvGraphicFramePr>
            <a:graphicFrameLocks noChangeAspect="1"/>
          </p:cNvGraphicFramePr>
          <p:nvPr/>
        </p:nvGraphicFramePr>
        <p:xfrm>
          <a:off x="1979613" y="5157788"/>
          <a:ext cx="1655762" cy="373062"/>
        </p:xfrm>
        <a:graphic>
          <a:graphicData uri="http://schemas.openxmlformats.org/presentationml/2006/ole">
            <mc:AlternateContent xmlns:mc="http://schemas.openxmlformats.org/markup-compatibility/2006">
              <mc:Choice xmlns:v="urn:schemas-microsoft-com:vml" Requires="v">
                <p:oleObj name="公式" r:id="rId8" imgW="838200" imgH="190500" progId="Equation.3">
                  <p:embed/>
                </p:oleObj>
              </mc:Choice>
              <mc:Fallback>
                <p:oleObj name="公式" r:id="rId8" imgW="838200" imgH="190500" progId="Equation.3">
                  <p:embed/>
                  <p:pic>
                    <p:nvPicPr>
                      <p:cNvPr id="7179"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5157788"/>
                        <a:ext cx="1655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2">
            <a:extLst>
              <a:ext uri="{FF2B5EF4-FFF2-40B4-BE49-F238E27FC236}">
                <a16:creationId xmlns:a16="http://schemas.microsoft.com/office/drawing/2014/main" id="{1203F07C-07FC-F654-DA08-E41FE34A6251}"/>
              </a:ext>
            </a:extLst>
          </p:cNvPr>
          <p:cNvSpPr>
            <a:spLocks noChangeArrowheads="1"/>
          </p:cNvSpPr>
          <p:nvPr/>
        </p:nvSpPr>
        <p:spPr bwMode="auto">
          <a:xfrm>
            <a:off x="0" y="334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3" name="Object 6">
            <a:extLst>
              <a:ext uri="{FF2B5EF4-FFF2-40B4-BE49-F238E27FC236}">
                <a16:creationId xmlns:a16="http://schemas.microsoft.com/office/drawing/2014/main" id="{CB2B3775-4417-C373-C705-C02CBA7AFD7E}"/>
              </a:ext>
            </a:extLst>
          </p:cNvPr>
          <p:cNvGraphicFramePr>
            <a:graphicFrameLocks noChangeAspect="1"/>
          </p:cNvGraphicFramePr>
          <p:nvPr/>
        </p:nvGraphicFramePr>
        <p:xfrm>
          <a:off x="4284663" y="5157788"/>
          <a:ext cx="1439862" cy="334962"/>
        </p:xfrm>
        <a:graphic>
          <a:graphicData uri="http://schemas.openxmlformats.org/presentationml/2006/ole">
            <mc:AlternateContent xmlns:mc="http://schemas.openxmlformats.org/markup-compatibility/2006">
              <mc:Choice xmlns:v="urn:schemas-microsoft-com:vml" Requires="v">
                <p:oleObj name="公式" r:id="rId10" imgW="710891" imgH="165028" progId="Equation.3">
                  <p:embed/>
                </p:oleObj>
              </mc:Choice>
              <mc:Fallback>
                <p:oleObj name="公式" r:id="rId10" imgW="710891" imgH="165028" progId="Equation.3">
                  <p:embed/>
                  <p:pic>
                    <p:nvPicPr>
                      <p:cNvPr id="7181"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5157788"/>
                        <a:ext cx="14398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4">
            <a:extLst>
              <a:ext uri="{FF2B5EF4-FFF2-40B4-BE49-F238E27FC236}">
                <a16:creationId xmlns:a16="http://schemas.microsoft.com/office/drawing/2014/main" id="{6D8924B9-2FAC-EDF7-82EF-3A3726BD7994}"/>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5" name="Object 7">
            <a:extLst>
              <a:ext uri="{FF2B5EF4-FFF2-40B4-BE49-F238E27FC236}">
                <a16:creationId xmlns:a16="http://schemas.microsoft.com/office/drawing/2014/main" id="{4EDB8E01-4544-5B05-6865-ABC05C6141F6}"/>
              </a:ext>
            </a:extLst>
          </p:cNvPr>
          <p:cNvGraphicFramePr>
            <a:graphicFrameLocks noChangeAspect="1"/>
          </p:cNvGraphicFramePr>
          <p:nvPr/>
        </p:nvGraphicFramePr>
        <p:xfrm>
          <a:off x="6804025" y="5157788"/>
          <a:ext cx="936625" cy="349250"/>
        </p:xfrm>
        <a:graphic>
          <a:graphicData uri="http://schemas.openxmlformats.org/presentationml/2006/ole">
            <mc:AlternateContent xmlns:mc="http://schemas.openxmlformats.org/markup-compatibility/2006">
              <mc:Choice xmlns:v="urn:schemas-microsoft-com:vml" Requires="v">
                <p:oleObj name="公式" r:id="rId12" imgW="482181" imgH="177646" progId="Equation.3">
                  <p:embed/>
                </p:oleObj>
              </mc:Choice>
              <mc:Fallback>
                <p:oleObj name="公式" r:id="rId12" imgW="482181" imgH="177646" progId="Equation.3">
                  <p:embed/>
                  <p:pic>
                    <p:nvPicPr>
                      <p:cNvPr id="718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4025" y="5157788"/>
                        <a:ext cx="9366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156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规则度量：支持度和置信度</a:t>
            </a:r>
            <a:endParaRPr lang="zh-CN" altLang="en-US" dirty="0"/>
          </a:p>
        </p:txBody>
      </p:sp>
      <p:graphicFrame>
        <p:nvGraphicFramePr>
          <p:cNvPr id="2" name="Object 2">
            <a:extLst>
              <a:ext uri="{FF2B5EF4-FFF2-40B4-BE49-F238E27FC236}">
                <a16:creationId xmlns:a16="http://schemas.microsoft.com/office/drawing/2014/main" id="{97C3D7DE-7A48-9A3C-632E-8A6E06341FBB}"/>
              </a:ext>
            </a:extLst>
          </p:cNvPr>
          <p:cNvGraphicFramePr>
            <a:graphicFrameLocks noChangeAspect="1"/>
          </p:cNvGraphicFramePr>
          <p:nvPr/>
        </p:nvGraphicFramePr>
        <p:xfrm>
          <a:off x="231775" y="4340225"/>
          <a:ext cx="3949700" cy="1987550"/>
        </p:xfrm>
        <a:graphic>
          <a:graphicData uri="http://schemas.openxmlformats.org/presentationml/2006/ole">
            <mc:AlternateContent xmlns:mc="http://schemas.openxmlformats.org/markup-compatibility/2006">
              <mc:Choice xmlns:v="urn:schemas-microsoft-com:vml" Requires="v">
                <p:oleObj name="工作表" r:id="rId2" imgW="3806013" imgH="1919350" progId="Excel.Sheet.8">
                  <p:embed/>
                </p:oleObj>
              </mc:Choice>
              <mc:Fallback>
                <p:oleObj name="工作表" r:id="rId2" imgW="3806013" imgH="1919350" progId="Excel.Sheet.8">
                  <p:embed/>
                  <p:pic>
                    <p:nvPicPr>
                      <p:cNvPr id="819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4340225"/>
                        <a:ext cx="394970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Oval 6">
            <a:extLst>
              <a:ext uri="{FF2B5EF4-FFF2-40B4-BE49-F238E27FC236}">
                <a16:creationId xmlns:a16="http://schemas.microsoft.com/office/drawing/2014/main" id="{9C6ABF00-5AB8-DF75-8C58-558CB70A842C}"/>
              </a:ext>
            </a:extLst>
          </p:cNvPr>
          <p:cNvSpPr>
            <a:spLocks noChangeArrowheads="1"/>
          </p:cNvSpPr>
          <p:nvPr/>
        </p:nvSpPr>
        <p:spPr bwMode="auto">
          <a:xfrm>
            <a:off x="685800" y="1981200"/>
            <a:ext cx="1905000" cy="1371600"/>
          </a:xfrm>
          <a:prstGeom prst="ellipse">
            <a:avLst/>
          </a:prstGeom>
          <a:solidFill>
            <a:srgbClr val="333399">
              <a:alpha val="59999"/>
            </a:srgbClr>
          </a:solidFill>
          <a:ln w="25400">
            <a:solidFill>
              <a:srgbClr val="006633"/>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4" name="Oval 7">
            <a:extLst>
              <a:ext uri="{FF2B5EF4-FFF2-40B4-BE49-F238E27FC236}">
                <a16:creationId xmlns:a16="http://schemas.microsoft.com/office/drawing/2014/main" id="{6FC731D3-9432-A775-35EA-F1261BF70F71}"/>
              </a:ext>
            </a:extLst>
          </p:cNvPr>
          <p:cNvSpPr>
            <a:spLocks noChangeArrowheads="1"/>
          </p:cNvSpPr>
          <p:nvPr/>
        </p:nvSpPr>
        <p:spPr bwMode="auto">
          <a:xfrm>
            <a:off x="1371600" y="1981200"/>
            <a:ext cx="1905000" cy="1524000"/>
          </a:xfrm>
          <a:prstGeom prst="ellipse">
            <a:avLst/>
          </a:prstGeom>
          <a:solidFill>
            <a:srgbClr val="B05800">
              <a:alpha val="30196"/>
            </a:srgbClr>
          </a:solidFill>
          <a:ln w="25400">
            <a:solidFill>
              <a:srgbClr val="9966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5" name="Line 8">
            <a:extLst>
              <a:ext uri="{FF2B5EF4-FFF2-40B4-BE49-F238E27FC236}">
                <a16:creationId xmlns:a16="http://schemas.microsoft.com/office/drawing/2014/main" id="{FA961B77-F084-5564-0F84-20972389C65F}"/>
              </a:ext>
            </a:extLst>
          </p:cNvPr>
          <p:cNvSpPr>
            <a:spLocks noChangeShapeType="1"/>
          </p:cNvSpPr>
          <p:nvPr/>
        </p:nvSpPr>
        <p:spPr bwMode="auto">
          <a:xfrm flipH="1">
            <a:off x="914400" y="2667000"/>
            <a:ext cx="228600" cy="762000"/>
          </a:xfrm>
          <a:prstGeom prst="line">
            <a:avLst/>
          </a:prstGeom>
          <a:noFill/>
          <a:ln w="9525">
            <a:solidFill>
              <a:srgbClr val="006633"/>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6" name="Line 9">
            <a:extLst>
              <a:ext uri="{FF2B5EF4-FFF2-40B4-BE49-F238E27FC236}">
                <a16:creationId xmlns:a16="http://schemas.microsoft.com/office/drawing/2014/main" id="{2E147EC9-6A6B-FC03-E635-D81579431DF8}"/>
              </a:ext>
            </a:extLst>
          </p:cNvPr>
          <p:cNvSpPr>
            <a:spLocks noChangeShapeType="1"/>
          </p:cNvSpPr>
          <p:nvPr/>
        </p:nvSpPr>
        <p:spPr bwMode="auto">
          <a:xfrm flipV="1">
            <a:off x="2819400" y="2057400"/>
            <a:ext cx="228600" cy="685800"/>
          </a:xfrm>
          <a:prstGeom prst="line">
            <a:avLst/>
          </a:prstGeom>
          <a:noFill/>
          <a:ln w="9525">
            <a:solidFill>
              <a:srgbClr val="99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7" name="Line 10">
            <a:extLst>
              <a:ext uri="{FF2B5EF4-FFF2-40B4-BE49-F238E27FC236}">
                <a16:creationId xmlns:a16="http://schemas.microsoft.com/office/drawing/2014/main" id="{6C70FE95-F721-F778-D985-AF7A4FBC9D11}"/>
              </a:ext>
            </a:extLst>
          </p:cNvPr>
          <p:cNvSpPr>
            <a:spLocks noChangeShapeType="1"/>
          </p:cNvSpPr>
          <p:nvPr/>
        </p:nvSpPr>
        <p:spPr bwMode="auto">
          <a:xfrm flipH="1" flipV="1">
            <a:off x="1905000" y="1828800"/>
            <a:ext cx="76200" cy="914400"/>
          </a:xfrm>
          <a:prstGeom prst="line">
            <a:avLst/>
          </a:prstGeom>
          <a:noFill/>
          <a:ln w="9525">
            <a:solidFill>
              <a:srgbClr val="CC99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8" name="Text Box 11">
            <a:extLst>
              <a:ext uri="{FF2B5EF4-FFF2-40B4-BE49-F238E27FC236}">
                <a16:creationId xmlns:a16="http://schemas.microsoft.com/office/drawing/2014/main" id="{E507A8CB-3F49-5D9A-F73C-8266215747F7}"/>
              </a:ext>
            </a:extLst>
          </p:cNvPr>
          <p:cNvSpPr txBox="1">
            <a:spLocks noChangeArrowheads="1"/>
          </p:cNvSpPr>
          <p:nvPr/>
        </p:nvSpPr>
        <p:spPr bwMode="auto">
          <a:xfrm>
            <a:off x="2590800" y="1524000"/>
            <a:ext cx="1219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10000"/>
              </a:lnSpc>
            </a:pPr>
            <a:r>
              <a:rPr lang="en-US" altLang="zh-CN" sz="1600" b="1">
                <a:solidFill>
                  <a:srgbClr val="996600"/>
                </a:solidFill>
                <a:latin typeface="Times New Roman" pitchFamily="18" charset="0"/>
              </a:rPr>
              <a:t>Customer</a:t>
            </a:r>
          </a:p>
          <a:p>
            <a:pPr>
              <a:lnSpc>
                <a:spcPct val="110000"/>
              </a:lnSpc>
            </a:pPr>
            <a:r>
              <a:rPr lang="en-US" altLang="zh-CN" sz="1600" b="1">
                <a:solidFill>
                  <a:srgbClr val="996600"/>
                </a:solidFill>
                <a:latin typeface="Times New Roman" pitchFamily="18" charset="0"/>
              </a:rPr>
              <a:t>buys diaper</a:t>
            </a:r>
            <a:endParaRPr lang="en-US" altLang="zh-CN" sz="1800" b="1" u="sng">
              <a:solidFill>
                <a:srgbClr val="000000"/>
              </a:solidFill>
              <a:latin typeface="Times New Roman" pitchFamily="18" charset="0"/>
            </a:endParaRPr>
          </a:p>
        </p:txBody>
      </p:sp>
      <p:sp>
        <p:nvSpPr>
          <p:cNvPr id="9" name="Text Box 12">
            <a:extLst>
              <a:ext uri="{FF2B5EF4-FFF2-40B4-BE49-F238E27FC236}">
                <a16:creationId xmlns:a16="http://schemas.microsoft.com/office/drawing/2014/main" id="{D59F45CA-4377-260C-2A6F-E35F1CA6999A}"/>
              </a:ext>
            </a:extLst>
          </p:cNvPr>
          <p:cNvSpPr txBox="1">
            <a:spLocks noChangeArrowheads="1"/>
          </p:cNvSpPr>
          <p:nvPr/>
        </p:nvSpPr>
        <p:spPr bwMode="auto">
          <a:xfrm>
            <a:off x="1295400" y="1371600"/>
            <a:ext cx="10429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10000"/>
              </a:lnSpc>
            </a:pPr>
            <a:r>
              <a:rPr lang="en-US" altLang="zh-CN" sz="1600" b="1">
                <a:solidFill>
                  <a:srgbClr val="CC9900"/>
                </a:solidFill>
                <a:latin typeface="Times New Roman" pitchFamily="18" charset="0"/>
              </a:rPr>
              <a:t>Customer</a:t>
            </a:r>
          </a:p>
          <a:p>
            <a:pPr>
              <a:lnSpc>
                <a:spcPct val="110000"/>
              </a:lnSpc>
            </a:pPr>
            <a:r>
              <a:rPr lang="en-US" altLang="zh-CN" sz="1600" b="1">
                <a:solidFill>
                  <a:srgbClr val="CC9900"/>
                </a:solidFill>
                <a:latin typeface="Times New Roman" pitchFamily="18" charset="0"/>
              </a:rPr>
              <a:t>buys both</a:t>
            </a:r>
            <a:endParaRPr lang="en-US" altLang="zh-CN" sz="1800" b="1" u="sng">
              <a:solidFill>
                <a:srgbClr val="000000"/>
              </a:solidFill>
              <a:latin typeface="Times New Roman" pitchFamily="18" charset="0"/>
            </a:endParaRPr>
          </a:p>
        </p:txBody>
      </p:sp>
      <p:sp>
        <p:nvSpPr>
          <p:cNvPr id="10" name="Text Box 13">
            <a:extLst>
              <a:ext uri="{FF2B5EF4-FFF2-40B4-BE49-F238E27FC236}">
                <a16:creationId xmlns:a16="http://schemas.microsoft.com/office/drawing/2014/main" id="{FC5D291B-C851-61E9-0470-0C7296DB2850}"/>
              </a:ext>
            </a:extLst>
          </p:cNvPr>
          <p:cNvSpPr txBox="1">
            <a:spLocks noChangeArrowheads="1"/>
          </p:cNvSpPr>
          <p:nvPr/>
        </p:nvSpPr>
        <p:spPr bwMode="auto">
          <a:xfrm>
            <a:off x="533400" y="3429000"/>
            <a:ext cx="10429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10000"/>
              </a:lnSpc>
            </a:pPr>
            <a:r>
              <a:rPr lang="en-US" altLang="zh-CN" sz="1600" b="1">
                <a:solidFill>
                  <a:srgbClr val="006633"/>
                </a:solidFill>
                <a:latin typeface="Times New Roman" pitchFamily="18" charset="0"/>
              </a:rPr>
              <a:t>Customer</a:t>
            </a:r>
          </a:p>
          <a:p>
            <a:pPr>
              <a:lnSpc>
                <a:spcPct val="110000"/>
              </a:lnSpc>
            </a:pPr>
            <a:r>
              <a:rPr lang="en-US" altLang="zh-CN" sz="1600" b="1">
                <a:solidFill>
                  <a:srgbClr val="006633"/>
                </a:solidFill>
                <a:latin typeface="Times New Roman" pitchFamily="18" charset="0"/>
              </a:rPr>
              <a:t>buys beer</a:t>
            </a:r>
            <a:endParaRPr lang="en-US" altLang="zh-CN" sz="1800" b="1" u="sng">
              <a:solidFill>
                <a:srgbClr val="000000"/>
              </a:solidFill>
              <a:latin typeface="Times New Roman" pitchFamily="18" charset="0"/>
            </a:endParaRPr>
          </a:p>
        </p:txBody>
      </p:sp>
      <p:sp>
        <p:nvSpPr>
          <p:cNvPr id="11" name="Rectangle 14">
            <a:extLst>
              <a:ext uri="{FF2B5EF4-FFF2-40B4-BE49-F238E27FC236}">
                <a16:creationId xmlns:a16="http://schemas.microsoft.com/office/drawing/2014/main" id="{E7E9391C-C992-E32D-CD63-A74CBCA338C7}"/>
              </a:ext>
            </a:extLst>
          </p:cNvPr>
          <p:cNvSpPr>
            <a:spLocks noChangeArrowheads="1"/>
          </p:cNvSpPr>
          <p:nvPr/>
        </p:nvSpPr>
        <p:spPr bwMode="auto">
          <a:xfrm>
            <a:off x="288925" y="1457325"/>
            <a:ext cx="3665538" cy="2554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a typeface="宋体" charset="-122"/>
            </a:endParaRPr>
          </a:p>
        </p:txBody>
      </p:sp>
      <p:sp>
        <p:nvSpPr>
          <p:cNvPr id="12" name="Rectangle 15">
            <a:extLst>
              <a:ext uri="{FF2B5EF4-FFF2-40B4-BE49-F238E27FC236}">
                <a16:creationId xmlns:a16="http://schemas.microsoft.com/office/drawing/2014/main" id="{4262F59C-47C1-0577-3AE1-F121FB78E410}"/>
              </a:ext>
            </a:extLst>
          </p:cNvPr>
          <p:cNvSpPr txBox="1">
            <a:spLocks noChangeArrowheads="1"/>
          </p:cNvSpPr>
          <p:nvPr/>
        </p:nvSpPr>
        <p:spPr bwMode="auto">
          <a:xfrm>
            <a:off x="4500563" y="1557338"/>
            <a:ext cx="418623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3B812F"/>
                </a:solidFill>
                <a:effectLst/>
                <a:uLnTx/>
                <a:uFillTx/>
                <a:latin typeface="Arial"/>
                <a:ea typeface="宋体" charset="-122"/>
              </a:rPr>
              <a:t>支持度</a:t>
            </a:r>
            <a:r>
              <a:rPr kumimoji="0" lang="en-US" altLang="zh-CN" sz="2200" b="0" i="0" u="none" strike="noStrike" kern="0" cap="none" spc="0" normalizeH="0" baseline="0" noProof="0">
                <a:ln>
                  <a:noFill/>
                </a:ln>
                <a:solidFill>
                  <a:srgbClr val="3B812F"/>
                </a:solidFill>
                <a:effectLst/>
                <a:uLnTx/>
                <a:uFillTx/>
                <a:latin typeface="Arial"/>
                <a:ea typeface="宋体" charset="-122"/>
              </a:rPr>
              <a:t>s</a:t>
            </a:r>
            <a:r>
              <a:rPr kumimoji="0" lang="zh-CN" altLang="en-US" sz="2200" b="0" i="0" u="none" strike="noStrike" kern="0" cap="none" spc="0" normalizeH="0" baseline="0" noProof="0">
                <a:ln>
                  <a:noFill/>
                </a:ln>
                <a:solidFill>
                  <a:srgbClr val="3B812F"/>
                </a:solidFill>
                <a:effectLst/>
                <a:uLnTx/>
                <a:uFillTx/>
                <a:latin typeface="Arial"/>
                <a:ea typeface="宋体" charset="-122"/>
              </a:rPr>
              <a:t>是指事务集</a:t>
            </a:r>
            <a:r>
              <a:rPr kumimoji="0" lang="en-US" altLang="zh-CN" sz="2200" b="0" i="0" u="none" strike="noStrike" kern="0" cap="none" spc="0" normalizeH="0" baseline="0" noProof="0">
                <a:ln>
                  <a:noFill/>
                </a:ln>
                <a:solidFill>
                  <a:srgbClr val="3B812F"/>
                </a:solidFill>
                <a:effectLst/>
                <a:uLnTx/>
                <a:uFillTx/>
                <a:latin typeface="Arial"/>
                <a:ea typeface="宋体" charset="-122"/>
              </a:rPr>
              <a:t>D</a:t>
            </a:r>
            <a:r>
              <a:rPr kumimoji="0" lang="zh-CN" altLang="en-US" sz="2200" b="0" i="0" u="none" strike="noStrike" kern="0" cap="none" spc="0" normalizeH="0" baseline="0" noProof="0">
                <a:ln>
                  <a:noFill/>
                </a:ln>
                <a:solidFill>
                  <a:srgbClr val="3B812F"/>
                </a:solidFill>
                <a:effectLst/>
                <a:uLnTx/>
                <a:uFillTx/>
                <a:latin typeface="Arial"/>
                <a:ea typeface="宋体" charset="-122"/>
              </a:rPr>
              <a:t>中包含           的百分比</a:t>
            </a:r>
            <a:endParaRPr kumimoji="0" lang="en-US" altLang="zh-CN" sz="2200" b="0" i="0" u="none" strike="noStrike" kern="0" cap="none" spc="0" normalizeH="0" baseline="0" noProof="0">
              <a:ln>
                <a:noFill/>
              </a:ln>
              <a:solidFill>
                <a:srgbClr val="3B812F"/>
              </a:solidFill>
              <a:effectLst/>
              <a:uLnTx/>
              <a:uFillTx/>
              <a:latin typeface="Arial"/>
              <a:ea typeface="宋体" charset="-122"/>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endParaRPr kumimoji="0" lang="zh-CN" altLang="en-US" sz="2200" b="0" i="0" u="none" strike="noStrike" kern="0" cap="none" spc="0" normalizeH="0" baseline="0" noProof="0">
              <a:ln>
                <a:noFill/>
              </a:ln>
              <a:solidFill>
                <a:srgbClr val="3B812F"/>
              </a:solidFill>
              <a:effectLst/>
              <a:uLnTx/>
              <a:uFillTx/>
              <a:latin typeface="Arial"/>
              <a:ea typeface="宋体" charset="-122"/>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endParaRPr kumimoji="0" lang="zh-CN" altLang="en-US" sz="2200" b="0" i="0" u="none" strike="noStrike" kern="0" cap="none" spc="0" normalizeH="0" baseline="0" noProof="0">
              <a:ln>
                <a:noFill/>
              </a:ln>
              <a:solidFill>
                <a:srgbClr val="000000"/>
              </a:solidFill>
              <a:effectLst/>
              <a:uLnTx/>
              <a:uFillTx/>
              <a:latin typeface="Arial"/>
              <a:ea typeface="宋体" charset="-122"/>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3B812F"/>
                </a:solidFill>
                <a:effectLst/>
                <a:uLnTx/>
                <a:uFillTx/>
                <a:latin typeface="Arial"/>
                <a:ea typeface="宋体" charset="-122"/>
              </a:rPr>
              <a:t>置信度</a:t>
            </a:r>
            <a:r>
              <a:rPr kumimoji="0" lang="en-US" altLang="zh-CN" sz="2200" b="0" i="0" u="none" strike="noStrike" kern="0" cap="none" spc="0" normalizeH="0" baseline="0" noProof="0">
                <a:ln>
                  <a:noFill/>
                </a:ln>
                <a:solidFill>
                  <a:srgbClr val="3B812F"/>
                </a:solidFill>
                <a:effectLst/>
                <a:uLnTx/>
                <a:uFillTx/>
                <a:latin typeface="Arial"/>
                <a:ea typeface="宋体" charset="-122"/>
              </a:rPr>
              <a:t>c</a:t>
            </a:r>
            <a:r>
              <a:rPr kumimoji="0" lang="zh-CN" altLang="en-US" sz="2200" b="0" i="0" u="none" strike="noStrike" kern="0" cap="none" spc="0" normalizeH="0" baseline="0" noProof="0">
                <a:ln>
                  <a:noFill/>
                </a:ln>
                <a:solidFill>
                  <a:srgbClr val="3B812F"/>
                </a:solidFill>
                <a:effectLst/>
                <a:uLnTx/>
                <a:uFillTx/>
                <a:latin typeface="Arial"/>
                <a:ea typeface="宋体" charset="-122"/>
              </a:rPr>
              <a:t>是指</a:t>
            </a:r>
            <a:r>
              <a:rPr kumimoji="0" lang="en-US" altLang="zh-CN" sz="2200" b="0" i="0" u="none" strike="noStrike" kern="0" cap="none" spc="0" normalizeH="0" baseline="0" noProof="0">
                <a:ln>
                  <a:noFill/>
                </a:ln>
                <a:solidFill>
                  <a:srgbClr val="3B812F"/>
                </a:solidFill>
                <a:effectLst/>
                <a:uLnTx/>
                <a:uFillTx/>
                <a:latin typeface="Arial"/>
                <a:ea typeface="宋体" charset="-122"/>
              </a:rPr>
              <a:t>D</a:t>
            </a:r>
            <a:r>
              <a:rPr kumimoji="0" lang="zh-CN" altLang="en-US" sz="2200" b="0" i="0" u="none" strike="noStrike" kern="0" cap="none" spc="0" normalizeH="0" baseline="0" noProof="0">
                <a:ln>
                  <a:noFill/>
                </a:ln>
                <a:solidFill>
                  <a:srgbClr val="3B812F"/>
                </a:solidFill>
                <a:effectLst/>
                <a:uLnTx/>
                <a:uFillTx/>
                <a:latin typeface="Arial"/>
                <a:ea typeface="宋体" charset="-122"/>
              </a:rPr>
              <a:t>中包含</a:t>
            </a:r>
            <a:r>
              <a:rPr kumimoji="0" lang="en-US" altLang="zh-CN" sz="2200" b="0" i="0" u="none" strike="noStrike" kern="0" cap="none" spc="0" normalizeH="0" baseline="0" noProof="0">
                <a:ln>
                  <a:noFill/>
                </a:ln>
                <a:solidFill>
                  <a:srgbClr val="3B812F"/>
                </a:solidFill>
                <a:effectLst/>
                <a:uLnTx/>
                <a:uFillTx/>
                <a:latin typeface="Arial"/>
                <a:ea typeface="宋体" charset="-122"/>
              </a:rPr>
              <a:t>A</a:t>
            </a:r>
            <a:r>
              <a:rPr kumimoji="0" lang="zh-CN" altLang="en-US" sz="2200" b="0" i="0" u="none" strike="noStrike" kern="0" cap="none" spc="0" normalizeH="0" baseline="0" noProof="0">
                <a:ln>
                  <a:noFill/>
                </a:ln>
                <a:solidFill>
                  <a:srgbClr val="3B812F"/>
                </a:solidFill>
                <a:effectLst/>
                <a:uLnTx/>
                <a:uFillTx/>
                <a:latin typeface="Arial"/>
                <a:ea typeface="宋体" charset="-122"/>
              </a:rPr>
              <a:t>的事务同时也包含</a:t>
            </a:r>
            <a:r>
              <a:rPr kumimoji="0" lang="en-US" altLang="zh-CN" sz="2200" b="0" i="0" u="none" strike="noStrike" kern="0" cap="none" spc="0" normalizeH="0" baseline="0" noProof="0">
                <a:ln>
                  <a:noFill/>
                </a:ln>
                <a:solidFill>
                  <a:srgbClr val="3B812F"/>
                </a:solidFill>
                <a:effectLst/>
                <a:uLnTx/>
                <a:uFillTx/>
                <a:latin typeface="Arial"/>
                <a:ea typeface="宋体" charset="-122"/>
              </a:rPr>
              <a:t>B</a:t>
            </a:r>
            <a:r>
              <a:rPr kumimoji="0" lang="zh-CN" altLang="en-US" sz="2200" b="0" i="0" u="none" strike="noStrike" kern="0" cap="none" spc="0" normalizeH="0" baseline="0" noProof="0">
                <a:ln>
                  <a:noFill/>
                </a:ln>
                <a:solidFill>
                  <a:srgbClr val="3B812F"/>
                </a:solidFill>
                <a:effectLst/>
                <a:uLnTx/>
                <a:uFillTx/>
                <a:latin typeface="Arial"/>
                <a:ea typeface="宋体" charset="-122"/>
              </a:rPr>
              <a:t>的百分比</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endParaRPr kumimoji="0" lang="zh-CN" altLang="en-US" sz="2200" b="0" i="0" u="none" strike="noStrike" kern="0" cap="none" spc="0" normalizeH="0" baseline="0" noProof="0">
              <a:ln>
                <a:noFill/>
              </a:ln>
              <a:solidFill>
                <a:srgbClr val="3B812F"/>
              </a:solidFill>
              <a:effectLst/>
              <a:uLnTx/>
              <a:uFillTx/>
              <a:latin typeface="Arial"/>
              <a:ea typeface="宋体" charset="-122"/>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endParaRPr kumimoji="0" lang="zh-CN" altLang="en-US" sz="2200" b="0" i="0" u="none" strike="noStrike" kern="0" cap="none" spc="0" normalizeH="0" baseline="0" noProof="0">
              <a:ln>
                <a:noFill/>
              </a:ln>
              <a:solidFill>
                <a:srgbClr val="000000"/>
              </a:solidFill>
              <a:effectLst/>
              <a:uLnTx/>
              <a:uFillTx/>
              <a:latin typeface="Arial"/>
              <a:ea typeface="宋体" charset="-122"/>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charset="-122"/>
              </a:rPr>
              <a:t>假设最小支持度阈值为</a:t>
            </a:r>
            <a:r>
              <a:rPr kumimoji="0" lang="en-US" altLang="zh-CN" sz="2200" b="0" i="0" u="none" strike="noStrike" kern="0" cap="none" spc="0" normalizeH="0" baseline="0" noProof="0">
                <a:ln>
                  <a:noFill/>
                </a:ln>
                <a:solidFill>
                  <a:srgbClr val="000000"/>
                </a:solidFill>
                <a:effectLst/>
                <a:uLnTx/>
                <a:uFillTx/>
                <a:latin typeface="Arial"/>
                <a:ea typeface="宋体" charset="-122"/>
              </a:rPr>
              <a:t>50%</a:t>
            </a:r>
            <a:r>
              <a:rPr kumimoji="0" lang="zh-CN" altLang="en-US" sz="2200" b="0" i="0" u="none" strike="noStrike" kern="0" cap="none" spc="0" normalizeH="0" baseline="0" noProof="0">
                <a:ln>
                  <a:noFill/>
                </a:ln>
                <a:solidFill>
                  <a:srgbClr val="000000"/>
                </a:solidFill>
                <a:effectLst/>
                <a:uLnTx/>
                <a:uFillTx/>
                <a:latin typeface="Arial"/>
                <a:ea typeface="宋体" charset="-122"/>
              </a:rPr>
              <a:t>，最小置信度阈值为</a:t>
            </a:r>
            <a:r>
              <a:rPr kumimoji="0" lang="en-US" altLang="zh-CN" sz="2200" b="0" i="0" u="none" strike="noStrike" kern="0" cap="none" spc="0" normalizeH="0" baseline="0" noProof="0">
                <a:ln>
                  <a:noFill/>
                </a:ln>
                <a:solidFill>
                  <a:srgbClr val="000000"/>
                </a:solidFill>
                <a:effectLst/>
                <a:uLnTx/>
                <a:uFillTx/>
                <a:latin typeface="Arial"/>
                <a:ea typeface="宋体" charset="-122"/>
              </a:rPr>
              <a:t>50%</a:t>
            </a:r>
            <a:r>
              <a:rPr kumimoji="0" lang="zh-CN" altLang="en-US" sz="2200" b="0" i="0" u="none" strike="noStrike" kern="0" cap="none" spc="0" normalizeH="0" baseline="0" noProof="0">
                <a:ln>
                  <a:noFill/>
                </a:ln>
                <a:solidFill>
                  <a:srgbClr val="000000"/>
                </a:solidFill>
                <a:effectLst/>
                <a:uLnTx/>
                <a:uFillTx/>
                <a:latin typeface="Arial"/>
                <a:ea typeface="宋体" charset="-122"/>
              </a:rPr>
              <a:t>，则有如下关联规则</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en-US" altLang="zh-CN" sz="1600" b="0" i="1" u="none" strike="noStrike" kern="0" cap="none" spc="0" normalizeH="0" baseline="0" noProof="0">
                <a:ln>
                  <a:noFill/>
                </a:ln>
                <a:solidFill>
                  <a:srgbClr val="000000"/>
                </a:solidFill>
                <a:effectLst/>
                <a:uLnTx/>
                <a:uFillTx/>
                <a:latin typeface="Arial"/>
                <a:ea typeface="宋体" charset="-122"/>
              </a:rPr>
              <a:t>A </a:t>
            </a:r>
            <a:r>
              <a:rPr kumimoji="0" lang="en-US" altLang="zh-CN" sz="1600" b="0" i="1" u="none" strike="noStrike" kern="0" cap="none" spc="0" normalizeH="0" baseline="0" noProof="0">
                <a:ln>
                  <a:noFill/>
                </a:ln>
                <a:solidFill>
                  <a:srgbClr val="000000"/>
                </a:solidFill>
                <a:effectLst/>
                <a:uLnTx/>
                <a:uFillTx/>
                <a:latin typeface="Arial"/>
                <a:ea typeface="宋体" charset="-122"/>
                <a:sym typeface="Symbol" pitchFamily="18" charset="2"/>
              </a:rPr>
              <a:t>  C  (50%, 66.6%)</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itchFamily="2" charset="2"/>
              <a:buChar char="n"/>
              <a:tabLst/>
              <a:defRPr/>
            </a:pPr>
            <a:r>
              <a:rPr kumimoji="0" lang="en-US" altLang="zh-CN" sz="1600" b="0" i="1" u="none" strike="noStrike" kern="0" cap="none" spc="0" normalizeH="0" baseline="0" noProof="0">
                <a:ln>
                  <a:noFill/>
                </a:ln>
                <a:solidFill>
                  <a:srgbClr val="000000"/>
                </a:solidFill>
                <a:effectLst/>
                <a:uLnTx/>
                <a:uFillTx/>
                <a:latin typeface="Arial"/>
                <a:ea typeface="宋体" charset="-122"/>
              </a:rPr>
              <a:t>C </a:t>
            </a:r>
            <a:r>
              <a:rPr kumimoji="0" lang="en-US" altLang="zh-CN" sz="1600" b="0" i="1" u="none" strike="noStrike" kern="0" cap="none" spc="0" normalizeH="0" baseline="0" noProof="0">
                <a:ln>
                  <a:noFill/>
                </a:ln>
                <a:solidFill>
                  <a:srgbClr val="000000"/>
                </a:solidFill>
                <a:effectLst/>
                <a:uLnTx/>
                <a:uFillTx/>
                <a:latin typeface="Arial"/>
                <a:ea typeface="宋体" charset="-122"/>
                <a:sym typeface="Symbol" pitchFamily="18" charset="2"/>
              </a:rPr>
              <a:t>  A  (50%, 100%)</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charset="-122"/>
              </a:rPr>
              <a:t>同时满足最小支持度阈值和最小置信度阈值的规则称作强关联规则</a:t>
            </a:r>
            <a:endParaRPr kumimoji="0" lang="en-US" altLang="zh-CN" sz="2200" b="0" i="0" u="none" strike="noStrike" kern="0" cap="none" spc="0" normalizeH="0" baseline="0" noProof="0" dirty="0">
              <a:ln>
                <a:noFill/>
              </a:ln>
              <a:solidFill>
                <a:srgbClr val="000000"/>
              </a:solidFill>
              <a:effectLst/>
              <a:uLnTx/>
              <a:uFillTx/>
              <a:latin typeface="Arial"/>
              <a:ea typeface="宋体" charset="-122"/>
            </a:endParaRPr>
          </a:p>
        </p:txBody>
      </p:sp>
      <p:sp>
        <p:nvSpPr>
          <p:cNvPr id="13" name="Rectangle 17">
            <a:extLst>
              <a:ext uri="{FF2B5EF4-FFF2-40B4-BE49-F238E27FC236}">
                <a16:creationId xmlns:a16="http://schemas.microsoft.com/office/drawing/2014/main" id="{B01F39F0-5477-982D-6FE1-8B8EE9FC74F4}"/>
              </a:ext>
            </a:extLst>
          </p:cNvPr>
          <p:cNvSpPr>
            <a:spLocks noChangeArrowheads="1"/>
          </p:cNvSpPr>
          <p:nvPr/>
        </p:nvSpPr>
        <p:spPr bwMode="auto">
          <a:xfrm>
            <a:off x="0" y="334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4" name="Object 3">
            <a:extLst>
              <a:ext uri="{FF2B5EF4-FFF2-40B4-BE49-F238E27FC236}">
                <a16:creationId xmlns:a16="http://schemas.microsoft.com/office/drawing/2014/main" id="{2AB0BBB9-AA11-22AB-F4AF-8533FF63A3A9}"/>
              </a:ext>
            </a:extLst>
          </p:cNvPr>
          <p:cNvGraphicFramePr>
            <a:graphicFrameLocks noChangeAspect="1"/>
          </p:cNvGraphicFramePr>
          <p:nvPr/>
        </p:nvGraphicFramePr>
        <p:xfrm>
          <a:off x="5580063" y="1857375"/>
          <a:ext cx="720725" cy="277813"/>
        </p:xfrm>
        <a:graphic>
          <a:graphicData uri="http://schemas.openxmlformats.org/presentationml/2006/ole">
            <mc:AlternateContent xmlns:mc="http://schemas.openxmlformats.org/markup-compatibility/2006">
              <mc:Choice xmlns:v="urn:schemas-microsoft-com:vml" Requires="v">
                <p:oleObj name="公式" r:id="rId4" imgW="431613" imgH="165028" progId="Equation.3">
                  <p:embed/>
                </p:oleObj>
              </mc:Choice>
              <mc:Fallback>
                <p:oleObj name="公式" r:id="rId4" imgW="431613" imgH="165028" progId="Equation.3">
                  <p:embed/>
                  <p:pic>
                    <p:nvPicPr>
                      <p:cNvPr id="82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857375"/>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9">
            <a:extLst>
              <a:ext uri="{FF2B5EF4-FFF2-40B4-BE49-F238E27FC236}">
                <a16:creationId xmlns:a16="http://schemas.microsoft.com/office/drawing/2014/main" id="{0C885299-2A2F-8704-4C57-9842E18B1A0E}"/>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16" name="Object 4">
            <a:extLst>
              <a:ext uri="{FF2B5EF4-FFF2-40B4-BE49-F238E27FC236}">
                <a16:creationId xmlns:a16="http://schemas.microsoft.com/office/drawing/2014/main" id="{43E2658D-A889-2D9A-627D-1E44F1699E36}"/>
              </a:ext>
            </a:extLst>
          </p:cNvPr>
          <p:cNvGraphicFramePr>
            <a:graphicFrameLocks noChangeAspect="1"/>
          </p:cNvGraphicFramePr>
          <p:nvPr/>
        </p:nvGraphicFramePr>
        <p:xfrm>
          <a:off x="5292725" y="2381250"/>
          <a:ext cx="2951163" cy="333375"/>
        </p:xfrm>
        <a:graphic>
          <a:graphicData uri="http://schemas.openxmlformats.org/presentationml/2006/ole">
            <mc:AlternateContent xmlns:mc="http://schemas.openxmlformats.org/markup-compatibility/2006">
              <mc:Choice xmlns:v="urn:schemas-microsoft-com:vml" Requires="v">
                <p:oleObj name="公式" r:id="rId6" imgW="1828800" imgH="203200" progId="Equation.3">
                  <p:embed/>
                </p:oleObj>
              </mc:Choice>
              <mc:Fallback>
                <p:oleObj name="公式" r:id="rId6" imgW="1828800" imgH="203200" progId="Equation.3">
                  <p:embed/>
                  <p:pic>
                    <p:nvPicPr>
                      <p:cNvPr id="820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2381250"/>
                        <a:ext cx="29511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21">
            <a:extLst>
              <a:ext uri="{FF2B5EF4-FFF2-40B4-BE49-F238E27FC236}">
                <a16:creationId xmlns:a16="http://schemas.microsoft.com/office/drawing/2014/main" id="{262F32F5-FBDB-73C0-BDDB-CFE3799898C0}"/>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18" name="Rectangle 23">
            <a:extLst>
              <a:ext uri="{FF2B5EF4-FFF2-40B4-BE49-F238E27FC236}">
                <a16:creationId xmlns:a16="http://schemas.microsoft.com/office/drawing/2014/main" id="{16F4FBF7-3FC8-3E1F-4636-A5F4616C88B5}"/>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sp>
        <p:nvSpPr>
          <p:cNvPr id="19" name="Rectangle 25">
            <a:extLst>
              <a:ext uri="{FF2B5EF4-FFF2-40B4-BE49-F238E27FC236}">
                <a16:creationId xmlns:a16="http://schemas.microsoft.com/office/drawing/2014/main" id="{3F6F0E25-B054-46E8-72CD-76F8EA57E3F4}"/>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sz="1800">
              <a:solidFill>
                <a:srgbClr val="000000"/>
              </a:solidFill>
              <a:latin typeface="Arial" charset="0"/>
              <a:ea typeface="宋体" charset="-122"/>
            </a:endParaRPr>
          </a:p>
        </p:txBody>
      </p:sp>
      <p:graphicFrame>
        <p:nvGraphicFramePr>
          <p:cNvPr id="20" name="Object 5">
            <a:extLst>
              <a:ext uri="{FF2B5EF4-FFF2-40B4-BE49-F238E27FC236}">
                <a16:creationId xmlns:a16="http://schemas.microsoft.com/office/drawing/2014/main" id="{4D3D4309-2EB2-4DDA-B8D7-07216C87E02D}"/>
              </a:ext>
            </a:extLst>
          </p:cNvPr>
          <p:cNvGraphicFramePr>
            <a:graphicFrameLocks noChangeAspect="1"/>
          </p:cNvGraphicFramePr>
          <p:nvPr/>
        </p:nvGraphicFramePr>
        <p:xfrm>
          <a:off x="4248150" y="3540125"/>
          <a:ext cx="4752975" cy="317500"/>
        </p:xfrm>
        <a:graphic>
          <a:graphicData uri="http://schemas.openxmlformats.org/presentationml/2006/ole">
            <mc:AlternateContent xmlns:mc="http://schemas.openxmlformats.org/markup-compatibility/2006">
              <mc:Choice xmlns:v="urn:schemas-microsoft-com:vml" Requires="v">
                <p:oleObj name="Equation" r:id="rId8" imgW="3086100" imgH="203200" progId="Equation.3">
                  <p:embed/>
                </p:oleObj>
              </mc:Choice>
              <mc:Fallback>
                <p:oleObj name="Equation" r:id="rId8" imgW="3086100" imgH="203200" progId="Equation.3">
                  <p:embed/>
                  <p:pic>
                    <p:nvPicPr>
                      <p:cNvPr id="821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8150" y="3540125"/>
                        <a:ext cx="4752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085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基本概念</a:t>
            </a:r>
            <a:r>
              <a:rPr lang="en-US" altLang="zh-CN" dirty="0">
                <a:latin typeface="Arial" charset="0"/>
                <a:ea typeface="宋体" charset="-122"/>
              </a:rPr>
              <a:t>——</a:t>
            </a:r>
            <a:r>
              <a:rPr lang="zh-CN" altLang="en-US" dirty="0">
                <a:ea typeface="宋体" charset="-122"/>
              </a:rPr>
              <a:t>示例</a:t>
            </a:r>
            <a:endParaRPr lang="zh-CN" altLang="en-US" dirty="0"/>
          </a:p>
        </p:txBody>
      </p:sp>
      <p:sp>
        <p:nvSpPr>
          <p:cNvPr id="2" name="Rectangle 3">
            <a:extLst>
              <a:ext uri="{FF2B5EF4-FFF2-40B4-BE49-F238E27FC236}">
                <a16:creationId xmlns:a16="http://schemas.microsoft.com/office/drawing/2014/main" id="{F0CB14EE-064B-BE39-3618-C5F2D2192041}"/>
              </a:ext>
            </a:extLst>
          </p:cNvPr>
          <p:cNvSpPr txBox="1">
            <a:spLocks noChangeArrowheads="1"/>
          </p:cNvSpPr>
          <p:nvPr/>
        </p:nvSpPr>
        <p:spPr bwMode="auto">
          <a:xfrm>
            <a:off x="457200" y="1600200"/>
            <a:ext cx="821848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600" kern="0">
                <a:ea typeface="宋体" charset="-122"/>
              </a:rPr>
              <a:t>项的集合 </a:t>
            </a:r>
            <a:r>
              <a:rPr lang="en-US" altLang="zh-CN" sz="2600" i="1" kern="0">
                <a:ea typeface="宋体" charset="-122"/>
              </a:rPr>
              <a:t>I={A,B,C,D,E,F}</a:t>
            </a:r>
          </a:p>
          <a:p>
            <a:r>
              <a:rPr lang="zh-CN" altLang="en-US" sz="2600" kern="0">
                <a:ea typeface="宋体" charset="-122"/>
              </a:rPr>
              <a:t>每个事务</a:t>
            </a:r>
            <a:r>
              <a:rPr lang="en-US" altLang="zh-CN" sz="2600" i="1" kern="0">
                <a:ea typeface="宋体" charset="-122"/>
              </a:rPr>
              <a:t>T</a:t>
            </a:r>
            <a:r>
              <a:rPr lang="zh-CN" altLang="en-US" sz="2600" kern="0">
                <a:ea typeface="宋体" charset="-122"/>
              </a:rPr>
              <a:t>由事务标识符</a:t>
            </a:r>
            <a:r>
              <a:rPr lang="en-US" altLang="zh-CN" sz="2600" i="1" kern="0">
                <a:ea typeface="宋体" charset="-122"/>
              </a:rPr>
              <a:t>TID</a:t>
            </a:r>
            <a:r>
              <a:rPr lang="zh-CN" altLang="en-US" sz="2600" kern="0">
                <a:ea typeface="宋体" charset="-122"/>
              </a:rPr>
              <a:t>标识，它是项的集合 </a:t>
            </a:r>
            <a:endParaRPr lang="en-US" altLang="zh-CN" sz="2600" kern="0">
              <a:ea typeface="宋体" charset="-122"/>
            </a:endParaRPr>
          </a:p>
          <a:p>
            <a:pPr lvl="1"/>
            <a:r>
              <a:rPr lang="en-US" altLang="zh-CN" sz="2200" i="1" kern="0">
                <a:ea typeface="宋体" charset="-122"/>
              </a:rPr>
              <a:t>E.g. TID(2000)={A,B,C}</a:t>
            </a:r>
          </a:p>
          <a:p>
            <a:r>
              <a:rPr lang="zh-CN" altLang="en-US" sz="2600" kern="0">
                <a:ea typeface="宋体" charset="-122"/>
              </a:rPr>
              <a:t>任务相关数据</a:t>
            </a:r>
            <a:r>
              <a:rPr lang="en-US" altLang="zh-CN" sz="2600" i="1" kern="0">
                <a:ea typeface="宋体" charset="-122"/>
              </a:rPr>
              <a:t>D</a:t>
            </a:r>
            <a:r>
              <a:rPr lang="zh-CN" altLang="en-US" sz="2600" kern="0">
                <a:ea typeface="宋体" charset="-122"/>
              </a:rPr>
              <a:t>是数据库事务的集合</a:t>
            </a:r>
            <a:endParaRPr lang="zh-CN" altLang="en-US" sz="2600" kern="0" dirty="0">
              <a:ea typeface="宋体" charset="-122"/>
            </a:endParaRPr>
          </a:p>
        </p:txBody>
      </p:sp>
      <p:graphicFrame>
        <p:nvGraphicFramePr>
          <p:cNvPr id="3" name="Object 2">
            <a:extLst>
              <a:ext uri="{FF2B5EF4-FFF2-40B4-BE49-F238E27FC236}">
                <a16:creationId xmlns:a16="http://schemas.microsoft.com/office/drawing/2014/main" id="{9E1E8FFB-CB3A-5970-D677-6B543B67D218}"/>
              </a:ext>
            </a:extLst>
          </p:cNvPr>
          <p:cNvGraphicFramePr>
            <a:graphicFrameLocks noChangeAspect="1"/>
          </p:cNvGraphicFramePr>
          <p:nvPr/>
        </p:nvGraphicFramePr>
        <p:xfrm>
          <a:off x="3348038" y="4005263"/>
          <a:ext cx="3805237" cy="1919287"/>
        </p:xfrm>
        <a:graphic>
          <a:graphicData uri="http://schemas.openxmlformats.org/presentationml/2006/ole">
            <mc:AlternateContent xmlns:mc="http://schemas.openxmlformats.org/markup-compatibility/2006">
              <mc:Choice xmlns:v="urn:schemas-microsoft-com:vml" Requires="v">
                <p:oleObj name="工作表" r:id="rId2" imgW="3806013" imgH="1919350" progId="Excel.Sheet.8">
                  <p:embed/>
                </p:oleObj>
              </mc:Choice>
              <mc:Fallback>
                <p:oleObj name="工作表" r:id="rId2" imgW="3806013" imgH="1919350" progId="Excel.Sheet.8">
                  <p:embed/>
                  <p:pic>
                    <p:nvPicPr>
                      <p:cNvPr id="922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005263"/>
                        <a:ext cx="3805237" cy="191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WordArt 9">
            <a:extLst>
              <a:ext uri="{FF2B5EF4-FFF2-40B4-BE49-F238E27FC236}">
                <a16:creationId xmlns:a16="http://schemas.microsoft.com/office/drawing/2014/main" id="{45430AA4-7DB7-D310-C2A8-B58FF3271B85}"/>
              </a:ext>
            </a:extLst>
          </p:cNvPr>
          <p:cNvSpPr>
            <a:spLocks noChangeArrowheads="1" noChangeShapeType="1" noTextEdit="1"/>
          </p:cNvSpPr>
          <p:nvPr/>
        </p:nvSpPr>
        <p:spPr bwMode="auto">
          <a:xfrm rot="5400000">
            <a:off x="2493963" y="4643438"/>
            <a:ext cx="504825" cy="523875"/>
          </a:xfrm>
          <a:prstGeom prst="rect">
            <a:avLst/>
          </a:prstGeom>
        </p:spPr>
        <p:txBody>
          <a:bodyPr vert="wordArtVert" wrap="none" fromWordArt="1">
            <a:prstTxWarp prst="textPlain">
              <a:avLst>
                <a:gd name="adj" fmla="val 50000"/>
              </a:avLst>
            </a:prstTxWarp>
          </a:bodyPr>
          <a:lstStyle/>
          <a:p>
            <a:pPr algn="ctr" eaLnBrk="1" fontAlgn="auto" hangingPunct="1"/>
            <a:r>
              <a:rPr lang="en-US" altLang="zh-CN" sz="3600" b="1" kern="10">
                <a:ln w="9525">
                  <a:solidFill>
                    <a:srgbClr val="000000"/>
                  </a:solidFill>
                  <a:round/>
                  <a:headEnd/>
                  <a:tailEnd/>
                </a:ln>
                <a:solidFill>
                  <a:srgbClr val="000000"/>
                </a:solidFill>
                <a:latin typeface="Times New Roman"/>
                <a:ea typeface="宋体" charset="-122"/>
                <a:cs typeface="Times New Roman"/>
              </a:rPr>
              <a:t>D</a:t>
            </a:r>
            <a:endParaRPr lang="zh-CN" altLang="en-US" sz="3600" b="1" kern="10">
              <a:ln w="9525">
                <a:solidFill>
                  <a:srgbClr val="000000"/>
                </a:solidFill>
                <a:round/>
                <a:headEnd/>
                <a:tailEnd/>
              </a:ln>
              <a:solidFill>
                <a:srgbClr val="000000"/>
              </a:solidFill>
              <a:latin typeface="Times New Roman"/>
              <a:ea typeface="宋体" charset="-122"/>
              <a:cs typeface="Times New Roman"/>
            </a:endParaRPr>
          </a:p>
        </p:txBody>
      </p:sp>
    </p:spTree>
    <p:extLst>
      <p:ext uri="{BB962C8B-B14F-4D97-AF65-F5344CB8AC3E}">
        <p14:creationId xmlns:p14="http://schemas.microsoft.com/office/powerpoint/2010/main" val="166145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频繁项集</a:t>
            </a:r>
            <a:endParaRPr lang="zh-CN" altLang="en-US" dirty="0"/>
          </a:p>
        </p:txBody>
      </p:sp>
      <p:sp>
        <p:nvSpPr>
          <p:cNvPr id="2" name="Rectangle 3">
            <a:extLst>
              <a:ext uri="{FF2B5EF4-FFF2-40B4-BE49-F238E27FC236}">
                <a16:creationId xmlns:a16="http://schemas.microsoft.com/office/drawing/2014/main" id="{5D8A2213-16A6-6BCE-C8DC-2DCFEF7C6B33}"/>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kern="0" dirty="0">
                <a:ea typeface="宋体" charset="-122"/>
              </a:rPr>
              <a:t>基本概念</a:t>
            </a:r>
          </a:p>
          <a:p>
            <a:pPr lvl="1"/>
            <a:r>
              <a:rPr lang="en-US" altLang="zh-CN" b="1" i="1" kern="0" dirty="0">
                <a:ea typeface="宋体" charset="-122"/>
              </a:rPr>
              <a:t>k</a:t>
            </a:r>
            <a:r>
              <a:rPr lang="zh-CN" altLang="en-US" b="1" i="1" kern="0" dirty="0">
                <a:ea typeface="宋体" charset="-122"/>
              </a:rPr>
              <a:t>－项集</a:t>
            </a:r>
            <a:r>
              <a:rPr lang="zh-CN" altLang="en-US" kern="0" dirty="0">
                <a:ea typeface="宋体" charset="-122"/>
              </a:rPr>
              <a:t>：包含</a:t>
            </a:r>
            <a:r>
              <a:rPr lang="en-US" altLang="zh-CN" kern="0" dirty="0">
                <a:ea typeface="宋体" charset="-122"/>
              </a:rPr>
              <a:t>k</a:t>
            </a:r>
            <a:r>
              <a:rPr lang="zh-CN" altLang="en-US" kern="0" dirty="0">
                <a:ea typeface="宋体" charset="-122"/>
              </a:rPr>
              <a:t>个项的集合</a:t>
            </a:r>
          </a:p>
          <a:p>
            <a:pPr lvl="2"/>
            <a:r>
              <a:rPr lang="en-US" altLang="zh-CN" sz="2400" kern="0" dirty="0">
                <a:ea typeface="宋体" charset="-122"/>
              </a:rPr>
              <a:t>{</a:t>
            </a:r>
            <a:r>
              <a:rPr lang="zh-CN" altLang="en-US" sz="2400" kern="0" dirty="0">
                <a:ea typeface="宋体" charset="-122"/>
              </a:rPr>
              <a:t>牛奶，面包，黄油</a:t>
            </a:r>
            <a:r>
              <a:rPr lang="en-US" altLang="zh-CN" sz="2400" kern="0" dirty="0">
                <a:ea typeface="宋体" charset="-122"/>
              </a:rPr>
              <a:t>}</a:t>
            </a:r>
            <a:r>
              <a:rPr lang="zh-CN" altLang="en-US" sz="2400" kern="0" dirty="0">
                <a:ea typeface="宋体" charset="-122"/>
              </a:rPr>
              <a:t>是个</a:t>
            </a:r>
            <a:r>
              <a:rPr lang="en-US" altLang="zh-CN" sz="2400" kern="0" dirty="0">
                <a:ea typeface="宋体" charset="-122"/>
              </a:rPr>
              <a:t>3</a:t>
            </a:r>
            <a:r>
              <a:rPr lang="zh-CN" altLang="en-US" sz="2400" kern="0" dirty="0">
                <a:ea typeface="宋体" charset="-122"/>
              </a:rPr>
              <a:t>－项集</a:t>
            </a:r>
          </a:p>
          <a:p>
            <a:pPr lvl="1"/>
            <a:r>
              <a:rPr lang="zh-CN" altLang="en-US" b="1" kern="0" dirty="0">
                <a:ea typeface="宋体" charset="-122"/>
              </a:rPr>
              <a:t>项集的频率</a:t>
            </a:r>
            <a:r>
              <a:rPr lang="zh-CN" altLang="en-US" kern="0" dirty="0">
                <a:ea typeface="宋体" charset="-122"/>
              </a:rPr>
              <a:t>是指包含项集的事务数，简称为项集的</a:t>
            </a:r>
            <a:r>
              <a:rPr lang="zh-CN" altLang="en-US" b="1" kern="0" dirty="0">
                <a:ea typeface="宋体" charset="-122"/>
              </a:rPr>
              <a:t>频率</a:t>
            </a:r>
            <a:r>
              <a:rPr lang="zh-CN" altLang="en-US" kern="0" dirty="0">
                <a:ea typeface="宋体" charset="-122"/>
              </a:rPr>
              <a:t>、</a:t>
            </a:r>
            <a:r>
              <a:rPr lang="zh-CN" altLang="en-US" b="1" kern="0" dirty="0">
                <a:ea typeface="宋体" charset="-122"/>
              </a:rPr>
              <a:t>支持度计数</a:t>
            </a:r>
            <a:r>
              <a:rPr lang="zh-CN" altLang="en-US" kern="0" dirty="0">
                <a:ea typeface="宋体" charset="-122"/>
              </a:rPr>
              <a:t>或</a:t>
            </a:r>
            <a:r>
              <a:rPr lang="zh-CN" altLang="en-US" b="1" kern="0" dirty="0">
                <a:ea typeface="宋体" charset="-122"/>
              </a:rPr>
              <a:t>计数</a:t>
            </a:r>
            <a:endParaRPr lang="en-US" altLang="zh-CN" b="1" kern="0" dirty="0">
              <a:ea typeface="宋体" charset="-122"/>
            </a:endParaRPr>
          </a:p>
          <a:p>
            <a:pPr lvl="1"/>
            <a:r>
              <a:rPr lang="zh-CN" altLang="en-US" kern="0" dirty="0">
                <a:ea typeface="宋体" charset="-122"/>
              </a:rPr>
              <a:t>项集的支持度有时称为</a:t>
            </a:r>
            <a:r>
              <a:rPr lang="zh-CN" altLang="en-US" b="1" kern="0" dirty="0">
                <a:ea typeface="宋体" charset="-122"/>
              </a:rPr>
              <a:t>相对支持度</a:t>
            </a:r>
            <a:r>
              <a:rPr lang="zh-CN" altLang="en-US" kern="0" dirty="0">
                <a:ea typeface="宋体" charset="-122"/>
              </a:rPr>
              <a:t>，而出现的频率称作</a:t>
            </a:r>
            <a:r>
              <a:rPr lang="zh-CN" altLang="en-US" b="1" kern="0" dirty="0">
                <a:ea typeface="宋体" charset="-122"/>
              </a:rPr>
              <a:t>绝对支持度</a:t>
            </a:r>
            <a:r>
              <a:rPr lang="zh-CN" altLang="en-US" kern="0" dirty="0">
                <a:ea typeface="宋体" charset="-122"/>
              </a:rPr>
              <a:t>。如果项集</a:t>
            </a:r>
            <a:r>
              <a:rPr lang="en-US" altLang="zh-CN" i="1" kern="0" dirty="0">
                <a:ea typeface="宋体" charset="-122"/>
              </a:rPr>
              <a:t>I</a:t>
            </a:r>
            <a:r>
              <a:rPr lang="zh-CN" altLang="en-US" kern="0" dirty="0">
                <a:ea typeface="宋体" charset="-122"/>
              </a:rPr>
              <a:t>的频率大于（最小支持度阈值</a:t>
            </a:r>
            <a:r>
              <a:rPr lang="en-US" altLang="zh-CN" kern="0" dirty="0">
                <a:ea typeface="宋体" charset="-122"/>
              </a:rPr>
              <a:t>×D</a:t>
            </a:r>
            <a:r>
              <a:rPr lang="zh-CN" altLang="en-US" kern="0" dirty="0">
                <a:ea typeface="宋体" charset="-122"/>
              </a:rPr>
              <a:t>中的事务总数），则称该项集</a:t>
            </a:r>
            <a:r>
              <a:rPr lang="en-US" altLang="zh-CN" i="1" kern="0" dirty="0">
                <a:ea typeface="宋体" charset="-122"/>
              </a:rPr>
              <a:t>I</a:t>
            </a:r>
            <a:r>
              <a:rPr lang="zh-CN" altLang="en-US" kern="0" dirty="0">
                <a:ea typeface="宋体" charset="-122"/>
              </a:rPr>
              <a:t>为</a:t>
            </a:r>
            <a:r>
              <a:rPr lang="zh-CN" altLang="en-US" b="1" kern="0" dirty="0">
                <a:ea typeface="宋体" charset="-122"/>
              </a:rPr>
              <a:t>频繁项集</a:t>
            </a:r>
            <a:r>
              <a:rPr lang="zh-CN" altLang="en-US" kern="0" dirty="0">
                <a:ea typeface="宋体" charset="-122"/>
              </a:rPr>
              <a:t>。频繁</a:t>
            </a:r>
            <a:r>
              <a:rPr lang="en-US" altLang="zh-CN" kern="0" dirty="0">
                <a:ea typeface="宋体" charset="-122"/>
              </a:rPr>
              <a:t>k</a:t>
            </a:r>
            <a:r>
              <a:rPr lang="zh-CN" altLang="en-US" kern="0" dirty="0">
                <a:ea typeface="宋体" charset="-122"/>
              </a:rPr>
              <a:t>项集的集合通常记作</a:t>
            </a:r>
            <a:r>
              <a:rPr lang="en-US" altLang="zh-CN" i="1" kern="0" dirty="0">
                <a:ea typeface="宋体" charset="-122"/>
              </a:rPr>
              <a:t>L</a:t>
            </a:r>
            <a:r>
              <a:rPr lang="en-US" altLang="zh-CN" i="1" kern="0" baseline="-25000" dirty="0">
                <a:ea typeface="宋体" charset="-122"/>
              </a:rPr>
              <a:t>k</a:t>
            </a:r>
            <a:r>
              <a:rPr lang="zh-CN" altLang="en-US" kern="0" dirty="0">
                <a:ea typeface="宋体" charset="-122"/>
              </a:rPr>
              <a:t>。</a:t>
            </a:r>
          </a:p>
        </p:txBody>
      </p:sp>
      <p:graphicFrame>
        <p:nvGraphicFramePr>
          <p:cNvPr id="3" name="Object 2">
            <a:extLst>
              <a:ext uri="{FF2B5EF4-FFF2-40B4-BE49-F238E27FC236}">
                <a16:creationId xmlns:a16="http://schemas.microsoft.com/office/drawing/2014/main" id="{2C53F5AD-DCF4-0319-9DD1-69BB305809A6}"/>
              </a:ext>
            </a:extLst>
          </p:cNvPr>
          <p:cNvGraphicFramePr>
            <a:graphicFrameLocks noChangeAspect="1"/>
          </p:cNvGraphicFramePr>
          <p:nvPr/>
        </p:nvGraphicFramePr>
        <p:xfrm>
          <a:off x="336550" y="5784850"/>
          <a:ext cx="8164513" cy="739775"/>
        </p:xfrm>
        <a:graphic>
          <a:graphicData uri="http://schemas.openxmlformats.org/presentationml/2006/ole">
            <mc:AlternateContent xmlns:mc="http://schemas.openxmlformats.org/markup-compatibility/2006">
              <mc:Choice xmlns:v="urn:schemas-microsoft-com:vml" Requires="v">
                <p:oleObj name="Equation" r:id="rId2" imgW="4699000" imgH="419100" progId="Equation.3">
                  <p:embed/>
                </p:oleObj>
              </mc:Choice>
              <mc:Fallback>
                <p:oleObj name="Equation" r:id="rId2" imgW="4699000" imgH="419100" progId="Equation.3">
                  <p:embed/>
                  <p:pic>
                    <p:nvPicPr>
                      <p:cNvPr id="1024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5784850"/>
                        <a:ext cx="816451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02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ea typeface="宋体" charset="-122"/>
              </a:rPr>
              <a:t>关联规则挖掘 的两步过程</a:t>
            </a:r>
            <a:endParaRPr lang="zh-CN" altLang="en-US" dirty="0"/>
          </a:p>
        </p:txBody>
      </p:sp>
      <p:sp>
        <p:nvSpPr>
          <p:cNvPr id="2" name="Rectangle 3">
            <a:extLst>
              <a:ext uri="{FF2B5EF4-FFF2-40B4-BE49-F238E27FC236}">
                <a16:creationId xmlns:a16="http://schemas.microsoft.com/office/drawing/2014/main" id="{A736AEF1-666B-9D73-CAB5-5C21E67A45CE}"/>
              </a:ext>
            </a:extLst>
          </p:cNvPr>
          <p:cNvSpPr txBox="1">
            <a:spLocks noChangeArrowheads="1"/>
          </p:cNvSpPr>
          <p:nvPr/>
        </p:nvSpPr>
        <p:spPr bwMode="auto">
          <a:xfrm>
            <a:off x="457200" y="1600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90000"/>
              </a:lnSpc>
            </a:pPr>
            <a:r>
              <a:rPr lang="zh-CN" altLang="en-US" sz="2800" kern="0" dirty="0">
                <a:ea typeface="宋体" charset="-122"/>
              </a:rPr>
              <a:t>一般来说，关联规则的挖掘可以看作两步的过程：</a:t>
            </a:r>
          </a:p>
          <a:p>
            <a:pPr lvl="1">
              <a:lnSpc>
                <a:spcPct val="90000"/>
              </a:lnSpc>
            </a:pPr>
            <a:r>
              <a:rPr lang="zh-CN" altLang="en-US" sz="2400" kern="0" dirty="0">
                <a:ea typeface="宋体" charset="-122"/>
              </a:rPr>
              <a:t>找出所有频繁项集</a:t>
            </a:r>
          </a:p>
          <a:p>
            <a:pPr lvl="2">
              <a:lnSpc>
                <a:spcPct val="90000"/>
              </a:lnSpc>
            </a:pPr>
            <a:r>
              <a:rPr lang="zh-CN" altLang="en-US" kern="0" dirty="0">
                <a:ea typeface="宋体" charset="-122"/>
              </a:rPr>
              <a:t>该项集的每一个项出现的频频率 </a:t>
            </a:r>
            <a:r>
              <a:rPr lang="zh-CN" altLang="en-US" i="1" kern="0" dirty="0">
                <a:ea typeface="宋体" charset="-122"/>
              </a:rPr>
              <a:t>≥ </a:t>
            </a:r>
            <a:r>
              <a:rPr lang="en-US" altLang="zh-CN" i="1" kern="0" dirty="0" err="1">
                <a:ea typeface="宋体" charset="-122"/>
              </a:rPr>
              <a:t>min_sup</a:t>
            </a:r>
            <a:endParaRPr lang="zh-CN" altLang="en-US" i="1" kern="0" dirty="0">
              <a:ea typeface="宋体" charset="-122"/>
            </a:endParaRPr>
          </a:p>
          <a:p>
            <a:pPr lvl="1">
              <a:lnSpc>
                <a:spcPct val="90000"/>
              </a:lnSpc>
            </a:pPr>
            <a:r>
              <a:rPr lang="zh-CN" altLang="en-US" sz="2400" kern="0" dirty="0">
                <a:ea typeface="宋体" charset="-122"/>
              </a:rPr>
              <a:t>由频繁项集产生强关联规则</a:t>
            </a:r>
          </a:p>
          <a:p>
            <a:pPr lvl="2">
              <a:lnSpc>
                <a:spcPct val="90000"/>
              </a:lnSpc>
            </a:pPr>
            <a:r>
              <a:rPr lang="zh-CN" altLang="en-US" kern="0" dirty="0">
                <a:ea typeface="宋体" charset="-122"/>
              </a:rPr>
              <a:t>即满足最小支持度和最小置信度的规则</a:t>
            </a:r>
            <a:endParaRPr lang="en-US" altLang="zh-CN" kern="0" dirty="0">
              <a:ea typeface="宋体" charset="-122"/>
            </a:endParaRPr>
          </a:p>
          <a:p>
            <a:pPr>
              <a:lnSpc>
                <a:spcPct val="90000"/>
              </a:lnSpc>
            </a:pPr>
            <a:r>
              <a:rPr lang="zh-CN" altLang="en-US" sz="2800" kern="0" dirty="0">
                <a:ea typeface="宋体" charset="-122"/>
              </a:rPr>
              <a:t>主要挑战：会产生大量满足</a:t>
            </a:r>
            <a:r>
              <a:rPr lang="en-US" altLang="zh-CN" sz="2800" i="1" kern="0" dirty="0" err="1">
                <a:ea typeface="宋体" charset="-122"/>
              </a:rPr>
              <a:t>min_sup</a:t>
            </a:r>
            <a:r>
              <a:rPr lang="zh-CN" altLang="en-US" sz="2800" kern="0" dirty="0">
                <a:ea typeface="宋体" charset="-122"/>
              </a:rPr>
              <a:t>的项集，尤其当</a:t>
            </a:r>
            <a:r>
              <a:rPr lang="en-US" altLang="zh-CN" sz="2800" i="1" kern="0" dirty="0" err="1">
                <a:ea typeface="宋体" charset="-122"/>
              </a:rPr>
              <a:t>min_sup</a:t>
            </a:r>
            <a:r>
              <a:rPr lang="zh-CN" altLang="en-US" sz="2800" kern="0" dirty="0">
                <a:ea typeface="宋体" charset="-122"/>
              </a:rPr>
              <a:t>设置得低的时候</a:t>
            </a:r>
            <a:endParaRPr lang="en-US" altLang="zh-CN" sz="2800" kern="0" dirty="0">
              <a:ea typeface="宋体" charset="-122"/>
            </a:endParaRPr>
          </a:p>
          <a:p>
            <a:pPr lvl="1">
              <a:lnSpc>
                <a:spcPct val="90000"/>
              </a:lnSpc>
            </a:pPr>
            <a:r>
              <a:rPr lang="en-US" altLang="zh-CN" sz="2400" kern="0" dirty="0">
                <a:ea typeface="宋体" charset="-122"/>
              </a:rPr>
              <a:t>E.g. </a:t>
            </a:r>
            <a:r>
              <a:rPr lang="zh-CN" altLang="en-US" sz="2400" kern="0" dirty="0">
                <a:ea typeface="宋体" charset="-122"/>
              </a:rPr>
              <a:t>一个长度为</a:t>
            </a:r>
            <a:r>
              <a:rPr lang="en-US" altLang="zh-CN" sz="2400" kern="0" dirty="0">
                <a:ea typeface="宋体" charset="-122"/>
              </a:rPr>
              <a:t>100</a:t>
            </a:r>
            <a:r>
              <a:rPr lang="zh-CN" altLang="en-US" sz="2400" kern="0" dirty="0">
                <a:ea typeface="宋体" charset="-122"/>
              </a:rPr>
              <a:t>的频繁项集</a:t>
            </a:r>
            <a:r>
              <a:rPr lang="en-US" altLang="zh-CN" sz="2400" i="1" kern="0" dirty="0">
                <a:ea typeface="宋体" charset="-122"/>
              </a:rPr>
              <a:t>{a</a:t>
            </a:r>
            <a:r>
              <a:rPr lang="en-US" altLang="zh-CN" sz="2400" i="1" kern="0" baseline="-25000" dirty="0">
                <a:ea typeface="宋体" charset="-122"/>
              </a:rPr>
              <a:t>1</a:t>
            </a:r>
            <a:r>
              <a:rPr lang="en-US" altLang="zh-CN" sz="2400" i="1" kern="0" dirty="0">
                <a:ea typeface="宋体" charset="-122"/>
              </a:rPr>
              <a:t>,a</a:t>
            </a:r>
            <a:r>
              <a:rPr lang="en-US" altLang="zh-CN" sz="2400" i="1" kern="0" baseline="-25000" dirty="0">
                <a:ea typeface="宋体" charset="-122"/>
              </a:rPr>
              <a:t>2</a:t>
            </a:r>
            <a:r>
              <a:rPr lang="en-US" altLang="zh-CN" sz="2400" i="1" kern="0" dirty="0">
                <a:ea typeface="宋体" charset="-122"/>
              </a:rPr>
              <a:t>,…,a</a:t>
            </a:r>
            <a:r>
              <a:rPr lang="en-US" altLang="zh-CN" sz="2400" i="1" kern="0" baseline="-25000" dirty="0">
                <a:ea typeface="宋体" charset="-122"/>
              </a:rPr>
              <a:t>100</a:t>
            </a:r>
            <a:r>
              <a:rPr lang="en-US" altLang="zh-CN" sz="2400" i="1" kern="0" dirty="0">
                <a:ea typeface="宋体" charset="-122"/>
              </a:rPr>
              <a:t>}</a:t>
            </a:r>
            <a:r>
              <a:rPr lang="zh-CN" altLang="en-US" sz="2400" kern="0" dirty="0">
                <a:ea typeface="宋体" charset="-122"/>
              </a:rPr>
              <a:t>包含的频繁项集的总个数为</a:t>
            </a:r>
            <a:endParaRPr lang="en-US" altLang="zh-CN" sz="2400" kern="0" dirty="0">
              <a:ea typeface="宋体" charset="-122"/>
            </a:endParaRPr>
          </a:p>
          <a:p>
            <a:pPr>
              <a:lnSpc>
                <a:spcPct val="90000"/>
              </a:lnSpc>
            </a:pPr>
            <a:endParaRPr lang="en-US" altLang="zh-CN" sz="2800" kern="0" dirty="0">
              <a:ea typeface="宋体" charset="-122"/>
            </a:endParaRPr>
          </a:p>
        </p:txBody>
      </p:sp>
      <p:graphicFrame>
        <p:nvGraphicFramePr>
          <p:cNvPr id="3" name="Object 2">
            <a:extLst>
              <a:ext uri="{FF2B5EF4-FFF2-40B4-BE49-F238E27FC236}">
                <a16:creationId xmlns:a16="http://schemas.microsoft.com/office/drawing/2014/main" id="{41E7A4D3-6FE5-D63A-53A5-EDAF83FF81C5}"/>
              </a:ext>
            </a:extLst>
          </p:cNvPr>
          <p:cNvGraphicFramePr>
            <a:graphicFrameLocks noChangeAspect="1"/>
          </p:cNvGraphicFramePr>
          <p:nvPr/>
        </p:nvGraphicFramePr>
        <p:xfrm>
          <a:off x="2333625" y="5643563"/>
          <a:ext cx="4524375" cy="427037"/>
        </p:xfrm>
        <a:graphic>
          <a:graphicData uri="http://schemas.openxmlformats.org/presentationml/2006/ole">
            <mc:AlternateContent xmlns:mc="http://schemas.openxmlformats.org/markup-compatibility/2006">
              <mc:Choice xmlns:v="urn:schemas-microsoft-com:vml" Requires="v">
                <p:oleObj name="Equation" r:id="rId2" imgW="2603500" imgH="241300" progId="Equation.3">
                  <p:embed/>
                </p:oleObj>
              </mc:Choice>
              <mc:Fallback>
                <p:oleObj name="Equation" r:id="rId2" imgW="2603500" imgH="241300" progId="Equation.3">
                  <p:embed/>
                  <p:pic>
                    <p:nvPicPr>
                      <p:cNvPr id="1126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5643563"/>
                        <a:ext cx="452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924698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3802</TotalTime>
  <Words>5379</Words>
  <Application>Microsoft Office PowerPoint</Application>
  <PresentationFormat>宽屏</PresentationFormat>
  <Paragraphs>580</Paragraphs>
  <Slides>49</Slides>
  <Notes>2</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49</vt:i4>
      </vt:variant>
    </vt:vector>
  </HeadingPairs>
  <TitlesOfParts>
    <vt:vector size="64" baseType="lpstr">
      <vt:lpstr>等线</vt:lpstr>
      <vt:lpstr>宋体</vt:lpstr>
      <vt:lpstr>微软雅黑</vt:lpstr>
      <vt:lpstr>微软雅黑 Light</vt:lpstr>
      <vt:lpstr>Arial</vt:lpstr>
      <vt:lpstr>Tahoma</vt:lpstr>
      <vt:lpstr>Times New Roman</vt:lpstr>
      <vt:lpstr>Wingdings</vt:lpstr>
      <vt:lpstr>默认设计模板</vt:lpstr>
      <vt:lpstr>2_Office 主题​​</vt:lpstr>
      <vt:lpstr>公式</vt:lpstr>
      <vt:lpstr>工作表</vt:lpstr>
      <vt:lpstr>Equation</vt:lpstr>
      <vt:lpstr>Worksheet</vt:lpstr>
      <vt:lpstr>Image</vt:lpstr>
      <vt:lpstr>数据挖掘-挖掘频繁模式、关联和相关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陈 蕾</cp:lastModifiedBy>
  <cp:revision>3365</cp:revision>
  <cp:lastPrinted>2018-06-09T17:02:00Z</cp:lastPrinted>
  <dcterms:created xsi:type="dcterms:W3CDTF">2016-05-18T20:32:00Z</dcterms:created>
  <dcterms:modified xsi:type="dcterms:W3CDTF">2023-12-04T11:14:33Z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