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73"/>
  </p:notesMasterIdLst>
  <p:handoutMasterIdLst>
    <p:handoutMasterId r:id="rId74"/>
  </p:handoutMasterIdLst>
  <p:sldIdLst>
    <p:sldId id="696" r:id="rId3"/>
    <p:sldId id="920" r:id="rId4"/>
    <p:sldId id="1151" r:id="rId5"/>
    <p:sldId id="1061" r:id="rId6"/>
    <p:sldId id="1062" r:id="rId7"/>
    <p:sldId id="1063" r:id="rId8"/>
    <p:sldId id="1064" r:id="rId9"/>
    <p:sldId id="1065" r:id="rId10"/>
    <p:sldId id="1066" r:id="rId11"/>
    <p:sldId id="1067" r:id="rId12"/>
    <p:sldId id="1068" r:id="rId13"/>
    <p:sldId id="1069" r:id="rId14"/>
    <p:sldId id="1070" r:id="rId15"/>
    <p:sldId id="1071" r:id="rId16"/>
    <p:sldId id="1072" r:id="rId17"/>
    <p:sldId id="1073" r:id="rId18"/>
    <p:sldId id="1074" r:id="rId19"/>
    <p:sldId id="1075" r:id="rId20"/>
    <p:sldId id="1076" r:id="rId21"/>
    <p:sldId id="1077" r:id="rId22"/>
    <p:sldId id="1078" r:id="rId23"/>
    <p:sldId id="1152" r:id="rId24"/>
    <p:sldId id="1079" r:id="rId25"/>
    <p:sldId id="1080" r:id="rId26"/>
    <p:sldId id="1081" r:id="rId27"/>
    <p:sldId id="1082" r:id="rId28"/>
    <p:sldId id="1083" r:id="rId29"/>
    <p:sldId id="1084" r:id="rId30"/>
    <p:sldId id="1085" r:id="rId31"/>
    <p:sldId id="1086" r:id="rId32"/>
    <p:sldId id="1087" r:id="rId33"/>
    <p:sldId id="1088" r:id="rId34"/>
    <p:sldId id="1089" r:id="rId35"/>
    <p:sldId id="1090" r:id="rId36"/>
    <p:sldId id="1091" r:id="rId37"/>
    <p:sldId id="1092" r:id="rId38"/>
    <p:sldId id="1093" r:id="rId39"/>
    <p:sldId id="1094" r:id="rId40"/>
    <p:sldId id="1154" r:id="rId41"/>
    <p:sldId id="1095" r:id="rId42"/>
    <p:sldId id="1096" r:id="rId43"/>
    <p:sldId id="1097" r:id="rId44"/>
    <p:sldId id="1098" r:id="rId45"/>
    <p:sldId id="1099" r:id="rId46"/>
    <p:sldId id="1100" r:id="rId47"/>
    <p:sldId id="1155" r:id="rId48"/>
    <p:sldId id="1115" r:id="rId49"/>
    <p:sldId id="1116" r:id="rId50"/>
    <p:sldId id="1117" r:id="rId51"/>
    <p:sldId id="1118" r:id="rId52"/>
    <p:sldId id="1119" r:id="rId53"/>
    <p:sldId id="1156" r:id="rId54"/>
    <p:sldId id="1133" r:id="rId55"/>
    <p:sldId id="1134" r:id="rId56"/>
    <p:sldId id="1135" r:id="rId57"/>
    <p:sldId id="1136" r:id="rId58"/>
    <p:sldId id="1137" r:id="rId59"/>
    <p:sldId id="1138" r:id="rId60"/>
    <p:sldId id="1139" r:id="rId61"/>
    <p:sldId id="1140" r:id="rId62"/>
    <p:sldId id="1141" r:id="rId63"/>
    <p:sldId id="1142" r:id="rId64"/>
    <p:sldId id="1143" r:id="rId65"/>
    <p:sldId id="1144" r:id="rId66"/>
    <p:sldId id="1145" r:id="rId67"/>
    <p:sldId id="1146" r:id="rId68"/>
    <p:sldId id="1147" r:id="rId69"/>
    <p:sldId id="1148" r:id="rId70"/>
    <p:sldId id="1149" r:id="rId71"/>
    <p:sldId id="988" r:id="rId72"/>
  </p:sldIdLst>
  <p:sldSz cx="12192000" cy="6858000"/>
  <p:notesSz cx="6811963" cy="9945688"/>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266">
          <p15:clr>
            <a:srgbClr val="A4A3A4"/>
          </p15:clr>
        </p15:guide>
        <p15:guide id="2" pos="3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B0F0"/>
    <a:srgbClr val="0070C0"/>
    <a:srgbClr val="DFF1F2"/>
    <a:srgbClr val="A3D6D9"/>
    <a:srgbClr val="004586"/>
    <a:srgbClr val="1C2948"/>
    <a:srgbClr val="FBBCA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5" autoAdjust="0"/>
    <p:restoredTop sz="84491" autoAdjust="0"/>
  </p:normalViewPr>
  <p:slideViewPr>
    <p:cSldViewPr snapToGrid="0">
      <p:cViewPr varScale="1">
        <p:scale>
          <a:sx n="88" d="100"/>
          <a:sy n="88" d="100"/>
        </p:scale>
        <p:origin x="174" y="45"/>
      </p:cViewPr>
      <p:guideLst>
        <p:guide orient="horz" pos="2266"/>
        <p:guide pos="381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2023/8/13</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anose="02010600030101010101" pitchFamily="2" charset="-122"/>
              </a:defRPr>
            </a:lvl1pPr>
          </a:lstStyle>
          <a:p>
            <a:pPr>
              <a:defRPr/>
            </a:pPr>
            <a:fld id="{6020F7E6-B6AB-4685-9920-66673A4976C0}"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a:t>
            </a:fld>
            <a:endParaRPr lang="en-US" altLang="zh-CN"/>
          </a:p>
        </p:txBody>
      </p:sp>
    </p:spTree>
    <p:extLst>
      <p:ext uri="{BB962C8B-B14F-4D97-AF65-F5344CB8AC3E}">
        <p14:creationId xmlns:p14="http://schemas.microsoft.com/office/powerpoint/2010/main" val="1728805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a:t>
            </a:fld>
            <a:endParaRPr lang="en-US" altLang="zh-CN"/>
          </a:p>
        </p:txBody>
      </p:sp>
    </p:spTree>
    <p:extLst>
      <p:ext uri="{BB962C8B-B14F-4D97-AF65-F5344CB8AC3E}">
        <p14:creationId xmlns:p14="http://schemas.microsoft.com/office/powerpoint/2010/main" val="3992173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22</a:t>
            </a:fld>
            <a:endParaRPr lang="en-US" altLang="zh-CN"/>
          </a:p>
        </p:txBody>
      </p:sp>
    </p:spTree>
    <p:extLst>
      <p:ext uri="{BB962C8B-B14F-4D97-AF65-F5344CB8AC3E}">
        <p14:creationId xmlns:p14="http://schemas.microsoft.com/office/powerpoint/2010/main" val="109715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39</a:t>
            </a:fld>
            <a:endParaRPr lang="en-US" altLang="zh-CN"/>
          </a:p>
        </p:txBody>
      </p:sp>
    </p:spTree>
    <p:extLst>
      <p:ext uri="{BB962C8B-B14F-4D97-AF65-F5344CB8AC3E}">
        <p14:creationId xmlns:p14="http://schemas.microsoft.com/office/powerpoint/2010/main" val="1177347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46</a:t>
            </a:fld>
            <a:endParaRPr lang="en-US" altLang="zh-CN"/>
          </a:p>
        </p:txBody>
      </p:sp>
    </p:spTree>
    <p:extLst>
      <p:ext uri="{BB962C8B-B14F-4D97-AF65-F5344CB8AC3E}">
        <p14:creationId xmlns:p14="http://schemas.microsoft.com/office/powerpoint/2010/main" val="120953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52</a:t>
            </a:fld>
            <a:endParaRPr lang="en-US" altLang="zh-CN"/>
          </a:p>
        </p:txBody>
      </p:sp>
    </p:spTree>
    <p:extLst>
      <p:ext uri="{BB962C8B-B14F-4D97-AF65-F5344CB8AC3E}">
        <p14:creationId xmlns:p14="http://schemas.microsoft.com/office/powerpoint/2010/main" val="1771134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3E2AD35-AC65-4570-AD7A-63696EC132C7}"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7836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735D9E8-E0F0-4EB1-AAE4-5CD6C3241159}"/>
              </a:ext>
            </a:extLst>
          </p:cNvPr>
          <p:cNvSpPr>
            <a:spLocks noGrp="1"/>
          </p:cNvSpPr>
          <p:nvPr>
            <p:ph type="dt" sz="half" idx="10"/>
          </p:nvPr>
        </p:nvSpPr>
        <p:spPr/>
        <p:txBody>
          <a:bodyPr/>
          <a:lstStyle>
            <a:lvl1pPr>
              <a:defRPr/>
            </a:lvl1pPr>
          </a:lstStyle>
          <a:p>
            <a:pPr>
              <a:defRPr/>
            </a:pPr>
            <a:fld id="{127C6611-C4CB-4BA6-B035-A55273F25979}" type="datetimeFigureOut">
              <a:rPr lang="zh-CN" altLang="en-US"/>
              <a:pPr>
                <a:defRPr/>
              </a:pPr>
              <a:t>2023/8/13</a:t>
            </a:fld>
            <a:endParaRPr lang="zh-CN" altLang="en-US"/>
          </a:p>
        </p:txBody>
      </p:sp>
      <p:sp>
        <p:nvSpPr>
          <p:cNvPr id="3" name="页脚占位符 4">
            <a:extLst>
              <a:ext uri="{FF2B5EF4-FFF2-40B4-BE49-F238E27FC236}">
                <a16:creationId xmlns:a16="http://schemas.microsoft.com/office/drawing/2014/main" id="{0C352B22-210C-45B4-BB61-C7744802D37C}"/>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42CBF046-B4F4-444E-97E1-60C7ED358505}"/>
              </a:ext>
            </a:extLst>
          </p:cNvPr>
          <p:cNvSpPr>
            <a:spLocks noGrp="1"/>
          </p:cNvSpPr>
          <p:nvPr>
            <p:ph type="sldNum" sz="quarter" idx="12"/>
          </p:nvPr>
        </p:nvSpPr>
        <p:spPr/>
        <p:txBody>
          <a:bodyPr/>
          <a:lstStyle>
            <a:lvl1pPr>
              <a:defRPr/>
            </a:lvl1pPr>
          </a:lstStyle>
          <a:p>
            <a:pPr>
              <a:defRPr/>
            </a:pPr>
            <a:fld id="{6ED60EC5-1F68-43A4-8033-85A1E47CD70C}" type="slidenum">
              <a:rPr lang="zh-CN" altLang="en-US"/>
              <a:pPr>
                <a:defRPr/>
              </a:pPr>
              <a:t>‹#›</a:t>
            </a:fld>
            <a:endParaRPr lang="zh-CN" altLang="en-US"/>
          </a:p>
        </p:txBody>
      </p:sp>
    </p:spTree>
    <p:extLst>
      <p:ext uri="{BB962C8B-B14F-4D97-AF65-F5344CB8AC3E}">
        <p14:creationId xmlns:p14="http://schemas.microsoft.com/office/powerpoint/2010/main" val="4141239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矩形 7">
            <a:extLst>
              <a:ext uri="{FF2B5EF4-FFF2-40B4-BE49-F238E27FC236}">
                <a16:creationId xmlns:a16="http://schemas.microsoft.com/office/drawing/2014/main" id="{BC161389-8B88-46BF-AA2F-246E019403A6}"/>
              </a:ext>
            </a:extLst>
          </p:cNvPr>
          <p:cNvSpPr>
            <a:spLocks noChangeArrowheads="1"/>
          </p:cNvSpPr>
          <p:nvPr userDrawn="1"/>
        </p:nvSpPr>
        <p:spPr bwMode="auto">
          <a:xfrm>
            <a:off x="3614705" y="5568413"/>
            <a:ext cx="49625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7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主讲人：丁兆云</a:t>
            </a:r>
          </a:p>
        </p:txBody>
      </p:sp>
      <p:cxnSp>
        <p:nvCxnSpPr>
          <p:cNvPr id="7" name="直接连接符 6">
            <a:extLst>
              <a:ext uri="{FF2B5EF4-FFF2-40B4-BE49-F238E27FC236}">
                <a16:creationId xmlns:a16="http://schemas.microsoft.com/office/drawing/2014/main" id="{51FDC179-14B0-4BD2-990A-C7C6C80AC28D}"/>
              </a:ext>
            </a:extLst>
          </p:cNvPr>
          <p:cNvCxnSpPr>
            <a:cxnSpLocks/>
          </p:cNvCxnSpPr>
          <p:nvPr userDrawn="1"/>
        </p:nvCxnSpPr>
        <p:spPr>
          <a:xfrm>
            <a:off x="2190290" y="5463114"/>
            <a:ext cx="7811423" cy="0"/>
          </a:xfrm>
          <a:prstGeom prst="line">
            <a:avLst/>
          </a:prstGeom>
          <a:ln>
            <a:solidFill>
              <a:srgbClr val="FFFFFF"/>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53E6369A-7D52-43ED-9952-4CF062B81771}"/>
              </a:ext>
            </a:extLst>
          </p:cNvPr>
          <p:cNvSpPr/>
          <p:nvPr userDrawn="1"/>
        </p:nvSpPr>
        <p:spPr>
          <a:xfrm>
            <a:off x="3236081" y="4651214"/>
            <a:ext cx="5719835" cy="707886"/>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300" normalizeH="0" baseline="0" noProof="0">
                <a:ln>
                  <a:noFill/>
                </a:ln>
                <a:solidFill>
                  <a:prstClr val="white"/>
                </a:solidFill>
                <a:effectLst/>
                <a:uLnTx/>
                <a:uFillTx/>
                <a:latin typeface="微软雅黑"/>
                <a:ea typeface="微软雅黑"/>
                <a:cs typeface="+mn-cs"/>
                <a:sym typeface="+mn-ea"/>
              </a:rPr>
              <a:t>第一课   数据挖掘绪论</a:t>
            </a:r>
            <a:endParaRPr kumimoji="1" lang="zh-CN" altLang="zh-CN" sz="4000" b="1" i="0" u="none" strike="noStrike" kern="1200" cap="none" spc="300" normalizeH="0" baseline="0" noProof="0" dirty="0">
              <a:ln>
                <a:noFill/>
              </a:ln>
              <a:solidFill>
                <a:prstClr val="white"/>
              </a:solidFill>
              <a:effectLst/>
              <a:uLnTx/>
              <a:uFillTx/>
              <a:latin typeface="微软雅黑"/>
              <a:ea typeface="微软雅黑"/>
              <a:cs typeface="+mn-cs"/>
            </a:endParaRPr>
          </a:p>
        </p:txBody>
      </p:sp>
      <p:grpSp>
        <p:nvGrpSpPr>
          <p:cNvPr id="2" name="组合 1">
            <a:extLst>
              <a:ext uri="{FF2B5EF4-FFF2-40B4-BE49-F238E27FC236}">
                <a16:creationId xmlns:a16="http://schemas.microsoft.com/office/drawing/2014/main" id="{CA2347EF-6C6F-4291-8AD4-146DC49F034C}"/>
              </a:ext>
            </a:extLst>
          </p:cNvPr>
          <p:cNvGrpSpPr/>
          <p:nvPr userDrawn="1"/>
        </p:nvGrpSpPr>
        <p:grpSpPr>
          <a:xfrm>
            <a:off x="503117" y="6382298"/>
            <a:ext cx="8638329" cy="323165"/>
            <a:chOff x="305329" y="6382297"/>
            <a:chExt cx="6478747" cy="323165"/>
          </a:xfrm>
        </p:grpSpPr>
        <p:sp>
          <p:nvSpPr>
            <p:cNvPr id="11" name="矩形 7">
              <a:extLst>
                <a:ext uri="{FF2B5EF4-FFF2-40B4-BE49-F238E27FC236}">
                  <a16:creationId xmlns:a16="http://schemas.microsoft.com/office/drawing/2014/main" id="{F71F9F14-8D10-4307-8455-ABE4CC991DF2}"/>
                </a:ext>
              </a:extLst>
            </p:cNvPr>
            <p:cNvSpPr>
              <a:spLocks noChangeArrowheads="1"/>
            </p:cNvSpPr>
            <p:nvPr userDrawn="1"/>
          </p:nvSpPr>
          <p:spPr bwMode="auto">
            <a:xfrm>
              <a:off x="504472" y="6382297"/>
              <a:ext cx="627960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783" rtl="0" eaLnBrk="0" fontAlgn="base" latinLnBrk="0" hangingPunct="0">
                <a:lnSpc>
                  <a:spcPct val="100000"/>
                </a:lnSpc>
                <a:spcBef>
                  <a:spcPct val="0"/>
                </a:spcBef>
                <a:spcAft>
                  <a:spcPct val="0"/>
                </a:spcAft>
                <a:buClrTx/>
                <a:buSzTx/>
                <a:buFontTx/>
                <a:buNone/>
                <a:tabLst/>
                <a:defRPr/>
              </a:pPr>
              <a:r>
                <a:rPr kumimoji="1" lang="en-US" altLang="zh-CN" sz="15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dingzhaoyun1983@163.com        17607310865        https://github.com/zyding1983/datamining</a:t>
              </a:r>
            </a:p>
          </p:txBody>
        </p:sp>
        <p:pic>
          <p:nvPicPr>
            <p:cNvPr id="19" name="图片 18">
              <a:extLst>
                <a:ext uri="{FF2B5EF4-FFF2-40B4-BE49-F238E27FC236}">
                  <a16:creationId xmlns:a16="http://schemas.microsoft.com/office/drawing/2014/main" id="{1C1EE3AE-6A9C-4868-9527-19EF7EB5B70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5329" y="6422528"/>
              <a:ext cx="242702" cy="242702"/>
            </a:xfrm>
            <a:prstGeom prst="rect">
              <a:avLst/>
            </a:prstGeom>
          </p:spPr>
        </p:pic>
        <p:pic>
          <p:nvPicPr>
            <p:cNvPr id="17" name="图片 16">
              <a:extLst>
                <a:ext uri="{FF2B5EF4-FFF2-40B4-BE49-F238E27FC236}">
                  <a16:creationId xmlns:a16="http://schemas.microsoft.com/office/drawing/2014/main" id="{12B553A3-3229-4CF4-A7F1-BB831DB5EEB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08512" y="6403941"/>
              <a:ext cx="279876" cy="279876"/>
            </a:xfrm>
            <a:prstGeom prst="rect">
              <a:avLst/>
            </a:prstGeom>
          </p:spPr>
        </p:pic>
        <p:pic>
          <p:nvPicPr>
            <p:cNvPr id="13" name="图片 12">
              <a:extLst>
                <a:ext uri="{FF2B5EF4-FFF2-40B4-BE49-F238E27FC236}">
                  <a16:creationId xmlns:a16="http://schemas.microsoft.com/office/drawing/2014/main" id="{CAEC7AD8-3298-4414-85DC-586BBE803B2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19974" y="6435217"/>
              <a:ext cx="217324" cy="217324"/>
            </a:xfrm>
            <a:prstGeom prst="rect">
              <a:avLst/>
            </a:prstGeom>
          </p:spPr>
        </p:pic>
      </p:grpSp>
    </p:spTree>
    <p:extLst>
      <p:ext uri="{BB962C8B-B14F-4D97-AF65-F5344CB8AC3E}">
        <p14:creationId xmlns:p14="http://schemas.microsoft.com/office/powerpoint/2010/main" val="607918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7" name="直接连接符 6">
            <a:extLst>
              <a:ext uri="{FF2B5EF4-FFF2-40B4-BE49-F238E27FC236}">
                <a16:creationId xmlns:a16="http://schemas.microsoft.com/office/drawing/2014/main" id="{51FDC179-14B0-4BD2-990A-C7C6C80AC28D}"/>
              </a:ext>
            </a:extLst>
          </p:cNvPr>
          <p:cNvCxnSpPr/>
          <p:nvPr userDrawn="1"/>
        </p:nvCxnSpPr>
        <p:spPr>
          <a:xfrm>
            <a:off x="2797079" y="5463114"/>
            <a:ext cx="6597844" cy="0"/>
          </a:xfrm>
          <a:prstGeom prst="line">
            <a:avLst/>
          </a:prstGeom>
          <a:ln>
            <a:solidFill>
              <a:srgbClr val="FFFFFF"/>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53E6369A-7D52-43ED-9952-4CF062B81771}"/>
              </a:ext>
            </a:extLst>
          </p:cNvPr>
          <p:cNvSpPr/>
          <p:nvPr userDrawn="1"/>
        </p:nvSpPr>
        <p:spPr>
          <a:xfrm>
            <a:off x="3952788" y="4444720"/>
            <a:ext cx="4445448" cy="1829860"/>
          </a:xfrm>
          <a:prstGeom prst="rect">
            <a:avLst/>
          </a:prstGeom>
        </p:spPr>
        <p:txBody>
          <a:bodyPr wrap="non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1" lang="en-US" altLang="zh-CN" sz="4000" b="1" i="0" u="none" strike="noStrike" kern="1200" cap="none" spc="300" normalizeH="0" baseline="0" noProof="0">
                <a:ln>
                  <a:noFill/>
                </a:ln>
                <a:solidFill>
                  <a:prstClr val="white"/>
                </a:solidFill>
                <a:effectLst/>
                <a:uLnTx/>
                <a:uFillTx/>
                <a:latin typeface="+mn-lt"/>
                <a:ea typeface="微软雅黑"/>
                <a:cs typeface="+mn-cs"/>
                <a:sym typeface="+mn-ea"/>
              </a:rPr>
              <a:t>Any Questions</a:t>
            </a:r>
            <a:r>
              <a:rPr kumimoji="1" lang="zh-CN" altLang="en-US" sz="4000" b="1" i="0" u="none" strike="noStrike" kern="1200" cap="none" spc="300" normalizeH="0" baseline="0" noProof="0">
                <a:ln>
                  <a:noFill/>
                </a:ln>
                <a:solidFill>
                  <a:prstClr val="white"/>
                </a:solidFill>
                <a:effectLst/>
                <a:uLnTx/>
                <a:uFillTx/>
                <a:latin typeface="+mn-lt"/>
                <a:ea typeface="微软雅黑"/>
                <a:cs typeface="+mn-cs"/>
                <a:sym typeface="+mn-ea"/>
              </a:rPr>
              <a:t>？</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1" lang="zh-CN" altLang="en-US" sz="4000" b="1" i="0" u="none" strike="noStrike" kern="1200" cap="none" spc="300" normalizeH="0" baseline="0" noProof="0">
                <a:ln>
                  <a:noFill/>
                </a:ln>
                <a:solidFill>
                  <a:prstClr val="white"/>
                </a:solidFill>
                <a:effectLst/>
                <a:uLnTx/>
                <a:uFillTx/>
                <a:latin typeface="+mn-lt"/>
                <a:ea typeface="微软雅黑"/>
                <a:cs typeface="+mn-cs"/>
                <a:sym typeface="+mn-ea"/>
              </a:rPr>
              <a:t>谢   谢！</a:t>
            </a:r>
          </a:p>
        </p:txBody>
      </p:sp>
    </p:spTree>
    <p:extLst>
      <p:ext uri="{BB962C8B-B14F-4D97-AF65-F5344CB8AC3E}">
        <p14:creationId xmlns:p14="http://schemas.microsoft.com/office/powerpoint/2010/main" val="2356776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236209" y="4701127"/>
            <a:ext cx="11730283" cy="1602008"/>
            <a:chOff x="1118962" y="4467938"/>
            <a:chExt cx="6918675" cy="2362409"/>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9"/>
              <a:ext cx="1384994" cy="1948408"/>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rgbClr val="13548C"/>
                  </a:solidFill>
                  <a:effectLst/>
                  <a:uLnTx/>
                  <a:uFillTx/>
                  <a:latin typeface="微软雅黑" panose="020B0503020204020204" pitchFamily="34" charset="-122"/>
                  <a:ea typeface="微软雅黑" panose="020B0503020204020204" pitchFamily="34" charset="-122"/>
                  <a:cs typeface="+mn-cs"/>
                </a:rPr>
                <a:t>数据挖掘</a:t>
              </a:r>
              <a:endParaRPr kumimoji="1" lang="en-US" altLang="zh-CN" sz="2200" b="1" i="0" u="none" strike="noStrike" kern="1200" cap="none" spc="0" normalizeH="0" baseline="0" noProof="0">
                <a:ln>
                  <a:noFill/>
                </a:ln>
                <a:solidFill>
                  <a:srgbClr val="13548C"/>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rgbClr val="13548C"/>
                  </a:solidFill>
                  <a:effectLst/>
                  <a:uLnTx/>
                  <a:uFillTx/>
                  <a:latin typeface="微软雅黑" panose="020B0503020204020204" pitchFamily="34" charset="-122"/>
                  <a:ea typeface="微软雅黑" panose="020B0503020204020204" pitchFamily="34" charset="-122"/>
                  <a:cs typeface="+mn-cs"/>
                </a:rPr>
                <a:t>由来</a:t>
              </a:r>
              <a:endPar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endParaRP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内涵</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84226" y="5406863"/>
              <a:ext cx="1383225" cy="1248127"/>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主要</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参考资料</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351220"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29709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590677" y="4467938"/>
              <a:ext cx="441564"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5" name="矩形 24">
              <a:extLst>
                <a:ext uri="{FF2B5EF4-FFF2-40B4-BE49-F238E27FC236}">
                  <a16:creationId xmlns:a16="http://schemas.microsoft.com/office/drawing/2014/main" id="{BA8AC280-F67A-4AE5-8A2D-FD5D9113F8A2}"/>
                </a:ext>
              </a:extLst>
            </p:cNvPr>
            <p:cNvSpPr/>
            <p:nvPr userDrawn="1"/>
          </p:nvSpPr>
          <p:spPr>
            <a:xfrm>
              <a:off x="5266059" y="4881936"/>
              <a:ext cx="1384994" cy="1948408"/>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26" name="矩形 25">
              <a:extLst>
                <a:ext uri="{FF2B5EF4-FFF2-40B4-BE49-F238E27FC236}">
                  <a16:creationId xmlns:a16="http://schemas.microsoft.com/office/drawing/2014/main" id="{787F7CD6-8359-4C16-804A-77A3F80A9BE4}"/>
                </a:ext>
              </a:extLst>
            </p:cNvPr>
            <p:cNvSpPr/>
            <p:nvPr userDrawn="1"/>
          </p:nvSpPr>
          <p:spPr>
            <a:xfrm>
              <a:off x="66463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30" name="文本框 29">
              <a:extLst>
                <a:ext uri="{FF2B5EF4-FFF2-40B4-BE49-F238E27FC236}">
                  <a16:creationId xmlns:a16="http://schemas.microsoft.com/office/drawing/2014/main" id="{DC3A381D-7139-405A-B1F1-94CAA686D2F5}"/>
                </a:ext>
              </a:extLst>
            </p:cNvPr>
            <p:cNvSpPr txBox="1"/>
            <p:nvPr userDrawn="1"/>
          </p:nvSpPr>
          <p:spPr>
            <a:xfrm>
              <a:off x="71180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05</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1" name="文本框 30">
              <a:extLst>
                <a:ext uri="{FF2B5EF4-FFF2-40B4-BE49-F238E27FC236}">
                  <a16:creationId xmlns:a16="http://schemas.microsoft.com/office/drawing/2014/main" id="{D77983A9-E7BF-4CCE-847F-B1F0FDC10832}"/>
                </a:ext>
              </a:extLst>
            </p:cNvPr>
            <p:cNvSpPr txBox="1"/>
            <p:nvPr userDrawn="1"/>
          </p:nvSpPr>
          <p:spPr>
            <a:xfrm>
              <a:off x="5737774"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04</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2" name="矩形 31">
              <a:extLst>
                <a:ext uri="{FF2B5EF4-FFF2-40B4-BE49-F238E27FC236}">
                  <a16:creationId xmlns:a16="http://schemas.microsoft.com/office/drawing/2014/main" id="{C9328B27-74C8-4511-A551-FDD30276B48B}"/>
                </a:ext>
              </a:extLst>
            </p:cNvPr>
            <p:cNvSpPr/>
            <p:nvPr userDrawn="1"/>
          </p:nvSpPr>
          <p:spPr>
            <a:xfrm>
              <a:off x="5263109" y="5673123"/>
              <a:ext cx="1383225" cy="635410"/>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课程要求</a:t>
              </a:r>
            </a:p>
          </p:txBody>
        </p:sp>
        <p:sp>
          <p:nvSpPr>
            <p:cNvPr id="33" name="矩形 32">
              <a:extLst>
                <a:ext uri="{FF2B5EF4-FFF2-40B4-BE49-F238E27FC236}">
                  <a16:creationId xmlns:a16="http://schemas.microsoft.com/office/drawing/2014/main" id="{DFA7F390-F62C-4557-BB0E-5829B122CC28}"/>
                </a:ext>
              </a:extLst>
            </p:cNvPr>
            <p:cNvSpPr/>
            <p:nvPr userDrawn="1"/>
          </p:nvSpPr>
          <p:spPr>
            <a:xfrm>
              <a:off x="6654412" y="5459037"/>
              <a:ext cx="1383225" cy="1248127"/>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内容</a:t>
              </a:r>
            </a:p>
          </p:txBody>
        </p:sp>
      </p:grpSp>
    </p:spTree>
    <p:extLst>
      <p:ext uri="{BB962C8B-B14F-4D97-AF65-F5344CB8AC3E}">
        <p14:creationId xmlns:p14="http://schemas.microsoft.com/office/powerpoint/2010/main" val="417311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236209" y="4701129"/>
            <a:ext cx="11730283" cy="1602008"/>
            <a:chOff x="1118962" y="4467938"/>
            <a:chExt cx="6918675" cy="2362408"/>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a:t>
              </a:r>
              <a:endParaRPr kumimoji="1" lang="en-US" altLang="zh-CN"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由来</a:t>
              </a:r>
              <a:endPar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内涵</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84226" y="5406866"/>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主要</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参考资料</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351220"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2970947" y="4491022"/>
              <a:ext cx="441564"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590677" y="4467938"/>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5" name="矩形 24">
              <a:extLst>
                <a:ext uri="{FF2B5EF4-FFF2-40B4-BE49-F238E27FC236}">
                  <a16:creationId xmlns:a16="http://schemas.microsoft.com/office/drawing/2014/main" id="{BA8AC280-F67A-4AE5-8A2D-FD5D9113F8A2}"/>
                </a:ext>
              </a:extLst>
            </p:cNvPr>
            <p:cNvSpPr/>
            <p:nvPr userDrawn="1"/>
          </p:nvSpPr>
          <p:spPr>
            <a:xfrm>
              <a:off x="5266059"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26" name="矩形 25">
              <a:extLst>
                <a:ext uri="{FF2B5EF4-FFF2-40B4-BE49-F238E27FC236}">
                  <a16:creationId xmlns:a16="http://schemas.microsoft.com/office/drawing/2014/main" id="{787F7CD6-8359-4C16-804A-77A3F80A9BE4}"/>
                </a:ext>
              </a:extLst>
            </p:cNvPr>
            <p:cNvSpPr/>
            <p:nvPr userDrawn="1"/>
          </p:nvSpPr>
          <p:spPr>
            <a:xfrm>
              <a:off x="66463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30" name="文本框 29">
              <a:extLst>
                <a:ext uri="{FF2B5EF4-FFF2-40B4-BE49-F238E27FC236}">
                  <a16:creationId xmlns:a16="http://schemas.microsoft.com/office/drawing/2014/main" id="{DC3A381D-7139-405A-B1F1-94CAA686D2F5}"/>
                </a:ext>
              </a:extLst>
            </p:cNvPr>
            <p:cNvSpPr txBox="1"/>
            <p:nvPr userDrawn="1"/>
          </p:nvSpPr>
          <p:spPr>
            <a:xfrm>
              <a:off x="71180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05</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1" name="文本框 30">
              <a:extLst>
                <a:ext uri="{FF2B5EF4-FFF2-40B4-BE49-F238E27FC236}">
                  <a16:creationId xmlns:a16="http://schemas.microsoft.com/office/drawing/2014/main" id="{D77983A9-E7BF-4CCE-847F-B1F0FDC10832}"/>
                </a:ext>
              </a:extLst>
            </p:cNvPr>
            <p:cNvSpPr txBox="1"/>
            <p:nvPr userDrawn="1"/>
          </p:nvSpPr>
          <p:spPr>
            <a:xfrm>
              <a:off x="5737774"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04</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2" name="矩形 31">
              <a:extLst>
                <a:ext uri="{FF2B5EF4-FFF2-40B4-BE49-F238E27FC236}">
                  <a16:creationId xmlns:a16="http://schemas.microsoft.com/office/drawing/2014/main" id="{C9328B27-74C8-4511-A551-FDD30276B48B}"/>
                </a:ext>
              </a:extLst>
            </p:cNvPr>
            <p:cNvSpPr/>
            <p:nvPr userDrawn="1"/>
          </p:nvSpPr>
          <p:spPr>
            <a:xfrm>
              <a:off x="5263109" y="5671413"/>
              <a:ext cx="1383225" cy="635410"/>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课程要求</a:t>
              </a:r>
            </a:p>
          </p:txBody>
        </p:sp>
        <p:sp>
          <p:nvSpPr>
            <p:cNvPr id="33" name="矩形 32">
              <a:extLst>
                <a:ext uri="{FF2B5EF4-FFF2-40B4-BE49-F238E27FC236}">
                  <a16:creationId xmlns:a16="http://schemas.microsoft.com/office/drawing/2014/main" id="{DFA7F390-F62C-4557-BB0E-5829B122CC28}"/>
                </a:ext>
              </a:extLst>
            </p:cNvPr>
            <p:cNvSpPr/>
            <p:nvPr userDrawn="1"/>
          </p:nvSpPr>
          <p:spPr>
            <a:xfrm>
              <a:off x="6654412" y="5459034"/>
              <a:ext cx="1383225" cy="1248127"/>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内容</a:t>
              </a:r>
            </a:p>
          </p:txBody>
        </p:sp>
      </p:grpSp>
    </p:spTree>
    <p:extLst>
      <p:ext uri="{BB962C8B-B14F-4D97-AF65-F5344CB8AC3E}">
        <p14:creationId xmlns:p14="http://schemas.microsoft.com/office/powerpoint/2010/main" val="3672441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236209" y="4701129"/>
            <a:ext cx="11730283" cy="1602008"/>
            <a:chOff x="1118962" y="4467938"/>
            <a:chExt cx="6918675" cy="2362408"/>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a:t>
              </a:r>
              <a:endParaRPr kumimoji="1" lang="en-US" altLang="zh-CN"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由来</a:t>
              </a:r>
              <a:endPar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内涵</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84226" y="5406866"/>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主要</a:t>
              </a: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参考资料</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351220" y="4491022"/>
              <a:ext cx="441564"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29709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590677" y="4467938"/>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5" name="矩形 24">
              <a:extLst>
                <a:ext uri="{FF2B5EF4-FFF2-40B4-BE49-F238E27FC236}">
                  <a16:creationId xmlns:a16="http://schemas.microsoft.com/office/drawing/2014/main" id="{BA8AC280-F67A-4AE5-8A2D-FD5D9113F8A2}"/>
                </a:ext>
              </a:extLst>
            </p:cNvPr>
            <p:cNvSpPr/>
            <p:nvPr userDrawn="1"/>
          </p:nvSpPr>
          <p:spPr>
            <a:xfrm>
              <a:off x="5266059"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26" name="矩形 25">
              <a:extLst>
                <a:ext uri="{FF2B5EF4-FFF2-40B4-BE49-F238E27FC236}">
                  <a16:creationId xmlns:a16="http://schemas.microsoft.com/office/drawing/2014/main" id="{787F7CD6-8359-4C16-804A-77A3F80A9BE4}"/>
                </a:ext>
              </a:extLst>
            </p:cNvPr>
            <p:cNvSpPr/>
            <p:nvPr userDrawn="1"/>
          </p:nvSpPr>
          <p:spPr>
            <a:xfrm>
              <a:off x="66463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30" name="文本框 29">
              <a:extLst>
                <a:ext uri="{FF2B5EF4-FFF2-40B4-BE49-F238E27FC236}">
                  <a16:creationId xmlns:a16="http://schemas.microsoft.com/office/drawing/2014/main" id="{DC3A381D-7139-405A-B1F1-94CAA686D2F5}"/>
                </a:ext>
              </a:extLst>
            </p:cNvPr>
            <p:cNvSpPr txBox="1"/>
            <p:nvPr userDrawn="1"/>
          </p:nvSpPr>
          <p:spPr>
            <a:xfrm>
              <a:off x="71180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05</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1" name="文本框 30">
              <a:extLst>
                <a:ext uri="{FF2B5EF4-FFF2-40B4-BE49-F238E27FC236}">
                  <a16:creationId xmlns:a16="http://schemas.microsoft.com/office/drawing/2014/main" id="{D77983A9-E7BF-4CCE-847F-B1F0FDC10832}"/>
                </a:ext>
              </a:extLst>
            </p:cNvPr>
            <p:cNvSpPr txBox="1"/>
            <p:nvPr userDrawn="1"/>
          </p:nvSpPr>
          <p:spPr>
            <a:xfrm>
              <a:off x="5737774"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04</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2" name="矩形 31">
              <a:extLst>
                <a:ext uri="{FF2B5EF4-FFF2-40B4-BE49-F238E27FC236}">
                  <a16:creationId xmlns:a16="http://schemas.microsoft.com/office/drawing/2014/main" id="{C9328B27-74C8-4511-A551-FDD30276B48B}"/>
                </a:ext>
              </a:extLst>
            </p:cNvPr>
            <p:cNvSpPr/>
            <p:nvPr userDrawn="1"/>
          </p:nvSpPr>
          <p:spPr>
            <a:xfrm>
              <a:off x="5263109" y="5620026"/>
              <a:ext cx="1383225" cy="635409"/>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课程要求</a:t>
              </a:r>
            </a:p>
          </p:txBody>
        </p:sp>
        <p:sp>
          <p:nvSpPr>
            <p:cNvPr id="33" name="矩形 32">
              <a:extLst>
                <a:ext uri="{FF2B5EF4-FFF2-40B4-BE49-F238E27FC236}">
                  <a16:creationId xmlns:a16="http://schemas.microsoft.com/office/drawing/2014/main" id="{DFA7F390-F62C-4557-BB0E-5829B122CC28}"/>
                </a:ext>
              </a:extLst>
            </p:cNvPr>
            <p:cNvSpPr/>
            <p:nvPr userDrawn="1"/>
          </p:nvSpPr>
          <p:spPr>
            <a:xfrm>
              <a:off x="6654412" y="5405941"/>
              <a:ext cx="1383225" cy="1248127"/>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数据挖掘的</a:t>
              </a: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内容</a:t>
              </a:r>
            </a:p>
          </p:txBody>
        </p:sp>
      </p:grpSp>
    </p:spTree>
    <p:extLst>
      <p:ext uri="{BB962C8B-B14F-4D97-AF65-F5344CB8AC3E}">
        <p14:creationId xmlns:p14="http://schemas.microsoft.com/office/powerpoint/2010/main" val="2552266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236209" y="4701129"/>
            <a:ext cx="11730283" cy="1602008"/>
            <a:chOff x="1118962" y="4467938"/>
            <a:chExt cx="6918675" cy="2362408"/>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a:t>
              </a:r>
              <a:endParaRPr kumimoji="1" lang="en-US" altLang="zh-CN"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由来</a:t>
              </a:r>
              <a:endPar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内涵</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84226" y="5406866"/>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主要</a:t>
              </a: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参考资料</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351220"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29709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590677" y="4467938"/>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5" name="矩形 24">
              <a:extLst>
                <a:ext uri="{FF2B5EF4-FFF2-40B4-BE49-F238E27FC236}">
                  <a16:creationId xmlns:a16="http://schemas.microsoft.com/office/drawing/2014/main" id="{BA8AC280-F67A-4AE5-8A2D-FD5D9113F8A2}"/>
                </a:ext>
              </a:extLst>
            </p:cNvPr>
            <p:cNvSpPr/>
            <p:nvPr userDrawn="1"/>
          </p:nvSpPr>
          <p:spPr>
            <a:xfrm>
              <a:off x="5266059"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26" name="矩形 25">
              <a:extLst>
                <a:ext uri="{FF2B5EF4-FFF2-40B4-BE49-F238E27FC236}">
                  <a16:creationId xmlns:a16="http://schemas.microsoft.com/office/drawing/2014/main" id="{787F7CD6-8359-4C16-804A-77A3F80A9BE4}"/>
                </a:ext>
              </a:extLst>
            </p:cNvPr>
            <p:cNvSpPr/>
            <p:nvPr userDrawn="1"/>
          </p:nvSpPr>
          <p:spPr>
            <a:xfrm>
              <a:off x="66463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30" name="文本框 29">
              <a:extLst>
                <a:ext uri="{FF2B5EF4-FFF2-40B4-BE49-F238E27FC236}">
                  <a16:creationId xmlns:a16="http://schemas.microsoft.com/office/drawing/2014/main" id="{DC3A381D-7139-405A-B1F1-94CAA686D2F5}"/>
                </a:ext>
              </a:extLst>
            </p:cNvPr>
            <p:cNvSpPr txBox="1"/>
            <p:nvPr userDrawn="1"/>
          </p:nvSpPr>
          <p:spPr>
            <a:xfrm>
              <a:off x="71180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05</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1" name="文本框 30">
              <a:extLst>
                <a:ext uri="{FF2B5EF4-FFF2-40B4-BE49-F238E27FC236}">
                  <a16:creationId xmlns:a16="http://schemas.microsoft.com/office/drawing/2014/main" id="{D77983A9-E7BF-4CCE-847F-B1F0FDC10832}"/>
                </a:ext>
              </a:extLst>
            </p:cNvPr>
            <p:cNvSpPr txBox="1"/>
            <p:nvPr userDrawn="1"/>
          </p:nvSpPr>
          <p:spPr>
            <a:xfrm>
              <a:off x="5737774" y="4491022"/>
              <a:ext cx="441564"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04</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2" name="矩形 31">
              <a:extLst>
                <a:ext uri="{FF2B5EF4-FFF2-40B4-BE49-F238E27FC236}">
                  <a16:creationId xmlns:a16="http://schemas.microsoft.com/office/drawing/2014/main" id="{C9328B27-74C8-4511-A551-FDD30276B48B}"/>
                </a:ext>
              </a:extLst>
            </p:cNvPr>
            <p:cNvSpPr/>
            <p:nvPr userDrawn="1"/>
          </p:nvSpPr>
          <p:spPr>
            <a:xfrm>
              <a:off x="5263109" y="5620032"/>
              <a:ext cx="1383225" cy="635410"/>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课程要求</a:t>
              </a:r>
            </a:p>
          </p:txBody>
        </p:sp>
        <p:sp>
          <p:nvSpPr>
            <p:cNvPr id="33" name="矩形 32">
              <a:extLst>
                <a:ext uri="{FF2B5EF4-FFF2-40B4-BE49-F238E27FC236}">
                  <a16:creationId xmlns:a16="http://schemas.microsoft.com/office/drawing/2014/main" id="{DFA7F390-F62C-4557-BB0E-5829B122CC28}"/>
                </a:ext>
              </a:extLst>
            </p:cNvPr>
            <p:cNvSpPr/>
            <p:nvPr userDrawn="1"/>
          </p:nvSpPr>
          <p:spPr>
            <a:xfrm>
              <a:off x="6654412" y="5485150"/>
              <a:ext cx="1383225" cy="1248127"/>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内容</a:t>
              </a:r>
            </a:p>
          </p:txBody>
        </p:sp>
      </p:grpSp>
    </p:spTree>
    <p:extLst>
      <p:ext uri="{BB962C8B-B14F-4D97-AF65-F5344CB8AC3E}">
        <p14:creationId xmlns:p14="http://schemas.microsoft.com/office/powerpoint/2010/main" val="3385632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236209" y="4701129"/>
            <a:ext cx="11730283" cy="1602008"/>
            <a:chOff x="1118962" y="4467938"/>
            <a:chExt cx="6918675" cy="2362408"/>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a:t>
              </a:r>
              <a:endParaRPr kumimoji="1" lang="en-US" altLang="zh-CN"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由来</a:t>
              </a:r>
              <a:endPar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内涵</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84226" y="5406866"/>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主要</a:t>
              </a: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参考资料</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351220"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29709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590677" y="4467938"/>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5" name="矩形 24">
              <a:extLst>
                <a:ext uri="{FF2B5EF4-FFF2-40B4-BE49-F238E27FC236}">
                  <a16:creationId xmlns:a16="http://schemas.microsoft.com/office/drawing/2014/main" id="{BA8AC280-F67A-4AE5-8A2D-FD5D9113F8A2}"/>
                </a:ext>
              </a:extLst>
            </p:cNvPr>
            <p:cNvSpPr/>
            <p:nvPr userDrawn="1"/>
          </p:nvSpPr>
          <p:spPr>
            <a:xfrm>
              <a:off x="5266059"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26" name="矩形 25">
              <a:extLst>
                <a:ext uri="{FF2B5EF4-FFF2-40B4-BE49-F238E27FC236}">
                  <a16:creationId xmlns:a16="http://schemas.microsoft.com/office/drawing/2014/main" id="{787F7CD6-8359-4C16-804A-77A3F80A9BE4}"/>
                </a:ext>
              </a:extLst>
            </p:cNvPr>
            <p:cNvSpPr/>
            <p:nvPr userDrawn="1"/>
          </p:nvSpPr>
          <p:spPr>
            <a:xfrm>
              <a:off x="66463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30" name="文本框 29">
              <a:extLst>
                <a:ext uri="{FF2B5EF4-FFF2-40B4-BE49-F238E27FC236}">
                  <a16:creationId xmlns:a16="http://schemas.microsoft.com/office/drawing/2014/main" id="{DC3A381D-7139-405A-B1F1-94CAA686D2F5}"/>
                </a:ext>
              </a:extLst>
            </p:cNvPr>
            <p:cNvSpPr txBox="1"/>
            <p:nvPr userDrawn="1"/>
          </p:nvSpPr>
          <p:spPr>
            <a:xfrm>
              <a:off x="7118047" y="4491022"/>
              <a:ext cx="441564"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05</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1" name="文本框 30">
              <a:extLst>
                <a:ext uri="{FF2B5EF4-FFF2-40B4-BE49-F238E27FC236}">
                  <a16:creationId xmlns:a16="http://schemas.microsoft.com/office/drawing/2014/main" id="{D77983A9-E7BF-4CCE-847F-B1F0FDC10832}"/>
                </a:ext>
              </a:extLst>
            </p:cNvPr>
            <p:cNvSpPr txBox="1"/>
            <p:nvPr userDrawn="1"/>
          </p:nvSpPr>
          <p:spPr>
            <a:xfrm>
              <a:off x="5737774"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04</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2" name="矩形 31">
              <a:extLst>
                <a:ext uri="{FF2B5EF4-FFF2-40B4-BE49-F238E27FC236}">
                  <a16:creationId xmlns:a16="http://schemas.microsoft.com/office/drawing/2014/main" id="{C9328B27-74C8-4511-A551-FDD30276B48B}"/>
                </a:ext>
              </a:extLst>
            </p:cNvPr>
            <p:cNvSpPr/>
            <p:nvPr userDrawn="1"/>
          </p:nvSpPr>
          <p:spPr>
            <a:xfrm>
              <a:off x="5263109" y="5673125"/>
              <a:ext cx="1383225" cy="635410"/>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课程要求</a:t>
              </a:r>
            </a:p>
          </p:txBody>
        </p:sp>
        <p:sp>
          <p:nvSpPr>
            <p:cNvPr id="33" name="矩形 32">
              <a:extLst>
                <a:ext uri="{FF2B5EF4-FFF2-40B4-BE49-F238E27FC236}">
                  <a16:creationId xmlns:a16="http://schemas.microsoft.com/office/drawing/2014/main" id="{DFA7F390-F62C-4557-BB0E-5829B122CC28}"/>
                </a:ext>
              </a:extLst>
            </p:cNvPr>
            <p:cNvSpPr/>
            <p:nvPr userDrawn="1"/>
          </p:nvSpPr>
          <p:spPr>
            <a:xfrm>
              <a:off x="6654412" y="5459034"/>
              <a:ext cx="1383225" cy="1248127"/>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内容</a:t>
              </a:r>
            </a:p>
          </p:txBody>
        </p:sp>
      </p:grpSp>
    </p:spTree>
    <p:extLst>
      <p:ext uri="{BB962C8B-B14F-4D97-AF65-F5344CB8AC3E}">
        <p14:creationId xmlns:p14="http://schemas.microsoft.com/office/powerpoint/2010/main" val="1214769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207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9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microsoft.com/office/2007/relationships/hdphoto" Target="../media/hdphoto1.wdp"/><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1.png"/><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7130843A-30A4-4154-B1B7-825880A447C3}"/>
              </a:ext>
            </a:extLst>
          </p:cNvPr>
          <p:cNvGrpSpPr/>
          <p:nvPr userDrawn="1"/>
        </p:nvGrpSpPr>
        <p:grpSpPr>
          <a:xfrm>
            <a:off x="133611" y="56873"/>
            <a:ext cx="11924779" cy="576000"/>
            <a:chOff x="145280" y="123917"/>
            <a:chExt cx="11880000" cy="790381"/>
          </a:xfrm>
        </p:grpSpPr>
        <p:sp>
          <p:nvSpPr>
            <p:cNvPr id="8" name="任意多边形: 形状 41">
              <a:extLst>
                <a:ext uri="{FF2B5EF4-FFF2-40B4-BE49-F238E27FC236}">
                  <a16:creationId xmlns:a16="http://schemas.microsoft.com/office/drawing/2014/main" id="{89FB4556-E482-4FDF-9A95-CAA2AE729385}"/>
                </a:ext>
              </a:extLst>
            </p:cNvPr>
            <p:cNvSpPr/>
            <p:nvPr/>
          </p:nvSpPr>
          <p:spPr>
            <a:xfrm>
              <a:off x="145280" y="154441"/>
              <a:ext cx="11880000" cy="740983"/>
            </a:xfrm>
            <a:prstGeom prst="roundRect">
              <a:avLst>
                <a:gd name="adj" fmla="val 50000"/>
              </a:avLst>
            </a:prstGeom>
            <a:solidFill>
              <a:srgbClr val="13548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12000" tIns="0" bIns="0"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zh-CN" altLang="en-US" sz="26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9" name="图片 8">
              <a:extLst>
                <a:ext uri="{FF2B5EF4-FFF2-40B4-BE49-F238E27FC236}">
                  <a16:creationId xmlns:a16="http://schemas.microsoft.com/office/drawing/2014/main" id="{4DC8B13E-9FF1-46C6-ABFB-24D3C576B99D}"/>
                </a:ext>
              </a:extLst>
            </p:cNvPr>
            <p:cNvPicPr>
              <a:picLocks noChangeAspect="1"/>
            </p:cNvPicPr>
            <p:nvPr/>
          </p:nvPicPr>
          <p:blipFill>
            <a:blip r:embed="rId11">
              <a:extLst>
                <a:ext uri="{BEBA8EAE-BF5A-486C-A8C5-ECC9F3942E4B}">
                  <a14:imgProps xmlns:a14="http://schemas.microsoft.com/office/drawing/2010/main">
                    <a14:imgLayer r:embed="rId12">
                      <a14:imgEffect>
                        <a14:colorTemperature colorTemp="5900"/>
                      </a14:imgEffect>
                      <a14:imgEffect>
                        <a14:brightnessContrast bright="100000"/>
                      </a14:imgEffect>
                    </a14:imgLayer>
                  </a14:imgProps>
                </a:ext>
              </a:extLst>
            </a:blip>
            <a:stretch>
              <a:fillRect/>
            </a:stretch>
          </p:blipFill>
          <p:spPr>
            <a:xfrm>
              <a:off x="145280" y="123917"/>
              <a:ext cx="759645" cy="790381"/>
            </a:xfrm>
            <a:prstGeom prst="rect">
              <a:avLst/>
            </a:prstGeom>
          </p:spPr>
        </p:pic>
      </p:grpSp>
      <p:sp>
        <p:nvSpPr>
          <p:cNvPr id="10" name="椭圆 9">
            <a:extLst>
              <a:ext uri="{FF2B5EF4-FFF2-40B4-BE49-F238E27FC236}">
                <a16:creationId xmlns:a16="http://schemas.microsoft.com/office/drawing/2014/main" id="{537FDDBA-1A73-4052-84EF-CF46F18D0C72}"/>
              </a:ext>
            </a:extLst>
          </p:cNvPr>
          <p:cNvSpPr/>
          <p:nvPr userDrawn="1"/>
        </p:nvSpPr>
        <p:spPr>
          <a:xfrm>
            <a:off x="11435043" y="164873"/>
            <a:ext cx="480000" cy="360000"/>
          </a:xfrm>
          <a:prstGeom prst="ellipse">
            <a:avLst/>
          </a:prstGeom>
          <a:solidFill>
            <a:schemeClr val="bg1">
              <a:alpha val="21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fld id="{8D7EC04B-5A67-4B07-8540-5725270C84D8}" type="slidenum">
              <a:rPr kumimoji="0" lang="zh-CN" altLang="en-US" sz="1400" b="0" i="0" u="none" strike="noStrike" kern="1200" cap="none" spc="0" normalizeH="0" baseline="0" noProof="0" smtClean="0">
                <a:ln>
                  <a:noFill/>
                </a:ln>
                <a:solidFill>
                  <a:prstClr val="white"/>
                </a:solidFill>
                <a:effectLst/>
                <a:uLnTx/>
                <a:uFillTx/>
                <a:latin typeface="微软雅黑"/>
                <a:ea typeface="微软雅黑"/>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96886506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3.bin"/><Relationship Id="rId1" Type="http://schemas.openxmlformats.org/officeDocument/2006/relationships/slideLayout" Target="../slideLayouts/slideLayout12.xml"/><Relationship Id="rId5" Type="http://schemas.openxmlformats.org/officeDocument/2006/relationships/image" Target="../media/image13.emf"/><Relationship Id="rId4" Type="http://schemas.openxmlformats.org/officeDocument/2006/relationships/oleObject" Target="../embeddings/oleObject4.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5.bin"/><Relationship Id="rId1" Type="http://schemas.openxmlformats.org/officeDocument/2006/relationships/slideLayout" Target="../slideLayouts/slideLayout12.xml"/><Relationship Id="rId5" Type="http://schemas.openxmlformats.org/officeDocument/2006/relationships/image" Target="../media/image15.e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DB86F320-4194-21B6-7B81-0A8C6E37E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 y="-208492"/>
            <a:ext cx="12192000" cy="2877397"/>
          </a:xfrm>
          <a:prstGeom prst="rect">
            <a:avLst/>
          </a:prstGeom>
        </p:spPr>
      </p:pic>
      <p:sp>
        <p:nvSpPr>
          <p:cNvPr id="3074" name="Rectangle 2"/>
          <p:cNvSpPr>
            <a:spLocks noGrp="1" noChangeArrowheads="1"/>
          </p:cNvSpPr>
          <p:nvPr>
            <p:ph type="ctrTitle"/>
          </p:nvPr>
        </p:nvSpPr>
        <p:spPr>
          <a:xfrm>
            <a:off x="-1904" y="2668905"/>
            <a:ext cx="12199426" cy="2234691"/>
          </a:xfrm>
          <a:solidFill>
            <a:srgbClr val="0070C0"/>
          </a:solidFill>
          <a:effectLst>
            <a:outerShdw blurRad="50800" dist="38100" dir="2700000" algn="tl" rotWithShape="0">
              <a:prstClr val="black">
                <a:alpha val="40000"/>
              </a:prstClr>
            </a:outerShdw>
          </a:effectLst>
        </p:spPr>
        <p:txBody>
          <a:bodyPr/>
          <a:lstStyle/>
          <a:p>
            <a:pPr eaLnBrk="1" hangingPunct="1"/>
            <a:r>
              <a:rPr lang="zh-CN" altLang="en-US" sz="4800" dirty="0">
                <a:solidFill>
                  <a:schemeClr val="bg1"/>
                </a:solidFill>
                <a:latin typeface="微软雅黑" panose="020B0503020204020204" pitchFamily="34" charset="-122"/>
                <a:ea typeface="微软雅黑" panose="020B0503020204020204" pitchFamily="34" charset="-122"/>
                <a:sym typeface="+mn-ea"/>
              </a:rPr>
              <a:t>数据挖掘</a:t>
            </a:r>
            <a:r>
              <a:rPr lang="en-US" altLang="zh-CN" sz="4800" dirty="0">
                <a:solidFill>
                  <a:schemeClr val="bg1"/>
                </a:solidFill>
                <a:latin typeface="微软雅黑" panose="020B0503020204020204" pitchFamily="34" charset="-122"/>
                <a:ea typeface="微软雅黑" panose="020B0503020204020204" pitchFamily="34" charset="-122"/>
                <a:sym typeface="+mn-ea"/>
              </a:rPr>
              <a:t>-</a:t>
            </a:r>
            <a:r>
              <a:rPr lang="zh-CN" altLang="en-US" sz="4800" dirty="0">
                <a:solidFill>
                  <a:schemeClr val="bg1"/>
                </a:solidFill>
                <a:latin typeface="微软雅黑" panose="020B0503020204020204" pitchFamily="34" charset="-122"/>
                <a:ea typeface="微软雅黑" panose="020B0503020204020204" pitchFamily="34" charset="-122"/>
                <a:sym typeface="+mn-ea"/>
              </a:rPr>
              <a:t>数据仓库与</a:t>
            </a:r>
            <a:r>
              <a:rPr lang="en-US" altLang="zh-CN" sz="4800" dirty="0">
                <a:solidFill>
                  <a:schemeClr val="bg1"/>
                </a:solidFill>
                <a:latin typeface="微软雅黑" panose="020B0503020204020204" pitchFamily="34" charset="-122"/>
                <a:ea typeface="微软雅黑" panose="020B0503020204020204" pitchFamily="34" charset="-122"/>
                <a:sym typeface="+mn-ea"/>
              </a:rPr>
              <a:t>OLAP</a:t>
            </a:r>
            <a:r>
              <a:rPr lang="zh-CN" altLang="en-US" sz="4800" dirty="0">
                <a:solidFill>
                  <a:schemeClr val="bg1"/>
                </a:solidFill>
                <a:latin typeface="微软雅黑" panose="020B0503020204020204" pitchFamily="34" charset="-122"/>
                <a:ea typeface="微软雅黑" panose="020B0503020204020204" pitchFamily="34" charset="-122"/>
                <a:sym typeface="+mn-ea"/>
              </a:rPr>
              <a:t>技术概述</a:t>
            </a:r>
            <a:br>
              <a:rPr lang="en-US" altLang="zh-CN" sz="4800" dirty="0">
                <a:solidFill>
                  <a:schemeClr val="bg1"/>
                </a:solidFill>
                <a:latin typeface="微软雅黑" panose="020B0503020204020204" pitchFamily="34" charset="-122"/>
                <a:ea typeface="微软雅黑" panose="020B0503020204020204" pitchFamily="34" charset="-122"/>
                <a:sym typeface="+mn-ea"/>
              </a:rPr>
            </a:br>
            <a:br>
              <a:rPr lang="en-US" altLang="zh-CN" sz="4800" dirty="0">
                <a:solidFill>
                  <a:schemeClr val="bg1"/>
                </a:solidFill>
                <a:latin typeface="微软雅黑" panose="020B0503020204020204" pitchFamily="34" charset="-122"/>
                <a:ea typeface="微软雅黑" panose="020B0503020204020204" pitchFamily="34" charset="-122"/>
                <a:sym typeface="+mn-ea"/>
              </a:rPr>
            </a:br>
            <a:endParaRPr lang="zh-CN" altLang="en-US" sz="2400" dirty="0">
              <a:solidFill>
                <a:schemeClr val="bg1"/>
              </a:solidFill>
              <a:latin typeface="+mj-ea"/>
            </a:endParaRPr>
          </a:p>
        </p:txBody>
      </p:sp>
      <p:pic>
        <p:nvPicPr>
          <p:cNvPr id="9" name="图片 8">
            <a:extLst>
              <a:ext uri="{FF2B5EF4-FFF2-40B4-BE49-F238E27FC236}">
                <a16:creationId xmlns:a16="http://schemas.microsoft.com/office/drawing/2014/main" id="{8F3A197C-DA29-EAF1-8735-146044825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473" y="99668"/>
            <a:ext cx="2258399" cy="5158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7175"/>
    </mc:Choice>
    <mc:Fallback xmlns="">
      <p:transition spd="slow" advTm="71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sz="3600" dirty="0"/>
              <a:t>查询驱动方法和更新驱动方法的比较</a:t>
            </a:r>
            <a:endParaRPr lang="zh-CN" altLang="en-US" dirty="0"/>
          </a:p>
        </p:txBody>
      </p:sp>
      <p:sp>
        <p:nvSpPr>
          <p:cNvPr id="2" name="Rectangle 3">
            <a:extLst>
              <a:ext uri="{FF2B5EF4-FFF2-40B4-BE49-F238E27FC236}">
                <a16:creationId xmlns:a16="http://schemas.microsoft.com/office/drawing/2014/main" id="{5884B74A-A592-F566-C4AE-CFFE369E3F8A}"/>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查询驱动的方法</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需要负责的信息过滤和集成处理</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与局部数据源上的处理竞争资源</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对于频繁的查询，尤其是涉及聚集（汇总）操作的查询，开销很大（决策支持中常见的查询形式）</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更新驱动的方法（带来高性能）</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数据经预处理后单独存储，对聚集操作提供良好支持</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不影响局部数据源上的处理</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集成历史信息，支持负责的多维查询</a:t>
            </a:r>
            <a:endParaRPr kumimoji="0" lang="zh-CN" altLang="en-US" sz="26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276025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数据仓库与操作数据库系统</a:t>
            </a:r>
          </a:p>
        </p:txBody>
      </p:sp>
      <p:sp>
        <p:nvSpPr>
          <p:cNvPr id="2" name="Rectangle 3">
            <a:extLst>
              <a:ext uri="{FF2B5EF4-FFF2-40B4-BE49-F238E27FC236}">
                <a16:creationId xmlns:a16="http://schemas.microsoft.com/office/drawing/2014/main" id="{3808F3A8-894E-5C36-4980-C7635BBEC85B}"/>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操作数据库系统的主要任务是联机事务处理</a:t>
            </a:r>
            <a:r>
              <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rPr>
              <a:t>OLTP</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日常操作</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 </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购买，库存，银行，制造，工资，注册，记帐等</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数据仓库的主要任务是联机分析处理</a:t>
            </a:r>
            <a:r>
              <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rPr>
              <a:t>OLAP</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数据分析和决策支持，支持以不同的形式显示数据以满足不同的用户需要</a:t>
            </a:r>
            <a:endParaRPr kumimoji="0" lang="zh-CN" altLang="en-US" sz="26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1259246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en-US" altLang="zh-CN" dirty="0"/>
              <a:t>OLAP</a:t>
            </a:r>
            <a:r>
              <a:rPr lang="zh-CN" altLang="en-US" dirty="0"/>
              <a:t>系统</a:t>
            </a:r>
            <a:r>
              <a:rPr lang="en-US" altLang="zh-CN" dirty="0"/>
              <a:t> VS. OLTP</a:t>
            </a:r>
            <a:r>
              <a:rPr lang="zh-CN" altLang="en-US" dirty="0"/>
              <a:t>系统比较</a:t>
            </a:r>
          </a:p>
        </p:txBody>
      </p:sp>
      <p:sp>
        <p:nvSpPr>
          <p:cNvPr id="2" name="Rectangle 3">
            <a:extLst>
              <a:ext uri="{FF2B5EF4-FFF2-40B4-BE49-F238E27FC236}">
                <a16:creationId xmlns:a16="http://schemas.microsoft.com/office/drawing/2014/main" id="{DF3F6AEA-26CA-266A-32A3-CC79BA030303}"/>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用户和系统的面向性</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面向顾客（事务） </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VS. </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面向市场（分析）</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数据内容</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当前的、详细的数据 </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VS. </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历史的、汇总的数据</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数据库设计</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实体－联系模型</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(ER)</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和面向应用的数据库设计 </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VS. </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星型</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雪花模型和面向主题的数据库设计</a:t>
            </a:r>
            <a:endParaRPr kumimoji="0" lang="zh-CN" altLang="en-US" sz="26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2345506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en-US" altLang="zh-CN" dirty="0"/>
              <a:t>OLAP</a:t>
            </a:r>
            <a:r>
              <a:rPr lang="zh-CN" altLang="en-US" dirty="0"/>
              <a:t>系统</a:t>
            </a:r>
            <a:r>
              <a:rPr lang="en-US" altLang="zh-CN" dirty="0"/>
              <a:t> VS. OLTP</a:t>
            </a:r>
            <a:r>
              <a:rPr lang="zh-CN" altLang="en-US" dirty="0"/>
              <a:t>系统比较</a:t>
            </a:r>
          </a:p>
        </p:txBody>
      </p:sp>
      <p:sp>
        <p:nvSpPr>
          <p:cNvPr id="2" name="Rectangle 3">
            <a:extLst>
              <a:ext uri="{FF2B5EF4-FFF2-40B4-BE49-F238E27FC236}">
                <a16:creationId xmlns:a16="http://schemas.microsoft.com/office/drawing/2014/main" id="{24B62DC7-8207-A14F-790B-7C3124179AB0}"/>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数据视图</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当前的、企业内部的数据 </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VS. </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经过演化的、集成的数据</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访问模式</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事务操作 </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VS. </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只读查询（但很多是复杂的查询）</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任务单位</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简短的事务 </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VS. </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复杂的查询</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访问数据量</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数十个 </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VS. </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数百万个</a:t>
            </a:r>
            <a:endParaRPr kumimoji="0" lang="zh-CN" altLang="en-US" sz="26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235818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en-US" altLang="zh-CN" dirty="0"/>
              <a:t>OLAP</a:t>
            </a:r>
            <a:r>
              <a:rPr lang="zh-CN" altLang="en-US" dirty="0"/>
              <a:t>系统</a:t>
            </a:r>
            <a:r>
              <a:rPr lang="en-US" altLang="zh-CN" dirty="0"/>
              <a:t> VS. OLTP</a:t>
            </a:r>
            <a:r>
              <a:rPr lang="zh-CN" altLang="en-US" dirty="0"/>
              <a:t>系统比较</a:t>
            </a:r>
          </a:p>
        </p:txBody>
      </p:sp>
      <p:sp>
        <p:nvSpPr>
          <p:cNvPr id="2" name="Rectangle 3">
            <a:extLst>
              <a:ext uri="{FF2B5EF4-FFF2-40B4-BE49-F238E27FC236}">
                <a16:creationId xmlns:a16="http://schemas.microsoft.com/office/drawing/2014/main" id="{554D6591-AEB6-B1A9-3426-003053A356F1}"/>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用户数</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数千个 </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VS. </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数百个</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数据库规模</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100M-</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数</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GB VS. 100GB-</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数</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TB</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设计优先性</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高性能、高可用性 </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VS. </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高灵活性、端点用户自治</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度量</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事务吞吐量 </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VS. </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查询吞吐量、响应时间</a:t>
            </a:r>
            <a:endParaRPr kumimoji="0" lang="zh-CN" altLang="en-US" sz="26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3770477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为什么需要一个分离的数据仓库</a:t>
            </a:r>
            <a:r>
              <a:rPr lang="en-US" altLang="zh-CN" dirty="0"/>
              <a:t>?</a:t>
            </a:r>
            <a:endParaRPr lang="zh-CN" altLang="en-US" dirty="0"/>
          </a:p>
        </p:txBody>
      </p:sp>
      <p:sp>
        <p:nvSpPr>
          <p:cNvPr id="2" name="Rectangle 3">
            <a:extLst>
              <a:ext uri="{FF2B5EF4-FFF2-40B4-BE49-F238E27FC236}">
                <a16:creationId xmlns:a16="http://schemas.microsoft.com/office/drawing/2014/main" id="{BB5251B0-273E-68BF-195C-AF6553C6EBB8}"/>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提高两个系统的性能</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DBMS</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是为</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OLTP</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而设计的：存储方式</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索引</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 </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并发控制</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 </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恢复</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数据仓库是为</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OLAP</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而设计：复杂的 </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OLAP</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查询</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 </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多维视图，汇总</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不同的功能和不同的数据</a:t>
            </a:r>
            <a:r>
              <a:rPr kumimoji="0" lang="en-US" altLang="zh-CN" sz="2600" b="0" i="0" u="none" strike="noStrike" kern="0" cap="none" spc="0" normalizeH="0" baseline="0" noProof="0">
                <a:ln>
                  <a:noFill/>
                </a:ln>
                <a:solidFill>
                  <a:srgbClr val="000000"/>
                </a:solidFill>
                <a:effectLst/>
                <a:uLnTx/>
                <a:uFillTx/>
                <a:latin typeface="Arial"/>
                <a:ea typeface="宋体" pitchFamily="2" charset="-122"/>
                <a:cs typeface="+mn-cs"/>
              </a:rPr>
              <a:t>:</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历史数据</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 </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决策支持需要历史数据，而这些数据在操作数据库中一般不会去维护</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数据汇总：决策支持需要将来自异种源的数据统一（如聚集和汇总）</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数据质量</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 </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不同的源使用不一致的数据表示、编码和格式，对这些数据进行有效的分析需要将他们转化后进行集成</a:t>
            </a:r>
            <a:endParaRPr kumimoji="0" lang="zh-CN" altLang="en-US" sz="22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306138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三层数据仓库架构</a:t>
            </a:r>
          </a:p>
        </p:txBody>
      </p:sp>
      <p:sp>
        <p:nvSpPr>
          <p:cNvPr id="51" name="AutoShape 3">
            <a:extLst>
              <a:ext uri="{FF2B5EF4-FFF2-40B4-BE49-F238E27FC236}">
                <a16:creationId xmlns:a16="http://schemas.microsoft.com/office/drawing/2014/main" id="{9A65A596-07F6-7C58-89D1-3815218E6E49}"/>
              </a:ext>
            </a:extLst>
          </p:cNvPr>
          <p:cNvSpPr>
            <a:spLocks noChangeArrowheads="1"/>
          </p:cNvSpPr>
          <p:nvPr/>
        </p:nvSpPr>
        <p:spPr bwMode="auto">
          <a:xfrm>
            <a:off x="3902798" y="3027969"/>
            <a:ext cx="2011363" cy="1600200"/>
          </a:xfrm>
          <a:prstGeom prst="flowChartMagneticDisk">
            <a:avLst/>
          </a:prstGeom>
          <a:solidFill>
            <a:srgbClr val="6666FF"/>
          </a:solidFill>
          <a:ln w="9525">
            <a:solidFill>
              <a:srgbClr val="000000"/>
            </a:solidFill>
            <a:round/>
            <a:headEnd/>
            <a:tailEnd/>
          </a:ln>
        </p:spPr>
        <p:txBody>
          <a:bodyPr anchor="ct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2" name="Rectangle 4">
            <a:extLst>
              <a:ext uri="{FF2B5EF4-FFF2-40B4-BE49-F238E27FC236}">
                <a16:creationId xmlns:a16="http://schemas.microsoft.com/office/drawing/2014/main" id="{6C19B332-0876-FB0C-968B-A7FC0A1A8E12}"/>
              </a:ext>
            </a:extLst>
          </p:cNvPr>
          <p:cNvSpPr>
            <a:spLocks noChangeArrowheads="1"/>
          </p:cNvSpPr>
          <p:nvPr/>
        </p:nvSpPr>
        <p:spPr bwMode="auto">
          <a:xfrm>
            <a:off x="4206011" y="3561369"/>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000000"/>
                </a:solidFill>
                <a:latin typeface="Times New Roman" panose="02020603050405020304" pitchFamily="18" charset="0"/>
              </a:rPr>
              <a:t>数据仓库</a:t>
            </a:r>
          </a:p>
        </p:txBody>
      </p:sp>
      <p:sp>
        <p:nvSpPr>
          <p:cNvPr id="53" name="Oval 5">
            <a:extLst>
              <a:ext uri="{FF2B5EF4-FFF2-40B4-BE49-F238E27FC236}">
                <a16:creationId xmlns:a16="http://schemas.microsoft.com/office/drawing/2014/main" id="{137F0E15-2FD4-3D91-0449-10797E538712}"/>
              </a:ext>
            </a:extLst>
          </p:cNvPr>
          <p:cNvSpPr>
            <a:spLocks noChangeArrowheads="1"/>
          </p:cNvSpPr>
          <p:nvPr/>
        </p:nvSpPr>
        <p:spPr bwMode="auto">
          <a:xfrm>
            <a:off x="7560398" y="2189769"/>
            <a:ext cx="1968500" cy="3568700"/>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4" name="AutoShape 6">
            <a:extLst>
              <a:ext uri="{FF2B5EF4-FFF2-40B4-BE49-F238E27FC236}">
                <a16:creationId xmlns:a16="http://schemas.microsoft.com/office/drawing/2014/main" id="{894E7811-5D6F-9EF3-892A-41A4516F1BE3}"/>
              </a:ext>
            </a:extLst>
          </p:cNvPr>
          <p:cNvSpPr>
            <a:spLocks noChangeArrowheads="1"/>
          </p:cNvSpPr>
          <p:nvPr/>
        </p:nvSpPr>
        <p:spPr bwMode="auto">
          <a:xfrm>
            <a:off x="6896823" y="3339119"/>
            <a:ext cx="901700" cy="749300"/>
          </a:xfrm>
          <a:prstGeom prst="rightArrow">
            <a:avLst>
              <a:gd name="adj1" fmla="val 75009"/>
              <a:gd name="adj2" fmla="val 60175"/>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55" name="Group 7">
            <a:extLst>
              <a:ext uri="{FF2B5EF4-FFF2-40B4-BE49-F238E27FC236}">
                <a16:creationId xmlns:a16="http://schemas.microsoft.com/office/drawing/2014/main" id="{63321451-11A6-E9DB-3A48-3758665F5B5E}"/>
              </a:ext>
            </a:extLst>
          </p:cNvPr>
          <p:cNvGrpSpPr>
            <a:grpSpLocks/>
          </p:cNvGrpSpPr>
          <p:nvPr/>
        </p:nvGrpSpPr>
        <p:grpSpPr bwMode="auto">
          <a:xfrm>
            <a:off x="2683598" y="2804132"/>
            <a:ext cx="1228725" cy="2197100"/>
            <a:chOff x="1238" y="1876"/>
            <a:chExt cx="774" cy="1384"/>
          </a:xfrm>
        </p:grpSpPr>
        <p:sp>
          <p:nvSpPr>
            <p:cNvPr id="56" name="AutoShape 8">
              <a:extLst>
                <a:ext uri="{FF2B5EF4-FFF2-40B4-BE49-F238E27FC236}">
                  <a16:creationId xmlns:a16="http://schemas.microsoft.com/office/drawing/2014/main" id="{2F224F84-E01A-D05D-250A-C1A6ADC6A7DE}"/>
                </a:ext>
              </a:extLst>
            </p:cNvPr>
            <p:cNvSpPr>
              <a:spLocks noChangeArrowheads="1"/>
            </p:cNvSpPr>
            <p:nvPr/>
          </p:nvSpPr>
          <p:spPr bwMode="auto">
            <a:xfrm>
              <a:off x="1252" y="1876"/>
              <a:ext cx="760" cy="1384"/>
            </a:xfrm>
            <a:prstGeom prst="rightArrow">
              <a:avLst>
                <a:gd name="adj1" fmla="val 75009"/>
                <a:gd name="adj2" fmla="val 50005"/>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7" name="Rectangle 9">
              <a:extLst>
                <a:ext uri="{FF2B5EF4-FFF2-40B4-BE49-F238E27FC236}">
                  <a16:creationId xmlns:a16="http://schemas.microsoft.com/office/drawing/2014/main" id="{0669FE53-39CF-585F-D59E-3C58FCA316E5}"/>
                </a:ext>
              </a:extLst>
            </p:cNvPr>
            <p:cNvSpPr>
              <a:spLocks noChangeArrowheads="1"/>
            </p:cNvSpPr>
            <p:nvPr/>
          </p:nvSpPr>
          <p:spPr bwMode="auto">
            <a:xfrm>
              <a:off x="1238" y="2193"/>
              <a:ext cx="40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提取</a:t>
              </a:r>
            </a:p>
            <a:p>
              <a:pPr marL="0" marR="0" lvl="0" indent="0" defTabSz="914400" eaLnBrk="0" fontAlgn="auto" latinLnBrk="0" hangingPunct="0">
                <a:lnSpc>
                  <a:spcPct val="100000"/>
                </a:lnSpc>
                <a:spcBef>
                  <a:spcPct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清理</a:t>
              </a:r>
            </a:p>
            <a:p>
              <a:pPr marL="0" marR="0" lvl="0" indent="0" defTabSz="914400" eaLnBrk="0" fontAlgn="auto" latinLnBrk="0" hangingPunct="0">
                <a:lnSpc>
                  <a:spcPct val="100000"/>
                </a:lnSpc>
                <a:spcBef>
                  <a:spcPct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转换</a:t>
              </a:r>
            </a:p>
            <a:p>
              <a:pPr marL="0" marR="0" lvl="0" indent="0" defTabSz="914400" eaLnBrk="0" fontAlgn="auto" latinLnBrk="0" hangingPunct="0">
                <a:lnSpc>
                  <a:spcPct val="100000"/>
                </a:lnSpc>
                <a:spcBef>
                  <a:spcPct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装入</a:t>
              </a:r>
            </a:p>
            <a:p>
              <a:pPr marL="0" marR="0" lvl="0" indent="0" defTabSz="914400" eaLnBrk="0" fontAlgn="auto" latinLnBrk="0" hangingPunct="0">
                <a:lnSpc>
                  <a:spcPct val="100000"/>
                </a:lnSpc>
                <a:spcBef>
                  <a:spcPct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刷新</a:t>
              </a:r>
            </a:p>
          </p:txBody>
        </p:sp>
      </p:grpSp>
      <p:sp>
        <p:nvSpPr>
          <p:cNvPr id="58" name="Rectangle 10">
            <a:extLst>
              <a:ext uri="{FF2B5EF4-FFF2-40B4-BE49-F238E27FC236}">
                <a16:creationId xmlns:a16="http://schemas.microsoft.com/office/drawing/2014/main" id="{8CFD1E72-1008-BAA9-FCBB-97CDBF4FF480}"/>
              </a:ext>
            </a:extLst>
          </p:cNvPr>
          <p:cNvSpPr>
            <a:spLocks noChangeArrowheads="1"/>
          </p:cNvSpPr>
          <p:nvPr/>
        </p:nvSpPr>
        <p:spPr bwMode="auto">
          <a:xfrm>
            <a:off x="5893523" y="6380769"/>
            <a:ext cx="1905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solidFill>
                  <a:srgbClr val="000000"/>
                </a:solidFill>
                <a:latin typeface="Times New Roman" panose="02020603050405020304" pitchFamily="18" charset="0"/>
              </a:rPr>
              <a:t>OLAP</a:t>
            </a:r>
            <a:r>
              <a:rPr lang="zh-CN" altLang="en-US" sz="2400">
                <a:solidFill>
                  <a:srgbClr val="000000"/>
                </a:solidFill>
                <a:latin typeface="Times New Roman" panose="02020603050405020304" pitchFamily="18" charset="0"/>
              </a:rPr>
              <a:t>服务器</a:t>
            </a:r>
          </a:p>
        </p:txBody>
      </p:sp>
      <p:sp>
        <p:nvSpPr>
          <p:cNvPr id="59" name="Rectangle 11">
            <a:extLst>
              <a:ext uri="{FF2B5EF4-FFF2-40B4-BE49-F238E27FC236}">
                <a16:creationId xmlns:a16="http://schemas.microsoft.com/office/drawing/2014/main" id="{8DF9918B-0362-6AF6-CCF9-7FCC350E432E}"/>
              </a:ext>
            </a:extLst>
          </p:cNvPr>
          <p:cNvSpPr>
            <a:spLocks noChangeArrowheads="1"/>
          </p:cNvSpPr>
          <p:nvPr/>
        </p:nvSpPr>
        <p:spPr bwMode="auto">
          <a:xfrm>
            <a:off x="7865198" y="2875569"/>
            <a:ext cx="1403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a:solidFill>
                  <a:srgbClr val="000000"/>
                </a:solidFill>
                <a:latin typeface="Times New Roman" panose="02020603050405020304" pitchFamily="18" charset="0"/>
              </a:rPr>
              <a:t>查询报告</a:t>
            </a:r>
          </a:p>
          <a:p>
            <a:pPr>
              <a:spcBef>
                <a:spcPct val="0"/>
              </a:spcBef>
              <a:buClrTx/>
              <a:buSzTx/>
              <a:buFontTx/>
              <a:buNone/>
            </a:pPr>
            <a:r>
              <a:rPr lang="zh-CN" altLang="en-US" sz="2400">
                <a:solidFill>
                  <a:srgbClr val="000000"/>
                </a:solidFill>
                <a:latin typeface="Times New Roman" panose="02020603050405020304" pitchFamily="18" charset="0"/>
              </a:rPr>
              <a:t>分析</a:t>
            </a:r>
          </a:p>
          <a:p>
            <a:pPr>
              <a:spcBef>
                <a:spcPct val="0"/>
              </a:spcBef>
              <a:buClrTx/>
              <a:buSzTx/>
              <a:buFontTx/>
              <a:buNone/>
            </a:pPr>
            <a:r>
              <a:rPr lang="zh-CN" altLang="en-US" sz="2400">
                <a:solidFill>
                  <a:srgbClr val="000000"/>
                </a:solidFill>
                <a:latin typeface="Times New Roman" panose="02020603050405020304" pitchFamily="18" charset="0"/>
              </a:rPr>
              <a:t>数据挖掘</a:t>
            </a:r>
          </a:p>
        </p:txBody>
      </p:sp>
      <p:sp>
        <p:nvSpPr>
          <p:cNvPr id="60" name="Rectangle 12">
            <a:extLst>
              <a:ext uri="{FF2B5EF4-FFF2-40B4-BE49-F238E27FC236}">
                <a16:creationId xmlns:a16="http://schemas.microsoft.com/office/drawing/2014/main" id="{1DA8321B-513E-8E3D-CC59-AFB2FAF8D403}"/>
              </a:ext>
            </a:extLst>
          </p:cNvPr>
          <p:cNvSpPr>
            <a:spLocks noChangeArrowheads="1"/>
          </p:cNvSpPr>
          <p:nvPr/>
        </p:nvSpPr>
        <p:spPr bwMode="auto">
          <a:xfrm>
            <a:off x="4512398" y="1808769"/>
            <a:ext cx="1143000" cy="990600"/>
          </a:xfrm>
          <a:prstGeom prst="rect">
            <a:avLst/>
          </a:prstGeom>
          <a:solidFill>
            <a:srgbClr val="FCFEB9"/>
          </a:solidFill>
          <a:ln w="12700">
            <a:solidFill>
              <a:srgbClr val="000000"/>
            </a:solidFill>
            <a:miter lim="800000"/>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监控、</a:t>
            </a:r>
          </a:p>
          <a:p>
            <a:pPr marL="0" marR="0" lvl="0" indent="0" algn="ctr" defTabSz="914400" eaLnBrk="0" fontAlgn="auto" latinLnBrk="0" hangingPunct="0">
              <a:lnSpc>
                <a:spcPct val="100000"/>
              </a:lnSpc>
              <a:spcBef>
                <a:spcPct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整合</a:t>
            </a: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61" name="Group 13">
            <a:extLst>
              <a:ext uri="{FF2B5EF4-FFF2-40B4-BE49-F238E27FC236}">
                <a16:creationId xmlns:a16="http://schemas.microsoft.com/office/drawing/2014/main" id="{D25C4AFD-CCBC-FE05-FA35-CCDD65B0D868}"/>
              </a:ext>
            </a:extLst>
          </p:cNvPr>
          <p:cNvGrpSpPr>
            <a:grpSpLocks/>
          </p:cNvGrpSpPr>
          <p:nvPr/>
        </p:nvGrpSpPr>
        <p:grpSpPr bwMode="auto">
          <a:xfrm>
            <a:off x="2988398" y="1808769"/>
            <a:ext cx="931863" cy="914400"/>
            <a:chOff x="288" y="1012"/>
            <a:chExt cx="769" cy="664"/>
          </a:xfrm>
        </p:grpSpPr>
        <p:sp>
          <p:nvSpPr>
            <p:cNvPr id="62" name="Oval 14">
              <a:extLst>
                <a:ext uri="{FF2B5EF4-FFF2-40B4-BE49-F238E27FC236}">
                  <a16:creationId xmlns:a16="http://schemas.microsoft.com/office/drawing/2014/main" id="{32095CE5-EA10-236E-41DD-4D6BECC5825E}"/>
                </a:ext>
              </a:extLst>
            </p:cNvPr>
            <p:cNvSpPr>
              <a:spLocks noChangeArrowheads="1"/>
            </p:cNvSpPr>
            <p:nvPr/>
          </p:nvSpPr>
          <p:spPr bwMode="auto">
            <a:xfrm>
              <a:off x="292" y="1437"/>
              <a:ext cx="760" cy="239"/>
            </a:xfrm>
            <a:prstGeom prst="ellipse">
              <a:avLst/>
            </a:prstGeom>
            <a:solidFill>
              <a:srgbClr val="FCFEB9"/>
            </a:solidFill>
            <a:ln w="12700">
              <a:solidFill>
                <a:srgbClr val="000000"/>
              </a:solidFill>
              <a:round/>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3" name="Freeform 15">
              <a:extLst>
                <a:ext uri="{FF2B5EF4-FFF2-40B4-BE49-F238E27FC236}">
                  <a16:creationId xmlns:a16="http://schemas.microsoft.com/office/drawing/2014/main" id="{238CFF20-DE07-46A2-7326-B0E8CAF55928}"/>
                </a:ext>
              </a:extLst>
            </p:cNvPr>
            <p:cNvSpPr>
              <a:spLocks/>
            </p:cNvSpPr>
            <p:nvPr/>
          </p:nvSpPr>
          <p:spPr bwMode="auto">
            <a:xfrm>
              <a:off x="288" y="1159"/>
              <a:ext cx="769" cy="413"/>
            </a:xfrm>
            <a:custGeom>
              <a:avLst/>
              <a:gdLst>
                <a:gd name="T0" fmla="*/ 12 w 769"/>
                <a:gd name="T1" fmla="*/ 412 h 413"/>
                <a:gd name="T2" fmla="*/ 0 w 769"/>
                <a:gd name="T3" fmla="*/ 318 h 413"/>
                <a:gd name="T4" fmla="*/ 0 w 769"/>
                <a:gd name="T5" fmla="*/ 244 h 413"/>
                <a:gd name="T6" fmla="*/ 0 w 769"/>
                <a:gd name="T7" fmla="*/ 147 h 413"/>
                <a:gd name="T8" fmla="*/ 0 w 769"/>
                <a:gd name="T9" fmla="*/ 73 h 413"/>
                <a:gd name="T10" fmla="*/ 0 w 769"/>
                <a:gd name="T11" fmla="*/ 0 h 413"/>
                <a:gd name="T12" fmla="*/ 768 w 769"/>
                <a:gd name="T13" fmla="*/ 10 h 413"/>
                <a:gd name="T14" fmla="*/ 768 w 769"/>
                <a:gd name="T15" fmla="*/ 412 h 413"/>
                <a:gd name="T16" fmla="*/ 768 w 769"/>
                <a:gd name="T17" fmla="*/ 412 h 4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9"/>
                <a:gd name="T28" fmla="*/ 0 h 413"/>
                <a:gd name="T29" fmla="*/ 769 w 769"/>
                <a:gd name="T30" fmla="*/ 413 h 4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9" h="413">
                  <a:moveTo>
                    <a:pt x="12" y="412"/>
                  </a:moveTo>
                  <a:lnTo>
                    <a:pt x="0" y="318"/>
                  </a:lnTo>
                  <a:lnTo>
                    <a:pt x="0" y="244"/>
                  </a:lnTo>
                  <a:lnTo>
                    <a:pt x="0" y="147"/>
                  </a:lnTo>
                  <a:lnTo>
                    <a:pt x="0" y="73"/>
                  </a:lnTo>
                  <a:lnTo>
                    <a:pt x="0" y="0"/>
                  </a:lnTo>
                  <a:lnTo>
                    <a:pt x="768" y="10"/>
                  </a:lnTo>
                  <a:lnTo>
                    <a:pt x="768" y="412"/>
                  </a:lnTo>
                </a:path>
              </a:pathLst>
            </a:custGeom>
            <a:solidFill>
              <a:srgbClr val="FCFEB9"/>
            </a:solidFill>
            <a:ln w="12700" cap="rnd">
              <a:solidFill>
                <a:srgbClr val="000000"/>
              </a:solidFill>
              <a:round/>
              <a:headEnd type="none" w="sm" len="sm"/>
              <a:tailEnd type="non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768" name="Oval 16">
              <a:extLst>
                <a:ext uri="{FF2B5EF4-FFF2-40B4-BE49-F238E27FC236}">
                  <a16:creationId xmlns:a16="http://schemas.microsoft.com/office/drawing/2014/main" id="{000BF33D-AE29-5B92-B876-03E10E18757E}"/>
                </a:ext>
              </a:extLst>
            </p:cNvPr>
            <p:cNvSpPr>
              <a:spLocks noChangeArrowheads="1"/>
            </p:cNvSpPr>
            <p:nvPr/>
          </p:nvSpPr>
          <p:spPr bwMode="auto">
            <a:xfrm>
              <a:off x="292" y="1012"/>
              <a:ext cx="760" cy="259"/>
            </a:xfrm>
            <a:prstGeom prst="ellipse">
              <a:avLst/>
            </a:prstGeom>
            <a:solidFill>
              <a:srgbClr val="FCFEB9"/>
            </a:solidFill>
            <a:ln w="12700">
              <a:solidFill>
                <a:srgbClr val="000000"/>
              </a:solidFill>
              <a:round/>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32769" name="Rectangle 17">
            <a:extLst>
              <a:ext uri="{FF2B5EF4-FFF2-40B4-BE49-F238E27FC236}">
                <a16:creationId xmlns:a16="http://schemas.microsoft.com/office/drawing/2014/main" id="{AC3C01AF-1ECC-EC40-9C6C-FF8B8FE35694}"/>
              </a:ext>
            </a:extLst>
          </p:cNvPr>
          <p:cNvSpPr>
            <a:spLocks noChangeArrowheads="1"/>
          </p:cNvSpPr>
          <p:nvPr/>
        </p:nvSpPr>
        <p:spPr bwMode="auto">
          <a:xfrm>
            <a:off x="3080473" y="2148494"/>
            <a:ext cx="685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Times New Roman" panose="02020603050405020304" pitchFamily="18" charset="0"/>
              </a:rPr>
              <a:t>元数据</a:t>
            </a:r>
          </a:p>
          <a:p>
            <a:pPr>
              <a:spcBef>
                <a:spcPct val="0"/>
              </a:spcBef>
              <a:buClrTx/>
              <a:buSzTx/>
              <a:buFontTx/>
              <a:buNone/>
            </a:pPr>
            <a:r>
              <a:rPr lang="zh-CN" altLang="en-US" sz="1800">
                <a:solidFill>
                  <a:srgbClr val="000000"/>
                </a:solidFill>
                <a:latin typeface="Times New Roman" panose="02020603050405020304" pitchFamily="18" charset="0"/>
              </a:rPr>
              <a:t>存储</a:t>
            </a:r>
            <a:endParaRPr lang="zh-CN" altLang="en-US" sz="2400">
              <a:solidFill>
                <a:srgbClr val="000000"/>
              </a:solidFill>
              <a:latin typeface="Times New Roman" panose="02020603050405020304" pitchFamily="18" charset="0"/>
            </a:endParaRPr>
          </a:p>
        </p:txBody>
      </p:sp>
      <p:sp>
        <p:nvSpPr>
          <p:cNvPr id="32770" name="Line 18">
            <a:extLst>
              <a:ext uri="{FF2B5EF4-FFF2-40B4-BE49-F238E27FC236}">
                <a16:creationId xmlns:a16="http://schemas.microsoft.com/office/drawing/2014/main" id="{3D1A999F-400A-466E-5308-00277BC895A7}"/>
              </a:ext>
            </a:extLst>
          </p:cNvPr>
          <p:cNvSpPr>
            <a:spLocks noChangeShapeType="1"/>
          </p:cNvSpPr>
          <p:nvPr/>
        </p:nvSpPr>
        <p:spPr bwMode="auto">
          <a:xfrm>
            <a:off x="3902798" y="2265969"/>
            <a:ext cx="609600"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771" name="Rectangle 19">
            <a:extLst>
              <a:ext uri="{FF2B5EF4-FFF2-40B4-BE49-F238E27FC236}">
                <a16:creationId xmlns:a16="http://schemas.microsoft.com/office/drawing/2014/main" id="{8CC2037F-4A7E-99C3-0FD0-0C71AB594A59}"/>
              </a:ext>
            </a:extLst>
          </p:cNvPr>
          <p:cNvSpPr>
            <a:spLocks noChangeArrowheads="1"/>
          </p:cNvSpPr>
          <p:nvPr/>
        </p:nvSpPr>
        <p:spPr bwMode="auto">
          <a:xfrm>
            <a:off x="1227861" y="6304569"/>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a:solidFill>
                  <a:srgbClr val="000000"/>
                </a:solidFill>
                <a:latin typeface="Times New Roman" panose="02020603050405020304" pitchFamily="18" charset="0"/>
              </a:rPr>
              <a:t>数据源</a:t>
            </a:r>
          </a:p>
        </p:txBody>
      </p:sp>
      <p:sp>
        <p:nvSpPr>
          <p:cNvPr id="32772" name="Rectangle 20">
            <a:extLst>
              <a:ext uri="{FF2B5EF4-FFF2-40B4-BE49-F238E27FC236}">
                <a16:creationId xmlns:a16="http://schemas.microsoft.com/office/drawing/2014/main" id="{C5C7A787-81BA-5ACA-45B2-1EA4C31CA4A2}"/>
              </a:ext>
            </a:extLst>
          </p:cNvPr>
          <p:cNvSpPr>
            <a:spLocks noChangeArrowheads="1"/>
          </p:cNvSpPr>
          <p:nvPr/>
        </p:nvSpPr>
        <p:spPr bwMode="auto">
          <a:xfrm>
            <a:off x="8019186" y="6380769"/>
            <a:ext cx="1219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a:solidFill>
                  <a:srgbClr val="000000"/>
                </a:solidFill>
                <a:latin typeface="Times New Roman" panose="02020603050405020304" pitchFamily="18" charset="0"/>
              </a:rPr>
              <a:t>前端工具</a:t>
            </a:r>
          </a:p>
        </p:txBody>
      </p:sp>
      <p:sp>
        <p:nvSpPr>
          <p:cNvPr id="32773" name="Rectangle 21">
            <a:extLst>
              <a:ext uri="{FF2B5EF4-FFF2-40B4-BE49-F238E27FC236}">
                <a16:creationId xmlns:a16="http://schemas.microsoft.com/office/drawing/2014/main" id="{ADB87926-DF93-D287-8F63-75EB7571C5AB}"/>
              </a:ext>
            </a:extLst>
          </p:cNvPr>
          <p:cNvSpPr>
            <a:spLocks noChangeArrowheads="1"/>
          </p:cNvSpPr>
          <p:nvPr/>
        </p:nvSpPr>
        <p:spPr bwMode="auto">
          <a:xfrm>
            <a:off x="6933336" y="3469294"/>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a:solidFill>
                  <a:srgbClr val="000000"/>
                </a:solidFill>
                <a:latin typeface="Times New Roman" panose="02020603050405020304" pitchFamily="18" charset="0"/>
              </a:rPr>
              <a:t>输出</a:t>
            </a:r>
          </a:p>
        </p:txBody>
      </p:sp>
      <p:sp>
        <p:nvSpPr>
          <p:cNvPr id="32774" name="AutoShape 22">
            <a:extLst>
              <a:ext uri="{FF2B5EF4-FFF2-40B4-BE49-F238E27FC236}">
                <a16:creationId xmlns:a16="http://schemas.microsoft.com/office/drawing/2014/main" id="{C23F2ECF-38D9-BEBC-7760-04887C590BDD}"/>
              </a:ext>
            </a:extLst>
          </p:cNvPr>
          <p:cNvSpPr>
            <a:spLocks noChangeArrowheads="1"/>
          </p:cNvSpPr>
          <p:nvPr/>
        </p:nvSpPr>
        <p:spPr bwMode="auto">
          <a:xfrm>
            <a:off x="6569798" y="2494569"/>
            <a:ext cx="755650" cy="679450"/>
          </a:xfrm>
          <a:prstGeom prst="cube">
            <a:avLst>
              <a:gd name="adj" fmla="val 24995"/>
            </a:avLst>
          </a:prstGeom>
          <a:solidFill>
            <a:srgbClr val="FCFEB9"/>
          </a:solidFill>
          <a:ln w="12700">
            <a:solidFill>
              <a:srgbClr val="000000"/>
            </a:solidFill>
            <a:miter lim="800000"/>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775" name="AutoShape 23">
            <a:extLst>
              <a:ext uri="{FF2B5EF4-FFF2-40B4-BE49-F238E27FC236}">
                <a16:creationId xmlns:a16="http://schemas.microsoft.com/office/drawing/2014/main" id="{10FEF275-7BCB-9F95-F38B-1ADB591A9C6A}"/>
              </a:ext>
            </a:extLst>
          </p:cNvPr>
          <p:cNvSpPr>
            <a:spLocks noChangeArrowheads="1"/>
          </p:cNvSpPr>
          <p:nvPr/>
        </p:nvSpPr>
        <p:spPr bwMode="auto">
          <a:xfrm>
            <a:off x="6645998" y="4475769"/>
            <a:ext cx="679450" cy="679450"/>
          </a:xfrm>
          <a:prstGeom prst="cube">
            <a:avLst>
              <a:gd name="adj" fmla="val 24995"/>
            </a:avLst>
          </a:prstGeom>
          <a:solidFill>
            <a:srgbClr val="FCFEB9"/>
          </a:solidFill>
          <a:ln w="12700">
            <a:solidFill>
              <a:srgbClr val="000000"/>
            </a:solidFill>
            <a:miter lim="800000"/>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776" name="AutoShape 24">
            <a:extLst>
              <a:ext uri="{FF2B5EF4-FFF2-40B4-BE49-F238E27FC236}">
                <a16:creationId xmlns:a16="http://schemas.microsoft.com/office/drawing/2014/main" id="{C0FF6CEF-E1E5-2EB7-530B-1E3F23687A42}"/>
              </a:ext>
            </a:extLst>
          </p:cNvPr>
          <p:cNvSpPr>
            <a:spLocks noChangeArrowheads="1"/>
          </p:cNvSpPr>
          <p:nvPr/>
        </p:nvSpPr>
        <p:spPr bwMode="auto">
          <a:xfrm>
            <a:off x="4055198" y="4704369"/>
            <a:ext cx="292100" cy="292100"/>
          </a:xfrm>
          <a:prstGeom prst="downArrow">
            <a:avLst>
              <a:gd name="adj1" fmla="val 50000"/>
              <a:gd name="adj2" fmla="val 50005"/>
            </a:avLst>
          </a:prstGeom>
          <a:solidFill>
            <a:srgbClr val="CC9900"/>
          </a:solidFill>
          <a:ln w="12700">
            <a:solidFill>
              <a:srgbClr val="000000"/>
            </a:solidFill>
            <a:miter lim="800000"/>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777" name="AutoShape 25">
            <a:extLst>
              <a:ext uri="{FF2B5EF4-FFF2-40B4-BE49-F238E27FC236}">
                <a16:creationId xmlns:a16="http://schemas.microsoft.com/office/drawing/2014/main" id="{9DEA9A08-D1CC-C5B6-2061-A84CE8FB2450}"/>
              </a:ext>
            </a:extLst>
          </p:cNvPr>
          <p:cNvSpPr>
            <a:spLocks noChangeArrowheads="1"/>
          </p:cNvSpPr>
          <p:nvPr/>
        </p:nvSpPr>
        <p:spPr bwMode="auto">
          <a:xfrm>
            <a:off x="5426798" y="4704369"/>
            <a:ext cx="292100" cy="292100"/>
          </a:xfrm>
          <a:prstGeom prst="downArrow">
            <a:avLst>
              <a:gd name="adj1" fmla="val 50000"/>
              <a:gd name="adj2" fmla="val 50005"/>
            </a:avLst>
          </a:prstGeom>
          <a:solidFill>
            <a:srgbClr val="CC9900"/>
          </a:solidFill>
          <a:ln w="12700">
            <a:solidFill>
              <a:srgbClr val="000000"/>
            </a:solidFill>
            <a:miter lim="800000"/>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778" name="AutoShape 26">
            <a:extLst>
              <a:ext uri="{FF2B5EF4-FFF2-40B4-BE49-F238E27FC236}">
                <a16:creationId xmlns:a16="http://schemas.microsoft.com/office/drawing/2014/main" id="{B13E4B91-A958-E259-04EF-054DB50AD774}"/>
              </a:ext>
            </a:extLst>
          </p:cNvPr>
          <p:cNvSpPr>
            <a:spLocks noChangeArrowheads="1"/>
          </p:cNvSpPr>
          <p:nvPr/>
        </p:nvSpPr>
        <p:spPr bwMode="auto">
          <a:xfrm>
            <a:off x="4740998" y="4704369"/>
            <a:ext cx="292100" cy="292100"/>
          </a:xfrm>
          <a:prstGeom prst="downArrow">
            <a:avLst>
              <a:gd name="adj1" fmla="val 50000"/>
              <a:gd name="adj2" fmla="val 50005"/>
            </a:avLst>
          </a:prstGeom>
          <a:solidFill>
            <a:srgbClr val="CC9900"/>
          </a:solidFill>
          <a:ln w="12700">
            <a:solidFill>
              <a:srgbClr val="000000"/>
            </a:solidFill>
            <a:miter lim="800000"/>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779" name="Rectangle 27">
            <a:extLst>
              <a:ext uri="{FF2B5EF4-FFF2-40B4-BE49-F238E27FC236}">
                <a16:creationId xmlns:a16="http://schemas.microsoft.com/office/drawing/2014/main" id="{5E22430F-3EA2-FBDF-8F94-97C5CEE60F9E}"/>
              </a:ext>
            </a:extLst>
          </p:cNvPr>
          <p:cNvSpPr>
            <a:spLocks noChangeArrowheads="1"/>
          </p:cNvSpPr>
          <p:nvPr/>
        </p:nvSpPr>
        <p:spPr bwMode="auto">
          <a:xfrm>
            <a:off x="4490173" y="5694969"/>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数据集市</a:t>
            </a:r>
            <a:endParaRPr lang="zh-CN" altLang="en-US" sz="2400">
              <a:solidFill>
                <a:srgbClr val="000000"/>
              </a:solidFill>
              <a:latin typeface="Times New Roman" panose="02020603050405020304" pitchFamily="18" charset="0"/>
            </a:endParaRPr>
          </a:p>
        </p:txBody>
      </p:sp>
      <p:sp>
        <p:nvSpPr>
          <p:cNvPr id="32780" name="Line 28">
            <a:extLst>
              <a:ext uri="{FF2B5EF4-FFF2-40B4-BE49-F238E27FC236}">
                <a16:creationId xmlns:a16="http://schemas.microsoft.com/office/drawing/2014/main" id="{CD084E43-8D96-4756-41D3-15A453A4336C}"/>
              </a:ext>
            </a:extLst>
          </p:cNvPr>
          <p:cNvSpPr>
            <a:spLocks noChangeShapeType="1"/>
          </p:cNvSpPr>
          <p:nvPr/>
        </p:nvSpPr>
        <p:spPr bwMode="auto">
          <a:xfrm flipV="1">
            <a:off x="5807798" y="2875569"/>
            <a:ext cx="685800" cy="304800"/>
          </a:xfrm>
          <a:prstGeom prst="line">
            <a:avLst/>
          </a:prstGeom>
          <a:noFill/>
          <a:ln w="254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781" name="Line 29">
            <a:extLst>
              <a:ext uri="{FF2B5EF4-FFF2-40B4-BE49-F238E27FC236}">
                <a16:creationId xmlns:a16="http://schemas.microsoft.com/office/drawing/2014/main" id="{5DC5D7EE-8D89-C6F8-9213-39DE35529701}"/>
              </a:ext>
            </a:extLst>
          </p:cNvPr>
          <p:cNvSpPr>
            <a:spLocks noChangeShapeType="1"/>
          </p:cNvSpPr>
          <p:nvPr/>
        </p:nvSpPr>
        <p:spPr bwMode="auto">
          <a:xfrm flipV="1">
            <a:off x="6112598" y="5009169"/>
            <a:ext cx="457200" cy="457200"/>
          </a:xfrm>
          <a:prstGeom prst="line">
            <a:avLst/>
          </a:prstGeom>
          <a:noFill/>
          <a:ln w="254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782" name="AutoShape 30">
            <a:extLst>
              <a:ext uri="{FF2B5EF4-FFF2-40B4-BE49-F238E27FC236}">
                <a16:creationId xmlns:a16="http://schemas.microsoft.com/office/drawing/2014/main" id="{0BE7F736-1316-F012-F593-E2E91F07A43B}"/>
              </a:ext>
            </a:extLst>
          </p:cNvPr>
          <p:cNvSpPr>
            <a:spLocks noChangeArrowheads="1"/>
          </p:cNvSpPr>
          <p:nvPr/>
        </p:nvSpPr>
        <p:spPr bwMode="auto">
          <a:xfrm>
            <a:off x="3826598" y="5085369"/>
            <a:ext cx="671513" cy="609600"/>
          </a:xfrm>
          <a:prstGeom prst="flowChartMagneticDisk">
            <a:avLst/>
          </a:prstGeom>
          <a:solidFill>
            <a:srgbClr val="FFFF00"/>
          </a:solidFill>
          <a:ln w="9525">
            <a:solidFill>
              <a:srgbClr val="000000"/>
            </a:solidFill>
            <a:round/>
            <a:headEnd/>
            <a:tailEnd/>
          </a:ln>
        </p:spPr>
        <p:txBody>
          <a:bodyPr anchor="ct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783" name="AutoShape 31">
            <a:extLst>
              <a:ext uri="{FF2B5EF4-FFF2-40B4-BE49-F238E27FC236}">
                <a16:creationId xmlns:a16="http://schemas.microsoft.com/office/drawing/2014/main" id="{8B2AB31B-2FFD-6D94-5CA9-B303F37E84C1}"/>
              </a:ext>
            </a:extLst>
          </p:cNvPr>
          <p:cNvSpPr>
            <a:spLocks noChangeArrowheads="1"/>
          </p:cNvSpPr>
          <p:nvPr/>
        </p:nvSpPr>
        <p:spPr bwMode="auto">
          <a:xfrm>
            <a:off x="4588598" y="5085369"/>
            <a:ext cx="671513" cy="609600"/>
          </a:xfrm>
          <a:prstGeom prst="flowChartMagneticDisk">
            <a:avLst/>
          </a:prstGeom>
          <a:solidFill>
            <a:srgbClr val="FFFF00"/>
          </a:solidFill>
          <a:ln w="9525">
            <a:solidFill>
              <a:srgbClr val="000000"/>
            </a:solidFill>
            <a:round/>
            <a:headEnd/>
            <a:tailEnd/>
          </a:ln>
        </p:spPr>
        <p:txBody>
          <a:bodyPr anchor="ct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784" name="AutoShape 32">
            <a:extLst>
              <a:ext uri="{FF2B5EF4-FFF2-40B4-BE49-F238E27FC236}">
                <a16:creationId xmlns:a16="http://schemas.microsoft.com/office/drawing/2014/main" id="{EEED42AA-D590-F15C-943E-55EEEFA32170}"/>
              </a:ext>
            </a:extLst>
          </p:cNvPr>
          <p:cNvSpPr>
            <a:spLocks noChangeArrowheads="1"/>
          </p:cNvSpPr>
          <p:nvPr/>
        </p:nvSpPr>
        <p:spPr bwMode="auto">
          <a:xfrm>
            <a:off x="5350598" y="5085369"/>
            <a:ext cx="671513" cy="609600"/>
          </a:xfrm>
          <a:prstGeom prst="flowChartMagneticDisk">
            <a:avLst/>
          </a:prstGeom>
          <a:solidFill>
            <a:srgbClr val="FFFF00"/>
          </a:solidFill>
          <a:ln w="9525">
            <a:solidFill>
              <a:srgbClr val="000000"/>
            </a:solidFill>
            <a:round/>
            <a:headEnd/>
            <a:tailEnd/>
          </a:ln>
        </p:spPr>
        <p:txBody>
          <a:bodyPr anchor="ct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32785" name="Group 33">
            <a:extLst>
              <a:ext uri="{FF2B5EF4-FFF2-40B4-BE49-F238E27FC236}">
                <a16:creationId xmlns:a16="http://schemas.microsoft.com/office/drawing/2014/main" id="{E6E5B165-2AC0-F448-AAF8-294F370845C5}"/>
              </a:ext>
            </a:extLst>
          </p:cNvPr>
          <p:cNvGrpSpPr>
            <a:grpSpLocks/>
          </p:cNvGrpSpPr>
          <p:nvPr/>
        </p:nvGrpSpPr>
        <p:grpSpPr bwMode="auto">
          <a:xfrm>
            <a:off x="1007198" y="1656369"/>
            <a:ext cx="1587500" cy="3879850"/>
            <a:chOff x="148" y="1440"/>
            <a:chExt cx="1000" cy="2444"/>
          </a:xfrm>
        </p:grpSpPr>
        <p:sp>
          <p:nvSpPr>
            <p:cNvPr id="32787" name="Oval 34">
              <a:extLst>
                <a:ext uri="{FF2B5EF4-FFF2-40B4-BE49-F238E27FC236}">
                  <a16:creationId xmlns:a16="http://schemas.microsoft.com/office/drawing/2014/main" id="{26FC8A00-FA68-5AC3-6F4F-76E2A6E7F252}"/>
                </a:ext>
              </a:extLst>
            </p:cNvPr>
            <p:cNvSpPr>
              <a:spLocks noChangeArrowheads="1"/>
            </p:cNvSpPr>
            <p:nvPr/>
          </p:nvSpPr>
          <p:spPr bwMode="auto">
            <a:xfrm>
              <a:off x="576" y="2256"/>
              <a:ext cx="472" cy="172"/>
            </a:xfrm>
            <a:prstGeom prst="ellipse">
              <a:avLst/>
            </a:prstGeom>
            <a:solidFill>
              <a:srgbClr val="FCFEB9"/>
            </a:solidFill>
            <a:ln w="12700">
              <a:solidFill>
                <a:srgbClr val="000000"/>
              </a:solidFill>
              <a:round/>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788" name="Oval 35">
              <a:extLst>
                <a:ext uri="{FF2B5EF4-FFF2-40B4-BE49-F238E27FC236}">
                  <a16:creationId xmlns:a16="http://schemas.microsoft.com/office/drawing/2014/main" id="{25EF1F04-FD51-742D-C440-EFD6C9AEE298}"/>
                </a:ext>
              </a:extLst>
            </p:cNvPr>
            <p:cNvSpPr>
              <a:spLocks noChangeArrowheads="1"/>
            </p:cNvSpPr>
            <p:nvPr/>
          </p:nvSpPr>
          <p:spPr bwMode="auto">
            <a:xfrm>
              <a:off x="148" y="1440"/>
              <a:ext cx="1000" cy="2444"/>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789" name="Oval 36">
              <a:extLst>
                <a:ext uri="{FF2B5EF4-FFF2-40B4-BE49-F238E27FC236}">
                  <a16:creationId xmlns:a16="http://schemas.microsoft.com/office/drawing/2014/main" id="{C7F0A3DD-7183-FB46-E11B-FD413660A9DB}"/>
                </a:ext>
              </a:extLst>
            </p:cNvPr>
            <p:cNvSpPr>
              <a:spLocks noChangeArrowheads="1"/>
            </p:cNvSpPr>
            <p:nvPr/>
          </p:nvSpPr>
          <p:spPr bwMode="auto">
            <a:xfrm>
              <a:off x="240" y="2256"/>
              <a:ext cx="472" cy="172"/>
            </a:xfrm>
            <a:prstGeom prst="ellipse">
              <a:avLst/>
            </a:prstGeom>
            <a:solidFill>
              <a:srgbClr val="FCFEB9"/>
            </a:solidFill>
            <a:ln w="12700">
              <a:solidFill>
                <a:srgbClr val="000000"/>
              </a:solidFill>
              <a:round/>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790" name="Rectangle 37">
              <a:extLst>
                <a:ext uri="{FF2B5EF4-FFF2-40B4-BE49-F238E27FC236}">
                  <a16:creationId xmlns:a16="http://schemas.microsoft.com/office/drawing/2014/main" id="{A45A6922-0C45-49B8-0789-B5418CF6C90F}"/>
                </a:ext>
              </a:extLst>
            </p:cNvPr>
            <p:cNvSpPr>
              <a:spLocks noChangeArrowheads="1"/>
            </p:cNvSpPr>
            <p:nvPr/>
          </p:nvSpPr>
          <p:spPr bwMode="auto">
            <a:xfrm>
              <a:off x="240" y="2448"/>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操作数据库</a:t>
              </a: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791" name="Rectangle 38">
              <a:extLst>
                <a:ext uri="{FF2B5EF4-FFF2-40B4-BE49-F238E27FC236}">
                  <a16:creationId xmlns:a16="http://schemas.microsoft.com/office/drawing/2014/main" id="{6998ECA0-DD47-F26B-A3B4-F9D086627A84}"/>
                </a:ext>
              </a:extLst>
            </p:cNvPr>
            <p:cNvSpPr>
              <a:spLocks noChangeArrowheads="1"/>
            </p:cNvSpPr>
            <p:nvPr/>
          </p:nvSpPr>
          <p:spPr bwMode="auto">
            <a:xfrm>
              <a:off x="288" y="1776"/>
              <a:ext cx="6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其他外部信息源</a:t>
              </a: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792" name="AutoShape 39">
              <a:extLst>
                <a:ext uri="{FF2B5EF4-FFF2-40B4-BE49-F238E27FC236}">
                  <a16:creationId xmlns:a16="http://schemas.microsoft.com/office/drawing/2014/main" id="{AB81F829-241A-8267-AF48-68A1D9627092}"/>
                </a:ext>
              </a:extLst>
            </p:cNvPr>
            <p:cNvSpPr>
              <a:spLocks noChangeArrowheads="1"/>
            </p:cNvSpPr>
            <p:nvPr/>
          </p:nvSpPr>
          <p:spPr bwMode="auto">
            <a:xfrm>
              <a:off x="365" y="3398"/>
              <a:ext cx="441" cy="288"/>
            </a:xfrm>
            <a:prstGeom prst="flowChartMagneticDisk">
              <a:avLst/>
            </a:prstGeom>
            <a:solidFill>
              <a:srgbClr val="9A87F9"/>
            </a:solidFill>
            <a:ln w="9525">
              <a:solidFill>
                <a:srgbClr val="000000"/>
              </a:solidFill>
              <a:round/>
              <a:headEnd/>
              <a:tailEnd/>
            </a:ln>
          </p:spPr>
          <p:txBody>
            <a:bodyPr wrap="none" anchor="ct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793" name="AutoShape 40">
              <a:extLst>
                <a:ext uri="{FF2B5EF4-FFF2-40B4-BE49-F238E27FC236}">
                  <a16:creationId xmlns:a16="http://schemas.microsoft.com/office/drawing/2014/main" id="{517D68B9-183D-79C5-140F-D84E69FB16E2}"/>
                </a:ext>
              </a:extLst>
            </p:cNvPr>
            <p:cNvSpPr>
              <a:spLocks noChangeArrowheads="1"/>
            </p:cNvSpPr>
            <p:nvPr/>
          </p:nvSpPr>
          <p:spPr bwMode="auto">
            <a:xfrm>
              <a:off x="461" y="3129"/>
              <a:ext cx="441" cy="288"/>
            </a:xfrm>
            <a:prstGeom prst="flowChartMagneticDisk">
              <a:avLst/>
            </a:prstGeom>
            <a:solidFill>
              <a:srgbClr val="9A87F9"/>
            </a:solidFill>
            <a:ln w="9525">
              <a:solidFill>
                <a:srgbClr val="000000"/>
              </a:solidFill>
              <a:round/>
              <a:headEnd/>
              <a:tailEnd/>
            </a:ln>
          </p:spPr>
          <p:txBody>
            <a:bodyPr wrap="none" anchor="ct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794" name="AutoShape 41">
              <a:extLst>
                <a:ext uri="{FF2B5EF4-FFF2-40B4-BE49-F238E27FC236}">
                  <a16:creationId xmlns:a16="http://schemas.microsoft.com/office/drawing/2014/main" id="{34C18D68-AC70-CB87-8BD6-FFC5D6AA3BBD}"/>
                </a:ext>
              </a:extLst>
            </p:cNvPr>
            <p:cNvSpPr>
              <a:spLocks noChangeArrowheads="1"/>
            </p:cNvSpPr>
            <p:nvPr/>
          </p:nvSpPr>
          <p:spPr bwMode="auto">
            <a:xfrm>
              <a:off x="615" y="2851"/>
              <a:ext cx="441" cy="288"/>
            </a:xfrm>
            <a:prstGeom prst="flowChartMagneticDisk">
              <a:avLst/>
            </a:prstGeom>
            <a:solidFill>
              <a:srgbClr val="9A87F9"/>
            </a:solidFill>
            <a:ln w="9525">
              <a:solidFill>
                <a:srgbClr val="000000"/>
              </a:solidFill>
              <a:round/>
              <a:headEnd/>
              <a:tailEnd/>
            </a:ln>
          </p:spPr>
          <p:txBody>
            <a:bodyPr wrap="none" anchor="ct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32795" name="Line 42">
            <a:extLst>
              <a:ext uri="{FF2B5EF4-FFF2-40B4-BE49-F238E27FC236}">
                <a16:creationId xmlns:a16="http://schemas.microsoft.com/office/drawing/2014/main" id="{E1C34AAC-082D-87F2-6F80-7C9D70EB8E7C}"/>
              </a:ext>
            </a:extLst>
          </p:cNvPr>
          <p:cNvSpPr>
            <a:spLocks noChangeShapeType="1"/>
          </p:cNvSpPr>
          <p:nvPr/>
        </p:nvSpPr>
        <p:spPr bwMode="auto">
          <a:xfrm>
            <a:off x="2683598" y="1656369"/>
            <a:ext cx="0" cy="419100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796" name="Line 43">
            <a:extLst>
              <a:ext uri="{FF2B5EF4-FFF2-40B4-BE49-F238E27FC236}">
                <a16:creationId xmlns:a16="http://schemas.microsoft.com/office/drawing/2014/main" id="{1166A651-4802-9BFE-5981-E320F06B2F8F}"/>
              </a:ext>
            </a:extLst>
          </p:cNvPr>
          <p:cNvSpPr>
            <a:spLocks noChangeShapeType="1"/>
          </p:cNvSpPr>
          <p:nvPr/>
        </p:nvSpPr>
        <p:spPr bwMode="auto">
          <a:xfrm>
            <a:off x="6188798" y="1732569"/>
            <a:ext cx="0" cy="411480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797" name="Line 44">
            <a:extLst>
              <a:ext uri="{FF2B5EF4-FFF2-40B4-BE49-F238E27FC236}">
                <a16:creationId xmlns:a16="http://schemas.microsoft.com/office/drawing/2014/main" id="{48AC0555-2F58-098E-9B18-389CCD590CF4}"/>
              </a:ext>
            </a:extLst>
          </p:cNvPr>
          <p:cNvSpPr>
            <a:spLocks noChangeShapeType="1"/>
          </p:cNvSpPr>
          <p:nvPr/>
        </p:nvSpPr>
        <p:spPr bwMode="auto">
          <a:xfrm>
            <a:off x="7407998" y="1732569"/>
            <a:ext cx="0" cy="411480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798" name="Text Box 45">
            <a:extLst>
              <a:ext uri="{FF2B5EF4-FFF2-40B4-BE49-F238E27FC236}">
                <a16:creationId xmlns:a16="http://schemas.microsoft.com/office/drawing/2014/main" id="{10F1A16C-0CA8-F4A9-4B43-5BD0AB2E3280}"/>
              </a:ext>
            </a:extLst>
          </p:cNvPr>
          <p:cNvSpPr txBox="1">
            <a:spLocks noChangeArrowheads="1"/>
          </p:cNvSpPr>
          <p:nvPr/>
        </p:nvSpPr>
        <p:spPr bwMode="auto">
          <a:xfrm>
            <a:off x="3263036" y="636013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a:solidFill>
                  <a:srgbClr val="000000"/>
                </a:solidFill>
                <a:latin typeface="Times New Roman" panose="02020603050405020304" pitchFamily="18" charset="0"/>
              </a:rPr>
              <a:t>数据仓库服务器</a:t>
            </a:r>
          </a:p>
        </p:txBody>
      </p:sp>
      <p:sp>
        <p:nvSpPr>
          <p:cNvPr id="32799" name="AutoShape 46">
            <a:extLst>
              <a:ext uri="{FF2B5EF4-FFF2-40B4-BE49-F238E27FC236}">
                <a16:creationId xmlns:a16="http://schemas.microsoft.com/office/drawing/2014/main" id="{AF46949A-25AF-E866-7B94-0AB94287BDB2}"/>
              </a:ext>
            </a:extLst>
          </p:cNvPr>
          <p:cNvSpPr>
            <a:spLocks/>
          </p:cNvSpPr>
          <p:nvPr/>
        </p:nvSpPr>
        <p:spPr bwMode="auto">
          <a:xfrm rot="5400000">
            <a:off x="1731098" y="5352069"/>
            <a:ext cx="152400" cy="1600200"/>
          </a:xfrm>
          <a:prstGeom prst="rightBrace">
            <a:avLst>
              <a:gd name="adj1" fmla="val 87500"/>
              <a:gd name="adj2" fmla="val 50000"/>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800" name="AutoShape 47">
            <a:extLst>
              <a:ext uri="{FF2B5EF4-FFF2-40B4-BE49-F238E27FC236}">
                <a16:creationId xmlns:a16="http://schemas.microsoft.com/office/drawing/2014/main" id="{4FF5C844-B7AB-379D-7AA0-D786D68D70BE}"/>
              </a:ext>
            </a:extLst>
          </p:cNvPr>
          <p:cNvSpPr>
            <a:spLocks/>
          </p:cNvSpPr>
          <p:nvPr/>
        </p:nvSpPr>
        <p:spPr bwMode="auto">
          <a:xfrm rot="5400000">
            <a:off x="4283798" y="4551969"/>
            <a:ext cx="152400" cy="3200400"/>
          </a:xfrm>
          <a:prstGeom prst="rightBrace">
            <a:avLst>
              <a:gd name="adj1" fmla="val 175000"/>
              <a:gd name="adj2" fmla="val 50000"/>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801" name="AutoShape 48">
            <a:extLst>
              <a:ext uri="{FF2B5EF4-FFF2-40B4-BE49-F238E27FC236}">
                <a16:creationId xmlns:a16="http://schemas.microsoft.com/office/drawing/2014/main" id="{ABF2B08D-AFA8-7967-AB98-AFAEC35AAE12}"/>
              </a:ext>
            </a:extLst>
          </p:cNvPr>
          <p:cNvSpPr>
            <a:spLocks/>
          </p:cNvSpPr>
          <p:nvPr/>
        </p:nvSpPr>
        <p:spPr bwMode="auto">
          <a:xfrm rot="5400000">
            <a:off x="6760298" y="5580669"/>
            <a:ext cx="152400" cy="1143000"/>
          </a:xfrm>
          <a:prstGeom prst="rightBrace">
            <a:avLst>
              <a:gd name="adj1" fmla="val 62500"/>
              <a:gd name="adj2" fmla="val 50000"/>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802" name="AutoShape 49">
            <a:extLst>
              <a:ext uri="{FF2B5EF4-FFF2-40B4-BE49-F238E27FC236}">
                <a16:creationId xmlns:a16="http://schemas.microsoft.com/office/drawing/2014/main" id="{293EE519-1A67-34B8-90FD-4D3CFF316FEE}"/>
              </a:ext>
            </a:extLst>
          </p:cNvPr>
          <p:cNvSpPr>
            <a:spLocks/>
          </p:cNvSpPr>
          <p:nvPr/>
        </p:nvSpPr>
        <p:spPr bwMode="auto">
          <a:xfrm rot="5400000">
            <a:off x="8512898" y="5123469"/>
            <a:ext cx="152400" cy="2057400"/>
          </a:xfrm>
          <a:prstGeom prst="rightBrace">
            <a:avLst>
              <a:gd name="adj1" fmla="val 112500"/>
              <a:gd name="adj2" fmla="val 50000"/>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803" name="Rectangle 50">
            <a:extLst>
              <a:ext uri="{FF2B5EF4-FFF2-40B4-BE49-F238E27FC236}">
                <a16:creationId xmlns:a16="http://schemas.microsoft.com/office/drawing/2014/main" id="{25D52CA3-1D4A-7EA9-AFAA-12F4E8BFBC8D}"/>
              </a:ext>
            </a:extLst>
          </p:cNvPr>
          <p:cNvSpPr>
            <a:spLocks noChangeArrowheads="1"/>
          </p:cNvSpPr>
          <p:nvPr/>
        </p:nvSpPr>
        <p:spPr bwMode="auto">
          <a:xfrm>
            <a:off x="6112598" y="2037369"/>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dirty="0">
                <a:solidFill>
                  <a:srgbClr val="000000"/>
                </a:solidFill>
                <a:latin typeface="Times New Roman" panose="02020603050405020304" pitchFamily="18" charset="0"/>
              </a:rPr>
              <a:t>OLAP</a:t>
            </a:r>
            <a:r>
              <a:rPr lang="zh-CN" altLang="en-US" sz="2000" dirty="0">
                <a:solidFill>
                  <a:srgbClr val="000000"/>
                </a:solidFill>
                <a:latin typeface="Times New Roman" panose="02020603050405020304" pitchFamily="18" charset="0"/>
              </a:rPr>
              <a:t>服务器</a:t>
            </a:r>
            <a:endParaRPr lang="zh-CN" altLang="en-US" sz="2400" dirty="0">
              <a:solidFill>
                <a:srgbClr val="000000"/>
              </a:solidFill>
              <a:latin typeface="Times New Roman" panose="02020603050405020304" pitchFamily="18" charset="0"/>
            </a:endParaRPr>
          </a:p>
        </p:txBody>
      </p:sp>
      <p:sp>
        <p:nvSpPr>
          <p:cNvPr id="32804" name="Line 51">
            <a:extLst>
              <a:ext uri="{FF2B5EF4-FFF2-40B4-BE49-F238E27FC236}">
                <a16:creationId xmlns:a16="http://schemas.microsoft.com/office/drawing/2014/main" id="{E3A6A5EA-A7BD-479B-D27F-4FE921BD9851}"/>
              </a:ext>
            </a:extLst>
          </p:cNvPr>
          <p:cNvSpPr>
            <a:spLocks noChangeShapeType="1"/>
          </p:cNvSpPr>
          <p:nvPr/>
        </p:nvSpPr>
        <p:spPr bwMode="auto">
          <a:xfrm>
            <a:off x="3826598" y="2723169"/>
            <a:ext cx="304800" cy="381000"/>
          </a:xfrm>
          <a:prstGeom prst="line">
            <a:avLst/>
          </a:prstGeom>
          <a:noFill/>
          <a:ln w="19050">
            <a:solidFill>
              <a:srgbClr val="000000"/>
            </a:solidFill>
            <a:round/>
            <a:headEnd/>
            <a:tailEnd type="stealth"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Tree>
    <p:extLst>
      <p:ext uri="{BB962C8B-B14F-4D97-AF65-F5344CB8AC3E}">
        <p14:creationId xmlns:p14="http://schemas.microsoft.com/office/powerpoint/2010/main" val="1741204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三层数据仓库架构</a:t>
            </a:r>
          </a:p>
        </p:txBody>
      </p:sp>
      <p:sp>
        <p:nvSpPr>
          <p:cNvPr id="2" name="Rectangle 3">
            <a:extLst>
              <a:ext uri="{FF2B5EF4-FFF2-40B4-BE49-F238E27FC236}">
                <a16:creationId xmlns:a16="http://schemas.microsoft.com/office/drawing/2014/main" id="{FA71D6DA-E67C-49A8-F383-7417784E3EFB}"/>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底层：数据仓库的数据库服务器</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关注的问题：如何从这一层提取数据来构建数据仓库（通过</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Gateway</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ODBC,JDBC,OLE/DB</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等）来提取）</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中间层：</a:t>
            </a:r>
            <a:r>
              <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rPr>
              <a:t>OLAP</a:t>
            </a: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服务器</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关注的问题：</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OLAP</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服务器如何实施（关系型</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OLAP</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，多维</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OLAP</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等）</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前端客户工具层</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关注的问题：查询工具、报表工具、分析工具、挖掘工具等</a:t>
            </a:r>
            <a:endParaRPr kumimoji="0" lang="zh-CN" altLang="en-US" sz="26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1574310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三种数据仓库模型</a:t>
            </a:r>
          </a:p>
        </p:txBody>
      </p:sp>
      <p:sp>
        <p:nvSpPr>
          <p:cNvPr id="2" name="Rectangle 3">
            <a:extLst>
              <a:ext uri="{FF2B5EF4-FFF2-40B4-BE49-F238E27FC236}">
                <a16:creationId xmlns:a16="http://schemas.microsoft.com/office/drawing/2014/main" id="{86B7DD15-B81A-C2CA-705F-B0C89D7B4254}"/>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从体系结构的角度去看，数据仓库模型可以有以下三种：</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企业仓库</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搜集关于跨越整个组织的主题的所有信息</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数据集市</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企业范围数据的一个子集，对于特定的客户是有用的。其范围限于选定的主题，比如一个商场的数据集市</a:t>
            </a:r>
          </a:p>
          <a:p>
            <a:pPr marL="1339850" marR="0" lvl="3" indent="-315913" algn="l" defTabSz="914400" rtl="0" eaLnBrk="0" fontAlgn="base" latinLnBrk="0" hangingPunct="0">
              <a:lnSpc>
                <a:spcPct val="100000"/>
              </a:lnSpc>
              <a:spcBef>
                <a:spcPct val="20000"/>
              </a:spcBef>
              <a:spcAft>
                <a:spcPct val="0"/>
              </a:spcAft>
              <a:buClr>
                <a:srgbClr val="3B812F"/>
              </a:buClr>
              <a:buSzPct val="70000"/>
              <a:buFont typeface="Wingdings" panose="05000000000000000000" pitchFamily="2" charset="2"/>
              <a:buChar char="q"/>
              <a:tabLst/>
              <a:defRPr/>
            </a:pPr>
            <a:r>
              <a:rPr kumimoji="0" lang="zh-CN" altLang="en-US" sz="1800" b="0" i="0" u="none" strike="noStrike" kern="0" cap="none" spc="0" normalizeH="0" baseline="0" noProof="0">
                <a:ln>
                  <a:noFill/>
                </a:ln>
                <a:solidFill>
                  <a:srgbClr val="000000"/>
                </a:solidFill>
                <a:effectLst/>
                <a:uLnTx/>
                <a:uFillTx/>
                <a:latin typeface="Arial"/>
                <a:ea typeface="宋体" pitchFamily="2" charset="-122"/>
              </a:rPr>
              <a:t>独立的数据集市 </a:t>
            </a:r>
            <a:r>
              <a:rPr kumimoji="0" lang="en-US" altLang="zh-CN" sz="1800" b="0" i="0" u="none" strike="noStrike" kern="0" cap="none" spc="0" normalizeH="0" baseline="0" noProof="0">
                <a:ln>
                  <a:noFill/>
                </a:ln>
                <a:solidFill>
                  <a:srgbClr val="000000"/>
                </a:solidFill>
                <a:effectLst/>
                <a:uLnTx/>
                <a:uFillTx/>
                <a:latin typeface="Arial"/>
                <a:ea typeface="宋体" pitchFamily="2" charset="-122"/>
              </a:rPr>
              <a:t>VS. </a:t>
            </a:r>
            <a:r>
              <a:rPr kumimoji="0" lang="zh-CN" altLang="en-US" sz="1800" b="0" i="0" u="none" strike="noStrike" kern="0" cap="none" spc="0" normalizeH="0" baseline="0" noProof="0">
                <a:ln>
                  <a:noFill/>
                </a:ln>
                <a:solidFill>
                  <a:srgbClr val="000000"/>
                </a:solidFill>
                <a:effectLst/>
                <a:uLnTx/>
                <a:uFillTx/>
                <a:latin typeface="Arial"/>
                <a:ea typeface="宋体" pitchFamily="2" charset="-122"/>
              </a:rPr>
              <a:t>非独立的数据集市（数据来自于企业数据仓库）</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虚拟仓库</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操作数据库上的一系列视图</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只有一些可能的汇总视图被物化</a:t>
            </a:r>
            <a:endParaRPr kumimoji="0" lang="zh-CN" altLang="en-US" sz="20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1401816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数据仓库后端工具和程序</a:t>
            </a:r>
          </a:p>
        </p:txBody>
      </p:sp>
      <p:sp>
        <p:nvSpPr>
          <p:cNvPr id="2" name="Rectangle 3">
            <a:extLst>
              <a:ext uri="{FF2B5EF4-FFF2-40B4-BE49-F238E27FC236}">
                <a16:creationId xmlns:a16="http://schemas.microsoft.com/office/drawing/2014/main" id="{E9FE06B7-0592-450A-50F2-3D1C5ED28CEE}"/>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数据仓库后端工具主要指的是用来装入和刷新数据的工具，包括：</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数据提取：</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从多个外部的异构数据源收集数据</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数据清理</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检测数据种的错误并作可能的订正</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数据变换</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将数据由历史或主机的格式转化为数据仓库的格式</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装载</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排序、汇总、合并、计算视图，检查完整性，并建立索引和分区</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刷新</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将数据源的更新传播到数据仓库中</a:t>
            </a:r>
            <a:endParaRPr kumimoji="0" lang="zh-CN" altLang="en-US" sz="20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1675961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2" name="TextBox 6">
            <a:extLst>
              <a:ext uri="{FF2B5EF4-FFF2-40B4-BE49-F238E27FC236}">
                <a16:creationId xmlns:a16="http://schemas.microsoft.com/office/drawing/2014/main" id="{EC7773AB-3DEF-80CD-AFA7-FD0ABBE030F6}"/>
              </a:ext>
            </a:extLst>
          </p:cNvPr>
          <p:cNvSpPr txBox="1">
            <a:spLocks noChangeArrowheads="1"/>
          </p:cNvSpPr>
          <p:nvPr/>
        </p:nvSpPr>
        <p:spPr bwMode="auto">
          <a:xfrm>
            <a:off x="3002507" y="1932416"/>
            <a:ext cx="490518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01    </a:t>
            </a:r>
            <a:r>
              <a:rPr lang="zh-CN" altLang="en-US" sz="3600" dirty="0">
                <a:latin typeface="Impact" pitchFamily="34" charset="0"/>
                <a:ea typeface="微软雅黑" pitchFamily="34" charset="-122"/>
              </a:rPr>
              <a:t>数据仓库：基本概念</a:t>
            </a:r>
          </a:p>
        </p:txBody>
      </p:sp>
      <p:sp>
        <p:nvSpPr>
          <p:cNvPr id="3" name="TextBox 10">
            <a:extLst>
              <a:ext uri="{FF2B5EF4-FFF2-40B4-BE49-F238E27FC236}">
                <a16:creationId xmlns:a16="http://schemas.microsoft.com/office/drawing/2014/main" id="{B4A30845-B19D-0147-5FBC-F76691D00045}"/>
              </a:ext>
            </a:extLst>
          </p:cNvPr>
          <p:cNvSpPr txBox="1">
            <a:spLocks noChangeArrowheads="1"/>
          </p:cNvSpPr>
          <p:nvPr/>
        </p:nvSpPr>
        <p:spPr bwMode="auto">
          <a:xfrm>
            <a:off x="3002507" y="2745738"/>
            <a:ext cx="77139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02   </a:t>
            </a:r>
            <a:r>
              <a:rPr lang="zh-CN" altLang="en-US" sz="3600" dirty="0">
                <a:latin typeface="Impact" pitchFamily="34" charset="0"/>
                <a:ea typeface="微软雅黑" pitchFamily="34" charset="-122"/>
              </a:rPr>
              <a:t>数据仓库模型：数据立方体与</a:t>
            </a:r>
            <a:r>
              <a:rPr lang="en-US" altLang="zh-CN" sz="3600" dirty="0">
                <a:latin typeface="Impact" pitchFamily="34" charset="0"/>
                <a:ea typeface="微软雅黑" pitchFamily="34" charset="-122"/>
              </a:rPr>
              <a:t>OLAP</a:t>
            </a:r>
          </a:p>
        </p:txBody>
      </p:sp>
      <p:sp>
        <p:nvSpPr>
          <p:cNvPr id="4" name="TextBox 11">
            <a:extLst>
              <a:ext uri="{FF2B5EF4-FFF2-40B4-BE49-F238E27FC236}">
                <a16:creationId xmlns:a16="http://schemas.microsoft.com/office/drawing/2014/main" id="{B6D72D50-EF66-8CB5-7605-1745DAB3A1DC}"/>
              </a:ext>
            </a:extLst>
          </p:cNvPr>
          <p:cNvSpPr txBox="1">
            <a:spLocks noChangeArrowheads="1"/>
          </p:cNvSpPr>
          <p:nvPr/>
        </p:nvSpPr>
        <p:spPr bwMode="auto">
          <a:xfrm>
            <a:off x="3002507" y="3559060"/>
            <a:ext cx="48923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03   </a:t>
            </a:r>
            <a:r>
              <a:rPr lang="zh-CN" altLang="en-US" sz="3600" dirty="0">
                <a:latin typeface="Impact" pitchFamily="34" charset="0"/>
                <a:ea typeface="微软雅黑" pitchFamily="34" charset="-122"/>
              </a:rPr>
              <a:t>数据仓库设计与使用</a:t>
            </a:r>
          </a:p>
        </p:txBody>
      </p:sp>
      <p:sp>
        <p:nvSpPr>
          <p:cNvPr id="5" name="TextBox 10">
            <a:extLst>
              <a:ext uri="{FF2B5EF4-FFF2-40B4-BE49-F238E27FC236}">
                <a16:creationId xmlns:a16="http://schemas.microsoft.com/office/drawing/2014/main" id="{185FB205-477F-A859-E7EC-9BD4A61A1DA8}"/>
              </a:ext>
            </a:extLst>
          </p:cNvPr>
          <p:cNvSpPr txBox="1">
            <a:spLocks noChangeArrowheads="1"/>
          </p:cNvSpPr>
          <p:nvPr/>
        </p:nvSpPr>
        <p:spPr bwMode="auto">
          <a:xfrm>
            <a:off x="3002507" y="4372382"/>
            <a:ext cx="349294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04   </a:t>
            </a:r>
            <a:r>
              <a:rPr lang="zh-CN" altLang="en-US" sz="3600" dirty="0">
                <a:latin typeface="Impact" pitchFamily="34" charset="0"/>
                <a:ea typeface="微软雅黑" pitchFamily="34" charset="-122"/>
              </a:rPr>
              <a:t>数据仓库实现</a:t>
            </a:r>
          </a:p>
        </p:txBody>
      </p:sp>
      <p:sp>
        <p:nvSpPr>
          <p:cNvPr id="6" name="TextBox 10">
            <a:extLst>
              <a:ext uri="{FF2B5EF4-FFF2-40B4-BE49-F238E27FC236}">
                <a16:creationId xmlns:a16="http://schemas.microsoft.com/office/drawing/2014/main" id="{EB7D1C93-2CA5-2A0A-7978-30C81F3905D5}"/>
              </a:ext>
            </a:extLst>
          </p:cNvPr>
          <p:cNvSpPr txBox="1">
            <a:spLocks noChangeArrowheads="1"/>
          </p:cNvSpPr>
          <p:nvPr/>
        </p:nvSpPr>
        <p:spPr bwMode="auto">
          <a:xfrm>
            <a:off x="3002507" y="5185703"/>
            <a:ext cx="666047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05  </a:t>
            </a:r>
            <a:r>
              <a:rPr lang="zh-CN" altLang="en-US" sz="3600" dirty="0">
                <a:latin typeface="Impact" pitchFamily="34" charset="0"/>
                <a:ea typeface="微软雅黑" pitchFamily="34" charset="-122"/>
              </a:rPr>
              <a:t>基于面向属性归纳的数据泛化</a:t>
            </a:r>
          </a:p>
        </p:txBody>
      </p:sp>
    </p:spTree>
    <p:extLst>
      <p:ext uri="{BB962C8B-B14F-4D97-AF65-F5344CB8AC3E}">
        <p14:creationId xmlns:p14="http://schemas.microsoft.com/office/powerpoint/2010/main" val="1253538490"/>
      </p:ext>
    </p:extLst>
  </p:cSld>
  <p:clrMapOvr>
    <a:masterClrMapping/>
  </p:clrMapOvr>
  <p:transition advTm="8005"/>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元数据存储</a:t>
            </a:r>
          </a:p>
        </p:txBody>
      </p:sp>
      <p:sp>
        <p:nvSpPr>
          <p:cNvPr id="2" name="Rectangle 3">
            <a:extLst>
              <a:ext uri="{FF2B5EF4-FFF2-40B4-BE49-F238E27FC236}">
                <a16:creationId xmlns:a16="http://schemas.microsoft.com/office/drawing/2014/main" id="{088D627A-A0E4-2C46-1122-9BD6C578E507}"/>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在数据仓库中，元数据就是定义数据仓库对象的数据。有以下几种：</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数据仓库结构的描述</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仓库模式、视图、维、层次结构、导出数据的定义，以及数据集市的位置和内容</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操作元数据</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包括数据血统</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(data lineage)</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、数据类别</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(currency of data)</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，以及监视信息</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汇总用的算法</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由操作环境到数据仓库的映射</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关于系统性能的数据</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索引，</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profiles</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，数据刷新、更新或复制事件的调度和定时</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商务元数据</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商务术语和定义、数据拥有者信息、收费政策等</a:t>
            </a:r>
            <a:endParaRPr kumimoji="0" lang="zh-CN" altLang="en-US" sz="20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1046265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元数据的使用</a:t>
            </a:r>
          </a:p>
        </p:txBody>
      </p:sp>
      <p:sp>
        <p:nvSpPr>
          <p:cNvPr id="2" name="Rectangle 3">
            <a:extLst>
              <a:ext uri="{FF2B5EF4-FFF2-40B4-BE49-F238E27FC236}">
                <a16:creationId xmlns:a16="http://schemas.microsoft.com/office/drawing/2014/main" id="{2902A820-9911-FB03-EC41-1EDEEACC5F48}"/>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元数据与数据一起，构成了数据仓库中的数据模型，元数据所描述的更多的是这个模型的结构方面的信息</a:t>
            </a:r>
            <a:endParaRPr kumimoji="0" lang="en-US" altLang="zh-CN" sz="2600" b="0" i="0" u="none" strike="noStrike" kern="0" cap="none" spc="0" normalizeH="0" baseline="0" noProof="0">
              <a:ln>
                <a:noFill/>
              </a:ln>
              <a:solidFill>
                <a:srgbClr val="000000"/>
              </a:solidFill>
              <a:effectLst/>
              <a:uLnTx/>
              <a:uFillTx/>
              <a:latin typeface="Arial"/>
              <a:ea typeface="宋体" pitchFamily="2" charset="-122"/>
              <a:cs typeface="+mn-cs"/>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endPar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在数据仓库中，元数据的主要用途包括：</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用作目录，帮助决策支持系统分析者对数据仓库的内容定义</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作为数据仓库和操作性数据库之间进行数据转换时的映射标准</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用于指导当前细节数据和稍加综合的数据之间的汇总算法，指导稍加综合的数据和高度综合的数据之间的汇总算法。</a:t>
            </a:r>
            <a:endParaRPr kumimoji="0" lang="zh-CN" altLang="en-US" sz="22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3205638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42">
            <a:extLst>
              <a:ext uri="{FF2B5EF4-FFF2-40B4-BE49-F238E27FC236}">
                <a16:creationId xmlns:a16="http://schemas.microsoft.com/office/drawing/2014/main" id="{B501AFDC-1303-C7A3-611A-0EBB428453C5}"/>
              </a:ext>
            </a:extLst>
          </p:cNvPr>
          <p:cNvSpPr/>
          <p:nvPr/>
        </p:nvSpPr>
        <p:spPr>
          <a:xfrm>
            <a:off x="2672274" y="2698886"/>
            <a:ext cx="8044140" cy="647700"/>
          </a:xfrm>
          <a:prstGeom prst="round2DiagRect">
            <a:avLst>
              <a:gd name="adj1" fmla="val 20943"/>
              <a:gd name="adj2" fmla="val 0"/>
            </a:avLst>
          </a:prstGeom>
          <a:solidFill>
            <a:srgbClr val="027C38"/>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elvetica"/>
              <a:ea typeface="微软雅黑"/>
              <a:cs typeface="+mn-cs"/>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2" name="TextBox 6">
            <a:extLst>
              <a:ext uri="{FF2B5EF4-FFF2-40B4-BE49-F238E27FC236}">
                <a16:creationId xmlns:a16="http://schemas.microsoft.com/office/drawing/2014/main" id="{EC7773AB-3DEF-80CD-AFA7-FD0ABBE030F6}"/>
              </a:ext>
            </a:extLst>
          </p:cNvPr>
          <p:cNvSpPr txBox="1">
            <a:spLocks noChangeArrowheads="1"/>
          </p:cNvSpPr>
          <p:nvPr/>
        </p:nvSpPr>
        <p:spPr bwMode="auto">
          <a:xfrm>
            <a:off x="3002507" y="1932416"/>
            <a:ext cx="490518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01    </a:t>
            </a:r>
            <a:r>
              <a:rPr lang="zh-CN" altLang="en-US" sz="3600" dirty="0">
                <a:latin typeface="Impact" pitchFamily="34" charset="0"/>
                <a:ea typeface="微软雅黑" pitchFamily="34" charset="-122"/>
              </a:rPr>
              <a:t>数据仓库：基本概念</a:t>
            </a:r>
          </a:p>
        </p:txBody>
      </p:sp>
      <p:sp>
        <p:nvSpPr>
          <p:cNvPr id="3" name="TextBox 10">
            <a:extLst>
              <a:ext uri="{FF2B5EF4-FFF2-40B4-BE49-F238E27FC236}">
                <a16:creationId xmlns:a16="http://schemas.microsoft.com/office/drawing/2014/main" id="{B4A30845-B19D-0147-5FBC-F76691D00045}"/>
              </a:ext>
            </a:extLst>
          </p:cNvPr>
          <p:cNvSpPr txBox="1">
            <a:spLocks noChangeArrowheads="1"/>
          </p:cNvSpPr>
          <p:nvPr/>
        </p:nvSpPr>
        <p:spPr bwMode="auto">
          <a:xfrm>
            <a:off x="3002507" y="2745738"/>
            <a:ext cx="77139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itchFamily="34" charset="0"/>
                <a:ea typeface="微软雅黑" pitchFamily="34" charset="-122"/>
              </a:rPr>
              <a:t>02   </a:t>
            </a:r>
            <a:r>
              <a:rPr lang="zh-CN" altLang="en-US" sz="3600" dirty="0">
                <a:solidFill>
                  <a:schemeClr val="bg1"/>
                </a:solidFill>
                <a:latin typeface="Impact" pitchFamily="34" charset="0"/>
                <a:ea typeface="微软雅黑" pitchFamily="34" charset="-122"/>
              </a:rPr>
              <a:t>数据仓库模型：数据立方体与</a:t>
            </a:r>
            <a:r>
              <a:rPr lang="en-US" altLang="zh-CN" sz="3600" dirty="0">
                <a:solidFill>
                  <a:schemeClr val="bg1"/>
                </a:solidFill>
                <a:latin typeface="Impact" pitchFamily="34" charset="0"/>
                <a:ea typeface="微软雅黑" pitchFamily="34" charset="-122"/>
              </a:rPr>
              <a:t>OLAP</a:t>
            </a:r>
          </a:p>
        </p:txBody>
      </p:sp>
      <p:sp>
        <p:nvSpPr>
          <p:cNvPr id="4" name="TextBox 11">
            <a:extLst>
              <a:ext uri="{FF2B5EF4-FFF2-40B4-BE49-F238E27FC236}">
                <a16:creationId xmlns:a16="http://schemas.microsoft.com/office/drawing/2014/main" id="{B6D72D50-EF66-8CB5-7605-1745DAB3A1DC}"/>
              </a:ext>
            </a:extLst>
          </p:cNvPr>
          <p:cNvSpPr txBox="1">
            <a:spLocks noChangeArrowheads="1"/>
          </p:cNvSpPr>
          <p:nvPr/>
        </p:nvSpPr>
        <p:spPr bwMode="auto">
          <a:xfrm>
            <a:off x="3002507" y="3559060"/>
            <a:ext cx="48923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03   </a:t>
            </a:r>
            <a:r>
              <a:rPr lang="zh-CN" altLang="en-US" sz="3600" dirty="0">
                <a:latin typeface="Impact" pitchFamily="34" charset="0"/>
                <a:ea typeface="微软雅黑" pitchFamily="34" charset="-122"/>
              </a:rPr>
              <a:t>数据仓库设计与使用</a:t>
            </a:r>
          </a:p>
        </p:txBody>
      </p:sp>
      <p:sp>
        <p:nvSpPr>
          <p:cNvPr id="5" name="TextBox 10">
            <a:extLst>
              <a:ext uri="{FF2B5EF4-FFF2-40B4-BE49-F238E27FC236}">
                <a16:creationId xmlns:a16="http://schemas.microsoft.com/office/drawing/2014/main" id="{185FB205-477F-A859-E7EC-9BD4A61A1DA8}"/>
              </a:ext>
            </a:extLst>
          </p:cNvPr>
          <p:cNvSpPr txBox="1">
            <a:spLocks noChangeArrowheads="1"/>
          </p:cNvSpPr>
          <p:nvPr/>
        </p:nvSpPr>
        <p:spPr bwMode="auto">
          <a:xfrm>
            <a:off x="3002507" y="4372382"/>
            <a:ext cx="349294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04   </a:t>
            </a:r>
            <a:r>
              <a:rPr lang="zh-CN" altLang="en-US" sz="3600" dirty="0">
                <a:latin typeface="Impact" pitchFamily="34" charset="0"/>
                <a:ea typeface="微软雅黑" pitchFamily="34" charset="-122"/>
              </a:rPr>
              <a:t>数据仓库实现</a:t>
            </a:r>
          </a:p>
        </p:txBody>
      </p:sp>
      <p:sp>
        <p:nvSpPr>
          <p:cNvPr id="6" name="TextBox 10">
            <a:extLst>
              <a:ext uri="{FF2B5EF4-FFF2-40B4-BE49-F238E27FC236}">
                <a16:creationId xmlns:a16="http://schemas.microsoft.com/office/drawing/2014/main" id="{EB7D1C93-2CA5-2A0A-7978-30C81F3905D5}"/>
              </a:ext>
            </a:extLst>
          </p:cNvPr>
          <p:cNvSpPr txBox="1">
            <a:spLocks noChangeArrowheads="1"/>
          </p:cNvSpPr>
          <p:nvPr/>
        </p:nvSpPr>
        <p:spPr bwMode="auto">
          <a:xfrm>
            <a:off x="3002507" y="5185703"/>
            <a:ext cx="666047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05  </a:t>
            </a:r>
            <a:r>
              <a:rPr lang="zh-CN" altLang="en-US" sz="3600" dirty="0">
                <a:latin typeface="Impact" pitchFamily="34" charset="0"/>
                <a:ea typeface="微软雅黑" pitchFamily="34" charset="-122"/>
              </a:rPr>
              <a:t>基于面向属性归纳的数据泛化</a:t>
            </a:r>
          </a:p>
        </p:txBody>
      </p:sp>
    </p:spTree>
    <p:extLst>
      <p:ext uri="{BB962C8B-B14F-4D97-AF65-F5344CB8AC3E}">
        <p14:creationId xmlns:p14="http://schemas.microsoft.com/office/powerpoint/2010/main" val="856074629"/>
      </p:ext>
    </p:extLst>
  </p:cSld>
  <p:clrMapOvr>
    <a:masterClrMapping/>
  </p:clrMapOvr>
  <p:transition advTm="8005"/>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多维数据模型</a:t>
            </a:r>
          </a:p>
        </p:txBody>
      </p:sp>
      <p:sp>
        <p:nvSpPr>
          <p:cNvPr id="2" name="Rectangle 3">
            <a:extLst>
              <a:ext uri="{FF2B5EF4-FFF2-40B4-BE49-F238E27FC236}">
                <a16:creationId xmlns:a16="http://schemas.microsoft.com/office/drawing/2014/main" id="{CF2A1ECD-7030-B5EF-D36C-7F90371D1DDB}"/>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数据仓库和</a:t>
            </a:r>
            <a:r>
              <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rPr>
              <a:t>OLAP</a:t>
            </a: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工具基于多维数据模型</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在多维数据模型中，数据以数据立方体</a:t>
            </a:r>
            <a:r>
              <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rPr>
              <a:t>(data cube)</a:t>
            </a: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的形式存在</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500" b="1" i="1" u="none" strike="noStrike" kern="0" cap="none" spc="0" normalizeH="0" baseline="0" noProof="0">
                <a:ln>
                  <a:noFill/>
                </a:ln>
                <a:solidFill>
                  <a:srgbClr val="000000"/>
                </a:solidFill>
                <a:effectLst/>
                <a:uLnTx/>
                <a:uFillTx/>
                <a:latin typeface="Arial"/>
                <a:ea typeface="宋体" pitchFamily="2" charset="-122"/>
              </a:rPr>
              <a:t>数据立方体</a:t>
            </a:r>
            <a:r>
              <a:rPr kumimoji="0" lang="zh-CN" altLang="en-US" sz="2500" b="0" i="0" u="none" strike="noStrike" kern="0" cap="none" spc="0" normalizeH="0" baseline="0" noProof="0">
                <a:ln>
                  <a:noFill/>
                </a:ln>
                <a:solidFill>
                  <a:srgbClr val="000000"/>
                </a:solidFill>
                <a:effectLst/>
                <a:uLnTx/>
                <a:uFillTx/>
                <a:latin typeface="Arial"/>
                <a:ea typeface="宋体" pitchFamily="2" charset="-122"/>
              </a:rPr>
              <a:t>允许以多维数据建模和观察。它由</a:t>
            </a:r>
            <a:r>
              <a:rPr kumimoji="0" lang="zh-CN" altLang="en-US" sz="2500" b="1" i="1" u="none" strike="noStrike" kern="0" cap="none" spc="0" normalizeH="0" baseline="0" noProof="0">
                <a:ln>
                  <a:noFill/>
                </a:ln>
                <a:solidFill>
                  <a:srgbClr val="000000"/>
                </a:solidFill>
                <a:effectLst/>
                <a:uLnTx/>
                <a:uFillTx/>
                <a:latin typeface="Arial"/>
                <a:ea typeface="宋体" pitchFamily="2" charset="-122"/>
              </a:rPr>
              <a:t>维</a:t>
            </a:r>
            <a:r>
              <a:rPr kumimoji="0" lang="zh-CN" altLang="en-US" sz="2500" b="0" i="0" u="none" strike="noStrike" kern="0" cap="none" spc="0" normalizeH="0" baseline="0" noProof="0">
                <a:ln>
                  <a:noFill/>
                </a:ln>
                <a:solidFill>
                  <a:srgbClr val="000000"/>
                </a:solidFill>
                <a:effectLst/>
                <a:uLnTx/>
                <a:uFillTx/>
                <a:latin typeface="Arial"/>
                <a:ea typeface="宋体" pitchFamily="2" charset="-122"/>
              </a:rPr>
              <a:t>和</a:t>
            </a:r>
            <a:r>
              <a:rPr kumimoji="0" lang="zh-CN" altLang="en-US" sz="2500" b="1" i="1" u="none" strike="noStrike" kern="0" cap="none" spc="0" normalizeH="0" baseline="0" noProof="0">
                <a:ln>
                  <a:noFill/>
                </a:ln>
                <a:solidFill>
                  <a:srgbClr val="000000"/>
                </a:solidFill>
                <a:effectLst/>
                <a:uLnTx/>
                <a:uFillTx/>
                <a:latin typeface="Arial"/>
                <a:ea typeface="宋体" pitchFamily="2" charset="-122"/>
              </a:rPr>
              <a:t>事实</a:t>
            </a:r>
            <a:r>
              <a:rPr kumimoji="0" lang="zh-CN" altLang="en-US" sz="2500" b="0" i="0" u="none" strike="noStrike" kern="0" cap="none" spc="0" normalizeH="0" baseline="0" noProof="0">
                <a:ln>
                  <a:noFill/>
                </a:ln>
                <a:solidFill>
                  <a:srgbClr val="000000"/>
                </a:solidFill>
                <a:effectLst/>
                <a:uLnTx/>
                <a:uFillTx/>
                <a:latin typeface="Arial"/>
                <a:ea typeface="宋体" pitchFamily="2" charset="-122"/>
              </a:rPr>
              <a:t>定义</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100" b="1" i="1" u="none" strike="noStrike" kern="0" cap="none" spc="0" normalizeH="0" baseline="0" noProof="0">
                <a:ln>
                  <a:noFill/>
                </a:ln>
                <a:solidFill>
                  <a:srgbClr val="000000"/>
                </a:solidFill>
                <a:effectLst/>
                <a:uLnTx/>
                <a:uFillTx/>
                <a:latin typeface="Arial"/>
                <a:ea typeface="宋体" pitchFamily="2" charset="-122"/>
              </a:rPr>
              <a:t>维</a:t>
            </a:r>
            <a:r>
              <a:rPr kumimoji="0" lang="zh-CN" altLang="en-US" sz="2100" b="0" i="0" u="none" strike="noStrike" kern="0" cap="none" spc="0" normalizeH="0" baseline="0" noProof="0">
                <a:ln>
                  <a:noFill/>
                </a:ln>
                <a:solidFill>
                  <a:srgbClr val="000000"/>
                </a:solidFill>
                <a:effectLst/>
                <a:uLnTx/>
                <a:uFillTx/>
                <a:latin typeface="Arial"/>
                <a:ea typeface="宋体" pitchFamily="2" charset="-122"/>
              </a:rPr>
              <a:t>是关于一个组织想要记录的视角或观点。每个维都有一个表与之相关联，称为</a:t>
            </a:r>
            <a:r>
              <a:rPr kumimoji="0" lang="zh-CN" altLang="en-US" sz="2100" b="1" i="1" u="none" strike="noStrike" kern="0" cap="none" spc="0" normalizeH="0" baseline="0" noProof="0">
                <a:ln>
                  <a:noFill/>
                </a:ln>
                <a:solidFill>
                  <a:srgbClr val="000000"/>
                </a:solidFill>
                <a:effectLst/>
                <a:uLnTx/>
                <a:uFillTx/>
                <a:latin typeface="Arial"/>
                <a:ea typeface="宋体" pitchFamily="2" charset="-122"/>
              </a:rPr>
              <a:t>维表</a:t>
            </a:r>
            <a:r>
              <a:rPr kumimoji="0" lang="zh-CN" altLang="en-US" sz="2100" b="0" i="0" u="none" strike="noStrike" kern="0" cap="none" spc="0" normalizeH="0" baseline="0" noProof="0">
                <a:ln>
                  <a:noFill/>
                </a:ln>
                <a:solidFill>
                  <a:srgbClr val="000000"/>
                </a:solidFill>
                <a:effectLst/>
                <a:uLnTx/>
                <a:uFillTx/>
                <a:latin typeface="Arial"/>
                <a:ea typeface="宋体" pitchFamily="2" charset="-122"/>
              </a:rPr>
              <a:t>。</a:t>
            </a:r>
            <a:endParaRPr kumimoji="0" lang="zh-CN" altLang="en-US" sz="2200" b="0" i="0" u="none" strike="noStrike" kern="0" cap="none" spc="0" normalizeH="0" baseline="0" noProof="0">
              <a:ln>
                <a:noFill/>
              </a:ln>
              <a:solidFill>
                <a:srgbClr val="000000"/>
              </a:solidFill>
              <a:effectLst/>
              <a:uLnTx/>
              <a:uFillTx/>
              <a:latin typeface="Arial"/>
              <a:ea typeface="宋体" pitchFamily="2" charset="-122"/>
            </a:endParaRP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500" b="0" i="0" u="none" strike="noStrike" kern="0" cap="none" spc="0" normalizeH="0" baseline="0" noProof="0">
                <a:ln>
                  <a:noFill/>
                </a:ln>
                <a:solidFill>
                  <a:srgbClr val="000000"/>
                </a:solidFill>
                <a:effectLst/>
                <a:uLnTx/>
                <a:uFillTx/>
                <a:latin typeface="Arial"/>
                <a:ea typeface="宋体" pitchFamily="2" charset="-122"/>
              </a:rPr>
              <a:t>多维数据模型围绕中心主题组织，该主题用</a:t>
            </a:r>
            <a:r>
              <a:rPr kumimoji="0" lang="zh-CN" altLang="en-US" sz="2500" b="1" i="1" u="none" strike="noStrike" kern="0" cap="none" spc="0" normalizeH="0" baseline="0" noProof="0">
                <a:ln>
                  <a:noFill/>
                </a:ln>
                <a:solidFill>
                  <a:srgbClr val="000000"/>
                </a:solidFill>
                <a:effectLst/>
                <a:uLnTx/>
                <a:uFillTx/>
                <a:latin typeface="Arial"/>
                <a:ea typeface="宋体" pitchFamily="2" charset="-122"/>
              </a:rPr>
              <a:t>事实表</a:t>
            </a:r>
            <a:r>
              <a:rPr kumimoji="0" lang="zh-CN" altLang="en-US" sz="2500" b="0" i="0" u="none" strike="noStrike" kern="0" cap="none" spc="0" normalizeH="0" baseline="0" noProof="0">
                <a:ln>
                  <a:noFill/>
                </a:ln>
                <a:solidFill>
                  <a:srgbClr val="000000"/>
                </a:solidFill>
                <a:effectLst/>
                <a:uLnTx/>
                <a:uFillTx/>
                <a:latin typeface="Arial"/>
                <a:ea typeface="宋体" pitchFamily="2" charset="-122"/>
              </a:rPr>
              <a:t>表示</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100" b="1" i="1" u="none" strike="noStrike" kern="0" cap="none" spc="0" normalizeH="0" baseline="0" noProof="0">
                <a:ln>
                  <a:noFill/>
                </a:ln>
                <a:solidFill>
                  <a:srgbClr val="000000"/>
                </a:solidFill>
                <a:effectLst/>
                <a:uLnTx/>
                <a:uFillTx/>
                <a:latin typeface="Arial"/>
                <a:ea typeface="宋体" pitchFamily="2" charset="-122"/>
              </a:rPr>
              <a:t>事实表</a:t>
            </a:r>
            <a:r>
              <a:rPr kumimoji="0" lang="zh-CN" altLang="en-US" sz="2100" b="0" i="0" u="none" strike="noStrike" kern="0" cap="none" spc="0" normalizeH="0" baseline="0" noProof="0">
                <a:ln>
                  <a:noFill/>
                </a:ln>
                <a:solidFill>
                  <a:srgbClr val="000000"/>
                </a:solidFill>
                <a:effectLst/>
                <a:uLnTx/>
                <a:uFillTx/>
                <a:latin typeface="Arial"/>
                <a:ea typeface="宋体" pitchFamily="2" charset="-122"/>
              </a:rPr>
              <a:t>包括事实的名称或度量以及每个相关维表的关键字</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100" b="1" i="1" u="none" strike="noStrike" kern="0" cap="none" spc="0" normalizeH="0" baseline="0" noProof="0">
                <a:ln>
                  <a:noFill/>
                </a:ln>
                <a:solidFill>
                  <a:srgbClr val="000000"/>
                </a:solidFill>
                <a:effectLst/>
                <a:uLnTx/>
                <a:uFillTx/>
                <a:latin typeface="Arial"/>
                <a:ea typeface="宋体" pitchFamily="2" charset="-122"/>
              </a:rPr>
              <a:t>事实</a:t>
            </a:r>
            <a:r>
              <a:rPr kumimoji="0" lang="zh-CN" altLang="en-US" sz="2100" b="0" i="0" u="none" strike="noStrike" kern="0" cap="none" spc="0" normalizeH="0" baseline="0" noProof="0">
                <a:ln>
                  <a:noFill/>
                </a:ln>
                <a:solidFill>
                  <a:srgbClr val="000000"/>
                </a:solidFill>
                <a:effectLst/>
                <a:uLnTx/>
                <a:uFillTx/>
                <a:latin typeface="Arial"/>
                <a:ea typeface="宋体" pitchFamily="2" charset="-122"/>
              </a:rPr>
              <a:t>指的是一些数字度量</a:t>
            </a:r>
            <a:endParaRPr kumimoji="0" lang="zh-CN" altLang="en-US" sz="21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2373210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多维数据模型</a:t>
            </a:r>
            <a:r>
              <a:rPr lang="en-US" altLang="zh-CN" dirty="0"/>
              <a:t>-</a:t>
            </a:r>
            <a:r>
              <a:rPr lang="zh-CN" altLang="en-US" dirty="0"/>
              <a:t>示例</a:t>
            </a:r>
          </a:p>
        </p:txBody>
      </p:sp>
      <p:sp>
        <p:nvSpPr>
          <p:cNvPr id="2" name="Rectangle 3">
            <a:extLst>
              <a:ext uri="{FF2B5EF4-FFF2-40B4-BE49-F238E27FC236}">
                <a16:creationId xmlns:a16="http://schemas.microsoft.com/office/drawing/2014/main" id="{A5D63167-A5F1-5C50-A34D-2F909DB755C0}"/>
              </a:ext>
            </a:extLst>
          </p:cNvPr>
          <p:cNvSpPr txBox="1">
            <a:spLocks noChangeArrowheads="1"/>
          </p:cNvSpPr>
          <p:nvPr/>
        </p:nvSpPr>
        <p:spPr bwMode="auto">
          <a:xfrm>
            <a:off x="7424784" y="2126269"/>
            <a:ext cx="249555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tabLst/>
              <a:defRPr/>
            </a:pPr>
            <a:r>
              <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rPr>
              <a:t>   </a:t>
            </a:r>
          </a:p>
        </p:txBody>
      </p:sp>
      <p:sp>
        <p:nvSpPr>
          <p:cNvPr id="3" name="Rectangle 4">
            <a:extLst>
              <a:ext uri="{FF2B5EF4-FFF2-40B4-BE49-F238E27FC236}">
                <a16:creationId xmlns:a16="http://schemas.microsoft.com/office/drawing/2014/main" id="{E2D061D9-8ED5-D6E5-66E4-A574F247A6EF}"/>
              </a:ext>
            </a:extLst>
          </p:cNvPr>
          <p:cNvSpPr>
            <a:spLocks noChangeArrowheads="1"/>
          </p:cNvSpPr>
          <p:nvPr/>
        </p:nvSpPr>
        <p:spPr bwMode="auto">
          <a:xfrm>
            <a:off x="4552997" y="3612169"/>
            <a:ext cx="2065337" cy="4524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 name="Rectangle 6">
            <a:extLst>
              <a:ext uri="{FF2B5EF4-FFF2-40B4-BE49-F238E27FC236}">
                <a16:creationId xmlns:a16="http://schemas.microsoft.com/office/drawing/2014/main" id="{B533679F-4482-0C3E-2DF0-13D458A2DD30}"/>
              </a:ext>
            </a:extLst>
          </p:cNvPr>
          <p:cNvSpPr>
            <a:spLocks noChangeArrowheads="1"/>
          </p:cNvSpPr>
          <p:nvPr/>
        </p:nvSpPr>
        <p:spPr bwMode="auto">
          <a:xfrm>
            <a:off x="1309734" y="2159607"/>
            <a:ext cx="1819275" cy="1749425"/>
          </a:xfrm>
          <a:prstGeom prst="rect">
            <a:avLst/>
          </a:prstGeom>
          <a:solidFill>
            <a:srgbClr val="00FF99"/>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time_key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day_of_the_week</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month</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quarter</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year</a:t>
            </a:r>
          </a:p>
        </p:txBody>
      </p:sp>
      <p:sp>
        <p:nvSpPr>
          <p:cNvPr id="5" name="Rectangle 7">
            <a:extLst>
              <a:ext uri="{FF2B5EF4-FFF2-40B4-BE49-F238E27FC236}">
                <a16:creationId xmlns:a16="http://schemas.microsoft.com/office/drawing/2014/main" id="{A086451D-C5EB-DB07-0370-E66BE58552A9}"/>
              </a:ext>
            </a:extLst>
          </p:cNvPr>
          <p:cNvSpPr>
            <a:spLocks noChangeArrowheads="1"/>
          </p:cNvSpPr>
          <p:nvPr/>
        </p:nvSpPr>
        <p:spPr bwMode="auto">
          <a:xfrm>
            <a:off x="1309734" y="1745269"/>
            <a:ext cx="1387475" cy="406400"/>
          </a:xfrm>
          <a:prstGeom prst="rect">
            <a:avLst/>
          </a:prstGeom>
          <a:solidFill>
            <a:srgbClr val="00FF99"/>
          </a:solidFill>
          <a:ln w="9525">
            <a:solidFill>
              <a:srgbClr val="000000"/>
            </a:solidFill>
            <a:miter lim="800000"/>
            <a:headEnd/>
            <a:tailEnd/>
          </a:ln>
        </p:spPr>
        <p:txBody>
          <a:bodyPr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 </a:t>
            </a: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维表</a:t>
            </a:r>
          </a:p>
        </p:txBody>
      </p:sp>
      <p:sp>
        <p:nvSpPr>
          <p:cNvPr id="6" name="Rectangle 9">
            <a:extLst>
              <a:ext uri="{FF2B5EF4-FFF2-40B4-BE49-F238E27FC236}">
                <a16:creationId xmlns:a16="http://schemas.microsoft.com/office/drawing/2014/main" id="{17C25054-28A4-8429-F7EF-6D43882DBD59}"/>
              </a:ext>
            </a:extLst>
          </p:cNvPr>
          <p:cNvSpPr>
            <a:spLocks noChangeArrowheads="1"/>
          </p:cNvSpPr>
          <p:nvPr/>
        </p:nvSpPr>
        <p:spPr bwMode="auto">
          <a:xfrm>
            <a:off x="7608934" y="4726594"/>
            <a:ext cx="1831975" cy="1474788"/>
          </a:xfrm>
          <a:prstGeom prst="rect">
            <a:avLst/>
          </a:prstGeom>
          <a:solidFill>
            <a:srgbClr val="FFFF99"/>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location_key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street</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city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state_or_province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country</a:t>
            </a:r>
          </a:p>
        </p:txBody>
      </p:sp>
      <p:sp>
        <p:nvSpPr>
          <p:cNvPr id="7" name="Rectangle 10">
            <a:extLst>
              <a:ext uri="{FF2B5EF4-FFF2-40B4-BE49-F238E27FC236}">
                <a16:creationId xmlns:a16="http://schemas.microsoft.com/office/drawing/2014/main" id="{201D9A7C-508B-D918-53E3-8D1076DD74F8}"/>
              </a:ext>
            </a:extLst>
          </p:cNvPr>
          <p:cNvSpPr>
            <a:spLocks noChangeArrowheads="1"/>
          </p:cNvSpPr>
          <p:nvPr/>
        </p:nvSpPr>
        <p:spPr bwMode="auto">
          <a:xfrm>
            <a:off x="7608934" y="4317019"/>
            <a:ext cx="2000250" cy="406400"/>
          </a:xfrm>
          <a:prstGeom prst="rect">
            <a:avLst/>
          </a:prstGeom>
          <a:solidFill>
            <a:srgbClr val="FFFF99"/>
          </a:solidFill>
          <a:ln w="9525">
            <a:solidFill>
              <a:srgbClr val="000000"/>
            </a:solidFill>
            <a:miter lim="800000"/>
            <a:headEnd/>
            <a:tailEnd/>
          </a:ln>
        </p:spPr>
        <p:txBody>
          <a:bodyPr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location </a:t>
            </a: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维表</a:t>
            </a:r>
          </a:p>
        </p:txBody>
      </p:sp>
      <p:sp>
        <p:nvSpPr>
          <p:cNvPr id="8" name="Rectangle 11">
            <a:extLst>
              <a:ext uri="{FF2B5EF4-FFF2-40B4-BE49-F238E27FC236}">
                <a16:creationId xmlns:a16="http://schemas.microsoft.com/office/drawing/2014/main" id="{6EF977B8-95C3-1153-2DE9-19BA02728209}"/>
              </a:ext>
            </a:extLst>
          </p:cNvPr>
          <p:cNvSpPr>
            <a:spLocks noChangeArrowheads="1"/>
          </p:cNvSpPr>
          <p:nvPr/>
        </p:nvSpPr>
        <p:spPr bwMode="auto">
          <a:xfrm>
            <a:off x="4456159" y="2729519"/>
            <a:ext cx="1544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Sales </a:t>
            </a:r>
            <a:r>
              <a:rPr lang="zh-CN" altLang="en-US" sz="2000">
                <a:solidFill>
                  <a:srgbClr val="000000"/>
                </a:solidFill>
                <a:latin typeface="Times New Roman" panose="02020603050405020304" pitchFamily="18" charset="0"/>
              </a:rPr>
              <a:t>事实表</a:t>
            </a:r>
          </a:p>
        </p:txBody>
      </p:sp>
      <p:sp>
        <p:nvSpPr>
          <p:cNvPr id="9" name="Rectangle 12">
            <a:extLst>
              <a:ext uri="{FF2B5EF4-FFF2-40B4-BE49-F238E27FC236}">
                <a16:creationId xmlns:a16="http://schemas.microsoft.com/office/drawing/2014/main" id="{333ADF99-BBD4-109C-170B-34DD643D8CEE}"/>
              </a:ext>
            </a:extLst>
          </p:cNvPr>
          <p:cNvSpPr>
            <a:spLocks noChangeArrowheads="1"/>
          </p:cNvSpPr>
          <p:nvPr/>
        </p:nvSpPr>
        <p:spPr bwMode="auto">
          <a:xfrm>
            <a:off x="4552997" y="3147032"/>
            <a:ext cx="2065337" cy="45243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 name="Rectangle 13">
            <a:extLst>
              <a:ext uri="{FF2B5EF4-FFF2-40B4-BE49-F238E27FC236}">
                <a16:creationId xmlns:a16="http://schemas.microsoft.com/office/drawing/2014/main" id="{6DDA86D7-8E00-255C-7F0F-1AA8839A5D32}"/>
              </a:ext>
            </a:extLst>
          </p:cNvPr>
          <p:cNvSpPr>
            <a:spLocks noChangeArrowheads="1"/>
          </p:cNvSpPr>
          <p:nvPr/>
        </p:nvSpPr>
        <p:spPr bwMode="auto">
          <a:xfrm>
            <a:off x="4586334" y="3193069"/>
            <a:ext cx="2057400" cy="396875"/>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solidFill>
                  <a:srgbClr val="000000"/>
                </a:solidFill>
                <a:latin typeface="Times New Roman" panose="02020603050405020304" pitchFamily="18" charset="0"/>
              </a:rPr>
              <a:t>           time_key</a:t>
            </a:r>
          </a:p>
        </p:txBody>
      </p:sp>
      <p:sp>
        <p:nvSpPr>
          <p:cNvPr id="11" name="Rectangle 14">
            <a:extLst>
              <a:ext uri="{FF2B5EF4-FFF2-40B4-BE49-F238E27FC236}">
                <a16:creationId xmlns:a16="http://schemas.microsoft.com/office/drawing/2014/main" id="{366CD230-5E4B-5B3C-4C49-18AC86222E66}"/>
              </a:ext>
            </a:extLst>
          </p:cNvPr>
          <p:cNvSpPr>
            <a:spLocks noChangeArrowheads="1"/>
          </p:cNvSpPr>
          <p:nvPr/>
        </p:nvSpPr>
        <p:spPr bwMode="auto">
          <a:xfrm>
            <a:off x="4587922" y="3642332"/>
            <a:ext cx="2016125" cy="3968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              item_key</a:t>
            </a:r>
          </a:p>
        </p:txBody>
      </p:sp>
      <p:sp>
        <p:nvSpPr>
          <p:cNvPr id="12" name="Rectangle 15">
            <a:extLst>
              <a:ext uri="{FF2B5EF4-FFF2-40B4-BE49-F238E27FC236}">
                <a16:creationId xmlns:a16="http://schemas.microsoft.com/office/drawing/2014/main" id="{3C189053-7829-044A-5CEB-15C56C388E22}"/>
              </a:ext>
            </a:extLst>
          </p:cNvPr>
          <p:cNvSpPr>
            <a:spLocks noChangeArrowheads="1"/>
          </p:cNvSpPr>
          <p:nvPr/>
        </p:nvSpPr>
        <p:spPr bwMode="auto">
          <a:xfrm>
            <a:off x="4552997" y="4077307"/>
            <a:ext cx="2065337" cy="4508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3" name="Rectangle 16">
            <a:extLst>
              <a:ext uri="{FF2B5EF4-FFF2-40B4-BE49-F238E27FC236}">
                <a16:creationId xmlns:a16="http://schemas.microsoft.com/office/drawing/2014/main" id="{A9C2B5C6-2433-486F-F95C-A8E5AB4944A0}"/>
              </a:ext>
            </a:extLst>
          </p:cNvPr>
          <p:cNvSpPr>
            <a:spLocks noChangeArrowheads="1"/>
          </p:cNvSpPr>
          <p:nvPr/>
        </p:nvSpPr>
        <p:spPr bwMode="auto">
          <a:xfrm>
            <a:off x="4587922" y="4088419"/>
            <a:ext cx="20669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           branch_key</a:t>
            </a:r>
          </a:p>
        </p:txBody>
      </p:sp>
      <p:sp>
        <p:nvSpPr>
          <p:cNvPr id="14" name="Rectangle 17">
            <a:extLst>
              <a:ext uri="{FF2B5EF4-FFF2-40B4-BE49-F238E27FC236}">
                <a16:creationId xmlns:a16="http://schemas.microsoft.com/office/drawing/2014/main" id="{7C623860-AB89-E32E-0088-E1C5FF40F4FC}"/>
              </a:ext>
            </a:extLst>
          </p:cNvPr>
          <p:cNvSpPr>
            <a:spLocks noChangeArrowheads="1"/>
          </p:cNvSpPr>
          <p:nvPr/>
        </p:nvSpPr>
        <p:spPr bwMode="auto">
          <a:xfrm>
            <a:off x="4552997" y="4540857"/>
            <a:ext cx="2065337" cy="45243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5" name="Rectangle 18">
            <a:extLst>
              <a:ext uri="{FF2B5EF4-FFF2-40B4-BE49-F238E27FC236}">
                <a16:creationId xmlns:a16="http://schemas.microsoft.com/office/drawing/2014/main" id="{3AF68D79-BD97-6514-B991-1F0F4DDC7093}"/>
              </a:ext>
            </a:extLst>
          </p:cNvPr>
          <p:cNvSpPr>
            <a:spLocks noChangeArrowheads="1"/>
          </p:cNvSpPr>
          <p:nvPr/>
        </p:nvSpPr>
        <p:spPr bwMode="auto">
          <a:xfrm>
            <a:off x="4586334" y="4564669"/>
            <a:ext cx="2065338" cy="3968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         location_key</a:t>
            </a:r>
          </a:p>
        </p:txBody>
      </p:sp>
      <p:sp>
        <p:nvSpPr>
          <p:cNvPr id="16" name="Rectangle 19">
            <a:extLst>
              <a:ext uri="{FF2B5EF4-FFF2-40B4-BE49-F238E27FC236}">
                <a16:creationId xmlns:a16="http://schemas.microsoft.com/office/drawing/2014/main" id="{856C5DC3-8BC3-1BB2-8F87-471E1287E433}"/>
              </a:ext>
            </a:extLst>
          </p:cNvPr>
          <p:cNvSpPr>
            <a:spLocks noChangeArrowheads="1"/>
          </p:cNvSpPr>
          <p:nvPr/>
        </p:nvSpPr>
        <p:spPr bwMode="auto">
          <a:xfrm>
            <a:off x="4552997" y="5005994"/>
            <a:ext cx="2065337" cy="4524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7" name="Rectangle 20">
            <a:extLst>
              <a:ext uri="{FF2B5EF4-FFF2-40B4-BE49-F238E27FC236}">
                <a16:creationId xmlns:a16="http://schemas.microsoft.com/office/drawing/2014/main" id="{3BFAF310-1CE4-987C-D0E9-9F07AF8B0DF4}"/>
              </a:ext>
            </a:extLst>
          </p:cNvPr>
          <p:cNvSpPr>
            <a:spLocks noChangeArrowheads="1"/>
          </p:cNvSpPr>
          <p:nvPr/>
        </p:nvSpPr>
        <p:spPr bwMode="auto">
          <a:xfrm>
            <a:off x="4587922" y="5056794"/>
            <a:ext cx="198755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            units_sold</a:t>
            </a:r>
          </a:p>
        </p:txBody>
      </p:sp>
      <p:sp>
        <p:nvSpPr>
          <p:cNvPr id="18" name="Rectangle 21">
            <a:extLst>
              <a:ext uri="{FF2B5EF4-FFF2-40B4-BE49-F238E27FC236}">
                <a16:creationId xmlns:a16="http://schemas.microsoft.com/office/drawing/2014/main" id="{C82473E4-5B15-A519-75AF-A2CEA110245A}"/>
              </a:ext>
            </a:extLst>
          </p:cNvPr>
          <p:cNvSpPr>
            <a:spLocks noChangeArrowheads="1"/>
          </p:cNvSpPr>
          <p:nvPr/>
        </p:nvSpPr>
        <p:spPr bwMode="auto">
          <a:xfrm>
            <a:off x="4552997" y="5471132"/>
            <a:ext cx="2065337" cy="4508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9" name="Rectangle 22">
            <a:extLst>
              <a:ext uri="{FF2B5EF4-FFF2-40B4-BE49-F238E27FC236}">
                <a16:creationId xmlns:a16="http://schemas.microsoft.com/office/drawing/2014/main" id="{CA4ADDA7-4160-A0C6-1FB7-5384CC07309A}"/>
              </a:ext>
            </a:extLst>
          </p:cNvPr>
          <p:cNvSpPr>
            <a:spLocks noChangeArrowheads="1"/>
          </p:cNvSpPr>
          <p:nvPr/>
        </p:nvSpPr>
        <p:spPr bwMode="auto">
          <a:xfrm>
            <a:off x="4587922" y="5501294"/>
            <a:ext cx="199390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         dollars_sold</a:t>
            </a:r>
          </a:p>
        </p:txBody>
      </p:sp>
      <p:sp>
        <p:nvSpPr>
          <p:cNvPr id="20" name="Rectangle 23">
            <a:extLst>
              <a:ext uri="{FF2B5EF4-FFF2-40B4-BE49-F238E27FC236}">
                <a16:creationId xmlns:a16="http://schemas.microsoft.com/office/drawing/2014/main" id="{6E32F2FE-D67C-6DBD-53E1-439A32A97ADB}"/>
              </a:ext>
            </a:extLst>
          </p:cNvPr>
          <p:cNvSpPr>
            <a:spLocks noChangeArrowheads="1"/>
          </p:cNvSpPr>
          <p:nvPr/>
        </p:nvSpPr>
        <p:spPr bwMode="auto">
          <a:xfrm>
            <a:off x="4552997" y="5936269"/>
            <a:ext cx="2065337" cy="4508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1" name="Rectangle 24">
            <a:extLst>
              <a:ext uri="{FF2B5EF4-FFF2-40B4-BE49-F238E27FC236}">
                <a16:creationId xmlns:a16="http://schemas.microsoft.com/office/drawing/2014/main" id="{6C8F6CF6-12C8-0E93-9E3E-158A7D327B17}"/>
              </a:ext>
            </a:extLst>
          </p:cNvPr>
          <p:cNvSpPr>
            <a:spLocks noChangeArrowheads="1"/>
          </p:cNvSpPr>
          <p:nvPr/>
        </p:nvSpPr>
        <p:spPr bwMode="auto">
          <a:xfrm>
            <a:off x="4568872" y="5947382"/>
            <a:ext cx="1995487"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             avg_sales</a:t>
            </a:r>
          </a:p>
        </p:txBody>
      </p:sp>
      <p:sp>
        <p:nvSpPr>
          <p:cNvPr id="22" name="Rectangle 25">
            <a:extLst>
              <a:ext uri="{FF2B5EF4-FFF2-40B4-BE49-F238E27FC236}">
                <a16:creationId xmlns:a16="http://schemas.microsoft.com/office/drawing/2014/main" id="{883F4CFC-265D-8B0B-3C09-8D41E03D7A3A}"/>
              </a:ext>
            </a:extLst>
          </p:cNvPr>
          <p:cNvSpPr>
            <a:spLocks noChangeArrowheads="1"/>
          </p:cNvSpPr>
          <p:nvPr/>
        </p:nvSpPr>
        <p:spPr bwMode="auto">
          <a:xfrm>
            <a:off x="3062334" y="6355369"/>
            <a:ext cx="858838" cy="406400"/>
          </a:xfrm>
          <a:prstGeom prst="rect">
            <a:avLst/>
          </a:prstGeom>
          <a:solidFill>
            <a:srgbClr val="FF99CC"/>
          </a:solidFill>
          <a:ln w="9525">
            <a:solidFill>
              <a:srgbClr val="000000"/>
            </a:solidFill>
            <a:miter lim="800000"/>
            <a:headEnd/>
            <a:tailEnd/>
          </a:ln>
        </p:spPr>
        <p:txBody>
          <a:bodyPr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度量</a:t>
            </a:r>
          </a:p>
        </p:txBody>
      </p:sp>
      <p:sp>
        <p:nvSpPr>
          <p:cNvPr id="23" name="Line 26">
            <a:extLst>
              <a:ext uri="{FF2B5EF4-FFF2-40B4-BE49-F238E27FC236}">
                <a16:creationId xmlns:a16="http://schemas.microsoft.com/office/drawing/2014/main" id="{6732E97A-CCB5-C546-2D89-93F9191D3A42}"/>
              </a:ext>
            </a:extLst>
          </p:cNvPr>
          <p:cNvSpPr>
            <a:spLocks noChangeShapeType="1"/>
          </p:cNvSpPr>
          <p:nvPr/>
        </p:nvSpPr>
        <p:spPr bwMode="auto">
          <a:xfrm flipV="1">
            <a:off x="3776709" y="5231419"/>
            <a:ext cx="769938" cy="11430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4" name="Line 27">
            <a:extLst>
              <a:ext uri="{FF2B5EF4-FFF2-40B4-BE49-F238E27FC236}">
                <a16:creationId xmlns:a16="http://schemas.microsoft.com/office/drawing/2014/main" id="{7068825E-8782-96F7-26FF-C1F00DE9BD29}"/>
              </a:ext>
            </a:extLst>
          </p:cNvPr>
          <p:cNvSpPr>
            <a:spLocks noChangeShapeType="1"/>
          </p:cNvSpPr>
          <p:nvPr/>
        </p:nvSpPr>
        <p:spPr bwMode="auto">
          <a:xfrm flipV="1">
            <a:off x="3757659" y="5774344"/>
            <a:ext cx="788988" cy="5619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5" name="Line 28">
            <a:extLst>
              <a:ext uri="{FF2B5EF4-FFF2-40B4-BE49-F238E27FC236}">
                <a16:creationId xmlns:a16="http://schemas.microsoft.com/office/drawing/2014/main" id="{6A90D69A-6960-A7A3-6A44-E39226D76B6D}"/>
              </a:ext>
            </a:extLst>
          </p:cNvPr>
          <p:cNvSpPr>
            <a:spLocks noChangeShapeType="1"/>
          </p:cNvSpPr>
          <p:nvPr/>
        </p:nvSpPr>
        <p:spPr bwMode="auto">
          <a:xfrm flipV="1">
            <a:off x="3757659" y="6142644"/>
            <a:ext cx="904875" cy="1936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6" name="Line 29">
            <a:extLst>
              <a:ext uri="{FF2B5EF4-FFF2-40B4-BE49-F238E27FC236}">
                <a16:creationId xmlns:a16="http://schemas.microsoft.com/office/drawing/2014/main" id="{F5E9A797-4548-0D9F-EE5E-7BABE3373CC9}"/>
              </a:ext>
            </a:extLst>
          </p:cNvPr>
          <p:cNvSpPr>
            <a:spLocks noChangeShapeType="1"/>
          </p:cNvSpPr>
          <p:nvPr/>
        </p:nvSpPr>
        <p:spPr bwMode="auto">
          <a:xfrm flipH="1">
            <a:off x="3333797" y="4399569"/>
            <a:ext cx="1193800" cy="735013"/>
          </a:xfrm>
          <a:prstGeom prst="line">
            <a:avLst/>
          </a:prstGeom>
          <a:noFill/>
          <a:ln w="50800">
            <a:solidFill>
              <a:srgbClr val="000000"/>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7" name="Line 30">
            <a:extLst>
              <a:ext uri="{FF2B5EF4-FFF2-40B4-BE49-F238E27FC236}">
                <a16:creationId xmlns:a16="http://schemas.microsoft.com/office/drawing/2014/main" id="{A5E355FE-5827-FF52-321F-A94437180205}"/>
              </a:ext>
            </a:extLst>
          </p:cNvPr>
          <p:cNvSpPr>
            <a:spLocks noChangeShapeType="1"/>
          </p:cNvSpPr>
          <p:nvPr/>
        </p:nvSpPr>
        <p:spPr bwMode="auto">
          <a:xfrm flipH="1" flipV="1">
            <a:off x="3138534" y="2964469"/>
            <a:ext cx="1446213" cy="485775"/>
          </a:xfrm>
          <a:prstGeom prst="line">
            <a:avLst/>
          </a:prstGeom>
          <a:noFill/>
          <a:ln w="50800">
            <a:solidFill>
              <a:srgbClr val="000000"/>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8" name="Line 31">
            <a:extLst>
              <a:ext uri="{FF2B5EF4-FFF2-40B4-BE49-F238E27FC236}">
                <a16:creationId xmlns:a16="http://schemas.microsoft.com/office/drawing/2014/main" id="{9CB95125-F564-D856-98F0-2F97A3E4E2B8}"/>
              </a:ext>
            </a:extLst>
          </p:cNvPr>
          <p:cNvSpPr>
            <a:spLocks noChangeShapeType="1"/>
          </p:cNvSpPr>
          <p:nvPr/>
        </p:nvSpPr>
        <p:spPr bwMode="auto">
          <a:xfrm>
            <a:off x="6584997" y="4805969"/>
            <a:ext cx="1039812" cy="387350"/>
          </a:xfrm>
          <a:prstGeom prst="line">
            <a:avLst/>
          </a:prstGeom>
          <a:noFill/>
          <a:ln w="50800">
            <a:solidFill>
              <a:srgbClr val="000000"/>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9" name="Line 32">
            <a:extLst>
              <a:ext uri="{FF2B5EF4-FFF2-40B4-BE49-F238E27FC236}">
                <a16:creationId xmlns:a16="http://schemas.microsoft.com/office/drawing/2014/main" id="{F079D9B4-9421-184B-6C8D-D6A2CA1E511E}"/>
              </a:ext>
            </a:extLst>
          </p:cNvPr>
          <p:cNvSpPr>
            <a:spLocks noChangeShapeType="1"/>
          </p:cNvSpPr>
          <p:nvPr/>
        </p:nvSpPr>
        <p:spPr bwMode="auto">
          <a:xfrm flipV="1">
            <a:off x="6584997" y="3159732"/>
            <a:ext cx="1077912" cy="677862"/>
          </a:xfrm>
          <a:prstGeom prst="line">
            <a:avLst/>
          </a:prstGeom>
          <a:noFill/>
          <a:ln w="50800">
            <a:solidFill>
              <a:srgbClr val="000000"/>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0" name="Rectangle 34">
            <a:extLst>
              <a:ext uri="{FF2B5EF4-FFF2-40B4-BE49-F238E27FC236}">
                <a16:creationId xmlns:a16="http://schemas.microsoft.com/office/drawing/2014/main" id="{2E1A2310-99A5-5359-F76D-11D9DD09420B}"/>
              </a:ext>
            </a:extLst>
          </p:cNvPr>
          <p:cNvSpPr>
            <a:spLocks noChangeArrowheads="1"/>
          </p:cNvSpPr>
          <p:nvPr/>
        </p:nvSpPr>
        <p:spPr bwMode="auto">
          <a:xfrm>
            <a:off x="7615284" y="2499332"/>
            <a:ext cx="1438275" cy="1476375"/>
          </a:xfrm>
          <a:prstGeom prst="rect">
            <a:avLst/>
          </a:prstGeom>
          <a:solidFill>
            <a:srgbClr val="FFCC99"/>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item_key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item_name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brand</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type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supplier_type</a:t>
            </a:r>
          </a:p>
        </p:txBody>
      </p:sp>
      <p:sp>
        <p:nvSpPr>
          <p:cNvPr id="31" name="Text Box 35">
            <a:extLst>
              <a:ext uri="{FF2B5EF4-FFF2-40B4-BE49-F238E27FC236}">
                <a16:creationId xmlns:a16="http://schemas.microsoft.com/office/drawing/2014/main" id="{3D916CE8-7060-E7EE-ED25-C53783D40D64}"/>
              </a:ext>
            </a:extLst>
          </p:cNvPr>
          <p:cNvSpPr txBox="1">
            <a:spLocks noChangeArrowheads="1"/>
          </p:cNvSpPr>
          <p:nvPr/>
        </p:nvSpPr>
        <p:spPr bwMode="auto">
          <a:xfrm>
            <a:off x="7607347" y="2080232"/>
            <a:ext cx="1282700" cy="406400"/>
          </a:xfrm>
          <a:prstGeom prst="rect">
            <a:avLst/>
          </a:prstGeom>
          <a:solidFill>
            <a:srgbClr val="FFCC99"/>
          </a:solidFill>
          <a:ln w="9525">
            <a:solidFill>
              <a:srgbClr val="000000"/>
            </a:solidFill>
            <a:miter lim="800000"/>
            <a:headEnd/>
            <a:tailEnd/>
          </a:ln>
        </p:spPr>
        <p:txBody>
          <a:bodyPr anchor="ct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item </a:t>
            </a: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维表</a:t>
            </a:r>
          </a:p>
        </p:txBody>
      </p:sp>
      <p:sp>
        <p:nvSpPr>
          <p:cNvPr id="32" name="Rectangle 37">
            <a:extLst>
              <a:ext uri="{FF2B5EF4-FFF2-40B4-BE49-F238E27FC236}">
                <a16:creationId xmlns:a16="http://schemas.microsoft.com/office/drawing/2014/main" id="{DF537460-0C86-66DE-2F14-55A806D37748}"/>
              </a:ext>
            </a:extLst>
          </p:cNvPr>
          <p:cNvSpPr>
            <a:spLocks noChangeArrowheads="1"/>
          </p:cNvSpPr>
          <p:nvPr/>
        </p:nvSpPr>
        <p:spPr bwMode="auto">
          <a:xfrm>
            <a:off x="1927272" y="4804382"/>
            <a:ext cx="1425575" cy="925512"/>
          </a:xfrm>
          <a:prstGeom prst="rect">
            <a:avLst/>
          </a:prstGeom>
          <a:solidFill>
            <a:srgbClr val="CCECFF"/>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branch_key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branch_name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branch_type</a:t>
            </a:r>
          </a:p>
        </p:txBody>
      </p:sp>
      <p:sp>
        <p:nvSpPr>
          <p:cNvPr id="33" name="Text Box 38">
            <a:extLst>
              <a:ext uri="{FF2B5EF4-FFF2-40B4-BE49-F238E27FC236}">
                <a16:creationId xmlns:a16="http://schemas.microsoft.com/office/drawing/2014/main" id="{C0049367-BFD6-C78C-D5AF-C05E8FA869DA}"/>
              </a:ext>
            </a:extLst>
          </p:cNvPr>
          <p:cNvSpPr txBox="1">
            <a:spLocks noChangeArrowheads="1"/>
          </p:cNvSpPr>
          <p:nvPr/>
        </p:nvSpPr>
        <p:spPr bwMode="auto">
          <a:xfrm>
            <a:off x="1843134" y="4455132"/>
            <a:ext cx="1573213" cy="406400"/>
          </a:xfrm>
          <a:prstGeom prst="rect">
            <a:avLst/>
          </a:prstGeom>
          <a:solidFill>
            <a:srgbClr val="CCECFF"/>
          </a:solidFill>
          <a:ln w="9525">
            <a:solidFill>
              <a:srgbClr val="000000"/>
            </a:solidFill>
            <a:miter lim="800000"/>
            <a:headEnd/>
            <a:tailEnd/>
          </a:ln>
        </p:spPr>
        <p:txBody>
          <a:bodyP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branch </a:t>
            </a: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维表</a:t>
            </a:r>
          </a:p>
        </p:txBody>
      </p:sp>
    </p:spTree>
    <p:extLst>
      <p:ext uri="{BB962C8B-B14F-4D97-AF65-F5344CB8AC3E}">
        <p14:creationId xmlns:p14="http://schemas.microsoft.com/office/powerpoint/2010/main" val="1631524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多维数据模型</a:t>
            </a:r>
          </a:p>
        </p:txBody>
      </p:sp>
      <p:sp>
        <p:nvSpPr>
          <p:cNvPr id="2" name="Rectangle 3">
            <a:extLst>
              <a:ext uri="{FF2B5EF4-FFF2-40B4-BE49-F238E27FC236}">
                <a16:creationId xmlns:a16="http://schemas.microsoft.com/office/drawing/2014/main" id="{C66250AD-1C43-7250-B223-2EBF2258B522}"/>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在数据仓库中，数据立方体是</a:t>
            </a:r>
            <a:r>
              <a:rPr kumimoji="0" lang="en-US" altLang="zh-CN" sz="2600" b="0" i="0" u="none" strike="noStrike" kern="0" cap="none" spc="0" normalizeH="0" baseline="0" noProof="0">
                <a:ln>
                  <a:noFill/>
                </a:ln>
                <a:solidFill>
                  <a:srgbClr val="000000"/>
                </a:solidFill>
                <a:effectLst/>
                <a:uLnTx/>
                <a:uFillTx/>
                <a:latin typeface="Arial"/>
                <a:ea typeface="宋体" pitchFamily="2" charset="-122"/>
                <a:cs typeface="+mn-cs"/>
              </a:rPr>
              <a:t>n-D</a:t>
            </a: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的</a:t>
            </a:r>
            <a:r>
              <a:rPr kumimoji="0" lang="en-US" altLang="zh-CN" sz="2600" b="0" i="0" u="none" strike="noStrike" kern="0" cap="none" spc="0" normalizeH="0" baseline="0" noProof="0">
                <a:ln>
                  <a:noFill/>
                </a:ln>
                <a:solidFill>
                  <a:srgbClr val="000000"/>
                </a:solidFill>
                <a:effectLst/>
                <a:uLnTx/>
                <a:uFillTx/>
                <a:latin typeface="Arial"/>
                <a:ea typeface="宋体" pitchFamily="2" charset="-122"/>
                <a:cs typeface="+mn-cs"/>
              </a:rPr>
              <a:t>(n</a:t>
            </a: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维）</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（关系表和电子表格是几维的？）</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示例</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AllElectronics</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的销售数据按维</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time, item</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的</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2-D</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视图 </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(P89, </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表</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4-2)</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AllElectronics</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的销售数据按维</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time, item</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和</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location</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的</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3-D</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视图 </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(P90, </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表</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4-3)</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AllElectronics</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的销售数据按维</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time, item</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和</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location</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的</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3-D</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视图的</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3-D</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数据立方体表示 </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(P90, </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图</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4.3)</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销售数据的</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4-D</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立方体表示 </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(P90, </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图</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4.4)</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1" i="1" u="none" strike="noStrike" kern="0" cap="none" spc="0" normalizeH="0" baseline="0" noProof="0">
                <a:ln>
                  <a:noFill/>
                </a:ln>
                <a:solidFill>
                  <a:srgbClr val="000000"/>
                </a:solidFill>
                <a:effectLst/>
                <a:uLnTx/>
                <a:uFillTx/>
                <a:latin typeface="Arial"/>
                <a:ea typeface="宋体" pitchFamily="2" charset="-122"/>
                <a:cs typeface="+mn-cs"/>
              </a:rPr>
              <a:t>多维数据模型为不同角度上的数据建模和观察提供了一个良好的基础</a:t>
            </a:r>
            <a:endParaRPr kumimoji="0" lang="zh-CN" altLang="en-US" sz="2600" b="1" i="1" u="none" strike="noStrike" kern="0" cap="none" spc="0" normalizeH="0" baseline="0" noProof="0" dirty="0">
              <a:ln>
                <a:noFill/>
              </a:ln>
              <a:solidFill>
                <a:srgbClr val="000000"/>
              </a:solidFill>
              <a:effectLst/>
              <a:uLnTx/>
              <a:uFillTx/>
              <a:latin typeface="Arial"/>
              <a:ea typeface="宋体" pitchFamily="2" charset="-122"/>
              <a:cs typeface="+mn-cs"/>
            </a:endParaRPr>
          </a:p>
        </p:txBody>
      </p:sp>
    </p:spTree>
    <p:extLst>
      <p:ext uri="{BB962C8B-B14F-4D97-AF65-F5344CB8AC3E}">
        <p14:creationId xmlns:p14="http://schemas.microsoft.com/office/powerpoint/2010/main" val="1396040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多维数据模型</a:t>
            </a:r>
          </a:p>
        </p:txBody>
      </p:sp>
      <p:sp>
        <p:nvSpPr>
          <p:cNvPr id="2" name="Rectangle 3">
            <a:extLst>
              <a:ext uri="{FF2B5EF4-FFF2-40B4-BE49-F238E27FC236}">
                <a16:creationId xmlns:a16="http://schemas.microsoft.com/office/drawing/2014/main" id="{5E09F9E4-DEDA-EAC5-D340-40C220ABCFFC}"/>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900" b="0" i="0" u="none" strike="noStrike" kern="0" cap="none" spc="0" normalizeH="0" baseline="0" noProof="0">
                <a:ln>
                  <a:noFill/>
                </a:ln>
                <a:solidFill>
                  <a:srgbClr val="000000"/>
                </a:solidFill>
                <a:effectLst/>
                <a:uLnTx/>
                <a:uFillTx/>
                <a:latin typeface="Arial"/>
                <a:ea typeface="宋体" pitchFamily="2" charset="-122"/>
                <a:cs typeface="+mn-cs"/>
              </a:rPr>
              <a:t>在数据仓库术语中，一个</a:t>
            </a:r>
            <a:r>
              <a:rPr kumimoji="0" lang="en-US" altLang="zh-CN" sz="2900" b="0" i="1" u="none" strike="noStrike" kern="0" cap="none" spc="0" normalizeH="0" baseline="0" noProof="0">
                <a:ln>
                  <a:noFill/>
                </a:ln>
                <a:solidFill>
                  <a:srgbClr val="000000"/>
                </a:solidFill>
                <a:effectLst/>
                <a:uLnTx/>
                <a:uFillTx/>
                <a:latin typeface="Arial"/>
                <a:ea typeface="宋体" pitchFamily="2" charset="-122"/>
                <a:cs typeface="+mn-cs"/>
              </a:rPr>
              <a:t>n</a:t>
            </a:r>
            <a:r>
              <a:rPr kumimoji="0" lang="zh-CN" altLang="en-US" sz="2900" b="0" i="0" u="none" strike="noStrike" kern="0" cap="none" spc="0" normalizeH="0" baseline="0" noProof="0">
                <a:ln>
                  <a:noFill/>
                </a:ln>
                <a:solidFill>
                  <a:srgbClr val="000000"/>
                </a:solidFill>
                <a:effectLst/>
                <a:uLnTx/>
                <a:uFillTx/>
                <a:latin typeface="Arial"/>
                <a:ea typeface="宋体" pitchFamily="2" charset="-122"/>
                <a:cs typeface="+mn-cs"/>
              </a:rPr>
              <a:t>维数据的立方体叫做</a:t>
            </a:r>
            <a:r>
              <a:rPr kumimoji="0" lang="zh-CN" altLang="en-US" sz="2900" b="1" i="1" u="none" strike="noStrike" kern="0" cap="none" spc="0" normalizeH="0" baseline="0" noProof="0">
                <a:ln>
                  <a:noFill/>
                </a:ln>
                <a:solidFill>
                  <a:srgbClr val="000000"/>
                </a:solidFill>
                <a:effectLst/>
                <a:uLnTx/>
                <a:uFillTx/>
                <a:latin typeface="Arial"/>
                <a:ea typeface="宋体" pitchFamily="2" charset="-122"/>
                <a:cs typeface="+mn-cs"/>
              </a:rPr>
              <a:t>基本方体</a:t>
            </a:r>
            <a:r>
              <a:rPr kumimoji="0" lang="zh-CN" altLang="en-US" sz="2900" b="0" i="0" u="none" strike="noStrike" kern="0" cap="none" spc="0" normalizeH="0" baseline="0" noProof="0">
                <a:ln>
                  <a:noFill/>
                </a:ln>
                <a:solidFill>
                  <a:srgbClr val="000000"/>
                </a:solidFill>
                <a:effectLst/>
                <a:uLnTx/>
                <a:uFillTx/>
                <a:latin typeface="Arial"/>
                <a:ea typeface="宋体" pitchFamily="2" charset="-122"/>
                <a:cs typeface="+mn-cs"/>
              </a:rPr>
              <a:t>，它存放着最低层的详细数据</a:t>
            </a:r>
            <a:endParaRPr kumimoji="0" lang="en-US" altLang="zh-CN" sz="2900" b="0" i="0" u="none" strike="noStrike" kern="0" cap="none" spc="0" normalizeH="0" baseline="0" noProof="0">
              <a:ln>
                <a:noFill/>
              </a:ln>
              <a:solidFill>
                <a:srgbClr val="000000"/>
              </a:solidFill>
              <a:effectLst/>
              <a:uLnTx/>
              <a:uFillTx/>
              <a:latin typeface="Arial"/>
              <a:ea typeface="宋体" pitchFamily="2" charset="-122"/>
              <a:cs typeface="+mn-cs"/>
            </a:endParaRP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500" b="0" i="0" u="none" strike="noStrike" kern="0" cap="none" spc="0" normalizeH="0" baseline="0" noProof="0">
                <a:ln>
                  <a:noFill/>
                </a:ln>
                <a:solidFill>
                  <a:srgbClr val="000000"/>
                </a:solidFill>
                <a:effectLst/>
                <a:uLnTx/>
                <a:uFillTx/>
                <a:latin typeface="Arial"/>
                <a:ea typeface="宋体" pitchFamily="2" charset="-122"/>
              </a:rPr>
              <a:t>前面例子中的</a:t>
            </a:r>
            <a:r>
              <a:rPr kumimoji="0" lang="en-US" altLang="zh-CN" sz="2500" b="0" i="0" u="none" strike="noStrike" kern="0" cap="none" spc="0" normalizeH="0" baseline="0" noProof="0">
                <a:ln>
                  <a:noFill/>
                </a:ln>
                <a:solidFill>
                  <a:srgbClr val="000000"/>
                </a:solidFill>
                <a:effectLst/>
                <a:uLnTx/>
                <a:uFillTx/>
                <a:latin typeface="Arial"/>
                <a:ea typeface="宋体" pitchFamily="2" charset="-122"/>
              </a:rPr>
              <a:t>4-D</a:t>
            </a:r>
            <a:r>
              <a:rPr kumimoji="0" lang="zh-CN" altLang="en-US" sz="2500" b="0" i="0" u="none" strike="noStrike" kern="0" cap="none" spc="0" normalizeH="0" baseline="0" noProof="0">
                <a:ln>
                  <a:noFill/>
                </a:ln>
                <a:solidFill>
                  <a:srgbClr val="000000"/>
                </a:solidFill>
                <a:effectLst/>
                <a:uLnTx/>
                <a:uFillTx/>
                <a:latin typeface="Arial"/>
                <a:ea typeface="宋体" pitchFamily="2" charset="-122"/>
              </a:rPr>
              <a:t>方体是基本方体，但是</a:t>
            </a:r>
            <a:r>
              <a:rPr kumimoji="0" lang="en-US" altLang="zh-CN" sz="2500" b="0" i="0" u="none" strike="noStrike" kern="0" cap="none" spc="0" normalizeH="0" baseline="0" noProof="0">
                <a:ln>
                  <a:noFill/>
                </a:ln>
                <a:solidFill>
                  <a:srgbClr val="000000"/>
                </a:solidFill>
                <a:effectLst/>
                <a:uLnTx/>
                <a:uFillTx/>
                <a:latin typeface="Arial"/>
                <a:ea typeface="宋体" pitchFamily="2" charset="-122"/>
              </a:rPr>
              <a:t>3-D</a:t>
            </a:r>
            <a:r>
              <a:rPr kumimoji="0" lang="zh-CN" altLang="en-US" sz="2500" b="0" i="0" u="none" strike="noStrike" kern="0" cap="none" spc="0" normalizeH="0" baseline="0" noProof="0">
                <a:ln>
                  <a:noFill/>
                </a:ln>
                <a:solidFill>
                  <a:srgbClr val="000000"/>
                </a:solidFill>
                <a:effectLst/>
                <a:uLnTx/>
                <a:uFillTx/>
                <a:latin typeface="Arial"/>
                <a:ea typeface="宋体" pitchFamily="2" charset="-122"/>
              </a:rPr>
              <a:t>、</a:t>
            </a:r>
            <a:r>
              <a:rPr kumimoji="0" lang="en-US" altLang="zh-CN" sz="2500" b="0" i="0" u="none" strike="noStrike" kern="0" cap="none" spc="0" normalizeH="0" baseline="0" noProof="0">
                <a:ln>
                  <a:noFill/>
                </a:ln>
                <a:solidFill>
                  <a:srgbClr val="000000"/>
                </a:solidFill>
                <a:effectLst/>
                <a:uLnTx/>
                <a:uFillTx/>
                <a:latin typeface="Arial"/>
                <a:ea typeface="宋体" pitchFamily="2" charset="-122"/>
              </a:rPr>
              <a:t>2-D</a:t>
            </a:r>
            <a:r>
              <a:rPr kumimoji="0" lang="zh-CN" altLang="en-US" sz="2500" b="0" i="0" u="none" strike="noStrike" kern="0" cap="none" spc="0" normalizeH="0" baseline="0" noProof="0">
                <a:ln>
                  <a:noFill/>
                </a:ln>
                <a:solidFill>
                  <a:srgbClr val="000000"/>
                </a:solidFill>
                <a:effectLst/>
                <a:uLnTx/>
                <a:uFillTx/>
                <a:latin typeface="Arial"/>
                <a:ea typeface="宋体" pitchFamily="2" charset="-122"/>
              </a:rPr>
              <a:t>方体就是非基本方体</a:t>
            </a:r>
            <a:endParaRPr kumimoji="0" lang="en-US" altLang="zh-CN" sz="2500" b="0" i="0" u="none" strike="noStrike" kern="0" cap="none" spc="0" normalizeH="0" baseline="0" noProof="0">
              <a:ln>
                <a:noFill/>
              </a:ln>
              <a:solidFill>
                <a:srgbClr val="000000"/>
              </a:solidFill>
              <a:effectLst/>
              <a:uLnTx/>
              <a:uFillTx/>
              <a:latin typeface="Arial"/>
              <a:ea typeface="宋体" pitchFamily="2" charset="-122"/>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zh-CN" sz="2900" b="0" i="0" u="none" strike="noStrike" kern="0" cap="none" spc="0" normalizeH="0" baseline="0" noProof="0">
                <a:ln>
                  <a:noFill/>
                </a:ln>
                <a:solidFill>
                  <a:srgbClr val="000000"/>
                </a:solidFill>
                <a:effectLst/>
                <a:uLnTx/>
                <a:uFillTx/>
                <a:latin typeface="Arial"/>
                <a:ea typeface="宋体" pitchFamily="2" charset="-122"/>
                <a:cs typeface="+mn-cs"/>
              </a:rPr>
              <a:t>0</a:t>
            </a:r>
            <a:r>
              <a:rPr kumimoji="0" lang="zh-CN" altLang="en-US" sz="2900" b="0" i="0" u="none" strike="noStrike" kern="0" cap="none" spc="0" normalizeH="0" baseline="0" noProof="0">
                <a:ln>
                  <a:noFill/>
                </a:ln>
                <a:solidFill>
                  <a:srgbClr val="000000"/>
                </a:solidFill>
                <a:effectLst/>
                <a:uLnTx/>
                <a:uFillTx/>
                <a:latin typeface="Arial"/>
                <a:ea typeface="宋体" pitchFamily="2" charset="-122"/>
                <a:cs typeface="+mn-cs"/>
              </a:rPr>
              <a:t>维方体存放最高层的汇总，称作</a:t>
            </a:r>
            <a:r>
              <a:rPr kumimoji="0" lang="zh-CN" altLang="en-US" sz="2900" b="1" i="1" u="none" strike="noStrike" kern="0" cap="none" spc="0" normalizeH="0" baseline="0" noProof="0">
                <a:ln>
                  <a:noFill/>
                </a:ln>
                <a:solidFill>
                  <a:srgbClr val="000000"/>
                </a:solidFill>
                <a:effectLst/>
                <a:uLnTx/>
                <a:uFillTx/>
                <a:latin typeface="Arial"/>
                <a:ea typeface="宋体" pitchFamily="2" charset="-122"/>
                <a:cs typeface="+mn-cs"/>
              </a:rPr>
              <a:t>顶点方体</a:t>
            </a:r>
            <a:endParaRPr kumimoji="0" lang="zh-CN" altLang="en-US" sz="2900" b="0" i="0" u="none" strike="noStrike" kern="0" cap="none" spc="0" normalizeH="0" baseline="0" noProof="0" dirty="0">
              <a:ln>
                <a:noFill/>
              </a:ln>
              <a:solidFill>
                <a:srgbClr val="000000"/>
              </a:solidFill>
              <a:effectLst/>
              <a:uLnTx/>
              <a:uFillTx/>
              <a:latin typeface="Arial"/>
              <a:ea typeface="宋体" pitchFamily="2" charset="-122"/>
              <a:cs typeface="+mn-cs"/>
            </a:endParaRPr>
          </a:p>
        </p:txBody>
      </p:sp>
    </p:spTree>
    <p:extLst>
      <p:ext uri="{BB962C8B-B14F-4D97-AF65-F5344CB8AC3E}">
        <p14:creationId xmlns:p14="http://schemas.microsoft.com/office/powerpoint/2010/main" val="1297546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数据立方体</a:t>
            </a:r>
            <a:r>
              <a:rPr lang="en-US" altLang="zh-CN" dirty="0">
                <a:latin typeface="Arial" panose="020B0604020202020204" pitchFamily="34" charset="0"/>
              </a:rPr>
              <a:t>——</a:t>
            </a:r>
            <a:r>
              <a:rPr lang="zh-CN" altLang="en-US" dirty="0"/>
              <a:t>一个方体的格</a:t>
            </a:r>
          </a:p>
        </p:txBody>
      </p:sp>
      <p:sp>
        <p:nvSpPr>
          <p:cNvPr id="2" name="AutoShape 4">
            <a:extLst>
              <a:ext uri="{FF2B5EF4-FFF2-40B4-BE49-F238E27FC236}">
                <a16:creationId xmlns:a16="http://schemas.microsoft.com/office/drawing/2014/main" id="{042BC36D-7AB8-CBAE-A4C2-12236C6AA279}"/>
              </a:ext>
            </a:extLst>
          </p:cNvPr>
          <p:cNvSpPr>
            <a:spLocks noChangeArrowheads="1"/>
          </p:cNvSpPr>
          <p:nvPr/>
        </p:nvSpPr>
        <p:spPr bwMode="auto">
          <a:xfrm>
            <a:off x="3604451" y="1840820"/>
            <a:ext cx="228600" cy="228600"/>
          </a:xfrm>
          <a:prstGeom prst="flowChartConnector">
            <a:avLst/>
          </a:prstGeom>
          <a:solidFill>
            <a:srgbClr val="FFFFFF"/>
          </a:solidFill>
          <a:ln w="9525">
            <a:solidFill>
              <a:srgbClr val="000000"/>
            </a:solidFill>
            <a:round/>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 name="AutoShape 5">
            <a:extLst>
              <a:ext uri="{FF2B5EF4-FFF2-40B4-BE49-F238E27FC236}">
                <a16:creationId xmlns:a16="http://schemas.microsoft.com/office/drawing/2014/main" id="{D59D801E-342E-2689-A4C3-FEB9ADC7FED9}"/>
              </a:ext>
            </a:extLst>
          </p:cNvPr>
          <p:cNvSpPr>
            <a:spLocks noChangeArrowheads="1"/>
          </p:cNvSpPr>
          <p:nvPr/>
        </p:nvSpPr>
        <p:spPr bwMode="auto">
          <a:xfrm>
            <a:off x="1928051" y="2679020"/>
            <a:ext cx="228600" cy="228600"/>
          </a:xfrm>
          <a:prstGeom prst="flowChartConnector">
            <a:avLst/>
          </a:prstGeom>
          <a:solidFill>
            <a:srgbClr val="FFFFFF"/>
          </a:solidFill>
          <a:ln w="9525">
            <a:solidFill>
              <a:srgbClr val="000000"/>
            </a:solidFill>
            <a:round/>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 name="AutoShape 6">
            <a:extLst>
              <a:ext uri="{FF2B5EF4-FFF2-40B4-BE49-F238E27FC236}">
                <a16:creationId xmlns:a16="http://schemas.microsoft.com/office/drawing/2014/main" id="{BDB24B05-3C8A-D757-983A-8EF8DD9F49B1}"/>
              </a:ext>
            </a:extLst>
          </p:cNvPr>
          <p:cNvSpPr>
            <a:spLocks noChangeArrowheads="1"/>
          </p:cNvSpPr>
          <p:nvPr/>
        </p:nvSpPr>
        <p:spPr bwMode="auto">
          <a:xfrm>
            <a:off x="3071051" y="2679020"/>
            <a:ext cx="228600" cy="228600"/>
          </a:xfrm>
          <a:prstGeom prst="flowChartConnector">
            <a:avLst/>
          </a:prstGeom>
          <a:solidFill>
            <a:srgbClr val="FFFFFF"/>
          </a:solidFill>
          <a:ln w="9525">
            <a:solidFill>
              <a:srgbClr val="000000"/>
            </a:solidFill>
            <a:round/>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 name="AutoShape 7">
            <a:extLst>
              <a:ext uri="{FF2B5EF4-FFF2-40B4-BE49-F238E27FC236}">
                <a16:creationId xmlns:a16="http://schemas.microsoft.com/office/drawing/2014/main" id="{36AB5961-FE68-228D-8CB2-030A969D5BDE}"/>
              </a:ext>
            </a:extLst>
          </p:cNvPr>
          <p:cNvSpPr>
            <a:spLocks noChangeArrowheads="1"/>
          </p:cNvSpPr>
          <p:nvPr/>
        </p:nvSpPr>
        <p:spPr bwMode="auto">
          <a:xfrm>
            <a:off x="4214051" y="2679020"/>
            <a:ext cx="228600" cy="228600"/>
          </a:xfrm>
          <a:prstGeom prst="flowChartConnector">
            <a:avLst/>
          </a:prstGeom>
          <a:solidFill>
            <a:srgbClr val="FFFFFF"/>
          </a:solidFill>
          <a:ln w="9525">
            <a:solidFill>
              <a:srgbClr val="000000"/>
            </a:solidFill>
            <a:round/>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 name="AutoShape 8">
            <a:extLst>
              <a:ext uri="{FF2B5EF4-FFF2-40B4-BE49-F238E27FC236}">
                <a16:creationId xmlns:a16="http://schemas.microsoft.com/office/drawing/2014/main" id="{19CC621D-61A9-A91E-E3B9-BB2CBBA099F0}"/>
              </a:ext>
            </a:extLst>
          </p:cNvPr>
          <p:cNvSpPr>
            <a:spLocks noChangeArrowheads="1"/>
          </p:cNvSpPr>
          <p:nvPr/>
        </p:nvSpPr>
        <p:spPr bwMode="auto">
          <a:xfrm>
            <a:off x="3375851" y="3669620"/>
            <a:ext cx="228600" cy="228600"/>
          </a:xfrm>
          <a:prstGeom prst="flowChartConnector">
            <a:avLst/>
          </a:prstGeom>
          <a:solidFill>
            <a:srgbClr val="FFFFFF"/>
          </a:solidFill>
          <a:ln w="9525">
            <a:solidFill>
              <a:srgbClr val="000000"/>
            </a:solidFill>
            <a:round/>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7" name="AutoShape 9">
            <a:extLst>
              <a:ext uri="{FF2B5EF4-FFF2-40B4-BE49-F238E27FC236}">
                <a16:creationId xmlns:a16="http://schemas.microsoft.com/office/drawing/2014/main" id="{6D47322C-4DB1-DD1D-EE6A-E7F251923C18}"/>
              </a:ext>
            </a:extLst>
          </p:cNvPr>
          <p:cNvSpPr>
            <a:spLocks noChangeArrowheads="1"/>
          </p:cNvSpPr>
          <p:nvPr/>
        </p:nvSpPr>
        <p:spPr bwMode="auto">
          <a:xfrm>
            <a:off x="5357051" y="3669620"/>
            <a:ext cx="228600" cy="228600"/>
          </a:xfrm>
          <a:prstGeom prst="flowChartConnector">
            <a:avLst/>
          </a:prstGeom>
          <a:solidFill>
            <a:srgbClr val="FFFFFF"/>
          </a:solidFill>
          <a:ln w="9525">
            <a:solidFill>
              <a:srgbClr val="000000"/>
            </a:solidFill>
            <a:round/>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8" name="AutoShape 10">
            <a:extLst>
              <a:ext uri="{FF2B5EF4-FFF2-40B4-BE49-F238E27FC236}">
                <a16:creationId xmlns:a16="http://schemas.microsoft.com/office/drawing/2014/main" id="{BDE55DD1-1A2B-880B-7978-82E5A3637D61}"/>
              </a:ext>
            </a:extLst>
          </p:cNvPr>
          <p:cNvSpPr>
            <a:spLocks noChangeArrowheads="1"/>
          </p:cNvSpPr>
          <p:nvPr/>
        </p:nvSpPr>
        <p:spPr bwMode="auto">
          <a:xfrm>
            <a:off x="4442651" y="3669620"/>
            <a:ext cx="228600" cy="228600"/>
          </a:xfrm>
          <a:prstGeom prst="flowChartConnector">
            <a:avLst/>
          </a:prstGeom>
          <a:solidFill>
            <a:srgbClr val="FFFFFF"/>
          </a:solidFill>
          <a:ln w="9525">
            <a:solidFill>
              <a:srgbClr val="000000"/>
            </a:solidFill>
            <a:round/>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 name="AutoShape 11">
            <a:extLst>
              <a:ext uri="{FF2B5EF4-FFF2-40B4-BE49-F238E27FC236}">
                <a16:creationId xmlns:a16="http://schemas.microsoft.com/office/drawing/2014/main" id="{2D3ADE28-A050-A110-403F-AD5B7E74D59D}"/>
              </a:ext>
            </a:extLst>
          </p:cNvPr>
          <p:cNvSpPr>
            <a:spLocks noChangeArrowheads="1"/>
          </p:cNvSpPr>
          <p:nvPr/>
        </p:nvSpPr>
        <p:spPr bwMode="auto">
          <a:xfrm>
            <a:off x="2309051" y="3669620"/>
            <a:ext cx="228600" cy="228600"/>
          </a:xfrm>
          <a:prstGeom prst="flowChartConnector">
            <a:avLst/>
          </a:prstGeom>
          <a:solidFill>
            <a:srgbClr val="FFFFFF"/>
          </a:solidFill>
          <a:ln w="9525">
            <a:solidFill>
              <a:srgbClr val="000000"/>
            </a:solidFill>
            <a:round/>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 name="AutoShape 12">
            <a:extLst>
              <a:ext uri="{FF2B5EF4-FFF2-40B4-BE49-F238E27FC236}">
                <a16:creationId xmlns:a16="http://schemas.microsoft.com/office/drawing/2014/main" id="{AADB050E-7B46-B87F-F1F9-DDC32A626CDA}"/>
              </a:ext>
            </a:extLst>
          </p:cNvPr>
          <p:cNvSpPr>
            <a:spLocks noChangeArrowheads="1"/>
          </p:cNvSpPr>
          <p:nvPr/>
        </p:nvSpPr>
        <p:spPr bwMode="auto">
          <a:xfrm>
            <a:off x="1242251" y="3669620"/>
            <a:ext cx="228600" cy="228600"/>
          </a:xfrm>
          <a:prstGeom prst="flowChartConnector">
            <a:avLst/>
          </a:prstGeom>
          <a:solidFill>
            <a:srgbClr val="FFFFFF"/>
          </a:solidFill>
          <a:ln w="9525">
            <a:solidFill>
              <a:srgbClr val="000000"/>
            </a:solidFill>
            <a:round/>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AutoShape 13">
            <a:extLst>
              <a:ext uri="{FF2B5EF4-FFF2-40B4-BE49-F238E27FC236}">
                <a16:creationId xmlns:a16="http://schemas.microsoft.com/office/drawing/2014/main" id="{383690E2-C14E-F2D8-7144-46A4DBB2C590}"/>
              </a:ext>
            </a:extLst>
          </p:cNvPr>
          <p:cNvSpPr>
            <a:spLocks noChangeArrowheads="1"/>
          </p:cNvSpPr>
          <p:nvPr/>
        </p:nvSpPr>
        <p:spPr bwMode="auto">
          <a:xfrm>
            <a:off x="5204651" y="2755220"/>
            <a:ext cx="228600" cy="228600"/>
          </a:xfrm>
          <a:prstGeom prst="flowChartConnector">
            <a:avLst/>
          </a:prstGeom>
          <a:solidFill>
            <a:srgbClr val="FFFFFF"/>
          </a:solidFill>
          <a:ln w="9525">
            <a:solidFill>
              <a:srgbClr val="000000"/>
            </a:solidFill>
            <a:round/>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AutoShape 14">
            <a:extLst>
              <a:ext uri="{FF2B5EF4-FFF2-40B4-BE49-F238E27FC236}">
                <a16:creationId xmlns:a16="http://schemas.microsoft.com/office/drawing/2014/main" id="{CE7190A6-F364-F765-86D8-A3985AF62C9C}"/>
              </a:ext>
            </a:extLst>
          </p:cNvPr>
          <p:cNvSpPr>
            <a:spLocks noChangeArrowheads="1"/>
          </p:cNvSpPr>
          <p:nvPr/>
        </p:nvSpPr>
        <p:spPr bwMode="auto">
          <a:xfrm>
            <a:off x="1928051" y="4736420"/>
            <a:ext cx="228600" cy="228600"/>
          </a:xfrm>
          <a:prstGeom prst="flowChartConnector">
            <a:avLst/>
          </a:prstGeom>
          <a:solidFill>
            <a:srgbClr val="FFFFFF"/>
          </a:solidFill>
          <a:ln w="9525">
            <a:solidFill>
              <a:srgbClr val="000000"/>
            </a:solidFill>
            <a:round/>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3" name="AutoShape 15">
            <a:extLst>
              <a:ext uri="{FF2B5EF4-FFF2-40B4-BE49-F238E27FC236}">
                <a16:creationId xmlns:a16="http://schemas.microsoft.com/office/drawing/2014/main" id="{473D6C69-CED9-F38C-4013-5BCFA3DF16D4}"/>
              </a:ext>
            </a:extLst>
          </p:cNvPr>
          <p:cNvSpPr>
            <a:spLocks noChangeArrowheads="1"/>
          </p:cNvSpPr>
          <p:nvPr/>
        </p:nvSpPr>
        <p:spPr bwMode="auto">
          <a:xfrm>
            <a:off x="6271451" y="3669620"/>
            <a:ext cx="228600" cy="228600"/>
          </a:xfrm>
          <a:prstGeom prst="flowChartConnector">
            <a:avLst/>
          </a:prstGeom>
          <a:solidFill>
            <a:srgbClr val="FFFFFF"/>
          </a:solidFill>
          <a:ln w="9525">
            <a:solidFill>
              <a:srgbClr val="000000"/>
            </a:solidFill>
            <a:round/>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4" name="AutoShape 16">
            <a:extLst>
              <a:ext uri="{FF2B5EF4-FFF2-40B4-BE49-F238E27FC236}">
                <a16:creationId xmlns:a16="http://schemas.microsoft.com/office/drawing/2014/main" id="{0642F4D0-E9BB-0241-4056-5D5C7A9929E9}"/>
              </a:ext>
            </a:extLst>
          </p:cNvPr>
          <p:cNvSpPr>
            <a:spLocks noChangeArrowheads="1"/>
          </p:cNvSpPr>
          <p:nvPr/>
        </p:nvSpPr>
        <p:spPr bwMode="auto">
          <a:xfrm>
            <a:off x="3680651" y="5727020"/>
            <a:ext cx="228600" cy="228600"/>
          </a:xfrm>
          <a:prstGeom prst="flowChartConnector">
            <a:avLst/>
          </a:prstGeom>
          <a:solidFill>
            <a:srgbClr val="FFFFFF"/>
          </a:solidFill>
          <a:ln w="9525">
            <a:solidFill>
              <a:srgbClr val="000000"/>
            </a:solidFill>
            <a:round/>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5" name="AutoShape 17">
            <a:extLst>
              <a:ext uri="{FF2B5EF4-FFF2-40B4-BE49-F238E27FC236}">
                <a16:creationId xmlns:a16="http://schemas.microsoft.com/office/drawing/2014/main" id="{A6F8AF75-2E92-3ADE-2BF2-CD1F487D4CD7}"/>
              </a:ext>
            </a:extLst>
          </p:cNvPr>
          <p:cNvSpPr>
            <a:spLocks noChangeArrowheads="1"/>
          </p:cNvSpPr>
          <p:nvPr/>
        </p:nvSpPr>
        <p:spPr bwMode="auto">
          <a:xfrm>
            <a:off x="5052251" y="4736420"/>
            <a:ext cx="228600" cy="228600"/>
          </a:xfrm>
          <a:prstGeom prst="flowChartConnector">
            <a:avLst/>
          </a:prstGeom>
          <a:solidFill>
            <a:srgbClr val="FFFFFF"/>
          </a:solidFill>
          <a:ln w="9525">
            <a:solidFill>
              <a:srgbClr val="000000"/>
            </a:solidFill>
            <a:round/>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6" name="AutoShape 18">
            <a:extLst>
              <a:ext uri="{FF2B5EF4-FFF2-40B4-BE49-F238E27FC236}">
                <a16:creationId xmlns:a16="http://schemas.microsoft.com/office/drawing/2014/main" id="{FA0F9672-097B-5F83-B056-9F9EB5F6B43F}"/>
              </a:ext>
            </a:extLst>
          </p:cNvPr>
          <p:cNvSpPr>
            <a:spLocks noChangeArrowheads="1"/>
          </p:cNvSpPr>
          <p:nvPr/>
        </p:nvSpPr>
        <p:spPr bwMode="auto">
          <a:xfrm>
            <a:off x="3985451" y="4736420"/>
            <a:ext cx="228600" cy="228600"/>
          </a:xfrm>
          <a:prstGeom prst="flowChartConnector">
            <a:avLst/>
          </a:prstGeom>
          <a:solidFill>
            <a:srgbClr val="FFFFFF"/>
          </a:solidFill>
          <a:ln w="9525">
            <a:solidFill>
              <a:srgbClr val="000000"/>
            </a:solidFill>
            <a:round/>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7" name="AutoShape 19">
            <a:extLst>
              <a:ext uri="{FF2B5EF4-FFF2-40B4-BE49-F238E27FC236}">
                <a16:creationId xmlns:a16="http://schemas.microsoft.com/office/drawing/2014/main" id="{786764A0-EAFC-38F9-4B51-F5B49F789920}"/>
              </a:ext>
            </a:extLst>
          </p:cNvPr>
          <p:cNvSpPr>
            <a:spLocks noChangeArrowheads="1"/>
          </p:cNvSpPr>
          <p:nvPr/>
        </p:nvSpPr>
        <p:spPr bwMode="auto">
          <a:xfrm>
            <a:off x="2918651" y="4736420"/>
            <a:ext cx="228600" cy="228600"/>
          </a:xfrm>
          <a:prstGeom prst="flowChartConnector">
            <a:avLst/>
          </a:prstGeom>
          <a:solidFill>
            <a:srgbClr val="FFFFFF"/>
          </a:solidFill>
          <a:ln w="9525">
            <a:solidFill>
              <a:srgbClr val="000000"/>
            </a:solidFill>
            <a:round/>
            <a:headEnd/>
            <a:tailEnd/>
          </a:ln>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8" name="Text Box 20">
            <a:extLst>
              <a:ext uri="{FF2B5EF4-FFF2-40B4-BE49-F238E27FC236}">
                <a16:creationId xmlns:a16="http://schemas.microsoft.com/office/drawing/2014/main" id="{1BD24C48-6FD7-B026-EB3E-7FEC28FA25AC}"/>
              </a:ext>
            </a:extLst>
          </p:cNvPr>
          <p:cNvSpPr txBox="1">
            <a:spLocks noChangeArrowheads="1"/>
          </p:cNvSpPr>
          <p:nvPr/>
        </p:nvSpPr>
        <p:spPr bwMode="auto">
          <a:xfrm>
            <a:off x="3436176" y="1474107"/>
            <a:ext cx="436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solidFill>
                  <a:srgbClr val="000000"/>
                </a:solidFill>
                <a:latin typeface="Times New Roman" panose="02020603050405020304" pitchFamily="18" charset="0"/>
              </a:rPr>
              <a:t>all</a:t>
            </a:r>
            <a:endParaRPr lang="en-US" altLang="zh-CN" sz="2400">
              <a:solidFill>
                <a:srgbClr val="000000"/>
              </a:solidFill>
              <a:latin typeface="Times New Roman" panose="02020603050405020304" pitchFamily="18" charset="0"/>
            </a:endParaRPr>
          </a:p>
        </p:txBody>
      </p:sp>
      <p:sp>
        <p:nvSpPr>
          <p:cNvPr id="19" name="Text Box 21">
            <a:extLst>
              <a:ext uri="{FF2B5EF4-FFF2-40B4-BE49-F238E27FC236}">
                <a16:creationId xmlns:a16="http://schemas.microsoft.com/office/drawing/2014/main" id="{E1A801F7-CF6B-607A-C418-43685AB56B22}"/>
              </a:ext>
            </a:extLst>
          </p:cNvPr>
          <p:cNvSpPr txBox="1">
            <a:spLocks noChangeArrowheads="1"/>
          </p:cNvSpPr>
          <p:nvPr/>
        </p:nvSpPr>
        <p:spPr bwMode="auto">
          <a:xfrm>
            <a:off x="1835976" y="2312307"/>
            <a:ext cx="633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time</a:t>
            </a:r>
            <a:endParaRPr lang="en-US" altLang="zh-CN" sz="2400">
              <a:solidFill>
                <a:srgbClr val="000000"/>
              </a:solidFill>
              <a:latin typeface="Times New Roman" panose="02020603050405020304" pitchFamily="18" charset="0"/>
            </a:endParaRPr>
          </a:p>
        </p:txBody>
      </p:sp>
      <p:sp>
        <p:nvSpPr>
          <p:cNvPr id="20" name="Text Box 22">
            <a:extLst>
              <a:ext uri="{FF2B5EF4-FFF2-40B4-BE49-F238E27FC236}">
                <a16:creationId xmlns:a16="http://schemas.microsoft.com/office/drawing/2014/main" id="{6AC438A0-8029-6094-8D47-837ECA18A09B}"/>
              </a:ext>
            </a:extLst>
          </p:cNvPr>
          <p:cNvSpPr txBox="1">
            <a:spLocks noChangeArrowheads="1"/>
          </p:cNvSpPr>
          <p:nvPr/>
        </p:nvSpPr>
        <p:spPr bwMode="auto">
          <a:xfrm>
            <a:off x="2978976" y="2312307"/>
            <a:ext cx="633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item</a:t>
            </a:r>
            <a:endParaRPr lang="en-US" altLang="zh-CN" sz="2400">
              <a:solidFill>
                <a:srgbClr val="000000"/>
              </a:solidFill>
              <a:latin typeface="Times New Roman" panose="02020603050405020304" pitchFamily="18" charset="0"/>
            </a:endParaRPr>
          </a:p>
        </p:txBody>
      </p:sp>
      <p:sp>
        <p:nvSpPr>
          <p:cNvPr id="21" name="Text Box 23">
            <a:extLst>
              <a:ext uri="{FF2B5EF4-FFF2-40B4-BE49-F238E27FC236}">
                <a16:creationId xmlns:a16="http://schemas.microsoft.com/office/drawing/2014/main" id="{98107585-47B6-4C2B-98F5-23B6FD0B1C1A}"/>
              </a:ext>
            </a:extLst>
          </p:cNvPr>
          <p:cNvSpPr txBox="1">
            <a:spLocks noChangeArrowheads="1"/>
          </p:cNvSpPr>
          <p:nvPr/>
        </p:nvSpPr>
        <p:spPr bwMode="auto">
          <a:xfrm>
            <a:off x="4121976" y="2312307"/>
            <a:ext cx="1000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location</a:t>
            </a:r>
            <a:endParaRPr lang="en-US" altLang="zh-CN" sz="2400">
              <a:solidFill>
                <a:srgbClr val="000000"/>
              </a:solidFill>
              <a:latin typeface="Times New Roman" panose="02020603050405020304" pitchFamily="18" charset="0"/>
            </a:endParaRPr>
          </a:p>
        </p:txBody>
      </p:sp>
      <p:sp>
        <p:nvSpPr>
          <p:cNvPr id="22" name="Text Box 24">
            <a:extLst>
              <a:ext uri="{FF2B5EF4-FFF2-40B4-BE49-F238E27FC236}">
                <a16:creationId xmlns:a16="http://schemas.microsoft.com/office/drawing/2014/main" id="{FED5C20C-BBF8-3FC9-F349-74F46A881A81}"/>
              </a:ext>
            </a:extLst>
          </p:cNvPr>
          <p:cNvSpPr txBox="1">
            <a:spLocks noChangeArrowheads="1"/>
          </p:cNvSpPr>
          <p:nvPr/>
        </p:nvSpPr>
        <p:spPr bwMode="auto">
          <a:xfrm>
            <a:off x="5264976" y="2312307"/>
            <a:ext cx="1000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supplier</a:t>
            </a:r>
            <a:endParaRPr lang="en-US" altLang="zh-CN" sz="2400">
              <a:solidFill>
                <a:srgbClr val="000000"/>
              </a:solidFill>
              <a:latin typeface="Times New Roman" panose="02020603050405020304" pitchFamily="18" charset="0"/>
            </a:endParaRPr>
          </a:p>
        </p:txBody>
      </p:sp>
      <p:sp>
        <p:nvSpPr>
          <p:cNvPr id="23" name="Line 25">
            <a:extLst>
              <a:ext uri="{FF2B5EF4-FFF2-40B4-BE49-F238E27FC236}">
                <a16:creationId xmlns:a16="http://schemas.microsoft.com/office/drawing/2014/main" id="{872373A5-8BDD-90D5-EB5B-6E76FE284E51}"/>
              </a:ext>
            </a:extLst>
          </p:cNvPr>
          <p:cNvSpPr>
            <a:spLocks noChangeShapeType="1"/>
          </p:cNvSpPr>
          <p:nvPr/>
        </p:nvSpPr>
        <p:spPr bwMode="auto">
          <a:xfrm flipH="1">
            <a:off x="2004251" y="1917020"/>
            <a:ext cx="1676400" cy="838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4" name="Line 26">
            <a:extLst>
              <a:ext uri="{FF2B5EF4-FFF2-40B4-BE49-F238E27FC236}">
                <a16:creationId xmlns:a16="http://schemas.microsoft.com/office/drawing/2014/main" id="{82470B02-F080-BCFF-CA56-4F7CDDC8BBC2}"/>
              </a:ext>
            </a:extLst>
          </p:cNvPr>
          <p:cNvSpPr>
            <a:spLocks noChangeShapeType="1"/>
          </p:cNvSpPr>
          <p:nvPr/>
        </p:nvSpPr>
        <p:spPr bwMode="auto">
          <a:xfrm flipH="1">
            <a:off x="3223451" y="1917020"/>
            <a:ext cx="457200" cy="838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5" name="Line 27">
            <a:extLst>
              <a:ext uri="{FF2B5EF4-FFF2-40B4-BE49-F238E27FC236}">
                <a16:creationId xmlns:a16="http://schemas.microsoft.com/office/drawing/2014/main" id="{86365D50-A947-B0A1-5277-85074A4F93C5}"/>
              </a:ext>
            </a:extLst>
          </p:cNvPr>
          <p:cNvSpPr>
            <a:spLocks noChangeShapeType="1"/>
          </p:cNvSpPr>
          <p:nvPr/>
        </p:nvSpPr>
        <p:spPr bwMode="auto">
          <a:xfrm>
            <a:off x="3680651" y="1917020"/>
            <a:ext cx="609600" cy="838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6" name="Line 28">
            <a:extLst>
              <a:ext uri="{FF2B5EF4-FFF2-40B4-BE49-F238E27FC236}">
                <a16:creationId xmlns:a16="http://schemas.microsoft.com/office/drawing/2014/main" id="{C6C2BD5F-EBB9-7B33-DB32-EF62B0D6D0B3}"/>
              </a:ext>
            </a:extLst>
          </p:cNvPr>
          <p:cNvSpPr>
            <a:spLocks noChangeShapeType="1"/>
          </p:cNvSpPr>
          <p:nvPr/>
        </p:nvSpPr>
        <p:spPr bwMode="auto">
          <a:xfrm>
            <a:off x="3680651" y="1917020"/>
            <a:ext cx="1676400" cy="914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7" name="Line 29">
            <a:extLst>
              <a:ext uri="{FF2B5EF4-FFF2-40B4-BE49-F238E27FC236}">
                <a16:creationId xmlns:a16="http://schemas.microsoft.com/office/drawing/2014/main" id="{42B20AC8-2019-16F7-F948-579EB6CF3D03}"/>
              </a:ext>
            </a:extLst>
          </p:cNvPr>
          <p:cNvSpPr>
            <a:spLocks noChangeShapeType="1"/>
          </p:cNvSpPr>
          <p:nvPr/>
        </p:nvSpPr>
        <p:spPr bwMode="auto">
          <a:xfrm flipH="1">
            <a:off x="1318451" y="2755220"/>
            <a:ext cx="68580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8" name="Line 30">
            <a:extLst>
              <a:ext uri="{FF2B5EF4-FFF2-40B4-BE49-F238E27FC236}">
                <a16:creationId xmlns:a16="http://schemas.microsoft.com/office/drawing/2014/main" id="{8F6CE0B8-61C4-7469-4BBF-E9392342ADB1}"/>
              </a:ext>
            </a:extLst>
          </p:cNvPr>
          <p:cNvSpPr>
            <a:spLocks noChangeShapeType="1"/>
          </p:cNvSpPr>
          <p:nvPr/>
        </p:nvSpPr>
        <p:spPr bwMode="auto">
          <a:xfrm>
            <a:off x="2004251" y="2755220"/>
            <a:ext cx="38100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9" name="Line 31">
            <a:extLst>
              <a:ext uri="{FF2B5EF4-FFF2-40B4-BE49-F238E27FC236}">
                <a16:creationId xmlns:a16="http://schemas.microsoft.com/office/drawing/2014/main" id="{74515128-F8A7-2015-A808-F85A8B66091F}"/>
              </a:ext>
            </a:extLst>
          </p:cNvPr>
          <p:cNvSpPr>
            <a:spLocks noChangeShapeType="1"/>
          </p:cNvSpPr>
          <p:nvPr/>
        </p:nvSpPr>
        <p:spPr bwMode="auto">
          <a:xfrm>
            <a:off x="2004251" y="2755220"/>
            <a:ext cx="144780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0" name="Line 32">
            <a:extLst>
              <a:ext uri="{FF2B5EF4-FFF2-40B4-BE49-F238E27FC236}">
                <a16:creationId xmlns:a16="http://schemas.microsoft.com/office/drawing/2014/main" id="{B83C98F3-5235-B6D9-F7B6-2887A28BE6B5}"/>
              </a:ext>
            </a:extLst>
          </p:cNvPr>
          <p:cNvSpPr>
            <a:spLocks noChangeShapeType="1"/>
          </p:cNvSpPr>
          <p:nvPr/>
        </p:nvSpPr>
        <p:spPr bwMode="auto">
          <a:xfrm flipH="1">
            <a:off x="1318451" y="2755220"/>
            <a:ext cx="190500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1" name="Line 33">
            <a:extLst>
              <a:ext uri="{FF2B5EF4-FFF2-40B4-BE49-F238E27FC236}">
                <a16:creationId xmlns:a16="http://schemas.microsoft.com/office/drawing/2014/main" id="{9610A72C-39F4-C528-3390-BE8FC2613585}"/>
              </a:ext>
            </a:extLst>
          </p:cNvPr>
          <p:cNvSpPr>
            <a:spLocks noChangeShapeType="1"/>
          </p:cNvSpPr>
          <p:nvPr/>
        </p:nvSpPr>
        <p:spPr bwMode="auto">
          <a:xfrm>
            <a:off x="3223451" y="2755220"/>
            <a:ext cx="129540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 name="Line 34">
            <a:extLst>
              <a:ext uri="{FF2B5EF4-FFF2-40B4-BE49-F238E27FC236}">
                <a16:creationId xmlns:a16="http://schemas.microsoft.com/office/drawing/2014/main" id="{BA3A5886-03EB-9AE6-288B-60E17E0E85D2}"/>
              </a:ext>
            </a:extLst>
          </p:cNvPr>
          <p:cNvSpPr>
            <a:spLocks noChangeShapeType="1"/>
          </p:cNvSpPr>
          <p:nvPr/>
        </p:nvSpPr>
        <p:spPr bwMode="auto">
          <a:xfrm>
            <a:off x="3223451" y="2755220"/>
            <a:ext cx="220980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3" name="Line 35">
            <a:extLst>
              <a:ext uri="{FF2B5EF4-FFF2-40B4-BE49-F238E27FC236}">
                <a16:creationId xmlns:a16="http://schemas.microsoft.com/office/drawing/2014/main" id="{67215579-A926-892A-AB7F-D333BF9FAB65}"/>
              </a:ext>
            </a:extLst>
          </p:cNvPr>
          <p:cNvSpPr>
            <a:spLocks noChangeShapeType="1"/>
          </p:cNvSpPr>
          <p:nvPr/>
        </p:nvSpPr>
        <p:spPr bwMode="auto">
          <a:xfrm>
            <a:off x="4290251" y="2755220"/>
            <a:ext cx="22860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4" name="Line 36">
            <a:extLst>
              <a:ext uri="{FF2B5EF4-FFF2-40B4-BE49-F238E27FC236}">
                <a16:creationId xmlns:a16="http://schemas.microsoft.com/office/drawing/2014/main" id="{3B0A6A27-1D2C-A81C-E553-3288CA493E28}"/>
              </a:ext>
            </a:extLst>
          </p:cNvPr>
          <p:cNvSpPr>
            <a:spLocks noChangeShapeType="1"/>
          </p:cNvSpPr>
          <p:nvPr/>
        </p:nvSpPr>
        <p:spPr bwMode="auto">
          <a:xfrm>
            <a:off x="4290251" y="2755220"/>
            <a:ext cx="205740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5" name="Line 37">
            <a:extLst>
              <a:ext uri="{FF2B5EF4-FFF2-40B4-BE49-F238E27FC236}">
                <a16:creationId xmlns:a16="http://schemas.microsoft.com/office/drawing/2014/main" id="{0FBE6FFC-37F3-E112-5103-5A8C53A95DDE}"/>
              </a:ext>
            </a:extLst>
          </p:cNvPr>
          <p:cNvSpPr>
            <a:spLocks noChangeShapeType="1"/>
          </p:cNvSpPr>
          <p:nvPr/>
        </p:nvSpPr>
        <p:spPr bwMode="auto">
          <a:xfrm flipH="1">
            <a:off x="2385251" y="2755220"/>
            <a:ext cx="190500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6" name="Line 38">
            <a:extLst>
              <a:ext uri="{FF2B5EF4-FFF2-40B4-BE49-F238E27FC236}">
                <a16:creationId xmlns:a16="http://schemas.microsoft.com/office/drawing/2014/main" id="{37AAFB7E-E508-7FC4-8114-0A86F4F4D236}"/>
              </a:ext>
            </a:extLst>
          </p:cNvPr>
          <p:cNvSpPr>
            <a:spLocks noChangeShapeType="1"/>
          </p:cNvSpPr>
          <p:nvPr/>
        </p:nvSpPr>
        <p:spPr bwMode="auto">
          <a:xfrm flipH="1">
            <a:off x="3452051" y="2831420"/>
            <a:ext cx="1905000" cy="914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7" name="Line 39">
            <a:extLst>
              <a:ext uri="{FF2B5EF4-FFF2-40B4-BE49-F238E27FC236}">
                <a16:creationId xmlns:a16="http://schemas.microsoft.com/office/drawing/2014/main" id="{5A5FE33D-9F63-35DA-EBCF-F75CA4C97BF8}"/>
              </a:ext>
            </a:extLst>
          </p:cNvPr>
          <p:cNvSpPr>
            <a:spLocks noChangeShapeType="1"/>
          </p:cNvSpPr>
          <p:nvPr/>
        </p:nvSpPr>
        <p:spPr bwMode="auto">
          <a:xfrm>
            <a:off x="5357051" y="2831420"/>
            <a:ext cx="76200" cy="914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8" name="Line 40">
            <a:extLst>
              <a:ext uri="{FF2B5EF4-FFF2-40B4-BE49-F238E27FC236}">
                <a16:creationId xmlns:a16="http://schemas.microsoft.com/office/drawing/2014/main" id="{76A6A9AB-A919-0836-9308-2E834C69E4FB}"/>
              </a:ext>
            </a:extLst>
          </p:cNvPr>
          <p:cNvSpPr>
            <a:spLocks noChangeShapeType="1"/>
          </p:cNvSpPr>
          <p:nvPr/>
        </p:nvSpPr>
        <p:spPr bwMode="auto">
          <a:xfrm>
            <a:off x="5357051" y="2831420"/>
            <a:ext cx="990600" cy="914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9" name="Line 41">
            <a:extLst>
              <a:ext uri="{FF2B5EF4-FFF2-40B4-BE49-F238E27FC236}">
                <a16:creationId xmlns:a16="http://schemas.microsoft.com/office/drawing/2014/main" id="{5688FE6A-88DD-E35B-87DA-3D3B4D1F0382}"/>
              </a:ext>
            </a:extLst>
          </p:cNvPr>
          <p:cNvSpPr>
            <a:spLocks noChangeShapeType="1"/>
          </p:cNvSpPr>
          <p:nvPr/>
        </p:nvSpPr>
        <p:spPr bwMode="auto">
          <a:xfrm>
            <a:off x="1318451" y="3745820"/>
            <a:ext cx="685800" cy="1066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0" name="Line 42">
            <a:extLst>
              <a:ext uri="{FF2B5EF4-FFF2-40B4-BE49-F238E27FC236}">
                <a16:creationId xmlns:a16="http://schemas.microsoft.com/office/drawing/2014/main" id="{9B92326E-3E64-3573-B1C3-410222CBBAB8}"/>
              </a:ext>
            </a:extLst>
          </p:cNvPr>
          <p:cNvSpPr>
            <a:spLocks noChangeShapeType="1"/>
          </p:cNvSpPr>
          <p:nvPr/>
        </p:nvSpPr>
        <p:spPr bwMode="auto">
          <a:xfrm>
            <a:off x="1318451" y="3745820"/>
            <a:ext cx="1676400" cy="1066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1" name="Line 43">
            <a:extLst>
              <a:ext uri="{FF2B5EF4-FFF2-40B4-BE49-F238E27FC236}">
                <a16:creationId xmlns:a16="http://schemas.microsoft.com/office/drawing/2014/main" id="{1424928E-0F5B-F06E-89F5-BF008728A279}"/>
              </a:ext>
            </a:extLst>
          </p:cNvPr>
          <p:cNvSpPr>
            <a:spLocks noChangeShapeType="1"/>
          </p:cNvSpPr>
          <p:nvPr/>
        </p:nvSpPr>
        <p:spPr bwMode="auto">
          <a:xfrm flipH="1">
            <a:off x="2004251" y="3745820"/>
            <a:ext cx="381000" cy="1143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2" name="Line 44">
            <a:extLst>
              <a:ext uri="{FF2B5EF4-FFF2-40B4-BE49-F238E27FC236}">
                <a16:creationId xmlns:a16="http://schemas.microsoft.com/office/drawing/2014/main" id="{9ADB7C75-C4DA-7490-15B9-2545D47FD22E}"/>
              </a:ext>
            </a:extLst>
          </p:cNvPr>
          <p:cNvSpPr>
            <a:spLocks noChangeShapeType="1"/>
          </p:cNvSpPr>
          <p:nvPr/>
        </p:nvSpPr>
        <p:spPr bwMode="auto">
          <a:xfrm>
            <a:off x="2385251" y="3745820"/>
            <a:ext cx="1676400" cy="1066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3" name="Line 45">
            <a:extLst>
              <a:ext uri="{FF2B5EF4-FFF2-40B4-BE49-F238E27FC236}">
                <a16:creationId xmlns:a16="http://schemas.microsoft.com/office/drawing/2014/main" id="{AD07C7A2-3448-293A-7D94-4E3F470EF964}"/>
              </a:ext>
            </a:extLst>
          </p:cNvPr>
          <p:cNvSpPr>
            <a:spLocks noChangeShapeType="1"/>
          </p:cNvSpPr>
          <p:nvPr/>
        </p:nvSpPr>
        <p:spPr bwMode="auto">
          <a:xfrm flipH="1">
            <a:off x="2994851" y="3745820"/>
            <a:ext cx="457200" cy="1143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4" name="Line 46">
            <a:extLst>
              <a:ext uri="{FF2B5EF4-FFF2-40B4-BE49-F238E27FC236}">
                <a16:creationId xmlns:a16="http://schemas.microsoft.com/office/drawing/2014/main" id="{33AE2E39-4DAF-0DF2-83BC-3B748350F22E}"/>
              </a:ext>
            </a:extLst>
          </p:cNvPr>
          <p:cNvSpPr>
            <a:spLocks noChangeShapeType="1"/>
          </p:cNvSpPr>
          <p:nvPr/>
        </p:nvSpPr>
        <p:spPr bwMode="auto">
          <a:xfrm>
            <a:off x="3452051" y="3745820"/>
            <a:ext cx="609600" cy="1066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5" name="Line 47">
            <a:extLst>
              <a:ext uri="{FF2B5EF4-FFF2-40B4-BE49-F238E27FC236}">
                <a16:creationId xmlns:a16="http://schemas.microsoft.com/office/drawing/2014/main" id="{C83EB580-F100-CCFC-6E83-C84F5BD211FB}"/>
              </a:ext>
            </a:extLst>
          </p:cNvPr>
          <p:cNvSpPr>
            <a:spLocks noChangeShapeType="1"/>
          </p:cNvSpPr>
          <p:nvPr/>
        </p:nvSpPr>
        <p:spPr bwMode="auto">
          <a:xfrm flipH="1">
            <a:off x="2004251" y="3745820"/>
            <a:ext cx="2514600" cy="1143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6" name="Line 48">
            <a:extLst>
              <a:ext uri="{FF2B5EF4-FFF2-40B4-BE49-F238E27FC236}">
                <a16:creationId xmlns:a16="http://schemas.microsoft.com/office/drawing/2014/main" id="{6D24FA0E-FCAA-57D4-C1C1-64537776C50F}"/>
              </a:ext>
            </a:extLst>
          </p:cNvPr>
          <p:cNvSpPr>
            <a:spLocks noChangeShapeType="1"/>
          </p:cNvSpPr>
          <p:nvPr/>
        </p:nvSpPr>
        <p:spPr bwMode="auto">
          <a:xfrm>
            <a:off x="4518851" y="3745820"/>
            <a:ext cx="609600" cy="1066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7" name="Line 49">
            <a:extLst>
              <a:ext uri="{FF2B5EF4-FFF2-40B4-BE49-F238E27FC236}">
                <a16:creationId xmlns:a16="http://schemas.microsoft.com/office/drawing/2014/main" id="{9319D181-140D-3570-CDE8-7D81B4E51BE3}"/>
              </a:ext>
            </a:extLst>
          </p:cNvPr>
          <p:cNvSpPr>
            <a:spLocks noChangeShapeType="1"/>
          </p:cNvSpPr>
          <p:nvPr/>
        </p:nvSpPr>
        <p:spPr bwMode="auto">
          <a:xfrm flipH="1">
            <a:off x="2994851" y="3745820"/>
            <a:ext cx="2438400" cy="1066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8" name="Line 50">
            <a:extLst>
              <a:ext uri="{FF2B5EF4-FFF2-40B4-BE49-F238E27FC236}">
                <a16:creationId xmlns:a16="http://schemas.microsoft.com/office/drawing/2014/main" id="{E8A25442-2FFE-3280-F741-F40935596A34}"/>
              </a:ext>
            </a:extLst>
          </p:cNvPr>
          <p:cNvSpPr>
            <a:spLocks noChangeShapeType="1"/>
          </p:cNvSpPr>
          <p:nvPr/>
        </p:nvSpPr>
        <p:spPr bwMode="auto">
          <a:xfrm flipH="1">
            <a:off x="5128451" y="3745820"/>
            <a:ext cx="304800" cy="1143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9" name="Line 51">
            <a:extLst>
              <a:ext uri="{FF2B5EF4-FFF2-40B4-BE49-F238E27FC236}">
                <a16:creationId xmlns:a16="http://schemas.microsoft.com/office/drawing/2014/main" id="{352DF708-8663-4D2C-8283-6CBDF8942414}"/>
              </a:ext>
            </a:extLst>
          </p:cNvPr>
          <p:cNvSpPr>
            <a:spLocks noChangeShapeType="1"/>
          </p:cNvSpPr>
          <p:nvPr/>
        </p:nvSpPr>
        <p:spPr bwMode="auto">
          <a:xfrm flipH="1">
            <a:off x="5128451" y="3745820"/>
            <a:ext cx="1219200" cy="1143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0" name="Line 52">
            <a:extLst>
              <a:ext uri="{FF2B5EF4-FFF2-40B4-BE49-F238E27FC236}">
                <a16:creationId xmlns:a16="http://schemas.microsoft.com/office/drawing/2014/main" id="{76D44EEE-4278-FF9D-E73F-AECA1ACAB7A8}"/>
              </a:ext>
            </a:extLst>
          </p:cNvPr>
          <p:cNvSpPr>
            <a:spLocks noChangeShapeType="1"/>
          </p:cNvSpPr>
          <p:nvPr/>
        </p:nvSpPr>
        <p:spPr bwMode="auto">
          <a:xfrm flipH="1">
            <a:off x="4061651" y="3745820"/>
            <a:ext cx="2286000" cy="1066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1" name="Line 53">
            <a:extLst>
              <a:ext uri="{FF2B5EF4-FFF2-40B4-BE49-F238E27FC236}">
                <a16:creationId xmlns:a16="http://schemas.microsoft.com/office/drawing/2014/main" id="{02DF4F3B-B0F1-C767-2F6C-F4DAFB027AA8}"/>
              </a:ext>
            </a:extLst>
          </p:cNvPr>
          <p:cNvSpPr>
            <a:spLocks noChangeShapeType="1"/>
          </p:cNvSpPr>
          <p:nvPr/>
        </p:nvSpPr>
        <p:spPr bwMode="auto">
          <a:xfrm>
            <a:off x="2004251" y="4888820"/>
            <a:ext cx="1752600" cy="914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2" name="Line 54">
            <a:extLst>
              <a:ext uri="{FF2B5EF4-FFF2-40B4-BE49-F238E27FC236}">
                <a16:creationId xmlns:a16="http://schemas.microsoft.com/office/drawing/2014/main" id="{03370797-BC70-DFED-0D91-17D019E52DB2}"/>
              </a:ext>
            </a:extLst>
          </p:cNvPr>
          <p:cNvSpPr>
            <a:spLocks noChangeShapeType="1"/>
          </p:cNvSpPr>
          <p:nvPr/>
        </p:nvSpPr>
        <p:spPr bwMode="auto">
          <a:xfrm>
            <a:off x="2994851" y="4812620"/>
            <a:ext cx="838200" cy="1066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3" name="Line 55">
            <a:extLst>
              <a:ext uri="{FF2B5EF4-FFF2-40B4-BE49-F238E27FC236}">
                <a16:creationId xmlns:a16="http://schemas.microsoft.com/office/drawing/2014/main" id="{DDCA96D5-B979-CD6E-B7E5-6BA939058266}"/>
              </a:ext>
            </a:extLst>
          </p:cNvPr>
          <p:cNvSpPr>
            <a:spLocks noChangeShapeType="1"/>
          </p:cNvSpPr>
          <p:nvPr/>
        </p:nvSpPr>
        <p:spPr bwMode="auto">
          <a:xfrm flipH="1">
            <a:off x="3833051" y="4812620"/>
            <a:ext cx="22860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4" name="Line 56">
            <a:extLst>
              <a:ext uri="{FF2B5EF4-FFF2-40B4-BE49-F238E27FC236}">
                <a16:creationId xmlns:a16="http://schemas.microsoft.com/office/drawing/2014/main" id="{99537B56-7343-874F-CC44-88CEF053572E}"/>
              </a:ext>
            </a:extLst>
          </p:cNvPr>
          <p:cNvSpPr>
            <a:spLocks noChangeShapeType="1"/>
          </p:cNvSpPr>
          <p:nvPr/>
        </p:nvSpPr>
        <p:spPr bwMode="auto">
          <a:xfrm flipH="1">
            <a:off x="3756851" y="4888820"/>
            <a:ext cx="137160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5" name="Text Box 57">
            <a:extLst>
              <a:ext uri="{FF2B5EF4-FFF2-40B4-BE49-F238E27FC236}">
                <a16:creationId xmlns:a16="http://schemas.microsoft.com/office/drawing/2014/main" id="{78D495D3-E457-9DD2-B858-ED7068028026}"/>
              </a:ext>
            </a:extLst>
          </p:cNvPr>
          <p:cNvSpPr txBox="1">
            <a:spLocks noChangeArrowheads="1"/>
          </p:cNvSpPr>
          <p:nvPr/>
        </p:nvSpPr>
        <p:spPr bwMode="auto">
          <a:xfrm>
            <a:off x="769176" y="3274332"/>
            <a:ext cx="1006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b="1">
                <a:solidFill>
                  <a:srgbClr val="000000"/>
                </a:solidFill>
                <a:latin typeface="Times New Roman" panose="02020603050405020304" pitchFamily="18" charset="0"/>
              </a:rPr>
              <a:t>time,item</a:t>
            </a:r>
            <a:endParaRPr lang="en-US" altLang="zh-CN" sz="2400">
              <a:solidFill>
                <a:srgbClr val="000000"/>
              </a:solidFill>
              <a:latin typeface="Times New Roman" panose="02020603050405020304" pitchFamily="18" charset="0"/>
            </a:endParaRPr>
          </a:p>
        </p:txBody>
      </p:sp>
      <p:sp>
        <p:nvSpPr>
          <p:cNvPr id="56" name="Text Box 58">
            <a:extLst>
              <a:ext uri="{FF2B5EF4-FFF2-40B4-BE49-F238E27FC236}">
                <a16:creationId xmlns:a16="http://schemas.microsoft.com/office/drawing/2014/main" id="{58605117-2AB8-74AF-E9CC-1952800990CE}"/>
              </a:ext>
            </a:extLst>
          </p:cNvPr>
          <p:cNvSpPr txBox="1">
            <a:spLocks noChangeArrowheads="1"/>
          </p:cNvSpPr>
          <p:nvPr/>
        </p:nvSpPr>
        <p:spPr bwMode="auto">
          <a:xfrm>
            <a:off x="1912176" y="3274332"/>
            <a:ext cx="1311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b="1">
                <a:solidFill>
                  <a:srgbClr val="000000"/>
                </a:solidFill>
                <a:latin typeface="Times New Roman" panose="02020603050405020304" pitchFamily="18" charset="0"/>
              </a:rPr>
              <a:t>time,location</a:t>
            </a:r>
            <a:endParaRPr lang="en-US" altLang="zh-CN" sz="2400">
              <a:solidFill>
                <a:srgbClr val="000000"/>
              </a:solidFill>
              <a:latin typeface="Times New Roman" panose="02020603050405020304" pitchFamily="18" charset="0"/>
            </a:endParaRPr>
          </a:p>
        </p:txBody>
      </p:sp>
      <p:sp>
        <p:nvSpPr>
          <p:cNvPr id="57" name="Text Box 59">
            <a:extLst>
              <a:ext uri="{FF2B5EF4-FFF2-40B4-BE49-F238E27FC236}">
                <a16:creationId xmlns:a16="http://schemas.microsoft.com/office/drawing/2014/main" id="{90C4CA2F-069A-183E-5D17-F076937622F4}"/>
              </a:ext>
            </a:extLst>
          </p:cNvPr>
          <p:cNvSpPr txBox="1">
            <a:spLocks noChangeArrowheads="1"/>
          </p:cNvSpPr>
          <p:nvPr/>
        </p:nvSpPr>
        <p:spPr bwMode="auto">
          <a:xfrm>
            <a:off x="2902776" y="3807732"/>
            <a:ext cx="1333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b="1">
                <a:solidFill>
                  <a:srgbClr val="000000"/>
                </a:solidFill>
                <a:latin typeface="Times New Roman" panose="02020603050405020304" pitchFamily="18" charset="0"/>
              </a:rPr>
              <a:t>time,supplier</a:t>
            </a:r>
            <a:endParaRPr lang="en-US" altLang="zh-CN" sz="2400">
              <a:solidFill>
                <a:srgbClr val="000000"/>
              </a:solidFill>
              <a:latin typeface="Times New Roman" panose="02020603050405020304" pitchFamily="18" charset="0"/>
            </a:endParaRPr>
          </a:p>
        </p:txBody>
      </p:sp>
      <p:sp>
        <p:nvSpPr>
          <p:cNvPr id="58" name="Text Box 60">
            <a:extLst>
              <a:ext uri="{FF2B5EF4-FFF2-40B4-BE49-F238E27FC236}">
                <a16:creationId xmlns:a16="http://schemas.microsoft.com/office/drawing/2014/main" id="{DF841A0C-0618-CCD3-0A44-A9ED15CE46AB}"/>
              </a:ext>
            </a:extLst>
          </p:cNvPr>
          <p:cNvSpPr txBox="1">
            <a:spLocks noChangeArrowheads="1"/>
          </p:cNvSpPr>
          <p:nvPr/>
        </p:nvSpPr>
        <p:spPr bwMode="auto">
          <a:xfrm>
            <a:off x="3969576" y="3274332"/>
            <a:ext cx="1311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b="1">
                <a:solidFill>
                  <a:srgbClr val="000000"/>
                </a:solidFill>
                <a:latin typeface="Times New Roman" panose="02020603050405020304" pitchFamily="18" charset="0"/>
              </a:rPr>
              <a:t>item,location</a:t>
            </a:r>
            <a:endParaRPr lang="en-US" altLang="zh-CN" sz="2400">
              <a:solidFill>
                <a:srgbClr val="000000"/>
              </a:solidFill>
              <a:latin typeface="Times New Roman" panose="02020603050405020304" pitchFamily="18" charset="0"/>
            </a:endParaRPr>
          </a:p>
        </p:txBody>
      </p:sp>
      <p:sp>
        <p:nvSpPr>
          <p:cNvPr id="59" name="Text Box 61">
            <a:extLst>
              <a:ext uri="{FF2B5EF4-FFF2-40B4-BE49-F238E27FC236}">
                <a16:creationId xmlns:a16="http://schemas.microsoft.com/office/drawing/2014/main" id="{71573E75-881B-B179-0E95-3A9D2E65246A}"/>
              </a:ext>
            </a:extLst>
          </p:cNvPr>
          <p:cNvSpPr txBox="1">
            <a:spLocks noChangeArrowheads="1"/>
          </p:cNvSpPr>
          <p:nvPr/>
        </p:nvSpPr>
        <p:spPr bwMode="auto">
          <a:xfrm>
            <a:off x="4883976" y="3883932"/>
            <a:ext cx="1333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b="1">
                <a:solidFill>
                  <a:srgbClr val="000000"/>
                </a:solidFill>
                <a:latin typeface="Times New Roman" panose="02020603050405020304" pitchFamily="18" charset="0"/>
              </a:rPr>
              <a:t>item,supplier</a:t>
            </a:r>
            <a:endParaRPr lang="en-US" altLang="zh-CN" sz="2400">
              <a:solidFill>
                <a:srgbClr val="000000"/>
              </a:solidFill>
              <a:latin typeface="Times New Roman" panose="02020603050405020304" pitchFamily="18" charset="0"/>
            </a:endParaRPr>
          </a:p>
        </p:txBody>
      </p:sp>
      <p:sp>
        <p:nvSpPr>
          <p:cNvPr id="60" name="Text Box 62">
            <a:extLst>
              <a:ext uri="{FF2B5EF4-FFF2-40B4-BE49-F238E27FC236}">
                <a16:creationId xmlns:a16="http://schemas.microsoft.com/office/drawing/2014/main" id="{F600E226-C5C2-C6B7-43EC-0B73FC08E566}"/>
              </a:ext>
            </a:extLst>
          </p:cNvPr>
          <p:cNvSpPr txBox="1">
            <a:spLocks noChangeArrowheads="1"/>
          </p:cNvSpPr>
          <p:nvPr/>
        </p:nvSpPr>
        <p:spPr bwMode="auto">
          <a:xfrm>
            <a:off x="6026976" y="3274332"/>
            <a:ext cx="1638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b="1">
                <a:solidFill>
                  <a:srgbClr val="000000"/>
                </a:solidFill>
                <a:latin typeface="Times New Roman" panose="02020603050405020304" pitchFamily="18" charset="0"/>
              </a:rPr>
              <a:t>location,supplier</a:t>
            </a:r>
            <a:endParaRPr lang="en-US" altLang="zh-CN" sz="2400">
              <a:solidFill>
                <a:srgbClr val="000000"/>
              </a:solidFill>
              <a:latin typeface="Times New Roman" panose="02020603050405020304" pitchFamily="18" charset="0"/>
            </a:endParaRPr>
          </a:p>
        </p:txBody>
      </p:sp>
      <p:sp>
        <p:nvSpPr>
          <p:cNvPr id="61" name="Text Box 63">
            <a:extLst>
              <a:ext uri="{FF2B5EF4-FFF2-40B4-BE49-F238E27FC236}">
                <a16:creationId xmlns:a16="http://schemas.microsoft.com/office/drawing/2014/main" id="{7B11E9C5-E51B-70FE-FC96-6E364C0A620C}"/>
              </a:ext>
            </a:extLst>
          </p:cNvPr>
          <p:cNvSpPr txBox="1">
            <a:spLocks noChangeArrowheads="1"/>
          </p:cNvSpPr>
          <p:nvPr/>
        </p:nvSpPr>
        <p:spPr bwMode="auto">
          <a:xfrm>
            <a:off x="769176" y="4493532"/>
            <a:ext cx="1747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b="1">
                <a:solidFill>
                  <a:srgbClr val="000000"/>
                </a:solidFill>
                <a:latin typeface="Times New Roman" panose="02020603050405020304" pitchFamily="18" charset="0"/>
              </a:rPr>
              <a:t>time,item,location</a:t>
            </a:r>
            <a:endParaRPr lang="en-US" altLang="zh-CN" sz="2400">
              <a:solidFill>
                <a:srgbClr val="000000"/>
              </a:solidFill>
              <a:latin typeface="Times New Roman" panose="02020603050405020304" pitchFamily="18" charset="0"/>
            </a:endParaRPr>
          </a:p>
        </p:txBody>
      </p:sp>
      <p:sp>
        <p:nvSpPr>
          <p:cNvPr id="62" name="Text Box 64">
            <a:extLst>
              <a:ext uri="{FF2B5EF4-FFF2-40B4-BE49-F238E27FC236}">
                <a16:creationId xmlns:a16="http://schemas.microsoft.com/office/drawing/2014/main" id="{9F426646-6BA8-46E8-D99D-9FB17ED662A2}"/>
              </a:ext>
            </a:extLst>
          </p:cNvPr>
          <p:cNvSpPr txBox="1">
            <a:spLocks noChangeArrowheads="1"/>
          </p:cNvSpPr>
          <p:nvPr/>
        </p:nvSpPr>
        <p:spPr bwMode="auto">
          <a:xfrm>
            <a:off x="2293176" y="5052332"/>
            <a:ext cx="156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b="1">
                <a:solidFill>
                  <a:srgbClr val="000000"/>
                </a:solidFill>
                <a:latin typeface="Times New Roman" panose="02020603050405020304" pitchFamily="18" charset="0"/>
              </a:rPr>
              <a:t>time,item,supplier</a:t>
            </a:r>
            <a:endParaRPr lang="en-US" altLang="zh-CN" sz="2400">
              <a:solidFill>
                <a:srgbClr val="000000"/>
              </a:solidFill>
              <a:latin typeface="Times New Roman" panose="02020603050405020304" pitchFamily="18" charset="0"/>
            </a:endParaRPr>
          </a:p>
        </p:txBody>
      </p:sp>
      <p:sp>
        <p:nvSpPr>
          <p:cNvPr id="63" name="Text Box 65">
            <a:extLst>
              <a:ext uri="{FF2B5EF4-FFF2-40B4-BE49-F238E27FC236}">
                <a16:creationId xmlns:a16="http://schemas.microsoft.com/office/drawing/2014/main" id="{19681E15-8CBB-952A-F63E-BA7F485B0D4B}"/>
              </a:ext>
            </a:extLst>
          </p:cNvPr>
          <p:cNvSpPr txBox="1">
            <a:spLocks noChangeArrowheads="1"/>
          </p:cNvSpPr>
          <p:nvPr/>
        </p:nvSpPr>
        <p:spPr bwMode="auto">
          <a:xfrm>
            <a:off x="3359976" y="4366532"/>
            <a:ext cx="1831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b="1">
                <a:solidFill>
                  <a:srgbClr val="000000"/>
                </a:solidFill>
                <a:latin typeface="Times New Roman" panose="02020603050405020304" pitchFamily="18" charset="0"/>
              </a:rPr>
              <a:t>time,location,supplier</a:t>
            </a:r>
            <a:endParaRPr lang="en-US" altLang="zh-CN" sz="2400">
              <a:solidFill>
                <a:srgbClr val="000000"/>
              </a:solidFill>
              <a:latin typeface="Times New Roman" panose="02020603050405020304" pitchFamily="18" charset="0"/>
            </a:endParaRPr>
          </a:p>
        </p:txBody>
      </p:sp>
      <p:sp>
        <p:nvSpPr>
          <p:cNvPr id="32768" name="Text Box 66">
            <a:extLst>
              <a:ext uri="{FF2B5EF4-FFF2-40B4-BE49-F238E27FC236}">
                <a16:creationId xmlns:a16="http://schemas.microsoft.com/office/drawing/2014/main" id="{2B83B1FC-E89B-B5AE-772C-B66642F2A397}"/>
              </a:ext>
            </a:extLst>
          </p:cNvPr>
          <p:cNvSpPr txBox="1">
            <a:spLocks noChangeArrowheads="1"/>
          </p:cNvSpPr>
          <p:nvPr/>
        </p:nvSpPr>
        <p:spPr bwMode="auto">
          <a:xfrm>
            <a:off x="4579176" y="5026932"/>
            <a:ext cx="2074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b="1">
                <a:solidFill>
                  <a:srgbClr val="000000"/>
                </a:solidFill>
                <a:latin typeface="Times New Roman" panose="02020603050405020304" pitchFamily="18" charset="0"/>
              </a:rPr>
              <a:t>item,location,supplier</a:t>
            </a:r>
            <a:endParaRPr lang="en-US" altLang="zh-CN" sz="2400">
              <a:solidFill>
                <a:srgbClr val="000000"/>
              </a:solidFill>
              <a:latin typeface="Times New Roman" panose="02020603050405020304" pitchFamily="18" charset="0"/>
            </a:endParaRPr>
          </a:p>
        </p:txBody>
      </p:sp>
      <p:sp>
        <p:nvSpPr>
          <p:cNvPr id="32769" name="Text Box 67">
            <a:extLst>
              <a:ext uri="{FF2B5EF4-FFF2-40B4-BE49-F238E27FC236}">
                <a16:creationId xmlns:a16="http://schemas.microsoft.com/office/drawing/2014/main" id="{30D50C65-2F8D-FF88-17EB-E5D34E7DD388}"/>
              </a:ext>
            </a:extLst>
          </p:cNvPr>
          <p:cNvSpPr txBox="1">
            <a:spLocks noChangeArrowheads="1"/>
          </p:cNvSpPr>
          <p:nvPr/>
        </p:nvSpPr>
        <p:spPr bwMode="auto">
          <a:xfrm>
            <a:off x="2597976" y="5865132"/>
            <a:ext cx="2663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b="1">
                <a:solidFill>
                  <a:srgbClr val="000000"/>
                </a:solidFill>
                <a:latin typeface="Times New Roman" panose="02020603050405020304" pitchFamily="18" charset="0"/>
              </a:rPr>
              <a:t>time, item, location, supplier</a:t>
            </a:r>
            <a:endParaRPr lang="en-US" altLang="zh-CN" sz="2400">
              <a:solidFill>
                <a:srgbClr val="000000"/>
              </a:solidFill>
              <a:latin typeface="Times New Roman" panose="02020603050405020304" pitchFamily="18" charset="0"/>
            </a:endParaRPr>
          </a:p>
        </p:txBody>
      </p:sp>
      <p:sp>
        <p:nvSpPr>
          <p:cNvPr id="32770" name="Text Box 68">
            <a:extLst>
              <a:ext uri="{FF2B5EF4-FFF2-40B4-BE49-F238E27FC236}">
                <a16:creationId xmlns:a16="http://schemas.microsoft.com/office/drawing/2014/main" id="{8E176648-1510-5B70-ACEF-8D6F5C172CA9}"/>
              </a:ext>
            </a:extLst>
          </p:cNvPr>
          <p:cNvSpPr txBox="1">
            <a:spLocks noChangeArrowheads="1"/>
          </p:cNvSpPr>
          <p:nvPr/>
        </p:nvSpPr>
        <p:spPr bwMode="auto">
          <a:xfrm>
            <a:off x="7490651" y="1612220"/>
            <a:ext cx="1827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0-D(</a:t>
            </a:r>
            <a:r>
              <a:rPr lang="zh-CN" altLang="en-US" sz="2000">
                <a:solidFill>
                  <a:srgbClr val="000000"/>
                </a:solidFill>
                <a:latin typeface="Times New Roman" panose="02020603050405020304" pitchFamily="18" charset="0"/>
              </a:rPr>
              <a:t>顶点</a:t>
            </a:r>
            <a:r>
              <a:rPr lang="en-US" altLang="zh-CN" sz="2000">
                <a:solidFill>
                  <a:srgbClr val="000000"/>
                </a:solidFill>
                <a:latin typeface="Times New Roman" panose="02020603050405020304" pitchFamily="18" charset="0"/>
              </a:rPr>
              <a:t>) </a:t>
            </a:r>
            <a:r>
              <a:rPr lang="zh-CN" altLang="en-US" sz="2000">
                <a:solidFill>
                  <a:srgbClr val="000000"/>
                </a:solidFill>
                <a:latin typeface="Times New Roman" panose="02020603050405020304" pitchFamily="18" charset="0"/>
              </a:rPr>
              <a:t>方体</a:t>
            </a:r>
            <a:endParaRPr lang="zh-CN" altLang="en-US" sz="2400">
              <a:solidFill>
                <a:srgbClr val="000000"/>
              </a:solidFill>
              <a:latin typeface="Times New Roman" panose="02020603050405020304" pitchFamily="18" charset="0"/>
            </a:endParaRPr>
          </a:p>
        </p:txBody>
      </p:sp>
      <p:sp>
        <p:nvSpPr>
          <p:cNvPr id="32771" name="Text Box 69">
            <a:extLst>
              <a:ext uri="{FF2B5EF4-FFF2-40B4-BE49-F238E27FC236}">
                <a16:creationId xmlns:a16="http://schemas.microsoft.com/office/drawing/2014/main" id="{65983F77-137D-5C41-45E3-19A3A37A6341}"/>
              </a:ext>
            </a:extLst>
          </p:cNvPr>
          <p:cNvSpPr txBox="1">
            <a:spLocks noChangeArrowheads="1"/>
          </p:cNvSpPr>
          <p:nvPr/>
        </p:nvSpPr>
        <p:spPr bwMode="auto">
          <a:xfrm>
            <a:off x="7474776" y="2540907"/>
            <a:ext cx="1087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1-D</a:t>
            </a:r>
            <a:r>
              <a:rPr lang="zh-CN" altLang="en-US" sz="2000">
                <a:solidFill>
                  <a:srgbClr val="000000"/>
                </a:solidFill>
                <a:latin typeface="Times New Roman" panose="02020603050405020304" pitchFamily="18" charset="0"/>
              </a:rPr>
              <a:t>方体</a:t>
            </a:r>
            <a:endParaRPr lang="zh-CN" altLang="en-US" sz="2400">
              <a:solidFill>
                <a:srgbClr val="000000"/>
              </a:solidFill>
              <a:latin typeface="Times New Roman" panose="02020603050405020304" pitchFamily="18" charset="0"/>
            </a:endParaRPr>
          </a:p>
        </p:txBody>
      </p:sp>
      <p:sp>
        <p:nvSpPr>
          <p:cNvPr id="32772" name="Text Box 70">
            <a:extLst>
              <a:ext uri="{FF2B5EF4-FFF2-40B4-BE49-F238E27FC236}">
                <a16:creationId xmlns:a16="http://schemas.microsoft.com/office/drawing/2014/main" id="{569D625E-14B8-C1E3-B6BD-83BF77DA7F8F}"/>
              </a:ext>
            </a:extLst>
          </p:cNvPr>
          <p:cNvSpPr txBox="1">
            <a:spLocks noChangeArrowheads="1"/>
          </p:cNvSpPr>
          <p:nvPr/>
        </p:nvSpPr>
        <p:spPr bwMode="auto">
          <a:xfrm>
            <a:off x="7474776" y="3607707"/>
            <a:ext cx="1150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2-D </a:t>
            </a:r>
            <a:r>
              <a:rPr lang="zh-CN" altLang="en-US" sz="2000">
                <a:solidFill>
                  <a:srgbClr val="000000"/>
                </a:solidFill>
                <a:latin typeface="Times New Roman" panose="02020603050405020304" pitchFamily="18" charset="0"/>
              </a:rPr>
              <a:t>方体</a:t>
            </a:r>
            <a:endParaRPr lang="zh-CN" altLang="en-US" sz="2400">
              <a:solidFill>
                <a:srgbClr val="000000"/>
              </a:solidFill>
              <a:latin typeface="Times New Roman" panose="02020603050405020304" pitchFamily="18" charset="0"/>
            </a:endParaRPr>
          </a:p>
        </p:txBody>
      </p:sp>
      <p:sp>
        <p:nvSpPr>
          <p:cNvPr id="32773" name="Text Box 71">
            <a:extLst>
              <a:ext uri="{FF2B5EF4-FFF2-40B4-BE49-F238E27FC236}">
                <a16:creationId xmlns:a16="http://schemas.microsoft.com/office/drawing/2014/main" id="{F984CA92-8C7D-E7A7-CDC3-0F6E96FA862F}"/>
              </a:ext>
            </a:extLst>
          </p:cNvPr>
          <p:cNvSpPr txBox="1">
            <a:spLocks noChangeArrowheads="1"/>
          </p:cNvSpPr>
          <p:nvPr/>
        </p:nvSpPr>
        <p:spPr bwMode="auto">
          <a:xfrm>
            <a:off x="7474776" y="4522107"/>
            <a:ext cx="1150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3-D </a:t>
            </a:r>
            <a:r>
              <a:rPr lang="zh-CN" altLang="en-US" sz="2000">
                <a:solidFill>
                  <a:srgbClr val="000000"/>
                </a:solidFill>
                <a:latin typeface="Times New Roman" panose="02020603050405020304" pitchFamily="18" charset="0"/>
              </a:rPr>
              <a:t>方体</a:t>
            </a:r>
            <a:endParaRPr lang="zh-CN" altLang="en-US" sz="2400">
              <a:solidFill>
                <a:srgbClr val="000000"/>
              </a:solidFill>
              <a:latin typeface="Times New Roman" panose="02020603050405020304" pitchFamily="18" charset="0"/>
            </a:endParaRPr>
          </a:p>
        </p:txBody>
      </p:sp>
      <p:sp>
        <p:nvSpPr>
          <p:cNvPr id="32774" name="Text Box 72">
            <a:extLst>
              <a:ext uri="{FF2B5EF4-FFF2-40B4-BE49-F238E27FC236}">
                <a16:creationId xmlns:a16="http://schemas.microsoft.com/office/drawing/2014/main" id="{C0843C5A-5DE3-0ED6-ED0A-4E18D8CCA7AE}"/>
              </a:ext>
            </a:extLst>
          </p:cNvPr>
          <p:cNvSpPr txBox="1">
            <a:spLocks noChangeArrowheads="1"/>
          </p:cNvSpPr>
          <p:nvPr/>
        </p:nvSpPr>
        <p:spPr bwMode="auto">
          <a:xfrm>
            <a:off x="7550976" y="5436507"/>
            <a:ext cx="1827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4-D(</a:t>
            </a:r>
            <a:r>
              <a:rPr lang="zh-CN" altLang="en-US" sz="2000">
                <a:solidFill>
                  <a:srgbClr val="000000"/>
                </a:solidFill>
                <a:latin typeface="Times New Roman" panose="02020603050405020304" pitchFamily="18" charset="0"/>
              </a:rPr>
              <a:t>基本</a:t>
            </a:r>
            <a:r>
              <a:rPr lang="en-US" altLang="zh-CN" sz="2000">
                <a:solidFill>
                  <a:srgbClr val="000000"/>
                </a:solidFill>
                <a:latin typeface="Times New Roman" panose="02020603050405020304" pitchFamily="18" charset="0"/>
              </a:rPr>
              <a:t>) </a:t>
            </a:r>
            <a:r>
              <a:rPr lang="zh-CN" altLang="en-US" sz="2000">
                <a:solidFill>
                  <a:srgbClr val="000000"/>
                </a:solidFill>
                <a:latin typeface="Times New Roman" panose="02020603050405020304" pitchFamily="18" charset="0"/>
              </a:rPr>
              <a:t>方体</a:t>
            </a:r>
            <a:endParaRPr lang="zh-CN" altLang="en-US" sz="2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517076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数据仓库的概念模型</a:t>
            </a:r>
          </a:p>
        </p:txBody>
      </p:sp>
      <p:sp>
        <p:nvSpPr>
          <p:cNvPr id="2" name="Rectangle 3">
            <a:extLst>
              <a:ext uri="{FF2B5EF4-FFF2-40B4-BE49-F238E27FC236}">
                <a16:creationId xmlns:a16="http://schemas.microsoft.com/office/drawing/2014/main" id="{3B04382A-818E-2838-C7E3-8B645F7B7AF4}"/>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最流行的数据仓库概念模型是多维数据模型。这种模型可以以星型模式、雪花模式、或事实星座模式的形式存在。</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星型模式（</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Star schema</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 </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事实表在中心，周围围绕地连接着维表（每维一个），事实表含有大量数据，没有冗余。</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雪花模式（</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Snowflake schema</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  </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是星型模式的变种，其中某些维表是规范化的，因而把数据进一步分解到附加表中。结果，模式图形成类似于雪花的形状。</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事实星座（</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Fact constellations</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 </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复杂应用可能需要多个事实表共享维表</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 </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这种模式可以看作星型模式的汇集，因此称为星系模式（</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galaxy schema</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），或者事实星座（</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fact constellation</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 </a:t>
            </a:r>
            <a:endParaRPr kumimoji="0" lang="zh-CN" altLang="en-US" sz="22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1192094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星型模式实例</a:t>
            </a:r>
          </a:p>
        </p:txBody>
      </p:sp>
      <p:sp>
        <p:nvSpPr>
          <p:cNvPr id="2" name="Rectangle 4">
            <a:extLst>
              <a:ext uri="{FF2B5EF4-FFF2-40B4-BE49-F238E27FC236}">
                <a16:creationId xmlns:a16="http://schemas.microsoft.com/office/drawing/2014/main" id="{F528DF52-040C-3875-D69C-ABCB046A2AB1}"/>
              </a:ext>
            </a:extLst>
          </p:cNvPr>
          <p:cNvSpPr txBox="1">
            <a:spLocks noChangeArrowheads="1"/>
          </p:cNvSpPr>
          <p:nvPr/>
        </p:nvSpPr>
        <p:spPr bwMode="auto">
          <a:xfrm>
            <a:off x="7160079" y="1943100"/>
            <a:ext cx="249555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tabLst/>
              <a:defRPr/>
            </a:pPr>
            <a:r>
              <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rPr>
              <a:t>   </a:t>
            </a:r>
          </a:p>
        </p:txBody>
      </p:sp>
      <p:sp>
        <p:nvSpPr>
          <p:cNvPr id="3" name="Rectangle 5">
            <a:extLst>
              <a:ext uri="{FF2B5EF4-FFF2-40B4-BE49-F238E27FC236}">
                <a16:creationId xmlns:a16="http://schemas.microsoft.com/office/drawing/2014/main" id="{FB2BEFBA-CC8F-1D54-3C15-DCE39D8FA73C}"/>
              </a:ext>
            </a:extLst>
          </p:cNvPr>
          <p:cNvSpPr>
            <a:spLocks noChangeArrowheads="1"/>
          </p:cNvSpPr>
          <p:nvPr/>
        </p:nvSpPr>
        <p:spPr bwMode="auto">
          <a:xfrm>
            <a:off x="4288292" y="3429000"/>
            <a:ext cx="2065337" cy="4524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4" name="Group 6">
            <a:extLst>
              <a:ext uri="{FF2B5EF4-FFF2-40B4-BE49-F238E27FC236}">
                <a16:creationId xmlns:a16="http://schemas.microsoft.com/office/drawing/2014/main" id="{50585211-DB9B-D0A7-E009-95765B25EFD3}"/>
              </a:ext>
            </a:extLst>
          </p:cNvPr>
          <p:cNvGrpSpPr>
            <a:grpSpLocks/>
          </p:cNvGrpSpPr>
          <p:nvPr/>
        </p:nvGrpSpPr>
        <p:grpSpPr bwMode="auto">
          <a:xfrm>
            <a:off x="1045029" y="1562100"/>
            <a:ext cx="1819275" cy="2163763"/>
            <a:chOff x="277" y="1164"/>
            <a:chExt cx="1133" cy="1341"/>
          </a:xfrm>
        </p:grpSpPr>
        <p:sp>
          <p:nvSpPr>
            <p:cNvPr id="5" name="Rectangle 7">
              <a:extLst>
                <a:ext uri="{FF2B5EF4-FFF2-40B4-BE49-F238E27FC236}">
                  <a16:creationId xmlns:a16="http://schemas.microsoft.com/office/drawing/2014/main" id="{180DB82B-0285-BED5-DE8A-15ECD9575C1D}"/>
                </a:ext>
              </a:extLst>
            </p:cNvPr>
            <p:cNvSpPr>
              <a:spLocks noChangeArrowheads="1"/>
            </p:cNvSpPr>
            <p:nvPr/>
          </p:nvSpPr>
          <p:spPr bwMode="auto">
            <a:xfrm>
              <a:off x="277" y="1421"/>
              <a:ext cx="1133" cy="1084"/>
            </a:xfrm>
            <a:prstGeom prst="rect">
              <a:avLst/>
            </a:prstGeom>
            <a:solidFill>
              <a:srgbClr val="00FF99"/>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time_key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day_of_the_week</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month</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quarter</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year</a:t>
              </a:r>
            </a:p>
          </p:txBody>
        </p:sp>
        <p:sp>
          <p:nvSpPr>
            <p:cNvPr id="6" name="Rectangle 8">
              <a:extLst>
                <a:ext uri="{FF2B5EF4-FFF2-40B4-BE49-F238E27FC236}">
                  <a16:creationId xmlns:a16="http://schemas.microsoft.com/office/drawing/2014/main" id="{9BDD9E43-AC34-AAFE-F293-18667BCC8598}"/>
                </a:ext>
              </a:extLst>
            </p:cNvPr>
            <p:cNvSpPr>
              <a:spLocks noChangeArrowheads="1"/>
            </p:cNvSpPr>
            <p:nvPr/>
          </p:nvSpPr>
          <p:spPr bwMode="auto">
            <a:xfrm>
              <a:off x="277" y="1164"/>
              <a:ext cx="401" cy="252"/>
            </a:xfrm>
            <a:prstGeom prst="rect">
              <a:avLst/>
            </a:prstGeom>
            <a:solidFill>
              <a:srgbClr val="00FF99"/>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a:t>
              </a:r>
            </a:p>
          </p:txBody>
        </p:sp>
      </p:grpSp>
      <p:grpSp>
        <p:nvGrpSpPr>
          <p:cNvPr id="7" name="Group 9">
            <a:extLst>
              <a:ext uri="{FF2B5EF4-FFF2-40B4-BE49-F238E27FC236}">
                <a16:creationId xmlns:a16="http://schemas.microsoft.com/office/drawing/2014/main" id="{C0B02768-C469-AA88-FF8B-7A25728EE8E9}"/>
              </a:ext>
            </a:extLst>
          </p:cNvPr>
          <p:cNvGrpSpPr>
            <a:grpSpLocks/>
          </p:cNvGrpSpPr>
          <p:nvPr/>
        </p:nvGrpSpPr>
        <p:grpSpPr bwMode="auto">
          <a:xfrm>
            <a:off x="7344229" y="4133850"/>
            <a:ext cx="1831975" cy="1884363"/>
            <a:chOff x="684" y="2196"/>
            <a:chExt cx="1140" cy="1168"/>
          </a:xfrm>
        </p:grpSpPr>
        <p:sp>
          <p:nvSpPr>
            <p:cNvPr id="8" name="Rectangle 10">
              <a:extLst>
                <a:ext uri="{FF2B5EF4-FFF2-40B4-BE49-F238E27FC236}">
                  <a16:creationId xmlns:a16="http://schemas.microsoft.com/office/drawing/2014/main" id="{D056EA95-BD17-F306-5013-CD2AE53A0960}"/>
                </a:ext>
              </a:extLst>
            </p:cNvPr>
            <p:cNvSpPr>
              <a:spLocks noChangeArrowheads="1"/>
            </p:cNvSpPr>
            <p:nvPr/>
          </p:nvSpPr>
          <p:spPr bwMode="auto">
            <a:xfrm>
              <a:off x="684" y="2450"/>
              <a:ext cx="1140" cy="914"/>
            </a:xfrm>
            <a:prstGeom prst="rect">
              <a:avLst/>
            </a:prstGeom>
            <a:solidFill>
              <a:srgbClr val="FFFF99"/>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location_key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street</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city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state_or_province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country</a:t>
              </a:r>
            </a:p>
          </p:txBody>
        </p:sp>
        <p:sp>
          <p:nvSpPr>
            <p:cNvPr id="9" name="Rectangle 11">
              <a:extLst>
                <a:ext uri="{FF2B5EF4-FFF2-40B4-BE49-F238E27FC236}">
                  <a16:creationId xmlns:a16="http://schemas.microsoft.com/office/drawing/2014/main" id="{2A6451CC-8595-32B2-676C-2D525627D0EC}"/>
                </a:ext>
              </a:extLst>
            </p:cNvPr>
            <p:cNvSpPr>
              <a:spLocks noChangeArrowheads="1"/>
            </p:cNvSpPr>
            <p:nvPr/>
          </p:nvSpPr>
          <p:spPr bwMode="auto">
            <a:xfrm>
              <a:off x="684" y="2196"/>
              <a:ext cx="630" cy="252"/>
            </a:xfrm>
            <a:prstGeom prst="rect">
              <a:avLst/>
            </a:prstGeom>
            <a:solidFill>
              <a:srgbClr val="FFFF99"/>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location</a:t>
              </a:r>
            </a:p>
          </p:txBody>
        </p:sp>
      </p:grpSp>
      <p:sp>
        <p:nvSpPr>
          <p:cNvPr id="10" name="Rectangle 12">
            <a:extLst>
              <a:ext uri="{FF2B5EF4-FFF2-40B4-BE49-F238E27FC236}">
                <a16:creationId xmlns:a16="http://schemas.microsoft.com/office/drawing/2014/main" id="{FD71B5D0-D463-87F5-6F77-BE8EC863591D}"/>
              </a:ext>
            </a:extLst>
          </p:cNvPr>
          <p:cNvSpPr>
            <a:spLocks noChangeArrowheads="1"/>
          </p:cNvSpPr>
          <p:nvPr/>
        </p:nvSpPr>
        <p:spPr bwMode="auto">
          <a:xfrm>
            <a:off x="4191454" y="2546350"/>
            <a:ext cx="186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Sales Fact Table</a:t>
            </a:r>
          </a:p>
        </p:txBody>
      </p:sp>
      <p:sp>
        <p:nvSpPr>
          <p:cNvPr id="11" name="Rectangle 13">
            <a:extLst>
              <a:ext uri="{FF2B5EF4-FFF2-40B4-BE49-F238E27FC236}">
                <a16:creationId xmlns:a16="http://schemas.microsoft.com/office/drawing/2014/main" id="{A1AE5556-4224-CA22-4EAC-9B4C33D3BCC3}"/>
              </a:ext>
            </a:extLst>
          </p:cNvPr>
          <p:cNvSpPr>
            <a:spLocks noChangeArrowheads="1"/>
          </p:cNvSpPr>
          <p:nvPr/>
        </p:nvSpPr>
        <p:spPr bwMode="auto">
          <a:xfrm>
            <a:off x="4288292" y="2963863"/>
            <a:ext cx="2065337" cy="45243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Rectangle 14">
            <a:extLst>
              <a:ext uri="{FF2B5EF4-FFF2-40B4-BE49-F238E27FC236}">
                <a16:creationId xmlns:a16="http://schemas.microsoft.com/office/drawing/2014/main" id="{9FE912DD-060F-C8BA-59CE-719BE1E9991C}"/>
              </a:ext>
            </a:extLst>
          </p:cNvPr>
          <p:cNvSpPr>
            <a:spLocks noChangeArrowheads="1"/>
          </p:cNvSpPr>
          <p:nvPr/>
        </p:nvSpPr>
        <p:spPr bwMode="auto">
          <a:xfrm>
            <a:off x="4321629" y="3009900"/>
            <a:ext cx="2057400" cy="396875"/>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solidFill>
                  <a:srgbClr val="000000"/>
                </a:solidFill>
                <a:latin typeface="Times New Roman" panose="02020603050405020304" pitchFamily="18" charset="0"/>
              </a:rPr>
              <a:t>           time_key</a:t>
            </a:r>
          </a:p>
        </p:txBody>
      </p:sp>
      <p:sp>
        <p:nvSpPr>
          <p:cNvPr id="13" name="Rectangle 15">
            <a:extLst>
              <a:ext uri="{FF2B5EF4-FFF2-40B4-BE49-F238E27FC236}">
                <a16:creationId xmlns:a16="http://schemas.microsoft.com/office/drawing/2014/main" id="{A7B2F347-C5F1-4C0B-72E8-F985A0C444F8}"/>
              </a:ext>
            </a:extLst>
          </p:cNvPr>
          <p:cNvSpPr>
            <a:spLocks noChangeArrowheads="1"/>
          </p:cNvSpPr>
          <p:nvPr/>
        </p:nvSpPr>
        <p:spPr bwMode="auto">
          <a:xfrm>
            <a:off x="4323217" y="3459163"/>
            <a:ext cx="2016125" cy="3968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a:solidFill>
                  <a:srgbClr val="000000"/>
                </a:solidFill>
                <a:latin typeface="Times New Roman" panose="02020603050405020304" pitchFamily="18" charset="0"/>
              </a:rPr>
              <a:t>              </a:t>
            </a:r>
            <a:r>
              <a:rPr lang="en-US" altLang="zh-CN" sz="2000" dirty="0" err="1">
                <a:solidFill>
                  <a:srgbClr val="000000"/>
                </a:solidFill>
                <a:latin typeface="Times New Roman" panose="02020603050405020304" pitchFamily="18" charset="0"/>
              </a:rPr>
              <a:t>item_key</a:t>
            </a:r>
            <a:endParaRPr lang="en-US" altLang="zh-CN" sz="2000" dirty="0">
              <a:solidFill>
                <a:srgbClr val="000000"/>
              </a:solidFill>
              <a:latin typeface="Times New Roman" panose="02020603050405020304" pitchFamily="18" charset="0"/>
            </a:endParaRPr>
          </a:p>
        </p:txBody>
      </p:sp>
      <p:sp>
        <p:nvSpPr>
          <p:cNvPr id="14" name="Rectangle 16">
            <a:extLst>
              <a:ext uri="{FF2B5EF4-FFF2-40B4-BE49-F238E27FC236}">
                <a16:creationId xmlns:a16="http://schemas.microsoft.com/office/drawing/2014/main" id="{9DD85E4B-F921-1CE8-545B-175FE5727C87}"/>
              </a:ext>
            </a:extLst>
          </p:cNvPr>
          <p:cNvSpPr>
            <a:spLocks noChangeArrowheads="1"/>
          </p:cNvSpPr>
          <p:nvPr/>
        </p:nvSpPr>
        <p:spPr bwMode="auto">
          <a:xfrm>
            <a:off x="4288292" y="3894138"/>
            <a:ext cx="2065337" cy="4508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5" name="Rectangle 17">
            <a:extLst>
              <a:ext uri="{FF2B5EF4-FFF2-40B4-BE49-F238E27FC236}">
                <a16:creationId xmlns:a16="http://schemas.microsoft.com/office/drawing/2014/main" id="{20744F5A-347E-2DF2-310F-FFFFA59CFCAE}"/>
              </a:ext>
            </a:extLst>
          </p:cNvPr>
          <p:cNvSpPr>
            <a:spLocks noChangeArrowheads="1"/>
          </p:cNvSpPr>
          <p:nvPr/>
        </p:nvSpPr>
        <p:spPr bwMode="auto">
          <a:xfrm>
            <a:off x="4323217" y="3905250"/>
            <a:ext cx="20669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           branch_key</a:t>
            </a:r>
          </a:p>
        </p:txBody>
      </p:sp>
      <p:sp>
        <p:nvSpPr>
          <p:cNvPr id="16" name="Rectangle 18">
            <a:extLst>
              <a:ext uri="{FF2B5EF4-FFF2-40B4-BE49-F238E27FC236}">
                <a16:creationId xmlns:a16="http://schemas.microsoft.com/office/drawing/2014/main" id="{A9EDA4BB-48BE-5DC2-C7C7-6FCD824AAB5F}"/>
              </a:ext>
            </a:extLst>
          </p:cNvPr>
          <p:cNvSpPr>
            <a:spLocks noChangeArrowheads="1"/>
          </p:cNvSpPr>
          <p:nvPr/>
        </p:nvSpPr>
        <p:spPr bwMode="auto">
          <a:xfrm>
            <a:off x="4288292" y="4357688"/>
            <a:ext cx="2065337" cy="45243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7" name="Rectangle 19">
            <a:extLst>
              <a:ext uri="{FF2B5EF4-FFF2-40B4-BE49-F238E27FC236}">
                <a16:creationId xmlns:a16="http://schemas.microsoft.com/office/drawing/2014/main" id="{695AEA56-63DA-465D-65CA-C4DD8DAA25A0}"/>
              </a:ext>
            </a:extLst>
          </p:cNvPr>
          <p:cNvSpPr>
            <a:spLocks noChangeArrowheads="1"/>
          </p:cNvSpPr>
          <p:nvPr/>
        </p:nvSpPr>
        <p:spPr bwMode="auto">
          <a:xfrm>
            <a:off x="4321629" y="4381500"/>
            <a:ext cx="2065338" cy="3968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         location_key</a:t>
            </a:r>
          </a:p>
        </p:txBody>
      </p:sp>
      <p:sp>
        <p:nvSpPr>
          <p:cNvPr id="18" name="Rectangle 20">
            <a:extLst>
              <a:ext uri="{FF2B5EF4-FFF2-40B4-BE49-F238E27FC236}">
                <a16:creationId xmlns:a16="http://schemas.microsoft.com/office/drawing/2014/main" id="{F8833736-D9A4-0549-C711-2D0D6CC8637D}"/>
              </a:ext>
            </a:extLst>
          </p:cNvPr>
          <p:cNvSpPr>
            <a:spLocks noChangeArrowheads="1"/>
          </p:cNvSpPr>
          <p:nvPr/>
        </p:nvSpPr>
        <p:spPr bwMode="auto">
          <a:xfrm>
            <a:off x="4288292" y="4822825"/>
            <a:ext cx="2065337" cy="4524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9" name="Rectangle 21">
            <a:extLst>
              <a:ext uri="{FF2B5EF4-FFF2-40B4-BE49-F238E27FC236}">
                <a16:creationId xmlns:a16="http://schemas.microsoft.com/office/drawing/2014/main" id="{8C41DD93-B238-782F-5D6D-721ABE6C3660}"/>
              </a:ext>
            </a:extLst>
          </p:cNvPr>
          <p:cNvSpPr>
            <a:spLocks noChangeArrowheads="1"/>
          </p:cNvSpPr>
          <p:nvPr/>
        </p:nvSpPr>
        <p:spPr bwMode="auto">
          <a:xfrm>
            <a:off x="4323217" y="4873625"/>
            <a:ext cx="198755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            units_sold</a:t>
            </a:r>
          </a:p>
        </p:txBody>
      </p:sp>
      <p:sp>
        <p:nvSpPr>
          <p:cNvPr id="20" name="Rectangle 22">
            <a:extLst>
              <a:ext uri="{FF2B5EF4-FFF2-40B4-BE49-F238E27FC236}">
                <a16:creationId xmlns:a16="http://schemas.microsoft.com/office/drawing/2014/main" id="{35E0E216-1C43-103F-AAB5-3775DE89B5ED}"/>
              </a:ext>
            </a:extLst>
          </p:cNvPr>
          <p:cNvSpPr>
            <a:spLocks noChangeArrowheads="1"/>
          </p:cNvSpPr>
          <p:nvPr/>
        </p:nvSpPr>
        <p:spPr bwMode="auto">
          <a:xfrm>
            <a:off x="4288292" y="5287963"/>
            <a:ext cx="2065337" cy="4508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1" name="Rectangle 23">
            <a:extLst>
              <a:ext uri="{FF2B5EF4-FFF2-40B4-BE49-F238E27FC236}">
                <a16:creationId xmlns:a16="http://schemas.microsoft.com/office/drawing/2014/main" id="{0AF31AD3-FD6E-4728-D949-BB422F21A441}"/>
              </a:ext>
            </a:extLst>
          </p:cNvPr>
          <p:cNvSpPr>
            <a:spLocks noChangeArrowheads="1"/>
          </p:cNvSpPr>
          <p:nvPr/>
        </p:nvSpPr>
        <p:spPr bwMode="auto">
          <a:xfrm>
            <a:off x="4323217" y="5318125"/>
            <a:ext cx="199390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         dollars_sold</a:t>
            </a:r>
          </a:p>
        </p:txBody>
      </p:sp>
      <p:sp>
        <p:nvSpPr>
          <p:cNvPr id="22" name="Rectangle 24">
            <a:extLst>
              <a:ext uri="{FF2B5EF4-FFF2-40B4-BE49-F238E27FC236}">
                <a16:creationId xmlns:a16="http://schemas.microsoft.com/office/drawing/2014/main" id="{260E2A26-41F3-85A9-A9A2-6D037434B1B2}"/>
              </a:ext>
            </a:extLst>
          </p:cNvPr>
          <p:cNvSpPr>
            <a:spLocks noChangeArrowheads="1"/>
          </p:cNvSpPr>
          <p:nvPr/>
        </p:nvSpPr>
        <p:spPr bwMode="auto">
          <a:xfrm>
            <a:off x="4288292" y="5753100"/>
            <a:ext cx="2065337" cy="4508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3" name="Rectangle 25">
            <a:extLst>
              <a:ext uri="{FF2B5EF4-FFF2-40B4-BE49-F238E27FC236}">
                <a16:creationId xmlns:a16="http://schemas.microsoft.com/office/drawing/2014/main" id="{D1F2D7A4-EE17-6B89-01B4-51A324ADB226}"/>
              </a:ext>
            </a:extLst>
          </p:cNvPr>
          <p:cNvSpPr>
            <a:spLocks noChangeArrowheads="1"/>
          </p:cNvSpPr>
          <p:nvPr/>
        </p:nvSpPr>
        <p:spPr bwMode="auto">
          <a:xfrm>
            <a:off x="4304167" y="5764213"/>
            <a:ext cx="1995487"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             avg_sales</a:t>
            </a:r>
          </a:p>
        </p:txBody>
      </p:sp>
      <p:sp>
        <p:nvSpPr>
          <p:cNvPr id="24" name="Rectangle 26">
            <a:extLst>
              <a:ext uri="{FF2B5EF4-FFF2-40B4-BE49-F238E27FC236}">
                <a16:creationId xmlns:a16="http://schemas.microsoft.com/office/drawing/2014/main" id="{A9A588FD-CA22-6B4E-ECAA-1BC2B0F7E997}"/>
              </a:ext>
            </a:extLst>
          </p:cNvPr>
          <p:cNvSpPr>
            <a:spLocks noChangeArrowheads="1"/>
          </p:cNvSpPr>
          <p:nvPr/>
        </p:nvSpPr>
        <p:spPr bwMode="auto">
          <a:xfrm>
            <a:off x="2797629" y="6172200"/>
            <a:ext cx="1219200" cy="406400"/>
          </a:xfrm>
          <a:prstGeom prst="rect">
            <a:avLst/>
          </a:prstGeom>
          <a:solidFill>
            <a:srgbClr val="FF99CC"/>
          </a:solidFill>
          <a:ln w="9525">
            <a:solidFill>
              <a:srgbClr val="000000"/>
            </a:solidFill>
            <a:miter lim="800000"/>
            <a:headEnd/>
            <a:tailEnd/>
          </a:ln>
        </p:spPr>
        <p:txBody>
          <a:bodyPr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Measures</a:t>
            </a:r>
          </a:p>
        </p:txBody>
      </p:sp>
      <p:sp>
        <p:nvSpPr>
          <p:cNvPr id="25" name="Line 27">
            <a:extLst>
              <a:ext uri="{FF2B5EF4-FFF2-40B4-BE49-F238E27FC236}">
                <a16:creationId xmlns:a16="http://schemas.microsoft.com/office/drawing/2014/main" id="{FE4A1B82-7CF4-5614-B6F5-F0A81A70356A}"/>
              </a:ext>
            </a:extLst>
          </p:cNvPr>
          <p:cNvSpPr>
            <a:spLocks noChangeShapeType="1"/>
          </p:cNvSpPr>
          <p:nvPr/>
        </p:nvSpPr>
        <p:spPr bwMode="auto">
          <a:xfrm flipV="1">
            <a:off x="3512004" y="5048250"/>
            <a:ext cx="769938" cy="11430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6" name="Line 28">
            <a:extLst>
              <a:ext uri="{FF2B5EF4-FFF2-40B4-BE49-F238E27FC236}">
                <a16:creationId xmlns:a16="http://schemas.microsoft.com/office/drawing/2014/main" id="{59F2051C-6C8D-22B7-C4AA-D8F76F77AAAC}"/>
              </a:ext>
            </a:extLst>
          </p:cNvPr>
          <p:cNvSpPr>
            <a:spLocks noChangeShapeType="1"/>
          </p:cNvSpPr>
          <p:nvPr/>
        </p:nvSpPr>
        <p:spPr bwMode="auto">
          <a:xfrm flipV="1">
            <a:off x="3492954" y="5591175"/>
            <a:ext cx="788988" cy="5619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7" name="Line 29">
            <a:extLst>
              <a:ext uri="{FF2B5EF4-FFF2-40B4-BE49-F238E27FC236}">
                <a16:creationId xmlns:a16="http://schemas.microsoft.com/office/drawing/2014/main" id="{5446EE3B-990A-DA83-A0F7-E8BE434E37E1}"/>
              </a:ext>
            </a:extLst>
          </p:cNvPr>
          <p:cNvSpPr>
            <a:spLocks noChangeShapeType="1"/>
          </p:cNvSpPr>
          <p:nvPr/>
        </p:nvSpPr>
        <p:spPr bwMode="auto">
          <a:xfrm flipV="1">
            <a:off x="3492954" y="5959475"/>
            <a:ext cx="904875" cy="1936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8" name="Line 30">
            <a:extLst>
              <a:ext uri="{FF2B5EF4-FFF2-40B4-BE49-F238E27FC236}">
                <a16:creationId xmlns:a16="http://schemas.microsoft.com/office/drawing/2014/main" id="{4C8E9204-2D7B-E86F-62AC-8558B1268107}"/>
              </a:ext>
            </a:extLst>
          </p:cNvPr>
          <p:cNvSpPr>
            <a:spLocks noChangeShapeType="1"/>
          </p:cNvSpPr>
          <p:nvPr/>
        </p:nvSpPr>
        <p:spPr bwMode="auto">
          <a:xfrm flipH="1">
            <a:off x="3069092" y="4216400"/>
            <a:ext cx="1193800" cy="735013"/>
          </a:xfrm>
          <a:prstGeom prst="line">
            <a:avLst/>
          </a:prstGeom>
          <a:noFill/>
          <a:ln w="50800">
            <a:solidFill>
              <a:srgbClr val="000000"/>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9" name="Line 31">
            <a:extLst>
              <a:ext uri="{FF2B5EF4-FFF2-40B4-BE49-F238E27FC236}">
                <a16:creationId xmlns:a16="http://schemas.microsoft.com/office/drawing/2014/main" id="{742F8105-B242-B4EA-CF6E-ABB302D057B2}"/>
              </a:ext>
            </a:extLst>
          </p:cNvPr>
          <p:cNvSpPr>
            <a:spLocks noChangeShapeType="1"/>
          </p:cNvSpPr>
          <p:nvPr/>
        </p:nvSpPr>
        <p:spPr bwMode="auto">
          <a:xfrm flipH="1" flipV="1">
            <a:off x="2873829" y="2781300"/>
            <a:ext cx="1446213" cy="485775"/>
          </a:xfrm>
          <a:prstGeom prst="line">
            <a:avLst/>
          </a:prstGeom>
          <a:noFill/>
          <a:ln w="50800">
            <a:solidFill>
              <a:srgbClr val="000000"/>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0" name="Line 32">
            <a:extLst>
              <a:ext uri="{FF2B5EF4-FFF2-40B4-BE49-F238E27FC236}">
                <a16:creationId xmlns:a16="http://schemas.microsoft.com/office/drawing/2014/main" id="{3E8BA07F-FCED-B27F-71F9-C6FDA5BBBB54}"/>
              </a:ext>
            </a:extLst>
          </p:cNvPr>
          <p:cNvSpPr>
            <a:spLocks noChangeShapeType="1"/>
          </p:cNvSpPr>
          <p:nvPr/>
        </p:nvSpPr>
        <p:spPr bwMode="auto">
          <a:xfrm>
            <a:off x="6320292" y="4622800"/>
            <a:ext cx="1039812" cy="387350"/>
          </a:xfrm>
          <a:prstGeom prst="line">
            <a:avLst/>
          </a:prstGeom>
          <a:noFill/>
          <a:ln w="50800">
            <a:solidFill>
              <a:srgbClr val="000000"/>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1" name="Line 33">
            <a:extLst>
              <a:ext uri="{FF2B5EF4-FFF2-40B4-BE49-F238E27FC236}">
                <a16:creationId xmlns:a16="http://schemas.microsoft.com/office/drawing/2014/main" id="{45592C3B-E2A5-511B-1E7B-BEA87697EE98}"/>
              </a:ext>
            </a:extLst>
          </p:cNvPr>
          <p:cNvSpPr>
            <a:spLocks noChangeShapeType="1"/>
          </p:cNvSpPr>
          <p:nvPr/>
        </p:nvSpPr>
        <p:spPr bwMode="auto">
          <a:xfrm flipV="1">
            <a:off x="6320292" y="2976563"/>
            <a:ext cx="1077912" cy="677862"/>
          </a:xfrm>
          <a:prstGeom prst="line">
            <a:avLst/>
          </a:prstGeom>
          <a:noFill/>
          <a:ln w="50800">
            <a:solidFill>
              <a:srgbClr val="000000"/>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grpSp>
        <p:nvGrpSpPr>
          <p:cNvPr id="32" name="Group 34">
            <a:extLst>
              <a:ext uri="{FF2B5EF4-FFF2-40B4-BE49-F238E27FC236}">
                <a16:creationId xmlns:a16="http://schemas.microsoft.com/office/drawing/2014/main" id="{9FAF32E2-E542-7C9A-651B-0CEE1B4325B9}"/>
              </a:ext>
            </a:extLst>
          </p:cNvPr>
          <p:cNvGrpSpPr>
            <a:grpSpLocks/>
          </p:cNvGrpSpPr>
          <p:nvPr/>
        </p:nvGrpSpPr>
        <p:grpSpPr bwMode="auto">
          <a:xfrm>
            <a:off x="7350579" y="1866900"/>
            <a:ext cx="1438275" cy="1925638"/>
            <a:chOff x="3796" y="983"/>
            <a:chExt cx="896" cy="1194"/>
          </a:xfrm>
        </p:grpSpPr>
        <p:sp>
          <p:nvSpPr>
            <p:cNvPr id="33" name="Rectangle 35">
              <a:extLst>
                <a:ext uri="{FF2B5EF4-FFF2-40B4-BE49-F238E27FC236}">
                  <a16:creationId xmlns:a16="http://schemas.microsoft.com/office/drawing/2014/main" id="{D2015A0D-BAEE-8A4C-40D5-EC8A5EB6B722}"/>
                </a:ext>
              </a:extLst>
            </p:cNvPr>
            <p:cNvSpPr>
              <a:spLocks noChangeArrowheads="1"/>
            </p:cNvSpPr>
            <p:nvPr/>
          </p:nvSpPr>
          <p:spPr bwMode="auto">
            <a:xfrm>
              <a:off x="3796" y="1262"/>
              <a:ext cx="896" cy="915"/>
            </a:xfrm>
            <a:prstGeom prst="rect">
              <a:avLst/>
            </a:prstGeom>
            <a:solidFill>
              <a:srgbClr val="FFCC99"/>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item_key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item_name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brand</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type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supplier_type</a:t>
              </a:r>
            </a:p>
          </p:txBody>
        </p:sp>
        <p:sp>
          <p:nvSpPr>
            <p:cNvPr id="34" name="Text Box 36">
              <a:extLst>
                <a:ext uri="{FF2B5EF4-FFF2-40B4-BE49-F238E27FC236}">
                  <a16:creationId xmlns:a16="http://schemas.microsoft.com/office/drawing/2014/main" id="{888E742D-9C1C-DF95-4E38-7B7C612FFBBC}"/>
                </a:ext>
              </a:extLst>
            </p:cNvPr>
            <p:cNvSpPr txBox="1">
              <a:spLocks noChangeArrowheads="1"/>
            </p:cNvSpPr>
            <p:nvPr/>
          </p:nvSpPr>
          <p:spPr bwMode="auto">
            <a:xfrm>
              <a:off x="3926" y="983"/>
              <a:ext cx="457" cy="289"/>
            </a:xfrm>
            <a:prstGeom prst="rect">
              <a:avLst/>
            </a:prstGeom>
            <a:solidFill>
              <a:srgbClr val="FFCC99"/>
            </a:solidFill>
            <a:ln w="9525">
              <a:solidFill>
                <a:srgbClr val="000000"/>
              </a:solidFill>
              <a:miter lim="800000"/>
              <a:headEnd/>
              <a:tailEnd/>
            </a:ln>
          </p:spPr>
          <p:txBody>
            <a:bodyPr wrap="none" anchor="ct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item</a:t>
              </a:r>
            </a:p>
          </p:txBody>
        </p:sp>
      </p:grpSp>
      <p:grpSp>
        <p:nvGrpSpPr>
          <p:cNvPr id="35" name="Group 37">
            <a:extLst>
              <a:ext uri="{FF2B5EF4-FFF2-40B4-BE49-F238E27FC236}">
                <a16:creationId xmlns:a16="http://schemas.microsoft.com/office/drawing/2014/main" id="{0601BF94-9066-E227-C096-FA74C7213F44}"/>
              </a:ext>
            </a:extLst>
          </p:cNvPr>
          <p:cNvGrpSpPr>
            <a:grpSpLocks/>
          </p:cNvGrpSpPr>
          <p:nvPr/>
        </p:nvGrpSpPr>
        <p:grpSpPr bwMode="auto">
          <a:xfrm>
            <a:off x="1578429" y="4152900"/>
            <a:ext cx="1509713" cy="1393825"/>
            <a:chOff x="3844" y="2426"/>
            <a:chExt cx="939" cy="864"/>
          </a:xfrm>
        </p:grpSpPr>
        <p:sp>
          <p:nvSpPr>
            <p:cNvPr id="36" name="Rectangle 38">
              <a:extLst>
                <a:ext uri="{FF2B5EF4-FFF2-40B4-BE49-F238E27FC236}">
                  <a16:creationId xmlns:a16="http://schemas.microsoft.com/office/drawing/2014/main" id="{2B3CCE0E-5DF9-907A-ED01-D57CF1B1E07E}"/>
                </a:ext>
              </a:extLst>
            </p:cNvPr>
            <p:cNvSpPr>
              <a:spLocks noChangeArrowheads="1"/>
            </p:cNvSpPr>
            <p:nvPr/>
          </p:nvSpPr>
          <p:spPr bwMode="auto">
            <a:xfrm>
              <a:off x="3896" y="2716"/>
              <a:ext cx="887" cy="574"/>
            </a:xfrm>
            <a:prstGeom prst="rect">
              <a:avLst/>
            </a:prstGeom>
            <a:solidFill>
              <a:srgbClr val="CCECFF"/>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branch_key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branch_name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branch_type</a:t>
              </a:r>
            </a:p>
          </p:txBody>
        </p:sp>
        <p:sp>
          <p:nvSpPr>
            <p:cNvPr id="37" name="Text Box 39">
              <a:extLst>
                <a:ext uri="{FF2B5EF4-FFF2-40B4-BE49-F238E27FC236}">
                  <a16:creationId xmlns:a16="http://schemas.microsoft.com/office/drawing/2014/main" id="{C543F045-D934-CD36-4946-47A40D211AFA}"/>
                </a:ext>
              </a:extLst>
            </p:cNvPr>
            <p:cNvSpPr txBox="1">
              <a:spLocks noChangeArrowheads="1"/>
            </p:cNvSpPr>
            <p:nvPr/>
          </p:nvSpPr>
          <p:spPr bwMode="auto">
            <a:xfrm>
              <a:off x="3844" y="2426"/>
              <a:ext cx="637" cy="289"/>
            </a:xfrm>
            <a:prstGeom prst="rect">
              <a:avLst/>
            </a:prstGeom>
            <a:solidFill>
              <a:srgbClr val="CCECFF"/>
            </a:solidFill>
            <a:ln w="9525">
              <a:solidFill>
                <a:srgbClr val="000000"/>
              </a:solidFill>
              <a:miter lim="800000"/>
              <a:headEnd/>
              <a:tailEnd/>
            </a:ln>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branch</a:t>
              </a:r>
            </a:p>
          </p:txBody>
        </p:sp>
      </p:grpSp>
    </p:spTree>
    <p:extLst>
      <p:ext uri="{BB962C8B-B14F-4D97-AF65-F5344CB8AC3E}">
        <p14:creationId xmlns:p14="http://schemas.microsoft.com/office/powerpoint/2010/main" val="94031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42">
            <a:extLst>
              <a:ext uri="{FF2B5EF4-FFF2-40B4-BE49-F238E27FC236}">
                <a16:creationId xmlns:a16="http://schemas.microsoft.com/office/drawing/2014/main" id="{5C6860D9-51E1-52B3-4252-6176915E3E3D}"/>
              </a:ext>
            </a:extLst>
          </p:cNvPr>
          <p:cNvSpPr/>
          <p:nvPr/>
        </p:nvSpPr>
        <p:spPr>
          <a:xfrm>
            <a:off x="2639616" y="1885564"/>
            <a:ext cx="6278833" cy="647700"/>
          </a:xfrm>
          <a:prstGeom prst="round2DiagRect">
            <a:avLst>
              <a:gd name="adj1" fmla="val 20943"/>
              <a:gd name="adj2" fmla="val 0"/>
            </a:avLst>
          </a:prstGeom>
          <a:solidFill>
            <a:srgbClr val="027C38"/>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elvetica"/>
              <a:ea typeface="微软雅黑"/>
              <a:cs typeface="+mn-cs"/>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2" name="TextBox 6">
            <a:extLst>
              <a:ext uri="{FF2B5EF4-FFF2-40B4-BE49-F238E27FC236}">
                <a16:creationId xmlns:a16="http://schemas.microsoft.com/office/drawing/2014/main" id="{EC7773AB-3DEF-80CD-AFA7-FD0ABBE030F6}"/>
              </a:ext>
            </a:extLst>
          </p:cNvPr>
          <p:cNvSpPr txBox="1">
            <a:spLocks noChangeArrowheads="1"/>
          </p:cNvSpPr>
          <p:nvPr/>
        </p:nvSpPr>
        <p:spPr bwMode="auto">
          <a:xfrm>
            <a:off x="3002507" y="1932416"/>
            <a:ext cx="490518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itchFamily="34" charset="0"/>
                <a:ea typeface="微软雅黑" pitchFamily="34" charset="-122"/>
              </a:rPr>
              <a:t>01    </a:t>
            </a:r>
            <a:r>
              <a:rPr lang="zh-CN" altLang="en-US" sz="3600" dirty="0">
                <a:solidFill>
                  <a:schemeClr val="bg1"/>
                </a:solidFill>
                <a:latin typeface="Impact" pitchFamily="34" charset="0"/>
                <a:ea typeface="微软雅黑" pitchFamily="34" charset="-122"/>
              </a:rPr>
              <a:t>数据仓库：基本概念</a:t>
            </a:r>
          </a:p>
        </p:txBody>
      </p:sp>
      <p:sp>
        <p:nvSpPr>
          <p:cNvPr id="3" name="TextBox 10">
            <a:extLst>
              <a:ext uri="{FF2B5EF4-FFF2-40B4-BE49-F238E27FC236}">
                <a16:creationId xmlns:a16="http://schemas.microsoft.com/office/drawing/2014/main" id="{B4A30845-B19D-0147-5FBC-F76691D00045}"/>
              </a:ext>
            </a:extLst>
          </p:cNvPr>
          <p:cNvSpPr txBox="1">
            <a:spLocks noChangeArrowheads="1"/>
          </p:cNvSpPr>
          <p:nvPr/>
        </p:nvSpPr>
        <p:spPr bwMode="auto">
          <a:xfrm>
            <a:off x="3002507" y="2745738"/>
            <a:ext cx="77139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02   </a:t>
            </a:r>
            <a:r>
              <a:rPr lang="zh-CN" altLang="en-US" sz="3600" dirty="0">
                <a:latin typeface="Impact" pitchFamily="34" charset="0"/>
                <a:ea typeface="微软雅黑" pitchFamily="34" charset="-122"/>
              </a:rPr>
              <a:t>数据仓库模型：数据立方体与</a:t>
            </a:r>
            <a:r>
              <a:rPr lang="en-US" altLang="zh-CN" sz="3600" dirty="0">
                <a:latin typeface="Impact" pitchFamily="34" charset="0"/>
                <a:ea typeface="微软雅黑" pitchFamily="34" charset="-122"/>
              </a:rPr>
              <a:t>OLAP</a:t>
            </a:r>
          </a:p>
        </p:txBody>
      </p:sp>
      <p:sp>
        <p:nvSpPr>
          <p:cNvPr id="4" name="TextBox 11">
            <a:extLst>
              <a:ext uri="{FF2B5EF4-FFF2-40B4-BE49-F238E27FC236}">
                <a16:creationId xmlns:a16="http://schemas.microsoft.com/office/drawing/2014/main" id="{B6D72D50-EF66-8CB5-7605-1745DAB3A1DC}"/>
              </a:ext>
            </a:extLst>
          </p:cNvPr>
          <p:cNvSpPr txBox="1">
            <a:spLocks noChangeArrowheads="1"/>
          </p:cNvSpPr>
          <p:nvPr/>
        </p:nvSpPr>
        <p:spPr bwMode="auto">
          <a:xfrm>
            <a:off x="3002507" y="3559060"/>
            <a:ext cx="48923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03   </a:t>
            </a:r>
            <a:r>
              <a:rPr lang="zh-CN" altLang="en-US" sz="3600" dirty="0">
                <a:latin typeface="Impact" pitchFamily="34" charset="0"/>
                <a:ea typeface="微软雅黑" pitchFamily="34" charset="-122"/>
              </a:rPr>
              <a:t>数据仓库设计与使用</a:t>
            </a:r>
          </a:p>
        </p:txBody>
      </p:sp>
      <p:sp>
        <p:nvSpPr>
          <p:cNvPr id="5" name="TextBox 10">
            <a:extLst>
              <a:ext uri="{FF2B5EF4-FFF2-40B4-BE49-F238E27FC236}">
                <a16:creationId xmlns:a16="http://schemas.microsoft.com/office/drawing/2014/main" id="{185FB205-477F-A859-E7EC-9BD4A61A1DA8}"/>
              </a:ext>
            </a:extLst>
          </p:cNvPr>
          <p:cNvSpPr txBox="1">
            <a:spLocks noChangeArrowheads="1"/>
          </p:cNvSpPr>
          <p:nvPr/>
        </p:nvSpPr>
        <p:spPr bwMode="auto">
          <a:xfrm>
            <a:off x="3002507" y="4372382"/>
            <a:ext cx="349294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04   </a:t>
            </a:r>
            <a:r>
              <a:rPr lang="zh-CN" altLang="en-US" sz="3600" dirty="0">
                <a:latin typeface="Impact" pitchFamily="34" charset="0"/>
                <a:ea typeface="微软雅黑" pitchFamily="34" charset="-122"/>
              </a:rPr>
              <a:t>数据仓库实现</a:t>
            </a:r>
          </a:p>
        </p:txBody>
      </p:sp>
      <p:sp>
        <p:nvSpPr>
          <p:cNvPr id="6" name="TextBox 10">
            <a:extLst>
              <a:ext uri="{FF2B5EF4-FFF2-40B4-BE49-F238E27FC236}">
                <a16:creationId xmlns:a16="http://schemas.microsoft.com/office/drawing/2014/main" id="{EB7D1C93-2CA5-2A0A-7978-30C81F3905D5}"/>
              </a:ext>
            </a:extLst>
          </p:cNvPr>
          <p:cNvSpPr txBox="1">
            <a:spLocks noChangeArrowheads="1"/>
          </p:cNvSpPr>
          <p:nvPr/>
        </p:nvSpPr>
        <p:spPr bwMode="auto">
          <a:xfrm>
            <a:off x="3002507" y="5185703"/>
            <a:ext cx="666047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05  </a:t>
            </a:r>
            <a:r>
              <a:rPr lang="zh-CN" altLang="en-US" sz="3600" dirty="0">
                <a:latin typeface="Impact" pitchFamily="34" charset="0"/>
                <a:ea typeface="微软雅黑" pitchFamily="34" charset="-122"/>
              </a:rPr>
              <a:t>基于面向属性归纳的数据泛化</a:t>
            </a:r>
          </a:p>
        </p:txBody>
      </p:sp>
    </p:spTree>
    <p:extLst>
      <p:ext uri="{BB962C8B-B14F-4D97-AF65-F5344CB8AC3E}">
        <p14:creationId xmlns:p14="http://schemas.microsoft.com/office/powerpoint/2010/main" val="2629147451"/>
      </p:ext>
    </p:extLst>
  </p:cSld>
  <p:clrMapOvr>
    <a:masterClrMapping/>
  </p:clrMapOvr>
  <p:transition advTm="8005"/>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雪花模式实例</a:t>
            </a:r>
          </a:p>
        </p:txBody>
      </p:sp>
      <p:sp>
        <p:nvSpPr>
          <p:cNvPr id="45" name="Rectangle 4">
            <a:extLst>
              <a:ext uri="{FF2B5EF4-FFF2-40B4-BE49-F238E27FC236}">
                <a16:creationId xmlns:a16="http://schemas.microsoft.com/office/drawing/2014/main" id="{7D12006E-9C85-9B0F-C47C-1F58A28C8365}"/>
              </a:ext>
            </a:extLst>
          </p:cNvPr>
          <p:cNvSpPr>
            <a:spLocks noChangeArrowheads="1"/>
          </p:cNvSpPr>
          <p:nvPr/>
        </p:nvSpPr>
        <p:spPr bwMode="auto">
          <a:xfrm>
            <a:off x="3834947" y="3317421"/>
            <a:ext cx="2065338" cy="4524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46" name="Group 5">
            <a:extLst>
              <a:ext uri="{FF2B5EF4-FFF2-40B4-BE49-F238E27FC236}">
                <a16:creationId xmlns:a16="http://schemas.microsoft.com/office/drawing/2014/main" id="{ADE2EA18-DD3C-18CF-CE44-19639D7BC65E}"/>
              </a:ext>
            </a:extLst>
          </p:cNvPr>
          <p:cNvGrpSpPr>
            <a:grpSpLocks/>
          </p:cNvGrpSpPr>
          <p:nvPr/>
        </p:nvGrpSpPr>
        <p:grpSpPr bwMode="auto">
          <a:xfrm>
            <a:off x="821872" y="1507671"/>
            <a:ext cx="1819275" cy="2163763"/>
            <a:chOff x="277" y="1164"/>
            <a:chExt cx="1133" cy="1341"/>
          </a:xfrm>
        </p:grpSpPr>
        <p:sp>
          <p:nvSpPr>
            <p:cNvPr id="47" name="Rectangle 6">
              <a:extLst>
                <a:ext uri="{FF2B5EF4-FFF2-40B4-BE49-F238E27FC236}">
                  <a16:creationId xmlns:a16="http://schemas.microsoft.com/office/drawing/2014/main" id="{99A4B4DA-CA0C-347A-8ED1-A569C2C914E6}"/>
                </a:ext>
              </a:extLst>
            </p:cNvPr>
            <p:cNvSpPr>
              <a:spLocks noChangeArrowheads="1"/>
            </p:cNvSpPr>
            <p:nvPr/>
          </p:nvSpPr>
          <p:spPr bwMode="auto">
            <a:xfrm>
              <a:off x="277" y="1421"/>
              <a:ext cx="1133" cy="1084"/>
            </a:xfrm>
            <a:prstGeom prst="rect">
              <a:avLst/>
            </a:prstGeom>
            <a:solidFill>
              <a:srgbClr val="00FF99"/>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time_key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day_of_the_week</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month</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quarter</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year</a:t>
              </a:r>
            </a:p>
          </p:txBody>
        </p:sp>
        <p:sp>
          <p:nvSpPr>
            <p:cNvPr id="48" name="Rectangle 7">
              <a:extLst>
                <a:ext uri="{FF2B5EF4-FFF2-40B4-BE49-F238E27FC236}">
                  <a16:creationId xmlns:a16="http://schemas.microsoft.com/office/drawing/2014/main" id="{8E7BC8E6-FE3B-20C6-DE1E-CBFA04BB1D1E}"/>
                </a:ext>
              </a:extLst>
            </p:cNvPr>
            <p:cNvSpPr>
              <a:spLocks noChangeArrowheads="1"/>
            </p:cNvSpPr>
            <p:nvPr/>
          </p:nvSpPr>
          <p:spPr bwMode="auto">
            <a:xfrm>
              <a:off x="277" y="1164"/>
              <a:ext cx="401" cy="252"/>
            </a:xfrm>
            <a:prstGeom prst="rect">
              <a:avLst/>
            </a:prstGeom>
            <a:solidFill>
              <a:srgbClr val="00FF99"/>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a:t>
              </a:r>
            </a:p>
          </p:txBody>
        </p:sp>
      </p:grpSp>
      <p:grpSp>
        <p:nvGrpSpPr>
          <p:cNvPr id="49" name="Group 8">
            <a:extLst>
              <a:ext uri="{FF2B5EF4-FFF2-40B4-BE49-F238E27FC236}">
                <a16:creationId xmlns:a16="http://schemas.microsoft.com/office/drawing/2014/main" id="{AC907A7D-B155-508B-3E6E-92EF3B65BBF0}"/>
              </a:ext>
            </a:extLst>
          </p:cNvPr>
          <p:cNvGrpSpPr>
            <a:grpSpLocks/>
          </p:cNvGrpSpPr>
          <p:nvPr/>
        </p:nvGrpSpPr>
        <p:grpSpPr bwMode="auto">
          <a:xfrm>
            <a:off x="6460672" y="4022271"/>
            <a:ext cx="1374775" cy="1331913"/>
            <a:chOff x="684" y="2196"/>
            <a:chExt cx="1298" cy="834"/>
          </a:xfrm>
        </p:grpSpPr>
        <p:sp>
          <p:nvSpPr>
            <p:cNvPr id="50" name="Rectangle 9">
              <a:extLst>
                <a:ext uri="{FF2B5EF4-FFF2-40B4-BE49-F238E27FC236}">
                  <a16:creationId xmlns:a16="http://schemas.microsoft.com/office/drawing/2014/main" id="{9E832BAE-01AE-29E5-A961-4F0E75F08EFD}"/>
                </a:ext>
              </a:extLst>
            </p:cNvPr>
            <p:cNvSpPr>
              <a:spLocks noChangeArrowheads="1"/>
            </p:cNvSpPr>
            <p:nvPr/>
          </p:nvSpPr>
          <p:spPr bwMode="auto">
            <a:xfrm>
              <a:off x="684" y="2450"/>
              <a:ext cx="1298" cy="580"/>
            </a:xfrm>
            <a:prstGeom prst="rect">
              <a:avLst/>
            </a:prstGeom>
            <a:solidFill>
              <a:srgbClr val="FFFF99"/>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location_key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street</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city_key</a:t>
              </a:r>
            </a:p>
          </p:txBody>
        </p:sp>
        <p:sp>
          <p:nvSpPr>
            <p:cNvPr id="51" name="Rectangle 10">
              <a:extLst>
                <a:ext uri="{FF2B5EF4-FFF2-40B4-BE49-F238E27FC236}">
                  <a16:creationId xmlns:a16="http://schemas.microsoft.com/office/drawing/2014/main" id="{49B1414D-607D-9210-27EB-9F1B73A2785E}"/>
                </a:ext>
              </a:extLst>
            </p:cNvPr>
            <p:cNvSpPr>
              <a:spLocks noChangeArrowheads="1"/>
            </p:cNvSpPr>
            <p:nvPr/>
          </p:nvSpPr>
          <p:spPr bwMode="auto">
            <a:xfrm>
              <a:off x="684" y="2196"/>
              <a:ext cx="953" cy="254"/>
            </a:xfrm>
            <a:prstGeom prst="rect">
              <a:avLst/>
            </a:prstGeom>
            <a:solidFill>
              <a:srgbClr val="FFFF99"/>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location</a:t>
              </a:r>
            </a:p>
          </p:txBody>
        </p:sp>
      </p:grpSp>
      <p:sp>
        <p:nvSpPr>
          <p:cNvPr id="52" name="Rectangle 11">
            <a:extLst>
              <a:ext uri="{FF2B5EF4-FFF2-40B4-BE49-F238E27FC236}">
                <a16:creationId xmlns:a16="http://schemas.microsoft.com/office/drawing/2014/main" id="{335BD784-BD2D-B2CB-55D6-4F38E6F7560E}"/>
              </a:ext>
            </a:extLst>
          </p:cNvPr>
          <p:cNvSpPr>
            <a:spLocks noChangeArrowheads="1"/>
          </p:cNvSpPr>
          <p:nvPr/>
        </p:nvSpPr>
        <p:spPr bwMode="auto">
          <a:xfrm>
            <a:off x="3792085" y="2364921"/>
            <a:ext cx="186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Sales Fact Table</a:t>
            </a:r>
          </a:p>
        </p:txBody>
      </p:sp>
      <p:sp>
        <p:nvSpPr>
          <p:cNvPr id="53" name="Rectangle 12">
            <a:extLst>
              <a:ext uri="{FF2B5EF4-FFF2-40B4-BE49-F238E27FC236}">
                <a16:creationId xmlns:a16="http://schemas.microsoft.com/office/drawing/2014/main" id="{9CDD3FF2-A7D1-07EE-3783-C749A8CA4A47}"/>
              </a:ext>
            </a:extLst>
          </p:cNvPr>
          <p:cNvSpPr>
            <a:spLocks noChangeArrowheads="1"/>
          </p:cNvSpPr>
          <p:nvPr/>
        </p:nvSpPr>
        <p:spPr bwMode="auto">
          <a:xfrm>
            <a:off x="3834947" y="2852284"/>
            <a:ext cx="2065338" cy="45243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4" name="Rectangle 13">
            <a:extLst>
              <a:ext uri="{FF2B5EF4-FFF2-40B4-BE49-F238E27FC236}">
                <a16:creationId xmlns:a16="http://schemas.microsoft.com/office/drawing/2014/main" id="{C4D0FFC6-28D5-95C6-A66B-04D9BBA46BFA}"/>
              </a:ext>
            </a:extLst>
          </p:cNvPr>
          <p:cNvSpPr>
            <a:spLocks noChangeArrowheads="1"/>
          </p:cNvSpPr>
          <p:nvPr/>
        </p:nvSpPr>
        <p:spPr bwMode="auto">
          <a:xfrm>
            <a:off x="3868285" y="2898321"/>
            <a:ext cx="2057400" cy="396875"/>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solidFill>
                  <a:srgbClr val="000000"/>
                </a:solidFill>
                <a:latin typeface="Times New Roman" panose="02020603050405020304" pitchFamily="18" charset="0"/>
              </a:rPr>
              <a:t>           time_key</a:t>
            </a:r>
          </a:p>
        </p:txBody>
      </p:sp>
      <p:sp>
        <p:nvSpPr>
          <p:cNvPr id="55" name="Rectangle 14">
            <a:extLst>
              <a:ext uri="{FF2B5EF4-FFF2-40B4-BE49-F238E27FC236}">
                <a16:creationId xmlns:a16="http://schemas.microsoft.com/office/drawing/2014/main" id="{39DBA94E-8BAB-8448-5CDF-5E4BF9CC9990}"/>
              </a:ext>
            </a:extLst>
          </p:cNvPr>
          <p:cNvSpPr>
            <a:spLocks noChangeArrowheads="1"/>
          </p:cNvSpPr>
          <p:nvPr/>
        </p:nvSpPr>
        <p:spPr bwMode="auto">
          <a:xfrm>
            <a:off x="3869872" y="3347584"/>
            <a:ext cx="2016125" cy="3968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              item_key</a:t>
            </a:r>
          </a:p>
        </p:txBody>
      </p:sp>
      <p:sp>
        <p:nvSpPr>
          <p:cNvPr id="56" name="Rectangle 15">
            <a:extLst>
              <a:ext uri="{FF2B5EF4-FFF2-40B4-BE49-F238E27FC236}">
                <a16:creationId xmlns:a16="http://schemas.microsoft.com/office/drawing/2014/main" id="{E55263A0-B33B-409B-15C4-C51DF1E29341}"/>
              </a:ext>
            </a:extLst>
          </p:cNvPr>
          <p:cNvSpPr>
            <a:spLocks noChangeArrowheads="1"/>
          </p:cNvSpPr>
          <p:nvPr/>
        </p:nvSpPr>
        <p:spPr bwMode="auto">
          <a:xfrm>
            <a:off x="3834947" y="3782559"/>
            <a:ext cx="2065338" cy="4508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7" name="Rectangle 16">
            <a:extLst>
              <a:ext uri="{FF2B5EF4-FFF2-40B4-BE49-F238E27FC236}">
                <a16:creationId xmlns:a16="http://schemas.microsoft.com/office/drawing/2014/main" id="{8D96B51D-CFDC-87B1-B843-15DE3A891CED}"/>
              </a:ext>
            </a:extLst>
          </p:cNvPr>
          <p:cNvSpPr>
            <a:spLocks noChangeArrowheads="1"/>
          </p:cNvSpPr>
          <p:nvPr/>
        </p:nvSpPr>
        <p:spPr bwMode="auto">
          <a:xfrm>
            <a:off x="3869872" y="3793671"/>
            <a:ext cx="20669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           branch_key</a:t>
            </a:r>
          </a:p>
        </p:txBody>
      </p:sp>
      <p:sp>
        <p:nvSpPr>
          <p:cNvPr id="58" name="Rectangle 17">
            <a:extLst>
              <a:ext uri="{FF2B5EF4-FFF2-40B4-BE49-F238E27FC236}">
                <a16:creationId xmlns:a16="http://schemas.microsoft.com/office/drawing/2014/main" id="{A307C70D-9E9D-ACAB-EF7E-37980EFE3DAF}"/>
              </a:ext>
            </a:extLst>
          </p:cNvPr>
          <p:cNvSpPr>
            <a:spLocks noChangeArrowheads="1"/>
          </p:cNvSpPr>
          <p:nvPr/>
        </p:nvSpPr>
        <p:spPr bwMode="auto">
          <a:xfrm>
            <a:off x="3834947" y="4246109"/>
            <a:ext cx="2065338" cy="45243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9" name="Rectangle 18">
            <a:extLst>
              <a:ext uri="{FF2B5EF4-FFF2-40B4-BE49-F238E27FC236}">
                <a16:creationId xmlns:a16="http://schemas.microsoft.com/office/drawing/2014/main" id="{7F22740F-1CA3-D9DD-5FE7-4A6F936E8A5F}"/>
              </a:ext>
            </a:extLst>
          </p:cNvPr>
          <p:cNvSpPr>
            <a:spLocks noChangeArrowheads="1"/>
          </p:cNvSpPr>
          <p:nvPr/>
        </p:nvSpPr>
        <p:spPr bwMode="auto">
          <a:xfrm>
            <a:off x="3868285" y="4269921"/>
            <a:ext cx="2065337" cy="3968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         location_key</a:t>
            </a:r>
          </a:p>
        </p:txBody>
      </p:sp>
      <p:sp>
        <p:nvSpPr>
          <p:cNvPr id="60" name="Rectangle 19">
            <a:extLst>
              <a:ext uri="{FF2B5EF4-FFF2-40B4-BE49-F238E27FC236}">
                <a16:creationId xmlns:a16="http://schemas.microsoft.com/office/drawing/2014/main" id="{2D8445AE-A864-E2EB-6284-68B42BA1E79B}"/>
              </a:ext>
            </a:extLst>
          </p:cNvPr>
          <p:cNvSpPr>
            <a:spLocks noChangeArrowheads="1"/>
          </p:cNvSpPr>
          <p:nvPr/>
        </p:nvSpPr>
        <p:spPr bwMode="auto">
          <a:xfrm>
            <a:off x="3834947" y="4711246"/>
            <a:ext cx="2065338" cy="4524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1" name="Rectangle 20">
            <a:extLst>
              <a:ext uri="{FF2B5EF4-FFF2-40B4-BE49-F238E27FC236}">
                <a16:creationId xmlns:a16="http://schemas.microsoft.com/office/drawing/2014/main" id="{F481C4AF-4D76-8B75-085B-2D9242395D6C}"/>
              </a:ext>
            </a:extLst>
          </p:cNvPr>
          <p:cNvSpPr>
            <a:spLocks noChangeArrowheads="1"/>
          </p:cNvSpPr>
          <p:nvPr/>
        </p:nvSpPr>
        <p:spPr bwMode="auto">
          <a:xfrm>
            <a:off x="3869872" y="4762046"/>
            <a:ext cx="198755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            units_sold</a:t>
            </a:r>
          </a:p>
        </p:txBody>
      </p:sp>
      <p:sp>
        <p:nvSpPr>
          <p:cNvPr id="62" name="Rectangle 21">
            <a:extLst>
              <a:ext uri="{FF2B5EF4-FFF2-40B4-BE49-F238E27FC236}">
                <a16:creationId xmlns:a16="http://schemas.microsoft.com/office/drawing/2014/main" id="{6D483913-3D01-8522-68A6-1F7A94BAE514}"/>
              </a:ext>
            </a:extLst>
          </p:cNvPr>
          <p:cNvSpPr>
            <a:spLocks noChangeArrowheads="1"/>
          </p:cNvSpPr>
          <p:nvPr/>
        </p:nvSpPr>
        <p:spPr bwMode="auto">
          <a:xfrm>
            <a:off x="3834947" y="5176384"/>
            <a:ext cx="2065338" cy="4508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3" name="Rectangle 22">
            <a:extLst>
              <a:ext uri="{FF2B5EF4-FFF2-40B4-BE49-F238E27FC236}">
                <a16:creationId xmlns:a16="http://schemas.microsoft.com/office/drawing/2014/main" id="{2B2A5AD2-F43A-411A-2352-80A2B52E6ABB}"/>
              </a:ext>
            </a:extLst>
          </p:cNvPr>
          <p:cNvSpPr>
            <a:spLocks noChangeArrowheads="1"/>
          </p:cNvSpPr>
          <p:nvPr/>
        </p:nvSpPr>
        <p:spPr bwMode="auto">
          <a:xfrm>
            <a:off x="3869872" y="5206546"/>
            <a:ext cx="199390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         dollars_sold</a:t>
            </a:r>
          </a:p>
        </p:txBody>
      </p:sp>
      <p:sp>
        <p:nvSpPr>
          <p:cNvPr id="32768" name="Rectangle 23">
            <a:extLst>
              <a:ext uri="{FF2B5EF4-FFF2-40B4-BE49-F238E27FC236}">
                <a16:creationId xmlns:a16="http://schemas.microsoft.com/office/drawing/2014/main" id="{35B1F6B9-CED0-C2B0-9057-483E22365A51}"/>
              </a:ext>
            </a:extLst>
          </p:cNvPr>
          <p:cNvSpPr>
            <a:spLocks noChangeArrowheads="1"/>
          </p:cNvSpPr>
          <p:nvPr/>
        </p:nvSpPr>
        <p:spPr bwMode="auto">
          <a:xfrm>
            <a:off x="3834947" y="5641521"/>
            <a:ext cx="2065338" cy="4508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769" name="Rectangle 24">
            <a:extLst>
              <a:ext uri="{FF2B5EF4-FFF2-40B4-BE49-F238E27FC236}">
                <a16:creationId xmlns:a16="http://schemas.microsoft.com/office/drawing/2014/main" id="{5ACB4FEA-8791-3A94-F120-558664EA3FDE}"/>
              </a:ext>
            </a:extLst>
          </p:cNvPr>
          <p:cNvSpPr>
            <a:spLocks noChangeArrowheads="1"/>
          </p:cNvSpPr>
          <p:nvPr/>
        </p:nvSpPr>
        <p:spPr bwMode="auto">
          <a:xfrm>
            <a:off x="3850822" y="5652634"/>
            <a:ext cx="1995488"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Times New Roman" panose="02020603050405020304" pitchFamily="18" charset="0"/>
              </a:rPr>
              <a:t>             avg_sales</a:t>
            </a:r>
          </a:p>
        </p:txBody>
      </p:sp>
      <p:sp>
        <p:nvSpPr>
          <p:cNvPr id="32770" name="Rectangle 25">
            <a:extLst>
              <a:ext uri="{FF2B5EF4-FFF2-40B4-BE49-F238E27FC236}">
                <a16:creationId xmlns:a16="http://schemas.microsoft.com/office/drawing/2014/main" id="{013825CB-609C-B551-20B4-5B5C7C607E5B}"/>
              </a:ext>
            </a:extLst>
          </p:cNvPr>
          <p:cNvSpPr>
            <a:spLocks noChangeArrowheads="1"/>
          </p:cNvSpPr>
          <p:nvPr/>
        </p:nvSpPr>
        <p:spPr bwMode="auto">
          <a:xfrm>
            <a:off x="2193472" y="6079671"/>
            <a:ext cx="1219200" cy="406400"/>
          </a:xfrm>
          <a:prstGeom prst="rect">
            <a:avLst/>
          </a:prstGeom>
          <a:solidFill>
            <a:srgbClr val="FF99CC"/>
          </a:solidFill>
          <a:ln w="9525">
            <a:solidFill>
              <a:srgbClr val="000000"/>
            </a:solidFill>
            <a:miter lim="800000"/>
            <a:headEnd/>
            <a:tailEnd/>
          </a:ln>
        </p:spPr>
        <p:txBody>
          <a:bodyPr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Measures</a:t>
            </a:r>
          </a:p>
        </p:txBody>
      </p:sp>
      <p:sp>
        <p:nvSpPr>
          <p:cNvPr id="32771" name="Line 26">
            <a:extLst>
              <a:ext uri="{FF2B5EF4-FFF2-40B4-BE49-F238E27FC236}">
                <a16:creationId xmlns:a16="http://schemas.microsoft.com/office/drawing/2014/main" id="{A4CC1D73-9873-B17F-6338-FAC51987A091}"/>
              </a:ext>
            </a:extLst>
          </p:cNvPr>
          <p:cNvSpPr>
            <a:spLocks noChangeShapeType="1"/>
          </p:cNvSpPr>
          <p:nvPr/>
        </p:nvSpPr>
        <p:spPr bwMode="auto">
          <a:xfrm flipV="1">
            <a:off x="3107872" y="4936671"/>
            <a:ext cx="769938" cy="11430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772" name="Line 27">
            <a:extLst>
              <a:ext uri="{FF2B5EF4-FFF2-40B4-BE49-F238E27FC236}">
                <a16:creationId xmlns:a16="http://schemas.microsoft.com/office/drawing/2014/main" id="{A7C001B5-6041-E1A0-455C-A3B03E6972C0}"/>
              </a:ext>
            </a:extLst>
          </p:cNvPr>
          <p:cNvSpPr>
            <a:spLocks noChangeShapeType="1"/>
          </p:cNvSpPr>
          <p:nvPr/>
        </p:nvSpPr>
        <p:spPr bwMode="auto">
          <a:xfrm flipV="1">
            <a:off x="3088822" y="5479596"/>
            <a:ext cx="788988" cy="5619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773" name="Line 28">
            <a:extLst>
              <a:ext uri="{FF2B5EF4-FFF2-40B4-BE49-F238E27FC236}">
                <a16:creationId xmlns:a16="http://schemas.microsoft.com/office/drawing/2014/main" id="{8144715C-CAC7-321F-C029-26C6AED22ADC}"/>
              </a:ext>
            </a:extLst>
          </p:cNvPr>
          <p:cNvSpPr>
            <a:spLocks noChangeShapeType="1"/>
          </p:cNvSpPr>
          <p:nvPr/>
        </p:nvSpPr>
        <p:spPr bwMode="auto">
          <a:xfrm flipV="1">
            <a:off x="3088822" y="5847896"/>
            <a:ext cx="904875" cy="1936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774" name="Line 29">
            <a:extLst>
              <a:ext uri="{FF2B5EF4-FFF2-40B4-BE49-F238E27FC236}">
                <a16:creationId xmlns:a16="http://schemas.microsoft.com/office/drawing/2014/main" id="{B9C43A35-8E82-32E8-AA9B-BE83F93F1427}"/>
              </a:ext>
            </a:extLst>
          </p:cNvPr>
          <p:cNvSpPr>
            <a:spLocks noChangeShapeType="1"/>
          </p:cNvSpPr>
          <p:nvPr/>
        </p:nvSpPr>
        <p:spPr bwMode="auto">
          <a:xfrm flipH="1">
            <a:off x="2498272" y="4098471"/>
            <a:ext cx="1346200" cy="685800"/>
          </a:xfrm>
          <a:prstGeom prst="line">
            <a:avLst/>
          </a:prstGeom>
          <a:noFill/>
          <a:ln w="50800">
            <a:solidFill>
              <a:srgbClr val="000000"/>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775" name="Line 30">
            <a:extLst>
              <a:ext uri="{FF2B5EF4-FFF2-40B4-BE49-F238E27FC236}">
                <a16:creationId xmlns:a16="http://schemas.microsoft.com/office/drawing/2014/main" id="{24485B03-4B2A-5577-11EF-5A9A8EA6C551}"/>
              </a:ext>
            </a:extLst>
          </p:cNvPr>
          <p:cNvSpPr>
            <a:spLocks noChangeShapeType="1"/>
          </p:cNvSpPr>
          <p:nvPr/>
        </p:nvSpPr>
        <p:spPr bwMode="auto">
          <a:xfrm flipH="1" flipV="1">
            <a:off x="2498272" y="2193471"/>
            <a:ext cx="1522413" cy="866775"/>
          </a:xfrm>
          <a:prstGeom prst="line">
            <a:avLst/>
          </a:prstGeom>
          <a:noFill/>
          <a:ln w="50800">
            <a:solidFill>
              <a:srgbClr val="000000"/>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776" name="Line 31">
            <a:extLst>
              <a:ext uri="{FF2B5EF4-FFF2-40B4-BE49-F238E27FC236}">
                <a16:creationId xmlns:a16="http://schemas.microsoft.com/office/drawing/2014/main" id="{9A552137-966A-B829-302A-A55EE6873908}"/>
              </a:ext>
            </a:extLst>
          </p:cNvPr>
          <p:cNvSpPr>
            <a:spLocks noChangeShapeType="1"/>
          </p:cNvSpPr>
          <p:nvPr/>
        </p:nvSpPr>
        <p:spPr bwMode="auto">
          <a:xfrm>
            <a:off x="5851072" y="4479471"/>
            <a:ext cx="609600" cy="152400"/>
          </a:xfrm>
          <a:prstGeom prst="line">
            <a:avLst/>
          </a:prstGeom>
          <a:noFill/>
          <a:ln w="50800">
            <a:solidFill>
              <a:srgbClr val="000000"/>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777" name="Line 32">
            <a:extLst>
              <a:ext uri="{FF2B5EF4-FFF2-40B4-BE49-F238E27FC236}">
                <a16:creationId xmlns:a16="http://schemas.microsoft.com/office/drawing/2014/main" id="{BB07E7C8-5AF5-7376-3249-EFC9953C7075}"/>
              </a:ext>
            </a:extLst>
          </p:cNvPr>
          <p:cNvSpPr>
            <a:spLocks noChangeShapeType="1"/>
          </p:cNvSpPr>
          <p:nvPr/>
        </p:nvSpPr>
        <p:spPr bwMode="auto">
          <a:xfrm flipV="1">
            <a:off x="5851072" y="2498271"/>
            <a:ext cx="609600" cy="838200"/>
          </a:xfrm>
          <a:prstGeom prst="line">
            <a:avLst/>
          </a:prstGeom>
          <a:noFill/>
          <a:ln w="50800">
            <a:solidFill>
              <a:srgbClr val="000000"/>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grpSp>
        <p:nvGrpSpPr>
          <p:cNvPr id="32778" name="Group 33">
            <a:extLst>
              <a:ext uri="{FF2B5EF4-FFF2-40B4-BE49-F238E27FC236}">
                <a16:creationId xmlns:a16="http://schemas.microsoft.com/office/drawing/2014/main" id="{FE604729-F7E9-A794-DCD4-72541F524B73}"/>
              </a:ext>
            </a:extLst>
          </p:cNvPr>
          <p:cNvGrpSpPr>
            <a:grpSpLocks/>
          </p:cNvGrpSpPr>
          <p:nvPr/>
        </p:nvGrpSpPr>
        <p:grpSpPr bwMode="auto">
          <a:xfrm>
            <a:off x="6460672" y="1736271"/>
            <a:ext cx="1374775" cy="1924050"/>
            <a:chOff x="3796" y="983"/>
            <a:chExt cx="857" cy="1193"/>
          </a:xfrm>
        </p:grpSpPr>
        <p:sp>
          <p:nvSpPr>
            <p:cNvPr id="32779" name="Rectangle 34">
              <a:extLst>
                <a:ext uri="{FF2B5EF4-FFF2-40B4-BE49-F238E27FC236}">
                  <a16:creationId xmlns:a16="http://schemas.microsoft.com/office/drawing/2014/main" id="{225285CD-9DF2-D38F-A442-D5CAEB9433E1}"/>
                </a:ext>
              </a:extLst>
            </p:cNvPr>
            <p:cNvSpPr>
              <a:spLocks noChangeArrowheads="1"/>
            </p:cNvSpPr>
            <p:nvPr/>
          </p:nvSpPr>
          <p:spPr bwMode="auto">
            <a:xfrm>
              <a:off x="3796" y="1262"/>
              <a:ext cx="857" cy="914"/>
            </a:xfrm>
            <a:prstGeom prst="rect">
              <a:avLst/>
            </a:prstGeom>
            <a:solidFill>
              <a:srgbClr val="FFCC99"/>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item_key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item_name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brand</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type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supplier_key</a:t>
              </a:r>
            </a:p>
          </p:txBody>
        </p:sp>
        <p:sp>
          <p:nvSpPr>
            <p:cNvPr id="32780" name="Text Box 35">
              <a:extLst>
                <a:ext uri="{FF2B5EF4-FFF2-40B4-BE49-F238E27FC236}">
                  <a16:creationId xmlns:a16="http://schemas.microsoft.com/office/drawing/2014/main" id="{003074BE-145D-B500-07EB-28C73BC61E2D}"/>
                </a:ext>
              </a:extLst>
            </p:cNvPr>
            <p:cNvSpPr txBox="1">
              <a:spLocks noChangeArrowheads="1"/>
            </p:cNvSpPr>
            <p:nvPr/>
          </p:nvSpPr>
          <p:spPr bwMode="auto">
            <a:xfrm>
              <a:off x="3926" y="983"/>
              <a:ext cx="457" cy="289"/>
            </a:xfrm>
            <a:prstGeom prst="rect">
              <a:avLst/>
            </a:prstGeom>
            <a:solidFill>
              <a:srgbClr val="FFCC99"/>
            </a:solidFill>
            <a:ln w="9525">
              <a:solidFill>
                <a:srgbClr val="000000"/>
              </a:solidFill>
              <a:miter lim="800000"/>
              <a:headEnd/>
              <a:tailEnd/>
            </a:ln>
          </p:spPr>
          <p:txBody>
            <a:bodyPr wrap="none" anchor="ct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item</a:t>
              </a:r>
            </a:p>
          </p:txBody>
        </p:sp>
      </p:grpSp>
      <p:grpSp>
        <p:nvGrpSpPr>
          <p:cNvPr id="32781" name="Group 36">
            <a:extLst>
              <a:ext uri="{FF2B5EF4-FFF2-40B4-BE49-F238E27FC236}">
                <a16:creationId xmlns:a16="http://schemas.microsoft.com/office/drawing/2014/main" id="{AB2F812F-12BD-752A-71CA-A74AB5849F48}"/>
              </a:ext>
            </a:extLst>
          </p:cNvPr>
          <p:cNvGrpSpPr>
            <a:grpSpLocks/>
          </p:cNvGrpSpPr>
          <p:nvPr/>
        </p:nvGrpSpPr>
        <p:grpSpPr bwMode="auto">
          <a:xfrm>
            <a:off x="1126672" y="4098471"/>
            <a:ext cx="1509713" cy="1393825"/>
            <a:chOff x="3844" y="2426"/>
            <a:chExt cx="939" cy="864"/>
          </a:xfrm>
        </p:grpSpPr>
        <p:sp>
          <p:nvSpPr>
            <p:cNvPr id="32782" name="Rectangle 37">
              <a:extLst>
                <a:ext uri="{FF2B5EF4-FFF2-40B4-BE49-F238E27FC236}">
                  <a16:creationId xmlns:a16="http://schemas.microsoft.com/office/drawing/2014/main" id="{1438CB3C-AB87-4862-31D6-8FF1BD420330}"/>
                </a:ext>
              </a:extLst>
            </p:cNvPr>
            <p:cNvSpPr>
              <a:spLocks noChangeArrowheads="1"/>
            </p:cNvSpPr>
            <p:nvPr/>
          </p:nvSpPr>
          <p:spPr bwMode="auto">
            <a:xfrm>
              <a:off x="3896" y="2716"/>
              <a:ext cx="887" cy="574"/>
            </a:xfrm>
            <a:prstGeom prst="rect">
              <a:avLst/>
            </a:prstGeom>
            <a:solidFill>
              <a:srgbClr val="CCECFF"/>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branch_key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branch_name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branch_type</a:t>
              </a:r>
            </a:p>
          </p:txBody>
        </p:sp>
        <p:sp>
          <p:nvSpPr>
            <p:cNvPr id="32783" name="Text Box 38">
              <a:extLst>
                <a:ext uri="{FF2B5EF4-FFF2-40B4-BE49-F238E27FC236}">
                  <a16:creationId xmlns:a16="http://schemas.microsoft.com/office/drawing/2014/main" id="{1D7919BA-7CFA-AF49-8D27-6B5832DCC0B0}"/>
                </a:ext>
              </a:extLst>
            </p:cNvPr>
            <p:cNvSpPr txBox="1">
              <a:spLocks noChangeArrowheads="1"/>
            </p:cNvSpPr>
            <p:nvPr/>
          </p:nvSpPr>
          <p:spPr bwMode="auto">
            <a:xfrm>
              <a:off x="3844" y="2426"/>
              <a:ext cx="637" cy="289"/>
            </a:xfrm>
            <a:prstGeom prst="rect">
              <a:avLst/>
            </a:prstGeom>
            <a:solidFill>
              <a:srgbClr val="CCECFF"/>
            </a:solidFill>
            <a:ln w="9525">
              <a:solidFill>
                <a:srgbClr val="000000"/>
              </a:solidFill>
              <a:miter lim="800000"/>
              <a:headEnd/>
              <a:tailEnd/>
            </a:ln>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branch</a:t>
              </a:r>
            </a:p>
          </p:txBody>
        </p:sp>
      </p:grpSp>
      <p:grpSp>
        <p:nvGrpSpPr>
          <p:cNvPr id="32784" name="Group 39">
            <a:extLst>
              <a:ext uri="{FF2B5EF4-FFF2-40B4-BE49-F238E27FC236}">
                <a16:creationId xmlns:a16="http://schemas.microsoft.com/office/drawing/2014/main" id="{2FE6D66C-6B13-AB28-5284-FB275DD2E0C8}"/>
              </a:ext>
            </a:extLst>
          </p:cNvPr>
          <p:cNvGrpSpPr>
            <a:grpSpLocks/>
          </p:cNvGrpSpPr>
          <p:nvPr/>
        </p:nvGrpSpPr>
        <p:grpSpPr bwMode="auto">
          <a:xfrm>
            <a:off x="8211685" y="2193471"/>
            <a:ext cx="1449387" cy="998538"/>
            <a:chOff x="3789" y="855"/>
            <a:chExt cx="903" cy="1172"/>
          </a:xfrm>
        </p:grpSpPr>
        <p:sp>
          <p:nvSpPr>
            <p:cNvPr id="32785" name="Rectangle 40">
              <a:extLst>
                <a:ext uri="{FF2B5EF4-FFF2-40B4-BE49-F238E27FC236}">
                  <a16:creationId xmlns:a16="http://schemas.microsoft.com/office/drawing/2014/main" id="{8E85ED81-E321-B5B1-9B4C-1D84C486B7AC}"/>
                </a:ext>
              </a:extLst>
            </p:cNvPr>
            <p:cNvSpPr>
              <a:spLocks noChangeArrowheads="1"/>
            </p:cNvSpPr>
            <p:nvPr/>
          </p:nvSpPr>
          <p:spPr bwMode="auto">
            <a:xfrm>
              <a:off x="3796" y="1263"/>
              <a:ext cx="896" cy="764"/>
            </a:xfrm>
            <a:prstGeom prst="rect">
              <a:avLst/>
            </a:prstGeom>
            <a:solidFill>
              <a:srgbClr val="FFCC99"/>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supplier_key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supplier_type</a:t>
              </a:r>
            </a:p>
          </p:txBody>
        </p:sp>
        <p:sp>
          <p:nvSpPr>
            <p:cNvPr id="32787" name="Text Box 41">
              <a:extLst>
                <a:ext uri="{FF2B5EF4-FFF2-40B4-BE49-F238E27FC236}">
                  <a16:creationId xmlns:a16="http://schemas.microsoft.com/office/drawing/2014/main" id="{117BBF06-D727-8D88-37A5-37F9B7F6D178}"/>
                </a:ext>
              </a:extLst>
            </p:cNvPr>
            <p:cNvSpPr txBox="1">
              <a:spLocks noChangeArrowheads="1"/>
            </p:cNvSpPr>
            <p:nvPr/>
          </p:nvSpPr>
          <p:spPr bwMode="auto">
            <a:xfrm>
              <a:off x="3789" y="855"/>
              <a:ext cx="732" cy="548"/>
            </a:xfrm>
            <a:prstGeom prst="rect">
              <a:avLst/>
            </a:prstGeom>
            <a:solidFill>
              <a:srgbClr val="FFCC99"/>
            </a:solidFill>
            <a:ln w="9525">
              <a:solidFill>
                <a:srgbClr val="000000"/>
              </a:solidFill>
              <a:miter lim="800000"/>
              <a:headEnd/>
              <a:tailEnd/>
            </a:ln>
          </p:spPr>
          <p:txBody>
            <a:bodyPr wrap="none" anchor="ct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supplier</a:t>
              </a:r>
            </a:p>
          </p:txBody>
        </p:sp>
      </p:grpSp>
      <p:sp>
        <p:nvSpPr>
          <p:cNvPr id="32788" name="Line 42">
            <a:extLst>
              <a:ext uri="{FF2B5EF4-FFF2-40B4-BE49-F238E27FC236}">
                <a16:creationId xmlns:a16="http://schemas.microsoft.com/office/drawing/2014/main" id="{0DBAC077-7328-F0D3-FE4E-B3B33A116951}"/>
              </a:ext>
            </a:extLst>
          </p:cNvPr>
          <p:cNvSpPr>
            <a:spLocks noChangeShapeType="1"/>
          </p:cNvSpPr>
          <p:nvPr/>
        </p:nvSpPr>
        <p:spPr bwMode="auto">
          <a:xfrm flipV="1">
            <a:off x="7679872" y="2879271"/>
            <a:ext cx="533400" cy="533400"/>
          </a:xfrm>
          <a:prstGeom prst="line">
            <a:avLst/>
          </a:prstGeom>
          <a:noFill/>
          <a:ln w="50800">
            <a:solidFill>
              <a:srgbClr val="000000"/>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grpSp>
        <p:nvGrpSpPr>
          <p:cNvPr id="32789" name="Group 43">
            <a:extLst>
              <a:ext uri="{FF2B5EF4-FFF2-40B4-BE49-F238E27FC236}">
                <a16:creationId xmlns:a16="http://schemas.microsoft.com/office/drawing/2014/main" id="{5642C6F1-9459-07E5-612F-993870878C4F}"/>
              </a:ext>
            </a:extLst>
          </p:cNvPr>
          <p:cNvGrpSpPr>
            <a:grpSpLocks/>
          </p:cNvGrpSpPr>
          <p:nvPr/>
        </p:nvGrpSpPr>
        <p:grpSpPr bwMode="auto">
          <a:xfrm>
            <a:off x="8006897" y="5089071"/>
            <a:ext cx="1654175" cy="1495425"/>
            <a:chOff x="684" y="2196"/>
            <a:chExt cx="1565" cy="913"/>
          </a:xfrm>
        </p:grpSpPr>
        <p:sp>
          <p:nvSpPr>
            <p:cNvPr id="32790" name="Rectangle 44">
              <a:extLst>
                <a:ext uri="{FF2B5EF4-FFF2-40B4-BE49-F238E27FC236}">
                  <a16:creationId xmlns:a16="http://schemas.microsoft.com/office/drawing/2014/main" id="{C329E502-B067-4940-7B29-85C6CA4E6B46}"/>
                </a:ext>
              </a:extLst>
            </p:cNvPr>
            <p:cNvSpPr>
              <a:spLocks noChangeArrowheads="1"/>
            </p:cNvSpPr>
            <p:nvPr/>
          </p:nvSpPr>
          <p:spPr bwMode="auto">
            <a:xfrm>
              <a:off x="684" y="2450"/>
              <a:ext cx="1565" cy="659"/>
            </a:xfrm>
            <a:prstGeom prst="rect">
              <a:avLst/>
            </a:prstGeom>
            <a:solidFill>
              <a:srgbClr val="FFFF99"/>
            </a:solidFill>
            <a:ln w="9525">
              <a:solidFill>
                <a:srgbClr val="000000"/>
              </a:solidFill>
              <a:miter lim="800000"/>
              <a:headEnd/>
              <a:tailEnd/>
            </a:ln>
          </p:spPr>
          <p:txBody>
            <a:bodyPr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city_key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city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state_or_province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country</a:t>
              </a:r>
            </a:p>
          </p:txBody>
        </p:sp>
        <p:sp>
          <p:nvSpPr>
            <p:cNvPr id="32791" name="Rectangle 45">
              <a:extLst>
                <a:ext uri="{FF2B5EF4-FFF2-40B4-BE49-F238E27FC236}">
                  <a16:creationId xmlns:a16="http://schemas.microsoft.com/office/drawing/2014/main" id="{CD4ED92B-A1AA-570F-0054-0E0B5668D597}"/>
                </a:ext>
              </a:extLst>
            </p:cNvPr>
            <p:cNvSpPr>
              <a:spLocks noChangeArrowheads="1"/>
            </p:cNvSpPr>
            <p:nvPr/>
          </p:nvSpPr>
          <p:spPr bwMode="auto">
            <a:xfrm>
              <a:off x="684" y="2196"/>
              <a:ext cx="542" cy="248"/>
            </a:xfrm>
            <a:prstGeom prst="rect">
              <a:avLst/>
            </a:prstGeom>
            <a:solidFill>
              <a:srgbClr val="FFFF99"/>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city</a:t>
              </a:r>
            </a:p>
          </p:txBody>
        </p:sp>
      </p:grpSp>
      <p:sp>
        <p:nvSpPr>
          <p:cNvPr id="32792" name="Line 46">
            <a:extLst>
              <a:ext uri="{FF2B5EF4-FFF2-40B4-BE49-F238E27FC236}">
                <a16:creationId xmlns:a16="http://schemas.microsoft.com/office/drawing/2014/main" id="{911E13E8-A761-EF9C-CE4F-C248F1B4AE95}"/>
              </a:ext>
            </a:extLst>
          </p:cNvPr>
          <p:cNvSpPr>
            <a:spLocks noChangeShapeType="1"/>
          </p:cNvSpPr>
          <p:nvPr/>
        </p:nvSpPr>
        <p:spPr bwMode="auto">
          <a:xfrm>
            <a:off x="7375072" y="5241471"/>
            <a:ext cx="685800" cy="457200"/>
          </a:xfrm>
          <a:prstGeom prst="line">
            <a:avLst/>
          </a:prstGeom>
          <a:noFill/>
          <a:ln w="50800">
            <a:solidFill>
              <a:srgbClr val="000000"/>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Tree>
    <p:extLst>
      <p:ext uri="{BB962C8B-B14F-4D97-AF65-F5344CB8AC3E}">
        <p14:creationId xmlns:p14="http://schemas.microsoft.com/office/powerpoint/2010/main" val="3875637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事实星座模式实例</a:t>
            </a:r>
          </a:p>
        </p:txBody>
      </p:sp>
      <p:sp>
        <p:nvSpPr>
          <p:cNvPr id="2" name="Rectangle 4">
            <a:extLst>
              <a:ext uri="{FF2B5EF4-FFF2-40B4-BE49-F238E27FC236}">
                <a16:creationId xmlns:a16="http://schemas.microsoft.com/office/drawing/2014/main" id="{B3EF8CFB-9C51-A04A-84A5-66E679B3EC03}"/>
              </a:ext>
            </a:extLst>
          </p:cNvPr>
          <p:cNvSpPr>
            <a:spLocks noChangeArrowheads="1"/>
          </p:cNvSpPr>
          <p:nvPr/>
        </p:nvSpPr>
        <p:spPr bwMode="auto">
          <a:xfrm>
            <a:off x="3940628" y="2787137"/>
            <a:ext cx="1608138" cy="457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3" name="Group 5">
            <a:extLst>
              <a:ext uri="{FF2B5EF4-FFF2-40B4-BE49-F238E27FC236}">
                <a16:creationId xmlns:a16="http://schemas.microsoft.com/office/drawing/2014/main" id="{9C62061F-D45D-7C67-0260-1167C9A615EB}"/>
              </a:ext>
            </a:extLst>
          </p:cNvPr>
          <p:cNvGrpSpPr>
            <a:grpSpLocks/>
          </p:cNvGrpSpPr>
          <p:nvPr/>
        </p:nvGrpSpPr>
        <p:grpSpPr bwMode="auto">
          <a:xfrm>
            <a:off x="1273628" y="958337"/>
            <a:ext cx="1639888" cy="1982787"/>
            <a:chOff x="277" y="1164"/>
            <a:chExt cx="1021" cy="1229"/>
          </a:xfrm>
        </p:grpSpPr>
        <p:sp>
          <p:nvSpPr>
            <p:cNvPr id="4" name="Rectangle 6">
              <a:extLst>
                <a:ext uri="{FF2B5EF4-FFF2-40B4-BE49-F238E27FC236}">
                  <a16:creationId xmlns:a16="http://schemas.microsoft.com/office/drawing/2014/main" id="{401B9438-D651-8258-3344-D46D164DCF99}"/>
                </a:ext>
              </a:extLst>
            </p:cNvPr>
            <p:cNvSpPr>
              <a:spLocks noChangeArrowheads="1"/>
            </p:cNvSpPr>
            <p:nvPr/>
          </p:nvSpPr>
          <p:spPr bwMode="auto">
            <a:xfrm>
              <a:off x="277" y="1421"/>
              <a:ext cx="1021" cy="972"/>
            </a:xfrm>
            <a:prstGeom prst="rect">
              <a:avLst/>
            </a:prstGeom>
            <a:solidFill>
              <a:srgbClr val="00FF99"/>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time_key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day_of_the_week</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month</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quarter</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year</a:t>
              </a:r>
            </a:p>
          </p:txBody>
        </p:sp>
        <p:sp>
          <p:nvSpPr>
            <p:cNvPr id="5" name="Rectangle 7">
              <a:extLst>
                <a:ext uri="{FF2B5EF4-FFF2-40B4-BE49-F238E27FC236}">
                  <a16:creationId xmlns:a16="http://schemas.microsoft.com/office/drawing/2014/main" id="{E08387E2-834F-F060-2483-F7254A807316}"/>
                </a:ext>
              </a:extLst>
            </p:cNvPr>
            <p:cNvSpPr>
              <a:spLocks noChangeArrowheads="1"/>
            </p:cNvSpPr>
            <p:nvPr/>
          </p:nvSpPr>
          <p:spPr bwMode="auto">
            <a:xfrm>
              <a:off x="277" y="1164"/>
              <a:ext cx="374" cy="233"/>
            </a:xfrm>
            <a:prstGeom prst="rect">
              <a:avLst/>
            </a:prstGeom>
            <a:solidFill>
              <a:srgbClr val="00FF99"/>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a:t>
              </a:r>
            </a:p>
          </p:txBody>
        </p:sp>
      </p:grpSp>
      <p:grpSp>
        <p:nvGrpSpPr>
          <p:cNvPr id="6" name="Group 8">
            <a:extLst>
              <a:ext uri="{FF2B5EF4-FFF2-40B4-BE49-F238E27FC236}">
                <a16:creationId xmlns:a16="http://schemas.microsoft.com/office/drawing/2014/main" id="{A044084E-2919-1FD0-C83D-878C0F845E89}"/>
              </a:ext>
            </a:extLst>
          </p:cNvPr>
          <p:cNvGrpSpPr>
            <a:grpSpLocks/>
          </p:cNvGrpSpPr>
          <p:nvPr/>
        </p:nvGrpSpPr>
        <p:grpSpPr bwMode="auto">
          <a:xfrm>
            <a:off x="6150428" y="3777737"/>
            <a:ext cx="1654175" cy="1733550"/>
            <a:chOff x="684" y="2196"/>
            <a:chExt cx="1030" cy="1075"/>
          </a:xfrm>
        </p:grpSpPr>
        <p:sp>
          <p:nvSpPr>
            <p:cNvPr id="7" name="Rectangle 9">
              <a:extLst>
                <a:ext uri="{FF2B5EF4-FFF2-40B4-BE49-F238E27FC236}">
                  <a16:creationId xmlns:a16="http://schemas.microsoft.com/office/drawing/2014/main" id="{E968D08D-1996-2757-F8BF-B493081C5806}"/>
                </a:ext>
              </a:extLst>
            </p:cNvPr>
            <p:cNvSpPr>
              <a:spLocks noChangeArrowheads="1"/>
            </p:cNvSpPr>
            <p:nvPr/>
          </p:nvSpPr>
          <p:spPr bwMode="auto">
            <a:xfrm>
              <a:off x="684" y="2450"/>
              <a:ext cx="1030" cy="821"/>
            </a:xfrm>
            <a:prstGeom prst="rect">
              <a:avLst/>
            </a:prstGeom>
            <a:solidFill>
              <a:srgbClr val="FFFF99"/>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location_key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street</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city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province_or_state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country</a:t>
              </a:r>
            </a:p>
          </p:txBody>
        </p:sp>
        <p:sp>
          <p:nvSpPr>
            <p:cNvPr id="8" name="Rectangle 10">
              <a:extLst>
                <a:ext uri="{FF2B5EF4-FFF2-40B4-BE49-F238E27FC236}">
                  <a16:creationId xmlns:a16="http://schemas.microsoft.com/office/drawing/2014/main" id="{E1298153-7984-F89D-C830-0E7F1F116E71}"/>
                </a:ext>
              </a:extLst>
            </p:cNvPr>
            <p:cNvSpPr>
              <a:spLocks noChangeArrowheads="1"/>
            </p:cNvSpPr>
            <p:nvPr/>
          </p:nvSpPr>
          <p:spPr bwMode="auto">
            <a:xfrm>
              <a:off x="684" y="2196"/>
              <a:ext cx="580" cy="233"/>
            </a:xfrm>
            <a:prstGeom prst="rect">
              <a:avLst/>
            </a:prstGeom>
            <a:solidFill>
              <a:srgbClr val="FFFF99"/>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location</a:t>
              </a:r>
            </a:p>
          </p:txBody>
        </p:sp>
      </p:grpSp>
      <p:sp>
        <p:nvSpPr>
          <p:cNvPr id="9" name="Rectangle 11">
            <a:extLst>
              <a:ext uri="{FF2B5EF4-FFF2-40B4-BE49-F238E27FC236}">
                <a16:creationId xmlns:a16="http://schemas.microsoft.com/office/drawing/2014/main" id="{269C3A27-269F-9113-E512-2DCBA66B5E51}"/>
              </a:ext>
            </a:extLst>
          </p:cNvPr>
          <p:cNvSpPr>
            <a:spLocks noChangeArrowheads="1"/>
          </p:cNvSpPr>
          <p:nvPr/>
        </p:nvSpPr>
        <p:spPr bwMode="auto">
          <a:xfrm>
            <a:off x="3788228" y="1872737"/>
            <a:ext cx="1695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Sales Fact Table</a:t>
            </a:r>
          </a:p>
        </p:txBody>
      </p:sp>
      <p:sp>
        <p:nvSpPr>
          <p:cNvPr id="10" name="Rectangle 12">
            <a:extLst>
              <a:ext uri="{FF2B5EF4-FFF2-40B4-BE49-F238E27FC236}">
                <a16:creationId xmlns:a16="http://schemas.microsoft.com/office/drawing/2014/main" id="{CB513A3F-3CD8-B859-3D7E-1FE69243F654}"/>
              </a:ext>
            </a:extLst>
          </p:cNvPr>
          <p:cNvSpPr>
            <a:spLocks noChangeArrowheads="1"/>
          </p:cNvSpPr>
          <p:nvPr/>
        </p:nvSpPr>
        <p:spPr bwMode="auto">
          <a:xfrm>
            <a:off x="3940628" y="2329937"/>
            <a:ext cx="1600200" cy="45243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Rectangle 13">
            <a:extLst>
              <a:ext uri="{FF2B5EF4-FFF2-40B4-BE49-F238E27FC236}">
                <a16:creationId xmlns:a16="http://schemas.microsoft.com/office/drawing/2014/main" id="{0B0E728F-871E-348B-1D1E-D1B5974C51C3}"/>
              </a:ext>
            </a:extLst>
          </p:cNvPr>
          <p:cNvSpPr>
            <a:spLocks noChangeArrowheads="1"/>
          </p:cNvSpPr>
          <p:nvPr/>
        </p:nvSpPr>
        <p:spPr bwMode="auto">
          <a:xfrm>
            <a:off x="3940628" y="2406137"/>
            <a:ext cx="1601788" cy="366712"/>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solidFill>
                  <a:srgbClr val="000000"/>
                </a:solidFill>
                <a:latin typeface="Times New Roman" panose="02020603050405020304" pitchFamily="18" charset="0"/>
              </a:rPr>
              <a:t>time_key</a:t>
            </a:r>
          </a:p>
        </p:txBody>
      </p:sp>
      <p:sp>
        <p:nvSpPr>
          <p:cNvPr id="12" name="Rectangle 14">
            <a:extLst>
              <a:ext uri="{FF2B5EF4-FFF2-40B4-BE49-F238E27FC236}">
                <a16:creationId xmlns:a16="http://schemas.microsoft.com/office/drawing/2014/main" id="{B28901D1-5674-14E2-B23C-F471C54067B8}"/>
              </a:ext>
            </a:extLst>
          </p:cNvPr>
          <p:cNvSpPr>
            <a:spLocks noChangeArrowheads="1"/>
          </p:cNvSpPr>
          <p:nvPr/>
        </p:nvSpPr>
        <p:spPr bwMode="auto">
          <a:xfrm>
            <a:off x="3940628" y="2863337"/>
            <a:ext cx="1600200" cy="36671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         item_key</a:t>
            </a:r>
          </a:p>
        </p:txBody>
      </p:sp>
      <p:sp>
        <p:nvSpPr>
          <p:cNvPr id="13" name="Rectangle 15">
            <a:extLst>
              <a:ext uri="{FF2B5EF4-FFF2-40B4-BE49-F238E27FC236}">
                <a16:creationId xmlns:a16="http://schemas.microsoft.com/office/drawing/2014/main" id="{9CAB2A92-D483-78C6-FE8A-31FA01461710}"/>
              </a:ext>
            </a:extLst>
          </p:cNvPr>
          <p:cNvSpPr>
            <a:spLocks noChangeArrowheads="1"/>
          </p:cNvSpPr>
          <p:nvPr/>
        </p:nvSpPr>
        <p:spPr bwMode="auto">
          <a:xfrm>
            <a:off x="3940628" y="3244337"/>
            <a:ext cx="1600200" cy="4508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4" name="Rectangle 16">
            <a:extLst>
              <a:ext uri="{FF2B5EF4-FFF2-40B4-BE49-F238E27FC236}">
                <a16:creationId xmlns:a16="http://schemas.microsoft.com/office/drawing/2014/main" id="{410289E8-BF5A-3ECB-ED61-358F950A8FE4}"/>
              </a:ext>
            </a:extLst>
          </p:cNvPr>
          <p:cNvSpPr>
            <a:spLocks noChangeArrowheads="1"/>
          </p:cNvSpPr>
          <p:nvPr/>
        </p:nvSpPr>
        <p:spPr bwMode="auto">
          <a:xfrm>
            <a:off x="3940628" y="3244337"/>
            <a:ext cx="1600200" cy="36671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      branch_key</a:t>
            </a:r>
          </a:p>
        </p:txBody>
      </p:sp>
      <p:sp>
        <p:nvSpPr>
          <p:cNvPr id="15" name="Rectangle 17">
            <a:extLst>
              <a:ext uri="{FF2B5EF4-FFF2-40B4-BE49-F238E27FC236}">
                <a16:creationId xmlns:a16="http://schemas.microsoft.com/office/drawing/2014/main" id="{2A6CD711-67DD-2726-B2AF-85CB7EC1B9B9}"/>
              </a:ext>
            </a:extLst>
          </p:cNvPr>
          <p:cNvSpPr>
            <a:spLocks noChangeArrowheads="1"/>
          </p:cNvSpPr>
          <p:nvPr/>
        </p:nvSpPr>
        <p:spPr bwMode="auto">
          <a:xfrm>
            <a:off x="3940628" y="3701537"/>
            <a:ext cx="1600200" cy="45243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6" name="Rectangle 18">
            <a:extLst>
              <a:ext uri="{FF2B5EF4-FFF2-40B4-BE49-F238E27FC236}">
                <a16:creationId xmlns:a16="http://schemas.microsoft.com/office/drawing/2014/main" id="{D7DB3AA0-4E01-7332-DE5F-7E9B86D522F8}"/>
              </a:ext>
            </a:extLst>
          </p:cNvPr>
          <p:cNvSpPr>
            <a:spLocks noChangeArrowheads="1"/>
          </p:cNvSpPr>
          <p:nvPr/>
        </p:nvSpPr>
        <p:spPr bwMode="auto">
          <a:xfrm>
            <a:off x="3939041" y="3720587"/>
            <a:ext cx="1593850" cy="3667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    location_key</a:t>
            </a:r>
          </a:p>
        </p:txBody>
      </p:sp>
      <p:sp>
        <p:nvSpPr>
          <p:cNvPr id="17" name="Rectangle 19">
            <a:extLst>
              <a:ext uri="{FF2B5EF4-FFF2-40B4-BE49-F238E27FC236}">
                <a16:creationId xmlns:a16="http://schemas.microsoft.com/office/drawing/2014/main" id="{A507D10E-1624-72FE-6E79-3D20748B9E9F}"/>
              </a:ext>
            </a:extLst>
          </p:cNvPr>
          <p:cNvSpPr>
            <a:spLocks noChangeArrowheads="1"/>
          </p:cNvSpPr>
          <p:nvPr/>
        </p:nvSpPr>
        <p:spPr bwMode="auto">
          <a:xfrm>
            <a:off x="3905703" y="4158737"/>
            <a:ext cx="1635125" cy="45561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8" name="Rectangle 20">
            <a:extLst>
              <a:ext uri="{FF2B5EF4-FFF2-40B4-BE49-F238E27FC236}">
                <a16:creationId xmlns:a16="http://schemas.microsoft.com/office/drawing/2014/main" id="{27B0863A-A548-6AC8-670E-7D6CE7E0D554}"/>
              </a:ext>
            </a:extLst>
          </p:cNvPr>
          <p:cNvSpPr>
            <a:spLocks noChangeArrowheads="1"/>
          </p:cNvSpPr>
          <p:nvPr/>
        </p:nvSpPr>
        <p:spPr bwMode="auto">
          <a:xfrm>
            <a:off x="3940628" y="4212712"/>
            <a:ext cx="1581150" cy="36671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        units_sold</a:t>
            </a:r>
          </a:p>
        </p:txBody>
      </p:sp>
      <p:sp>
        <p:nvSpPr>
          <p:cNvPr id="19" name="Rectangle 21">
            <a:extLst>
              <a:ext uri="{FF2B5EF4-FFF2-40B4-BE49-F238E27FC236}">
                <a16:creationId xmlns:a16="http://schemas.microsoft.com/office/drawing/2014/main" id="{055BF174-82BB-03B4-F03A-D18B3261A077}"/>
              </a:ext>
            </a:extLst>
          </p:cNvPr>
          <p:cNvSpPr>
            <a:spLocks noChangeArrowheads="1"/>
          </p:cNvSpPr>
          <p:nvPr/>
        </p:nvSpPr>
        <p:spPr bwMode="auto">
          <a:xfrm>
            <a:off x="3905703" y="4615937"/>
            <a:ext cx="1635125" cy="46196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 name="Rectangle 22">
            <a:extLst>
              <a:ext uri="{FF2B5EF4-FFF2-40B4-BE49-F238E27FC236}">
                <a16:creationId xmlns:a16="http://schemas.microsoft.com/office/drawing/2014/main" id="{26FF73DE-C328-E463-4B5A-336AF3FBF3CB}"/>
              </a:ext>
            </a:extLst>
          </p:cNvPr>
          <p:cNvSpPr>
            <a:spLocks noChangeArrowheads="1"/>
          </p:cNvSpPr>
          <p:nvPr/>
        </p:nvSpPr>
        <p:spPr bwMode="auto">
          <a:xfrm>
            <a:off x="3940628" y="4657212"/>
            <a:ext cx="1587500" cy="36671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     dollars_sold</a:t>
            </a:r>
          </a:p>
        </p:txBody>
      </p:sp>
      <p:sp>
        <p:nvSpPr>
          <p:cNvPr id="21" name="Rectangle 23">
            <a:extLst>
              <a:ext uri="{FF2B5EF4-FFF2-40B4-BE49-F238E27FC236}">
                <a16:creationId xmlns:a16="http://schemas.microsoft.com/office/drawing/2014/main" id="{5CC176E8-FF0A-D8C5-4749-D976D0ADBD9C}"/>
              </a:ext>
            </a:extLst>
          </p:cNvPr>
          <p:cNvSpPr>
            <a:spLocks noChangeArrowheads="1"/>
          </p:cNvSpPr>
          <p:nvPr/>
        </p:nvSpPr>
        <p:spPr bwMode="auto">
          <a:xfrm>
            <a:off x="3905703" y="5073137"/>
            <a:ext cx="1635125" cy="469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2" name="Rectangle 24">
            <a:extLst>
              <a:ext uri="{FF2B5EF4-FFF2-40B4-BE49-F238E27FC236}">
                <a16:creationId xmlns:a16="http://schemas.microsoft.com/office/drawing/2014/main" id="{BDB17C90-7E16-ECF6-D7DD-7FA93B45A007}"/>
              </a:ext>
            </a:extLst>
          </p:cNvPr>
          <p:cNvSpPr>
            <a:spLocks noChangeArrowheads="1"/>
          </p:cNvSpPr>
          <p:nvPr/>
        </p:nvSpPr>
        <p:spPr bwMode="auto">
          <a:xfrm>
            <a:off x="3921578" y="5103299"/>
            <a:ext cx="1587500" cy="3667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         avg_sales</a:t>
            </a:r>
          </a:p>
        </p:txBody>
      </p:sp>
      <p:sp>
        <p:nvSpPr>
          <p:cNvPr id="23" name="Rectangle 25">
            <a:extLst>
              <a:ext uri="{FF2B5EF4-FFF2-40B4-BE49-F238E27FC236}">
                <a16:creationId xmlns:a16="http://schemas.microsoft.com/office/drawing/2014/main" id="{3EBF19AC-8D1F-BD80-3C6F-355CF5B9380A}"/>
              </a:ext>
            </a:extLst>
          </p:cNvPr>
          <p:cNvSpPr>
            <a:spLocks noChangeArrowheads="1"/>
          </p:cNvSpPr>
          <p:nvPr/>
        </p:nvSpPr>
        <p:spPr bwMode="auto">
          <a:xfrm>
            <a:off x="2340428" y="5454137"/>
            <a:ext cx="1219200" cy="376237"/>
          </a:xfrm>
          <a:prstGeom prst="rect">
            <a:avLst/>
          </a:prstGeom>
          <a:solidFill>
            <a:srgbClr val="FF99CC"/>
          </a:solidFill>
          <a:ln w="9525">
            <a:solidFill>
              <a:srgbClr val="000000"/>
            </a:solidFill>
            <a:miter lim="800000"/>
            <a:headEnd/>
            <a:tailEnd/>
          </a:ln>
        </p:spPr>
        <p:txBody>
          <a:bodyPr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Measures</a:t>
            </a:r>
          </a:p>
        </p:txBody>
      </p:sp>
      <p:sp>
        <p:nvSpPr>
          <p:cNvPr id="24" name="Line 26">
            <a:extLst>
              <a:ext uri="{FF2B5EF4-FFF2-40B4-BE49-F238E27FC236}">
                <a16:creationId xmlns:a16="http://schemas.microsoft.com/office/drawing/2014/main" id="{F6D14EFD-468D-852E-98C2-0B52BB832CC1}"/>
              </a:ext>
            </a:extLst>
          </p:cNvPr>
          <p:cNvSpPr>
            <a:spLocks noChangeShapeType="1"/>
          </p:cNvSpPr>
          <p:nvPr/>
        </p:nvSpPr>
        <p:spPr bwMode="auto">
          <a:xfrm flipV="1">
            <a:off x="3129416" y="4387337"/>
            <a:ext cx="769937" cy="11430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5" name="Line 27">
            <a:extLst>
              <a:ext uri="{FF2B5EF4-FFF2-40B4-BE49-F238E27FC236}">
                <a16:creationId xmlns:a16="http://schemas.microsoft.com/office/drawing/2014/main" id="{9FF2A5EA-BC05-E9FA-9CF3-6E7728A1FDB6}"/>
              </a:ext>
            </a:extLst>
          </p:cNvPr>
          <p:cNvSpPr>
            <a:spLocks noChangeShapeType="1"/>
          </p:cNvSpPr>
          <p:nvPr/>
        </p:nvSpPr>
        <p:spPr bwMode="auto">
          <a:xfrm flipV="1">
            <a:off x="3110366" y="4930262"/>
            <a:ext cx="788987" cy="5619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6" name="Line 28">
            <a:extLst>
              <a:ext uri="{FF2B5EF4-FFF2-40B4-BE49-F238E27FC236}">
                <a16:creationId xmlns:a16="http://schemas.microsoft.com/office/drawing/2014/main" id="{64D65E98-0CC8-DCF0-0371-489F8735460E}"/>
              </a:ext>
            </a:extLst>
          </p:cNvPr>
          <p:cNvSpPr>
            <a:spLocks noChangeShapeType="1"/>
          </p:cNvSpPr>
          <p:nvPr/>
        </p:nvSpPr>
        <p:spPr bwMode="auto">
          <a:xfrm flipV="1">
            <a:off x="3110366" y="5298562"/>
            <a:ext cx="904875" cy="1936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7" name="Line 29">
            <a:extLst>
              <a:ext uri="{FF2B5EF4-FFF2-40B4-BE49-F238E27FC236}">
                <a16:creationId xmlns:a16="http://schemas.microsoft.com/office/drawing/2014/main" id="{9ABB67A1-7008-1AFF-7171-9A58E2A98DE1}"/>
              </a:ext>
            </a:extLst>
          </p:cNvPr>
          <p:cNvSpPr>
            <a:spLocks noChangeShapeType="1"/>
          </p:cNvSpPr>
          <p:nvPr/>
        </p:nvSpPr>
        <p:spPr bwMode="auto">
          <a:xfrm flipH="1">
            <a:off x="2686503" y="3555487"/>
            <a:ext cx="1193800" cy="735012"/>
          </a:xfrm>
          <a:prstGeom prst="line">
            <a:avLst/>
          </a:prstGeom>
          <a:noFill/>
          <a:ln w="50800">
            <a:solidFill>
              <a:srgbClr val="000000"/>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8" name="Line 30">
            <a:extLst>
              <a:ext uri="{FF2B5EF4-FFF2-40B4-BE49-F238E27FC236}">
                <a16:creationId xmlns:a16="http://schemas.microsoft.com/office/drawing/2014/main" id="{912C9406-50A1-6428-BD48-876689A7936B}"/>
              </a:ext>
            </a:extLst>
          </p:cNvPr>
          <p:cNvSpPr>
            <a:spLocks noChangeShapeType="1"/>
          </p:cNvSpPr>
          <p:nvPr/>
        </p:nvSpPr>
        <p:spPr bwMode="auto">
          <a:xfrm flipH="1" flipV="1">
            <a:off x="2950028" y="2101337"/>
            <a:ext cx="914400" cy="381000"/>
          </a:xfrm>
          <a:prstGeom prst="line">
            <a:avLst/>
          </a:prstGeom>
          <a:noFill/>
          <a:ln w="50800">
            <a:solidFill>
              <a:srgbClr val="000000"/>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9" name="Line 31">
            <a:extLst>
              <a:ext uri="{FF2B5EF4-FFF2-40B4-BE49-F238E27FC236}">
                <a16:creationId xmlns:a16="http://schemas.microsoft.com/office/drawing/2014/main" id="{93469BB3-244D-749B-FD45-08004DC23207}"/>
              </a:ext>
            </a:extLst>
          </p:cNvPr>
          <p:cNvSpPr>
            <a:spLocks noChangeShapeType="1"/>
          </p:cNvSpPr>
          <p:nvPr/>
        </p:nvSpPr>
        <p:spPr bwMode="auto">
          <a:xfrm>
            <a:off x="5617028" y="4006337"/>
            <a:ext cx="533400" cy="381000"/>
          </a:xfrm>
          <a:prstGeom prst="line">
            <a:avLst/>
          </a:prstGeom>
          <a:noFill/>
          <a:ln w="50800">
            <a:solidFill>
              <a:srgbClr val="000000"/>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0" name="Line 32">
            <a:extLst>
              <a:ext uri="{FF2B5EF4-FFF2-40B4-BE49-F238E27FC236}">
                <a16:creationId xmlns:a16="http://schemas.microsoft.com/office/drawing/2014/main" id="{A3DAEEFD-A39D-A868-5F4C-426E8AC5E2E6}"/>
              </a:ext>
            </a:extLst>
          </p:cNvPr>
          <p:cNvSpPr>
            <a:spLocks noChangeShapeType="1"/>
          </p:cNvSpPr>
          <p:nvPr/>
        </p:nvSpPr>
        <p:spPr bwMode="auto">
          <a:xfrm flipV="1">
            <a:off x="5540828" y="2482337"/>
            <a:ext cx="762000" cy="525462"/>
          </a:xfrm>
          <a:prstGeom prst="line">
            <a:avLst/>
          </a:prstGeom>
          <a:noFill/>
          <a:ln w="50800">
            <a:solidFill>
              <a:srgbClr val="000000"/>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grpSp>
        <p:nvGrpSpPr>
          <p:cNvPr id="31" name="Group 33">
            <a:extLst>
              <a:ext uri="{FF2B5EF4-FFF2-40B4-BE49-F238E27FC236}">
                <a16:creationId xmlns:a16="http://schemas.microsoft.com/office/drawing/2014/main" id="{A7F5C27D-9CB3-0464-CB54-9D54884B2C11}"/>
              </a:ext>
            </a:extLst>
          </p:cNvPr>
          <p:cNvGrpSpPr>
            <a:grpSpLocks/>
          </p:cNvGrpSpPr>
          <p:nvPr/>
        </p:nvGrpSpPr>
        <p:grpSpPr bwMode="auto">
          <a:xfrm>
            <a:off x="6226628" y="1263137"/>
            <a:ext cx="1303338" cy="1744662"/>
            <a:chOff x="3796" y="1002"/>
            <a:chExt cx="812" cy="1081"/>
          </a:xfrm>
        </p:grpSpPr>
        <p:sp>
          <p:nvSpPr>
            <p:cNvPr id="32" name="Rectangle 34">
              <a:extLst>
                <a:ext uri="{FF2B5EF4-FFF2-40B4-BE49-F238E27FC236}">
                  <a16:creationId xmlns:a16="http://schemas.microsoft.com/office/drawing/2014/main" id="{810DC51A-FF05-579D-A53A-811897D687F0}"/>
                </a:ext>
              </a:extLst>
            </p:cNvPr>
            <p:cNvSpPr>
              <a:spLocks noChangeArrowheads="1"/>
            </p:cNvSpPr>
            <p:nvPr/>
          </p:nvSpPr>
          <p:spPr bwMode="auto">
            <a:xfrm>
              <a:off x="3796" y="1262"/>
              <a:ext cx="812" cy="821"/>
            </a:xfrm>
            <a:prstGeom prst="rect">
              <a:avLst/>
            </a:prstGeom>
            <a:solidFill>
              <a:srgbClr val="FFCC99"/>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item_key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item_name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brand</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type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supplier_type</a:t>
              </a:r>
            </a:p>
          </p:txBody>
        </p:sp>
        <p:sp>
          <p:nvSpPr>
            <p:cNvPr id="33" name="Text Box 35">
              <a:extLst>
                <a:ext uri="{FF2B5EF4-FFF2-40B4-BE49-F238E27FC236}">
                  <a16:creationId xmlns:a16="http://schemas.microsoft.com/office/drawing/2014/main" id="{9277C055-ACAB-B11E-4C97-6943BD34BA70}"/>
                </a:ext>
              </a:extLst>
            </p:cNvPr>
            <p:cNvSpPr txBox="1">
              <a:spLocks noChangeArrowheads="1"/>
            </p:cNvSpPr>
            <p:nvPr/>
          </p:nvSpPr>
          <p:spPr bwMode="auto">
            <a:xfrm>
              <a:off x="3953" y="1002"/>
              <a:ext cx="401" cy="252"/>
            </a:xfrm>
            <a:prstGeom prst="rect">
              <a:avLst/>
            </a:prstGeom>
            <a:solidFill>
              <a:srgbClr val="FFCC99"/>
            </a:solidFill>
            <a:ln w="9525">
              <a:solidFill>
                <a:srgbClr val="000000"/>
              </a:solidFill>
              <a:miter lim="800000"/>
              <a:headEnd/>
              <a:tailEnd/>
            </a:ln>
          </p:spPr>
          <p:txBody>
            <a:bodyPr wrap="none" anchor="ct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item</a:t>
              </a:r>
            </a:p>
          </p:txBody>
        </p:sp>
      </p:grpSp>
      <p:grpSp>
        <p:nvGrpSpPr>
          <p:cNvPr id="34" name="Group 36">
            <a:extLst>
              <a:ext uri="{FF2B5EF4-FFF2-40B4-BE49-F238E27FC236}">
                <a16:creationId xmlns:a16="http://schemas.microsoft.com/office/drawing/2014/main" id="{54805236-3943-4583-E20C-43F1B3227CA2}"/>
              </a:ext>
            </a:extLst>
          </p:cNvPr>
          <p:cNvGrpSpPr>
            <a:grpSpLocks/>
          </p:cNvGrpSpPr>
          <p:nvPr/>
        </p:nvGrpSpPr>
        <p:grpSpPr bwMode="auto">
          <a:xfrm>
            <a:off x="1349828" y="3701537"/>
            <a:ext cx="1290638" cy="1230312"/>
            <a:chOff x="3896" y="2472"/>
            <a:chExt cx="803" cy="762"/>
          </a:xfrm>
        </p:grpSpPr>
        <p:sp>
          <p:nvSpPr>
            <p:cNvPr id="35" name="Rectangle 37">
              <a:extLst>
                <a:ext uri="{FF2B5EF4-FFF2-40B4-BE49-F238E27FC236}">
                  <a16:creationId xmlns:a16="http://schemas.microsoft.com/office/drawing/2014/main" id="{6A6E2E5A-B5D9-8454-E691-27BA392E5CAF}"/>
                </a:ext>
              </a:extLst>
            </p:cNvPr>
            <p:cNvSpPr>
              <a:spLocks noChangeArrowheads="1"/>
            </p:cNvSpPr>
            <p:nvPr/>
          </p:nvSpPr>
          <p:spPr bwMode="auto">
            <a:xfrm>
              <a:off x="3896" y="2716"/>
              <a:ext cx="803" cy="518"/>
            </a:xfrm>
            <a:prstGeom prst="rect">
              <a:avLst/>
            </a:prstGeom>
            <a:solidFill>
              <a:srgbClr val="CCECFF"/>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branch_key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branch_name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branch_type</a:t>
              </a:r>
            </a:p>
          </p:txBody>
        </p:sp>
        <p:sp>
          <p:nvSpPr>
            <p:cNvPr id="36" name="Text Box 38">
              <a:extLst>
                <a:ext uri="{FF2B5EF4-FFF2-40B4-BE49-F238E27FC236}">
                  <a16:creationId xmlns:a16="http://schemas.microsoft.com/office/drawing/2014/main" id="{A415162D-D607-FA3A-2FB0-30C2E10DD21E}"/>
                </a:ext>
              </a:extLst>
            </p:cNvPr>
            <p:cNvSpPr txBox="1">
              <a:spLocks noChangeArrowheads="1"/>
            </p:cNvSpPr>
            <p:nvPr/>
          </p:nvSpPr>
          <p:spPr bwMode="auto">
            <a:xfrm>
              <a:off x="3907" y="2472"/>
              <a:ext cx="507" cy="233"/>
            </a:xfrm>
            <a:prstGeom prst="rect">
              <a:avLst/>
            </a:prstGeom>
            <a:solidFill>
              <a:srgbClr val="CCECFF"/>
            </a:solidFill>
            <a:ln w="9525">
              <a:solidFill>
                <a:srgbClr val="000000"/>
              </a:solidFill>
              <a:miter lim="800000"/>
              <a:headEnd/>
              <a:tailEnd/>
            </a:ln>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branch</a:t>
              </a:r>
            </a:p>
          </p:txBody>
        </p:sp>
      </p:grpSp>
      <p:sp>
        <p:nvSpPr>
          <p:cNvPr id="37" name="Rectangle 39">
            <a:extLst>
              <a:ext uri="{FF2B5EF4-FFF2-40B4-BE49-F238E27FC236}">
                <a16:creationId xmlns:a16="http://schemas.microsoft.com/office/drawing/2014/main" id="{97505331-4B5F-29D0-A134-53CAD30D4CD8}"/>
              </a:ext>
            </a:extLst>
          </p:cNvPr>
          <p:cNvSpPr>
            <a:spLocks noChangeArrowheads="1"/>
          </p:cNvSpPr>
          <p:nvPr/>
        </p:nvSpPr>
        <p:spPr bwMode="auto">
          <a:xfrm>
            <a:off x="8057016" y="2234687"/>
            <a:ext cx="1608137" cy="457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8" name="Rectangle 40">
            <a:extLst>
              <a:ext uri="{FF2B5EF4-FFF2-40B4-BE49-F238E27FC236}">
                <a16:creationId xmlns:a16="http://schemas.microsoft.com/office/drawing/2014/main" id="{D7CB64C1-E88E-EE58-E771-06AB8D8CC76C}"/>
              </a:ext>
            </a:extLst>
          </p:cNvPr>
          <p:cNvSpPr>
            <a:spLocks noChangeArrowheads="1"/>
          </p:cNvSpPr>
          <p:nvPr/>
        </p:nvSpPr>
        <p:spPr bwMode="auto">
          <a:xfrm>
            <a:off x="7904616" y="1320287"/>
            <a:ext cx="203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Shipping Fact Table</a:t>
            </a:r>
          </a:p>
        </p:txBody>
      </p:sp>
      <p:sp>
        <p:nvSpPr>
          <p:cNvPr id="39" name="Rectangle 41">
            <a:extLst>
              <a:ext uri="{FF2B5EF4-FFF2-40B4-BE49-F238E27FC236}">
                <a16:creationId xmlns:a16="http://schemas.microsoft.com/office/drawing/2014/main" id="{9A26EEB2-36DF-259C-2B85-13DB2063612E}"/>
              </a:ext>
            </a:extLst>
          </p:cNvPr>
          <p:cNvSpPr>
            <a:spLocks noChangeArrowheads="1"/>
          </p:cNvSpPr>
          <p:nvPr/>
        </p:nvSpPr>
        <p:spPr bwMode="auto">
          <a:xfrm>
            <a:off x="8057016" y="1777487"/>
            <a:ext cx="1600200" cy="45243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0" name="Rectangle 42">
            <a:extLst>
              <a:ext uri="{FF2B5EF4-FFF2-40B4-BE49-F238E27FC236}">
                <a16:creationId xmlns:a16="http://schemas.microsoft.com/office/drawing/2014/main" id="{DEB6A1A2-8DB4-16EB-99F5-4EAC6A0C5D3A}"/>
              </a:ext>
            </a:extLst>
          </p:cNvPr>
          <p:cNvSpPr>
            <a:spLocks noChangeArrowheads="1"/>
          </p:cNvSpPr>
          <p:nvPr/>
        </p:nvSpPr>
        <p:spPr bwMode="auto">
          <a:xfrm>
            <a:off x="8057016" y="1853687"/>
            <a:ext cx="1601787" cy="366712"/>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solidFill>
                  <a:srgbClr val="000000"/>
                </a:solidFill>
                <a:latin typeface="Times New Roman" panose="02020603050405020304" pitchFamily="18" charset="0"/>
              </a:rPr>
              <a:t>time_key</a:t>
            </a:r>
          </a:p>
        </p:txBody>
      </p:sp>
      <p:sp>
        <p:nvSpPr>
          <p:cNvPr id="41" name="Rectangle 43">
            <a:extLst>
              <a:ext uri="{FF2B5EF4-FFF2-40B4-BE49-F238E27FC236}">
                <a16:creationId xmlns:a16="http://schemas.microsoft.com/office/drawing/2014/main" id="{051CA97B-188D-BBC7-D98B-7E37D439CF87}"/>
              </a:ext>
            </a:extLst>
          </p:cNvPr>
          <p:cNvSpPr>
            <a:spLocks noChangeArrowheads="1"/>
          </p:cNvSpPr>
          <p:nvPr/>
        </p:nvSpPr>
        <p:spPr bwMode="auto">
          <a:xfrm>
            <a:off x="8057016" y="2310887"/>
            <a:ext cx="1600200" cy="36671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         item_key</a:t>
            </a:r>
          </a:p>
        </p:txBody>
      </p:sp>
      <p:sp>
        <p:nvSpPr>
          <p:cNvPr id="42" name="Rectangle 44">
            <a:extLst>
              <a:ext uri="{FF2B5EF4-FFF2-40B4-BE49-F238E27FC236}">
                <a16:creationId xmlns:a16="http://schemas.microsoft.com/office/drawing/2014/main" id="{3D2B63D5-42A3-A4D1-8278-1FBB6F35BF94}"/>
              </a:ext>
            </a:extLst>
          </p:cNvPr>
          <p:cNvSpPr>
            <a:spLocks noChangeArrowheads="1"/>
          </p:cNvSpPr>
          <p:nvPr/>
        </p:nvSpPr>
        <p:spPr bwMode="auto">
          <a:xfrm>
            <a:off x="8057016" y="2691887"/>
            <a:ext cx="1600200" cy="4508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3" name="Rectangle 45">
            <a:extLst>
              <a:ext uri="{FF2B5EF4-FFF2-40B4-BE49-F238E27FC236}">
                <a16:creationId xmlns:a16="http://schemas.microsoft.com/office/drawing/2014/main" id="{DE3EDDC3-9271-FC4D-9DC7-EF54683F8298}"/>
              </a:ext>
            </a:extLst>
          </p:cNvPr>
          <p:cNvSpPr>
            <a:spLocks noChangeArrowheads="1"/>
          </p:cNvSpPr>
          <p:nvPr/>
        </p:nvSpPr>
        <p:spPr bwMode="auto">
          <a:xfrm>
            <a:off x="8057016" y="2691887"/>
            <a:ext cx="1600200" cy="36671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     shipper_key</a:t>
            </a:r>
          </a:p>
        </p:txBody>
      </p:sp>
      <p:sp>
        <p:nvSpPr>
          <p:cNvPr id="44" name="Rectangle 46">
            <a:extLst>
              <a:ext uri="{FF2B5EF4-FFF2-40B4-BE49-F238E27FC236}">
                <a16:creationId xmlns:a16="http://schemas.microsoft.com/office/drawing/2014/main" id="{2200E675-588A-66CE-C756-46B47439880B}"/>
              </a:ext>
            </a:extLst>
          </p:cNvPr>
          <p:cNvSpPr>
            <a:spLocks noChangeArrowheads="1"/>
          </p:cNvSpPr>
          <p:nvPr/>
        </p:nvSpPr>
        <p:spPr bwMode="auto">
          <a:xfrm>
            <a:off x="8057016" y="3149087"/>
            <a:ext cx="1600200" cy="45243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5" name="Rectangle 47">
            <a:extLst>
              <a:ext uri="{FF2B5EF4-FFF2-40B4-BE49-F238E27FC236}">
                <a16:creationId xmlns:a16="http://schemas.microsoft.com/office/drawing/2014/main" id="{6E89C6DB-DDD2-DC56-9D4C-E414FB965D7B}"/>
              </a:ext>
            </a:extLst>
          </p:cNvPr>
          <p:cNvSpPr>
            <a:spLocks noChangeArrowheads="1"/>
          </p:cNvSpPr>
          <p:nvPr/>
        </p:nvSpPr>
        <p:spPr bwMode="auto">
          <a:xfrm>
            <a:off x="8055428" y="3168137"/>
            <a:ext cx="1593850" cy="3667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  from_location</a:t>
            </a:r>
          </a:p>
        </p:txBody>
      </p:sp>
      <p:sp>
        <p:nvSpPr>
          <p:cNvPr id="46" name="Rectangle 48">
            <a:extLst>
              <a:ext uri="{FF2B5EF4-FFF2-40B4-BE49-F238E27FC236}">
                <a16:creationId xmlns:a16="http://schemas.microsoft.com/office/drawing/2014/main" id="{CC572398-55CD-F57B-5344-57BDACC0E833}"/>
              </a:ext>
            </a:extLst>
          </p:cNvPr>
          <p:cNvSpPr>
            <a:spLocks noChangeArrowheads="1"/>
          </p:cNvSpPr>
          <p:nvPr/>
        </p:nvSpPr>
        <p:spPr bwMode="auto">
          <a:xfrm>
            <a:off x="8022091" y="3606287"/>
            <a:ext cx="1635125" cy="45561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7" name="Rectangle 49">
            <a:extLst>
              <a:ext uri="{FF2B5EF4-FFF2-40B4-BE49-F238E27FC236}">
                <a16:creationId xmlns:a16="http://schemas.microsoft.com/office/drawing/2014/main" id="{14207A26-318A-BE1F-FE2C-01EA5F6C49AC}"/>
              </a:ext>
            </a:extLst>
          </p:cNvPr>
          <p:cNvSpPr>
            <a:spLocks noChangeArrowheads="1"/>
          </p:cNvSpPr>
          <p:nvPr/>
        </p:nvSpPr>
        <p:spPr bwMode="auto">
          <a:xfrm>
            <a:off x="8057016" y="3682487"/>
            <a:ext cx="1555750" cy="3667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      to_location</a:t>
            </a:r>
          </a:p>
        </p:txBody>
      </p:sp>
      <p:sp>
        <p:nvSpPr>
          <p:cNvPr id="48" name="Rectangle 50">
            <a:extLst>
              <a:ext uri="{FF2B5EF4-FFF2-40B4-BE49-F238E27FC236}">
                <a16:creationId xmlns:a16="http://schemas.microsoft.com/office/drawing/2014/main" id="{44216DB9-88A3-872D-6D2E-C816802DB23A}"/>
              </a:ext>
            </a:extLst>
          </p:cNvPr>
          <p:cNvSpPr>
            <a:spLocks noChangeArrowheads="1"/>
          </p:cNvSpPr>
          <p:nvPr/>
        </p:nvSpPr>
        <p:spPr bwMode="auto">
          <a:xfrm>
            <a:off x="8022091" y="4063487"/>
            <a:ext cx="1635125" cy="46196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9" name="Rectangle 51">
            <a:extLst>
              <a:ext uri="{FF2B5EF4-FFF2-40B4-BE49-F238E27FC236}">
                <a16:creationId xmlns:a16="http://schemas.microsoft.com/office/drawing/2014/main" id="{CE580F27-5357-69CF-73C0-4A6A545BC410}"/>
              </a:ext>
            </a:extLst>
          </p:cNvPr>
          <p:cNvSpPr>
            <a:spLocks noChangeArrowheads="1"/>
          </p:cNvSpPr>
          <p:nvPr/>
        </p:nvSpPr>
        <p:spPr bwMode="auto">
          <a:xfrm>
            <a:off x="8057016" y="4104762"/>
            <a:ext cx="1574800" cy="36671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     dollars_cost</a:t>
            </a:r>
          </a:p>
        </p:txBody>
      </p:sp>
      <p:sp>
        <p:nvSpPr>
          <p:cNvPr id="50" name="Rectangle 52">
            <a:extLst>
              <a:ext uri="{FF2B5EF4-FFF2-40B4-BE49-F238E27FC236}">
                <a16:creationId xmlns:a16="http://schemas.microsoft.com/office/drawing/2014/main" id="{F45D0FBB-07B8-0701-C642-5D7D0969C1E4}"/>
              </a:ext>
            </a:extLst>
          </p:cNvPr>
          <p:cNvSpPr>
            <a:spLocks noChangeArrowheads="1"/>
          </p:cNvSpPr>
          <p:nvPr/>
        </p:nvSpPr>
        <p:spPr bwMode="auto">
          <a:xfrm>
            <a:off x="8022091" y="4520687"/>
            <a:ext cx="1635125" cy="469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1" name="Rectangle 53">
            <a:extLst>
              <a:ext uri="{FF2B5EF4-FFF2-40B4-BE49-F238E27FC236}">
                <a16:creationId xmlns:a16="http://schemas.microsoft.com/office/drawing/2014/main" id="{55EF7E82-54A7-221C-2E19-74C57C22CEA1}"/>
              </a:ext>
            </a:extLst>
          </p:cNvPr>
          <p:cNvSpPr>
            <a:spLocks noChangeArrowheads="1"/>
          </p:cNvSpPr>
          <p:nvPr/>
        </p:nvSpPr>
        <p:spPr bwMode="auto">
          <a:xfrm>
            <a:off x="8037966" y="4550849"/>
            <a:ext cx="1625600" cy="3667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   units_shipped</a:t>
            </a:r>
          </a:p>
        </p:txBody>
      </p:sp>
      <p:sp>
        <p:nvSpPr>
          <p:cNvPr id="52" name="Line 54">
            <a:extLst>
              <a:ext uri="{FF2B5EF4-FFF2-40B4-BE49-F238E27FC236}">
                <a16:creationId xmlns:a16="http://schemas.microsoft.com/office/drawing/2014/main" id="{417FB864-B79D-2C34-E3C8-301FB1560AF4}"/>
              </a:ext>
            </a:extLst>
          </p:cNvPr>
          <p:cNvSpPr>
            <a:spLocks noChangeShapeType="1"/>
          </p:cNvSpPr>
          <p:nvPr/>
        </p:nvSpPr>
        <p:spPr bwMode="auto">
          <a:xfrm flipH="1" flipV="1">
            <a:off x="7674428" y="1263137"/>
            <a:ext cx="381000" cy="685800"/>
          </a:xfrm>
          <a:prstGeom prst="line">
            <a:avLst/>
          </a:prstGeom>
          <a:noFill/>
          <a:ln w="28575">
            <a:solidFill>
              <a:srgbClr val="000000"/>
            </a:solidFill>
            <a:prstDash val="sysDot"/>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3" name="Line 55">
            <a:extLst>
              <a:ext uri="{FF2B5EF4-FFF2-40B4-BE49-F238E27FC236}">
                <a16:creationId xmlns:a16="http://schemas.microsoft.com/office/drawing/2014/main" id="{4D5E3455-7F21-FC63-CF48-34E824695284}"/>
              </a:ext>
            </a:extLst>
          </p:cNvPr>
          <p:cNvSpPr>
            <a:spLocks noChangeShapeType="1"/>
          </p:cNvSpPr>
          <p:nvPr/>
        </p:nvSpPr>
        <p:spPr bwMode="auto">
          <a:xfrm flipH="1">
            <a:off x="3788228" y="1263137"/>
            <a:ext cx="3886200" cy="0"/>
          </a:xfrm>
          <a:prstGeom prst="line">
            <a:avLst/>
          </a:prstGeom>
          <a:noFill/>
          <a:ln w="28575">
            <a:solidFill>
              <a:srgbClr val="000000"/>
            </a:solidFill>
            <a:prstDash val="sysDot"/>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4" name="Line 56">
            <a:extLst>
              <a:ext uri="{FF2B5EF4-FFF2-40B4-BE49-F238E27FC236}">
                <a16:creationId xmlns:a16="http://schemas.microsoft.com/office/drawing/2014/main" id="{777942F8-455F-50F3-0AF2-DFCDFED82ECB}"/>
              </a:ext>
            </a:extLst>
          </p:cNvPr>
          <p:cNvSpPr>
            <a:spLocks noChangeShapeType="1"/>
          </p:cNvSpPr>
          <p:nvPr/>
        </p:nvSpPr>
        <p:spPr bwMode="auto">
          <a:xfrm flipH="1">
            <a:off x="2950028" y="1263137"/>
            <a:ext cx="914400" cy="457200"/>
          </a:xfrm>
          <a:prstGeom prst="line">
            <a:avLst/>
          </a:prstGeom>
          <a:noFill/>
          <a:ln w="28575">
            <a:solidFill>
              <a:srgbClr val="000000"/>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5" name="Line 57">
            <a:extLst>
              <a:ext uri="{FF2B5EF4-FFF2-40B4-BE49-F238E27FC236}">
                <a16:creationId xmlns:a16="http://schemas.microsoft.com/office/drawing/2014/main" id="{22C5843B-C97F-83AE-244D-D93551FA5A9D}"/>
              </a:ext>
            </a:extLst>
          </p:cNvPr>
          <p:cNvSpPr>
            <a:spLocks noChangeShapeType="1"/>
          </p:cNvSpPr>
          <p:nvPr/>
        </p:nvSpPr>
        <p:spPr bwMode="auto">
          <a:xfrm flipH="1" flipV="1">
            <a:off x="7522028" y="2025137"/>
            <a:ext cx="533400" cy="457200"/>
          </a:xfrm>
          <a:prstGeom prst="line">
            <a:avLst/>
          </a:prstGeom>
          <a:noFill/>
          <a:ln w="28575">
            <a:solidFill>
              <a:srgbClr val="000000"/>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6" name="Line 58">
            <a:extLst>
              <a:ext uri="{FF2B5EF4-FFF2-40B4-BE49-F238E27FC236}">
                <a16:creationId xmlns:a16="http://schemas.microsoft.com/office/drawing/2014/main" id="{73B506F6-12B8-FFE8-846B-9FEEC28A43F0}"/>
              </a:ext>
            </a:extLst>
          </p:cNvPr>
          <p:cNvSpPr>
            <a:spLocks noChangeShapeType="1"/>
          </p:cNvSpPr>
          <p:nvPr/>
        </p:nvSpPr>
        <p:spPr bwMode="auto">
          <a:xfrm flipH="1">
            <a:off x="7293428" y="3396737"/>
            <a:ext cx="685800" cy="762000"/>
          </a:xfrm>
          <a:prstGeom prst="line">
            <a:avLst/>
          </a:prstGeom>
          <a:noFill/>
          <a:ln w="28575">
            <a:solidFill>
              <a:srgbClr val="000000"/>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7" name="Line 59">
            <a:extLst>
              <a:ext uri="{FF2B5EF4-FFF2-40B4-BE49-F238E27FC236}">
                <a16:creationId xmlns:a16="http://schemas.microsoft.com/office/drawing/2014/main" id="{CB6BDB6A-E831-1AF7-2602-2A9DCFECF66A}"/>
              </a:ext>
            </a:extLst>
          </p:cNvPr>
          <p:cNvSpPr>
            <a:spLocks noChangeShapeType="1"/>
          </p:cNvSpPr>
          <p:nvPr/>
        </p:nvSpPr>
        <p:spPr bwMode="auto">
          <a:xfrm flipH="1">
            <a:off x="7522028" y="3930137"/>
            <a:ext cx="457200" cy="228600"/>
          </a:xfrm>
          <a:prstGeom prst="line">
            <a:avLst/>
          </a:prstGeom>
          <a:noFill/>
          <a:ln w="28575">
            <a:solidFill>
              <a:srgbClr val="000000"/>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8" name="Line 60">
            <a:extLst>
              <a:ext uri="{FF2B5EF4-FFF2-40B4-BE49-F238E27FC236}">
                <a16:creationId xmlns:a16="http://schemas.microsoft.com/office/drawing/2014/main" id="{0C3D9C15-D4D5-8140-D50F-C803DD1CE796}"/>
              </a:ext>
            </a:extLst>
          </p:cNvPr>
          <p:cNvSpPr>
            <a:spLocks noChangeShapeType="1"/>
          </p:cNvSpPr>
          <p:nvPr/>
        </p:nvSpPr>
        <p:spPr bwMode="auto">
          <a:xfrm>
            <a:off x="10036628" y="2939537"/>
            <a:ext cx="0" cy="1676400"/>
          </a:xfrm>
          <a:prstGeom prst="line">
            <a:avLst/>
          </a:prstGeom>
          <a:noFill/>
          <a:ln w="28575">
            <a:solidFill>
              <a:srgbClr val="000000"/>
            </a:solidFill>
            <a:prstDash val="sysDot"/>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grpSp>
        <p:nvGrpSpPr>
          <p:cNvPr id="59" name="Group 61">
            <a:extLst>
              <a:ext uri="{FF2B5EF4-FFF2-40B4-BE49-F238E27FC236}">
                <a16:creationId xmlns:a16="http://schemas.microsoft.com/office/drawing/2014/main" id="{A92EE96A-8708-89D6-2F6F-B9B3E940DBBA}"/>
              </a:ext>
            </a:extLst>
          </p:cNvPr>
          <p:cNvGrpSpPr>
            <a:grpSpLocks/>
          </p:cNvGrpSpPr>
          <p:nvPr/>
        </p:nvGrpSpPr>
        <p:grpSpPr bwMode="auto">
          <a:xfrm>
            <a:off x="8657091" y="5149337"/>
            <a:ext cx="1344612" cy="1473200"/>
            <a:chOff x="3891" y="2472"/>
            <a:chExt cx="836" cy="911"/>
          </a:xfrm>
        </p:grpSpPr>
        <p:sp>
          <p:nvSpPr>
            <p:cNvPr id="60" name="Rectangle 62">
              <a:extLst>
                <a:ext uri="{FF2B5EF4-FFF2-40B4-BE49-F238E27FC236}">
                  <a16:creationId xmlns:a16="http://schemas.microsoft.com/office/drawing/2014/main" id="{8F6EBBA6-5E70-34E4-3655-BAC40DBD6CA9}"/>
                </a:ext>
              </a:extLst>
            </p:cNvPr>
            <p:cNvSpPr>
              <a:spLocks noChangeArrowheads="1"/>
            </p:cNvSpPr>
            <p:nvPr/>
          </p:nvSpPr>
          <p:spPr bwMode="auto">
            <a:xfrm>
              <a:off x="3896" y="2715"/>
              <a:ext cx="831" cy="668"/>
            </a:xfrm>
            <a:prstGeom prst="rect">
              <a:avLst/>
            </a:prstGeom>
            <a:solidFill>
              <a:srgbClr val="CCECFF"/>
            </a:solidFill>
            <a:ln w="9525">
              <a:solidFill>
                <a:srgbClr val="000000"/>
              </a:solidFill>
              <a:miter lim="800000"/>
              <a:headEnd/>
              <a:tailEnd/>
            </a:ln>
          </p:spPr>
          <p:txBody>
            <a:bodyPr wrap="none" lIns="92075" tIns="46038" rIns="92075" bIns="46038">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shipper_key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shipper_name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location_key</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shipper_type</a:t>
              </a:r>
            </a:p>
          </p:txBody>
        </p:sp>
        <p:sp>
          <p:nvSpPr>
            <p:cNvPr id="61" name="Text Box 63">
              <a:extLst>
                <a:ext uri="{FF2B5EF4-FFF2-40B4-BE49-F238E27FC236}">
                  <a16:creationId xmlns:a16="http://schemas.microsoft.com/office/drawing/2014/main" id="{175E5F7F-436C-4BBC-BFDD-15789DF3E483}"/>
                </a:ext>
              </a:extLst>
            </p:cNvPr>
            <p:cNvSpPr txBox="1">
              <a:spLocks noChangeArrowheads="1"/>
            </p:cNvSpPr>
            <p:nvPr/>
          </p:nvSpPr>
          <p:spPr bwMode="auto">
            <a:xfrm>
              <a:off x="3891" y="2472"/>
              <a:ext cx="539" cy="233"/>
            </a:xfrm>
            <a:prstGeom prst="rect">
              <a:avLst/>
            </a:prstGeom>
            <a:solidFill>
              <a:srgbClr val="CCECFF"/>
            </a:solidFill>
            <a:ln w="9525">
              <a:solidFill>
                <a:srgbClr val="000000"/>
              </a:solidFill>
              <a:miter lim="800000"/>
              <a:headEnd/>
              <a:tailEnd/>
            </a:ln>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shipper</a:t>
              </a:r>
            </a:p>
          </p:txBody>
        </p:sp>
      </p:grpSp>
      <p:sp>
        <p:nvSpPr>
          <p:cNvPr id="62" name="Line 64">
            <a:extLst>
              <a:ext uri="{FF2B5EF4-FFF2-40B4-BE49-F238E27FC236}">
                <a16:creationId xmlns:a16="http://schemas.microsoft.com/office/drawing/2014/main" id="{7C06A17E-4C06-F10E-569F-5F4FCC9997A1}"/>
              </a:ext>
            </a:extLst>
          </p:cNvPr>
          <p:cNvSpPr>
            <a:spLocks noChangeShapeType="1"/>
          </p:cNvSpPr>
          <p:nvPr/>
        </p:nvSpPr>
        <p:spPr bwMode="auto">
          <a:xfrm flipH="1">
            <a:off x="9655628" y="4539737"/>
            <a:ext cx="381000" cy="1066800"/>
          </a:xfrm>
          <a:prstGeom prst="line">
            <a:avLst/>
          </a:prstGeom>
          <a:noFill/>
          <a:ln w="28575">
            <a:solidFill>
              <a:srgbClr val="000000"/>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63" name="Line 65">
            <a:extLst>
              <a:ext uri="{FF2B5EF4-FFF2-40B4-BE49-F238E27FC236}">
                <a16:creationId xmlns:a16="http://schemas.microsoft.com/office/drawing/2014/main" id="{207A1821-9CD3-424A-B903-82691E4A96DA}"/>
              </a:ext>
            </a:extLst>
          </p:cNvPr>
          <p:cNvSpPr>
            <a:spLocks noChangeShapeType="1"/>
          </p:cNvSpPr>
          <p:nvPr/>
        </p:nvSpPr>
        <p:spPr bwMode="auto">
          <a:xfrm>
            <a:off x="9655628" y="2939537"/>
            <a:ext cx="381000" cy="0"/>
          </a:xfrm>
          <a:prstGeom prst="line">
            <a:avLst/>
          </a:prstGeom>
          <a:noFill/>
          <a:ln w="28575">
            <a:solidFill>
              <a:srgbClr val="000000"/>
            </a:solidFill>
            <a:prstDash val="sysDot"/>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768" name="Line 66">
            <a:extLst>
              <a:ext uri="{FF2B5EF4-FFF2-40B4-BE49-F238E27FC236}">
                <a16:creationId xmlns:a16="http://schemas.microsoft.com/office/drawing/2014/main" id="{2257DBA0-8C62-9BB0-9B82-FFEF676ACEDA}"/>
              </a:ext>
            </a:extLst>
          </p:cNvPr>
          <p:cNvSpPr>
            <a:spLocks noChangeShapeType="1"/>
          </p:cNvSpPr>
          <p:nvPr/>
        </p:nvSpPr>
        <p:spPr bwMode="auto">
          <a:xfrm flipH="1" flipV="1">
            <a:off x="6912428" y="5530337"/>
            <a:ext cx="1752600" cy="685800"/>
          </a:xfrm>
          <a:prstGeom prst="line">
            <a:avLst/>
          </a:prstGeom>
          <a:noFill/>
          <a:ln w="28575">
            <a:solidFill>
              <a:srgbClr val="000000"/>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Tree>
    <p:extLst>
      <p:ext uri="{BB962C8B-B14F-4D97-AF65-F5344CB8AC3E}">
        <p14:creationId xmlns:p14="http://schemas.microsoft.com/office/powerpoint/2010/main" val="3862552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度量的分类</a:t>
            </a:r>
          </a:p>
        </p:txBody>
      </p:sp>
      <p:sp>
        <p:nvSpPr>
          <p:cNvPr id="2" name="Rectangle 3">
            <a:extLst>
              <a:ext uri="{FF2B5EF4-FFF2-40B4-BE49-F238E27FC236}">
                <a16:creationId xmlns:a16="http://schemas.microsoft.com/office/drawing/2014/main" id="{1FCB1CD2-C603-D308-BCD2-F5CD54A67094}"/>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100" b="0" i="0" u="none" strike="noStrike" kern="0" cap="none" spc="0" normalizeH="0" baseline="0" noProof="0">
                <a:ln>
                  <a:noFill/>
                </a:ln>
                <a:solidFill>
                  <a:srgbClr val="000000"/>
                </a:solidFill>
                <a:effectLst/>
                <a:uLnTx/>
                <a:uFillTx/>
                <a:latin typeface="Arial"/>
                <a:ea typeface="宋体" pitchFamily="2" charset="-122"/>
                <a:cs typeface="+mn-cs"/>
              </a:rPr>
              <a:t>一个数据立方体的度量是一个</a:t>
            </a:r>
            <a:r>
              <a:rPr kumimoji="0" lang="zh-CN" altLang="en-US" sz="2100" b="1" i="0" u="none" strike="noStrike" kern="0" cap="none" spc="0" normalizeH="0" baseline="0" noProof="0">
                <a:ln>
                  <a:noFill/>
                </a:ln>
                <a:solidFill>
                  <a:srgbClr val="000000"/>
                </a:solidFill>
                <a:effectLst/>
                <a:uLnTx/>
                <a:uFillTx/>
                <a:latin typeface="Arial"/>
                <a:ea typeface="宋体" pitchFamily="2" charset="-122"/>
                <a:cs typeface="+mn-cs"/>
              </a:rPr>
              <a:t>数值</a:t>
            </a:r>
            <a:r>
              <a:rPr kumimoji="0" lang="zh-CN" altLang="en-US" sz="2100" b="0" i="0" u="none" strike="noStrike" kern="0" cap="none" spc="0" normalizeH="0" baseline="0" noProof="0">
                <a:ln>
                  <a:noFill/>
                </a:ln>
                <a:solidFill>
                  <a:srgbClr val="000000"/>
                </a:solidFill>
                <a:effectLst/>
                <a:uLnTx/>
                <a:uFillTx/>
                <a:latin typeface="Arial"/>
                <a:ea typeface="宋体" pitchFamily="2" charset="-122"/>
                <a:cs typeface="+mn-cs"/>
              </a:rPr>
              <a:t>函数，该函数可以对数据立方体空间的每一个点求值。</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100" b="0" i="0" u="none" strike="noStrike" kern="0" cap="none" spc="0" normalizeH="0" baseline="0" noProof="0">
                <a:ln>
                  <a:noFill/>
                </a:ln>
                <a:solidFill>
                  <a:srgbClr val="000000"/>
                </a:solidFill>
                <a:effectLst/>
                <a:uLnTx/>
                <a:uFillTx/>
                <a:latin typeface="Arial"/>
                <a:ea typeface="宋体" pitchFamily="2" charset="-122"/>
                <a:cs typeface="+mn-cs"/>
              </a:rPr>
              <a:t>度量可以根据其所用的聚集函数分为三类：</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分布的</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(distributive)</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：将函数用于</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n</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个聚集值得到的结果和将函数用于所有数据得到的结果一样。</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比如：</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count()</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sum()</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min()</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max()</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等</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代数的</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(algebraic)</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：函数可以由一个带</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M</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个参数的代数函数计算（</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M</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为有界整数），而每个参数值都可以有一个分布的聚集函数求得。</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比如：</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avg()</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min_N()</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standard_deviation()</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整体的</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(holistic)</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：描述函数的子聚集所需的存储没有一个常数界（无法以上述方法进行计算）。</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比如：</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median()</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mode()</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rank()</a:t>
            </a:r>
            <a:endParaRPr kumimoji="0" lang="en-US" altLang="zh-CN" sz="20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1609253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sz="3600" dirty="0"/>
              <a:t>概念分层</a:t>
            </a:r>
            <a:endParaRPr lang="zh-CN" altLang="en-US" dirty="0"/>
          </a:p>
        </p:txBody>
      </p:sp>
      <p:sp>
        <p:nvSpPr>
          <p:cNvPr id="2" name="Rectangle 3">
            <a:extLst>
              <a:ext uri="{FF2B5EF4-FFF2-40B4-BE49-F238E27FC236}">
                <a16:creationId xmlns:a16="http://schemas.microsoft.com/office/drawing/2014/main" id="{7DB8D529-5AF4-35DF-BCB3-2F06B3391E18}"/>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一个概念分层（</a:t>
            </a:r>
            <a:r>
              <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rPr>
              <a:t>concept hierarchy</a:t>
            </a: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）定义一个映射序列，将低层概念映射到更一般的高层概念</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E.g. </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表示</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location</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的概念：杭州</a:t>
            </a:r>
            <a:r>
              <a:rPr kumimoji="0" lang="zh-CN" altLang="en-US" sz="2600" b="0" i="0" u="none" strike="noStrike" kern="0" cap="none" spc="0" normalizeH="0" baseline="0" noProof="0">
                <a:ln>
                  <a:noFill/>
                </a:ln>
                <a:solidFill>
                  <a:srgbClr val="000000"/>
                </a:solidFill>
                <a:effectLst/>
                <a:uLnTx/>
                <a:uFillTx/>
                <a:latin typeface="Arial"/>
                <a:ea typeface="宋体" pitchFamily="2" charset="-122"/>
                <a:sym typeface="Wingdings" panose="05000000000000000000" pitchFamily="2" charset="2"/>
              </a:rPr>
              <a:t>浙江中国亚洲</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概念分层允许我们在各种抽象级审查和处理数据</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概念分层可以由系统用户、领域专家、知识工程师人工的提供，也可以根据数据分布的统计分析自动的产生</a:t>
            </a:r>
            <a:endParaRPr kumimoji="0" lang="zh-CN" altLang="en-US" sz="3000" b="0" i="0" u="none" strike="noStrike" kern="0" cap="none" spc="0" normalizeH="0" baseline="0" noProof="0" dirty="0">
              <a:ln>
                <a:noFill/>
              </a:ln>
              <a:solidFill>
                <a:srgbClr val="000000"/>
              </a:solidFill>
              <a:effectLst/>
              <a:uLnTx/>
              <a:uFillTx/>
              <a:latin typeface="Arial"/>
              <a:ea typeface="宋体" pitchFamily="2" charset="-122"/>
              <a:cs typeface="+mn-cs"/>
            </a:endParaRPr>
          </a:p>
        </p:txBody>
      </p:sp>
    </p:spTree>
    <p:extLst>
      <p:ext uri="{BB962C8B-B14F-4D97-AF65-F5344CB8AC3E}">
        <p14:creationId xmlns:p14="http://schemas.microsoft.com/office/powerpoint/2010/main" val="954277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概念分层</a:t>
            </a:r>
            <a:r>
              <a:rPr lang="en-US" altLang="zh-CN" dirty="0"/>
              <a:t>: </a:t>
            </a:r>
            <a:r>
              <a:rPr lang="en-US" altLang="zh-CN" sz="3600" dirty="0"/>
              <a:t>location</a:t>
            </a:r>
            <a:r>
              <a:rPr lang="zh-CN" altLang="en-US" sz="3600" dirty="0"/>
              <a:t>维的一个概念分层</a:t>
            </a:r>
            <a:endParaRPr lang="zh-CN" altLang="en-US" dirty="0"/>
          </a:p>
        </p:txBody>
      </p:sp>
      <p:sp>
        <p:nvSpPr>
          <p:cNvPr id="3" name="Text Box 4">
            <a:extLst>
              <a:ext uri="{FF2B5EF4-FFF2-40B4-BE49-F238E27FC236}">
                <a16:creationId xmlns:a16="http://schemas.microsoft.com/office/drawing/2014/main" id="{16603C89-E476-FD98-9754-967CBA4B010E}"/>
              </a:ext>
            </a:extLst>
          </p:cNvPr>
          <p:cNvSpPr txBox="1">
            <a:spLocks noChangeArrowheads="1"/>
          </p:cNvSpPr>
          <p:nvPr/>
        </p:nvSpPr>
        <p:spPr bwMode="auto">
          <a:xfrm>
            <a:off x="5550022" y="1344386"/>
            <a:ext cx="487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Times New Roman" panose="02020603050405020304" pitchFamily="18" charset="0"/>
              </a:rPr>
              <a:t>all</a:t>
            </a:r>
          </a:p>
        </p:txBody>
      </p:sp>
      <p:sp>
        <p:nvSpPr>
          <p:cNvPr id="4" name="Text Box 5">
            <a:extLst>
              <a:ext uri="{FF2B5EF4-FFF2-40B4-BE49-F238E27FC236}">
                <a16:creationId xmlns:a16="http://schemas.microsoft.com/office/drawing/2014/main" id="{BEDBB168-39CB-410D-A4F6-A6A81A235041}"/>
              </a:ext>
            </a:extLst>
          </p:cNvPr>
          <p:cNvSpPr txBox="1">
            <a:spLocks noChangeArrowheads="1"/>
          </p:cNvSpPr>
          <p:nvPr/>
        </p:nvSpPr>
        <p:spPr bwMode="auto">
          <a:xfrm>
            <a:off x="4026022" y="2334986"/>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Times New Roman" panose="02020603050405020304" pitchFamily="18" charset="0"/>
              </a:rPr>
              <a:t>Europe</a:t>
            </a:r>
          </a:p>
        </p:txBody>
      </p:sp>
      <p:sp>
        <p:nvSpPr>
          <p:cNvPr id="5" name="Text Box 6">
            <a:extLst>
              <a:ext uri="{FF2B5EF4-FFF2-40B4-BE49-F238E27FC236}">
                <a16:creationId xmlns:a16="http://schemas.microsoft.com/office/drawing/2014/main" id="{41BAC6EC-EF71-D0CF-68A3-7F0795511FBF}"/>
              </a:ext>
            </a:extLst>
          </p:cNvPr>
          <p:cNvSpPr txBox="1">
            <a:spLocks noChangeArrowheads="1"/>
          </p:cNvSpPr>
          <p:nvPr/>
        </p:nvSpPr>
        <p:spPr bwMode="auto">
          <a:xfrm>
            <a:off x="7074022" y="2334986"/>
            <a:ext cx="209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Times New Roman" panose="02020603050405020304" pitchFamily="18" charset="0"/>
              </a:rPr>
              <a:t>North_America</a:t>
            </a:r>
          </a:p>
        </p:txBody>
      </p:sp>
      <p:sp>
        <p:nvSpPr>
          <p:cNvPr id="6" name="Text Box 7">
            <a:extLst>
              <a:ext uri="{FF2B5EF4-FFF2-40B4-BE49-F238E27FC236}">
                <a16:creationId xmlns:a16="http://schemas.microsoft.com/office/drawing/2014/main" id="{EF54204E-44A4-EFDD-C442-5E0CB5067097}"/>
              </a:ext>
            </a:extLst>
          </p:cNvPr>
          <p:cNvSpPr txBox="1">
            <a:spLocks noChangeArrowheads="1"/>
          </p:cNvSpPr>
          <p:nvPr/>
        </p:nvSpPr>
        <p:spPr bwMode="auto">
          <a:xfrm>
            <a:off x="8702797" y="3401786"/>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Times New Roman" panose="02020603050405020304" pitchFamily="18" charset="0"/>
              </a:rPr>
              <a:t>Mexico</a:t>
            </a:r>
          </a:p>
        </p:txBody>
      </p:sp>
      <p:sp>
        <p:nvSpPr>
          <p:cNvPr id="7" name="Text Box 8">
            <a:extLst>
              <a:ext uri="{FF2B5EF4-FFF2-40B4-BE49-F238E27FC236}">
                <a16:creationId xmlns:a16="http://schemas.microsoft.com/office/drawing/2014/main" id="{35815311-8537-3622-BA38-691A6C122289}"/>
              </a:ext>
            </a:extLst>
          </p:cNvPr>
          <p:cNvSpPr txBox="1">
            <a:spLocks noChangeArrowheads="1"/>
          </p:cNvSpPr>
          <p:nvPr/>
        </p:nvSpPr>
        <p:spPr bwMode="auto">
          <a:xfrm>
            <a:off x="6616822" y="3401786"/>
            <a:ext cx="109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Times New Roman" panose="02020603050405020304" pitchFamily="18" charset="0"/>
              </a:rPr>
              <a:t>Canada</a:t>
            </a:r>
          </a:p>
        </p:txBody>
      </p:sp>
      <p:sp>
        <p:nvSpPr>
          <p:cNvPr id="8" name="Text Box 9">
            <a:extLst>
              <a:ext uri="{FF2B5EF4-FFF2-40B4-BE49-F238E27FC236}">
                <a16:creationId xmlns:a16="http://schemas.microsoft.com/office/drawing/2014/main" id="{EF2DFCE1-1298-7434-A178-A627A54A9B39}"/>
              </a:ext>
            </a:extLst>
          </p:cNvPr>
          <p:cNvSpPr txBox="1">
            <a:spLocks noChangeArrowheads="1"/>
          </p:cNvSpPr>
          <p:nvPr/>
        </p:nvSpPr>
        <p:spPr bwMode="auto">
          <a:xfrm>
            <a:off x="4900735" y="3401786"/>
            <a:ext cx="87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Times New Roman" panose="02020603050405020304" pitchFamily="18" charset="0"/>
              </a:rPr>
              <a:t>Spain</a:t>
            </a:r>
          </a:p>
        </p:txBody>
      </p:sp>
      <p:sp>
        <p:nvSpPr>
          <p:cNvPr id="9" name="Text Box 10">
            <a:extLst>
              <a:ext uri="{FF2B5EF4-FFF2-40B4-BE49-F238E27FC236}">
                <a16:creationId xmlns:a16="http://schemas.microsoft.com/office/drawing/2014/main" id="{A70B81A2-620B-700D-59B7-1DEA6155E567}"/>
              </a:ext>
            </a:extLst>
          </p:cNvPr>
          <p:cNvSpPr txBox="1">
            <a:spLocks noChangeArrowheads="1"/>
          </p:cNvSpPr>
          <p:nvPr/>
        </p:nvSpPr>
        <p:spPr bwMode="auto">
          <a:xfrm>
            <a:off x="2883022" y="3401786"/>
            <a:ext cx="131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Times New Roman" panose="02020603050405020304" pitchFamily="18" charset="0"/>
              </a:rPr>
              <a:t>Germany</a:t>
            </a:r>
          </a:p>
        </p:txBody>
      </p:sp>
      <p:sp>
        <p:nvSpPr>
          <p:cNvPr id="10" name="Text Box 11">
            <a:extLst>
              <a:ext uri="{FF2B5EF4-FFF2-40B4-BE49-F238E27FC236}">
                <a16:creationId xmlns:a16="http://schemas.microsoft.com/office/drawing/2014/main" id="{BAD0474C-FFB7-CEEC-A706-9E1B6F175763}"/>
              </a:ext>
            </a:extLst>
          </p:cNvPr>
          <p:cNvSpPr txBox="1">
            <a:spLocks noChangeArrowheads="1"/>
          </p:cNvSpPr>
          <p:nvPr/>
        </p:nvSpPr>
        <p:spPr bwMode="auto">
          <a:xfrm>
            <a:off x="5550022" y="4468586"/>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Times New Roman" panose="02020603050405020304" pitchFamily="18" charset="0"/>
              </a:rPr>
              <a:t>Vancouver</a:t>
            </a:r>
          </a:p>
        </p:txBody>
      </p:sp>
      <p:sp>
        <p:nvSpPr>
          <p:cNvPr id="11" name="Text Box 12">
            <a:extLst>
              <a:ext uri="{FF2B5EF4-FFF2-40B4-BE49-F238E27FC236}">
                <a16:creationId xmlns:a16="http://schemas.microsoft.com/office/drawing/2014/main" id="{5E81B0FB-CE4F-1D05-2367-9A4F11B20FCF}"/>
              </a:ext>
            </a:extLst>
          </p:cNvPr>
          <p:cNvSpPr txBox="1">
            <a:spLocks noChangeArrowheads="1"/>
          </p:cNvSpPr>
          <p:nvPr/>
        </p:nvSpPr>
        <p:spPr bwMode="auto">
          <a:xfrm>
            <a:off x="6693022" y="5459186"/>
            <a:ext cx="1284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Times New Roman" panose="02020603050405020304" pitchFamily="18" charset="0"/>
              </a:rPr>
              <a:t>M. Wind</a:t>
            </a:r>
          </a:p>
        </p:txBody>
      </p:sp>
      <p:sp>
        <p:nvSpPr>
          <p:cNvPr id="12" name="Text Box 13">
            <a:extLst>
              <a:ext uri="{FF2B5EF4-FFF2-40B4-BE49-F238E27FC236}">
                <a16:creationId xmlns:a16="http://schemas.microsoft.com/office/drawing/2014/main" id="{FB8CDF3C-E338-7B3C-4A94-68803A625274}"/>
              </a:ext>
            </a:extLst>
          </p:cNvPr>
          <p:cNvSpPr txBox="1">
            <a:spLocks noChangeArrowheads="1"/>
          </p:cNvSpPr>
          <p:nvPr/>
        </p:nvSpPr>
        <p:spPr bwMode="auto">
          <a:xfrm>
            <a:off x="4864222" y="5459186"/>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Times New Roman" panose="02020603050405020304" pitchFamily="18" charset="0"/>
              </a:rPr>
              <a:t>L. Chan</a:t>
            </a:r>
          </a:p>
        </p:txBody>
      </p:sp>
      <p:sp>
        <p:nvSpPr>
          <p:cNvPr id="13" name="Text Box 14">
            <a:extLst>
              <a:ext uri="{FF2B5EF4-FFF2-40B4-BE49-F238E27FC236}">
                <a16:creationId xmlns:a16="http://schemas.microsoft.com/office/drawing/2014/main" id="{1357DB83-428E-B63C-EA1A-DAE0A04C7BC0}"/>
              </a:ext>
            </a:extLst>
          </p:cNvPr>
          <p:cNvSpPr txBox="1">
            <a:spLocks noChangeArrowheads="1"/>
          </p:cNvSpPr>
          <p:nvPr/>
        </p:nvSpPr>
        <p:spPr bwMode="auto">
          <a:xfrm>
            <a:off x="6007222" y="2334986"/>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Times New Roman" panose="02020603050405020304" pitchFamily="18" charset="0"/>
              </a:rPr>
              <a:t>...</a:t>
            </a:r>
          </a:p>
        </p:txBody>
      </p:sp>
      <p:sp>
        <p:nvSpPr>
          <p:cNvPr id="14" name="Text Box 15">
            <a:extLst>
              <a:ext uri="{FF2B5EF4-FFF2-40B4-BE49-F238E27FC236}">
                <a16:creationId xmlns:a16="http://schemas.microsoft.com/office/drawing/2014/main" id="{0F9E0D8E-F2BA-3E12-EC57-24E6B148B74A}"/>
              </a:ext>
            </a:extLst>
          </p:cNvPr>
          <p:cNvSpPr txBox="1">
            <a:spLocks noChangeArrowheads="1"/>
          </p:cNvSpPr>
          <p:nvPr/>
        </p:nvSpPr>
        <p:spPr bwMode="auto">
          <a:xfrm>
            <a:off x="8064622" y="3401786"/>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Times New Roman" panose="02020603050405020304" pitchFamily="18" charset="0"/>
              </a:rPr>
              <a:t>...</a:t>
            </a:r>
          </a:p>
        </p:txBody>
      </p:sp>
      <p:sp>
        <p:nvSpPr>
          <p:cNvPr id="15" name="Text Box 16">
            <a:extLst>
              <a:ext uri="{FF2B5EF4-FFF2-40B4-BE49-F238E27FC236}">
                <a16:creationId xmlns:a16="http://schemas.microsoft.com/office/drawing/2014/main" id="{C5BEAFDF-0764-F56F-0853-E330F902581B}"/>
              </a:ext>
            </a:extLst>
          </p:cNvPr>
          <p:cNvSpPr txBox="1">
            <a:spLocks noChangeArrowheads="1"/>
          </p:cNvSpPr>
          <p:nvPr/>
        </p:nvSpPr>
        <p:spPr bwMode="auto">
          <a:xfrm>
            <a:off x="4330822" y="3401786"/>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Times New Roman" panose="02020603050405020304" pitchFamily="18" charset="0"/>
              </a:rPr>
              <a:t>...</a:t>
            </a:r>
          </a:p>
        </p:txBody>
      </p:sp>
      <p:sp>
        <p:nvSpPr>
          <p:cNvPr id="16" name="Text Box 17">
            <a:extLst>
              <a:ext uri="{FF2B5EF4-FFF2-40B4-BE49-F238E27FC236}">
                <a16:creationId xmlns:a16="http://schemas.microsoft.com/office/drawing/2014/main" id="{D139A7E8-D4EC-727A-047C-8EFC64B8A3B0}"/>
              </a:ext>
            </a:extLst>
          </p:cNvPr>
          <p:cNvSpPr txBox="1">
            <a:spLocks noChangeArrowheads="1"/>
          </p:cNvSpPr>
          <p:nvPr/>
        </p:nvSpPr>
        <p:spPr bwMode="auto">
          <a:xfrm>
            <a:off x="4102222" y="4544786"/>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Times New Roman" panose="02020603050405020304" pitchFamily="18" charset="0"/>
              </a:rPr>
              <a:t>...</a:t>
            </a:r>
          </a:p>
        </p:txBody>
      </p:sp>
      <p:sp>
        <p:nvSpPr>
          <p:cNvPr id="17" name="Text Box 18">
            <a:extLst>
              <a:ext uri="{FF2B5EF4-FFF2-40B4-BE49-F238E27FC236}">
                <a16:creationId xmlns:a16="http://schemas.microsoft.com/office/drawing/2014/main" id="{C82CF54C-ADC4-65CB-1FDA-69AD2ED71BB7}"/>
              </a:ext>
            </a:extLst>
          </p:cNvPr>
          <p:cNvSpPr txBox="1">
            <a:spLocks noChangeArrowheads="1"/>
          </p:cNvSpPr>
          <p:nvPr/>
        </p:nvSpPr>
        <p:spPr bwMode="auto">
          <a:xfrm>
            <a:off x="7150222" y="4468586"/>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Times New Roman" panose="02020603050405020304" pitchFamily="18" charset="0"/>
              </a:rPr>
              <a:t>...</a:t>
            </a:r>
          </a:p>
        </p:txBody>
      </p:sp>
      <p:sp>
        <p:nvSpPr>
          <p:cNvPr id="18" name="Text Box 19">
            <a:extLst>
              <a:ext uri="{FF2B5EF4-FFF2-40B4-BE49-F238E27FC236}">
                <a16:creationId xmlns:a16="http://schemas.microsoft.com/office/drawing/2014/main" id="{63901B2E-33D5-206D-9400-2D2FF9298C85}"/>
              </a:ext>
            </a:extLst>
          </p:cNvPr>
          <p:cNvSpPr txBox="1">
            <a:spLocks noChangeArrowheads="1"/>
          </p:cNvSpPr>
          <p:nvPr/>
        </p:nvSpPr>
        <p:spPr bwMode="auto">
          <a:xfrm>
            <a:off x="6159622" y="5459186"/>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Times New Roman" panose="02020603050405020304" pitchFamily="18" charset="0"/>
              </a:rPr>
              <a:t>...</a:t>
            </a:r>
          </a:p>
        </p:txBody>
      </p:sp>
      <p:sp>
        <p:nvSpPr>
          <p:cNvPr id="19" name="Line 20">
            <a:extLst>
              <a:ext uri="{FF2B5EF4-FFF2-40B4-BE49-F238E27FC236}">
                <a16:creationId xmlns:a16="http://schemas.microsoft.com/office/drawing/2014/main" id="{010E9FD7-3E5F-D8AF-47C5-AEAD120A1DA7}"/>
              </a:ext>
            </a:extLst>
          </p:cNvPr>
          <p:cNvSpPr>
            <a:spLocks noChangeShapeType="1"/>
          </p:cNvSpPr>
          <p:nvPr/>
        </p:nvSpPr>
        <p:spPr bwMode="auto">
          <a:xfrm flipH="1">
            <a:off x="4559422" y="1725386"/>
            <a:ext cx="1219200" cy="762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0" name="Line 21">
            <a:extLst>
              <a:ext uri="{FF2B5EF4-FFF2-40B4-BE49-F238E27FC236}">
                <a16:creationId xmlns:a16="http://schemas.microsoft.com/office/drawing/2014/main" id="{4FFCAAD6-BD03-E3C9-4ACF-F22B92F75B7F}"/>
              </a:ext>
            </a:extLst>
          </p:cNvPr>
          <p:cNvSpPr>
            <a:spLocks noChangeShapeType="1"/>
          </p:cNvSpPr>
          <p:nvPr/>
        </p:nvSpPr>
        <p:spPr bwMode="auto">
          <a:xfrm>
            <a:off x="5778622" y="1725386"/>
            <a:ext cx="2209800" cy="762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1" name="Line 22">
            <a:extLst>
              <a:ext uri="{FF2B5EF4-FFF2-40B4-BE49-F238E27FC236}">
                <a16:creationId xmlns:a16="http://schemas.microsoft.com/office/drawing/2014/main" id="{0D96C708-5F3B-015C-A25E-B312CADE0EE4}"/>
              </a:ext>
            </a:extLst>
          </p:cNvPr>
          <p:cNvSpPr>
            <a:spLocks noChangeShapeType="1"/>
          </p:cNvSpPr>
          <p:nvPr/>
        </p:nvSpPr>
        <p:spPr bwMode="auto">
          <a:xfrm flipH="1">
            <a:off x="3492622" y="2715986"/>
            <a:ext cx="990600" cy="838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2" name="Line 23">
            <a:extLst>
              <a:ext uri="{FF2B5EF4-FFF2-40B4-BE49-F238E27FC236}">
                <a16:creationId xmlns:a16="http://schemas.microsoft.com/office/drawing/2014/main" id="{DCFC1174-239B-7015-10B2-4396978CAA91}"/>
              </a:ext>
            </a:extLst>
          </p:cNvPr>
          <p:cNvSpPr>
            <a:spLocks noChangeShapeType="1"/>
          </p:cNvSpPr>
          <p:nvPr/>
        </p:nvSpPr>
        <p:spPr bwMode="auto">
          <a:xfrm>
            <a:off x="4483222" y="2715986"/>
            <a:ext cx="838200" cy="838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3" name="Line 24">
            <a:extLst>
              <a:ext uri="{FF2B5EF4-FFF2-40B4-BE49-F238E27FC236}">
                <a16:creationId xmlns:a16="http://schemas.microsoft.com/office/drawing/2014/main" id="{78DE4EF3-4355-2CB6-76C3-C217D9C608AB}"/>
              </a:ext>
            </a:extLst>
          </p:cNvPr>
          <p:cNvSpPr>
            <a:spLocks noChangeShapeType="1"/>
          </p:cNvSpPr>
          <p:nvPr/>
        </p:nvSpPr>
        <p:spPr bwMode="auto">
          <a:xfrm flipH="1">
            <a:off x="7150222" y="2715986"/>
            <a:ext cx="990600" cy="838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4" name="Line 25">
            <a:extLst>
              <a:ext uri="{FF2B5EF4-FFF2-40B4-BE49-F238E27FC236}">
                <a16:creationId xmlns:a16="http://schemas.microsoft.com/office/drawing/2014/main" id="{22DDBFF4-01D0-5AA5-4494-DD808CF4A332}"/>
              </a:ext>
            </a:extLst>
          </p:cNvPr>
          <p:cNvSpPr>
            <a:spLocks noChangeShapeType="1"/>
          </p:cNvSpPr>
          <p:nvPr/>
        </p:nvSpPr>
        <p:spPr bwMode="auto">
          <a:xfrm>
            <a:off x="8140822" y="2715986"/>
            <a:ext cx="1143000" cy="838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5" name="Line 26">
            <a:extLst>
              <a:ext uri="{FF2B5EF4-FFF2-40B4-BE49-F238E27FC236}">
                <a16:creationId xmlns:a16="http://schemas.microsoft.com/office/drawing/2014/main" id="{23B88341-DB86-E853-99EC-9DB26F7F0D4C}"/>
              </a:ext>
            </a:extLst>
          </p:cNvPr>
          <p:cNvSpPr>
            <a:spLocks noChangeShapeType="1"/>
          </p:cNvSpPr>
          <p:nvPr/>
        </p:nvSpPr>
        <p:spPr bwMode="auto">
          <a:xfrm flipH="1">
            <a:off x="3035422" y="3782786"/>
            <a:ext cx="533400" cy="762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6" name="Line 27">
            <a:extLst>
              <a:ext uri="{FF2B5EF4-FFF2-40B4-BE49-F238E27FC236}">
                <a16:creationId xmlns:a16="http://schemas.microsoft.com/office/drawing/2014/main" id="{3811FDF1-55CF-9540-2B98-5A1BF375DCCC}"/>
              </a:ext>
            </a:extLst>
          </p:cNvPr>
          <p:cNvSpPr>
            <a:spLocks noChangeShapeType="1"/>
          </p:cNvSpPr>
          <p:nvPr/>
        </p:nvSpPr>
        <p:spPr bwMode="auto">
          <a:xfrm>
            <a:off x="3568822" y="3782786"/>
            <a:ext cx="609600" cy="838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7" name="Line 28">
            <a:extLst>
              <a:ext uri="{FF2B5EF4-FFF2-40B4-BE49-F238E27FC236}">
                <a16:creationId xmlns:a16="http://schemas.microsoft.com/office/drawing/2014/main" id="{029EA2A2-AFFC-61D5-3AF1-45C97A87CBC5}"/>
              </a:ext>
            </a:extLst>
          </p:cNvPr>
          <p:cNvSpPr>
            <a:spLocks noChangeShapeType="1"/>
          </p:cNvSpPr>
          <p:nvPr/>
        </p:nvSpPr>
        <p:spPr bwMode="auto">
          <a:xfrm flipH="1">
            <a:off x="4864222" y="3782786"/>
            <a:ext cx="381000"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8" name="Line 29">
            <a:extLst>
              <a:ext uri="{FF2B5EF4-FFF2-40B4-BE49-F238E27FC236}">
                <a16:creationId xmlns:a16="http://schemas.microsoft.com/office/drawing/2014/main" id="{B4B3D72C-2C9E-11D7-F607-5F66D33972DE}"/>
              </a:ext>
            </a:extLst>
          </p:cNvPr>
          <p:cNvSpPr>
            <a:spLocks noChangeShapeType="1"/>
          </p:cNvSpPr>
          <p:nvPr/>
        </p:nvSpPr>
        <p:spPr bwMode="auto">
          <a:xfrm>
            <a:off x="5245222" y="3782786"/>
            <a:ext cx="381000"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9" name="Line 30">
            <a:extLst>
              <a:ext uri="{FF2B5EF4-FFF2-40B4-BE49-F238E27FC236}">
                <a16:creationId xmlns:a16="http://schemas.microsoft.com/office/drawing/2014/main" id="{29C4FB0A-771F-C99D-12A0-4031C412E449}"/>
              </a:ext>
            </a:extLst>
          </p:cNvPr>
          <p:cNvSpPr>
            <a:spLocks noChangeShapeType="1"/>
          </p:cNvSpPr>
          <p:nvPr/>
        </p:nvSpPr>
        <p:spPr bwMode="auto">
          <a:xfrm flipH="1">
            <a:off x="8902822" y="3782786"/>
            <a:ext cx="381000"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0" name="Line 31">
            <a:extLst>
              <a:ext uri="{FF2B5EF4-FFF2-40B4-BE49-F238E27FC236}">
                <a16:creationId xmlns:a16="http://schemas.microsoft.com/office/drawing/2014/main" id="{9ED08215-993B-929A-2393-69EB415213B7}"/>
              </a:ext>
            </a:extLst>
          </p:cNvPr>
          <p:cNvSpPr>
            <a:spLocks noChangeShapeType="1"/>
          </p:cNvSpPr>
          <p:nvPr/>
        </p:nvSpPr>
        <p:spPr bwMode="auto">
          <a:xfrm>
            <a:off x="9283822" y="3782786"/>
            <a:ext cx="381000"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1" name="Line 32">
            <a:extLst>
              <a:ext uri="{FF2B5EF4-FFF2-40B4-BE49-F238E27FC236}">
                <a16:creationId xmlns:a16="http://schemas.microsoft.com/office/drawing/2014/main" id="{E4DA0519-FA46-E529-94B4-BA86666BCC8A}"/>
              </a:ext>
            </a:extLst>
          </p:cNvPr>
          <p:cNvSpPr>
            <a:spLocks noChangeShapeType="1"/>
          </p:cNvSpPr>
          <p:nvPr/>
        </p:nvSpPr>
        <p:spPr bwMode="auto">
          <a:xfrm flipH="1">
            <a:off x="2730622" y="5001986"/>
            <a:ext cx="381000"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 name="Line 33">
            <a:extLst>
              <a:ext uri="{FF2B5EF4-FFF2-40B4-BE49-F238E27FC236}">
                <a16:creationId xmlns:a16="http://schemas.microsoft.com/office/drawing/2014/main" id="{58DB4D7D-0423-3690-2B6A-C802814F94D5}"/>
              </a:ext>
            </a:extLst>
          </p:cNvPr>
          <p:cNvSpPr>
            <a:spLocks noChangeShapeType="1"/>
          </p:cNvSpPr>
          <p:nvPr/>
        </p:nvSpPr>
        <p:spPr bwMode="auto">
          <a:xfrm>
            <a:off x="3111622" y="5001986"/>
            <a:ext cx="381000"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3" name="Line 34">
            <a:extLst>
              <a:ext uri="{FF2B5EF4-FFF2-40B4-BE49-F238E27FC236}">
                <a16:creationId xmlns:a16="http://schemas.microsoft.com/office/drawing/2014/main" id="{06DB47E5-698B-C363-E73E-7774B50F79D4}"/>
              </a:ext>
            </a:extLst>
          </p:cNvPr>
          <p:cNvSpPr>
            <a:spLocks noChangeShapeType="1"/>
          </p:cNvSpPr>
          <p:nvPr/>
        </p:nvSpPr>
        <p:spPr bwMode="auto">
          <a:xfrm flipH="1">
            <a:off x="5550022" y="4849586"/>
            <a:ext cx="685800" cy="762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4" name="Line 35">
            <a:extLst>
              <a:ext uri="{FF2B5EF4-FFF2-40B4-BE49-F238E27FC236}">
                <a16:creationId xmlns:a16="http://schemas.microsoft.com/office/drawing/2014/main" id="{0BDCC8EF-676B-44C2-AB81-100E7F869D5C}"/>
              </a:ext>
            </a:extLst>
          </p:cNvPr>
          <p:cNvSpPr>
            <a:spLocks noChangeShapeType="1"/>
          </p:cNvSpPr>
          <p:nvPr/>
        </p:nvSpPr>
        <p:spPr bwMode="auto">
          <a:xfrm>
            <a:off x="6235822" y="4849586"/>
            <a:ext cx="990600" cy="685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5" name="Text Box 36">
            <a:extLst>
              <a:ext uri="{FF2B5EF4-FFF2-40B4-BE49-F238E27FC236}">
                <a16:creationId xmlns:a16="http://schemas.microsoft.com/office/drawing/2014/main" id="{CA0F9F7A-37D6-2875-5ED6-39094163EE31}"/>
              </a:ext>
            </a:extLst>
          </p:cNvPr>
          <p:cNvSpPr txBox="1">
            <a:spLocks noChangeArrowheads="1"/>
          </p:cNvSpPr>
          <p:nvPr/>
        </p:nvSpPr>
        <p:spPr bwMode="auto">
          <a:xfrm>
            <a:off x="978022" y="1345974"/>
            <a:ext cx="487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996600"/>
                </a:solidFill>
                <a:latin typeface="Times New Roman" panose="02020603050405020304" pitchFamily="18" charset="0"/>
              </a:rPr>
              <a:t>all</a:t>
            </a:r>
            <a:endParaRPr lang="en-US" altLang="zh-CN" sz="2400">
              <a:solidFill>
                <a:srgbClr val="000000"/>
              </a:solidFill>
              <a:latin typeface="Times New Roman" panose="02020603050405020304" pitchFamily="18" charset="0"/>
            </a:endParaRPr>
          </a:p>
        </p:txBody>
      </p:sp>
      <p:sp>
        <p:nvSpPr>
          <p:cNvPr id="36" name="Text Box 37">
            <a:extLst>
              <a:ext uri="{FF2B5EF4-FFF2-40B4-BE49-F238E27FC236}">
                <a16:creationId xmlns:a16="http://schemas.microsoft.com/office/drawing/2014/main" id="{D7516081-4D52-8AA1-A2BE-4F9BC0E07B1E}"/>
              </a:ext>
            </a:extLst>
          </p:cNvPr>
          <p:cNvSpPr txBox="1">
            <a:spLocks noChangeArrowheads="1"/>
          </p:cNvSpPr>
          <p:nvPr/>
        </p:nvSpPr>
        <p:spPr bwMode="auto">
          <a:xfrm>
            <a:off x="901822" y="2336574"/>
            <a:ext cx="96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996600"/>
                </a:solidFill>
                <a:latin typeface="Times New Roman" panose="02020603050405020304" pitchFamily="18" charset="0"/>
              </a:rPr>
              <a:t>region</a:t>
            </a:r>
            <a:endParaRPr lang="en-US" altLang="zh-CN" sz="2400">
              <a:solidFill>
                <a:srgbClr val="000000"/>
              </a:solidFill>
              <a:latin typeface="Times New Roman" panose="02020603050405020304" pitchFamily="18" charset="0"/>
            </a:endParaRPr>
          </a:p>
        </p:txBody>
      </p:sp>
      <p:sp>
        <p:nvSpPr>
          <p:cNvPr id="37" name="Text Box 38">
            <a:extLst>
              <a:ext uri="{FF2B5EF4-FFF2-40B4-BE49-F238E27FC236}">
                <a16:creationId xmlns:a16="http://schemas.microsoft.com/office/drawing/2014/main" id="{3C056397-D756-EB64-2CCC-4D1D78C18A72}"/>
              </a:ext>
            </a:extLst>
          </p:cNvPr>
          <p:cNvSpPr txBox="1">
            <a:spLocks noChangeArrowheads="1"/>
          </p:cNvSpPr>
          <p:nvPr/>
        </p:nvSpPr>
        <p:spPr bwMode="auto">
          <a:xfrm>
            <a:off x="978022" y="5460774"/>
            <a:ext cx="893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996600"/>
                </a:solidFill>
                <a:latin typeface="Times New Roman" panose="02020603050405020304" pitchFamily="18" charset="0"/>
              </a:rPr>
              <a:t>office</a:t>
            </a:r>
            <a:endParaRPr lang="en-US" altLang="zh-CN" sz="2400">
              <a:solidFill>
                <a:srgbClr val="000000"/>
              </a:solidFill>
              <a:latin typeface="Times New Roman" panose="02020603050405020304" pitchFamily="18" charset="0"/>
            </a:endParaRPr>
          </a:p>
        </p:txBody>
      </p:sp>
      <p:sp>
        <p:nvSpPr>
          <p:cNvPr id="38" name="Line 39">
            <a:extLst>
              <a:ext uri="{FF2B5EF4-FFF2-40B4-BE49-F238E27FC236}">
                <a16:creationId xmlns:a16="http://schemas.microsoft.com/office/drawing/2014/main" id="{F53ABB9F-2A94-DB0F-C2A7-87ECEC02461E}"/>
              </a:ext>
            </a:extLst>
          </p:cNvPr>
          <p:cNvSpPr>
            <a:spLocks noChangeShapeType="1"/>
          </p:cNvSpPr>
          <p:nvPr/>
        </p:nvSpPr>
        <p:spPr bwMode="auto">
          <a:xfrm flipH="1">
            <a:off x="7988422" y="4925786"/>
            <a:ext cx="381000"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9" name="Line 40">
            <a:extLst>
              <a:ext uri="{FF2B5EF4-FFF2-40B4-BE49-F238E27FC236}">
                <a16:creationId xmlns:a16="http://schemas.microsoft.com/office/drawing/2014/main" id="{6286DAC4-025D-17BF-4778-FDFBAB24C452}"/>
              </a:ext>
            </a:extLst>
          </p:cNvPr>
          <p:cNvSpPr>
            <a:spLocks noChangeShapeType="1"/>
          </p:cNvSpPr>
          <p:nvPr/>
        </p:nvSpPr>
        <p:spPr bwMode="auto">
          <a:xfrm>
            <a:off x="8369422" y="4925786"/>
            <a:ext cx="381000"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0" name="Line 41">
            <a:extLst>
              <a:ext uri="{FF2B5EF4-FFF2-40B4-BE49-F238E27FC236}">
                <a16:creationId xmlns:a16="http://schemas.microsoft.com/office/drawing/2014/main" id="{091272C3-B5D2-BCB1-90E6-56BE59F2FECC}"/>
              </a:ext>
            </a:extLst>
          </p:cNvPr>
          <p:cNvSpPr>
            <a:spLocks noChangeShapeType="1"/>
          </p:cNvSpPr>
          <p:nvPr/>
        </p:nvSpPr>
        <p:spPr bwMode="auto">
          <a:xfrm flipH="1">
            <a:off x="6312022" y="3782786"/>
            <a:ext cx="762000" cy="838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1" name="Line 42">
            <a:extLst>
              <a:ext uri="{FF2B5EF4-FFF2-40B4-BE49-F238E27FC236}">
                <a16:creationId xmlns:a16="http://schemas.microsoft.com/office/drawing/2014/main" id="{08E153ED-341B-356B-D4EB-C035332EF101}"/>
              </a:ext>
            </a:extLst>
          </p:cNvPr>
          <p:cNvSpPr>
            <a:spLocks noChangeShapeType="1"/>
          </p:cNvSpPr>
          <p:nvPr/>
        </p:nvSpPr>
        <p:spPr bwMode="auto">
          <a:xfrm>
            <a:off x="7074022" y="3782786"/>
            <a:ext cx="1066800" cy="838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2" name="Text Box 43">
            <a:extLst>
              <a:ext uri="{FF2B5EF4-FFF2-40B4-BE49-F238E27FC236}">
                <a16:creationId xmlns:a16="http://schemas.microsoft.com/office/drawing/2014/main" id="{918A1311-E99F-C1D2-3E96-A37F23F6260E}"/>
              </a:ext>
            </a:extLst>
          </p:cNvPr>
          <p:cNvSpPr txBox="1">
            <a:spLocks noChangeArrowheads="1"/>
          </p:cNvSpPr>
          <p:nvPr/>
        </p:nvSpPr>
        <p:spPr bwMode="auto">
          <a:xfrm>
            <a:off x="901822" y="3403374"/>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996600"/>
                </a:solidFill>
                <a:latin typeface="Times New Roman" panose="02020603050405020304" pitchFamily="18" charset="0"/>
              </a:rPr>
              <a:t>country</a:t>
            </a:r>
          </a:p>
        </p:txBody>
      </p:sp>
      <p:sp>
        <p:nvSpPr>
          <p:cNvPr id="43" name="Line 44">
            <a:extLst>
              <a:ext uri="{FF2B5EF4-FFF2-40B4-BE49-F238E27FC236}">
                <a16:creationId xmlns:a16="http://schemas.microsoft.com/office/drawing/2014/main" id="{851103AB-3C11-E0EB-D023-F8C0325FE0E2}"/>
              </a:ext>
            </a:extLst>
          </p:cNvPr>
          <p:cNvSpPr>
            <a:spLocks noChangeShapeType="1"/>
          </p:cNvSpPr>
          <p:nvPr/>
        </p:nvSpPr>
        <p:spPr bwMode="auto">
          <a:xfrm>
            <a:off x="1282822" y="1726974"/>
            <a:ext cx="0" cy="762000"/>
          </a:xfrm>
          <a:prstGeom prst="line">
            <a:avLst/>
          </a:prstGeom>
          <a:noFill/>
          <a:ln w="9525">
            <a:solidFill>
              <a:srgbClr val="000000"/>
            </a:solidFill>
            <a:prstDash val="sysDot"/>
            <a:round/>
            <a:headEnd type="stealth"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4" name="Line 45">
            <a:extLst>
              <a:ext uri="{FF2B5EF4-FFF2-40B4-BE49-F238E27FC236}">
                <a16:creationId xmlns:a16="http://schemas.microsoft.com/office/drawing/2014/main" id="{DB20E583-9ABA-403D-F96B-768396AB6776}"/>
              </a:ext>
            </a:extLst>
          </p:cNvPr>
          <p:cNvSpPr>
            <a:spLocks noChangeShapeType="1"/>
          </p:cNvSpPr>
          <p:nvPr/>
        </p:nvSpPr>
        <p:spPr bwMode="auto">
          <a:xfrm>
            <a:off x="1282822" y="2793774"/>
            <a:ext cx="0" cy="762000"/>
          </a:xfrm>
          <a:prstGeom prst="line">
            <a:avLst/>
          </a:prstGeom>
          <a:noFill/>
          <a:ln w="9525">
            <a:solidFill>
              <a:srgbClr val="000000"/>
            </a:solidFill>
            <a:prstDash val="sysDot"/>
            <a:round/>
            <a:headEnd type="stealth"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5" name="Line 46">
            <a:extLst>
              <a:ext uri="{FF2B5EF4-FFF2-40B4-BE49-F238E27FC236}">
                <a16:creationId xmlns:a16="http://schemas.microsoft.com/office/drawing/2014/main" id="{0C16F7A0-5788-D34D-B092-91D5FF732E1E}"/>
              </a:ext>
            </a:extLst>
          </p:cNvPr>
          <p:cNvSpPr>
            <a:spLocks noChangeShapeType="1"/>
          </p:cNvSpPr>
          <p:nvPr/>
        </p:nvSpPr>
        <p:spPr bwMode="auto">
          <a:xfrm>
            <a:off x="1282822" y="3784374"/>
            <a:ext cx="0" cy="762000"/>
          </a:xfrm>
          <a:prstGeom prst="line">
            <a:avLst/>
          </a:prstGeom>
          <a:noFill/>
          <a:ln w="9525">
            <a:solidFill>
              <a:srgbClr val="000000"/>
            </a:solidFill>
            <a:prstDash val="sysDot"/>
            <a:round/>
            <a:headEnd type="stealth"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6" name="Line 47">
            <a:extLst>
              <a:ext uri="{FF2B5EF4-FFF2-40B4-BE49-F238E27FC236}">
                <a16:creationId xmlns:a16="http://schemas.microsoft.com/office/drawing/2014/main" id="{26AC53BC-BD67-CFBF-4B59-CB747B950F86}"/>
              </a:ext>
            </a:extLst>
          </p:cNvPr>
          <p:cNvSpPr>
            <a:spLocks noChangeShapeType="1"/>
          </p:cNvSpPr>
          <p:nvPr/>
        </p:nvSpPr>
        <p:spPr bwMode="auto">
          <a:xfrm>
            <a:off x="1282822" y="4851174"/>
            <a:ext cx="0" cy="685800"/>
          </a:xfrm>
          <a:prstGeom prst="line">
            <a:avLst/>
          </a:prstGeom>
          <a:noFill/>
          <a:ln w="9525">
            <a:solidFill>
              <a:srgbClr val="000000"/>
            </a:solidFill>
            <a:prstDash val="sysDot"/>
            <a:round/>
            <a:headEnd type="stealth"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7" name="Text Box 48">
            <a:extLst>
              <a:ext uri="{FF2B5EF4-FFF2-40B4-BE49-F238E27FC236}">
                <a16:creationId xmlns:a16="http://schemas.microsoft.com/office/drawing/2014/main" id="{CE3D5DA2-6C4D-256C-B51B-6776EB21DD7C}"/>
              </a:ext>
            </a:extLst>
          </p:cNvPr>
          <p:cNvSpPr txBox="1">
            <a:spLocks noChangeArrowheads="1"/>
          </p:cNvSpPr>
          <p:nvPr/>
        </p:nvSpPr>
        <p:spPr bwMode="auto">
          <a:xfrm>
            <a:off x="7759822" y="4544786"/>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Times New Roman" panose="02020603050405020304" pitchFamily="18" charset="0"/>
              </a:rPr>
              <a:t>Toronto</a:t>
            </a:r>
          </a:p>
        </p:txBody>
      </p:sp>
      <p:sp>
        <p:nvSpPr>
          <p:cNvPr id="48" name="Text Box 49">
            <a:extLst>
              <a:ext uri="{FF2B5EF4-FFF2-40B4-BE49-F238E27FC236}">
                <a16:creationId xmlns:a16="http://schemas.microsoft.com/office/drawing/2014/main" id="{650F1F64-3A2A-F7C3-6729-75AE4F785DB4}"/>
              </a:ext>
            </a:extLst>
          </p:cNvPr>
          <p:cNvSpPr txBox="1">
            <a:spLocks noChangeArrowheads="1"/>
          </p:cNvSpPr>
          <p:nvPr/>
        </p:nvSpPr>
        <p:spPr bwMode="auto">
          <a:xfrm>
            <a:off x="2502022" y="4544786"/>
            <a:ext cx="1335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Times New Roman" panose="02020603050405020304" pitchFamily="18" charset="0"/>
              </a:rPr>
              <a:t>Frankfurt</a:t>
            </a:r>
          </a:p>
        </p:txBody>
      </p:sp>
      <p:sp>
        <p:nvSpPr>
          <p:cNvPr id="49" name="Text Box 50">
            <a:extLst>
              <a:ext uri="{FF2B5EF4-FFF2-40B4-BE49-F238E27FC236}">
                <a16:creationId xmlns:a16="http://schemas.microsoft.com/office/drawing/2014/main" id="{B3FA1F0F-23D1-CC70-3BB3-D7A615673D36}"/>
              </a:ext>
            </a:extLst>
          </p:cNvPr>
          <p:cNvSpPr txBox="1">
            <a:spLocks noChangeArrowheads="1"/>
          </p:cNvSpPr>
          <p:nvPr/>
        </p:nvSpPr>
        <p:spPr bwMode="auto">
          <a:xfrm>
            <a:off x="978022" y="4470174"/>
            <a:ext cx="639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996600"/>
                </a:solidFill>
                <a:latin typeface="Times New Roman" panose="02020603050405020304" pitchFamily="18" charset="0"/>
              </a:rPr>
              <a:t>city</a:t>
            </a:r>
            <a:endParaRPr lang="en-US" altLang="zh-CN" sz="2400">
              <a:solidFill>
                <a:srgbClr val="000000"/>
              </a:solidFill>
              <a:latin typeface="Times New Roman" panose="02020603050405020304" pitchFamily="18" charset="0"/>
            </a:endParaRPr>
          </a:p>
        </p:txBody>
      </p:sp>
      <p:sp>
        <p:nvSpPr>
          <p:cNvPr id="50" name="Text Box 51">
            <a:extLst>
              <a:ext uri="{FF2B5EF4-FFF2-40B4-BE49-F238E27FC236}">
                <a16:creationId xmlns:a16="http://schemas.microsoft.com/office/drawing/2014/main" id="{71B7F364-21CC-8BF9-4DD2-B91222DA9240}"/>
              </a:ext>
            </a:extLst>
          </p:cNvPr>
          <p:cNvSpPr txBox="1">
            <a:spLocks noChangeArrowheads="1"/>
          </p:cNvSpPr>
          <p:nvPr/>
        </p:nvSpPr>
        <p:spPr bwMode="auto">
          <a:xfrm>
            <a:off x="1860672" y="1812699"/>
            <a:ext cx="4392613"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许多概念分层的定义隐含在数据库的模式中。比如：</a:t>
            </a: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location</a:t>
            </a:r>
            <a:r>
              <a:rPr kumimoji="0" lang="zh-CN" altLang="en-US"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维的定义，</a:t>
            </a: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office&lt;city&lt;country&lt;region</a:t>
            </a:r>
            <a:r>
              <a:rPr kumimoji="0" lang="zh-CN" altLang="en-US"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；这些属性 按一个全序相关，形成一个层次结构：</a:t>
            </a:r>
          </a:p>
        </p:txBody>
      </p:sp>
      <p:sp>
        <p:nvSpPr>
          <p:cNvPr id="51" name="Text Box 62">
            <a:extLst>
              <a:ext uri="{FF2B5EF4-FFF2-40B4-BE49-F238E27FC236}">
                <a16:creationId xmlns:a16="http://schemas.microsoft.com/office/drawing/2014/main" id="{90A851AF-78F2-2B9D-CA4F-639185B56546}"/>
              </a:ext>
            </a:extLst>
          </p:cNvPr>
          <p:cNvSpPr txBox="1">
            <a:spLocks noChangeArrowheads="1"/>
          </p:cNvSpPr>
          <p:nvPr/>
        </p:nvSpPr>
        <p:spPr bwMode="auto">
          <a:xfrm>
            <a:off x="6697785" y="3057299"/>
            <a:ext cx="70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996600"/>
                </a:solidFill>
                <a:latin typeface="Times New Roman" panose="02020603050405020304" pitchFamily="18" charset="0"/>
              </a:rPr>
              <a:t>year</a:t>
            </a:r>
            <a:endParaRPr lang="en-US" altLang="zh-CN" sz="2400">
              <a:solidFill>
                <a:srgbClr val="000000"/>
              </a:solidFill>
              <a:latin typeface="Times New Roman" panose="02020603050405020304" pitchFamily="18" charset="0"/>
            </a:endParaRPr>
          </a:p>
        </p:txBody>
      </p:sp>
      <p:sp>
        <p:nvSpPr>
          <p:cNvPr id="52" name="Text Box 63">
            <a:extLst>
              <a:ext uri="{FF2B5EF4-FFF2-40B4-BE49-F238E27FC236}">
                <a16:creationId xmlns:a16="http://schemas.microsoft.com/office/drawing/2014/main" id="{ABA3E4B9-1EAD-26B5-FA6E-A6A820BD4E91}"/>
              </a:ext>
            </a:extLst>
          </p:cNvPr>
          <p:cNvSpPr txBox="1">
            <a:spLocks noChangeArrowheads="1"/>
          </p:cNvSpPr>
          <p:nvPr/>
        </p:nvSpPr>
        <p:spPr bwMode="auto">
          <a:xfrm>
            <a:off x="6708897" y="6133874"/>
            <a:ext cx="62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996600"/>
                </a:solidFill>
                <a:latin typeface="Times New Roman" panose="02020603050405020304" pitchFamily="18" charset="0"/>
              </a:rPr>
              <a:t>day</a:t>
            </a:r>
            <a:endParaRPr lang="en-US" altLang="zh-CN" sz="2400">
              <a:solidFill>
                <a:srgbClr val="000000"/>
              </a:solidFill>
              <a:latin typeface="Times New Roman" panose="02020603050405020304" pitchFamily="18" charset="0"/>
            </a:endParaRPr>
          </a:p>
        </p:txBody>
      </p:sp>
      <p:sp>
        <p:nvSpPr>
          <p:cNvPr id="53" name="Text Box 64">
            <a:extLst>
              <a:ext uri="{FF2B5EF4-FFF2-40B4-BE49-F238E27FC236}">
                <a16:creationId xmlns:a16="http://schemas.microsoft.com/office/drawing/2014/main" id="{6520946F-3883-41B2-3CDB-C70C9916BE2F}"/>
              </a:ext>
            </a:extLst>
          </p:cNvPr>
          <p:cNvSpPr txBox="1">
            <a:spLocks noChangeArrowheads="1"/>
          </p:cNvSpPr>
          <p:nvPr/>
        </p:nvSpPr>
        <p:spPr bwMode="auto">
          <a:xfrm>
            <a:off x="6075485" y="4124099"/>
            <a:ext cx="1046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996600"/>
                </a:solidFill>
                <a:latin typeface="Times New Roman" panose="02020603050405020304" pitchFamily="18" charset="0"/>
              </a:rPr>
              <a:t>quarter</a:t>
            </a:r>
          </a:p>
        </p:txBody>
      </p:sp>
      <p:sp>
        <p:nvSpPr>
          <p:cNvPr id="54" name="Line 65">
            <a:extLst>
              <a:ext uri="{FF2B5EF4-FFF2-40B4-BE49-F238E27FC236}">
                <a16:creationId xmlns:a16="http://schemas.microsoft.com/office/drawing/2014/main" id="{57A51489-7AAA-8999-4A61-65262DEB22BB}"/>
              </a:ext>
            </a:extLst>
          </p:cNvPr>
          <p:cNvSpPr>
            <a:spLocks noChangeShapeType="1"/>
          </p:cNvSpPr>
          <p:nvPr/>
        </p:nvSpPr>
        <p:spPr bwMode="auto">
          <a:xfrm flipH="1">
            <a:off x="6456485" y="3612924"/>
            <a:ext cx="301625" cy="663575"/>
          </a:xfrm>
          <a:prstGeom prst="line">
            <a:avLst/>
          </a:prstGeom>
          <a:noFill/>
          <a:ln w="9525">
            <a:solidFill>
              <a:srgbClr val="000000"/>
            </a:solidFill>
            <a:prstDash val="sysDot"/>
            <a:round/>
            <a:headEnd type="stealth"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5" name="Line 66">
            <a:extLst>
              <a:ext uri="{FF2B5EF4-FFF2-40B4-BE49-F238E27FC236}">
                <a16:creationId xmlns:a16="http://schemas.microsoft.com/office/drawing/2014/main" id="{17F7ED77-FCCE-B488-FC16-0E32E84EB814}"/>
              </a:ext>
            </a:extLst>
          </p:cNvPr>
          <p:cNvSpPr>
            <a:spLocks noChangeShapeType="1"/>
          </p:cNvSpPr>
          <p:nvPr/>
        </p:nvSpPr>
        <p:spPr bwMode="auto">
          <a:xfrm>
            <a:off x="6456485" y="4505099"/>
            <a:ext cx="0" cy="762000"/>
          </a:xfrm>
          <a:prstGeom prst="line">
            <a:avLst/>
          </a:prstGeom>
          <a:noFill/>
          <a:ln w="9525">
            <a:solidFill>
              <a:srgbClr val="000000"/>
            </a:solidFill>
            <a:prstDash val="sysDot"/>
            <a:round/>
            <a:headEnd type="stealth"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6" name="Line 67">
            <a:extLst>
              <a:ext uri="{FF2B5EF4-FFF2-40B4-BE49-F238E27FC236}">
                <a16:creationId xmlns:a16="http://schemas.microsoft.com/office/drawing/2014/main" id="{20820163-BC52-2E2E-6623-E4F74F423325}"/>
              </a:ext>
            </a:extLst>
          </p:cNvPr>
          <p:cNvSpPr>
            <a:spLocks noChangeShapeType="1"/>
          </p:cNvSpPr>
          <p:nvPr/>
        </p:nvSpPr>
        <p:spPr bwMode="auto">
          <a:xfrm>
            <a:off x="6456485" y="5571899"/>
            <a:ext cx="517525" cy="706437"/>
          </a:xfrm>
          <a:prstGeom prst="line">
            <a:avLst/>
          </a:prstGeom>
          <a:noFill/>
          <a:ln w="9525">
            <a:solidFill>
              <a:srgbClr val="000000"/>
            </a:solidFill>
            <a:prstDash val="sysDot"/>
            <a:round/>
            <a:headEnd type="stealth"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7" name="Text Box 68">
            <a:extLst>
              <a:ext uri="{FF2B5EF4-FFF2-40B4-BE49-F238E27FC236}">
                <a16:creationId xmlns:a16="http://schemas.microsoft.com/office/drawing/2014/main" id="{E0744F42-F866-AC3E-2587-C6FD7ACA1110}"/>
              </a:ext>
            </a:extLst>
          </p:cNvPr>
          <p:cNvSpPr txBox="1">
            <a:spLocks noChangeArrowheads="1"/>
          </p:cNvSpPr>
          <p:nvPr/>
        </p:nvSpPr>
        <p:spPr bwMode="auto">
          <a:xfrm>
            <a:off x="6151685" y="5190899"/>
            <a:ext cx="96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996600"/>
                </a:solidFill>
                <a:latin typeface="Times New Roman" panose="02020603050405020304" pitchFamily="18" charset="0"/>
              </a:rPr>
              <a:t>month</a:t>
            </a:r>
            <a:endParaRPr lang="en-US" altLang="zh-CN" sz="2400">
              <a:solidFill>
                <a:srgbClr val="000000"/>
              </a:solidFill>
              <a:latin typeface="Times New Roman" panose="02020603050405020304" pitchFamily="18" charset="0"/>
            </a:endParaRPr>
          </a:p>
        </p:txBody>
      </p:sp>
      <p:sp>
        <p:nvSpPr>
          <p:cNvPr id="58" name="Line 69">
            <a:extLst>
              <a:ext uri="{FF2B5EF4-FFF2-40B4-BE49-F238E27FC236}">
                <a16:creationId xmlns:a16="http://schemas.microsoft.com/office/drawing/2014/main" id="{E55D891A-0EA2-E05B-86D7-1DCE21FB9D1A}"/>
              </a:ext>
            </a:extLst>
          </p:cNvPr>
          <p:cNvSpPr>
            <a:spLocks noChangeShapeType="1"/>
          </p:cNvSpPr>
          <p:nvPr/>
        </p:nvSpPr>
        <p:spPr bwMode="auto">
          <a:xfrm>
            <a:off x="7045447" y="3470049"/>
            <a:ext cx="1008063" cy="1727200"/>
          </a:xfrm>
          <a:prstGeom prst="line">
            <a:avLst/>
          </a:prstGeom>
          <a:noFill/>
          <a:ln w="9525">
            <a:solidFill>
              <a:srgbClr val="000000"/>
            </a:solidFill>
            <a:prstDash val="sysDot"/>
            <a:round/>
            <a:headEnd type="stealth"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9" name="Text Box 70">
            <a:extLst>
              <a:ext uri="{FF2B5EF4-FFF2-40B4-BE49-F238E27FC236}">
                <a16:creationId xmlns:a16="http://schemas.microsoft.com/office/drawing/2014/main" id="{88BB9056-ADF4-A5E2-1B1B-2561E240581F}"/>
              </a:ext>
            </a:extLst>
          </p:cNvPr>
          <p:cNvSpPr txBox="1">
            <a:spLocks noChangeArrowheads="1"/>
          </p:cNvSpPr>
          <p:nvPr/>
        </p:nvSpPr>
        <p:spPr bwMode="auto">
          <a:xfrm>
            <a:off x="7658222" y="5054374"/>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996600"/>
                </a:solidFill>
                <a:latin typeface="Times New Roman" panose="02020603050405020304" pitchFamily="18" charset="0"/>
              </a:rPr>
              <a:t>week</a:t>
            </a:r>
            <a:endParaRPr lang="en-US" altLang="zh-CN" sz="2400">
              <a:solidFill>
                <a:srgbClr val="000000"/>
              </a:solidFill>
              <a:latin typeface="Times New Roman" panose="02020603050405020304" pitchFamily="18" charset="0"/>
            </a:endParaRPr>
          </a:p>
        </p:txBody>
      </p:sp>
      <p:sp>
        <p:nvSpPr>
          <p:cNvPr id="60" name="Line 71">
            <a:extLst>
              <a:ext uri="{FF2B5EF4-FFF2-40B4-BE49-F238E27FC236}">
                <a16:creationId xmlns:a16="http://schemas.microsoft.com/office/drawing/2014/main" id="{2166D9DF-E36A-CD46-A780-5708A75604A8}"/>
              </a:ext>
            </a:extLst>
          </p:cNvPr>
          <p:cNvSpPr>
            <a:spLocks noChangeShapeType="1"/>
          </p:cNvSpPr>
          <p:nvPr/>
        </p:nvSpPr>
        <p:spPr bwMode="auto">
          <a:xfrm flipH="1">
            <a:off x="7261347" y="5486174"/>
            <a:ext cx="792163" cy="792162"/>
          </a:xfrm>
          <a:prstGeom prst="line">
            <a:avLst/>
          </a:prstGeom>
          <a:noFill/>
          <a:ln w="9525">
            <a:solidFill>
              <a:srgbClr val="000000"/>
            </a:solidFill>
            <a:prstDash val="sysDot"/>
            <a:round/>
            <a:headEnd type="stealth"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61" name="Text Box 72">
            <a:extLst>
              <a:ext uri="{FF2B5EF4-FFF2-40B4-BE49-F238E27FC236}">
                <a16:creationId xmlns:a16="http://schemas.microsoft.com/office/drawing/2014/main" id="{D7745E59-2BAE-4292-4D7A-377A66F51D5F}"/>
              </a:ext>
            </a:extLst>
          </p:cNvPr>
          <p:cNvSpPr txBox="1">
            <a:spLocks noChangeArrowheads="1"/>
          </p:cNvSpPr>
          <p:nvPr/>
        </p:nvSpPr>
        <p:spPr bwMode="auto">
          <a:xfrm>
            <a:off x="4957885" y="2142899"/>
            <a:ext cx="38877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维的属性也可以组成一个偏序，形成一个格：</a:t>
            </a:r>
          </a:p>
        </p:txBody>
      </p:sp>
    </p:spTree>
    <p:extLst>
      <p:ext uri="{BB962C8B-B14F-4D97-AF65-F5344CB8AC3E}">
        <p14:creationId xmlns:p14="http://schemas.microsoft.com/office/powerpoint/2010/main" val="173610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50"/>
                                        </p:tgtEl>
                                      </p:cBhvr>
                                    </p:animEffect>
                                    <p:set>
                                      <p:cBhvr>
                                        <p:cTn id="12" dur="1" fill="hold">
                                          <p:stCondLst>
                                            <p:cond delay="499"/>
                                          </p:stCondLst>
                                        </p:cTn>
                                        <p:tgtEl>
                                          <p:spTgt spid="5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par>
                                <p:cTn id="18" presetID="3"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par>
                                <p:cTn id="24" presetID="3" presetClass="entr" presetSubtype="1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par>
                                <p:cTn id="27" presetID="3" presetClass="entr" presetSubtype="1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par>
                                <p:cTn id="30" presetID="3" presetClass="entr" presetSubtype="1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par>
                                <p:cTn id="33" presetID="3" presetClass="entr" presetSubtype="1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par>
                                <p:cTn id="36" presetID="3" presetClass="entr" presetSubtype="1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par>
                                <p:cTn id="39" presetID="3" presetClass="entr" presetSubtype="1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horizontal)">
                                      <p:cBhvr>
                                        <p:cTn id="41" dur="500"/>
                                        <p:tgtEl>
                                          <p:spTgt spid="11"/>
                                        </p:tgtEl>
                                      </p:cBhvr>
                                    </p:animEffect>
                                  </p:childTnLst>
                                </p:cTn>
                              </p:par>
                              <p:par>
                                <p:cTn id="42" presetID="3" presetClass="entr" presetSubtype="1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linds(horizontal)">
                                      <p:cBhvr>
                                        <p:cTn id="44" dur="500"/>
                                        <p:tgtEl>
                                          <p:spTgt spid="12"/>
                                        </p:tgtEl>
                                      </p:cBhvr>
                                    </p:animEffect>
                                  </p:childTnLst>
                                </p:cTn>
                              </p:par>
                              <p:par>
                                <p:cTn id="45" presetID="3" presetClass="entr" presetSubtype="1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par>
                                <p:cTn id="48" presetID="3" presetClass="entr" presetSubtype="1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linds(horizontal)">
                                      <p:cBhvr>
                                        <p:cTn id="50" dur="500"/>
                                        <p:tgtEl>
                                          <p:spTgt spid="14"/>
                                        </p:tgtEl>
                                      </p:cBhvr>
                                    </p:animEffect>
                                  </p:childTnLst>
                                </p:cTn>
                              </p:par>
                              <p:par>
                                <p:cTn id="51" presetID="3" presetClass="entr" presetSubtype="1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linds(horizontal)">
                                      <p:cBhvr>
                                        <p:cTn id="53" dur="500"/>
                                        <p:tgtEl>
                                          <p:spTgt spid="15"/>
                                        </p:tgtEl>
                                      </p:cBhvr>
                                    </p:animEffect>
                                  </p:childTnLst>
                                </p:cTn>
                              </p:par>
                              <p:par>
                                <p:cTn id="54" presetID="3" presetClass="entr" presetSubtype="10"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blinds(horizontal)">
                                      <p:cBhvr>
                                        <p:cTn id="56" dur="500"/>
                                        <p:tgtEl>
                                          <p:spTgt spid="16"/>
                                        </p:tgtEl>
                                      </p:cBhvr>
                                    </p:animEffect>
                                  </p:childTnLst>
                                </p:cTn>
                              </p:par>
                              <p:par>
                                <p:cTn id="57" presetID="3" presetClass="entr" presetSubtype="1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blinds(horizontal)">
                                      <p:cBhvr>
                                        <p:cTn id="59" dur="500"/>
                                        <p:tgtEl>
                                          <p:spTgt spid="17"/>
                                        </p:tgtEl>
                                      </p:cBhvr>
                                    </p:animEffect>
                                  </p:childTnLst>
                                </p:cTn>
                              </p:par>
                              <p:par>
                                <p:cTn id="60" presetID="3" presetClass="entr" presetSubtype="10"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blinds(horizontal)">
                                      <p:cBhvr>
                                        <p:cTn id="62" dur="500"/>
                                        <p:tgtEl>
                                          <p:spTgt spid="18"/>
                                        </p:tgtEl>
                                      </p:cBhvr>
                                    </p:animEffect>
                                  </p:childTnLst>
                                </p:cTn>
                              </p:par>
                              <p:par>
                                <p:cTn id="63" presetID="3" presetClass="entr" presetSubtype="10"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blinds(horizontal)">
                                      <p:cBhvr>
                                        <p:cTn id="65" dur="500"/>
                                        <p:tgtEl>
                                          <p:spTgt spid="19"/>
                                        </p:tgtEl>
                                      </p:cBhvr>
                                    </p:animEffect>
                                  </p:childTnLst>
                                </p:cTn>
                              </p:par>
                              <p:par>
                                <p:cTn id="66" presetID="3" presetClass="entr" presetSubtype="10" fill="hold"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blinds(horizontal)">
                                      <p:cBhvr>
                                        <p:cTn id="68" dur="500"/>
                                        <p:tgtEl>
                                          <p:spTgt spid="20"/>
                                        </p:tgtEl>
                                      </p:cBhvr>
                                    </p:animEffect>
                                  </p:childTnLst>
                                </p:cTn>
                              </p:par>
                              <p:par>
                                <p:cTn id="69" presetID="3" presetClass="entr" presetSubtype="1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blinds(horizontal)">
                                      <p:cBhvr>
                                        <p:cTn id="71" dur="500"/>
                                        <p:tgtEl>
                                          <p:spTgt spid="21"/>
                                        </p:tgtEl>
                                      </p:cBhvr>
                                    </p:animEffect>
                                  </p:childTnLst>
                                </p:cTn>
                              </p:par>
                              <p:par>
                                <p:cTn id="72" presetID="3" presetClass="entr" presetSubtype="10" fill="hold" nodeType="with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blinds(horizontal)">
                                      <p:cBhvr>
                                        <p:cTn id="74" dur="500"/>
                                        <p:tgtEl>
                                          <p:spTgt spid="22"/>
                                        </p:tgtEl>
                                      </p:cBhvr>
                                    </p:animEffect>
                                  </p:childTnLst>
                                </p:cTn>
                              </p:par>
                              <p:par>
                                <p:cTn id="75" presetID="3" presetClass="entr" presetSubtype="10" fill="hold"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blinds(horizontal)">
                                      <p:cBhvr>
                                        <p:cTn id="77" dur="500"/>
                                        <p:tgtEl>
                                          <p:spTgt spid="23"/>
                                        </p:tgtEl>
                                      </p:cBhvr>
                                    </p:animEffect>
                                  </p:childTnLst>
                                </p:cTn>
                              </p:par>
                              <p:par>
                                <p:cTn id="78" presetID="3" presetClass="entr" presetSubtype="10" fill="hold"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blinds(horizontal)">
                                      <p:cBhvr>
                                        <p:cTn id="80" dur="500"/>
                                        <p:tgtEl>
                                          <p:spTgt spid="24"/>
                                        </p:tgtEl>
                                      </p:cBhvr>
                                    </p:animEffect>
                                  </p:childTnLst>
                                </p:cTn>
                              </p:par>
                              <p:par>
                                <p:cTn id="81" presetID="3" presetClass="entr" presetSubtype="10"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blinds(horizontal)">
                                      <p:cBhvr>
                                        <p:cTn id="83" dur="500"/>
                                        <p:tgtEl>
                                          <p:spTgt spid="25"/>
                                        </p:tgtEl>
                                      </p:cBhvr>
                                    </p:animEffect>
                                  </p:childTnLst>
                                </p:cTn>
                              </p:par>
                              <p:par>
                                <p:cTn id="84" presetID="3" presetClass="entr" presetSubtype="10" fill="hold"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blinds(horizontal)">
                                      <p:cBhvr>
                                        <p:cTn id="86" dur="500"/>
                                        <p:tgtEl>
                                          <p:spTgt spid="26"/>
                                        </p:tgtEl>
                                      </p:cBhvr>
                                    </p:animEffect>
                                  </p:childTnLst>
                                </p:cTn>
                              </p:par>
                              <p:par>
                                <p:cTn id="87" presetID="3" presetClass="entr" presetSubtype="10" fill="hold"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blinds(horizontal)">
                                      <p:cBhvr>
                                        <p:cTn id="89" dur="500"/>
                                        <p:tgtEl>
                                          <p:spTgt spid="27"/>
                                        </p:tgtEl>
                                      </p:cBhvr>
                                    </p:animEffect>
                                  </p:childTnLst>
                                </p:cTn>
                              </p:par>
                              <p:par>
                                <p:cTn id="90" presetID="3" presetClass="entr" presetSubtype="10" fill="hold" nodeType="with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blinds(horizontal)">
                                      <p:cBhvr>
                                        <p:cTn id="92" dur="500"/>
                                        <p:tgtEl>
                                          <p:spTgt spid="28"/>
                                        </p:tgtEl>
                                      </p:cBhvr>
                                    </p:animEffect>
                                  </p:childTnLst>
                                </p:cTn>
                              </p:par>
                              <p:par>
                                <p:cTn id="93" presetID="3" presetClass="entr" presetSubtype="10" fill="hold"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blinds(horizontal)">
                                      <p:cBhvr>
                                        <p:cTn id="95" dur="500"/>
                                        <p:tgtEl>
                                          <p:spTgt spid="29"/>
                                        </p:tgtEl>
                                      </p:cBhvr>
                                    </p:animEffect>
                                  </p:childTnLst>
                                </p:cTn>
                              </p:par>
                              <p:par>
                                <p:cTn id="96" presetID="3" presetClass="entr" presetSubtype="10" fill="hold" nodeType="with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blinds(horizontal)">
                                      <p:cBhvr>
                                        <p:cTn id="98" dur="500"/>
                                        <p:tgtEl>
                                          <p:spTgt spid="30"/>
                                        </p:tgtEl>
                                      </p:cBhvr>
                                    </p:animEffect>
                                  </p:childTnLst>
                                </p:cTn>
                              </p:par>
                              <p:par>
                                <p:cTn id="99" presetID="3" presetClass="entr" presetSubtype="10" fill="hold" nodeType="with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blinds(horizontal)">
                                      <p:cBhvr>
                                        <p:cTn id="101" dur="500"/>
                                        <p:tgtEl>
                                          <p:spTgt spid="31"/>
                                        </p:tgtEl>
                                      </p:cBhvr>
                                    </p:animEffect>
                                  </p:childTnLst>
                                </p:cTn>
                              </p:par>
                              <p:par>
                                <p:cTn id="102" presetID="3" presetClass="entr" presetSubtype="10" fill="hold" nodeType="with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blinds(horizontal)">
                                      <p:cBhvr>
                                        <p:cTn id="104" dur="500"/>
                                        <p:tgtEl>
                                          <p:spTgt spid="32"/>
                                        </p:tgtEl>
                                      </p:cBhvr>
                                    </p:animEffect>
                                  </p:childTnLst>
                                </p:cTn>
                              </p:par>
                              <p:par>
                                <p:cTn id="105" presetID="3" presetClass="entr" presetSubtype="10" fill="hold" nodeType="with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blinds(horizontal)">
                                      <p:cBhvr>
                                        <p:cTn id="107" dur="500"/>
                                        <p:tgtEl>
                                          <p:spTgt spid="33"/>
                                        </p:tgtEl>
                                      </p:cBhvr>
                                    </p:animEffect>
                                  </p:childTnLst>
                                </p:cTn>
                              </p:par>
                              <p:par>
                                <p:cTn id="108" presetID="3" presetClass="entr" presetSubtype="10" fill="hold" nodeType="with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blinds(horizontal)">
                                      <p:cBhvr>
                                        <p:cTn id="110" dur="500"/>
                                        <p:tgtEl>
                                          <p:spTgt spid="34"/>
                                        </p:tgtEl>
                                      </p:cBhvr>
                                    </p:animEffect>
                                  </p:childTnLst>
                                </p:cTn>
                              </p:par>
                              <p:par>
                                <p:cTn id="111" presetID="3" presetClass="entr" presetSubtype="10" fill="hold" nodeType="with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blinds(horizontal)">
                                      <p:cBhvr>
                                        <p:cTn id="113" dur="500"/>
                                        <p:tgtEl>
                                          <p:spTgt spid="35"/>
                                        </p:tgtEl>
                                      </p:cBhvr>
                                    </p:animEffect>
                                  </p:childTnLst>
                                </p:cTn>
                              </p:par>
                              <p:par>
                                <p:cTn id="114" presetID="3" presetClass="entr" presetSubtype="10" fill="hold" nodeType="withEffect">
                                  <p:stCondLst>
                                    <p:cond delay="0"/>
                                  </p:stCondLst>
                                  <p:childTnLst>
                                    <p:set>
                                      <p:cBhvr>
                                        <p:cTn id="115" dur="1" fill="hold">
                                          <p:stCondLst>
                                            <p:cond delay="0"/>
                                          </p:stCondLst>
                                        </p:cTn>
                                        <p:tgtEl>
                                          <p:spTgt spid="36"/>
                                        </p:tgtEl>
                                        <p:attrNameLst>
                                          <p:attrName>style.visibility</p:attrName>
                                        </p:attrNameLst>
                                      </p:cBhvr>
                                      <p:to>
                                        <p:strVal val="visible"/>
                                      </p:to>
                                    </p:set>
                                    <p:animEffect transition="in" filter="blinds(horizontal)">
                                      <p:cBhvr>
                                        <p:cTn id="116" dur="500"/>
                                        <p:tgtEl>
                                          <p:spTgt spid="36"/>
                                        </p:tgtEl>
                                      </p:cBhvr>
                                    </p:animEffect>
                                  </p:childTnLst>
                                </p:cTn>
                              </p:par>
                              <p:par>
                                <p:cTn id="117" presetID="3" presetClass="entr" presetSubtype="10" fill="hold" nodeType="with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blinds(horizontal)">
                                      <p:cBhvr>
                                        <p:cTn id="119" dur="500"/>
                                        <p:tgtEl>
                                          <p:spTgt spid="37"/>
                                        </p:tgtEl>
                                      </p:cBhvr>
                                    </p:animEffect>
                                  </p:childTnLst>
                                </p:cTn>
                              </p:par>
                              <p:par>
                                <p:cTn id="120" presetID="3" presetClass="entr" presetSubtype="10" fill="hold" nodeType="withEffect">
                                  <p:stCondLst>
                                    <p:cond delay="0"/>
                                  </p:stCondLst>
                                  <p:childTnLst>
                                    <p:set>
                                      <p:cBhvr>
                                        <p:cTn id="121" dur="1" fill="hold">
                                          <p:stCondLst>
                                            <p:cond delay="0"/>
                                          </p:stCondLst>
                                        </p:cTn>
                                        <p:tgtEl>
                                          <p:spTgt spid="38"/>
                                        </p:tgtEl>
                                        <p:attrNameLst>
                                          <p:attrName>style.visibility</p:attrName>
                                        </p:attrNameLst>
                                      </p:cBhvr>
                                      <p:to>
                                        <p:strVal val="visible"/>
                                      </p:to>
                                    </p:set>
                                    <p:animEffect transition="in" filter="blinds(horizontal)">
                                      <p:cBhvr>
                                        <p:cTn id="122" dur="500"/>
                                        <p:tgtEl>
                                          <p:spTgt spid="38"/>
                                        </p:tgtEl>
                                      </p:cBhvr>
                                    </p:animEffect>
                                  </p:childTnLst>
                                </p:cTn>
                              </p:par>
                              <p:par>
                                <p:cTn id="123" presetID="3" presetClass="entr" presetSubtype="10" fill="hold" nodeType="withEffect">
                                  <p:stCondLst>
                                    <p:cond delay="0"/>
                                  </p:stCondLst>
                                  <p:childTnLst>
                                    <p:set>
                                      <p:cBhvr>
                                        <p:cTn id="124" dur="1" fill="hold">
                                          <p:stCondLst>
                                            <p:cond delay="0"/>
                                          </p:stCondLst>
                                        </p:cTn>
                                        <p:tgtEl>
                                          <p:spTgt spid="39"/>
                                        </p:tgtEl>
                                        <p:attrNameLst>
                                          <p:attrName>style.visibility</p:attrName>
                                        </p:attrNameLst>
                                      </p:cBhvr>
                                      <p:to>
                                        <p:strVal val="visible"/>
                                      </p:to>
                                    </p:set>
                                    <p:animEffect transition="in" filter="blinds(horizontal)">
                                      <p:cBhvr>
                                        <p:cTn id="125" dur="500"/>
                                        <p:tgtEl>
                                          <p:spTgt spid="39"/>
                                        </p:tgtEl>
                                      </p:cBhvr>
                                    </p:animEffect>
                                  </p:childTnLst>
                                </p:cTn>
                              </p:par>
                              <p:par>
                                <p:cTn id="126" presetID="3" presetClass="entr" presetSubtype="10" fill="hold" nodeType="withEffect">
                                  <p:stCondLst>
                                    <p:cond delay="0"/>
                                  </p:stCondLst>
                                  <p:childTnLst>
                                    <p:set>
                                      <p:cBhvr>
                                        <p:cTn id="127" dur="1" fill="hold">
                                          <p:stCondLst>
                                            <p:cond delay="0"/>
                                          </p:stCondLst>
                                        </p:cTn>
                                        <p:tgtEl>
                                          <p:spTgt spid="40"/>
                                        </p:tgtEl>
                                        <p:attrNameLst>
                                          <p:attrName>style.visibility</p:attrName>
                                        </p:attrNameLst>
                                      </p:cBhvr>
                                      <p:to>
                                        <p:strVal val="visible"/>
                                      </p:to>
                                    </p:set>
                                    <p:animEffect transition="in" filter="blinds(horizontal)">
                                      <p:cBhvr>
                                        <p:cTn id="128" dur="500"/>
                                        <p:tgtEl>
                                          <p:spTgt spid="40"/>
                                        </p:tgtEl>
                                      </p:cBhvr>
                                    </p:animEffect>
                                  </p:childTnLst>
                                </p:cTn>
                              </p:par>
                              <p:par>
                                <p:cTn id="129" presetID="3" presetClass="entr" presetSubtype="10" fill="hold" nodeType="withEffect">
                                  <p:stCondLst>
                                    <p:cond delay="0"/>
                                  </p:stCondLst>
                                  <p:childTnLst>
                                    <p:set>
                                      <p:cBhvr>
                                        <p:cTn id="130" dur="1" fill="hold">
                                          <p:stCondLst>
                                            <p:cond delay="0"/>
                                          </p:stCondLst>
                                        </p:cTn>
                                        <p:tgtEl>
                                          <p:spTgt spid="41"/>
                                        </p:tgtEl>
                                        <p:attrNameLst>
                                          <p:attrName>style.visibility</p:attrName>
                                        </p:attrNameLst>
                                      </p:cBhvr>
                                      <p:to>
                                        <p:strVal val="visible"/>
                                      </p:to>
                                    </p:set>
                                    <p:animEffect transition="in" filter="blinds(horizontal)">
                                      <p:cBhvr>
                                        <p:cTn id="131" dur="500"/>
                                        <p:tgtEl>
                                          <p:spTgt spid="41"/>
                                        </p:tgtEl>
                                      </p:cBhvr>
                                    </p:animEffect>
                                  </p:childTnLst>
                                </p:cTn>
                              </p:par>
                              <p:par>
                                <p:cTn id="132" presetID="3" presetClass="entr" presetSubtype="10" fill="hold" nodeType="withEffect">
                                  <p:stCondLst>
                                    <p:cond delay="0"/>
                                  </p:stCondLst>
                                  <p:childTnLst>
                                    <p:set>
                                      <p:cBhvr>
                                        <p:cTn id="133" dur="1" fill="hold">
                                          <p:stCondLst>
                                            <p:cond delay="0"/>
                                          </p:stCondLst>
                                        </p:cTn>
                                        <p:tgtEl>
                                          <p:spTgt spid="42"/>
                                        </p:tgtEl>
                                        <p:attrNameLst>
                                          <p:attrName>style.visibility</p:attrName>
                                        </p:attrNameLst>
                                      </p:cBhvr>
                                      <p:to>
                                        <p:strVal val="visible"/>
                                      </p:to>
                                    </p:set>
                                    <p:animEffect transition="in" filter="blinds(horizontal)">
                                      <p:cBhvr>
                                        <p:cTn id="134" dur="500"/>
                                        <p:tgtEl>
                                          <p:spTgt spid="42"/>
                                        </p:tgtEl>
                                      </p:cBhvr>
                                    </p:animEffect>
                                  </p:childTnLst>
                                </p:cTn>
                              </p:par>
                              <p:par>
                                <p:cTn id="135" presetID="3" presetClass="entr" presetSubtype="10" fill="hold" nodeType="withEffect">
                                  <p:stCondLst>
                                    <p:cond delay="0"/>
                                  </p:stCondLst>
                                  <p:childTnLst>
                                    <p:set>
                                      <p:cBhvr>
                                        <p:cTn id="136" dur="1" fill="hold">
                                          <p:stCondLst>
                                            <p:cond delay="0"/>
                                          </p:stCondLst>
                                        </p:cTn>
                                        <p:tgtEl>
                                          <p:spTgt spid="43"/>
                                        </p:tgtEl>
                                        <p:attrNameLst>
                                          <p:attrName>style.visibility</p:attrName>
                                        </p:attrNameLst>
                                      </p:cBhvr>
                                      <p:to>
                                        <p:strVal val="visible"/>
                                      </p:to>
                                    </p:set>
                                    <p:animEffect transition="in" filter="blinds(horizontal)">
                                      <p:cBhvr>
                                        <p:cTn id="137" dur="500"/>
                                        <p:tgtEl>
                                          <p:spTgt spid="43"/>
                                        </p:tgtEl>
                                      </p:cBhvr>
                                    </p:animEffect>
                                  </p:childTnLst>
                                </p:cTn>
                              </p:par>
                              <p:par>
                                <p:cTn id="138" presetID="3" presetClass="entr" presetSubtype="10" fill="hold" nodeType="withEffect">
                                  <p:stCondLst>
                                    <p:cond delay="0"/>
                                  </p:stCondLst>
                                  <p:childTnLst>
                                    <p:set>
                                      <p:cBhvr>
                                        <p:cTn id="139" dur="1" fill="hold">
                                          <p:stCondLst>
                                            <p:cond delay="0"/>
                                          </p:stCondLst>
                                        </p:cTn>
                                        <p:tgtEl>
                                          <p:spTgt spid="44"/>
                                        </p:tgtEl>
                                        <p:attrNameLst>
                                          <p:attrName>style.visibility</p:attrName>
                                        </p:attrNameLst>
                                      </p:cBhvr>
                                      <p:to>
                                        <p:strVal val="visible"/>
                                      </p:to>
                                    </p:set>
                                    <p:animEffect transition="in" filter="blinds(horizontal)">
                                      <p:cBhvr>
                                        <p:cTn id="140" dur="500"/>
                                        <p:tgtEl>
                                          <p:spTgt spid="44"/>
                                        </p:tgtEl>
                                      </p:cBhvr>
                                    </p:animEffect>
                                  </p:childTnLst>
                                </p:cTn>
                              </p:par>
                              <p:par>
                                <p:cTn id="141" presetID="3" presetClass="entr" presetSubtype="10" fill="hold" nodeType="withEffect">
                                  <p:stCondLst>
                                    <p:cond delay="0"/>
                                  </p:stCondLst>
                                  <p:childTnLst>
                                    <p:set>
                                      <p:cBhvr>
                                        <p:cTn id="142" dur="1" fill="hold">
                                          <p:stCondLst>
                                            <p:cond delay="0"/>
                                          </p:stCondLst>
                                        </p:cTn>
                                        <p:tgtEl>
                                          <p:spTgt spid="45"/>
                                        </p:tgtEl>
                                        <p:attrNameLst>
                                          <p:attrName>style.visibility</p:attrName>
                                        </p:attrNameLst>
                                      </p:cBhvr>
                                      <p:to>
                                        <p:strVal val="visible"/>
                                      </p:to>
                                    </p:set>
                                    <p:animEffect transition="in" filter="blinds(horizontal)">
                                      <p:cBhvr>
                                        <p:cTn id="143" dur="500"/>
                                        <p:tgtEl>
                                          <p:spTgt spid="45"/>
                                        </p:tgtEl>
                                      </p:cBhvr>
                                    </p:animEffect>
                                  </p:childTnLst>
                                </p:cTn>
                              </p:par>
                              <p:par>
                                <p:cTn id="144" presetID="3" presetClass="entr" presetSubtype="10" fill="hold" nodeType="withEffect">
                                  <p:stCondLst>
                                    <p:cond delay="0"/>
                                  </p:stCondLst>
                                  <p:childTnLst>
                                    <p:set>
                                      <p:cBhvr>
                                        <p:cTn id="145" dur="1" fill="hold">
                                          <p:stCondLst>
                                            <p:cond delay="0"/>
                                          </p:stCondLst>
                                        </p:cTn>
                                        <p:tgtEl>
                                          <p:spTgt spid="46"/>
                                        </p:tgtEl>
                                        <p:attrNameLst>
                                          <p:attrName>style.visibility</p:attrName>
                                        </p:attrNameLst>
                                      </p:cBhvr>
                                      <p:to>
                                        <p:strVal val="visible"/>
                                      </p:to>
                                    </p:set>
                                    <p:animEffect transition="in" filter="blinds(horizontal)">
                                      <p:cBhvr>
                                        <p:cTn id="146" dur="500"/>
                                        <p:tgtEl>
                                          <p:spTgt spid="46"/>
                                        </p:tgtEl>
                                      </p:cBhvr>
                                    </p:animEffect>
                                  </p:childTnLst>
                                </p:cTn>
                              </p:par>
                              <p:par>
                                <p:cTn id="147" presetID="3" presetClass="entr" presetSubtype="10" fill="hold" nodeType="withEffect">
                                  <p:stCondLst>
                                    <p:cond delay="0"/>
                                  </p:stCondLst>
                                  <p:childTnLst>
                                    <p:set>
                                      <p:cBhvr>
                                        <p:cTn id="148" dur="1" fill="hold">
                                          <p:stCondLst>
                                            <p:cond delay="0"/>
                                          </p:stCondLst>
                                        </p:cTn>
                                        <p:tgtEl>
                                          <p:spTgt spid="47"/>
                                        </p:tgtEl>
                                        <p:attrNameLst>
                                          <p:attrName>style.visibility</p:attrName>
                                        </p:attrNameLst>
                                      </p:cBhvr>
                                      <p:to>
                                        <p:strVal val="visible"/>
                                      </p:to>
                                    </p:set>
                                    <p:animEffect transition="in" filter="blinds(horizontal)">
                                      <p:cBhvr>
                                        <p:cTn id="149" dur="500"/>
                                        <p:tgtEl>
                                          <p:spTgt spid="47"/>
                                        </p:tgtEl>
                                      </p:cBhvr>
                                    </p:animEffect>
                                  </p:childTnLst>
                                </p:cTn>
                              </p:par>
                              <p:par>
                                <p:cTn id="150" presetID="3" presetClass="entr" presetSubtype="10" fill="hold" nodeType="withEffect">
                                  <p:stCondLst>
                                    <p:cond delay="0"/>
                                  </p:stCondLst>
                                  <p:childTnLst>
                                    <p:set>
                                      <p:cBhvr>
                                        <p:cTn id="151" dur="1" fill="hold">
                                          <p:stCondLst>
                                            <p:cond delay="0"/>
                                          </p:stCondLst>
                                        </p:cTn>
                                        <p:tgtEl>
                                          <p:spTgt spid="48"/>
                                        </p:tgtEl>
                                        <p:attrNameLst>
                                          <p:attrName>style.visibility</p:attrName>
                                        </p:attrNameLst>
                                      </p:cBhvr>
                                      <p:to>
                                        <p:strVal val="visible"/>
                                      </p:to>
                                    </p:set>
                                    <p:animEffect transition="in" filter="blinds(horizontal)">
                                      <p:cBhvr>
                                        <p:cTn id="152" dur="500"/>
                                        <p:tgtEl>
                                          <p:spTgt spid="48"/>
                                        </p:tgtEl>
                                      </p:cBhvr>
                                    </p:animEffect>
                                  </p:childTnLst>
                                </p:cTn>
                              </p:par>
                              <p:par>
                                <p:cTn id="153" presetID="3" presetClass="entr" presetSubtype="10" fill="hold" nodeType="withEffect">
                                  <p:stCondLst>
                                    <p:cond delay="0"/>
                                  </p:stCondLst>
                                  <p:childTnLst>
                                    <p:set>
                                      <p:cBhvr>
                                        <p:cTn id="154" dur="1" fill="hold">
                                          <p:stCondLst>
                                            <p:cond delay="0"/>
                                          </p:stCondLst>
                                        </p:cTn>
                                        <p:tgtEl>
                                          <p:spTgt spid="49"/>
                                        </p:tgtEl>
                                        <p:attrNameLst>
                                          <p:attrName>style.visibility</p:attrName>
                                        </p:attrNameLst>
                                      </p:cBhvr>
                                      <p:to>
                                        <p:strVal val="visible"/>
                                      </p:to>
                                    </p:set>
                                    <p:animEffect transition="in" filter="blinds(horizontal)">
                                      <p:cBhvr>
                                        <p:cTn id="155" dur="500"/>
                                        <p:tgtEl>
                                          <p:spTgt spid="49"/>
                                        </p:tgtEl>
                                      </p:cBhvr>
                                    </p:animEffect>
                                  </p:childTnLst>
                                </p:cTn>
                              </p:par>
                            </p:childTnLst>
                          </p:cTn>
                        </p:par>
                      </p:childTnLst>
                    </p:cTn>
                  </p:par>
                  <p:par>
                    <p:cTn id="156" fill="hold">
                      <p:stCondLst>
                        <p:cond delay="indefinite"/>
                      </p:stCondLst>
                      <p:childTnLst>
                        <p:par>
                          <p:cTn id="157" fill="hold">
                            <p:stCondLst>
                              <p:cond delay="0"/>
                            </p:stCondLst>
                            <p:childTnLst>
                              <p:par>
                                <p:cTn id="158" presetID="3" presetClass="exit" presetSubtype="10" fill="hold" nodeType="clickEffect">
                                  <p:stCondLst>
                                    <p:cond delay="0"/>
                                  </p:stCondLst>
                                  <p:childTnLst>
                                    <p:animEffect transition="out" filter="blinds(horizontal)">
                                      <p:cBhvr>
                                        <p:cTn id="159" dur="500"/>
                                        <p:tgtEl>
                                          <p:spTgt spid="3"/>
                                        </p:tgtEl>
                                      </p:cBhvr>
                                    </p:animEffect>
                                    <p:set>
                                      <p:cBhvr>
                                        <p:cTn id="160" dur="1" fill="hold">
                                          <p:stCondLst>
                                            <p:cond delay="499"/>
                                          </p:stCondLst>
                                        </p:cTn>
                                        <p:tgtEl>
                                          <p:spTgt spid="3"/>
                                        </p:tgtEl>
                                        <p:attrNameLst>
                                          <p:attrName>style.visibility</p:attrName>
                                        </p:attrNameLst>
                                      </p:cBhvr>
                                      <p:to>
                                        <p:strVal val="hidden"/>
                                      </p:to>
                                    </p:set>
                                  </p:childTnLst>
                                </p:cTn>
                              </p:par>
                              <p:par>
                                <p:cTn id="161" presetID="3" presetClass="exit" presetSubtype="10" fill="hold" nodeType="withEffect">
                                  <p:stCondLst>
                                    <p:cond delay="0"/>
                                  </p:stCondLst>
                                  <p:childTnLst>
                                    <p:animEffect transition="out" filter="blinds(horizontal)">
                                      <p:cBhvr>
                                        <p:cTn id="162" dur="500"/>
                                        <p:tgtEl>
                                          <p:spTgt spid="4"/>
                                        </p:tgtEl>
                                      </p:cBhvr>
                                    </p:animEffect>
                                    <p:set>
                                      <p:cBhvr>
                                        <p:cTn id="163" dur="1" fill="hold">
                                          <p:stCondLst>
                                            <p:cond delay="499"/>
                                          </p:stCondLst>
                                        </p:cTn>
                                        <p:tgtEl>
                                          <p:spTgt spid="4"/>
                                        </p:tgtEl>
                                        <p:attrNameLst>
                                          <p:attrName>style.visibility</p:attrName>
                                        </p:attrNameLst>
                                      </p:cBhvr>
                                      <p:to>
                                        <p:strVal val="hidden"/>
                                      </p:to>
                                    </p:set>
                                  </p:childTnLst>
                                </p:cTn>
                              </p:par>
                              <p:par>
                                <p:cTn id="164" presetID="3" presetClass="exit" presetSubtype="10" fill="hold" nodeType="withEffect">
                                  <p:stCondLst>
                                    <p:cond delay="0"/>
                                  </p:stCondLst>
                                  <p:childTnLst>
                                    <p:animEffect transition="out" filter="blinds(horizontal)">
                                      <p:cBhvr>
                                        <p:cTn id="165" dur="500"/>
                                        <p:tgtEl>
                                          <p:spTgt spid="5"/>
                                        </p:tgtEl>
                                      </p:cBhvr>
                                    </p:animEffect>
                                    <p:set>
                                      <p:cBhvr>
                                        <p:cTn id="166" dur="1" fill="hold">
                                          <p:stCondLst>
                                            <p:cond delay="499"/>
                                          </p:stCondLst>
                                        </p:cTn>
                                        <p:tgtEl>
                                          <p:spTgt spid="5"/>
                                        </p:tgtEl>
                                        <p:attrNameLst>
                                          <p:attrName>style.visibility</p:attrName>
                                        </p:attrNameLst>
                                      </p:cBhvr>
                                      <p:to>
                                        <p:strVal val="hidden"/>
                                      </p:to>
                                    </p:set>
                                  </p:childTnLst>
                                </p:cTn>
                              </p:par>
                              <p:par>
                                <p:cTn id="167" presetID="3" presetClass="exit" presetSubtype="10" fill="hold" nodeType="withEffect">
                                  <p:stCondLst>
                                    <p:cond delay="0"/>
                                  </p:stCondLst>
                                  <p:childTnLst>
                                    <p:animEffect transition="out" filter="blinds(horizontal)">
                                      <p:cBhvr>
                                        <p:cTn id="168" dur="500"/>
                                        <p:tgtEl>
                                          <p:spTgt spid="6"/>
                                        </p:tgtEl>
                                      </p:cBhvr>
                                    </p:animEffect>
                                    <p:set>
                                      <p:cBhvr>
                                        <p:cTn id="169" dur="1" fill="hold">
                                          <p:stCondLst>
                                            <p:cond delay="499"/>
                                          </p:stCondLst>
                                        </p:cTn>
                                        <p:tgtEl>
                                          <p:spTgt spid="6"/>
                                        </p:tgtEl>
                                        <p:attrNameLst>
                                          <p:attrName>style.visibility</p:attrName>
                                        </p:attrNameLst>
                                      </p:cBhvr>
                                      <p:to>
                                        <p:strVal val="hidden"/>
                                      </p:to>
                                    </p:set>
                                  </p:childTnLst>
                                </p:cTn>
                              </p:par>
                              <p:par>
                                <p:cTn id="170" presetID="3" presetClass="exit" presetSubtype="10" fill="hold" nodeType="withEffect">
                                  <p:stCondLst>
                                    <p:cond delay="0"/>
                                  </p:stCondLst>
                                  <p:childTnLst>
                                    <p:animEffect transition="out" filter="blinds(horizontal)">
                                      <p:cBhvr>
                                        <p:cTn id="171" dur="500"/>
                                        <p:tgtEl>
                                          <p:spTgt spid="7"/>
                                        </p:tgtEl>
                                      </p:cBhvr>
                                    </p:animEffect>
                                    <p:set>
                                      <p:cBhvr>
                                        <p:cTn id="172" dur="1" fill="hold">
                                          <p:stCondLst>
                                            <p:cond delay="499"/>
                                          </p:stCondLst>
                                        </p:cTn>
                                        <p:tgtEl>
                                          <p:spTgt spid="7"/>
                                        </p:tgtEl>
                                        <p:attrNameLst>
                                          <p:attrName>style.visibility</p:attrName>
                                        </p:attrNameLst>
                                      </p:cBhvr>
                                      <p:to>
                                        <p:strVal val="hidden"/>
                                      </p:to>
                                    </p:set>
                                  </p:childTnLst>
                                </p:cTn>
                              </p:par>
                              <p:par>
                                <p:cTn id="173" presetID="3" presetClass="exit" presetSubtype="10" fill="hold" nodeType="withEffect">
                                  <p:stCondLst>
                                    <p:cond delay="0"/>
                                  </p:stCondLst>
                                  <p:childTnLst>
                                    <p:animEffect transition="out" filter="blinds(horizontal)">
                                      <p:cBhvr>
                                        <p:cTn id="174" dur="500"/>
                                        <p:tgtEl>
                                          <p:spTgt spid="8"/>
                                        </p:tgtEl>
                                      </p:cBhvr>
                                    </p:animEffect>
                                    <p:set>
                                      <p:cBhvr>
                                        <p:cTn id="175" dur="1" fill="hold">
                                          <p:stCondLst>
                                            <p:cond delay="499"/>
                                          </p:stCondLst>
                                        </p:cTn>
                                        <p:tgtEl>
                                          <p:spTgt spid="8"/>
                                        </p:tgtEl>
                                        <p:attrNameLst>
                                          <p:attrName>style.visibility</p:attrName>
                                        </p:attrNameLst>
                                      </p:cBhvr>
                                      <p:to>
                                        <p:strVal val="hidden"/>
                                      </p:to>
                                    </p:set>
                                  </p:childTnLst>
                                </p:cTn>
                              </p:par>
                              <p:par>
                                <p:cTn id="176" presetID="3" presetClass="exit" presetSubtype="10" fill="hold" nodeType="withEffect">
                                  <p:stCondLst>
                                    <p:cond delay="0"/>
                                  </p:stCondLst>
                                  <p:childTnLst>
                                    <p:animEffect transition="out" filter="blinds(horizontal)">
                                      <p:cBhvr>
                                        <p:cTn id="177" dur="500"/>
                                        <p:tgtEl>
                                          <p:spTgt spid="9"/>
                                        </p:tgtEl>
                                      </p:cBhvr>
                                    </p:animEffect>
                                    <p:set>
                                      <p:cBhvr>
                                        <p:cTn id="178" dur="1" fill="hold">
                                          <p:stCondLst>
                                            <p:cond delay="499"/>
                                          </p:stCondLst>
                                        </p:cTn>
                                        <p:tgtEl>
                                          <p:spTgt spid="9"/>
                                        </p:tgtEl>
                                        <p:attrNameLst>
                                          <p:attrName>style.visibility</p:attrName>
                                        </p:attrNameLst>
                                      </p:cBhvr>
                                      <p:to>
                                        <p:strVal val="hidden"/>
                                      </p:to>
                                    </p:set>
                                  </p:childTnLst>
                                </p:cTn>
                              </p:par>
                              <p:par>
                                <p:cTn id="179" presetID="3" presetClass="exit" presetSubtype="10" fill="hold" nodeType="withEffect">
                                  <p:stCondLst>
                                    <p:cond delay="0"/>
                                  </p:stCondLst>
                                  <p:childTnLst>
                                    <p:animEffect transition="out" filter="blinds(horizontal)">
                                      <p:cBhvr>
                                        <p:cTn id="180" dur="500"/>
                                        <p:tgtEl>
                                          <p:spTgt spid="10"/>
                                        </p:tgtEl>
                                      </p:cBhvr>
                                    </p:animEffect>
                                    <p:set>
                                      <p:cBhvr>
                                        <p:cTn id="181" dur="1" fill="hold">
                                          <p:stCondLst>
                                            <p:cond delay="499"/>
                                          </p:stCondLst>
                                        </p:cTn>
                                        <p:tgtEl>
                                          <p:spTgt spid="10"/>
                                        </p:tgtEl>
                                        <p:attrNameLst>
                                          <p:attrName>style.visibility</p:attrName>
                                        </p:attrNameLst>
                                      </p:cBhvr>
                                      <p:to>
                                        <p:strVal val="hidden"/>
                                      </p:to>
                                    </p:set>
                                  </p:childTnLst>
                                </p:cTn>
                              </p:par>
                              <p:par>
                                <p:cTn id="182" presetID="3" presetClass="exit" presetSubtype="10" fill="hold" nodeType="withEffect">
                                  <p:stCondLst>
                                    <p:cond delay="0"/>
                                  </p:stCondLst>
                                  <p:childTnLst>
                                    <p:animEffect transition="out" filter="blinds(horizontal)">
                                      <p:cBhvr>
                                        <p:cTn id="183" dur="500"/>
                                        <p:tgtEl>
                                          <p:spTgt spid="11"/>
                                        </p:tgtEl>
                                      </p:cBhvr>
                                    </p:animEffect>
                                    <p:set>
                                      <p:cBhvr>
                                        <p:cTn id="184" dur="1" fill="hold">
                                          <p:stCondLst>
                                            <p:cond delay="499"/>
                                          </p:stCondLst>
                                        </p:cTn>
                                        <p:tgtEl>
                                          <p:spTgt spid="11"/>
                                        </p:tgtEl>
                                        <p:attrNameLst>
                                          <p:attrName>style.visibility</p:attrName>
                                        </p:attrNameLst>
                                      </p:cBhvr>
                                      <p:to>
                                        <p:strVal val="hidden"/>
                                      </p:to>
                                    </p:set>
                                  </p:childTnLst>
                                </p:cTn>
                              </p:par>
                              <p:par>
                                <p:cTn id="185" presetID="3" presetClass="exit" presetSubtype="10" fill="hold" nodeType="withEffect">
                                  <p:stCondLst>
                                    <p:cond delay="0"/>
                                  </p:stCondLst>
                                  <p:childTnLst>
                                    <p:animEffect transition="out" filter="blinds(horizontal)">
                                      <p:cBhvr>
                                        <p:cTn id="186" dur="500"/>
                                        <p:tgtEl>
                                          <p:spTgt spid="12"/>
                                        </p:tgtEl>
                                      </p:cBhvr>
                                    </p:animEffect>
                                    <p:set>
                                      <p:cBhvr>
                                        <p:cTn id="187" dur="1" fill="hold">
                                          <p:stCondLst>
                                            <p:cond delay="499"/>
                                          </p:stCondLst>
                                        </p:cTn>
                                        <p:tgtEl>
                                          <p:spTgt spid="12"/>
                                        </p:tgtEl>
                                        <p:attrNameLst>
                                          <p:attrName>style.visibility</p:attrName>
                                        </p:attrNameLst>
                                      </p:cBhvr>
                                      <p:to>
                                        <p:strVal val="hidden"/>
                                      </p:to>
                                    </p:set>
                                  </p:childTnLst>
                                </p:cTn>
                              </p:par>
                              <p:par>
                                <p:cTn id="188" presetID="3" presetClass="exit" presetSubtype="10" fill="hold" nodeType="withEffect">
                                  <p:stCondLst>
                                    <p:cond delay="0"/>
                                  </p:stCondLst>
                                  <p:childTnLst>
                                    <p:animEffect transition="out" filter="blinds(horizontal)">
                                      <p:cBhvr>
                                        <p:cTn id="189" dur="500"/>
                                        <p:tgtEl>
                                          <p:spTgt spid="13"/>
                                        </p:tgtEl>
                                      </p:cBhvr>
                                    </p:animEffect>
                                    <p:set>
                                      <p:cBhvr>
                                        <p:cTn id="190" dur="1" fill="hold">
                                          <p:stCondLst>
                                            <p:cond delay="499"/>
                                          </p:stCondLst>
                                        </p:cTn>
                                        <p:tgtEl>
                                          <p:spTgt spid="13"/>
                                        </p:tgtEl>
                                        <p:attrNameLst>
                                          <p:attrName>style.visibility</p:attrName>
                                        </p:attrNameLst>
                                      </p:cBhvr>
                                      <p:to>
                                        <p:strVal val="hidden"/>
                                      </p:to>
                                    </p:set>
                                  </p:childTnLst>
                                </p:cTn>
                              </p:par>
                              <p:par>
                                <p:cTn id="191" presetID="3" presetClass="exit" presetSubtype="10" fill="hold" nodeType="withEffect">
                                  <p:stCondLst>
                                    <p:cond delay="0"/>
                                  </p:stCondLst>
                                  <p:childTnLst>
                                    <p:animEffect transition="out" filter="blinds(horizontal)">
                                      <p:cBhvr>
                                        <p:cTn id="192" dur="500"/>
                                        <p:tgtEl>
                                          <p:spTgt spid="14"/>
                                        </p:tgtEl>
                                      </p:cBhvr>
                                    </p:animEffect>
                                    <p:set>
                                      <p:cBhvr>
                                        <p:cTn id="193" dur="1" fill="hold">
                                          <p:stCondLst>
                                            <p:cond delay="499"/>
                                          </p:stCondLst>
                                        </p:cTn>
                                        <p:tgtEl>
                                          <p:spTgt spid="14"/>
                                        </p:tgtEl>
                                        <p:attrNameLst>
                                          <p:attrName>style.visibility</p:attrName>
                                        </p:attrNameLst>
                                      </p:cBhvr>
                                      <p:to>
                                        <p:strVal val="hidden"/>
                                      </p:to>
                                    </p:set>
                                  </p:childTnLst>
                                </p:cTn>
                              </p:par>
                              <p:par>
                                <p:cTn id="194" presetID="3" presetClass="exit" presetSubtype="10" fill="hold" nodeType="withEffect">
                                  <p:stCondLst>
                                    <p:cond delay="0"/>
                                  </p:stCondLst>
                                  <p:childTnLst>
                                    <p:animEffect transition="out" filter="blinds(horizontal)">
                                      <p:cBhvr>
                                        <p:cTn id="195" dur="500"/>
                                        <p:tgtEl>
                                          <p:spTgt spid="15"/>
                                        </p:tgtEl>
                                      </p:cBhvr>
                                    </p:animEffect>
                                    <p:set>
                                      <p:cBhvr>
                                        <p:cTn id="196" dur="1" fill="hold">
                                          <p:stCondLst>
                                            <p:cond delay="499"/>
                                          </p:stCondLst>
                                        </p:cTn>
                                        <p:tgtEl>
                                          <p:spTgt spid="15"/>
                                        </p:tgtEl>
                                        <p:attrNameLst>
                                          <p:attrName>style.visibility</p:attrName>
                                        </p:attrNameLst>
                                      </p:cBhvr>
                                      <p:to>
                                        <p:strVal val="hidden"/>
                                      </p:to>
                                    </p:set>
                                  </p:childTnLst>
                                </p:cTn>
                              </p:par>
                              <p:par>
                                <p:cTn id="197" presetID="3" presetClass="exit" presetSubtype="10" fill="hold" nodeType="withEffect">
                                  <p:stCondLst>
                                    <p:cond delay="0"/>
                                  </p:stCondLst>
                                  <p:childTnLst>
                                    <p:animEffect transition="out" filter="blinds(horizontal)">
                                      <p:cBhvr>
                                        <p:cTn id="198" dur="500"/>
                                        <p:tgtEl>
                                          <p:spTgt spid="16"/>
                                        </p:tgtEl>
                                      </p:cBhvr>
                                    </p:animEffect>
                                    <p:set>
                                      <p:cBhvr>
                                        <p:cTn id="199" dur="1" fill="hold">
                                          <p:stCondLst>
                                            <p:cond delay="499"/>
                                          </p:stCondLst>
                                        </p:cTn>
                                        <p:tgtEl>
                                          <p:spTgt spid="16"/>
                                        </p:tgtEl>
                                        <p:attrNameLst>
                                          <p:attrName>style.visibility</p:attrName>
                                        </p:attrNameLst>
                                      </p:cBhvr>
                                      <p:to>
                                        <p:strVal val="hidden"/>
                                      </p:to>
                                    </p:set>
                                  </p:childTnLst>
                                </p:cTn>
                              </p:par>
                              <p:par>
                                <p:cTn id="200" presetID="3" presetClass="exit" presetSubtype="10" fill="hold" nodeType="withEffect">
                                  <p:stCondLst>
                                    <p:cond delay="0"/>
                                  </p:stCondLst>
                                  <p:childTnLst>
                                    <p:animEffect transition="out" filter="blinds(horizontal)">
                                      <p:cBhvr>
                                        <p:cTn id="201" dur="500"/>
                                        <p:tgtEl>
                                          <p:spTgt spid="17"/>
                                        </p:tgtEl>
                                      </p:cBhvr>
                                    </p:animEffect>
                                    <p:set>
                                      <p:cBhvr>
                                        <p:cTn id="202" dur="1" fill="hold">
                                          <p:stCondLst>
                                            <p:cond delay="499"/>
                                          </p:stCondLst>
                                        </p:cTn>
                                        <p:tgtEl>
                                          <p:spTgt spid="17"/>
                                        </p:tgtEl>
                                        <p:attrNameLst>
                                          <p:attrName>style.visibility</p:attrName>
                                        </p:attrNameLst>
                                      </p:cBhvr>
                                      <p:to>
                                        <p:strVal val="hidden"/>
                                      </p:to>
                                    </p:set>
                                  </p:childTnLst>
                                </p:cTn>
                              </p:par>
                              <p:par>
                                <p:cTn id="203" presetID="3" presetClass="exit" presetSubtype="10" fill="hold" nodeType="withEffect">
                                  <p:stCondLst>
                                    <p:cond delay="0"/>
                                  </p:stCondLst>
                                  <p:childTnLst>
                                    <p:animEffect transition="out" filter="blinds(horizontal)">
                                      <p:cBhvr>
                                        <p:cTn id="204" dur="500"/>
                                        <p:tgtEl>
                                          <p:spTgt spid="18"/>
                                        </p:tgtEl>
                                      </p:cBhvr>
                                    </p:animEffect>
                                    <p:set>
                                      <p:cBhvr>
                                        <p:cTn id="205" dur="1" fill="hold">
                                          <p:stCondLst>
                                            <p:cond delay="499"/>
                                          </p:stCondLst>
                                        </p:cTn>
                                        <p:tgtEl>
                                          <p:spTgt spid="18"/>
                                        </p:tgtEl>
                                        <p:attrNameLst>
                                          <p:attrName>style.visibility</p:attrName>
                                        </p:attrNameLst>
                                      </p:cBhvr>
                                      <p:to>
                                        <p:strVal val="hidden"/>
                                      </p:to>
                                    </p:set>
                                  </p:childTnLst>
                                </p:cTn>
                              </p:par>
                              <p:par>
                                <p:cTn id="206" presetID="3" presetClass="exit" presetSubtype="10" fill="hold" nodeType="withEffect">
                                  <p:stCondLst>
                                    <p:cond delay="0"/>
                                  </p:stCondLst>
                                  <p:childTnLst>
                                    <p:animEffect transition="out" filter="blinds(horizontal)">
                                      <p:cBhvr>
                                        <p:cTn id="207" dur="500"/>
                                        <p:tgtEl>
                                          <p:spTgt spid="19"/>
                                        </p:tgtEl>
                                      </p:cBhvr>
                                    </p:animEffect>
                                    <p:set>
                                      <p:cBhvr>
                                        <p:cTn id="208" dur="1" fill="hold">
                                          <p:stCondLst>
                                            <p:cond delay="499"/>
                                          </p:stCondLst>
                                        </p:cTn>
                                        <p:tgtEl>
                                          <p:spTgt spid="19"/>
                                        </p:tgtEl>
                                        <p:attrNameLst>
                                          <p:attrName>style.visibility</p:attrName>
                                        </p:attrNameLst>
                                      </p:cBhvr>
                                      <p:to>
                                        <p:strVal val="hidden"/>
                                      </p:to>
                                    </p:set>
                                  </p:childTnLst>
                                </p:cTn>
                              </p:par>
                              <p:par>
                                <p:cTn id="209" presetID="3" presetClass="exit" presetSubtype="10" fill="hold" nodeType="withEffect">
                                  <p:stCondLst>
                                    <p:cond delay="0"/>
                                  </p:stCondLst>
                                  <p:childTnLst>
                                    <p:animEffect transition="out" filter="blinds(horizontal)">
                                      <p:cBhvr>
                                        <p:cTn id="210" dur="500"/>
                                        <p:tgtEl>
                                          <p:spTgt spid="20"/>
                                        </p:tgtEl>
                                      </p:cBhvr>
                                    </p:animEffect>
                                    <p:set>
                                      <p:cBhvr>
                                        <p:cTn id="211" dur="1" fill="hold">
                                          <p:stCondLst>
                                            <p:cond delay="499"/>
                                          </p:stCondLst>
                                        </p:cTn>
                                        <p:tgtEl>
                                          <p:spTgt spid="20"/>
                                        </p:tgtEl>
                                        <p:attrNameLst>
                                          <p:attrName>style.visibility</p:attrName>
                                        </p:attrNameLst>
                                      </p:cBhvr>
                                      <p:to>
                                        <p:strVal val="hidden"/>
                                      </p:to>
                                    </p:set>
                                  </p:childTnLst>
                                </p:cTn>
                              </p:par>
                              <p:par>
                                <p:cTn id="212" presetID="3" presetClass="exit" presetSubtype="10" fill="hold" nodeType="withEffect">
                                  <p:stCondLst>
                                    <p:cond delay="0"/>
                                  </p:stCondLst>
                                  <p:childTnLst>
                                    <p:animEffect transition="out" filter="blinds(horizontal)">
                                      <p:cBhvr>
                                        <p:cTn id="213" dur="500"/>
                                        <p:tgtEl>
                                          <p:spTgt spid="21"/>
                                        </p:tgtEl>
                                      </p:cBhvr>
                                    </p:animEffect>
                                    <p:set>
                                      <p:cBhvr>
                                        <p:cTn id="214" dur="1" fill="hold">
                                          <p:stCondLst>
                                            <p:cond delay="499"/>
                                          </p:stCondLst>
                                        </p:cTn>
                                        <p:tgtEl>
                                          <p:spTgt spid="21"/>
                                        </p:tgtEl>
                                        <p:attrNameLst>
                                          <p:attrName>style.visibility</p:attrName>
                                        </p:attrNameLst>
                                      </p:cBhvr>
                                      <p:to>
                                        <p:strVal val="hidden"/>
                                      </p:to>
                                    </p:set>
                                  </p:childTnLst>
                                </p:cTn>
                              </p:par>
                              <p:par>
                                <p:cTn id="215" presetID="3" presetClass="exit" presetSubtype="10" fill="hold" nodeType="withEffect">
                                  <p:stCondLst>
                                    <p:cond delay="0"/>
                                  </p:stCondLst>
                                  <p:childTnLst>
                                    <p:animEffect transition="out" filter="blinds(horizontal)">
                                      <p:cBhvr>
                                        <p:cTn id="216" dur="500"/>
                                        <p:tgtEl>
                                          <p:spTgt spid="22"/>
                                        </p:tgtEl>
                                      </p:cBhvr>
                                    </p:animEffect>
                                    <p:set>
                                      <p:cBhvr>
                                        <p:cTn id="217" dur="1" fill="hold">
                                          <p:stCondLst>
                                            <p:cond delay="499"/>
                                          </p:stCondLst>
                                        </p:cTn>
                                        <p:tgtEl>
                                          <p:spTgt spid="22"/>
                                        </p:tgtEl>
                                        <p:attrNameLst>
                                          <p:attrName>style.visibility</p:attrName>
                                        </p:attrNameLst>
                                      </p:cBhvr>
                                      <p:to>
                                        <p:strVal val="hidden"/>
                                      </p:to>
                                    </p:set>
                                  </p:childTnLst>
                                </p:cTn>
                              </p:par>
                              <p:par>
                                <p:cTn id="218" presetID="3" presetClass="exit" presetSubtype="10" fill="hold" nodeType="withEffect">
                                  <p:stCondLst>
                                    <p:cond delay="0"/>
                                  </p:stCondLst>
                                  <p:childTnLst>
                                    <p:animEffect transition="out" filter="blinds(horizontal)">
                                      <p:cBhvr>
                                        <p:cTn id="219" dur="500"/>
                                        <p:tgtEl>
                                          <p:spTgt spid="23"/>
                                        </p:tgtEl>
                                      </p:cBhvr>
                                    </p:animEffect>
                                    <p:set>
                                      <p:cBhvr>
                                        <p:cTn id="220" dur="1" fill="hold">
                                          <p:stCondLst>
                                            <p:cond delay="499"/>
                                          </p:stCondLst>
                                        </p:cTn>
                                        <p:tgtEl>
                                          <p:spTgt spid="23"/>
                                        </p:tgtEl>
                                        <p:attrNameLst>
                                          <p:attrName>style.visibility</p:attrName>
                                        </p:attrNameLst>
                                      </p:cBhvr>
                                      <p:to>
                                        <p:strVal val="hidden"/>
                                      </p:to>
                                    </p:set>
                                  </p:childTnLst>
                                </p:cTn>
                              </p:par>
                              <p:par>
                                <p:cTn id="221" presetID="3" presetClass="exit" presetSubtype="10" fill="hold" nodeType="withEffect">
                                  <p:stCondLst>
                                    <p:cond delay="0"/>
                                  </p:stCondLst>
                                  <p:childTnLst>
                                    <p:animEffect transition="out" filter="blinds(horizontal)">
                                      <p:cBhvr>
                                        <p:cTn id="222" dur="500"/>
                                        <p:tgtEl>
                                          <p:spTgt spid="24"/>
                                        </p:tgtEl>
                                      </p:cBhvr>
                                    </p:animEffect>
                                    <p:set>
                                      <p:cBhvr>
                                        <p:cTn id="223" dur="1" fill="hold">
                                          <p:stCondLst>
                                            <p:cond delay="499"/>
                                          </p:stCondLst>
                                        </p:cTn>
                                        <p:tgtEl>
                                          <p:spTgt spid="24"/>
                                        </p:tgtEl>
                                        <p:attrNameLst>
                                          <p:attrName>style.visibility</p:attrName>
                                        </p:attrNameLst>
                                      </p:cBhvr>
                                      <p:to>
                                        <p:strVal val="hidden"/>
                                      </p:to>
                                    </p:set>
                                  </p:childTnLst>
                                </p:cTn>
                              </p:par>
                              <p:par>
                                <p:cTn id="224" presetID="3" presetClass="exit" presetSubtype="10" fill="hold" nodeType="withEffect">
                                  <p:stCondLst>
                                    <p:cond delay="0"/>
                                  </p:stCondLst>
                                  <p:childTnLst>
                                    <p:animEffect transition="out" filter="blinds(horizontal)">
                                      <p:cBhvr>
                                        <p:cTn id="225" dur="500"/>
                                        <p:tgtEl>
                                          <p:spTgt spid="25"/>
                                        </p:tgtEl>
                                      </p:cBhvr>
                                    </p:animEffect>
                                    <p:set>
                                      <p:cBhvr>
                                        <p:cTn id="226" dur="1" fill="hold">
                                          <p:stCondLst>
                                            <p:cond delay="499"/>
                                          </p:stCondLst>
                                        </p:cTn>
                                        <p:tgtEl>
                                          <p:spTgt spid="25"/>
                                        </p:tgtEl>
                                        <p:attrNameLst>
                                          <p:attrName>style.visibility</p:attrName>
                                        </p:attrNameLst>
                                      </p:cBhvr>
                                      <p:to>
                                        <p:strVal val="hidden"/>
                                      </p:to>
                                    </p:set>
                                  </p:childTnLst>
                                </p:cTn>
                              </p:par>
                              <p:par>
                                <p:cTn id="227" presetID="3" presetClass="exit" presetSubtype="10" fill="hold" nodeType="withEffect">
                                  <p:stCondLst>
                                    <p:cond delay="0"/>
                                  </p:stCondLst>
                                  <p:childTnLst>
                                    <p:animEffect transition="out" filter="blinds(horizontal)">
                                      <p:cBhvr>
                                        <p:cTn id="228" dur="500"/>
                                        <p:tgtEl>
                                          <p:spTgt spid="26"/>
                                        </p:tgtEl>
                                      </p:cBhvr>
                                    </p:animEffect>
                                    <p:set>
                                      <p:cBhvr>
                                        <p:cTn id="229" dur="1" fill="hold">
                                          <p:stCondLst>
                                            <p:cond delay="499"/>
                                          </p:stCondLst>
                                        </p:cTn>
                                        <p:tgtEl>
                                          <p:spTgt spid="26"/>
                                        </p:tgtEl>
                                        <p:attrNameLst>
                                          <p:attrName>style.visibility</p:attrName>
                                        </p:attrNameLst>
                                      </p:cBhvr>
                                      <p:to>
                                        <p:strVal val="hidden"/>
                                      </p:to>
                                    </p:set>
                                  </p:childTnLst>
                                </p:cTn>
                              </p:par>
                              <p:par>
                                <p:cTn id="230" presetID="3" presetClass="exit" presetSubtype="10" fill="hold" nodeType="withEffect">
                                  <p:stCondLst>
                                    <p:cond delay="0"/>
                                  </p:stCondLst>
                                  <p:childTnLst>
                                    <p:animEffect transition="out" filter="blinds(horizontal)">
                                      <p:cBhvr>
                                        <p:cTn id="231" dur="500"/>
                                        <p:tgtEl>
                                          <p:spTgt spid="27"/>
                                        </p:tgtEl>
                                      </p:cBhvr>
                                    </p:animEffect>
                                    <p:set>
                                      <p:cBhvr>
                                        <p:cTn id="232" dur="1" fill="hold">
                                          <p:stCondLst>
                                            <p:cond delay="499"/>
                                          </p:stCondLst>
                                        </p:cTn>
                                        <p:tgtEl>
                                          <p:spTgt spid="27"/>
                                        </p:tgtEl>
                                        <p:attrNameLst>
                                          <p:attrName>style.visibility</p:attrName>
                                        </p:attrNameLst>
                                      </p:cBhvr>
                                      <p:to>
                                        <p:strVal val="hidden"/>
                                      </p:to>
                                    </p:set>
                                  </p:childTnLst>
                                </p:cTn>
                              </p:par>
                              <p:par>
                                <p:cTn id="233" presetID="3" presetClass="exit" presetSubtype="10" fill="hold" nodeType="withEffect">
                                  <p:stCondLst>
                                    <p:cond delay="0"/>
                                  </p:stCondLst>
                                  <p:childTnLst>
                                    <p:animEffect transition="out" filter="blinds(horizontal)">
                                      <p:cBhvr>
                                        <p:cTn id="234" dur="500"/>
                                        <p:tgtEl>
                                          <p:spTgt spid="28"/>
                                        </p:tgtEl>
                                      </p:cBhvr>
                                    </p:animEffect>
                                    <p:set>
                                      <p:cBhvr>
                                        <p:cTn id="235" dur="1" fill="hold">
                                          <p:stCondLst>
                                            <p:cond delay="499"/>
                                          </p:stCondLst>
                                        </p:cTn>
                                        <p:tgtEl>
                                          <p:spTgt spid="28"/>
                                        </p:tgtEl>
                                        <p:attrNameLst>
                                          <p:attrName>style.visibility</p:attrName>
                                        </p:attrNameLst>
                                      </p:cBhvr>
                                      <p:to>
                                        <p:strVal val="hidden"/>
                                      </p:to>
                                    </p:set>
                                  </p:childTnLst>
                                </p:cTn>
                              </p:par>
                              <p:par>
                                <p:cTn id="236" presetID="3" presetClass="exit" presetSubtype="10" fill="hold" nodeType="withEffect">
                                  <p:stCondLst>
                                    <p:cond delay="0"/>
                                  </p:stCondLst>
                                  <p:childTnLst>
                                    <p:animEffect transition="out" filter="blinds(horizontal)">
                                      <p:cBhvr>
                                        <p:cTn id="237" dur="500"/>
                                        <p:tgtEl>
                                          <p:spTgt spid="29"/>
                                        </p:tgtEl>
                                      </p:cBhvr>
                                    </p:animEffect>
                                    <p:set>
                                      <p:cBhvr>
                                        <p:cTn id="238" dur="1" fill="hold">
                                          <p:stCondLst>
                                            <p:cond delay="499"/>
                                          </p:stCondLst>
                                        </p:cTn>
                                        <p:tgtEl>
                                          <p:spTgt spid="29"/>
                                        </p:tgtEl>
                                        <p:attrNameLst>
                                          <p:attrName>style.visibility</p:attrName>
                                        </p:attrNameLst>
                                      </p:cBhvr>
                                      <p:to>
                                        <p:strVal val="hidden"/>
                                      </p:to>
                                    </p:set>
                                  </p:childTnLst>
                                </p:cTn>
                              </p:par>
                              <p:par>
                                <p:cTn id="239" presetID="3" presetClass="exit" presetSubtype="10" fill="hold" nodeType="withEffect">
                                  <p:stCondLst>
                                    <p:cond delay="0"/>
                                  </p:stCondLst>
                                  <p:childTnLst>
                                    <p:animEffect transition="out" filter="blinds(horizontal)">
                                      <p:cBhvr>
                                        <p:cTn id="240" dur="500"/>
                                        <p:tgtEl>
                                          <p:spTgt spid="30"/>
                                        </p:tgtEl>
                                      </p:cBhvr>
                                    </p:animEffect>
                                    <p:set>
                                      <p:cBhvr>
                                        <p:cTn id="241" dur="1" fill="hold">
                                          <p:stCondLst>
                                            <p:cond delay="499"/>
                                          </p:stCondLst>
                                        </p:cTn>
                                        <p:tgtEl>
                                          <p:spTgt spid="30"/>
                                        </p:tgtEl>
                                        <p:attrNameLst>
                                          <p:attrName>style.visibility</p:attrName>
                                        </p:attrNameLst>
                                      </p:cBhvr>
                                      <p:to>
                                        <p:strVal val="hidden"/>
                                      </p:to>
                                    </p:set>
                                  </p:childTnLst>
                                </p:cTn>
                              </p:par>
                              <p:par>
                                <p:cTn id="242" presetID="3" presetClass="exit" presetSubtype="10" fill="hold" nodeType="withEffect">
                                  <p:stCondLst>
                                    <p:cond delay="0"/>
                                  </p:stCondLst>
                                  <p:childTnLst>
                                    <p:animEffect transition="out" filter="blinds(horizontal)">
                                      <p:cBhvr>
                                        <p:cTn id="243" dur="500"/>
                                        <p:tgtEl>
                                          <p:spTgt spid="31"/>
                                        </p:tgtEl>
                                      </p:cBhvr>
                                    </p:animEffect>
                                    <p:set>
                                      <p:cBhvr>
                                        <p:cTn id="244" dur="1" fill="hold">
                                          <p:stCondLst>
                                            <p:cond delay="499"/>
                                          </p:stCondLst>
                                        </p:cTn>
                                        <p:tgtEl>
                                          <p:spTgt spid="31"/>
                                        </p:tgtEl>
                                        <p:attrNameLst>
                                          <p:attrName>style.visibility</p:attrName>
                                        </p:attrNameLst>
                                      </p:cBhvr>
                                      <p:to>
                                        <p:strVal val="hidden"/>
                                      </p:to>
                                    </p:set>
                                  </p:childTnLst>
                                </p:cTn>
                              </p:par>
                              <p:par>
                                <p:cTn id="245" presetID="3" presetClass="exit" presetSubtype="10" fill="hold" nodeType="withEffect">
                                  <p:stCondLst>
                                    <p:cond delay="0"/>
                                  </p:stCondLst>
                                  <p:childTnLst>
                                    <p:animEffect transition="out" filter="blinds(horizontal)">
                                      <p:cBhvr>
                                        <p:cTn id="246" dur="500"/>
                                        <p:tgtEl>
                                          <p:spTgt spid="32"/>
                                        </p:tgtEl>
                                      </p:cBhvr>
                                    </p:animEffect>
                                    <p:set>
                                      <p:cBhvr>
                                        <p:cTn id="247" dur="1" fill="hold">
                                          <p:stCondLst>
                                            <p:cond delay="499"/>
                                          </p:stCondLst>
                                        </p:cTn>
                                        <p:tgtEl>
                                          <p:spTgt spid="32"/>
                                        </p:tgtEl>
                                        <p:attrNameLst>
                                          <p:attrName>style.visibility</p:attrName>
                                        </p:attrNameLst>
                                      </p:cBhvr>
                                      <p:to>
                                        <p:strVal val="hidden"/>
                                      </p:to>
                                    </p:set>
                                  </p:childTnLst>
                                </p:cTn>
                              </p:par>
                              <p:par>
                                <p:cTn id="248" presetID="3" presetClass="exit" presetSubtype="10" fill="hold" nodeType="withEffect">
                                  <p:stCondLst>
                                    <p:cond delay="0"/>
                                  </p:stCondLst>
                                  <p:childTnLst>
                                    <p:animEffect transition="out" filter="blinds(horizontal)">
                                      <p:cBhvr>
                                        <p:cTn id="249" dur="500"/>
                                        <p:tgtEl>
                                          <p:spTgt spid="33"/>
                                        </p:tgtEl>
                                      </p:cBhvr>
                                    </p:animEffect>
                                    <p:set>
                                      <p:cBhvr>
                                        <p:cTn id="250" dur="1" fill="hold">
                                          <p:stCondLst>
                                            <p:cond delay="499"/>
                                          </p:stCondLst>
                                        </p:cTn>
                                        <p:tgtEl>
                                          <p:spTgt spid="33"/>
                                        </p:tgtEl>
                                        <p:attrNameLst>
                                          <p:attrName>style.visibility</p:attrName>
                                        </p:attrNameLst>
                                      </p:cBhvr>
                                      <p:to>
                                        <p:strVal val="hidden"/>
                                      </p:to>
                                    </p:set>
                                  </p:childTnLst>
                                </p:cTn>
                              </p:par>
                              <p:par>
                                <p:cTn id="251" presetID="3" presetClass="exit" presetSubtype="10" fill="hold" nodeType="withEffect">
                                  <p:stCondLst>
                                    <p:cond delay="0"/>
                                  </p:stCondLst>
                                  <p:childTnLst>
                                    <p:animEffect transition="out" filter="blinds(horizontal)">
                                      <p:cBhvr>
                                        <p:cTn id="252" dur="500"/>
                                        <p:tgtEl>
                                          <p:spTgt spid="34"/>
                                        </p:tgtEl>
                                      </p:cBhvr>
                                    </p:animEffect>
                                    <p:set>
                                      <p:cBhvr>
                                        <p:cTn id="253" dur="1" fill="hold">
                                          <p:stCondLst>
                                            <p:cond delay="499"/>
                                          </p:stCondLst>
                                        </p:cTn>
                                        <p:tgtEl>
                                          <p:spTgt spid="34"/>
                                        </p:tgtEl>
                                        <p:attrNameLst>
                                          <p:attrName>style.visibility</p:attrName>
                                        </p:attrNameLst>
                                      </p:cBhvr>
                                      <p:to>
                                        <p:strVal val="hidden"/>
                                      </p:to>
                                    </p:set>
                                  </p:childTnLst>
                                </p:cTn>
                              </p:par>
                              <p:par>
                                <p:cTn id="254" presetID="3" presetClass="exit" presetSubtype="10" fill="hold" nodeType="withEffect">
                                  <p:stCondLst>
                                    <p:cond delay="0"/>
                                  </p:stCondLst>
                                  <p:childTnLst>
                                    <p:animEffect transition="out" filter="blinds(horizontal)">
                                      <p:cBhvr>
                                        <p:cTn id="255" dur="500"/>
                                        <p:tgtEl>
                                          <p:spTgt spid="35"/>
                                        </p:tgtEl>
                                      </p:cBhvr>
                                    </p:animEffect>
                                    <p:set>
                                      <p:cBhvr>
                                        <p:cTn id="256" dur="1" fill="hold">
                                          <p:stCondLst>
                                            <p:cond delay="499"/>
                                          </p:stCondLst>
                                        </p:cTn>
                                        <p:tgtEl>
                                          <p:spTgt spid="35"/>
                                        </p:tgtEl>
                                        <p:attrNameLst>
                                          <p:attrName>style.visibility</p:attrName>
                                        </p:attrNameLst>
                                      </p:cBhvr>
                                      <p:to>
                                        <p:strVal val="hidden"/>
                                      </p:to>
                                    </p:set>
                                  </p:childTnLst>
                                </p:cTn>
                              </p:par>
                              <p:par>
                                <p:cTn id="257" presetID="3" presetClass="exit" presetSubtype="10" fill="hold" nodeType="withEffect">
                                  <p:stCondLst>
                                    <p:cond delay="0"/>
                                  </p:stCondLst>
                                  <p:childTnLst>
                                    <p:animEffect transition="out" filter="blinds(horizontal)">
                                      <p:cBhvr>
                                        <p:cTn id="258" dur="500"/>
                                        <p:tgtEl>
                                          <p:spTgt spid="36"/>
                                        </p:tgtEl>
                                      </p:cBhvr>
                                    </p:animEffect>
                                    <p:set>
                                      <p:cBhvr>
                                        <p:cTn id="259" dur="1" fill="hold">
                                          <p:stCondLst>
                                            <p:cond delay="499"/>
                                          </p:stCondLst>
                                        </p:cTn>
                                        <p:tgtEl>
                                          <p:spTgt spid="36"/>
                                        </p:tgtEl>
                                        <p:attrNameLst>
                                          <p:attrName>style.visibility</p:attrName>
                                        </p:attrNameLst>
                                      </p:cBhvr>
                                      <p:to>
                                        <p:strVal val="hidden"/>
                                      </p:to>
                                    </p:set>
                                  </p:childTnLst>
                                </p:cTn>
                              </p:par>
                              <p:par>
                                <p:cTn id="260" presetID="3" presetClass="exit" presetSubtype="10" fill="hold" nodeType="withEffect">
                                  <p:stCondLst>
                                    <p:cond delay="0"/>
                                  </p:stCondLst>
                                  <p:childTnLst>
                                    <p:animEffect transition="out" filter="blinds(horizontal)">
                                      <p:cBhvr>
                                        <p:cTn id="261" dur="500"/>
                                        <p:tgtEl>
                                          <p:spTgt spid="37"/>
                                        </p:tgtEl>
                                      </p:cBhvr>
                                    </p:animEffect>
                                    <p:set>
                                      <p:cBhvr>
                                        <p:cTn id="262" dur="1" fill="hold">
                                          <p:stCondLst>
                                            <p:cond delay="499"/>
                                          </p:stCondLst>
                                        </p:cTn>
                                        <p:tgtEl>
                                          <p:spTgt spid="37"/>
                                        </p:tgtEl>
                                        <p:attrNameLst>
                                          <p:attrName>style.visibility</p:attrName>
                                        </p:attrNameLst>
                                      </p:cBhvr>
                                      <p:to>
                                        <p:strVal val="hidden"/>
                                      </p:to>
                                    </p:set>
                                  </p:childTnLst>
                                </p:cTn>
                              </p:par>
                              <p:par>
                                <p:cTn id="263" presetID="3" presetClass="exit" presetSubtype="10" fill="hold" nodeType="withEffect">
                                  <p:stCondLst>
                                    <p:cond delay="0"/>
                                  </p:stCondLst>
                                  <p:childTnLst>
                                    <p:animEffect transition="out" filter="blinds(horizontal)">
                                      <p:cBhvr>
                                        <p:cTn id="264" dur="500"/>
                                        <p:tgtEl>
                                          <p:spTgt spid="38"/>
                                        </p:tgtEl>
                                      </p:cBhvr>
                                    </p:animEffect>
                                    <p:set>
                                      <p:cBhvr>
                                        <p:cTn id="265" dur="1" fill="hold">
                                          <p:stCondLst>
                                            <p:cond delay="499"/>
                                          </p:stCondLst>
                                        </p:cTn>
                                        <p:tgtEl>
                                          <p:spTgt spid="38"/>
                                        </p:tgtEl>
                                        <p:attrNameLst>
                                          <p:attrName>style.visibility</p:attrName>
                                        </p:attrNameLst>
                                      </p:cBhvr>
                                      <p:to>
                                        <p:strVal val="hidden"/>
                                      </p:to>
                                    </p:set>
                                  </p:childTnLst>
                                </p:cTn>
                              </p:par>
                              <p:par>
                                <p:cTn id="266" presetID="3" presetClass="exit" presetSubtype="10" fill="hold" nodeType="withEffect">
                                  <p:stCondLst>
                                    <p:cond delay="0"/>
                                  </p:stCondLst>
                                  <p:childTnLst>
                                    <p:animEffect transition="out" filter="blinds(horizontal)">
                                      <p:cBhvr>
                                        <p:cTn id="267" dur="500"/>
                                        <p:tgtEl>
                                          <p:spTgt spid="39"/>
                                        </p:tgtEl>
                                      </p:cBhvr>
                                    </p:animEffect>
                                    <p:set>
                                      <p:cBhvr>
                                        <p:cTn id="268" dur="1" fill="hold">
                                          <p:stCondLst>
                                            <p:cond delay="499"/>
                                          </p:stCondLst>
                                        </p:cTn>
                                        <p:tgtEl>
                                          <p:spTgt spid="39"/>
                                        </p:tgtEl>
                                        <p:attrNameLst>
                                          <p:attrName>style.visibility</p:attrName>
                                        </p:attrNameLst>
                                      </p:cBhvr>
                                      <p:to>
                                        <p:strVal val="hidden"/>
                                      </p:to>
                                    </p:set>
                                  </p:childTnLst>
                                </p:cTn>
                              </p:par>
                              <p:par>
                                <p:cTn id="269" presetID="3" presetClass="exit" presetSubtype="10" fill="hold" nodeType="withEffect">
                                  <p:stCondLst>
                                    <p:cond delay="0"/>
                                  </p:stCondLst>
                                  <p:childTnLst>
                                    <p:animEffect transition="out" filter="blinds(horizontal)">
                                      <p:cBhvr>
                                        <p:cTn id="270" dur="500"/>
                                        <p:tgtEl>
                                          <p:spTgt spid="40"/>
                                        </p:tgtEl>
                                      </p:cBhvr>
                                    </p:animEffect>
                                    <p:set>
                                      <p:cBhvr>
                                        <p:cTn id="271" dur="1" fill="hold">
                                          <p:stCondLst>
                                            <p:cond delay="499"/>
                                          </p:stCondLst>
                                        </p:cTn>
                                        <p:tgtEl>
                                          <p:spTgt spid="40"/>
                                        </p:tgtEl>
                                        <p:attrNameLst>
                                          <p:attrName>style.visibility</p:attrName>
                                        </p:attrNameLst>
                                      </p:cBhvr>
                                      <p:to>
                                        <p:strVal val="hidden"/>
                                      </p:to>
                                    </p:set>
                                  </p:childTnLst>
                                </p:cTn>
                              </p:par>
                              <p:par>
                                <p:cTn id="272" presetID="3" presetClass="exit" presetSubtype="10" fill="hold" nodeType="withEffect">
                                  <p:stCondLst>
                                    <p:cond delay="0"/>
                                  </p:stCondLst>
                                  <p:childTnLst>
                                    <p:animEffect transition="out" filter="blinds(horizontal)">
                                      <p:cBhvr>
                                        <p:cTn id="273" dur="500"/>
                                        <p:tgtEl>
                                          <p:spTgt spid="41"/>
                                        </p:tgtEl>
                                      </p:cBhvr>
                                    </p:animEffect>
                                    <p:set>
                                      <p:cBhvr>
                                        <p:cTn id="274" dur="1" fill="hold">
                                          <p:stCondLst>
                                            <p:cond delay="499"/>
                                          </p:stCondLst>
                                        </p:cTn>
                                        <p:tgtEl>
                                          <p:spTgt spid="41"/>
                                        </p:tgtEl>
                                        <p:attrNameLst>
                                          <p:attrName>style.visibility</p:attrName>
                                        </p:attrNameLst>
                                      </p:cBhvr>
                                      <p:to>
                                        <p:strVal val="hidden"/>
                                      </p:to>
                                    </p:set>
                                  </p:childTnLst>
                                </p:cTn>
                              </p:par>
                              <p:par>
                                <p:cTn id="275" presetID="3" presetClass="exit" presetSubtype="10" fill="hold" nodeType="withEffect">
                                  <p:stCondLst>
                                    <p:cond delay="0"/>
                                  </p:stCondLst>
                                  <p:childTnLst>
                                    <p:animEffect transition="out" filter="blinds(horizontal)">
                                      <p:cBhvr>
                                        <p:cTn id="276" dur="500"/>
                                        <p:tgtEl>
                                          <p:spTgt spid="42"/>
                                        </p:tgtEl>
                                      </p:cBhvr>
                                    </p:animEffect>
                                    <p:set>
                                      <p:cBhvr>
                                        <p:cTn id="277" dur="1" fill="hold">
                                          <p:stCondLst>
                                            <p:cond delay="499"/>
                                          </p:stCondLst>
                                        </p:cTn>
                                        <p:tgtEl>
                                          <p:spTgt spid="42"/>
                                        </p:tgtEl>
                                        <p:attrNameLst>
                                          <p:attrName>style.visibility</p:attrName>
                                        </p:attrNameLst>
                                      </p:cBhvr>
                                      <p:to>
                                        <p:strVal val="hidden"/>
                                      </p:to>
                                    </p:set>
                                  </p:childTnLst>
                                </p:cTn>
                              </p:par>
                              <p:par>
                                <p:cTn id="278" presetID="3" presetClass="exit" presetSubtype="10" fill="hold" nodeType="withEffect">
                                  <p:stCondLst>
                                    <p:cond delay="0"/>
                                  </p:stCondLst>
                                  <p:childTnLst>
                                    <p:animEffect transition="out" filter="blinds(horizontal)">
                                      <p:cBhvr>
                                        <p:cTn id="279" dur="500"/>
                                        <p:tgtEl>
                                          <p:spTgt spid="43"/>
                                        </p:tgtEl>
                                      </p:cBhvr>
                                    </p:animEffect>
                                    <p:set>
                                      <p:cBhvr>
                                        <p:cTn id="280" dur="1" fill="hold">
                                          <p:stCondLst>
                                            <p:cond delay="499"/>
                                          </p:stCondLst>
                                        </p:cTn>
                                        <p:tgtEl>
                                          <p:spTgt spid="43"/>
                                        </p:tgtEl>
                                        <p:attrNameLst>
                                          <p:attrName>style.visibility</p:attrName>
                                        </p:attrNameLst>
                                      </p:cBhvr>
                                      <p:to>
                                        <p:strVal val="hidden"/>
                                      </p:to>
                                    </p:set>
                                  </p:childTnLst>
                                </p:cTn>
                              </p:par>
                              <p:par>
                                <p:cTn id="281" presetID="3" presetClass="exit" presetSubtype="10" fill="hold" nodeType="withEffect">
                                  <p:stCondLst>
                                    <p:cond delay="0"/>
                                  </p:stCondLst>
                                  <p:childTnLst>
                                    <p:animEffect transition="out" filter="blinds(horizontal)">
                                      <p:cBhvr>
                                        <p:cTn id="282" dur="500"/>
                                        <p:tgtEl>
                                          <p:spTgt spid="44"/>
                                        </p:tgtEl>
                                      </p:cBhvr>
                                    </p:animEffect>
                                    <p:set>
                                      <p:cBhvr>
                                        <p:cTn id="283" dur="1" fill="hold">
                                          <p:stCondLst>
                                            <p:cond delay="499"/>
                                          </p:stCondLst>
                                        </p:cTn>
                                        <p:tgtEl>
                                          <p:spTgt spid="44"/>
                                        </p:tgtEl>
                                        <p:attrNameLst>
                                          <p:attrName>style.visibility</p:attrName>
                                        </p:attrNameLst>
                                      </p:cBhvr>
                                      <p:to>
                                        <p:strVal val="hidden"/>
                                      </p:to>
                                    </p:set>
                                  </p:childTnLst>
                                </p:cTn>
                              </p:par>
                              <p:par>
                                <p:cTn id="284" presetID="3" presetClass="exit" presetSubtype="10" fill="hold" nodeType="withEffect">
                                  <p:stCondLst>
                                    <p:cond delay="0"/>
                                  </p:stCondLst>
                                  <p:childTnLst>
                                    <p:animEffect transition="out" filter="blinds(horizontal)">
                                      <p:cBhvr>
                                        <p:cTn id="285" dur="500"/>
                                        <p:tgtEl>
                                          <p:spTgt spid="45"/>
                                        </p:tgtEl>
                                      </p:cBhvr>
                                    </p:animEffect>
                                    <p:set>
                                      <p:cBhvr>
                                        <p:cTn id="286" dur="1" fill="hold">
                                          <p:stCondLst>
                                            <p:cond delay="499"/>
                                          </p:stCondLst>
                                        </p:cTn>
                                        <p:tgtEl>
                                          <p:spTgt spid="45"/>
                                        </p:tgtEl>
                                        <p:attrNameLst>
                                          <p:attrName>style.visibility</p:attrName>
                                        </p:attrNameLst>
                                      </p:cBhvr>
                                      <p:to>
                                        <p:strVal val="hidden"/>
                                      </p:to>
                                    </p:set>
                                  </p:childTnLst>
                                </p:cTn>
                              </p:par>
                              <p:par>
                                <p:cTn id="287" presetID="3" presetClass="exit" presetSubtype="10" fill="hold" nodeType="withEffect">
                                  <p:stCondLst>
                                    <p:cond delay="0"/>
                                  </p:stCondLst>
                                  <p:childTnLst>
                                    <p:animEffect transition="out" filter="blinds(horizontal)">
                                      <p:cBhvr>
                                        <p:cTn id="288" dur="500"/>
                                        <p:tgtEl>
                                          <p:spTgt spid="46"/>
                                        </p:tgtEl>
                                      </p:cBhvr>
                                    </p:animEffect>
                                    <p:set>
                                      <p:cBhvr>
                                        <p:cTn id="289" dur="1" fill="hold">
                                          <p:stCondLst>
                                            <p:cond delay="499"/>
                                          </p:stCondLst>
                                        </p:cTn>
                                        <p:tgtEl>
                                          <p:spTgt spid="46"/>
                                        </p:tgtEl>
                                        <p:attrNameLst>
                                          <p:attrName>style.visibility</p:attrName>
                                        </p:attrNameLst>
                                      </p:cBhvr>
                                      <p:to>
                                        <p:strVal val="hidden"/>
                                      </p:to>
                                    </p:set>
                                  </p:childTnLst>
                                </p:cTn>
                              </p:par>
                              <p:par>
                                <p:cTn id="290" presetID="3" presetClass="exit" presetSubtype="10" fill="hold" nodeType="withEffect">
                                  <p:stCondLst>
                                    <p:cond delay="0"/>
                                  </p:stCondLst>
                                  <p:childTnLst>
                                    <p:animEffect transition="out" filter="blinds(horizontal)">
                                      <p:cBhvr>
                                        <p:cTn id="291" dur="500"/>
                                        <p:tgtEl>
                                          <p:spTgt spid="47"/>
                                        </p:tgtEl>
                                      </p:cBhvr>
                                    </p:animEffect>
                                    <p:set>
                                      <p:cBhvr>
                                        <p:cTn id="292" dur="1" fill="hold">
                                          <p:stCondLst>
                                            <p:cond delay="499"/>
                                          </p:stCondLst>
                                        </p:cTn>
                                        <p:tgtEl>
                                          <p:spTgt spid="47"/>
                                        </p:tgtEl>
                                        <p:attrNameLst>
                                          <p:attrName>style.visibility</p:attrName>
                                        </p:attrNameLst>
                                      </p:cBhvr>
                                      <p:to>
                                        <p:strVal val="hidden"/>
                                      </p:to>
                                    </p:set>
                                  </p:childTnLst>
                                </p:cTn>
                              </p:par>
                              <p:par>
                                <p:cTn id="293" presetID="3" presetClass="exit" presetSubtype="10" fill="hold" nodeType="withEffect">
                                  <p:stCondLst>
                                    <p:cond delay="0"/>
                                  </p:stCondLst>
                                  <p:childTnLst>
                                    <p:animEffect transition="out" filter="blinds(horizontal)">
                                      <p:cBhvr>
                                        <p:cTn id="294" dur="500"/>
                                        <p:tgtEl>
                                          <p:spTgt spid="48"/>
                                        </p:tgtEl>
                                      </p:cBhvr>
                                    </p:animEffect>
                                    <p:set>
                                      <p:cBhvr>
                                        <p:cTn id="295" dur="1" fill="hold">
                                          <p:stCondLst>
                                            <p:cond delay="499"/>
                                          </p:stCondLst>
                                        </p:cTn>
                                        <p:tgtEl>
                                          <p:spTgt spid="48"/>
                                        </p:tgtEl>
                                        <p:attrNameLst>
                                          <p:attrName>style.visibility</p:attrName>
                                        </p:attrNameLst>
                                      </p:cBhvr>
                                      <p:to>
                                        <p:strVal val="hidden"/>
                                      </p:to>
                                    </p:set>
                                  </p:childTnLst>
                                </p:cTn>
                              </p:par>
                              <p:par>
                                <p:cTn id="296" presetID="3" presetClass="exit" presetSubtype="10" fill="hold" nodeType="withEffect">
                                  <p:stCondLst>
                                    <p:cond delay="0"/>
                                  </p:stCondLst>
                                  <p:childTnLst>
                                    <p:animEffect transition="out" filter="blinds(horizontal)">
                                      <p:cBhvr>
                                        <p:cTn id="297" dur="500"/>
                                        <p:tgtEl>
                                          <p:spTgt spid="49"/>
                                        </p:tgtEl>
                                      </p:cBhvr>
                                    </p:animEffect>
                                    <p:set>
                                      <p:cBhvr>
                                        <p:cTn id="298" dur="1" fill="hold">
                                          <p:stCondLst>
                                            <p:cond delay="499"/>
                                          </p:stCondLst>
                                        </p:cTn>
                                        <p:tgtEl>
                                          <p:spTgt spid="49"/>
                                        </p:tgtEl>
                                        <p:attrNameLst>
                                          <p:attrName>style.visibility</p:attrName>
                                        </p:attrNameLst>
                                      </p:cBhvr>
                                      <p:to>
                                        <p:strVal val="hidden"/>
                                      </p:to>
                                    </p:set>
                                  </p:childTnLst>
                                </p:cTn>
                              </p:par>
                            </p:childTnLst>
                          </p:cTn>
                        </p:par>
                      </p:childTnLst>
                    </p:cTn>
                  </p:par>
                  <p:par>
                    <p:cTn id="299" fill="hold">
                      <p:stCondLst>
                        <p:cond delay="indefinite"/>
                      </p:stCondLst>
                      <p:childTnLst>
                        <p:par>
                          <p:cTn id="300" fill="hold">
                            <p:stCondLst>
                              <p:cond delay="0"/>
                            </p:stCondLst>
                            <p:childTnLst>
                              <p:par>
                                <p:cTn id="301" presetID="3" presetClass="entr" presetSubtype="10" fill="hold" nodeType="clickEffect">
                                  <p:stCondLst>
                                    <p:cond delay="0"/>
                                  </p:stCondLst>
                                  <p:childTnLst>
                                    <p:set>
                                      <p:cBhvr>
                                        <p:cTn id="302" dur="1" fill="hold">
                                          <p:stCondLst>
                                            <p:cond delay="0"/>
                                          </p:stCondLst>
                                        </p:cTn>
                                        <p:tgtEl>
                                          <p:spTgt spid="51"/>
                                        </p:tgtEl>
                                        <p:attrNameLst>
                                          <p:attrName>style.visibility</p:attrName>
                                        </p:attrNameLst>
                                      </p:cBhvr>
                                      <p:to>
                                        <p:strVal val="visible"/>
                                      </p:to>
                                    </p:set>
                                    <p:animEffect transition="in" filter="blinds(horizontal)">
                                      <p:cBhvr>
                                        <p:cTn id="303" dur="500"/>
                                        <p:tgtEl>
                                          <p:spTgt spid="51"/>
                                        </p:tgtEl>
                                      </p:cBhvr>
                                    </p:animEffect>
                                  </p:childTnLst>
                                </p:cTn>
                              </p:par>
                              <p:par>
                                <p:cTn id="304" presetID="3" presetClass="entr" presetSubtype="10" fill="hold" nodeType="withEffect">
                                  <p:stCondLst>
                                    <p:cond delay="0"/>
                                  </p:stCondLst>
                                  <p:childTnLst>
                                    <p:set>
                                      <p:cBhvr>
                                        <p:cTn id="305" dur="1" fill="hold">
                                          <p:stCondLst>
                                            <p:cond delay="0"/>
                                          </p:stCondLst>
                                        </p:cTn>
                                        <p:tgtEl>
                                          <p:spTgt spid="52"/>
                                        </p:tgtEl>
                                        <p:attrNameLst>
                                          <p:attrName>style.visibility</p:attrName>
                                        </p:attrNameLst>
                                      </p:cBhvr>
                                      <p:to>
                                        <p:strVal val="visible"/>
                                      </p:to>
                                    </p:set>
                                    <p:animEffect transition="in" filter="blinds(horizontal)">
                                      <p:cBhvr>
                                        <p:cTn id="306" dur="500"/>
                                        <p:tgtEl>
                                          <p:spTgt spid="52"/>
                                        </p:tgtEl>
                                      </p:cBhvr>
                                    </p:animEffect>
                                  </p:childTnLst>
                                </p:cTn>
                              </p:par>
                              <p:par>
                                <p:cTn id="307" presetID="3" presetClass="entr" presetSubtype="10" fill="hold" nodeType="withEffect">
                                  <p:stCondLst>
                                    <p:cond delay="0"/>
                                  </p:stCondLst>
                                  <p:childTnLst>
                                    <p:set>
                                      <p:cBhvr>
                                        <p:cTn id="308" dur="1" fill="hold">
                                          <p:stCondLst>
                                            <p:cond delay="0"/>
                                          </p:stCondLst>
                                        </p:cTn>
                                        <p:tgtEl>
                                          <p:spTgt spid="53"/>
                                        </p:tgtEl>
                                        <p:attrNameLst>
                                          <p:attrName>style.visibility</p:attrName>
                                        </p:attrNameLst>
                                      </p:cBhvr>
                                      <p:to>
                                        <p:strVal val="visible"/>
                                      </p:to>
                                    </p:set>
                                    <p:animEffect transition="in" filter="blinds(horizontal)">
                                      <p:cBhvr>
                                        <p:cTn id="309" dur="500"/>
                                        <p:tgtEl>
                                          <p:spTgt spid="53"/>
                                        </p:tgtEl>
                                      </p:cBhvr>
                                    </p:animEffect>
                                  </p:childTnLst>
                                </p:cTn>
                              </p:par>
                              <p:par>
                                <p:cTn id="310" presetID="3" presetClass="entr" presetSubtype="10" fill="hold" nodeType="withEffect">
                                  <p:stCondLst>
                                    <p:cond delay="0"/>
                                  </p:stCondLst>
                                  <p:childTnLst>
                                    <p:set>
                                      <p:cBhvr>
                                        <p:cTn id="311" dur="1" fill="hold">
                                          <p:stCondLst>
                                            <p:cond delay="0"/>
                                          </p:stCondLst>
                                        </p:cTn>
                                        <p:tgtEl>
                                          <p:spTgt spid="54"/>
                                        </p:tgtEl>
                                        <p:attrNameLst>
                                          <p:attrName>style.visibility</p:attrName>
                                        </p:attrNameLst>
                                      </p:cBhvr>
                                      <p:to>
                                        <p:strVal val="visible"/>
                                      </p:to>
                                    </p:set>
                                    <p:animEffect transition="in" filter="blinds(horizontal)">
                                      <p:cBhvr>
                                        <p:cTn id="312" dur="500"/>
                                        <p:tgtEl>
                                          <p:spTgt spid="54"/>
                                        </p:tgtEl>
                                      </p:cBhvr>
                                    </p:animEffect>
                                  </p:childTnLst>
                                </p:cTn>
                              </p:par>
                              <p:par>
                                <p:cTn id="313" presetID="3" presetClass="entr" presetSubtype="10" fill="hold" nodeType="withEffect">
                                  <p:stCondLst>
                                    <p:cond delay="0"/>
                                  </p:stCondLst>
                                  <p:childTnLst>
                                    <p:set>
                                      <p:cBhvr>
                                        <p:cTn id="314" dur="1" fill="hold">
                                          <p:stCondLst>
                                            <p:cond delay="0"/>
                                          </p:stCondLst>
                                        </p:cTn>
                                        <p:tgtEl>
                                          <p:spTgt spid="55"/>
                                        </p:tgtEl>
                                        <p:attrNameLst>
                                          <p:attrName>style.visibility</p:attrName>
                                        </p:attrNameLst>
                                      </p:cBhvr>
                                      <p:to>
                                        <p:strVal val="visible"/>
                                      </p:to>
                                    </p:set>
                                    <p:animEffect transition="in" filter="blinds(horizontal)">
                                      <p:cBhvr>
                                        <p:cTn id="315" dur="500"/>
                                        <p:tgtEl>
                                          <p:spTgt spid="55"/>
                                        </p:tgtEl>
                                      </p:cBhvr>
                                    </p:animEffect>
                                  </p:childTnLst>
                                </p:cTn>
                              </p:par>
                              <p:par>
                                <p:cTn id="316" presetID="3" presetClass="entr" presetSubtype="10" fill="hold" nodeType="withEffect">
                                  <p:stCondLst>
                                    <p:cond delay="0"/>
                                  </p:stCondLst>
                                  <p:childTnLst>
                                    <p:set>
                                      <p:cBhvr>
                                        <p:cTn id="317" dur="1" fill="hold">
                                          <p:stCondLst>
                                            <p:cond delay="0"/>
                                          </p:stCondLst>
                                        </p:cTn>
                                        <p:tgtEl>
                                          <p:spTgt spid="56"/>
                                        </p:tgtEl>
                                        <p:attrNameLst>
                                          <p:attrName>style.visibility</p:attrName>
                                        </p:attrNameLst>
                                      </p:cBhvr>
                                      <p:to>
                                        <p:strVal val="visible"/>
                                      </p:to>
                                    </p:set>
                                    <p:animEffect transition="in" filter="blinds(horizontal)">
                                      <p:cBhvr>
                                        <p:cTn id="318" dur="500"/>
                                        <p:tgtEl>
                                          <p:spTgt spid="56"/>
                                        </p:tgtEl>
                                      </p:cBhvr>
                                    </p:animEffect>
                                  </p:childTnLst>
                                </p:cTn>
                              </p:par>
                              <p:par>
                                <p:cTn id="319" presetID="3" presetClass="entr" presetSubtype="10" fill="hold" nodeType="withEffect">
                                  <p:stCondLst>
                                    <p:cond delay="0"/>
                                  </p:stCondLst>
                                  <p:childTnLst>
                                    <p:set>
                                      <p:cBhvr>
                                        <p:cTn id="320" dur="1" fill="hold">
                                          <p:stCondLst>
                                            <p:cond delay="0"/>
                                          </p:stCondLst>
                                        </p:cTn>
                                        <p:tgtEl>
                                          <p:spTgt spid="57"/>
                                        </p:tgtEl>
                                        <p:attrNameLst>
                                          <p:attrName>style.visibility</p:attrName>
                                        </p:attrNameLst>
                                      </p:cBhvr>
                                      <p:to>
                                        <p:strVal val="visible"/>
                                      </p:to>
                                    </p:set>
                                    <p:animEffect transition="in" filter="blinds(horizontal)">
                                      <p:cBhvr>
                                        <p:cTn id="321" dur="500"/>
                                        <p:tgtEl>
                                          <p:spTgt spid="57"/>
                                        </p:tgtEl>
                                      </p:cBhvr>
                                    </p:animEffect>
                                  </p:childTnLst>
                                </p:cTn>
                              </p:par>
                              <p:par>
                                <p:cTn id="322" presetID="3" presetClass="entr" presetSubtype="10" fill="hold" nodeType="withEffect">
                                  <p:stCondLst>
                                    <p:cond delay="0"/>
                                  </p:stCondLst>
                                  <p:childTnLst>
                                    <p:set>
                                      <p:cBhvr>
                                        <p:cTn id="323" dur="1" fill="hold">
                                          <p:stCondLst>
                                            <p:cond delay="0"/>
                                          </p:stCondLst>
                                        </p:cTn>
                                        <p:tgtEl>
                                          <p:spTgt spid="58"/>
                                        </p:tgtEl>
                                        <p:attrNameLst>
                                          <p:attrName>style.visibility</p:attrName>
                                        </p:attrNameLst>
                                      </p:cBhvr>
                                      <p:to>
                                        <p:strVal val="visible"/>
                                      </p:to>
                                    </p:set>
                                    <p:animEffect transition="in" filter="blinds(horizontal)">
                                      <p:cBhvr>
                                        <p:cTn id="324" dur="500"/>
                                        <p:tgtEl>
                                          <p:spTgt spid="58"/>
                                        </p:tgtEl>
                                      </p:cBhvr>
                                    </p:animEffect>
                                  </p:childTnLst>
                                </p:cTn>
                              </p:par>
                              <p:par>
                                <p:cTn id="325" presetID="3" presetClass="entr" presetSubtype="10" fill="hold" nodeType="withEffect">
                                  <p:stCondLst>
                                    <p:cond delay="0"/>
                                  </p:stCondLst>
                                  <p:childTnLst>
                                    <p:set>
                                      <p:cBhvr>
                                        <p:cTn id="326" dur="1" fill="hold">
                                          <p:stCondLst>
                                            <p:cond delay="0"/>
                                          </p:stCondLst>
                                        </p:cTn>
                                        <p:tgtEl>
                                          <p:spTgt spid="59"/>
                                        </p:tgtEl>
                                        <p:attrNameLst>
                                          <p:attrName>style.visibility</p:attrName>
                                        </p:attrNameLst>
                                      </p:cBhvr>
                                      <p:to>
                                        <p:strVal val="visible"/>
                                      </p:to>
                                    </p:set>
                                    <p:animEffect transition="in" filter="blinds(horizontal)">
                                      <p:cBhvr>
                                        <p:cTn id="327" dur="500"/>
                                        <p:tgtEl>
                                          <p:spTgt spid="59"/>
                                        </p:tgtEl>
                                      </p:cBhvr>
                                    </p:animEffect>
                                  </p:childTnLst>
                                </p:cTn>
                              </p:par>
                              <p:par>
                                <p:cTn id="328" presetID="3" presetClass="entr" presetSubtype="10" fill="hold" nodeType="withEffect">
                                  <p:stCondLst>
                                    <p:cond delay="0"/>
                                  </p:stCondLst>
                                  <p:childTnLst>
                                    <p:set>
                                      <p:cBhvr>
                                        <p:cTn id="329" dur="1" fill="hold">
                                          <p:stCondLst>
                                            <p:cond delay="0"/>
                                          </p:stCondLst>
                                        </p:cTn>
                                        <p:tgtEl>
                                          <p:spTgt spid="60"/>
                                        </p:tgtEl>
                                        <p:attrNameLst>
                                          <p:attrName>style.visibility</p:attrName>
                                        </p:attrNameLst>
                                      </p:cBhvr>
                                      <p:to>
                                        <p:strVal val="visible"/>
                                      </p:to>
                                    </p:set>
                                    <p:animEffect transition="in" filter="blinds(horizontal)">
                                      <p:cBhvr>
                                        <p:cTn id="330" dur="500"/>
                                        <p:tgtEl>
                                          <p:spTgt spid="60"/>
                                        </p:tgtEl>
                                      </p:cBhvr>
                                    </p:animEffect>
                                  </p:childTnLst>
                                </p:cTn>
                              </p:par>
                              <p:par>
                                <p:cTn id="331" presetID="3" presetClass="entr" presetSubtype="10" fill="hold" nodeType="withEffect">
                                  <p:stCondLst>
                                    <p:cond delay="0"/>
                                  </p:stCondLst>
                                  <p:childTnLst>
                                    <p:set>
                                      <p:cBhvr>
                                        <p:cTn id="332" dur="1" fill="hold">
                                          <p:stCondLst>
                                            <p:cond delay="0"/>
                                          </p:stCondLst>
                                        </p:cTn>
                                        <p:tgtEl>
                                          <p:spTgt spid="61"/>
                                        </p:tgtEl>
                                        <p:attrNameLst>
                                          <p:attrName>style.visibility</p:attrName>
                                        </p:attrNameLst>
                                      </p:cBhvr>
                                      <p:to>
                                        <p:strVal val="visible"/>
                                      </p:to>
                                    </p:set>
                                    <p:animEffect transition="in" filter="blinds(horizontal)">
                                      <p:cBhvr>
                                        <p:cTn id="33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35" grpId="0"/>
      <p:bldP spid="35" grpId="1"/>
      <p:bldP spid="36" grpId="0"/>
      <p:bldP spid="36" grpId="1"/>
      <p:bldP spid="37" grpId="0"/>
      <p:bldP spid="37" grpId="1"/>
      <p:bldP spid="42" grpId="0"/>
      <p:bldP spid="42" grpId="1"/>
      <p:bldP spid="47" grpId="0"/>
      <p:bldP spid="47" grpId="1"/>
      <p:bldP spid="48" grpId="0"/>
      <p:bldP spid="48" grpId="1"/>
      <p:bldP spid="49" grpId="0"/>
      <p:bldP spid="49" grpId="1"/>
      <p:bldP spid="50" grpId="0"/>
      <p:bldP spid="50" grpId="1"/>
      <p:bldP spid="51" grpId="0"/>
      <p:bldP spid="52" grpId="0"/>
      <p:bldP spid="53" grpId="0"/>
      <p:bldP spid="57" grpId="0"/>
      <p:bldP spid="59" grpId="0"/>
      <p:bldP spid="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概念分层</a:t>
            </a:r>
            <a:r>
              <a:rPr lang="en-US" altLang="zh-CN" dirty="0"/>
              <a:t> </a:t>
            </a:r>
            <a:r>
              <a:rPr lang="en-US" altLang="zh-CN" dirty="0">
                <a:latin typeface="Arial" panose="020B0604020202020204" pitchFamily="34" charset="0"/>
              </a:rPr>
              <a:t>——</a:t>
            </a:r>
            <a:r>
              <a:rPr lang="zh-CN" altLang="en-US" dirty="0"/>
              <a:t>使用</a:t>
            </a:r>
          </a:p>
        </p:txBody>
      </p:sp>
      <p:sp>
        <p:nvSpPr>
          <p:cNvPr id="2" name="Rectangle 3">
            <a:extLst>
              <a:ext uri="{FF2B5EF4-FFF2-40B4-BE49-F238E27FC236}">
                <a16:creationId xmlns:a16="http://schemas.microsoft.com/office/drawing/2014/main" id="{450A735C-71C5-7099-6A4B-9ABB2DB64F3B}"/>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概念分层为不同级别上的数据汇总提供了一个良好的基础</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综合概念分层和多维数据模型的潜力，可以对数据获得更深入的洞察力</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通过在多维数据模型中，在不同的维上定义概念分层，使得用户在不同的维上从不同的层次对数据进行观察成为可能。</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多维数据模型（数据立方体）使得从不同的角度对数据进行观察成为可能，而概念分层则提供了从不同层次对数据进行观察的能力；结合这两者的特征，我们可以在多维数据模型上定义各种</a:t>
            </a:r>
            <a:r>
              <a:rPr kumimoji="0" lang="en-US" altLang="zh-CN" sz="2600" b="0" i="0" u="none" strike="noStrike" kern="0" cap="none" spc="0" normalizeH="0" baseline="0" noProof="0">
                <a:ln>
                  <a:noFill/>
                </a:ln>
                <a:solidFill>
                  <a:srgbClr val="000000"/>
                </a:solidFill>
                <a:effectLst/>
                <a:uLnTx/>
                <a:uFillTx/>
                <a:latin typeface="Arial"/>
                <a:ea typeface="宋体" pitchFamily="2" charset="-122"/>
                <a:cs typeface="+mn-cs"/>
              </a:rPr>
              <a:t>OLAP</a:t>
            </a: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操作，为用户从不同角度不同层次观察数据提供了灵活性</a:t>
            </a:r>
            <a:endParaRPr kumimoji="0" lang="zh-CN" altLang="en-US" sz="2600" b="0" i="0" u="none" strike="noStrike" kern="0" cap="none" spc="0" normalizeH="0" baseline="0" noProof="0" dirty="0">
              <a:ln>
                <a:noFill/>
              </a:ln>
              <a:solidFill>
                <a:srgbClr val="000000"/>
              </a:solidFill>
              <a:effectLst/>
              <a:uLnTx/>
              <a:uFillTx/>
              <a:latin typeface="Arial"/>
              <a:ea typeface="宋体" pitchFamily="2" charset="-122"/>
              <a:cs typeface="+mn-cs"/>
            </a:endParaRPr>
          </a:p>
        </p:txBody>
      </p:sp>
    </p:spTree>
    <p:extLst>
      <p:ext uri="{BB962C8B-B14F-4D97-AF65-F5344CB8AC3E}">
        <p14:creationId xmlns:p14="http://schemas.microsoft.com/office/powerpoint/2010/main" val="534384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多维数据模型上的</a:t>
            </a:r>
            <a:r>
              <a:rPr lang="en-US" altLang="zh-CN" dirty="0"/>
              <a:t>OLAP</a:t>
            </a:r>
            <a:r>
              <a:rPr lang="zh-CN" altLang="en-US" dirty="0"/>
              <a:t>操作</a:t>
            </a:r>
          </a:p>
        </p:txBody>
      </p:sp>
      <p:sp>
        <p:nvSpPr>
          <p:cNvPr id="2" name="Rectangle 3">
            <a:extLst>
              <a:ext uri="{FF2B5EF4-FFF2-40B4-BE49-F238E27FC236}">
                <a16:creationId xmlns:a16="http://schemas.microsoft.com/office/drawing/2014/main" id="{A975C34D-14B4-AC79-A844-F278080AA73D}"/>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100" b="0" i="0" u="none" strike="noStrike" kern="0" cap="none" spc="0" normalizeH="0" baseline="0" noProof="0" dirty="0">
                <a:ln>
                  <a:noFill/>
                </a:ln>
                <a:solidFill>
                  <a:srgbClr val="000000"/>
                </a:solidFill>
                <a:effectLst/>
                <a:uLnTx/>
                <a:uFillTx/>
                <a:latin typeface="Arial"/>
                <a:ea typeface="宋体" pitchFamily="2" charset="-122"/>
                <a:cs typeface="+mn-cs"/>
              </a:rPr>
              <a:t>上卷</a:t>
            </a:r>
            <a:r>
              <a:rPr kumimoji="0" lang="en-US" altLang="zh-CN" sz="2100" b="0" i="0" u="none" strike="noStrike" kern="0" cap="none" spc="0" normalizeH="0" baseline="0" noProof="0" dirty="0">
                <a:ln>
                  <a:noFill/>
                </a:ln>
                <a:solidFill>
                  <a:srgbClr val="000000"/>
                </a:solidFill>
                <a:effectLst/>
                <a:uLnTx/>
                <a:uFillTx/>
                <a:latin typeface="Arial"/>
                <a:ea typeface="宋体" pitchFamily="2" charset="-122"/>
                <a:cs typeface="+mn-cs"/>
              </a:rPr>
              <a:t>(roll-up):</a:t>
            </a:r>
            <a:r>
              <a:rPr kumimoji="0" lang="zh-CN" altLang="en-US" sz="2100" b="0" i="0" u="none" strike="noStrike" kern="0" cap="none" spc="0" normalizeH="0" baseline="0" noProof="0" dirty="0">
                <a:ln>
                  <a:noFill/>
                </a:ln>
                <a:solidFill>
                  <a:srgbClr val="000000"/>
                </a:solidFill>
                <a:effectLst/>
                <a:uLnTx/>
                <a:uFillTx/>
                <a:latin typeface="Arial"/>
                <a:ea typeface="宋体" pitchFamily="2" charset="-122"/>
                <a:cs typeface="+mn-cs"/>
              </a:rPr>
              <a:t>汇总数据</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rPr>
              <a:t>通过一个维的概念分层向上攀升或者通过维规约</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rPr>
              <a:t>当用维归约进行上卷时，一个或多个维由给定的数据立方体删除</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100" b="0" i="0" u="none" strike="noStrike" kern="0" cap="none" spc="0" normalizeH="0" baseline="0" noProof="0" dirty="0">
                <a:ln>
                  <a:noFill/>
                </a:ln>
                <a:solidFill>
                  <a:srgbClr val="000000"/>
                </a:solidFill>
                <a:effectLst/>
                <a:uLnTx/>
                <a:uFillTx/>
                <a:latin typeface="Arial"/>
                <a:ea typeface="宋体" pitchFamily="2" charset="-122"/>
                <a:cs typeface="+mn-cs"/>
              </a:rPr>
              <a:t>下钻</a:t>
            </a:r>
            <a:r>
              <a:rPr kumimoji="0" lang="en-US" altLang="zh-CN" sz="2100" b="0" i="0" u="none" strike="noStrike" kern="0" cap="none" spc="0" normalizeH="0" baseline="0" noProof="0" dirty="0">
                <a:ln>
                  <a:noFill/>
                </a:ln>
                <a:solidFill>
                  <a:srgbClr val="000000"/>
                </a:solidFill>
                <a:effectLst/>
                <a:uLnTx/>
                <a:uFillTx/>
                <a:latin typeface="Arial"/>
                <a:ea typeface="宋体" pitchFamily="2" charset="-122"/>
                <a:cs typeface="+mn-cs"/>
              </a:rPr>
              <a:t>(drill-down)</a:t>
            </a:r>
            <a:r>
              <a:rPr kumimoji="0" lang="zh-CN" altLang="en-US" sz="2100" b="0" i="0" u="none" strike="noStrike" kern="0" cap="none" spc="0" normalizeH="0" baseline="0" noProof="0" dirty="0">
                <a:ln>
                  <a:noFill/>
                </a:ln>
                <a:solidFill>
                  <a:srgbClr val="000000"/>
                </a:solidFill>
                <a:effectLst/>
                <a:uLnTx/>
                <a:uFillTx/>
                <a:latin typeface="Arial"/>
                <a:ea typeface="宋体" pitchFamily="2" charset="-122"/>
                <a:cs typeface="+mn-cs"/>
              </a:rPr>
              <a:t>：上卷的逆操作</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rPr>
              <a:t>由不太详细的数据到更详细的数据，可以通过沿维的概念分层向下或引入新的维来实现 </a:t>
            </a:r>
            <a:r>
              <a:rPr kumimoji="0" lang="en-US" altLang="zh-CN" sz="2000" b="0" i="0" u="none" strike="noStrike" kern="0" cap="none" spc="0" normalizeH="0" baseline="0" noProof="0" dirty="0">
                <a:ln>
                  <a:noFill/>
                </a:ln>
                <a:solidFill>
                  <a:srgbClr val="000000"/>
                </a:solidFill>
                <a:effectLst/>
                <a:uLnTx/>
                <a:uFillTx/>
                <a:latin typeface="Arial"/>
                <a:ea typeface="宋体" pitchFamily="2" charset="-122"/>
              </a:rPr>
              <a:t>(</a:t>
            </a: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rPr>
              <a:t>为给定数据添加更多细节</a:t>
            </a:r>
            <a:r>
              <a:rPr kumimoji="0" lang="en-US" altLang="zh-CN" sz="2000" b="0" i="0" u="none" strike="noStrike" kern="0" cap="none" spc="0" normalizeH="0" baseline="0" noProof="0" dirty="0">
                <a:ln>
                  <a:noFill/>
                </a:ln>
                <a:solidFill>
                  <a:srgbClr val="000000"/>
                </a:solidFill>
                <a:effectLst/>
                <a:uLnTx/>
                <a:uFillTx/>
                <a:latin typeface="Arial"/>
                <a:ea typeface="宋体" pitchFamily="2" charset="-122"/>
              </a:rPr>
              <a:t>)</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100" b="0" i="0" u="none" strike="noStrike" kern="0" cap="none" spc="0" normalizeH="0" baseline="0" noProof="0" dirty="0">
                <a:ln>
                  <a:noFill/>
                </a:ln>
                <a:solidFill>
                  <a:srgbClr val="000000"/>
                </a:solidFill>
                <a:effectLst/>
                <a:uLnTx/>
                <a:uFillTx/>
                <a:latin typeface="Arial"/>
                <a:ea typeface="宋体" pitchFamily="2" charset="-122"/>
                <a:cs typeface="+mn-cs"/>
              </a:rPr>
              <a:t>切片和切块</a:t>
            </a:r>
            <a:r>
              <a:rPr kumimoji="0" lang="en-US" altLang="zh-CN" sz="2100" b="0" i="0" u="none" strike="noStrike" kern="0" cap="none" spc="0" normalizeH="0" baseline="0" noProof="0" dirty="0">
                <a:ln>
                  <a:noFill/>
                </a:ln>
                <a:solidFill>
                  <a:srgbClr val="000000"/>
                </a:solidFill>
                <a:effectLst/>
                <a:uLnTx/>
                <a:uFillTx/>
                <a:latin typeface="Arial"/>
                <a:ea typeface="宋体" pitchFamily="2" charset="-122"/>
                <a:cs typeface="+mn-cs"/>
              </a:rPr>
              <a:t>(slice and dice)</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rPr>
              <a:t>切片操作在给定的数据立方体的一个维上进行选择，导致一个子方</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rPr>
              <a:t>切块操作通过对两个或多个维进行选择，定义子方</a:t>
            </a:r>
          </a:p>
        </p:txBody>
      </p:sp>
    </p:spTree>
    <p:extLst>
      <p:ext uri="{BB962C8B-B14F-4D97-AF65-F5344CB8AC3E}">
        <p14:creationId xmlns:p14="http://schemas.microsoft.com/office/powerpoint/2010/main" val="1731272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多维数据模型上的</a:t>
            </a:r>
            <a:r>
              <a:rPr lang="en-US" altLang="zh-CN" dirty="0"/>
              <a:t>OLAP</a:t>
            </a:r>
            <a:r>
              <a:rPr lang="zh-CN" altLang="en-US" dirty="0"/>
              <a:t>操作</a:t>
            </a:r>
          </a:p>
        </p:txBody>
      </p:sp>
      <p:sp>
        <p:nvSpPr>
          <p:cNvPr id="2" name="Rectangle 3">
            <a:extLst>
              <a:ext uri="{FF2B5EF4-FFF2-40B4-BE49-F238E27FC236}">
                <a16:creationId xmlns:a16="http://schemas.microsoft.com/office/drawing/2014/main" id="{615557D9-EA59-ECBD-8FBA-8266D0F11A5D}"/>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500" b="0" i="0" u="none" strike="noStrike" kern="0" cap="none" spc="0" normalizeH="0" baseline="0" noProof="0">
                <a:ln>
                  <a:noFill/>
                </a:ln>
                <a:solidFill>
                  <a:srgbClr val="000000"/>
                </a:solidFill>
                <a:effectLst/>
                <a:uLnTx/>
                <a:uFillTx/>
                <a:latin typeface="Arial"/>
                <a:ea typeface="宋体" pitchFamily="2" charset="-122"/>
                <a:cs typeface="+mn-cs"/>
              </a:rPr>
              <a:t>转轴</a:t>
            </a:r>
            <a:r>
              <a:rPr kumimoji="0" lang="en-US" altLang="zh-CN" sz="2500" b="0" i="0" u="none" strike="noStrike" kern="0" cap="none" spc="0" normalizeH="0" baseline="0" noProof="0">
                <a:ln>
                  <a:noFill/>
                </a:ln>
                <a:solidFill>
                  <a:srgbClr val="000000"/>
                </a:solidFill>
                <a:effectLst/>
                <a:uLnTx/>
                <a:uFillTx/>
                <a:latin typeface="Arial"/>
                <a:ea typeface="宋体" pitchFamily="2" charset="-122"/>
                <a:cs typeface="+mn-cs"/>
              </a:rPr>
              <a:t>(pivot)</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立方体的重定位，可视化，或将一个</a:t>
            </a:r>
            <a:r>
              <a:rPr kumimoji="0" lang="en-US" altLang="zh-CN" sz="2400" b="0" i="0" u="none" strike="noStrike" kern="0" cap="none" spc="0" normalizeH="0" baseline="0" noProof="0">
                <a:ln>
                  <a:noFill/>
                </a:ln>
                <a:solidFill>
                  <a:srgbClr val="000000"/>
                </a:solidFill>
                <a:effectLst/>
                <a:uLnTx/>
                <a:uFillTx/>
                <a:latin typeface="Arial"/>
                <a:ea typeface="宋体" pitchFamily="2" charset="-122"/>
              </a:rPr>
              <a:t>3</a:t>
            </a: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维立方体转化为一个</a:t>
            </a:r>
            <a:r>
              <a:rPr kumimoji="0" lang="en-US" altLang="zh-CN" sz="2400" b="0" i="0" u="none" strike="noStrike" kern="0" cap="none" spc="0" normalizeH="0" baseline="0" noProof="0">
                <a:ln>
                  <a:noFill/>
                </a:ln>
                <a:solidFill>
                  <a:srgbClr val="000000"/>
                </a:solidFill>
                <a:effectLst/>
                <a:uLnTx/>
                <a:uFillTx/>
                <a:latin typeface="Arial"/>
                <a:ea typeface="宋体" pitchFamily="2" charset="-122"/>
              </a:rPr>
              <a:t>2</a:t>
            </a: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维平面序列</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转轴是一种可视化操作，通过转动当前数据的视图来提供一个数据的替代表示</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500" b="0" i="0" u="none" strike="noStrike" kern="0" cap="none" spc="0" normalizeH="0" baseline="0" noProof="0">
                <a:ln>
                  <a:noFill/>
                </a:ln>
                <a:solidFill>
                  <a:srgbClr val="000000"/>
                </a:solidFill>
                <a:effectLst/>
                <a:uLnTx/>
                <a:uFillTx/>
                <a:latin typeface="Arial"/>
                <a:ea typeface="宋体" pitchFamily="2" charset="-122"/>
                <a:cs typeface="+mn-cs"/>
              </a:rPr>
              <a:t>其他</a:t>
            </a:r>
            <a:r>
              <a:rPr kumimoji="0" lang="en-US" altLang="zh-CN" sz="2500" b="0" i="0" u="none" strike="noStrike" kern="0" cap="none" spc="0" normalizeH="0" baseline="0" noProof="0">
                <a:ln>
                  <a:noFill/>
                </a:ln>
                <a:solidFill>
                  <a:srgbClr val="000000"/>
                </a:solidFill>
                <a:effectLst/>
                <a:uLnTx/>
                <a:uFillTx/>
                <a:latin typeface="Arial"/>
                <a:ea typeface="宋体" pitchFamily="2" charset="-122"/>
                <a:cs typeface="+mn-cs"/>
              </a:rPr>
              <a:t>OLAP</a:t>
            </a:r>
            <a:r>
              <a:rPr kumimoji="0" lang="zh-CN" altLang="en-US" sz="2500" b="0" i="0" u="none" strike="noStrike" kern="0" cap="none" spc="0" normalizeH="0" baseline="0" noProof="0">
                <a:ln>
                  <a:noFill/>
                </a:ln>
                <a:solidFill>
                  <a:srgbClr val="000000"/>
                </a:solidFill>
                <a:effectLst/>
                <a:uLnTx/>
                <a:uFillTx/>
                <a:latin typeface="Arial"/>
                <a:ea typeface="宋体" pitchFamily="2" charset="-122"/>
                <a:cs typeface="+mn-cs"/>
              </a:rPr>
              <a:t>操作</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钻过</a:t>
            </a:r>
            <a:r>
              <a:rPr kumimoji="0" lang="en-US" altLang="zh-CN" sz="2400" b="0" i="0" u="none" strike="noStrike" kern="0" cap="none" spc="0" normalizeH="0" baseline="0" noProof="0">
                <a:ln>
                  <a:noFill/>
                </a:ln>
                <a:solidFill>
                  <a:srgbClr val="000000"/>
                </a:solidFill>
                <a:effectLst/>
                <a:uLnTx/>
                <a:uFillTx/>
                <a:latin typeface="Arial"/>
                <a:ea typeface="宋体" pitchFamily="2" charset="-122"/>
              </a:rPr>
              <a:t>(drill_across)</a:t>
            </a: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：执行涉及多个事实表的查询</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钻透</a:t>
            </a:r>
            <a:r>
              <a:rPr kumimoji="0" lang="en-US" altLang="zh-CN" sz="2400" b="0" i="0" u="none" strike="noStrike" kern="0" cap="none" spc="0" normalizeH="0" baseline="0" noProof="0">
                <a:ln>
                  <a:noFill/>
                </a:ln>
                <a:solidFill>
                  <a:srgbClr val="000000"/>
                </a:solidFill>
                <a:effectLst/>
                <a:uLnTx/>
                <a:uFillTx/>
                <a:latin typeface="Arial"/>
                <a:ea typeface="宋体" pitchFamily="2" charset="-122"/>
              </a:rPr>
              <a:t>(drill_through)</a:t>
            </a: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：使用关系</a:t>
            </a:r>
            <a:r>
              <a:rPr kumimoji="0" lang="en-US" altLang="zh-CN" sz="2400" b="0" i="0" u="none" strike="noStrike" kern="0" cap="none" spc="0" normalizeH="0" baseline="0" noProof="0">
                <a:ln>
                  <a:noFill/>
                </a:ln>
                <a:solidFill>
                  <a:srgbClr val="000000"/>
                </a:solidFill>
                <a:effectLst/>
                <a:uLnTx/>
                <a:uFillTx/>
                <a:latin typeface="Arial"/>
                <a:ea typeface="宋体" pitchFamily="2" charset="-122"/>
              </a:rPr>
              <a:t>SQL</a:t>
            </a: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机制，钻到数据立方体的底层，到后端关系表</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其他</a:t>
            </a:r>
            <a:r>
              <a:rPr kumimoji="0" lang="en-US" altLang="zh-CN" sz="2400" b="0" i="0" u="none" strike="noStrike" kern="0" cap="none" spc="0" normalizeH="0" baseline="0" noProof="0">
                <a:ln>
                  <a:noFill/>
                </a:ln>
                <a:solidFill>
                  <a:srgbClr val="000000"/>
                </a:solidFill>
                <a:effectLst/>
                <a:uLnTx/>
                <a:uFillTx/>
                <a:latin typeface="Arial"/>
                <a:ea typeface="宋体" pitchFamily="2" charset="-122"/>
              </a:rPr>
              <a:t>OLAP</a:t>
            </a: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操作可能包括列出表中最高或最低的</a:t>
            </a:r>
            <a:r>
              <a:rPr kumimoji="0" lang="en-US" altLang="zh-CN" sz="2400" b="0" i="0" u="none" strike="noStrike" kern="0" cap="none" spc="0" normalizeH="0" baseline="0" noProof="0">
                <a:ln>
                  <a:noFill/>
                </a:ln>
                <a:solidFill>
                  <a:srgbClr val="000000"/>
                </a:solidFill>
                <a:effectLst/>
                <a:uLnTx/>
                <a:uFillTx/>
                <a:latin typeface="Arial"/>
                <a:ea typeface="宋体" pitchFamily="2" charset="-122"/>
              </a:rPr>
              <a:t>N</a:t>
            </a: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项，以及计算移动平均值、增长率、利润、统计函数等等</a:t>
            </a:r>
            <a:endParaRPr kumimoji="0" lang="zh-CN" altLang="en-US" sz="26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2295573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endParaRPr lang="zh-CN" altLang="en-US" dirty="0"/>
          </a:p>
        </p:txBody>
      </p:sp>
      <p:sp>
        <p:nvSpPr>
          <p:cNvPr id="2" name="Text Box 1061">
            <a:extLst>
              <a:ext uri="{FF2B5EF4-FFF2-40B4-BE49-F238E27FC236}">
                <a16:creationId xmlns:a16="http://schemas.microsoft.com/office/drawing/2014/main" id="{5D70F7A4-474A-F046-800B-97BAFE602F87}"/>
              </a:ext>
            </a:extLst>
          </p:cNvPr>
          <p:cNvSpPr txBox="1">
            <a:spLocks noChangeArrowheads="1"/>
          </p:cNvSpPr>
          <p:nvPr/>
        </p:nvSpPr>
        <p:spPr bwMode="auto">
          <a:xfrm>
            <a:off x="1502229" y="2345871"/>
            <a:ext cx="2209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dirty="0">
                <a:solidFill>
                  <a:srgbClr val="000000"/>
                </a:solidFill>
                <a:latin typeface="Tahoma" panose="020B0604030504040204" pitchFamily="34" charset="0"/>
              </a:rPr>
              <a:t>多维数据上的典型</a:t>
            </a:r>
            <a:r>
              <a:rPr lang="en-US" altLang="zh-CN" sz="1600" dirty="0">
                <a:solidFill>
                  <a:srgbClr val="000000"/>
                </a:solidFill>
                <a:latin typeface="Tahoma" panose="020B0604030504040204" pitchFamily="34" charset="0"/>
              </a:rPr>
              <a:t>OLAP</a:t>
            </a:r>
            <a:r>
              <a:rPr lang="zh-CN" altLang="en-US" sz="1600" dirty="0">
                <a:solidFill>
                  <a:srgbClr val="000000"/>
                </a:solidFill>
                <a:latin typeface="Tahoma" panose="020B0604030504040204" pitchFamily="34" charset="0"/>
              </a:rPr>
              <a:t>操作</a:t>
            </a:r>
            <a:endParaRPr lang="en-US" altLang="zh-CN" sz="1600" dirty="0">
              <a:solidFill>
                <a:srgbClr val="000000"/>
              </a:solidFill>
              <a:latin typeface="Tahoma" panose="020B0604030504040204" pitchFamily="34" charset="0"/>
            </a:endParaRPr>
          </a:p>
        </p:txBody>
      </p:sp>
      <p:pic>
        <p:nvPicPr>
          <p:cNvPr id="3" name="Picture 5">
            <a:extLst>
              <a:ext uri="{FF2B5EF4-FFF2-40B4-BE49-F238E27FC236}">
                <a16:creationId xmlns:a16="http://schemas.microsoft.com/office/drawing/2014/main" id="{503D07C5-2637-EFC9-47C0-50FBD8769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704" y="388484"/>
            <a:ext cx="5197475" cy="593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1481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42">
            <a:extLst>
              <a:ext uri="{FF2B5EF4-FFF2-40B4-BE49-F238E27FC236}">
                <a16:creationId xmlns:a16="http://schemas.microsoft.com/office/drawing/2014/main" id="{BADBFC51-A28E-656A-0E17-22ADDF937955}"/>
              </a:ext>
            </a:extLst>
          </p:cNvPr>
          <p:cNvSpPr/>
          <p:nvPr/>
        </p:nvSpPr>
        <p:spPr>
          <a:xfrm>
            <a:off x="2711721" y="3505069"/>
            <a:ext cx="6278833" cy="647700"/>
          </a:xfrm>
          <a:prstGeom prst="round2DiagRect">
            <a:avLst>
              <a:gd name="adj1" fmla="val 20943"/>
              <a:gd name="adj2" fmla="val 0"/>
            </a:avLst>
          </a:prstGeom>
          <a:solidFill>
            <a:srgbClr val="027C38"/>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helvetica"/>
              <a:ea typeface="微软雅黑"/>
              <a:cs typeface="+mn-cs"/>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2" name="TextBox 6">
            <a:extLst>
              <a:ext uri="{FF2B5EF4-FFF2-40B4-BE49-F238E27FC236}">
                <a16:creationId xmlns:a16="http://schemas.microsoft.com/office/drawing/2014/main" id="{EC7773AB-3DEF-80CD-AFA7-FD0ABBE030F6}"/>
              </a:ext>
            </a:extLst>
          </p:cNvPr>
          <p:cNvSpPr txBox="1">
            <a:spLocks noChangeArrowheads="1"/>
          </p:cNvSpPr>
          <p:nvPr/>
        </p:nvSpPr>
        <p:spPr bwMode="auto">
          <a:xfrm>
            <a:off x="3002507" y="1932416"/>
            <a:ext cx="490518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01    </a:t>
            </a:r>
            <a:r>
              <a:rPr lang="zh-CN" altLang="en-US" sz="3600" dirty="0">
                <a:latin typeface="Impact" pitchFamily="34" charset="0"/>
                <a:ea typeface="微软雅黑" pitchFamily="34" charset="-122"/>
              </a:rPr>
              <a:t>数据仓库：基本概念</a:t>
            </a:r>
          </a:p>
        </p:txBody>
      </p:sp>
      <p:sp>
        <p:nvSpPr>
          <p:cNvPr id="3" name="TextBox 10">
            <a:extLst>
              <a:ext uri="{FF2B5EF4-FFF2-40B4-BE49-F238E27FC236}">
                <a16:creationId xmlns:a16="http://schemas.microsoft.com/office/drawing/2014/main" id="{B4A30845-B19D-0147-5FBC-F76691D00045}"/>
              </a:ext>
            </a:extLst>
          </p:cNvPr>
          <p:cNvSpPr txBox="1">
            <a:spLocks noChangeArrowheads="1"/>
          </p:cNvSpPr>
          <p:nvPr/>
        </p:nvSpPr>
        <p:spPr bwMode="auto">
          <a:xfrm>
            <a:off x="3002507" y="2745738"/>
            <a:ext cx="77139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02   </a:t>
            </a:r>
            <a:r>
              <a:rPr lang="zh-CN" altLang="en-US" sz="3600" dirty="0">
                <a:latin typeface="Impact" pitchFamily="34" charset="0"/>
                <a:ea typeface="微软雅黑" pitchFamily="34" charset="-122"/>
              </a:rPr>
              <a:t>数据仓库模型：数据立方体与</a:t>
            </a:r>
            <a:r>
              <a:rPr lang="en-US" altLang="zh-CN" sz="3600" dirty="0">
                <a:latin typeface="Impact" pitchFamily="34" charset="0"/>
                <a:ea typeface="微软雅黑" pitchFamily="34" charset="-122"/>
              </a:rPr>
              <a:t>OLAP</a:t>
            </a:r>
          </a:p>
        </p:txBody>
      </p:sp>
      <p:sp>
        <p:nvSpPr>
          <p:cNvPr id="4" name="TextBox 11">
            <a:extLst>
              <a:ext uri="{FF2B5EF4-FFF2-40B4-BE49-F238E27FC236}">
                <a16:creationId xmlns:a16="http://schemas.microsoft.com/office/drawing/2014/main" id="{B6D72D50-EF66-8CB5-7605-1745DAB3A1DC}"/>
              </a:ext>
            </a:extLst>
          </p:cNvPr>
          <p:cNvSpPr txBox="1">
            <a:spLocks noChangeArrowheads="1"/>
          </p:cNvSpPr>
          <p:nvPr/>
        </p:nvSpPr>
        <p:spPr bwMode="auto">
          <a:xfrm>
            <a:off x="3002507" y="3559060"/>
            <a:ext cx="48923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itchFamily="34" charset="0"/>
                <a:ea typeface="微软雅黑" pitchFamily="34" charset="-122"/>
              </a:rPr>
              <a:t>03   </a:t>
            </a:r>
            <a:r>
              <a:rPr lang="zh-CN" altLang="en-US" sz="3600" dirty="0">
                <a:solidFill>
                  <a:schemeClr val="bg1"/>
                </a:solidFill>
                <a:latin typeface="Impact" pitchFamily="34" charset="0"/>
                <a:ea typeface="微软雅黑" pitchFamily="34" charset="-122"/>
              </a:rPr>
              <a:t>数据仓库设计与使用</a:t>
            </a:r>
          </a:p>
        </p:txBody>
      </p:sp>
      <p:sp>
        <p:nvSpPr>
          <p:cNvPr id="5" name="TextBox 10">
            <a:extLst>
              <a:ext uri="{FF2B5EF4-FFF2-40B4-BE49-F238E27FC236}">
                <a16:creationId xmlns:a16="http://schemas.microsoft.com/office/drawing/2014/main" id="{185FB205-477F-A859-E7EC-9BD4A61A1DA8}"/>
              </a:ext>
            </a:extLst>
          </p:cNvPr>
          <p:cNvSpPr txBox="1">
            <a:spLocks noChangeArrowheads="1"/>
          </p:cNvSpPr>
          <p:nvPr/>
        </p:nvSpPr>
        <p:spPr bwMode="auto">
          <a:xfrm>
            <a:off x="3002507" y="4372382"/>
            <a:ext cx="349294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04   </a:t>
            </a:r>
            <a:r>
              <a:rPr lang="zh-CN" altLang="en-US" sz="3600" dirty="0">
                <a:latin typeface="Impact" pitchFamily="34" charset="0"/>
                <a:ea typeface="微软雅黑" pitchFamily="34" charset="-122"/>
              </a:rPr>
              <a:t>数据仓库实现</a:t>
            </a:r>
          </a:p>
        </p:txBody>
      </p:sp>
      <p:sp>
        <p:nvSpPr>
          <p:cNvPr id="6" name="TextBox 10">
            <a:extLst>
              <a:ext uri="{FF2B5EF4-FFF2-40B4-BE49-F238E27FC236}">
                <a16:creationId xmlns:a16="http://schemas.microsoft.com/office/drawing/2014/main" id="{EB7D1C93-2CA5-2A0A-7978-30C81F3905D5}"/>
              </a:ext>
            </a:extLst>
          </p:cNvPr>
          <p:cNvSpPr txBox="1">
            <a:spLocks noChangeArrowheads="1"/>
          </p:cNvSpPr>
          <p:nvPr/>
        </p:nvSpPr>
        <p:spPr bwMode="auto">
          <a:xfrm>
            <a:off x="3002507" y="5185703"/>
            <a:ext cx="666047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05  </a:t>
            </a:r>
            <a:r>
              <a:rPr lang="zh-CN" altLang="en-US" sz="3600" dirty="0">
                <a:latin typeface="Impact" pitchFamily="34" charset="0"/>
                <a:ea typeface="微软雅黑" pitchFamily="34" charset="-122"/>
              </a:rPr>
              <a:t>基于面向属性归纳的数据泛化</a:t>
            </a:r>
          </a:p>
        </p:txBody>
      </p:sp>
    </p:spTree>
    <p:extLst>
      <p:ext uri="{BB962C8B-B14F-4D97-AF65-F5344CB8AC3E}">
        <p14:creationId xmlns:p14="http://schemas.microsoft.com/office/powerpoint/2010/main" val="2219908822"/>
      </p:ext>
    </p:extLst>
  </p:cSld>
  <p:clrMapOvr>
    <a:masterClrMapping/>
  </p:clrMapOvr>
  <p:transition advTm="8005"/>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什么是数据仓库</a:t>
            </a:r>
            <a:r>
              <a:rPr lang="en-US" altLang="zh-CN" dirty="0"/>
              <a:t>?</a:t>
            </a:r>
            <a:endParaRPr lang="zh-CN" altLang="en-US" dirty="0"/>
          </a:p>
        </p:txBody>
      </p:sp>
      <p:sp>
        <p:nvSpPr>
          <p:cNvPr id="2" name="Rectangle 3">
            <a:extLst>
              <a:ext uri="{FF2B5EF4-FFF2-40B4-BE49-F238E27FC236}">
                <a16:creationId xmlns:a16="http://schemas.microsoft.com/office/drawing/2014/main" id="{3DC7C755-9112-8B4B-8FAC-A1DF5F88F00A}"/>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数据仓库的定义很多，但却很难有一种严格的定义</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数据仓库是一个数据库，它与公司的操作数据库分开维护。 </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允许将各种应用系统集成在一起，为统一的历史数据分析提供坚实的平台，对信息处理提供支持</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数据仓库区别于其他数据存储系统</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“数据仓库是一个面向主题的、集成的、随时间而变化的、不容易丢失的数据集合，支持管理部门的决策过程</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.”—W. H. Inmon</a:t>
            </a:r>
            <a:endParaRPr kumimoji="0" lang="en-US" altLang="zh-CN" sz="26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244035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sz="3600" dirty="0"/>
              <a:t>数据仓库设计：一个商务分析框架</a:t>
            </a:r>
            <a:endParaRPr lang="zh-CN" altLang="en-US" dirty="0"/>
          </a:p>
        </p:txBody>
      </p:sp>
      <p:sp>
        <p:nvSpPr>
          <p:cNvPr id="3" name="Rectangle 3">
            <a:extLst>
              <a:ext uri="{FF2B5EF4-FFF2-40B4-BE49-F238E27FC236}">
                <a16:creationId xmlns:a16="http://schemas.microsoft.com/office/drawing/2014/main" id="{4D64B318-AFC1-223A-3BAB-EBFF6EF5D94D}"/>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数据仓库给商业分析专家提供了什么？</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通过提供相关数据与信息，获得竞争优势</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通过有效的收集精确的描述组织的数据，获得生产力的提高</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通过提供不同级别（部门、市场、商业）的客户视图，协助客户关系管理</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通过追踪长期趋势、异常等，降低成本</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有效构建数据仓库的关键：理解和分析商业需求</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通过提供一个商业分析框架，综合各种不同的数据使用者的视图</a:t>
            </a:r>
            <a:endParaRPr kumimoji="0" lang="zh-CN" altLang="en-US" sz="22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402696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sz="3600" dirty="0"/>
              <a:t>数据仓库设计：一个商务分析框架</a:t>
            </a:r>
            <a:endParaRPr lang="zh-CN" altLang="en-US" dirty="0"/>
          </a:p>
        </p:txBody>
      </p:sp>
      <p:sp>
        <p:nvSpPr>
          <p:cNvPr id="2" name="Rectangle 3">
            <a:extLst>
              <a:ext uri="{FF2B5EF4-FFF2-40B4-BE49-F238E27FC236}">
                <a16:creationId xmlns:a16="http://schemas.microsoft.com/office/drawing/2014/main" id="{4C5392A2-3B16-0CF1-D1A6-FAC70D423A2A}"/>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数据仓库设计的四种视图</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自顶向下视图</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允许我们选择数据仓库所需的相关信息</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数据源视图</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揭示被操作数据库系统所捕获、存储和管理的信息</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数据仓库视图</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由事实表和维表所组成</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商务查询视图</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从最终用户的角度透视数据仓库中的数据</a:t>
            </a:r>
            <a:endParaRPr kumimoji="0" lang="zh-CN" altLang="en-US" sz="22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32690265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数据仓库的设计过程</a:t>
            </a:r>
          </a:p>
        </p:txBody>
      </p:sp>
      <p:sp>
        <p:nvSpPr>
          <p:cNvPr id="2" name="Rectangle 3">
            <a:extLst>
              <a:ext uri="{FF2B5EF4-FFF2-40B4-BE49-F238E27FC236}">
                <a16:creationId xmlns:a16="http://schemas.microsoft.com/office/drawing/2014/main" id="{3662ADF7-BF9B-1DA7-1A8F-5547192A686B}"/>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自顶向下法、自底向上法或者两者的混合方法</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自顶向下法：由总体设计和规划开始</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在技术成熟、商业理解透彻的情况下使用</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自底向上法：以实验和原型开始</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常用在模型和技术开发的初期，可以有效的对使用的技术和模型进行评估，降低风险</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混合方法：上述两者的结合</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从软件过程的观点</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瀑布式方法：在进行下一步前，每一步都进行结构化和系统的分析</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螺旋式方法：功能渐增的系统的快速产生，相继版本之间间隔很短</a:t>
            </a:r>
            <a:endParaRPr kumimoji="0" lang="zh-CN" altLang="en-US" sz="22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21505878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数据仓库的设计过程</a:t>
            </a:r>
          </a:p>
        </p:txBody>
      </p:sp>
      <p:sp>
        <p:nvSpPr>
          <p:cNvPr id="2" name="Rectangle 3">
            <a:extLst>
              <a:ext uri="{FF2B5EF4-FFF2-40B4-BE49-F238E27FC236}">
                <a16:creationId xmlns:a16="http://schemas.microsoft.com/office/drawing/2014/main" id="{32D7F9C4-32EB-FFC2-F48D-F1666AD38B50}"/>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典型的数据仓库设计过程</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选取待建模的</a:t>
            </a:r>
            <a:r>
              <a:rPr kumimoji="0" lang="zh-CN" altLang="en-US" sz="2600" b="1" i="1" u="none" strike="noStrike" kern="0" cap="none" spc="0" normalizeH="0" baseline="0" noProof="0">
                <a:ln>
                  <a:noFill/>
                </a:ln>
                <a:solidFill>
                  <a:srgbClr val="000000"/>
                </a:solidFill>
                <a:effectLst/>
                <a:uLnTx/>
                <a:uFillTx/>
                <a:latin typeface="Arial"/>
                <a:ea typeface="宋体" pitchFamily="2" charset="-122"/>
              </a:rPr>
              <a:t>商务过程</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找到所构建的数据仓库的主题，比如：销售、货运、订单等等</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选取商务过程的</a:t>
            </a:r>
            <a:r>
              <a:rPr kumimoji="0" lang="zh-CN" altLang="en-US" sz="2600" b="1" i="1" u="none" strike="noStrike" kern="0" cap="none" spc="0" normalizeH="0" baseline="0" noProof="0">
                <a:ln>
                  <a:noFill/>
                </a:ln>
                <a:solidFill>
                  <a:srgbClr val="000000"/>
                </a:solidFill>
                <a:effectLst/>
                <a:uLnTx/>
                <a:uFillTx/>
                <a:latin typeface="Arial"/>
                <a:ea typeface="宋体" pitchFamily="2" charset="-122"/>
              </a:rPr>
              <a:t>颗粒度</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数据起始于多细的颗粒度，比如：记录每条详细订单，或是开始于每日的汇总数据</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选取用于每个事实表记录的</a:t>
            </a:r>
            <a:r>
              <a:rPr kumimoji="0" lang="zh-CN" altLang="en-US" sz="2600" b="1" i="1" u="none" strike="noStrike" kern="0" cap="none" spc="0" normalizeH="0" baseline="0" noProof="0">
                <a:ln>
                  <a:noFill/>
                </a:ln>
                <a:solidFill>
                  <a:srgbClr val="000000"/>
                </a:solidFill>
                <a:effectLst/>
                <a:uLnTx/>
                <a:uFillTx/>
                <a:latin typeface="Arial"/>
                <a:ea typeface="宋体" pitchFamily="2" charset="-122"/>
              </a:rPr>
              <a:t>维</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常用的维有：时间、货物、客户、供应商等</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选取将安放在事实表中的</a:t>
            </a:r>
            <a:r>
              <a:rPr kumimoji="0" lang="zh-CN" altLang="en-US" sz="2600" b="1" i="1" u="none" strike="noStrike" kern="0" cap="none" spc="0" normalizeH="0" baseline="0" noProof="0">
                <a:ln>
                  <a:noFill/>
                </a:ln>
                <a:solidFill>
                  <a:srgbClr val="000000"/>
                </a:solidFill>
                <a:effectLst/>
                <a:uLnTx/>
                <a:uFillTx/>
                <a:latin typeface="Arial"/>
                <a:ea typeface="宋体" pitchFamily="2" charset="-122"/>
              </a:rPr>
              <a:t>度量</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常用的数字度量包括：售价、货物数量等</a:t>
            </a:r>
            <a:endParaRPr kumimoji="0" lang="zh-CN" altLang="en-US" sz="22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726286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数据仓库的应用</a:t>
            </a:r>
          </a:p>
        </p:txBody>
      </p:sp>
      <p:sp>
        <p:nvSpPr>
          <p:cNvPr id="2" name="Rectangle 3">
            <a:extLst>
              <a:ext uri="{FF2B5EF4-FFF2-40B4-BE49-F238E27FC236}">
                <a16:creationId xmlns:a16="http://schemas.microsoft.com/office/drawing/2014/main" id="{F6B05884-AEC6-754F-53B4-41EE9D6CDF5E}"/>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数据仓库的三种应用</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信息处理</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支持查询和基本的统计分析，并使用交叉表、表、图标和图进行报表处理</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分析处理</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对数据仓库中的数据进行多维数据分析</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支持基本的</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OLAP</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操作，切块、切片、上卷、下钻、转轴等</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1" i="0" u="none" strike="noStrike" kern="0" cap="none" spc="0" normalizeH="0" baseline="0" noProof="0">
                <a:ln>
                  <a:noFill/>
                </a:ln>
                <a:solidFill>
                  <a:srgbClr val="000000"/>
                </a:solidFill>
                <a:effectLst/>
                <a:uLnTx/>
                <a:uFillTx/>
                <a:latin typeface="Arial"/>
                <a:ea typeface="宋体" pitchFamily="2" charset="-122"/>
              </a:rPr>
              <a:t>数据挖掘</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从隐藏模式中发现知识</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支持关联分析，构建分析性模型，分类和预测，并用可视化工具呈现挖掘的结果</a:t>
            </a:r>
            <a:endParaRPr kumimoji="0" lang="zh-CN" altLang="en-US" sz="20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3221483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从联机分析处理到联机分析挖掘</a:t>
            </a:r>
          </a:p>
        </p:txBody>
      </p:sp>
      <p:sp>
        <p:nvSpPr>
          <p:cNvPr id="2" name="Rectangle 3">
            <a:extLst>
              <a:ext uri="{FF2B5EF4-FFF2-40B4-BE49-F238E27FC236}">
                <a16:creationId xmlns:a16="http://schemas.microsoft.com/office/drawing/2014/main" id="{F6C7E389-1859-986E-725E-531D79F5B1F7}"/>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为什么要联机分析挖掘</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数据仓库中有高质量的数据</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数据仓库中存放着整合的、一致的、清理过的数据</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围绕数据仓库的信息处理结构</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存取、集成、合并多个异种数据库的转换，</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ODBC/OLEDB</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连接</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,Web</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访问和访问工具等</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基于</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OLAP</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的探测式数据分析</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使用上卷、下钻、切片、转轴等技术进行数据挖掘</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数据挖掘功能的联机选择</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多种数据挖掘功能、算法和任务的整合</a:t>
            </a:r>
            <a:endParaRPr kumimoji="0" lang="zh-CN" altLang="en-US" sz="22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763170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42">
            <a:extLst>
              <a:ext uri="{FF2B5EF4-FFF2-40B4-BE49-F238E27FC236}">
                <a16:creationId xmlns:a16="http://schemas.microsoft.com/office/drawing/2014/main" id="{BBC7543B-3DE6-FA29-ABE4-D959F8B2E081}"/>
              </a:ext>
            </a:extLst>
          </p:cNvPr>
          <p:cNvSpPr/>
          <p:nvPr/>
        </p:nvSpPr>
        <p:spPr>
          <a:xfrm>
            <a:off x="2579206" y="4278680"/>
            <a:ext cx="6278833" cy="647700"/>
          </a:xfrm>
          <a:prstGeom prst="round2DiagRect">
            <a:avLst>
              <a:gd name="adj1" fmla="val 20943"/>
              <a:gd name="adj2" fmla="val 0"/>
            </a:avLst>
          </a:prstGeom>
          <a:solidFill>
            <a:srgbClr val="027C38"/>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elvetica"/>
              <a:ea typeface="微软雅黑"/>
              <a:cs typeface="+mn-cs"/>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2" name="TextBox 6">
            <a:extLst>
              <a:ext uri="{FF2B5EF4-FFF2-40B4-BE49-F238E27FC236}">
                <a16:creationId xmlns:a16="http://schemas.microsoft.com/office/drawing/2014/main" id="{EC7773AB-3DEF-80CD-AFA7-FD0ABBE030F6}"/>
              </a:ext>
            </a:extLst>
          </p:cNvPr>
          <p:cNvSpPr txBox="1">
            <a:spLocks noChangeArrowheads="1"/>
          </p:cNvSpPr>
          <p:nvPr/>
        </p:nvSpPr>
        <p:spPr bwMode="auto">
          <a:xfrm>
            <a:off x="3002507" y="1932416"/>
            <a:ext cx="490518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01    </a:t>
            </a:r>
            <a:r>
              <a:rPr lang="zh-CN" altLang="en-US" sz="3600" dirty="0">
                <a:latin typeface="Impact" pitchFamily="34" charset="0"/>
                <a:ea typeface="微软雅黑" pitchFamily="34" charset="-122"/>
              </a:rPr>
              <a:t>数据仓库：基本概念</a:t>
            </a:r>
          </a:p>
        </p:txBody>
      </p:sp>
      <p:sp>
        <p:nvSpPr>
          <p:cNvPr id="3" name="TextBox 10">
            <a:extLst>
              <a:ext uri="{FF2B5EF4-FFF2-40B4-BE49-F238E27FC236}">
                <a16:creationId xmlns:a16="http://schemas.microsoft.com/office/drawing/2014/main" id="{B4A30845-B19D-0147-5FBC-F76691D00045}"/>
              </a:ext>
            </a:extLst>
          </p:cNvPr>
          <p:cNvSpPr txBox="1">
            <a:spLocks noChangeArrowheads="1"/>
          </p:cNvSpPr>
          <p:nvPr/>
        </p:nvSpPr>
        <p:spPr bwMode="auto">
          <a:xfrm>
            <a:off x="3002507" y="2745738"/>
            <a:ext cx="77139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02   </a:t>
            </a:r>
            <a:r>
              <a:rPr lang="zh-CN" altLang="en-US" sz="3600" dirty="0">
                <a:latin typeface="Impact" pitchFamily="34" charset="0"/>
                <a:ea typeface="微软雅黑" pitchFamily="34" charset="-122"/>
              </a:rPr>
              <a:t>数据仓库模型：数据立方体与</a:t>
            </a:r>
            <a:r>
              <a:rPr lang="en-US" altLang="zh-CN" sz="3600" dirty="0">
                <a:latin typeface="Impact" pitchFamily="34" charset="0"/>
                <a:ea typeface="微软雅黑" pitchFamily="34" charset="-122"/>
              </a:rPr>
              <a:t>OLAP</a:t>
            </a:r>
          </a:p>
        </p:txBody>
      </p:sp>
      <p:sp>
        <p:nvSpPr>
          <p:cNvPr id="4" name="TextBox 11">
            <a:extLst>
              <a:ext uri="{FF2B5EF4-FFF2-40B4-BE49-F238E27FC236}">
                <a16:creationId xmlns:a16="http://schemas.microsoft.com/office/drawing/2014/main" id="{B6D72D50-EF66-8CB5-7605-1745DAB3A1DC}"/>
              </a:ext>
            </a:extLst>
          </p:cNvPr>
          <p:cNvSpPr txBox="1">
            <a:spLocks noChangeArrowheads="1"/>
          </p:cNvSpPr>
          <p:nvPr/>
        </p:nvSpPr>
        <p:spPr bwMode="auto">
          <a:xfrm>
            <a:off x="3002507" y="3559060"/>
            <a:ext cx="48923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03   </a:t>
            </a:r>
            <a:r>
              <a:rPr lang="zh-CN" altLang="en-US" sz="3600" dirty="0">
                <a:latin typeface="Impact" pitchFamily="34" charset="0"/>
                <a:ea typeface="微软雅黑" pitchFamily="34" charset="-122"/>
              </a:rPr>
              <a:t>数据仓库设计与使用</a:t>
            </a:r>
          </a:p>
        </p:txBody>
      </p:sp>
      <p:sp>
        <p:nvSpPr>
          <p:cNvPr id="5" name="TextBox 10">
            <a:extLst>
              <a:ext uri="{FF2B5EF4-FFF2-40B4-BE49-F238E27FC236}">
                <a16:creationId xmlns:a16="http://schemas.microsoft.com/office/drawing/2014/main" id="{185FB205-477F-A859-E7EC-9BD4A61A1DA8}"/>
              </a:ext>
            </a:extLst>
          </p:cNvPr>
          <p:cNvSpPr txBox="1">
            <a:spLocks noChangeArrowheads="1"/>
          </p:cNvSpPr>
          <p:nvPr/>
        </p:nvSpPr>
        <p:spPr bwMode="auto">
          <a:xfrm>
            <a:off x="3002507" y="4372382"/>
            <a:ext cx="349294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itchFamily="34" charset="0"/>
                <a:ea typeface="微软雅黑" pitchFamily="34" charset="-122"/>
              </a:rPr>
              <a:t>04   </a:t>
            </a:r>
            <a:r>
              <a:rPr lang="zh-CN" altLang="en-US" sz="3600" dirty="0">
                <a:solidFill>
                  <a:schemeClr val="bg1"/>
                </a:solidFill>
                <a:latin typeface="Impact" pitchFamily="34" charset="0"/>
                <a:ea typeface="微软雅黑" pitchFamily="34" charset="-122"/>
              </a:rPr>
              <a:t>数据仓库实现</a:t>
            </a:r>
          </a:p>
        </p:txBody>
      </p:sp>
      <p:sp>
        <p:nvSpPr>
          <p:cNvPr id="6" name="TextBox 10">
            <a:extLst>
              <a:ext uri="{FF2B5EF4-FFF2-40B4-BE49-F238E27FC236}">
                <a16:creationId xmlns:a16="http://schemas.microsoft.com/office/drawing/2014/main" id="{EB7D1C93-2CA5-2A0A-7978-30C81F3905D5}"/>
              </a:ext>
            </a:extLst>
          </p:cNvPr>
          <p:cNvSpPr txBox="1">
            <a:spLocks noChangeArrowheads="1"/>
          </p:cNvSpPr>
          <p:nvPr/>
        </p:nvSpPr>
        <p:spPr bwMode="auto">
          <a:xfrm>
            <a:off x="3002507" y="5185703"/>
            <a:ext cx="666047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05  </a:t>
            </a:r>
            <a:r>
              <a:rPr lang="zh-CN" altLang="en-US" sz="3600" dirty="0">
                <a:latin typeface="Impact" pitchFamily="34" charset="0"/>
                <a:ea typeface="微软雅黑" pitchFamily="34" charset="-122"/>
              </a:rPr>
              <a:t>基于面向属性归纳的数据泛化</a:t>
            </a:r>
          </a:p>
        </p:txBody>
      </p:sp>
    </p:spTree>
    <p:extLst>
      <p:ext uri="{BB962C8B-B14F-4D97-AF65-F5344CB8AC3E}">
        <p14:creationId xmlns:p14="http://schemas.microsoft.com/office/powerpoint/2010/main" val="2662969963"/>
      </p:ext>
    </p:extLst>
  </p:cSld>
  <p:clrMapOvr>
    <a:masterClrMapping/>
  </p:clrMapOvr>
  <p:transition advTm="8005"/>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sz="3600" dirty="0"/>
              <a:t>数据仓库的实现</a:t>
            </a:r>
            <a:endParaRPr lang="zh-CN" altLang="en-US" dirty="0"/>
          </a:p>
        </p:txBody>
      </p:sp>
      <p:sp>
        <p:nvSpPr>
          <p:cNvPr id="2" name="内容占位符 2">
            <a:extLst>
              <a:ext uri="{FF2B5EF4-FFF2-40B4-BE49-F238E27FC236}">
                <a16:creationId xmlns:a16="http://schemas.microsoft.com/office/drawing/2014/main" id="{80F27B34-1B06-9DDF-1C60-B383B6A6C8FD}"/>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数据仓库中的</a:t>
            </a:r>
            <a:r>
              <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rPr>
              <a:t>OLAP</a:t>
            </a: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查询是一种海量数据计算 </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e.g.</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想象一下对过去</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10</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年各地区的软件产品销售的汇总查询</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用户却希望这个计算能在数秒钟内完成</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解决方法在于以下数据仓库实现的关键技术</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数据立方体计算技术</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存取方法</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查询处理技术</a:t>
            </a:r>
            <a:endParaRPr kumimoji="0" lang="zh-CN" altLang="en-US" sz="22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1262883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sz="3600" dirty="0"/>
              <a:t>数据立方体的有效计算</a:t>
            </a:r>
            <a:endParaRPr lang="zh-CN" altLang="en-US" dirty="0"/>
          </a:p>
        </p:txBody>
      </p:sp>
      <p:sp>
        <p:nvSpPr>
          <p:cNvPr id="2" name="内容占位符 2">
            <a:extLst>
              <a:ext uri="{FF2B5EF4-FFF2-40B4-BE49-F238E27FC236}">
                <a16:creationId xmlns:a16="http://schemas.microsoft.com/office/drawing/2014/main" id="{708356BF-1618-2D55-EAE0-E3A9B5F0A1DB}"/>
              </a:ext>
            </a:extLst>
          </p:cNvPr>
          <p:cNvSpPr txBox="1">
            <a:spLocks/>
          </p:cNvSpPr>
          <p:nvPr/>
        </p:nvSpPr>
        <p:spPr bwMode="auto">
          <a:xfrm>
            <a:off x="457200" y="1600200"/>
            <a:ext cx="8229600" cy="361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核心：有效计算多个维集合上的聚集 </a:t>
            </a:r>
            <a:r>
              <a:rPr kumimoji="0" lang="en-US" altLang="zh-CN" sz="2600" b="0" i="0" u="none" strike="noStrike" kern="0" cap="none" spc="0" normalizeH="0" baseline="0" noProof="0">
                <a:ln>
                  <a:noFill/>
                </a:ln>
                <a:solidFill>
                  <a:srgbClr val="000000"/>
                </a:solidFill>
                <a:effectLst/>
                <a:uLnTx/>
                <a:uFillTx/>
                <a:latin typeface="Arial"/>
                <a:ea typeface="宋体" pitchFamily="2" charset="-122"/>
                <a:cs typeface="+mn-cs"/>
              </a:rPr>
              <a:t>(compute cube)</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类似于实现</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SQL</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中的</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GROUP BY</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操作</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cs typeface="+mn-cs"/>
              </a:rPr>
              <a:t>E.g. </a:t>
            </a: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一个数据立方体</a:t>
            </a:r>
            <a:r>
              <a:rPr kumimoji="0" lang="en-US" altLang="zh-CN" sz="2600" b="0" i="0" u="none" strike="noStrike" kern="0" cap="none" spc="0" normalizeH="0" baseline="0" noProof="0">
                <a:ln>
                  <a:noFill/>
                </a:ln>
                <a:solidFill>
                  <a:srgbClr val="000000"/>
                </a:solidFill>
                <a:effectLst/>
                <a:uLnTx/>
                <a:uFillTx/>
                <a:latin typeface="Arial"/>
                <a:ea typeface="宋体" pitchFamily="2" charset="-122"/>
                <a:cs typeface="+mn-cs"/>
              </a:rPr>
              <a:t>sales_cube</a:t>
            </a: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，包含</a:t>
            </a:r>
            <a:r>
              <a:rPr kumimoji="0" lang="en-US" altLang="zh-CN" sz="2600" b="0" i="0" u="none" strike="noStrike" kern="0" cap="none" spc="0" normalizeH="0" baseline="0" noProof="0">
                <a:ln>
                  <a:noFill/>
                </a:ln>
                <a:solidFill>
                  <a:srgbClr val="000000"/>
                </a:solidFill>
                <a:effectLst/>
                <a:uLnTx/>
                <a:uFillTx/>
                <a:latin typeface="Arial"/>
                <a:ea typeface="宋体" pitchFamily="2" charset="-122"/>
                <a:cs typeface="+mn-cs"/>
              </a:rPr>
              <a:t>city</a:t>
            </a: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a:t>
            </a:r>
            <a:r>
              <a:rPr kumimoji="0" lang="en-US" altLang="zh-CN" sz="2600" b="0" i="0" u="none" strike="noStrike" kern="0" cap="none" spc="0" normalizeH="0" baseline="0" noProof="0">
                <a:ln>
                  <a:noFill/>
                </a:ln>
                <a:solidFill>
                  <a:srgbClr val="000000"/>
                </a:solidFill>
                <a:effectLst/>
                <a:uLnTx/>
                <a:uFillTx/>
                <a:latin typeface="Arial"/>
                <a:ea typeface="宋体" pitchFamily="2" charset="-122"/>
                <a:cs typeface="+mn-cs"/>
              </a:rPr>
              <a:t>item</a:t>
            </a: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a:t>
            </a:r>
            <a:r>
              <a:rPr kumimoji="0" lang="en-US" altLang="zh-CN" sz="2600" b="0" i="0" u="none" strike="noStrike" kern="0" cap="none" spc="0" normalizeH="0" baseline="0" noProof="0">
                <a:ln>
                  <a:noFill/>
                </a:ln>
                <a:solidFill>
                  <a:srgbClr val="000000"/>
                </a:solidFill>
                <a:effectLst/>
                <a:uLnTx/>
                <a:uFillTx/>
                <a:latin typeface="Arial"/>
                <a:ea typeface="宋体" pitchFamily="2" charset="-122"/>
                <a:cs typeface="+mn-cs"/>
              </a:rPr>
              <a:t>year</a:t>
            </a: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和</a:t>
            </a:r>
            <a:r>
              <a:rPr kumimoji="0" lang="en-US" altLang="zh-CN" sz="2600" b="0" i="0" u="none" strike="noStrike" kern="0" cap="none" spc="0" normalizeH="0" baseline="0" noProof="0">
                <a:ln>
                  <a:noFill/>
                </a:ln>
                <a:solidFill>
                  <a:srgbClr val="000000"/>
                </a:solidFill>
                <a:effectLst/>
                <a:uLnTx/>
                <a:uFillTx/>
                <a:latin typeface="Arial"/>
                <a:ea typeface="宋体" pitchFamily="2" charset="-122"/>
                <a:cs typeface="+mn-cs"/>
              </a:rPr>
              <a:t>sales_in_dollars</a:t>
            </a: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，可以在不同的层次上查询汇总这些数据</a:t>
            </a:r>
            <a:endParaRPr kumimoji="0" lang="en-US" altLang="zh-CN" sz="2600" b="0" i="0" u="none" strike="noStrike" kern="0" cap="none" spc="0" normalizeH="0" baseline="0" noProof="0">
              <a:ln>
                <a:noFill/>
              </a:ln>
              <a:solidFill>
                <a:srgbClr val="000000"/>
              </a:solidFill>
              <a:effectLst/>
              <a:uLnTx/>
              <a:uFillTx/>
              <a:latin typeface="Arial"/>
              <a:ea typeface="宋体" pitchFamily="2" charset="-122"/>
              <a:cs typeface="+mn-cs"/>
            </a:endParaRP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(item, city, year) –3D</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(item, city), (item year), (city, year) —2D</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(item), (city), (year) —1D</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 --0D</a:t>
            </a:r>
          </a:p>
        </p:txBody>
      </p:sp>
      <p:grpSp>
        <p:nvGrpSpPr>
          <p:cNvPr id="3" name="Group 4">
            <a:extLst>
              <a:ext uri="{FF2B5EF4-FFF2-40B4-BE49-F238E27FC236}">
                <a16:creationId xmlns:a16="http://schemas.microsoft.com/office/drawing/2014/main" id="{B94A708C-2625-FC0A-A7D7-DF6EC8560381}"/>
              </a:ext>
            </a:extLst>
          </p:cNvPr>
          <p:cNvGrpSpPr>
            <a:grpSpLocks/>
          </p:cNvGrpSpPr>
          <p:nvPr/>
        </p:nvGrpSpPr>
        <p:grpSpPr bwMode="auto">
          <a:xfrm>
            <a:off x="6843713" y="3407569"/>
            <a:ext cx="3987800" cy="3094038"/>
            <a:chOff x="3056" y="2160"/>
            <a:chExt cx="2512" cy="1949"/>
          </a:xfrm>
        </p:grpSpPr>
        <p:sp>
          <p:nvSpPr>
            <p:cNvPr id="4" name="Line 5">
              <a:extLst>
                <a:ext uri="{FF2B5EF4-FFF2-40B4-BE49-F238E27FC236}">
                  <a16:creationId xmlns:a16="http://schemas.microsoft.com/office/drawing/2014/main" id="{DE2092D1-1EA4-5D59-A77B-6D20A5529880}"/>
                </a:ext>
              </a:extLst>
            </p:cNvPr>
            <p:cNvSpPr>
              <a:spLocks noChangeShapeType="1"/>
            </p:cNvSpPr>
            <p:nvPr/>
          </p:nvSpPr>
          <p:spPr bwMode="auto">
            <a:xfrm flipV="1">
              <a:off x="4356" y="3408"/>
              <a:ext cx="672" cy="48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1" hangingPunct="1"/>
              <a:endParaRPr lang="zh-CN" altLang="en-US" sz="1800">
                <a:solidFill>
                  <a:srgbClr val="000000"/>
                </a:solidFill>
                <a:ea typeface="宋体" panose="02010600030101010101" pitchFamily="2" charset="-122"/>
              </a:endParaRPr>
            </a:p>
          </p:txBody>
        </p:sp>
        <p:sp>
          <p:nvSpPr>
            <p:cNvPr id="5" name="Line 6">
              <a:extLst>
                <a:ext uri="{FF2B5EF4-FFF2-40B4-BE49-F238E27FC236}">
                  <a16:creationId xmlns:a16="http://schemas.microsoft.com/office/drawing/2014/main" id="{ED469D2B-0248-0268-F3B2-FE8FCFA2B753}"/>
                </a:ext>
              </a:extLst>
            </p:cNvPr>
            <p:cNvSpPr>
              <a:spLocks noChangeShapeType="1"/>
            </p:cNvSpPr>
            <p:nvPr/>
          </p:nvSpPr>
          <p:spPr bwMode="auto">
            <a:xfrm flipH="1" flipV="1">
              <a:off x="4376" y="3384"/>
              <a:ext cx="1" cy="528"/>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1" hangingPunct="1"/>
              <a:endParaRPr lang="zh-CN" altLang="en-US" sz="1800">
                <a:solidFill>
                  <a:srgbClr val="000000"/>
                </a:solidFill>
                <a:ea typeface="宋体" panose="02010600030101010101" pitchFamily="2" charset="-122"/>
              </a:endParaRPr>
            </a:p>
          </p:txBody>
        </p:sp>
        <p:sp>
          <p:nvSpPr>
            <p:cNvPr id="6" name="Freeform 7">
              <a:extLst>
                <a:ext uri="{FF2B5EF4-FFF2-40B4-BE49-F238E27FC236}">
                  <a16:creationId xmlns:a16="http://schemas.microsoft.com/office/drawing/2014/main" id="{D295F566-D039-06A1-3949-4C5DD004301C}"/>
                </a:ext>
              </a:extLst>
            </p:cNvPr>
            <p:cNvSpPr>
              <a:spLocks/>
            </p:cNvSpPr>
            <p:nvPr/>
          </p:nvSpPr>
          <p:spPr bwMode="auto">
            <a:xfrm>
              <a:off x="3712" y="3432"/>
              <a:ext cx="664" cy="480"/>
            </a:xfrm>
            <a:custGeom>
              <a:avLst/>
              <a:gdLst>
                <a:gd name="T0" fmla="*/ 664 w 664"/>
                <a:gd name="T1" fmla="*/ 480 h 480"/>
                <a:gd name="T2" fmla="*/ 0 w 664"/>
                <a:gd name="T3" fmla="*/ 0 h 480"/>
                <a:gd name="T4" fmla="*/ 0 60000 65536"/>
                <a:gd name="T5" fmla="*/ 0 60000 65536"/>
                <a:gd name="T6" fmla="*/ 0 w 664"/>
                <a:gd name="T7" fmla="*/ 0 h 480"/>
                <a:gd name="T8" fmla="*/ 664 w 664"/>
                <a:gd name="T9" fmla="*/ 480 h 480"/>
              </a:gdLst>
              <a:ahLst/>
              <a:cxnLst>
                <a:cxn ang="T4">
                  <a:pos x="T0" y="T1"/>
                </a:cxn>
                <a:cxn ang="T5">
                  <a:pos x="T2" y="T3"/>
                </a:cxn>
              </a:cxnLst>
              <a:rect l="T6" t="T7" r="T8" b="T9"/>
              <a:pathLst>
                <a:path w="664" h="480">
                  <a:moveTo>
                    <a:pt x="664" y="480"/>
                  </a:moveTo>
                  <a:lnTo>
                    <a:pt x="0" y="0"/>
                  </a:lnTo>
                </a:path>
              </a:pathLst>
            </a:custGeom>
            <a:noFill/>
            <a:ln w="12700">
              <a:solidFill>
                <a:srgbClr val="008484"/>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sz="1800">
                <a:solidFill>
                  <a:srgbClr val="000000"/>
                </a:solidFill>
                <a:ea typeface="宋体" panose="02010600030101010101" pitchFamily="2" charset="-122"/>
              </a:endParaRPr>
            </a:p>
          </p:txBody>
        </p:sp>
        <p:sp>
          <p:nvSpPr>
            <p:cNvPr id="7" name="Text Box 8">
              <a:extLst>
                <a:ext uri="{FF2B5EF4-FFF2-40B4-BE49-F238E27FC236}">
                  <a16:creationId xmlns:a16="http://schemas.microsoft.com/office/drawing/2014/main" id="{899702CF-77AF-C355-36C8-8F6E7847C2C2}"/>
                </a:ext>
              </a:extLst>
            </p:cNvPr>
            <p:cNvSpPr txBox="1">
              <a:spLocks noChangeArrowheads="1"/>
            </p:cNvSpPr>
            <p:nvPr/>
          </p:nvSpPr>
          <p:spPr bwMode="auto">
            <a:xfrm>
              <a:off x="4032" y="2688"/>
              <a:ext cx="5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Tx/>
                <a:buNone/>
              </a:pPr>
              <a:r>
                <a:rPr lang="en-US" altLang="zh-CN" sz="1800">
                  <a:solidFill>
                    <a:srgbClr val="008484"/>
                  </a:solidFill>
                  <a:latin typeface="Times New Roman" panose="02020603050405020304" pitchFamily="18" charset="0"/>
                </a:rPr>
                <a:t>(item)</a:t>
              </a:r>
              <a:endParaRPr lang="en-US" altLang="zh-CN" sz="1800" u="sng">
                <a:solidFill>
                  <a:srgbClr val="008484"/>
                </a:solidFill>
                <a:latin typeface="Times New Roman" panose="02020603050405020304" pitchFamily="18" charset="0"/>
              </a:endParaRPr>
            </a:p>
          </p:txBody>
        </p:sp>
        <p:sp>
          <p:nvSpPr>
            <p:cNvPr id="8" name="Line 9">
              <a:extLst>
                <a:ext uri="{FF2B5EF4-FFF2-40B4-BE49-F238E27FC236}">
                  <a16:creationId xmlns:a16="http://schemas.microsoft.com/office/drawing/2014/main" id="{244B4FBF-3271-A450-9F3B-40ACBB7BCC11}"/>
                </a:ext>
              </a:extLst>
            </p:cNvPr>
            <p:cNvSpPr>
              <a:spLocks noChangeShapeType="1"/>
            </p:cNvSpPr>
            <p:nvPr/>
          </p:nvSpPr>
          <p:spPr bwMode="auto">
            <a:xfrm>
              <a:off x="3704" y="2808"/>
              <a:ext cx="1" cy="624"/>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1" hangingPunct="1"/>
              <a:endParaRPr lang="zh-CN" altLang="en-US" sz="1800">
                <a:solidFill>
                  <a:srgbClr val="000000"/>
                </a:solidFill>
                <a:ea typeface="宋体" panose="02010600030101010101" pitchFamily="2" charset="-122"/>
              </a:endParaRPr>
            </a:p>
          </p:txBody>
        </p:sp>
        <p:sp>
          <p:nvSpPr>
            <p:cNvPr id="9" name="Line 10">
              <a:extLst>
                <a:ext uri="{FF2B5EF4-FFF2-40B4-BE49-F238E27FC236}">
                  <a16:creationId xmlns:a16="http://schemas.microsoft.com/office/drawing/2014/main" id="{CED51B3F-99B6-C833-57B9-2854287900D1}"/>
                </a:ext>
              </a:extLst>
            </p:cNvPr>
            <p:cNvSpPr>
              <a:spLocks noChangeShapeType="1"/>
            </p:cNvSpPr>
            <p:nvPr/>
          </p:nvSpPr>
          <p:spPr bwMode="auto">
            <a:xfrm>
              <a:off x="3704" y="2808"/>
              <a:ext cx="672" cy="576"/>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1" hangingPunct="1"/>
              <a:endParaRPr lang="zh-CN" altLang="en-US" sz="1800">
                <a:solidFill>
                  <a:srgbClr val="000000"/>
                </a:solidFill>
                <a:ea typeface="宋体" panose="02010600030101010101" pitchFamily="2" charset="-122"/>
              </a:endParaRPr>
            </a:p>
          </p:txBody>
        </p:sp>
        <p:sp>
          <p:nvSpPr>
            <p:cNvPr id="10" name="Line 11">
              <a:extLst>
                <a:ext uri="{FF2B5EF4-FFF2-40B4-BE49-F238E27FC236}">
                  <a16:creationId xmlns:a16="http://schemas.microsoft.com/office/drawing/2014/main" id="{873B12D5-F4F6-E335-3D5A-F7E885BEDCCC}"/>
                </a:ext>
              </a:extLst>
            </p:cNvPr>
            <p:cNvSpPr>
              <a:spLocks noChangeShapeType="1"/>
            </p:cNvSpPr>
            <p:nvPr/>
          </p:nvSpPr>
          <p:spPr bwMode="auto">
            <a:xfrm>
              <a:off x="5048" y="2856"/>
              <a:ext cx="1" cy="576"/>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1" hangingPunct="1"/>
              <a:endParaRPr lang="zh-CN" altLang="en-US" sz="1800">
                <a:solidFill>
                  <a:srgbClr val="000000"/>
                </a:solidFill>
                <a:ea typeface="宋体" panose="02010600030101010101" pitchFamily="2" charset="-122"/>
              </a:endParaRPr>
            </a:p>
          </p:txBody>
        </p:sp>
        <p:sp>
          <p:nvSpPr>
            <p:cNvPr id="11" name="Line 12">
              <a:extLst>
                <a:ext uri="{FF2B5EF4-FFF2-40B4-BE49-F238E27FC236}">
                  <a16:creationId xmlns:a16="http://schemas.microsoft.com/office/drawing/2014/main" id="{1654C462-6B06-3E68-A501-F54CB97098C7}"/>
                </a:ext>
              </a:extLst>
            </p:cNvPr>
            <p:cNvSpPr>
              <a:spLocks noChangeShapeType="1"/>
            </p:cNvSpPr>
            <p:nvPr/>
          </p:nvSpPr>
          <p:spPr bwMode="auto">
            <a:xfrm>
              <a:off x="4376" y="2808"/>
              <a:ext cx="672" cy="624"/>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1" hangingPunct="1"/>
              <a:endParaRPr lang="zh-CN" altLang="en-US" sz="1800">
                <a:solidFill>
                  <a:srgbClr val="000000"/>
                </a:solidFill>
                <a:ea typeface="宋体" panose="02010600030101010101" pitchFamily="2" charset="-122"/>
              </a:endParaRPr>
            </a:p>
          </p:txBody>
        </p:sp>
        <p:sp>
          <p:nvSpPr>
            <p:cNvPr id="12" name="Line 13">
              <a:extLst>
                <a:ext uri="{FF2B5EF4-FFF2-40B4-BE49-F238E27FC236}">
                  <a16:creationId xmlns:a16="http://schemas.microsoft.com/office/drawing/2014/main" id="{B6A9C5F4-775D-C5E1-2C02-BDF3037AF270}"/>
                </a:ext>
              </a:extLst>
            </p:cNvPr>
            <p:cNvSpPr>
              <a:spLocks noChangeShapeType="1"/>
            </p:cNvSpPr>
            <p:nvPr/>
          </p:nvSpPr>
          <p:spPr bwMode="auto">
            <a:xfrm flipH="1" flipV="1">
              <a:off x="4424" y="2376"/>
              <a:ext cx="624" cy="48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1" hangingPunct="1"/>
              <a:endParaRPr lang="zh-CN" altLang="en-US" sz="1800">
                <a:solidFill>
                  <a:srgbClr val="000000"/>
                </a:solidFill>
                <a:ea typeface="宋体" panose="02010600030101010101" pitchFamily="2" charset="-122"/>
              </a:endParaRPr>
            </a:p>
          </p:txBody>
        </p:sp>
        <p:sp>
          <p:nvSpPr>
            <p:cNvPr id="13" name="Line 14">
              <a:extLst>
                <a:ext uri="{FF2B5EF4-FFF2-40B4-BE49-F238E27FC236}">
                  <a16:creationId xmlns:a16="http://schemas.microsoft.com/office/drawing/2014/main" id="{07B01EC9-005B-AB06-2485-04597A8E4110}"/>
                </a:ext>
              </a:extLst>
            </p:cNvPr>
            <p:cNvSpPr>
              <a:spLocks noChangeShapeType="1"/>
            </p:cNvSpPr>
            <p:nvPr/>
          </p:nvSpPr>
          <p:spPr bwMode="auto">
            <a:xfrm flipV="1">
              <a:off x="3704" y="2376"/>
              <a:ext cx="720" cy="432"/>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1" hangingPunct="1"/>
              <a:endParaRPr lang="zh-CN" altLang="en-US" sz="1800">
                <a:solidFill>
                  <a:srgbClr val="000000"/>
                </a:solidFill>
                <a:ea typeface="宋体" panose="02010600030101010101" pitchFamily="2" charset="-122"/>
              </a:endParaRPr>
            </a:p>
          </p:txBody>
        </p:sp>
        <p:sp>
          <p:nvSpPr>
            <p:cNvPr id="14" name="Line 15">
              <a:extLst>
                <a:ext uri="{FF2B5EF4-FFF2-40B4-BE49-F238E27FC236}">
                  <a16:creationId xmlns:a16="http://schemas.microsoft.com/office/drawing/2014/main" id="{7E4CAB89-9883-5C31-5208-68247CDB80C7}"/>
                </a:ext>
              </a:extLst>
            </p:cNvPr>
            <p:cNvSpPr>
              <a:spLocks noChangeShapeType="1"/>
            </p:cNvSpPr>
            <p:nvPr/>
          </p:nvSpPr>
          <p:spPr bwMode="auto">
            <a:xfrm flipH="1">
              <a:off x="4376" y="2376"/>
              <a:ext cx="48" cy="432"/>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1" hangingPunct="1"/>
              <a:endParaRPr lang="zh-CN" altLang="en-US" sz="1800">
                <a:solidFill>
                  <a:srgbClr val="000000"/>
                </a:solidFill>
                <a:ea typeface="宋体" panose="02010600030101010101" pitchFamily="2" charset="-122"/>
              </a:endParaRPr>
            </a:p>
          </p:txBody>
        </p:sp>
        <p:sp>
          <p:nvSpPr>
            <p:cNvPr id="15" name="Text Box 16">
              <a:extLst>
                <a:ext uri="{FF2B5EF4-FFF2-40B4-BE49-F238E27FC236}">
                  <a16:creationId xmlns:a16="http://schemas.microsoft.com/office/drawing/2014/main" id="{E3D2C3C8-97EC-A087-D5C3-AFD98A04CAFA}"/>
                </a:ext>
              </a:extLst>
            </p:cNvPr>
            <p:cNvSpPr txBox="1">
              <a:spLocks noChangeArrowheads="1"/>
            </p:cNvSpPr>
            <p:nvPr/>
          </p:nvSpPr>
          <p:spPr bwMode="auto">
            <a:xfrm>
              <a:off x="3354" y="2688"/>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en-US" altLang="zh-CN" sz="1800">
                  <a:solidFill>
                    <a:srgbClr val="008484"/>
                  </a:solidFill>
                  <a:latin typeface="Times New Roman" panose="02020603050405020304" pitchFamily="18" charset="0"/>
                </a:rPr>
                <a:t>(city)</a:t>
              </a:r>
              <a:endParaRPr lang="en-US" altLang="zh-CN" sz="1800" u="sng">
                <a:solidFill>
                  <a:srgbClr val="008484"/>
                </a:solidFill>
                <a:latin typeface="Times New Roman" panose="02020603050405020304" pitchFamily="18" charset="0"/>
              </a:endParaRPr>
            </a:p>
          </p:txBody>
        </p:sp>
        <p:sp>
          <p:nvSpPr>
            <p:cNvPr id="16" name="Text Box 17">
              <a:extLst>
                <a:ext uri="{FF2B5EF4-FFF2-40B4-BE49-F238E27FC236}">
                  <a16:creationId xmlns:a16="http://schemas.microsoft.com/office/drawing/2014/main" id="{2159D831-43C6-E116-2D17-59EC0D05096B}"/>
                </a:ext>
              </a:extLst>
            </p:cNvPr>
            <p:cNvSpPr txBox="1">
              <a:spLocks noChangeArrowheads="1"/>
            </p:cNvSpPr>
            <p:nvPr/>
          </p:nvSpPr>
          <p:spPr bwMode="auto">
            <a:xfrm>
              <a:off x="4328" y="2160"/>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en-US" altLang="zh-CN" sz="1800">
                  <a:solidFill>
                    <a:srgbClr val="008484"/>
                  </a:solidFill>
                  <a:latin typeface="Times New Roman" panose="02020603050405020304" pitchFamily="18" charset="0"/>
                </a:rPr>
                <a:t>()</a:t>
              </a:r>
              <a:endParaRPr lang="en-US" altLang="zh-CN" sz="1800" u="sng">
                <a:solidFill>
                  <a:srgbClr val="008484"/>
                </a:solidFill>
                <a:latin typeface="Times New Roman" panose="02020603050405020304" pitchFamily="18" charset="0"/>
              </a:endParaRPr>
            </a:p>
          </p:txBody>
        </p:sp>
        <p:sp>
          <p:nvSpPr>
            <p:cNvPr id="17" name="Line 18">
              <a:extLst>
                <a:ext uri="{FF2B5EF4-FFF2-40B4-BE49-F238E27FC236}">
                  <a16:creationId xmlns:a16="http://schemas.microsoft.com/office/drawing/2014/main" id="{EE587E88-FB4E-7685-5C80-364AA2062A22}"/>
                </a:ext>
              </a:extLst>
            </p:cNvPr>
            <p:cNvSpPr>
              <a:spLocks noChangeShapeType="1"/>
            </p:cNvSpPr>
            <p:nvPr/>
          </p:nvSpPr>
          <p:spPr bwMode="auto">
            <a:xfrm flipV="1">
              <a:off x="3704" y="2808"/>
              <a:ext cx="672" cy="624"/>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1" hangingPunct="1"/>
              <a:endParaRPr lang="zh-CN" altLang="en-US" sz="1800">
                <a:solidFill>
                  <a:srgbClr val="000000"/>
                </a:solidFill>
                <a:ea typeface="宋体" panose="02010600030101010101" pitchFamily="2" charset="-122"/>
              </a:endParaRPr>
            </a:p>
          </p:txBody>
        </p:sp>
        <p:sp>
          <p:nvSpPr>
            <p:cNvPr id="18" name="Line 19">
              <a:extLst>
                <a:ext uri="{FF2B5EF4-FFF2-40B4-BE49-F238E27FC236}">
                  <a16:creationId xmlns:a16="http://schemas.microsoft.com/office/drawing/2014/main" id="{F3CE7338-5949-CABF-21F8-88E04D6EA451}"/>
                </a:ext>
              </a:extLst>
            </p:cNvPr>
            <p:cNvSpPr>
              <a:spLocks noChangeShapeType="1"/>
            </p:cNvSpPr>
            <p:nvPr/>
          </p:nvSpPr>
          <p:spPr bwMode="auto">
            <a:xfrm flipV="1">
              <a:off x="4376" y="2856"/>
              <a:ext cx="672" cy="528"/>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1" hangingPunct="1"/>
              <a:endParaRPr lang="zh-CN" altLang="en-US" sz="1800">
                <a:solidFill>
                  <a:srgbClr val="000000"/>
                </a:solidFill>
                <a:ea typeface="宋体" panose="02010600030101010101" pitchFamily="2" charset="-122"/>
              </a:endParaRPr>
            </a:p>
          </p:txBody>
        </p:sp>
        <p:sp>
          <p:nvSpPr>
            <p:cNvPr id="19" name="Text Box 20">
              <a:extLst>
                <a:ext uri="{FF2B5EF4-FFF2-40B4-BE49-F238E27FC236}">
                  <a16:creationId xmlns:a16="http://schemas.microsoft.com/office/drawing/2014/main" id="{1EBFFADC-C839-2319-CD3C-7450893738BE}"/>
                </a:ext>
              </a:extLst>
            </p:cNvPr>
            <p:cNvSpPr txBox="1">
              <a:spLocks noChangeArrowheads="1"/>
            </p:cNvSpPr>
            <p:nvPr/>
          </p:nvSpPr>
          <p:spPr bwMode="auto">
            <a:xfrm>
              <a:off x="5032" y="2688"/>
              <a:ext cx="3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en-US" altLang="zh-CN" sz="1800">
                  <a:solidFill>
                    <a:srgbClr val="008484"/>
                  </a:solidFill>
                  <a:latin typeface="Times New Roman" panose="02020603050405020304" pitchFamily="18" charset="0"/>
                </a:rPr>
                <a:t>(year)</a:t>
              </a:r>
              <a:endParaRPr lang="en-US" altLang="zh-CN" sz="1800" u="sng">
                <a:solidFill>
                  <a:srgbClr val="008484"/>
                </a:solidFill>
                <a:latin typeface="Times New Roman" panose="02020603050405020304" pitchFamily="18" charset="0"/>
              </a:endParaRPr>
            </a:p>
          </p:txBody>
        </p:sp>
        <p:sp>
          <p:nvSpPr>
            <p:cNvPr id="20" name="Text Box 21">
              <a:extLst>
                <a:ext uri="{FF2B5EF4-FFF2-40B4-BE49-F238E27FC236}">
                  <a16:creationId xmlns:a16="http://schemas.microsoft.com/office/drawing/2014/main" id="{C10A33E9-1679-7923-FE24-96C1456C17C5}"/>
                </a:ext>
              </a:extLst>
            </p:cNvPr>
            <p:cNvSpPr txBox="1">
              <a:spLocks noChangeArrowheads="1"/>
            </p:cNvSpPr>
            <p:nvPr/>
          </p:nvSpPr>
          <p:spPr bwMode="auto">
            <a:xfrm>
              <a:off x="3056" y="3360"/>
              <a:ext cx="6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en-US" altLang="zh-CN" sz="1800">
                  <a:solidFill>
                    <a:srgbClr val="008484"/>
                  </a:solidFill>
                  <a:latin typeface="Times New Roman" panose="02020603050405020304" pitchFamily="18" charset="0"/>
                </a:rPr>
                <a:t>(city, item)</a:t>
              </a:r>
              <a:endParaRPr lang="en-US" altLang="zh-CN" sz="1800" u="sng">
                <a:solidFill>
                  <a:srgbClr val="008484"/>
                </a:solidFill>
                <a:latin typeface="Times New Roman" panose="02020603050405020304" pitchFamily="18" charset="0"/>
              </a:endParaRPr>
            </a:p>
          </p:txBody>
        </p:sp>
        <p:sp>
          <p:nvSpPr>
            <p:cNvPr id="21" name="Text Box 22">
              <a:extLst>
                <a:ext uri="{FF2B5EF4-FFF2-40B4-BE49-F238E27FC236}">
                  <a16:creationId xmlns:a16="http://schemas.microsoft.com/office/drawing/2014/main" id="{10EF3CE1-811B-7578-3D38-98942D64E6B0}"/>
                </a:ext>
              </a:extLst>
            </p:cNvPr>
            <p:cNvSpPr txBox="1">
              <a:spLocks noChangeArrowheads="1"/>
            </p:cNvSpPr>
            <p:nvPr/>
          </p:nvSpPr>
          <p:spPr bwMode="auto">
            <a:xfrm>
              <a:off x="4032" y="3360"/>
              <a:ext cx="6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en-US" altLang="zh-CN" sz="1800">
                  <a:solidFill>
                    <a:srgbClr val="008484"/>
                  </a:solidFill>
                  <a:latin typeface="Times New Roman" panose="02020603050405020304" pitchFamily="18" charset="0"/>
                </a:rPr>
                <a:t>(city, year)</a:t>
              </a:r>
              <a:endParaRPr lang="en-US" altLang="zh-CN" sz="1800" u="sng">
                <a:solidFill>
                  <a:srgbClr val="008484"/>
                </a:solidFill>
                <a:latin typeface="Times New Roman" panose="02020603050405020304" pitchFamily="18" charset="0"/>
              </a:endParaRPr>
            </a:p>
          </p:txBody>
        </p:sp>
        <p:sp>
          <p:nvSpPr>
            <p:cNvPr id="22" name="Text Box 23">
              <a:extLst>
                <a:ext uri="{FF2B5EF4-FFF2-40B4-BE49-F238E27FC236}">
                  <a16:creationId xmlns:a16="http://schemas.microsoft.com/office/drawing/2014/main" id="{74DA2093-03AA-4E45-F9C1-23ACD7EEC707}"/>
                </a:ext>
              </a:extLst>
            </p:cNvPr>
            <p:cNvSpPr txBox="1">
              <a:spLocks noChangeArrowheads="1"/>
            </p:cNvSpPr>
            <p:nvPr/>
          </p:nvSpPr>
          <p:spPr bwMode="auto">
            <a:xfrm>
              <a:off x="4896" y="3360"/>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en-US" altLang="zh-CN" sz="1800">
                  <a:solidFill>
                    <a:srgbClr val="008484"/>
                  </a:solidFill>
                  <a:latin typeface="Times New Roman" panose="02020603050405020304" pitchFamily="18" charset="0"/>
                </a:rPr>
                <a:t>(item, year)</a:t>
              </a:r>
              <a:endParaRPr lang="en-US" altLang="zh-CN" sz="1800" u="sng">
                <a:solidFill>
                  <a:srgbClr val="008484"/>
                </a:solidFill>
                <a:latin typeface="Times New Roman" panose="02020603050405020304" pitchFamily="18" charset="0"/>
              </a:endParaRPr>
            </a:p>
          </p:txBody>
        </p:sp>
        <p:sp>
          <p:nvSpPr>
            <p:cNvPr id="23" name="Text Box 24">
              <a:extLst>
                <a:ext uri="{FF2B5EF4-FFF2-40B4-BE49-F238E27FC236}">
                  <a16:creationId xmlns:a16="http://schemas.microsoft.com/office/drawing/2014/main" id="{F5FFBFEB-16A4-CBFB-CB02-5DFDAEFB39C0}"/>
                </a:ext>
              </a:extLst>
            </p:cNvPr>
            <p:cNvSpPr txBox="1">
              <a:spLocks noChangeArrowheads="1"/>
            </p:cNvSpPr>
            <p:nvPr/>
          </p:nvSpPr>
          <p:spPr bwMode="auto">
            <a:xfrm>
              <a:off x="3888" y="3936"/>
              <a:ext cx="9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en-US" altLang="zh-CN" sz="1800">
                  <a:solidFill>
                    <a:srgbClr val="008484"/>
                  </a:solidFill>
                  <a:latin typeface="Times New Roman" panose="02020603050405020304" pitchFamily="18" charset="0"/>
                </a:rPr>
                <a:t>(city, item, year)</a:t>
              </a:r>
              <a:endParaRPr lang="en-US" altLang="zh-CN" sz="1800" u="sng">
                <a:solidFill>
                  <a:srgbClr val="008484"/>
                </a:solidFill>
                <a:latin typeface="Times New Roman" panose="02020603050405020304" pitchFamily="18" charset="0"/>
              </a:endParaRPr>
            </a:p>
          </p:txBody>
        </p:sp>
      </p:grpSp>
    </p:spTree>
    <p:extLst>
      <p:ext uri="{BB962C8B-B14F-4D97-AF65-F5344CB8AC3E}">
        <p14:creationId xmlns:p14="http://schemas.microsoft.com/office/powerpoint/2010/main" val="14207550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sz="3600" dirty="0"/>
              <a:t>数据立方体的有效计算</a:t>
            </a:r>
            <a:endParaRPr lang="zh-CN" altLang="en-US" dirty="0"/>
          </a:p>
        </p:txBody>
      </p:sp>
      <p:sp>
        <p:nvSpPr>
          <p:cNvPr id="2" name="内容占位符 2">
            <a:extLst>
              <a:ext uri="{FF2B5EF4-FFF2-40B4-BE49-F238E27FC236}">
                <a16:creationId xmlns:a16="http://schemas.microsoft.com/office/drawing/2014/main" id="{F4C62077-E947-19A7-C41C-3C49976DA9BC}"/>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数据立方体可以被看成是一个</a:t>
            </a:r>
            <a:r>
              <a:rPr kumimoji="0" lang="zh-CN" altLang="en-US" sz="2600" b="1" i="1" u="none" strike="noStrike" kern="0" cap="none" spc="0" normalizeH="0" baseline="0" noProof="0">
                <a:ln>
                  <a:noFill/>
                </a:ln>
                <a:solidFill>
                  <a:srgbClr val="000000"/>
                </a:solidFill>
                <a:effectLst/>
                <a:uLnTx/>
                <a:uFillTx/>
                <a:latin typeface="Arial"/>
                <a:ea typeface="宋体" pitchFamily="2" charset="-122"/>
                <a:cs typeface="+mn-cs"/>
              </a:rPr>
              <a:t>方体的格</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最底层的方体是基本方体</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最顶端的方体（顶点）只包含一个单元的值</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一个</a:t>
            </a:r>
            <a:r>
              <a:rPr kumimoji="0" lang="en-US" altLang="zh-CN" sz="2400" b="0" i="0" u="none" strike="noStrike" kern="0" cap="none" spc="0" normalizeH="0" baseline="0" noProof="0">
                <a:ln>
                  <a:noFill/>
                </a:ln>
                <a:solidFill>
                  <a:srgbClr val="000000"/>
                </a:solidFill>
                <a:effectLst/>
                <a:uLnTx/>
                <a:uFillTx/>
                <a:latin typeface="Arial"/>
                <a:ea typeface="宋体" pitchFamily="2" charset="-122"/>
              </a:rPr>
              <a:t>n</a:t>
            </a: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维的数据立方体，每维</a:t>
            </a:r>
            <a:r>
              <a:rPr kumimoji="0" lang="en-US" altLang="zh-CN" sz="2400" b="0" i="0" u="none" strike="noStrike" kern="0" cap="none" spc="0" normalizeH="0" baseline="0" noProof="0">
                <a:ln>
                  <a:noFill/>
                </a:ln>
                <a:solidFill>
                  <a:srgbClr val="000000"/>
                </a:solidFill>
                <a:effectLst/>
                <a:uLnTx/>
                <a:uFillTx/>
                <a:latin typeface="Arial"/>
                <a:ea typeface="宋体" pitchFamily="2" charset="-122"/>
              </a:rPr>
              <a:t>L</a:t>
            </a: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层，可能产生的方体总数是多少？</a:t>
            </a:r>
            <a:endParaRPr kumimoji="0" lang="zh-CN" altLang="en-US" sz="2200" b="0" i="0" u="none" strike="noStrike" kern="0" cap="none" spc="0" normalizeH="0" baseline="0" noProof="0">
              <a:ln>
                <a:noFill/>
              </a:ln>
              <a:solidFill>
                <a:srgbClr val="000000"/>
              </a:solidFill>
              <a:effectLst/>
              <a:uLnTx/>
              <a:uFillTx/>
              <a:latin typeface="Arial"/>
              <a:ea typeface="宋体" pitchFamily="2" charset="-122"/>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endPar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维灾难</a:t>
            </a:r>
            <a:endPar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endParaRP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E.g. </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假设数据立方体有</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10</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个维，每维</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5</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层，则可能产生的方体总数为</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5</a:t>
            </a:r>
            <a:r>
              <a:rPr kumimoji="0" lang="en-US" altLang="zh-CN" sz="2600" b="0" i="0" u="none" strike="noStrike" kern="0" cap="none" spc="0" normalizeH="0" baseline="30000" noProof="0">
                <a:ln>
                  <a:noFill/>
                </a:ln>
                <a:solidFill>
                  <a:srgbClr val="000000"/>
                </a:solidFill>
                <a:effectLst/>
                <a:uLnTx/>
                <a:uFillTx/>
                <a:latin typeface="Arial"/>
                <a:ea typeface="宋体" pitchFamily="2" charset="-122"/>
              </a:rPr>
              <a:t>10 </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 9.8×10</a:t>
            </a:r>
            <a:r>
              <a:rPr kumimoji="0" lang="en-US" altLang="zh-CN" sz="2600" b="0" i="0" u="none" strike="noStrike" kern="0" cap="none" spc="0" normalizeH="0" baseline="30000" noProof="0">
                <a:ln>
                  <a:noFill/>
                </a:ln>
                <a:solidFill>
                  <a:srgbClr val="000000"/>
                </a:solidFill>
                <a:effectLst/>
                <a:uLnTx/>
                <a:uFillTx/>
                <a:latin typeface="Arial"/>
                <a:ea typeface="宋体" pitchFamily="2" charset="-122"/>
              </a:rPr>
              <a:t>6</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个</a:t>
            </a:r>
            <a:endParaRPr kumimoji="0" lang="en-US" altLang="zh-CN" sz="2600" b="0" i="0" u="none" strike="noStrike" kern="0" cap="none" spc="0" normalizeH="0" baseline="0" noProof="0">
              <a:ln>
                <a:noFill/>
              </a:ln>
              <a:solidFill>
                <a:srgbClr val="000000"/>
              </a:solidFill>
              <a:effectLst/>
              <a:uLnTx/>
              <a:uFillTx/>
              <a:latin typeface="Arial"/>
              <a:ea typeface="宋体" pitchFamily="2" charset="-122"/>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endParaRPr kumimoji="0" lang="zh-CN" altLang="en-US" sz="3000" b="0" i="0" u="none" strike="noStrike" kern="0" cap="none" spc="0" normalizeH="0" baseline="0" noProof="0" dirty="0">
              <a:ln>
                <a:noFill/>
              </a:ln>
              <a:solidFill>
                <a:srgbClr val="000000"/>
              </a:solidFill>
              <a:effectLst/>
              <a:uLnTx/>
              <a:uFillTx/>
              <a:latin typeface="Arial"/>
              <a:ea typeface="宋体" pitchFamily="2" charset="-122"/>
              <a:cs typeface="+mn-cs"/>
            </a:endParaRPr>
          </a:p>
        </p:txBody>
      </p:sp>
    </p:spTree>
    <p:extLst>
      <p:ext uri="{BB962C8B-B14F-4D97-AF65-F5344CB8AC3E}">
        <p14:creationId xmlns:p14="http://schemas.microsoft.com/office/powerpoint/2010/main" val="404866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数据仓库关键特征一</a:t>
            </a:r>
            <a:r>
              <a:rPr lang="en-US" altLang="zh-CN" dirty="0">
                <a:latin typeface="Arial" panose="020B0604020202020204" pitchFamily="34" charset="0"/>
              </a:rPr>
              <a:t>——</a:t>
            </a:r>
            <a:r>
              <a:rPr lang="zh-CN" altLang="en-US" dirty="0"/>
              <a:t>面向主题</a:t>
            </a:r>
          </a:p>
        </p:txBody>
      </p:sp>
      <p:sp>
        <p:nvSpPr>
          <p:cNvPr id="2" name="Rectangle 3">
            <a:extLst>
              <a:ext uri="{FF2B5EF4-FFF2-40B4-BE49-F238E27FC236}">
                <a16:creationId xmlns:a16="http://schemas.microsoft.com/office/drawing/2014/main" id="{E47521B9-1778-42DC-4D31-6C7B547F5876}"/>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面向主题，是数据仓库显著区别于关系数据库系统的一个特征</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围绕一些主题，如顾客、供应商、产品等</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关注决策者的数据建模与分析，而不是集中于组织机构的日常操作和事务处理。</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排除对于决策无用的数据，提供特定主题的简明视图。</a:t>
            </a:r>
            <a:endParaRPr kumimoji="0" lang="zh-CN" altLang="en-US" sz="26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2086385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数据立方体的物化</a:t>
            </a:r>
          </a:p>
        </p:txBody>
      </p:sp>
      <p:sp>
        <p:nvSpPr>
          <p:cNvPr id="2" name="Rectangle 3">
            <a:extLst>
              <a:ext uri="{FF2B5EF4-FFF2-40B4-BE49-F238E27FC236}">
                <a16:creationId xmlns:a16="http://schemas.microsoft.com/office/drawing/2014/main" id="{221967D5-AD25-86E4-04CB-11AADC2DB5E9}"/>
              </a:ext>
            </a:extLst>
          </p:cNvPr>
          <p:cNvSpPr txBox="1">
            <a:spLocks noChangeArrowheads="1"/>
          </p:cNvSpPr>
          <p:nvPr/>
        </p:nvSpPr>
        <p:spPr bwMode="auto">
          <a:xfrm>
            <a:off x="457200" y="1706563"/>
            <a:ext cx="81470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数据立方体的</a:t>
            </a:r>
            <a:r>
              <a:rPr kumimoji="0" lang="zh-CN" altLang="en-US" sz="2600" b="1" i="1" u="none" strike="noStrike" kern="0" cap="none" spc="0" normalizeH="0" baseline="0" noProof="0">
                <a:ln>
                  <a:noFill/>
                </a:ln>
                <a:solidFill>
                  <a:srgbClr val="000000"/>
                </a:solidFill>
                <a:effectLst/>
                <a:uLnTx/>
                <a:uFillTx/>
                <a:latin typeface="Arial"/>
                <a:ea typeface="宋体" pitchFamily="2" charset="-122"/>
                <a:cs typeface="+mn-cs"/>
              </a:rPr>
              <a:t>物化</a:t>
            </a: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可以有以下三种选择：</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全物化</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预先计算所有方体</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不物化</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不预先计算任何“非基本”方体</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1" i="1" u="none" strike="noStrike" kern="0" cap="none" spc="0" normalizeH="0" baseline="0" noProof="0">
                <a:ln>
                  <a:noFill/>
                </a:ln>
                <a:solidFill>
                  <a:srgbClr val="000000"/>
                </a:solidFill>
                <a:effectLst/>
                <a:uLnTx/>
                <a:uFillTx/>
                <a:latin typeface="Arial"/>
                <a:ea typeface="宋体" pitchFamily="2" charset="-122"/>
              </a:rPr>
              <a:t>部分物化</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1" i="1" u="none" strike="noStrike" kern="0" cap="none" spc="0" normalizeH="0" baseline="0" noProof="0">
                <a:ln>
                  <a:noFill/>
                </a:ln>
                <a:solidFill>
                  <a:srgbClr val="000000"/>
                </a:solidFill>
                <a:effectLst/>
                <a:uLnTx/>
                <a:uFillTx/>
                <a:latin typeface="Arial"/>
                <a:ea typeface="宋体" pitchFamily="2" charset="-122"/>
              </a:rPr>
              <a:t>有选择的计算一个所有方体的适当子集</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1" i="1" u="none" strike="noStrike" kern="0" cap="none" spc="0" normalizeH="0" baseline="0" noProof="0">
                <a:ln>
                  <a:noFill/>
                </a:ln>
                <a:solidFill>
                  <a:srgbClr val="000000"/>
                </a:solidFill>
                <a:effectLst/>
                <a:uLnTx/>
                <a:uFillTx/>
                <a:latin typeface="Arial"/>
                <a:ea typeface="宋体" pitchFamily="2" charset="-122"/>
              </a:rPr>
              <a:t>考虑因素</a:t>
            </a:r>
            <a:r>
              <a:rPr kumimoji="0" lang="en-US" altLang="zh-CN" sz="2000" b="1" i="1" u="none" strike="noStrike" kern="0" cap="none" spc="0" normalizeH="0" baseline="0" noProof="0">
                <a:ln>
                  <a:noFill/>
                </a:ln>
                <a:solidFill>
                  <a:srgbClr val="000000"/>
                </a:solidFill>
                <a:effectLst/>
                <a:uLnTx/>
                <a:uFillTx/>
                <a:latin typeface="Arial"/>
                <a:ea typeface="宋体" pitchFamily="2" charset="-122"/>
                <a:sym typeface="Wingdings" panose="05000000000000000000" pitchFamily="2" charset="2"/>
              </a:rPr>
              <a:t>:(1)</a:t>
            </a:r>
            <a:r>
              <a:rPr kumimoji="0" lang="zh-CN" altLang="en-US" sz="2000" b="1" i="1" u="none" strike="noStrike" kern="0" cap="none" spc="0" normalizeH="0" baseline="0" noProof="0">
                <a:ln>
                  <a:noFill/>
                </a:ln>
                <a:solidFill>
                  <a:srgbClr val="000000"/>
                </a:solidFill>
                <a:effectLst/>
                <a:uLnTx/>
                <a:uFillTx/>
                <a:latin typeface="Arial"/>
                <a:ea typeface="宋体" pitchFamily="2" charset="-122"/>
              </a:rPr>
              <a:t>确定要物化的方体；</a:t>
            </a:r>
            <a:r>
              <a:rPr kumimoji="0" lang="en-US" altLang="zh-CN" sz="2000" b="1" i="1" u="none" strike="noStrike" kern="0" cap="none" spc="0" normalizeH="0" baseline="0" noProof="0">
                <a:ln>
                  <a:noFill/>
                </a:ln>
                <a:solidFill>
                  <a:srgbClr val="000000"/>
                </a:solidFill>
                <a:effectLst/>
                <a:uLnTx/>
                <a:uFillTx/>
                <a:latin typeface="Arial"/>
                <a:ea typeface="宋体" pitchFamily="2" charset="-122"/>
              </a:rPr>
              <a:t>(2)</a:t>
            </a:r>
            <a:r>
              <a:rPr kumimoji="0" lang="zh-CN" altLang="en-US" sz="2000" b="1" i="1" u="none" strike="noStrike" kern="0" cap="none" spc="0" normalizeH="0" baseline="0" noProof="0">
                <a:ln>
                  <a:noFill/>
                </a:ln>
                <a:solidFill>
                  <a:srgbClr val="000000"/>
                </a:solidFill>
                <a:effectLst/>
                <a:uLnTx/>
                <a:uFillTx/>
                <a:latin typeface="Arial"/>
                <a:ea typeface="宋体" pitchFamily="2" charset="-122"/>
              </a:rPr>
              <a:t>在查询时利用物化的方体；</a:t>
            </a:r>
            <a:r>
              <a:rPr kumimoji="0" lang="en-US" altLang="zh-CN" sz="2000" b="1" i="1" u="none" strike="noStrike" kern="0" cap="none" spc="0" normalizeH="0" baseline="0" noProof="0">
                <a:ln>
                  <a:noFill/>
                </a:ln>
                <a:solidFill>
                  <a:srgbClr val="000000"/>
                </a:solidFill>
                <a:effectLst/>
                <a:uLnTx/>
                <a:uFillTx/>
                <a:latin typeface="Arial"/>
                <a:ea typeface="宋体" pitchFamily="2" charset="-122"/>
              </a:rPr>
              <a:t>(3)</a:t>
            </a:r>
            <a:r>
              <a:rPr kumimoji="0" lang="zh-CN" altLang="en-US" sz="2000" b="1" i="1" u="none" strike="noStrike" kern="0" cap="none" spc="0" normalizeH="0" baseline="0" noProof="0">
                <a:ln>
                  <a:noFill/>
                </a:ln>
                <a:solidFill>
                  <a:srgbClr val="000000"/>
                </a:solidFill>
                <a:effectLst/>
                <a:uLnTx/>
                <a:uFillTx/>
                <a:latin typeface="Arial"/>
                <a:ea typeface="宋体" pitchFamily="2" charset="-122"/>
              </a:rPr>
              <a:t>在装载和刷新时，有效的更新物化的方体</a:t>
            </a:r>
            <a:endParaRPr kumimoji="0" lang="zh-CN" altLang="en-US" sz="2200" b="1" i="1" u="none" strike="noStrike" kern="0" cap="none" spc="0" normalizeH="0" baseline="0" noProof="0">
              <a:ln>
                <a:noFill/>
              </a:ln>
              <a:solidFill>
                <a:srgbClr val="000000"/>
              </a:solidFill>
              <a:effectLst/>
              <a:uLnTx/>
              <a:uFillTx/>
              <a:latin typeface="Arial"/>
              <a:ea typeface="宋体" pitchFamily="2" charset="-122"/>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rPr>
              <a:t>确定物化哪些方体</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考虑工作负荷下的查询、它们的频率和它们的开销等等</a:t>
            </a:r>
            <a:endParaRPr kumimoji="0" lang="zh-CN" altLang="en-US" sz="2200" b="0" i="0" u="none" strike="noStrike" kern="0" cap="none" spc="0" normalizeH="0" baseline="0" noProof="0" dirty="0">
              <a:ln>
                <a:noFill/>
              </a:ln>
              <a:solidFill>
                <a:srgbClr val="000000"/>
              </a:solidFill>
              <a:effectLst/>
              <a:uLnTx/>
              <a:uFillTx/>
              <a:latin typeface="Arial"/>
              <a:ea typeface="宋体" pitchFamily="2" charset="-122"/>
            </a:endParaRPr>
          </a:p>
        </p:txBody>
      </p:sp>
      <p:graphicFrame>
        <p:nvGraphicFramePr>
          <p:cNvPr id="3" name="Object 2">
            <a:extLst>
              <a:ext uri="{FF2B5EF4-FFF2-40B4-BE49-F238E27FC236}">
                <a16:creationId xmlns:a16="http://schemas.microsoft.com/office/drawing/2014/main" id="{EDE64C1A-83AA-54DB-FBE6-78FEED259F8D}"/>
              </a:ext>
            </a:extLst>
          </p:cNvPr>
          <p:cNvGraphicFramePr>
            <a:graphicFrameLocks noChangeAspect="1"/>
          </p:cNvGraphicFramePr>
          <p:nvPr/>
        </p:nvGraphicFramePr>
        <p:xfrm>
          <a:off x="3781425" y="2276475"/>
          <a:ext cx="1943100" cy="876300"/>
        </p:xfrm>
        <a:graphic>
          <a:graphicData uri="http://schemas.openxmlformats.org/presentationml/2006/ole">
            <mc:AlternateContent xmlns:mc="http://schemas.openxmlformats.org/markup-compatibility/2006">
              <mc:Choice xmlns:v="urn:schemas-microsoft-com:vml" Requires="v">
                <p:oleObj name="公式" r:id="rId2" imgW="1295400" imgH="584200" progId="Equation.3">
                  <p:embed/>
                </p:oleObj>
              </mc:Choice>
              <mc:Fallback>
                <p:oleObj name="公式" r:id="rId2" imgW="1295400" imgH="584200" progId="Equation.3">
                  <p:embed/>
                  <p:pic>
                    <p:nvPicPr>
                      <p:cNvPr id="52228" name="Object 2">
                        <a:extLst>
                          <a:ext uri="{FF2B5EF4-FFF2-40B4-BE49-F238E27FC236}">
                            <a16:creationId xmlns:a16="http://schemas.microsoft.com/office/drawing/2014/main" id="{44D9CC23-1C50-D942-F219-E6F6B30C3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425" y="2276475"/>
                        <a:ext cx="1943100" cy="876300"/>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030341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en-US" altLang="zh-CN" dirty="0"/>
              <a:t>OLAP</a:t>
            </a:r>
            <a:r>
              <a:rPr lang="zh-CN" altLang="en-US" dirty="0"/>
              <a:t>服务器架构</a:t>
            </a:r>
          </a:p>
        </p:txBody>
      </p:sp>
      <p:sp>
        <p:nvSpPr>
          <p:cNvPr id="2" name="Rectangle 3">
            <a:extLst>
              <a:ext uri="{FF2B5EF4-FFF2-40B4-BE49-F238E27FC236}">
                <a16:creationId xmlns:a16="http://schemas.microsoft.com/office/drawing/2014/main" id="{83D192AA-074B-F409-AA24-7873626DFEE6}"/>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多维</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OLAP</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服务器</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(MOLAP)</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基于数组的多维存储引擎（稀疏矩阵技术）</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1" i="1" u="none" strike="noStrike" kern="0" cap="none" spc="0" normalizeH="0" baseline="0" noProof="0">
                <a:ln>
                  <a:noFill/>
                </a:ln>
                <a:solidFill>
                  <a:srgbClr val="000000"/>
                </a:solidFill>
                <a:effectLst/>
                <a:uLnTx/>
                <a:uFillTx/>
                <a:latin typeface="Arial"/>
                <a:ea typeface="宋体" pitchFamily="2" charset="-122"/>
              </a:rPr>
              <a:t>能对预计算的汇总数据快速索引</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混合</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OLAP</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服务器</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(HOLAP)</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结合上述两种技术，更大的使用灵活性</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特殊的</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SQL</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服务器</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在星型和雪花模型上支持</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SQL</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查询</a:t>
            </a:r>
            <a:endParaRPr kumimoji="0" lang="zh-CN" altLang="en-US" sz="22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42593576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42">
            <a:extLst>
              <a:ext uri="{FF2B5EF4-FFF2-40B4-BE49-F238E27FC236}">
                <a16:creationId xmlns:a16="http://schemas.microsoft.com/office/drawing/2014/main" id="{C73EBDBA-EA16-EDE3-A57F-B9FBCC284CC7}"/>
              </a:ext>
            </a:extLst>
          </p:cNvPr>
          <p:cNvSpPr/>
          <p:nvPr/>
        </p:nvSpPr>
        <p:spPr>
          <a:xfrm>
            <a:off x="2956583" y="5092001"/>
            <a:ext cx="6966015" cy="647700"/>
          </a:xfrm>
          <a:prstGeom prst="round2DiagRect">
            <a:avLst>
              <a:gd name="adj1" fmla="val 20943"/>
              <a:gd name="adj2" fmla="val 0"/>
            </a:avLst>
          </a:prstGeom>
          <a:solidFill>
            <a:srgbClr val="027C38"/>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elvetica"/>
              <a:ea typeface="微软雅黑"/>
              <a:cs typeface="+mn-cs"/>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2" name="TextBox 6">
            <a:extLst>
              <a:ext uri="{FF2B5EF4-FFF2-40B4-BE49-F238E27FC236}">
                <a16:creationId xmlns:a16="http://schemas.microsoft.com/office/drawing/2014/main" id="{EC7773AB-3DEF-80CD-AFA7-FD0ABBE030F6}"/>
              </a:ext>
            </a:extLst>
          </p:cNvPr>
          <p:cNvSpPr txBox="1">
            <a:spLocks noChangeArrowheads="1"/>
          </p:cNvSpPr>
          <p:nvPr/>
        </p:nvSpPr>
        <p:spPr bwMode="auto">
          <a:xfrm>
            <a:off x="3002507" y="1932416"/>
            <a:ext cx="490518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01    </a:t>
            </a:r>
            <a:r>
              <a:rPr lang="zh-CN" altLang="en-US" sz="3600" dirty="0">
                <a:latin typeface="Impact" pitchFamily="34" charset="0"/>
                <a:ea typeface="微软雅黑" pitchFamily="34" charset="-122"/>
              </a:rPr>
              <a:t>数据仓库：基本概念</a:t>
            </a:r>
          </a:p>
        </p:txBody>
      </p:sp>
      <p:sp>
        <p:nvSpPr>
          <p:cNvPr id="3" name="TextBox 10">
            <a:extLst>
              <a:ext uri="{FF2B5EF4-FFF2-40B4-BE49-F238E27FC236}">
                <a16:creationId xmlns:a16="http://schemas.microsoft.com/office/drawing/2014/main" id="{B4A30845-B19D-0147-5FBC-F76691D00045}"/>
              </a:ext>
            </a:extLst>
          </p:cNvPr>
          <p:cNvSpPr txBox="1">
            <a:spLocks noChangeArrowheads="1"/>
          </p:cNvSpPr>
          <p:nvPr/>
        </p:nvSpPr>
        <p:spPr bwMode="auto">
          <a:xfrm>
            <a:off x="3002507" y="2745738"/>
            <a:ext cx="77139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02   </a:t>
            </a:r>
            <a:r>
              <a:rPr lang="zh-CN" altLang="en-US" sz="3600" dirty="0">
                <a:latin typeface="Impact" pitchFamily="34" charset="0"/>
                <a:ea typeface="微软雅黑" pitchFamily="34" charset="-122"/>
              </a:rPr>
              <a:t>数据仓库模型：数据立方体与</a:t>
            </a:r>
            <a:r>
              <a:rPr lang="en-US" altLang="zh-CN" sz="3600" dirty="0">
                <a:latin typeface="Impact" pitchFamily="34" charset="0"/>
                <a:ea typeface="微软雅黑" pitchFamily="34" charset="-122"/>
              </a:rPr>
              <a:t>OLAP</a:t>
            </a:r>
          </a:p>
        </p:txBody>
      </p:sp>
      <p:sp>
        <p:nvSpPr>
          <p:cNvPr id="4" name="TextBox 11">
            <a:extLst>
              <a:ext uri="{FF2B5EF4-FFF2-40B4-BE49-F238E27FC236}">
                <a16:creationId xmlns:a16="http://schemas.microsoft.com/office/drawing/2014/main" id="{B6D72D50-EF66-8CB5-7605-1745DAB3A1DC}"/>
              </a:ext>
            </a:extLst>
          </p:cNvPr>
          <p:cNvSpPr txBox="1">
            <a:spLocks noChangeArrowheads="1"/>
          </p:cNvSpPr>
          <p:nvPr/>
        </p:nvSpPr>
        <p:spPr bwMode="auto">
          <a:xfrm>
            <a:off x="3002507" y="3559060"/>
            <a:ext cx="48923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03   </a:t>
            </a:r>
            <a:r>
              <a:rPr lang="zh-CN" altLang="en-US" sz="3600" dirty="0">
                <a:latin typeface="Impact" pitchFamily="34" charset="0"/>
                <a:ea typeface="微软雅黑" pitchFamily="34" charset="-122"/>
              </a:rPr>
              <a:t>数据仓库设计与使用</a:t>
            </a:r>
          </a:p>
        </p:txBody>
      </p:sp>
      <p:sp>
        <p:nvSpPr>
          <p:cNvPr id="5" name="TextBox 10">
            <a:extLst>
              <a:ext uri="{FF2B5EF4-FFF2-40B4-BE49-F238E27FC236}">
                <a16:creationId xmlns:a16="http://schemas.microsoft.com/office/drawing/2014/main" id="{185FB205-477F-A859-E7EC-9BD4A61A1DA8}"/>
              </a:ext>
            </a:extLst>
          </p:cNvPr>
          <p:cNvSpPr txBox="1">
            <a:spLocks noChangeArrowheads="1"/>
          </p:cNvSpPr>
          <p:nvPr/>
        </p:nvSpPr>
        <p:spPr bwMode="auto">
          <a:xfrm>
            <a:off x="3002507" y="4372382"/>
            <a:ext cx="349294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04   </a:t>
            </a:r>
            <a:r>
              <a:rPr lang="zh-CN" altLang="en-US" sz="3600" dirty="0">
                <a:latin typeface="Impact" pitchFamily="34" charset="0"/>
                <a:ea typeface="微软雅黑" pitchFamily="34" charset="-122"/>
              </a:rPr>
              <a:t>数据仓库实现</a:t>
            </a:r>
          </a:p>
        </p:txBody>
      </p:sp>
      <p:sp>
        <p:nvSpPr>
          <p:cNvPr id="6" name="TextBox 10">
            <a:extLst>
              <a:ext uri="{FF2B5EF4-FFF2-40B4-BE49-F238E27FC236}">
                <a16:creationId xmlns:a16="http://schemas.microsoft.com/office/drawing/2014/main" id="{EB7D1C93-2CA5-2A0A-7978-30C81F3905D5}"/>
              </a:ext>
            </a:extLst>
          </p:cNvPr>
          <p:cNvSpPr txBox="1">
            <a:spLocks noChangeArrowheads="1"/>
          </p:cNvSpPr>
          <p:nvPr/>
        </p:nvSpPr>
        <p:spPr bwMode="auto">
          <a:xfrm>
            <a:off x="3002507" y="5185703"/>
            <a:ext cx="666047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itchFamily="34" charset="0"/>
                <a:ea typeface="微软雅黑" pitchFamily="34" charset="-122"/>
              </a:rPr>
              <a:t>05  </a:t>
            </a:r>
            <a:r>
              <a:rPr lang="zh-CN" altLang="en-US" sz="3600" dirty="0">
                <a:solidFill>
                  <a:schemeClr val="bg1"/>
                </a:solidFill>
                <a:latin typeface="Impact" pitchFamily="34" charset="0"/>
                <a:ea typeface="微软雅黑" pitchFamily="34" charset="-122"/>
              </a:rPr>
              <a:t>基于面向属性归纳的数据泛化</a:t>
            </a:r>
          </a:p>
        </p:txBody>
      </p:sp>
    </p:spTree>
    <p:extLst>
      <p:ext uri="{BB962C8B-B14F-4D97-AF65-F5344CB8AC3E}">
        <p14:creationId xmlns:p14="http://schemas.microsoft.com/office/powerpoint/2010/main" val="3685566062"/>
      </p:ext>
    </p:extLst>
  </p:cSld>
  <p:clrMapOvr>
    <a:masterClrMapping/>
  </p:clrMapOvr>
  <p:transition advTm="8005"/>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数据泛化</a:t>
            </a:r>
          </a:p>
        </p:txBody>
      </p:sp>
      <p:pic>
        <p:nvPicPr>
          <p:cNvPr id="3" name="图片 2">
            <a:extLst>
              <a:ext uri="{FF2B5EF4-FFF2-40B4-BE49-F238E27FC236}">
                <a16:creationId xmlns:a16="http://schemas.microsoft.com/office/drawing/2014/main" id="{E9DB459A-53CD-BD6C-8B06-9BC27E2C2506}"/>
              </a:ext>
            </a:extLst>
          </p:cNvPr>
          <p:cNvPicPr>
            <a:picLocks noChangeAspect="1"/>
          </p:cNvPicPr>
          <p:nvPr/>
        </p:nvPicPr>
        <p:blipFill>
          <a:blip r:embed="rId2"/>
          <a:stretch>
            <a:fillRect/>
          </a:stretch>
        </p:blipFill>
        <p:spPr>
          <a:xfrm>
            <a:off x="1138935" y="1367914"/>
            <a:ext cx="8401016" cy="4688230"/>
          </a:xfrm>
          <a:prstGeom prst="rect">
            <a:avLst/>
          </a:prstGeom>
        </p:spPr>
      </p:pic>
    </p:spTree>
    <p:extLst>
      <p:ext uri="{BB962C8B-B14F-4D97-AF65-F5344CB8AC3E}">
        <p14:creationId xmlns:p14="http://schemas.microsoft.com/office/powerpoint/2010/main" val="239452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什么是概念描述？</a:t>
            </a:r>
          </a:p>
        </p:txBody>
      </p:sp>
      <p:sp>
        <p:nvSpPr>
          <p:cNvPr id="2" name="Rectangle 3">
            <a:extLst>
              <a:ext uri="{FF2B5EF4-FFF2-40B4-BE49-F238E27FC236}">
                <a16:creationId xmlns:a16="http://schemas.microsoft.com/office/drawing/2014/main" id="{9F5F01A7-C08B-A754-3042-089C6FB69E44}"/>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概念描述是一种数据泛化的形式。</a:t>
            </a:r>
            <a:endPar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endParaRP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概念通常指数据的汇集</a:t>
            </a:r>
            <a:endParaRPr kumimoji="0" lang="en-US" altLang="zh-CN" sz="2600" b="0" i="0" u="none" strike="noStrike" kern="0" cap="none" spc="0" normalizeH="0" baseline="0" noProof="0">
              <a:ln>
                <a:noFill/>
              </a:ln>
              <a:solidFill>
                <a:srgbClr val="000000"/>
              </a:solidFill>
              <a:effectLst/>
              <a:uLnTx/>
              <a:uFillTx/>
              <a:latin typeface="Arial"/>
              <a:ea typeface="宋体" pitchFamily="2" charset="-122"/>
            </a:endParaRP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如</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frequent buyers</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graduate students</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概念描述产生数据的特征化和比较描述，当所描述的概念所指的是对象类时，也称为</a:t>
            </a:r>
            <a:r>
              <a:rPr kumimoji="0" lang="zh-CN" altLang="en-US" sz="3000" b="1" i="0" u="none" strike="noStrike" kern="0" cap="none" spc="0" normalizeH="0" baseline="0" noProof="0">
                <a:ln>
                  <a:noFill/>
                </a:ln>
                <a:solidFill>
                  <a:srgbClr val="000000"/>
                </a:solidFill>
                <a:effectLst/>
                <a:uLnTx/>
                <a:uFillTx/>
                <a:latin typeface="Arial"/>
                <a:ea typeface="宋体" pitchFamily="2" charset="-122"/>
                <a:cs typeface="+mn-cs"/>
              </a:rPr>
              <a:t>类描述</a:t>
            </a:r>
            <a:endPar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endParaRP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1" i="0" u="none" strike="noStrike" kern="0" cap="none" spc="0" normalizeH="0" baseline="0" noProof="0">
                <a:ln>
                  <a:noFill/>
                </a:ln>
                <a:solidFill>
                  <a:srgbClr val="000000"/>
                </a:solidFill>
                <a:effectLst/>
                <a:uLnTx/>
                <a:uFillTx/>
                <a:latin typeface="Arial"/>
                <a:ea typeface="宋体" pitchFamily="2" charset="-122"/>
              </a:rPr>
              <a:t>特征化</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：提供给定数据汇集的简洁汇总</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1" i="0" u="none" strike="noStrike" kern="0" cap="none" spc="0" normalizeH="0" baseline="0" noProof="0">
                <a:ln>
                  <a:noFill/>
                </a:ln>
                <a:solidFill>
                  <a:srgbClr val="000000"/>
                </a:solidFill>
                <a:effectLst/>
                <a:uLnTx/>
                <a:uFillTx/>
                <a:latin typeface="Arial"/>
                <a:ea typeface="宋体" pitchFamily="2" charset="-122"/>
              </a:rPr>
              <a:t>比较</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：提供两个或多个数据集的比较描述</a:t>
            </a:r>
            <a:endParaRPr kumimoji="0" lang="en-US" altLang="zh-CN" sz="26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35406431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数据特征化的面向属性归纳方法</a:t>
            </a:r>
          </a:p>
        </p:txBody>
      </p:sp>
      <p:sp>
        <p:nvSpPr>
          <p:cNvPr id="2" name="Rectangle 3">
            <a:extLst>
              <a:ext uri="{FF2B5EF4-FFF2-40B4-BE49-F238E27FC236}">
                <a16:creationId xmlns:a16="http://schemas.microsoft.com/office/drawing/2014/main" id="{24DD221B-28C6-02D3-5539-FA03B5C88959}"/>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一种面向关系数据查询的、基于汇总的在线数据分析技术。</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受数据类型和度量类型的约束比较少</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面向属性归纳的基本思想：</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使用关系数据库查询收集任务相关的数据</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通过考察任务相关数据中每个属性的不同值的个数进行泛化，方法是属性删除或者是属性泛化</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通过合并相等的，泛化的广义元组，并累计他们对应的计数值进行聚集操作</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通过与用户交互，将广义关系以图表或规则等形式，提交给用户</a:t>
            </a:r>
            <a:endParaRPr kumimoji="0" lang="zh-CN" altLang="en-US" sz="22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16442054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数据聚焦</a:t>
            </a:r>
          </a:p>
        </p:txBody>
      </p:sp>
      <p:sp>
        <p:nvSpPr>
          <p:cNvPr id="2" name="Rectangle 3">
            <a:extLst>
              <a:ext uri="{FF2B5EF4-FFF2-40B4-BE49-F238E27FC236}">
                <a16:creationId xmlns:a16="http://schemas.microsoft.com/office/drawing/2014/main" id="{1C21DF47-0CE4-1E65-9CCE-21E35919F69B}"/>
              </a:ext>
            </a:extLst>
          </p:cNvPr>
          <p:cNvSpPr txBox="1">
            <a:spLocks noChangeArrowheads="1"/>
          </p:cNvSpPr>
          <p:nvPr/>
        </p:nvSpPr>
        <p:spPr bwMode="auto">
          <a:xfrm>
            <a:off x="457200" y="1600200"/>
            <a:ext cx="822960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目的是获得跟任务相关的数据集，包括属性或维</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示例：</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描述</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Big-University</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数据库中研究生的一般特征</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使用</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SQL</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语句选取任务相关数据</a:t>
            </a:r>
          </a:p>
          <a:p>
            <a:pPr marL="696912" marR="0" lvl="2"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tabLst/>
              <a:defRPr/>
            </a:pP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Select name, gender, major, birth_place, birth_date, residence, phone#, gpa</a:t>
            </a:r>
          </a:p>
          <a:p>
            <a:pPr marL="696912" marR="0" lvl="2"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tabLst/>
              <a:defRPr/>
            </a:pP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from student</a:t>
            </a:r>
          </a:p>
          <a:p>
            <a:pPr marL="696912" marR="0" lvl="2"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tabLst/>
              <a:defRPr/>
            </a:pP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where  status in {"Msc", "M.A.", "MBA", "PhD"}</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endParaRPr kumimoji="0" lang="en-US" altLang="zh-CN" sz="3000" b="0" i="0" u="none" strike="noStrike" kern="0" cap="none" spc="0" normalizeH="0" baseline="0" noProof="0" dirty="0">
              <a:ln>
                <a:noFill/>
              </a:ln>
              <a:solidFill>
                <a:srgbClr val="000000"/>
              </a:solidFill>
              <a:effectLst/>
              <a:uLnTx/>
              <a:uFillTx/>
              <a:latin typeface="Arial"/>
              <a:ea typeface="宋体" pitchFamily="2" charset="-122"/>
              <a:cs typeface="+mn-cs"/>
            </a:endParaRPr>
          </a:p>
        </p:txBody>
      </p:sp>
      <p:graphicFrame>
        <p:nvGraphicFramePr>
          <p:cNvPr id="3" name="对象 1">
            <a:extLst>
              <a:ext uri="{FF2B5EF4-FFF2-40B4-BE49-F238E27FC236}">
                <a16:creationId xmlns:a16="http://schemas.microsoft.com/office/drawing/2014/main" id="{00B575B5-5AF3-C371-138D-4670460BB195}"/>
              </a:ext>
            </a:extLst>
          </p:cNvPr>
          <p:cNvGraphicFramePr>
            <a:graphicFrameLocks noChangeAspect="1"/>
          </p:cNvGraphicFramePr>
          <p:nvPr/>
        </p:nvGraphicFramePr>
        <p:xfrm>
          <a:off x="1254125" y="4519613"/>
          <a:ext cx="7710488" cy="2365375"/>
        </p:xfrm>
        <a:graphic>
          <a:graphicData uri="http://schemas.openxmlformats.org/presentationml/2006/ole">
            <mc:AlternateContent xmlns:mc="http://schemas.openxmlformats.org/markup-compatibility/2006">
              <mc:Choice xmlns:v="urn:schemas-microsoft-com:vml" Requires="v">
                <p:oleObj name="Document" r:id="rId2" imgW="7932935" imgH="2381873" progId="Word.Document.8">
                  <p:embed/>
                </p:oleObj>
              </mc:Choice>
              <mc:Fallback>
                <p:oleObj name="Document" r:id="rId2" imgW="7932935" imgH="2381873" progId="Word.Document.8">
                  <p:embed/>
                  <p:pic>
                    <p:nvPicPr>
                      <p:cNvPr id="59396" name="对象 1">
                        <a:extLst>
                          <a:ext uri="{FF2B5EF4-FFF2-40B4-BE49-F238E27FC236}">
                            <a16:creationId xmlns:a16="http://schemas.microsoft.com/office/drawing/2014/main" id="{BE979373-4B1E-674E-C0C4-F20F3273B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125" y="4519613"/>
                        <a:ext cx="7710488" cy="236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Box 2">
            <a:extLst>
              <a:ext uri="{FF2B5EF4-FFF2-40B4-BE49-F238E27FC236}">
                <a16:creationId xmlns:a16="http://schemas.microsoft.com/office/drawing/2014/main" id="{245B72BA-59E7-A03B-A44E-C64D8095DB2F}"/>
              </a:ext>
            </a:extLst>
          </p:cNvPr>
          <p:cNvSpPr txBox="1">
            <a:spLocks noChangeArrowheads="1"/>
          </p:cNvSpPr>
          <p:nvPr/>
        </p:nvSpPr>
        <p:spPr bwMode="auto">
          <a:xfrm>
            <a:off x="468313" y="4810125"/>
            <a:ext cx="7905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初始工作关系</a:t>
            </a:r>
          </a:p>
        </p:txBody>
      </p:sp>
    </p:spTree>
    <p:extLst>
      <p:ext uri="{BB962C8B-B14F-4D97-AF65-F5344CB8AC3E}">
        <p14:creationId xmlns:p14="http://schemas.microsoft.com/office/powerpoint/2010/main" val="21465171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数据泛化</a:t>
            </a:r>
          </a:p>
        </p:txBody>
      </p:sp>
      <p:sp>
        <p:nvSpPr>
          <p:cNvPr id="2" name="Rectangle 3">
            <a:extLst>
              <a:ext uri="{FF2B5EF4-FFF2-40B4-BE49-F238E27FC236}">
                <a16:creationId xmlns:a16="http://schemas.microsoft.com/office/drawing/2014/main" id="{8B5E0B36-5ED0-E4D2-A7D0-293660FC4D30}"/>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数据泛化的两种常用方法：属性删除和属性泛化</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属性删除的适用规则：对初始工作关系中具有大量不同值的属性，符合以下情况，应使用属性删除：</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在此属性上没有泛化操作符（比如该属性没有定义相关的概念分层）</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该属性的较高层概念用其他属性表示</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属性泛化的使用规则：如果初始工作关系中的某个属性具有大量不同值，且该属性上存在泛化操作符，则使用该泛化操作符对该属性进行数据泛化操作</a:t>
            </a:r>
            <a:endParaRPr kumimoji="0" lang="zh-CN" altLang="en-US" sz="26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15273668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属性泛化控制</a:t>
            </a:r>
          </a:p>
        </p:txBody>
      </p:sp>
      <p:sp>
        <p:nvSpPr>
          <p:cNvPr id="2" name="内容占位符 2">
            <a:extLst>
              <a:ext uri="{FF2B5EF4-FFF2-40B4-BE49-F238E27FC236}">
                <a16:creationId xmlns:a16="http://schemas.microsoft.com/office/drawing/2014/main" id="{860FE0AF-4A22-4D3B-799B-1617719B615B}"/>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rPr>
              <a:t>确定什么是“具有大量的不同值”，控制将属性泛化到多高的抽象层。</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rPr>
              <a:t>属性泛化控制的两种常用方法：</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属性泛化阈值控制</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对所有属性设置一个泛化阈值或者是对每个属性都设置一个阈值（一般为</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2</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到</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8</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泛化关系阈值控制</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为泛化关系设置一个阈值，确定泛化关系中，不同元组的个数的最大值。（通常为</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10</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到</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30</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，允许在实际应用中进行调整）</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两种技术的顺序使用：使用属性泛化阈值控制来泛化每个属性，然后使用关系阈值控制进一步压缩泛化的关系</a:t>
            </a:r>
            <a:endParaRPr kumimoji="0" lang="zh-CN" altLang="en-US" sz="24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20793229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归纳过程中的聚集值计算</a:t>
            </a:r>
          </a:p>
        </p:txBody>
      </p:sp>
      <p:sp>
        <p:nvSpPr>
          <p:cNvPr id="2" name="内容占位符 2">
            <a:extLst>
              <a:ext uri="{FF2B5EF4-FFF2-40B4-BE49-F238E27FC236}">
                <a16:creationId xmlns:a16="http://schemas.microsoft.com/office/drawing/2014/main" id="{F85D5804-8B24-5573-85CD-767BB7E821B0}"/>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rPr>
              <a:t>在归纳过程中，需要在不同的抽象层得到数据的量化信息或统计信息</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rPr>
              <a:t>聚集值计算过程</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聚集函数</a:t>
            </a:r>
            <a:r>
              <a:rPr kumimoji="0" lang="en-US" altLang="zh-CN" sz="2400" b="0" i="0" u="none" strike="noStrike" kern="0" cap="none" spc="0" normalizeH="0" baseline="0" noProof="0">
                <a:ln>
                  <a:noFill/>
                </a:ln>
                <a:solidFill>
                  <a:srgbClr val="000000"/>
                </a:solidFill>
                <a:effectLst/>
                <a:uLnTx/>
                <a:uFillTx/>
                <a:latin typeface="Arial"/>
                <a:ea typeface="宋体" pitchFamily="2" charset="-122"/>
              </a:rPr>
              <a:t>count</a:t>
            </a: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与每个数据库元组相关联，</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初始工作关系的每个元组的值初始化为</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1</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通过属性删除和属性泛化，初始工作关系中的元组可能被泛化，导致相等的元组分组</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新的</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相等的元组分组</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的计数值设为初始工作关系中相应元组的计数和</a:t>
            </a:r>
          </a:p>
          <a:p>
            <a:pPr marL="1339850" marR="0" lvl="3" indent="-315913" algn="l" defTabSz="914400" rtl="0" eaLnBrk="0" fontAlgn="base" latinLnBrk="0" hangingPunct="0">
              <a:lnSpc>
                <a:spcPct val="90000"/>
              </a:lnSpc>
              <a:spcBef>
                <a:spcPct val="20000"/>
              </a:spcBef>
              <a:spcAft>
                <a:spcPct val="0"/>
              </a:spcAft>
              <a:buClr>
                <a:srgbClr val="3B812F"/>
              </a:buClr>
              <a:buSzPct val="70000"/>
              <a:buFont typeface="Wingdings" panose="05000000000000000000" pitchFamily="2" charset="2"/>
              <a:buChar char="q"/>
              <a:tabLst/>
              <a:defRPr/>
            </a:pPr>
            <a:r>
              <a:rPr kumimoji="0" lang="en-US" altLang="zh-CN" sz="1900" b="0" i="0" u="none" strike="noStrike" kern="0" cap="none" spc="0" normalizeH="0" baseline="0" noProof="0">
                <a:ln>
                  <a:noFill/>
                </a:ln>
                <a:solidFill>
                  <a:srgbClr val="000000"/>
                </a:solidFill>
                <a:effectLst/>
                <a:uLnTx/>
                <a:uFillTx/>
                <a:latin typeface="Arial"/>
                <a:ea typeface="宋体" pitchFamily="2" charset="-122"/>
              </a:rPr>
              <a:t>e.g. 52</a:t>
            </a:r>
            <a:r>
              <a:rPr kumimoji="0" lang="zh-CN" altLang="en-US" sz="1900" b="0" i="0" u="none" strike="noStrike" kern="0" cap="none" spc="0" normalizeH="0" baseline="0" noProof="0">
                <a:ln>
                  <a:noFill/>
                </a:ln>
                <a:solidFill>
                  <a:srgbClr val="000000"/>
                </a:solidFill>
                <a:effectLst/>
                <a:uLnTx/>
                <a:uFillTx/>
                <a:latin typeface="Arial"/>
                <a:ea typeface="宋体" pitchFamily="2" charset="-122"/>
              </a:rPr>
              <a:t>个初始工作关系中的元组泛化为一个新的元组</a:t>
            </a:r>
            <a:r>
              <a:rPr kumimoji="0" lang="en-US" altLang="zh-CN" sz="1900" b="0" i="0" u="none" strike="noStrike" kern="0" cap="none" spc="0" normalizeH="0" baseline="0" noProof="0">
                <a:ln>
                  <a:noFill/>
                </a:ln>
                <a:solidFill>
                  <a:srgbClr val="000000"/>
                </a:solidFill>
                <a:effectLst/>
                <a:uLnTx/>
                <a:uFillTx/>
                <a:latin typeface="Arial"/>
                <a:ea typeface="宋体" pitchFamily="2" charset="-122"/>
              </a:rPr>
              <a:t>T</a:t>
            </a:r>
            <a:r>
              <a:rPr kumimoji="0" lang="zh-CN" altLang="en-US" sz="1900" b="0" i="0" u="none" strike="noStrike" kern="0" cap="none" spc="0" normalizeH="0" baseline="0" noProof="0">
                <a:ln>
                  <a:noFill/>
                </a:ln>
                <a:solidFill>
                  <a:srgbClr val="000000"/>
                </a:solidFill>
                <a:effectLst/>
                <a:uLnTx/>
                <a:uFillTx/>
                <a:latin typeface="Arial"/>
                <a:ea typeface="宋体" pitchFamily="2" charset="-122"/>
              </a:rPr>
              <a:t>，则</a:t>
            </a:r>
            <a:r>
              <a:rPr kumimoji="0" lang="en-US" altLang="zh-CN" sz="1900" b="0" i="0" u="none" strike="noStrike" kern="0" cap="none" spc="0" normalizeH="0" baseline="0" noProof="0">
                <a:ln>
                  <a:noFill/>
                </a:ln>
                <a:solidFill>
                  <a:srgbClr val="000000"/>
                </a:solidFill>
                <a:effectLst/>
                <a:uLnTx/>
                <a:uFillTx/>
                <a:latin typeface="Arial"/>
                <a:ea typeface="宋体" pitchFamily="2" charset="-122"/>
              </a:rPr>
              <a:t>T</a:t>
            </a:r>
            <a:r>
              <a:rPr kumimoji="0" lang="zh-CN" altLang="en-US" sz="1900" b="0" i="0" u="none" strike="noStrike" kern="0" cap="none" spc="0" normalizeH="0" baseline="0" noProof="0">
                <a:ln>
                  <a:noFill/>
                </a:ln>
                <a:solidFill>
                  <a:srgbClr val="000000"/>
                </a:solidFill>
                <a:effectLst/>
                <a:uLnTx/>
                <a:uFillTx/>
                <a:latin typeface="Arial"/>
                <a:ea typeface="宋体" pitchFamily="2" charset="-122"/>
              </a:rPr>
              <a:t>的计数设置为</a:t>
            </a:r>
            <a:r>
              <a:rPr kumimoji="0" lang="en-US" altLang="zh-CN" sz="1900" b="0" i="0" u="none" strike="noStrike" kern="0" cap="none" spc="0" normalizeH="0" baseline="0" noProof="0">
                <a:ln>
                  <a:noFill/>
                </a:ln>
                <a:solidFill>
                  <a:srgbClr val="000000"/>
                </a:solidFill>
                <a:effectLst/>
                <a:uLnTx/>
                <a:uFillTx/>
                <a:latin typeface="Arial"/>
                <a:ea typeface="宋体" pitchFamily="2" charset="-122"/>
              </a:rPr>
              <a:t>52</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还可以应用其他聚集函数，包括</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sum</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avg</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等</a:t>
            </a:r>
            <a:endParaRPr kumimoji="0" lang="zh-CN" altLang="en-US" sz="20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2356203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数据仓库关键特征二</a:t>
            </a:r>
            <a:r>
              <a:rPr lang="en-US" altLang="zh-CN" dirty="0">
                <a:latin typeface="Arial" panose="020B0604020202020204" pitchFamily="34" charset="0"/>
              </a:rPr>
              <a:t>——</a:t>
            </a:r>
            <a:r>
              <a:rPr lang="zh-CN" altLang="en-US" dirty="0"/>
              <a:t>数据集成</a:t>
            </a:r>
          </a:p>
        </p:txBody>
      </p:sp>
      <p:sp>
        <p:nvSpPr>
          <p:cNvPr id="2" name="Rectangle 3">
            <a:extLst>
              <a:ext uri="{FF2B5EF4-FFF2-40B4-BE49-F238E27FC236}">
                <a16:creationId xmlns:a16="http://schemas.microsoft.com/office/drawing/2014/main" id="{B3C10E31-C450-7AD1-6FFC-704196FD0F28}"/>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一个数据仓库是通过集成多个异种数据源来构造的。</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关系数据库，一般文件，</a:t>
            </a:r>
            <a:r>
              <a:rPr kumimoji="0" lang="zh-CN" altLang="en-US" sz="2600" b="1" i="1" u="none" strike="noStrike" kern="0" cap="none" spc="0" normalizeH="0" baseline="0" noProof="0">
                <a:ln>
                  <a:noFill/>
                </a:ln>
                <a:solidFill>
                  <a:srgbClr val="000000"/>
                </a:solidFill>
                <a:effectLst/>
                <a:uLnTx/>
                <a:uFillTx/>
                <a:latin typeface="Arial"/>
                <a:ea typeface="宋体" pitchFamily="2" charset="-122"/>
              </a:rPr>
              <a:t>联机事务处理记录</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使用数据清理和数据集成技术。</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确保命名约定、编码结构、属性度量等的一致性。</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当数据被移到数据仓库时，它们要经过转化。</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endParaRPr kumimoji="0" lang="en-US" altLang="zh-CN" sz="3000" b="0" i="0" u="none" strike="noStrike" kern="0" cap="none" spc="0" normalizeH="0" baseline="0" noProof="0" dirty="0">
              <a:ln>
                <a:noFill/>
              </a:ln>
              <a:solidFill>
                <a:srgbClr val="000000"/>
              </a:solidFill>
              <a:effectLst/>
              <a:uLnTx/>
              <a:uFillTx/>
              <a:latin typeface="Arial"/>
              <a:ea typeface="宋体" pitchFamily="2" charset="-122"/>
              <a:cs typeface="+mn-cs"/>
            </a:endParaRPr>
          </a:p>
        </p:txBody>
      </p:sp>
    </p:spTree>
    <p:extLst>
      <p:ext uri="{BB962C8B-B14F-4D97-AF65-F5344CB8AC3E}">
        <p14:creationId xmlns:p14="http://schemas.microsoft.com/office/powerpoint/2010/main" val="6649973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面向属性的归纳</a:t>
            </a:r>
            <a:r>
              <a:rPr lang="en-US" altLang="zh-CN" dirty="0">
                <a:latin typeface="Arial" panose="020B0604020202020204" pitchFamily="34" charset="0"/>
              </a:rPr>
              <a:t>——</a:t>
            </a:r>
            <a:r>
              <a:rPr lang="zh-CN" altLang="en-US" dirty="0"/>
              <a:t>示例</a:t>
            </a:r>
          </a:p>
        </p:txBody>
      </p:sp>
      <p:sp>
        <p:nvSpPr>
          <p:cNvPr id="2" name="Rectangle 3">
            <a:extLst>
              <a:ext uri="{FF2B5EF4-FFF2-40B4-BE49-F238E27FC236}">
                <a16:creationId xmlns:a16="http://schemas.microsoft.com/office/drawing/2014/main" id="{8BBA68A6-EB35-94BB-B2BE-D9224122A016}"/>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挖掘</a:t>
            </a:r>
            <a:r>
              <a:rPr kumimoji="0" lang="en-US" altLang="zh-CN" sz="3000" b="0" i="0" u="none" strike="noStrike" kern="0" cap="none" spc="0" normalizeH="0" baseline="0" noProof="0">
                <a:ln>
                  <a:noFill/>
                </a:ln>
                <a:solidFill>
                  <a:srgbClr val="000000"/>
                </a:solidFill>
                <a:effectLst/>
                <a:uLnTx/>
                <a:uFillTx/>
                <a:latin typeface="Arial"/>
                <a:ea typeface="宋体" pitchFamily="2" charset="-122"/>
                <a:cs typeface="+mn-cs"/>
              </a:rPr>
              <a:t>BigUniversity</a:t>
            </a: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数据库中研究生的一般特征</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name</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：删除属性（大量不同值，无泛化操作符）</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gender</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：保留该属性，不泛化</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major</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：根据概念分层向上攀升</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文，理，工</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birth_place</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：根据概念分层</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location</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向上攀升</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birth_date</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：泛化为</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age</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，再泛化为</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age_range</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residence</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：根据概念分层</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location</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向上攀升</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phone#</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：删除属性</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gpa</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：根据</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GPA</a:t>
            </a: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的分级作为概念分层</a:t>
            </a:r>
            <a:endParaRPr kumimoji="0" lang="zh-CN" altLang="en-US" sz="26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25491201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面向属性的归纳</a:t>
            </a:r>
            <a:r>
              <a:rPr lang="en-US" altLang="zh-CN" dirty="0">
                <a:latin typeface="Arial" panose="020B0604020202020204" pitchFamily="34" charset="0"/>
              </a:rPr>
              <a:t>——</a:t>
            </a:r>
            <a:r>
              <a:rPr lang="zh-CN" altLang="en-US" dirty="0"/>
              <a:t>示例</a:t>
            </a:r>
          </a:p>
        </p:txBody>
      </p:sp>
      <p:graphicFrame>
        <p:nvGraphicFramePr>
          <p:cNvPr id="2" name="Object 2">
            <a:extLst>
              <a:ext uri="{FF2B5EF4-FFF2-40B4-BE49-F238E27FC236}">
                <a16:creationId xmlns:a16="http://schemas.microsoft.com/office/drawing/2014/main" id="{60B0B92E-4B06-AAFF-46D8-A9A72B8B4718}"/>
              </a:ext>
            </a:extLst>
          </p:cNvPr>
          <p:cNvGraphicFramePr>
            <a:graphicFrameLocks noChangeAspect="1"/>
          </p:cNvGraphicFramePr>
          <p:nvPr>
            <p:extLst>
              <p:ext uri="{D42A27DB-BD31-4B8C-83A1-F6EECF244321}">
                <p14:modId xmlns:p14="http://schemas.microsoft.com/office/powerpoint/2010/main" val="2287840482"/>
              </p:ext>
            </p:extLst>
          </p:nvPr>
        </p:nvGraphicFramePr>
        <p:xfrm>
          <a:off x="1289731" y="1461861"/>
          <a:ext cx="7710487" cy="2365375"/>
        </p:xfrm>
        <a:graphic>
          <a:graphicData uri="http://schemas.openxmlformats.org/presentationml/2006/ole">
            <mc:AlternateContent xmlns:mc="http://schemas.openxmlformats.org/markup-compatibility/2006">
              <mc:Choice xmlns:v="urn:schemas-microsoft-com:vml" Requires="v">
                <p:oleObj name="Document" r:id="rId2" imgW="7932935" imgH="2381873" progId="Word.Document.8">
                  <p:embed/>
                </p:oleObj>
              </mc:Choice>
              <mc:Fallback>
                <p:oleObj name="Document" r:id="rId2" imgW="7932935" imgH="2381873" progId="Word.Document.8">
                  <p:embed/>
                  <p:pic>
                    <p:nvPicPr>
                      <p:cNvPr id="64515" name="Object 2">
                        <a:extLst>
                          <a:ext uri="{FF2B5EF4-FFF2-40B4-BE49-F238E27FC236}">
                            <a16:creationId xmlns:a16="http://schemas.microsoft.com/office/drawing/2014/main" id="{D40F2DAB-B28B-A47A-5314-0259C6A0F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731" y="1461861"/>
                        <a:ext cx="7710487" cy="236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Line 5">
            <a:extLst>
              <a:ext uri="{FF2B5EF4-FFF2-40B4-BE49-F238E27FC236}">
                <a16:creationId xmlns:a16="http://schemas.microsoft.com/office/drawing/2014/main" id="{EF965E88-4249-4707-BD34-A259C5775843}"/>
              </a:ext>
            </a:extLst>
          </p:cNvPr>
          <p:cNvSpPr>
            <a:spLocks noChangeShapeType="1"/>
          </p:cNvSpPr>
          <p:nvPr/>
        </p:nvSpPr>
        <p:spPr bwMode="auto">
          <a:xfrm>
            <a:off x="2423206" y="1469799"/>
            <a:ext cx="0" cy="2133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 name="Line 6">
            <a:extLst>
              <a:ext uri="{FF2B5EF4-FFF2-40B4-BE49-F238E27FC236}">
                <a16:creationId xmlns:a16="http://schemas.microsoft.com/office/drawing/2014/main" id="{97D2467D-2A3A-F319-B02C-5E4A491EC38A}"/>
              </a:ext>
            </a:extLst>
          </p:cNvPr>
          <p:cNvSpPr>
            <a:spLocks noChangeShapeType="1"/>
          </p:cNvSpPr>
          <p:nvPr/>
        </p:nvSpPr>
        <p:spPr bwMode="auto">
          <a:xfrm>
            <a:off x="3109006" y="1469799"/>
            <a:ext cx="0" cy="2133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 name="Line 7">
            <a:extLst>
              <a:ext uri="{FF2B5EF4-FFF2-40B4-BE49-F238E27FC236}">
                <a16:creationId xmlns:a16="http://schemas.microsoft.com/office/drawing/2014/main" id="{7FB918FF-D0D5-9093-A633-35FA9DF5A624}"/>
              </a:ext>
            </a:extLst>
          </p:cNvPr>
          <p:cNvSpPr>
            <a:spLocks noChangeShapeType="1"/>
          </p:cNvSpPr>
          <p:nvPr/>
        </p:nvSpPr>
        <p:spPr bwMode="auto">
          <a:xfrm>
            <a:off x="3871006" y="1469799"/>
            <a:ext cx="0" cy="2133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6" name="Line 8">
            <a:extLst>
              <a:ext uri="{FF2B5EF4-FFF2-40B4-BE49-F238E27FC236}">
                <a16:creationId xmlns:a16="http://schemas.microsoft.com/office/drawing/2014/main" id="{4051A9E0-787D-F9D0-8D30-C211BC79912B}"/>
              </a:ext>
            </a:extLst>
          </p:cNvPr>
          <p:cNvSpPr>
            <a:spLocks noChangeShapeType="1"/>
          </p:cNvSpPr>
          <p:nvPr/>
        </p:nvSpPr>
        <p:spPr bwMode="auto">
          <a:xfrm>
            <a:off x="5166406" y="1469799"/>
            <a:ext cx="0" cy="2133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7" name="Line 9">
            <a:extLst>
              <a:ext uri="{FF2B5EF4-FFF2-40B4-BE49-F238E27FC236}">
                <a16:creationId xmlns:a16="http://schemas.microsoft.com/office/drawing/2014/main" id="{49CD2FDE-01FD-A198-1575-DA516156EE33}"/>
              </a:ext>
            </a:extLst>
          </p:cNvPr>
          <p:cNvSpPr>
            <a:spLocks noChangeShapeType="1"/>
          </p:cNvSpPr>
          <p:nvPr/>
        </p:nvSpPr>
        <p:spPr bwMode="auto">
          <a:xfrm>
            <a:off x="6157006" y="1469799"/>
            <a:ext cx="0" cy="2133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8" name="Line 10">
            <a:extLst>
              <a:ext uri="{FF2B5EF4-FFF2-40B4-BE49-F238E27FC236}">
                <a16:creationId xmlns:a16="http://schemas.microsoft.com/office/drawing/2014/main" id="{CCE9C58A-5229-660A-3165-955F3F01FF45}"/>
              </a:ext>
            </a:extLst>
          </p:cNvPr>
          <p:cNvSpPr>
            <a:spLocks noChangeShapeType="1"/>
          </p:cNvSpPr>
          <p:nvPr/>
        </p:nvSpPr>
        <p:spPr bwMode="auto">
          <a:xfrm>
            <a:off x="7528606" y="1469799"/>
            <a:ext cx="0" cy="2133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9" name="Line 11">
            <a:extLst>
              <a:ext uri="{FF2B5EF4-FFF2-40B4-BE49-F238E27FC236}">
                <a16:creationId xmlns:a16="http://schemas.microsoft.com/office/drawing/2014/main" id="{1F5C8083-8258-5A74-CECB-2E4139856FB0}"/>
              </a:ext>
            </a:extLst>
          </p:cNvPr>
          <p:cNvSpPr>
            <a:spLocks noChangeShapeType="1"/>
          </p:cNvSpPr>
          <p:nvPr/>
        </p:nvSpPr>
        <p:spPr bwMode="auto">
          <a:xfrm>
            <a:off x="8443006" y="1469799"/>
            <a:ext cx="0" cy="2133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0" name="Line 12">
            <a:extLst>
              <a:ext uri="{FF2B5EF4-FFF2-40B4-BE49-F238E27FC236}">
                <a16:creationId xmlns:a16="http://schemas.microsoft.com/office/drawing/2014/main" id="{235C529F-9758-D231-AF5E-28E0DB61E453}"/>
              </a:ext>
            </a:extLst>
          </p:cNvPr>
          <p:cNvSpPr>
            <a:spLocks noChangeShapeType="1"/>
          </p:cNvSpPr>
          <p:nvPr/>
        </p:nvSpPr>
        <p:spPr bwMode="auto">
          <a:xfrm>
            <a:off x="1356406" y="1469799"/>
            <a:ext cx="0" cy="2133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1" name="Line 13">
            <a:extLst>
              <a:ext uri="{FF2B5EF4-FFF2-40B4-BE49-F238E27FC236}">
                <a16:creationId xmlns:a16="http://schemas.microsoft.com/office/drawing/2014/main" id="{AF4A4B45-7800-64EE-AA1D-7BB3251FA899}"/>
              </a:ext>
            </a:extLst>
          </p:cNvPr>
          <p:cNvSpPr>
            <a:spLocks noChangeShapeType="1"/>
          </p:cNvSpPr>
          <p:nvPr/>
        </p:nvSpPr>
        <p:spPr bwMode="auto">
          <a:xfrm>
            <a:off x="9052606" y="1469799"/>
            <a:ext cx="0" cy="2133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graphicFrame>
        <p:nvGraphicFramePr>
          <p:cNvPr id="12" name="Object 3">
            <a:extLst>
              <a:ext uri="{FF2B5EF4-FFF2-40B4-BE49-F238E27FC236}">
                <a16:creationId xmlns:a16="http://schemas.microsoft.com/office/drawing/2014/main" id="{1C535FB9-13D9-1756-D89E-CFE98F572558}"/>
              </a:ext>
            </a:extLst>
          </p:cNvPr>
          <p:cNvGraphicFramePr>
            <a:graphicFrameLocks noChangeAspect="1"/>
          </p:cNvGraphicFramePr>
          <p:nvPr>
            <p:extLst>
              <p:ext uri="{D42A27DB-BD31-4B8C-83A1-F6EECF244321}">
                <p14:modId xmlns:p14="http://schemas.microsoft.com/office/powerpoint/2010/main" val="646467643"/>
              </p:ext>
            </p:extLst>
          </p:nvPr>
        </p:nvGraphicFramePr>
        <p:xfrm>
          <a:off x="2048556" y="5055961"/>
          <a:ext cx="6203950" cy="1574800"/>
        </p:xfrm>
        <a:graphic>
          <a:graphicData uri="http://schemas.openxmlformats.org/presentationml/2006/ole">
            <mc:AlternateContent xmlns:mc="http://schemas.openxmlformats.org/markup-compatibility/2006">
              <mc:Choice xmlns:v="urn:schemas-microsoft-com:vml" Requires="v">
                <p:oleObj name="文档" r:id="rId4" imgW="6199368" imgH="1403590" progId="Word.Document.8">
                  <p:embed/>
                </p:oleObj>
              </mc:Choice>
              <mc:Fallback>
                <p:oleObj name="文档" r:id="rId4" imgW="6199368" imgH="1403590" progId="Word.Document.8">
                  <p:embed/>
                  <p:pic>
                    <p:nvPicPr>
                      <p:cNvPr id="64525" name="Object 3">
                        <a:extLst>
                          <a:ext uri="{FF2B5EF4-FFF2-40B4-BE49-F238E27FC236}">
                            <a16:creationId xmlns:a16="http://schemas.microsoft.com/office/drawing/2014/main" id="{0CE4831D-A29C-76E0-52B4-BC121B593D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8556" y="5055961"/>
                        <a:ext cx="6203950" cy="157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Line 15">
            <a:extLst>
              <a:ext uri="{FF2B5EF4-FFF2-40B4-BE49-F238E27FC236}">
                <a16:creationId xmlns:a16="http://schemas.microsoft.com/office/drawing/2014/main" id="{E644EBA4-BA27-F9EC-12C4-649ACA40310B}"/>
              </a:ext>
            </a:extLst>
          </p:cNvPr>
          <p:cNvSpPr>
            <a:spLocks noChangeShapeType="1"/>
          </p:cNvSpPr>
          <p:nvPr/>
        </p:nvSpPr>
        <p:spPr bwMode="auto">
          <a:xfrm>
            <a:off x="2123168" y="5055961"/>
            <a:ext cx="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4" name="Line 16">
            <a:extLst>
              <a:ext uri="{FF2B5EF4-FFF2-40B4-BE49-F238E27FC236}">
                <a16:creationId xmlns:a16="http://schemas.microsoft.com/office/drawing/2014/main" id="{E3822B2D-8838-A99B-BE3D-3F2FD7380C2B}"/>
              </a:ext>
            </a:extLst>
          </p:cNvPr>
          <p:cNvSpPr>
            <a:spLocks noChangeShapeType="1"/>
          </p:cNvSpPr>
          <p:nvPr/>
        </p:nvSpPr>
        <p:spPr bwMode="auto">
          <a:xfrm>
            <a:off x="2808968" y="5055961"/>
            <a:ext cx="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5" name="Line 17">
            <a:extLst>
              <a:ext uri="{FF2B5EF4-FFF2-40B4-BE49-F238E27FC236}">
                <a16:creationId xmlns:a16="http://schemas.microsoft.com/office/drawing/2014/main" id="{7DACF679-E124-9B59-31C4-8B27F8B46498}"/>
              </a:ext>
            </a:extLst>
          </p:cNvPr>
          <p:cNvSpPr>
            <a:spLocks noChangeShapeType="1"/>
          </p:cNvSpPr>
          <p:nvPr/>
        </p:nvSpPr>
        <p:spPr bwMode="auto">
          <a:xfrm>
            <a:off x="3494768" y="5055961"/>
            <a:ext cx="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6" name="Line 18">
            <a:extLst>
              <a:ext uri="{FF2B5EF4-FFF2-40B4-BE49-F238E27FC236}">
                <a16:creationId xmlns:a16="http://schemas.microsoft.com/office/drawing/2014/main" id="{8AF5C9C6-3B0B-738C-13F2-E0E35F2D2DF3}"/>
              </a:ext>
            </a:extLst>
          </p:cNvPr>
          <p:cNvSpPr>
            <a:spLocks noChangeShapeType="1"/>
          </p:cNvSpPr>
          <p:nvPr/>
        </p:nvSpPr>
        <p:spPr bwMode="auto">
          <a:xfrm>
            <a:off x="4637768" y="5055961"/>
            <a:ext cx="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7" name="Line 19">
            <a:extLst>
              <a:ext uri="{FF2B5EF4-FFF2-40B4-BE49-F238E27FC236}">
                <a16:creationId xmlns:a16="http://schemas.microsoft.com/office/drawing/2014/main" id="{7C627516-2FCC-969F-6E14-A6509BF05680}"/>
              </a:ext>
            </a:extLst>
          </p:cNvPr>
          <p:cNvSpPr>
            <a:spLocks noChangeShapeType="1"/>
          </p:cNvSpPr>
          <p:nvPr/>
        </p:nvSpPr>
        <p:spPr bwMode="auto">
          <a:xfrm>
            <a:off x="5628368" y="5055961"/>
            <a:ext cx="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8" name="Line 20">
            <a:extLst>
              <a:ext uri="{FF2B5EF4-FFF2-40B4-BE49-F238E27FC236}">
                <a16:creationId xmlns:a16="http://schemas.microsoft.com/office/drawing/2014/main" id="{E1099ED5-FF70-2AE8-605B-AF1A619C5F4A}"/>
              </a:ext>
            </a:extLst>
          </p:cNvPr>
          <p:cNvSpPr>
            <a:spLocks noChangeShapeType="1"/>
          </p:cNvSpPr>
          <p:nvPr/>
        </p:nvSpPr>
        <p:spPr bwMode="auto">
          <a:xfrm>
            <a:off x="6618968" y="5055961"/>
            <a:ext cx="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9" name="Line 21">
            <a:extLst>
              <a:ext uri="{FF2B5EF4-FFF2-40B4-BE49-F238E27FC236}">
                <a16:creationId xmlns:a16="http://schemas.microsoft.com/office/drawing/2014/main" id="{D4F2002A-273C-9F46-26BA-B3FBB0C9F8FA}"/>
              </a:ext>
            </a:extLst>
          </p:cNvPr>
          <p:cNvSpPr>
            <a:spLocks noChangeShapeType="1"/>
          </p:cNvSpPr>
          <p:nvPr/>
        </p:nvSpPr>
        <p:spPr bwMode="auto">
          <a:xfrm>
            <a:off x="7685768" y="5055961"/>
            <a:ext cx="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0" name="Line 22">
            <a:extLst>
              <a:ext uri="{FF2B5EF4-FFF2-40B4-BE49-F238E27FC236}">
                <a16:creationId xmlns:a16="http://schemas.microsoft.com/office/drawing/2014/main" id="{20A2ECB0-F885-D818-6DD4-6BA7FF18C83A}"/>
              </a:ext>
            </a:extLst>
          </p:cNvPr>
          <p:cNvSpPr>
            <a:spLocks noChangeShapeType="1"/>
          </p:cNvSpPr>
          <p:nvPr/>
        </p:nvSpPr>
        <p:spPr bwMode="auto">
          <a:xfrm>
            <a:off x="8295368" y="5055961"/>
            <a:ext cx="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1" name="Line 23">
            <a:extLst>
              <a:ext uri="{FF2B5EF4-FFF2-40B4-BE49-F238E27FC236}">
                <a16:creationId xmlns:a16="http://schemas.microsoft.com/office/drawing/2014/main" id="{7A6B2FAC-C5BA-7A02-9B3B-037031234357}"/>
              </a:ext>
            </a:extLst>
          </p:cNvPr>
          <p:cNvSpPr>
            <a:spLocks noChangeShapeType="1"/>
          </p:cNvSpPr>
          <p:nvPr/>
        </p:nvSpPr>
        <p:spPr bwMode="auto">
          <a:xfrm>
            <a:off x="2123168" y="5284561"/>
            <a:ext cx="6172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2" name="Text Box 36">
            <a:extLst>
              <a:ext uri="{FF2B5EF4-FFF2-40B4-BE49-F238E27FC236}">
                <a16:creationId xmlns:a16="http://schemas.microsoft.com/office/drawing/2014/main" id="{C413A63A-0F8E-862D-0672-AD0DC9066319}"/>
              </a:ext>
            </a:extLst>
          </p:cNvPr>
          <p:cNvSpPr txBox="1">
            <a:spLocks noChangeArrowheads="1"/>
          </p:cNvSpPr>
          <p:nvPr/>
        </p:nvSpPr>
        <p:spPr bwMode="auto">
          <a:xfrm>
            <a:off x="675368" y="5208361"/>
            <a:ext cx="1387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600" b="1">
                <a:solidFill>
                  <a:srgbClr val="000000"/>
                </a:solidFill>
                <a:latin typeface="Times New Roman" panose="02020603050405020304" pitchFamily="18" charset="0"/>
              </a:rPr>
              <a:t>主泛化关系</a:t>
            </a:r>
            <a:endParaRPr lang="zh-CN" altLang="en-US" sz="2400">
              <a:solidFill>
                <a:srgbClr val="000000"/>
              </a:solidFill>
              <a:latin typeface="Times New Roman" panose="02020603050405020304" pitchFamily="18" charset="0"/>
            </a:endParaRPr>
          </a:p>
        </p:txBody>
      </p:sp>
      <p:sp>
        <p:nvSpPr>
          <p:cNvPr id="23" name="Text Box 37">
            <a:extLst>
              <a:ext uri="{FF2B5EF4-FFF2-40B4-BE49-F238E27FC236}">
                <a16:creationId xmlns:a16="http://schemas.microsoft.com/office/drawing/2014/main" id="{646D9C51-E1D1-FE33-2479-DBFE7192BF9D}"/>
              </a:ext>
            </a:extLst>
          </p:cNvPr>
          <p:cNvSpPr txBox="1">
            <a:spLocks noChangeArrowheads="1"/>
          </p:cNvSpPr>
          <p:nvPr/>
        </p:nvSpPr>
        <p:spPr bwMode="auto">
          <a:xfrm>
            <a:off x="446768" y="1774599"/>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600" b="1">
                <a:solidFill>
                  <a:srgbClr val="000000"/>
                </a:solidFill>
                <a:latin typeface="Times New Roman" panose="02020603050405020304" pitchFamily="18" charset="0"/>
              </a:rPr>
              <a:t>初始工作关系</a:t>
            </a:r>
            <a:endParaRPr lang="zh-CN" altLang="en-US" sz="2400">
              <a:solidFill>
                <a:srgbClr val="000000"/>
              </a:solidFill>
              <a:latin typeface="Times New Roman" panose="02020603050405020304" pitchFamily="18" charset="0"/>
            </a:endParaRPr>
          </a:p>
        </p:txBody>
      </p:sp>
      <p:sp>
        <p:nvSpPr>
          <p:cNvPr id="24" name="下箭头 24">
            <a:extLst>
              <a:ext uri="{FF2B5EF4-FFF2-40B4-BE49-F238E27FC236}">
                <a16:creationId xmlns:a16="http://schemas.microsoft.com/office/drawing/2014/main" id="{8E9ADC7D-2D22-19EA-C697-CED323112B4A}"/>
              </a:ext>
            </a:extLst>
          </p:cNvPr>
          <p:cNvSpPr/>
          <p:nvPr/>
        </p:nvSpPr>
        <p:spPr>
          <a:xfrm>
            <a:off x="4663168" y="3844699"/>
            <a:ext cx="714375" cy="928687"/>
          </a:xfrm>
          <a:prstGeom prst="downArrow">
            <a:avLst/>
          </a:prstGeom>
          <a:solidFill>
            <a:srgbClr val="35742A">
              <a:lumMod val="20000"/>
              <a:lumOff val="80000"/>
            </a:srgbClr>
          </a:solidFill>
          <a:ln w="25400" cap="flat" cmpd="sng" algn="ctr">
            <a:solidFill>
              <a:srgbClr val="000000"/>
            </a:solidFill>
            <a:prstDash val="solid"/>
          </a:ln>
          <a:effec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7919729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面向属性的归纳算法</a:t>
            </a:r>
          </a:p>
        </p:txBody>
      </p:sp>
      <p:sp>
        <p:nvSpPr>
          <p:cNvPr id="2" name="Rectangle 3">
            <a:extLst>
              <a:ext uri="{FF2B5EF4-FFF2-40B4-BE49-F238E27FC236}">
                <a16:creationId xmlns:a16="http://schemas.microsoft.com/office/drawing/2014/main" id="{50459C0E-59BF-1151-BFB5-51F92576B653}"/>
              </a:ext>
            </a:extLst>
          </p:cNvPr>
          <p:cNvSpPr txBox="1">
            <a:spLocks noChangeArrowheads="1"/>
          </p:cNvSpPr>
          <p:nvPr/>
        </p:nvSpPr>
        <p:spPr bwMode="auto">
          <a:xfrm>
            <a:off x="457200" y="1528763"/>
            <a:ext cx="8229600" cy="485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400050" marR="0" lvl="0" indent="-40005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输入</a:t>
            </a:r>
          </a:p>
          <a:p>
            <a:pPr marL="725488" marR="0" lvl="1" indent="-381000"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1. DB; 2. </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数据挖掘查询</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DMQuery; 3. </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属性列表</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 4. </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属性的概念分层</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 5. </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属性的泛化阈值；</a:t>
            </a:r>
          </a:p>
          <a:p>
            <a:pPr marL="400050" marR="0" lvl="0" indent="-40005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输出</a:t>
            </a:r>
          </a:p>
          <a:p>
            <a:pPr marL="725488" marR="0" lvl="1" indent="-381000"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主泛化关系</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P</a:t>
            </a:r>
          </a:p>
          <a:p>
            <a:pPr marL="400050" marR="0" lvl="0" indent="-40005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算法描述：</a:t>
            </a:r>
          </a:p>
          <a:p>
            <a:pPr marL="725488" marR="0" lvl="1" indent="-381000"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AutoNum type="arabicPeriod"/>
              <a:tabLst/>
              <a:defRPr/>
            </a:pP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W    get_task_relevant_data(DMQuery, DB)</a:t>
            </a:r>
          </a:p>
          <a:p>
            <a:pPr marL="725488" marR="0" lvl="1" indent="-381000"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AutoNum type="arabicPeriod"/>
              <a:tabLst/>
              <a:defRPr/>
            </a:pP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prepare_for_generalization(W)</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AutoNum type="arabicPeriod"/>
              <a:tabLst/>
              <a:defRPr/>
            </a:pPr>
            <a:r>
              <a:rPr kumimoji="0" lang="zh-CN" altLang="en-US" sz="1800" b="0" i="0" u="none" strike="noStrike" kern="0" cap="none" spc="0" normalizeH="0" baseline="0" noProof="0">
                <a:ln>
                  <a:noFill/>
                </a:ln>
                <a:solidFill>
                  <a:srgbClr val="000000"/>
                </a:solidFill>
                <a:effectLst/>
                <a:uLnTx/>
                <a:uFillTx/>
                <a:latin typeface="Arial"/>
                <a:ea typeface="宋体" pitchFamily="2" charset="-122"/>
              </a:rPr>
              <a:t>扫描</a:t>
            </a:r>
            <a:r>
              <a:rPr kumimoji="0" lang="en-US" altLang="zh-CN" sz="1800" b="0" i="0" u="none" strike="noStrike" kern="0" cap="none" spc="0" normalizeH="0" baseline="0" noProof="0">
                <a:ln>
                  <a:noFill/>
                </a:ln>
                <a:solidFill>
                  <a:srgbClr val="000000"/>
                </a:solidFill>
                <a:effectLst/>
                <a:uLnTx/>
                <a:uFillTx/>
                <a:latin typeface="Arial"/>
                <a:ea typeface="宋体" pitchFamily="2" charset="-122"/>
              </a:rPr>
              <a:t>W</a:t>
            </a:r>
            <a:r>
              <a:rPr kumimoji="0" lang="zh-CN" altLang="en-US" sz="1800" b="0" i="0" u="none" strike="noStrike" kern="0" cap="none" spc="0" normalizeH="0" baseline="0" noProof="0">
                <a:ln>
                  <a:noFill/>
                </a:ln>
                <a:solidFill>
                  <a:srgbClr val="000000"/>
                </a:solidFill>
                <a:effectLst/>
                <a:uLnTx/>
                <a:uFillTx/>
                <a:latin typeface="Arial"/>
                <a:ea typeface="宋体" pitchFamily="2" charset="-122"/>
              </a:rPr>
              <a:t>，收集每个属性</a:t>
            </a:r>
            <a:r>
              <a:rPr kumimoji="0" lang="en-US" altLang="zh-CN" sz="1800" b="0" i="0" u="none" strike="noStrike" kern="0" cap="none" spc="0" normalizeH="0" baseline="0" noProof="0">
                <a:ln>
                  <a:noFill/>
                </a:ln>
                <a:solidFill>
                  <a:srgbClr val="000000"/>
                </a:solidFill>
                <a:effectLst/>
                <a:uLnTx/>
                <a:uFillTx/>
                <a:latin typeface="Arial"/>
                <a:ea typeface="宋体" pitchFamily="2" charset="-122"/>
              </a:rPr>
              <a:t>a</a:t>
            </a:r>
            <a:r>
              <a:rPr kumimoji="0" lang="zh-CN" altLang="en-US" sz="1800" b="0" i="0" u="none" strike="noStrike" kern="0" cap="none" spc="0" normalizeH="0" baseline="0" noProof="0">
                <a:ln>
                  <a:noFill/>
                </a:ln>
                <a:solidFill>
                  <a:srgbClr val="000000"/>
                </a:solidFill>
                <a:effectLst/>
                <a:uLnTx/>
                <a:uFillTx/>
                <a:latin typeface="Arial"/>
                <a:ea typeface="宋体" pitchFamily="2" charset="-122"/>
              </a:rPr>
              <a:t>的不同值</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AutoNum type="arabicPeriod"/>
              <a:tabLst/>
              <a:defRPr/>
            </a:pPr>
            <a:r>
              <a:rPr kumimoji="0" lang="zh-CN" altLang="en-US" sz="1800" b="0" i="0" u="none" strike="noStrike" kern="0" cap="none" spc="0" normalizeH="0" baseline="0" noProof="0">
                <a:ln>
                  <a:noFill/>
                </a:ln>
                <a:solidFill>
                  <a:srgbClr val="000000"/>
                </a:solidFill>
                <a:effectLst/>
                <a:uLnTx/>
                <a:uFillTx/>
                <a:latin typeface="Arial"/>
                <a:ea typeface="宋体" pitchFamily="2" charset="-122"/>
              </a:rPr>
              <a:t>对每个属性</a:t>
            </a:r>
            <a:r>
              <a:rPr kumimoji="0" lang="en-US" altLang="zh-CN" sz="1800" b="0" i="0" u="none" strike="noStrike" kern="0" cap="none" spc="0" normalizeH="0" baseline="0" noProof="0">
                <a:ln>
                  <a:noFill/>
                </a:ln>
                <a:solidFill>
                  <a:srgbClr val="000000"/>
                </a:solidFill>
                <a:effectLst/>
                <a:uLnTx/>
                <a:uFillTx/>
                <a:latin typeface="Arial"/>
                <a:ea typeface="宋体" pitchFamily="2" charset="-122"/>
              </a:rPr>
              <a:t>a</a:t>
            </a:r>
            <a:r>
              <a:rPr kumimoji="0" lang="zh-CN" altLang="en-US" sz="1800" b="0" i="0" u="none" strike="noStrike" kern="0" cap="none" spc="0" normalizeH="0" baseline="0" noProof="0">
                <a:ln>
                  <a:noFill/>
                </a:ln>
                <a:solidFill>
                  <a:srgbClr val="000000"/>
                </a:solidFill>
                <a:effectLst/>
                <a:uLnTx/>
                <a:uFillTx/>
                <a:latin typeface="Arial"/>
                <a:ea typeface="宋体" pitchFamily="2" charset="-122"/>
              </a:rPr>
              <a:t>，根据阈值确定是否删除，如果不删除，则计算其最小期望层次</a:t>
            </a:r>
            <a:r>
              <a:rPr kumimoji="0" lang="en-US" altLang="zh-CN" sz="1800" b="0" i="0" u="none" strike="noStrike" kern="0" cap="none" spc="0" normalizeH="0" baseline="0" noProof="0">
                <a:ln>
                  <a:noFill/>
                </a:ln>
                <a:solidFill>
                  <a:srgbClr val="000000"/>
                </a:solidFill>
                <a:effectLst/>
                <a:uLnTx/>
                <a:uFillTx/>
                <a:latin typeface="Arial"/>
                <a:ea typeface="宋体" pitchFamily="2" charset="-122"/>
              </a:rPr>
              <a:t>L</a:t>
            </a:r>
            <a:r>
              <a:rPr kumimoji="0" lang="zh-CN" altLang="en-US" sz="1800" b="0" i="0" u="none" strike="noStrike" kern="0" cap="none" spc="0" normalizeH="0" baseline="0" noProof="0">
                <a:ln>
                  <a:noFill/>
                </a:ln>
                <a:solidFill>
                  <a:srgbClr val="000000"/>
                </a:solidFill>
                <a:effectLst/>
                <a:uLnTx/>
                <a:uFillTx/>
                <a:latin typeface="Arial"/>
                <a:ea typeface="宋体" pitchFamily="2" charset="-122"/>
              </a:rPr>
              <a:t>，并确定映射对</a:t>
            </a:r>
            <a:r>
              <a:rPr kumimoji="0" lang="en-US" altLang="zh-CN" sz="1800" b="0" i="0" u="none" strike="noStrike" kern="0" cap="none" spc="0" normalizeH="0" baseline="0" noProof="0">
                <a:ln>
                  <a:noFill/>
                </a:ln>
                <a:solidFill>
                  <a:srgbClr val="000000"/>
                </a:solidFill>
                <a:effectLst/>
                <a:uLnTx/>
                <a:uFillTx/>
                <a:latin typeface="Arial"/>
                <a:ea typeface="宋体" pitchFamily="2" charset="-122"/>
              </a:rPr>
              <a:t>(v,v`)</a:t>
            </a:r>
          </a:p>
          <a:p>
            <a:pPr marL="725488" marR="0" lvl="1" indent="-381000"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AutoNum type="arabicPeriod"/>
              <a:tabLst/>
              <a:defRPr/>
            </a:pP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P    generalization(W)</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q"/>
              <a:tabLst/>
              <a:defRPr/>
            </a:pPr>
            <a:r>
              <a:rPr kumimoji="0" lang="zh-CN" altLang="en-US" sz="1800" b="0" i="0" u="none" strike="noStrike" kern="0" cap="none" spc="0" normalizeH="0" baseline="0" noProof="0">
                <a:ln>
                  <a:noFill/>
                </a:ln>
                <a:solidFill>
                  <a:srgbClr val="000000"/>
                </a:solidFill>
                <a:effectLst/>
                <a:uLnTx/>
                <a:uFillTx/>
                <a:latin typeface="Arial"/>
                <a:ea typeface="宋体" pitchFamily="2" charset="-122"/>
              </a:rPr>
              <a:t>通过使用</a:t>
            </a:r>
            <a:r>
              <a:rPr kumimoji="0" lang="en-US" altLang="zh-CN" sz="1800" b="0" i="0" u="none" strike="noStrike" kern="0" cap="none" spc="0" normalizeH="0" baseline="0" noProof="0">
                <a:ln>
                  <a:noFill/>
                </a:ln>
                <a:solidFill>
                  <a:srgbClr val="000000"/>
                </a:solidFill>
                <a:effectLst/>
                <a:uLnTx/>
                <a:uFillTx/>
                <a:latin typeface="Arial"/>
                <a:ea typeface="宋体" pitchFamily="2" charset="-122"/>
              </a:rPr>
              <a:t>v`</a:t>
            </a:r>
            <a:r>
              <a:rPr kumimoji="0" lang="zh-CN" altLang="en-US" sz="1800" b="0" i="0" u="none" strike="noStrike" kern="0" cap="none" spc="0" normalizeH="0" baseline="0" noProof="0">
                <a:ln>
                  <a:noFill/>
                </a:ln>
                <a:solidFill>
                  <a:srgbClr val="000000"/>
                </a:solidFill>
                <a:effectLst/>
                <a:uLnTx/>
                <a:uFillTx/>
                <a:latin typeface="Arial"/>
                <a:ea typeface="宋体" pitchFamily="2" charset="-122"/>
              </a:rPr>
              <a:t>代替</a:t>
            </a:r>
            <a:r>
              <a:rPr kumimoji="0" lang="en-US" altLang="zh-CN" sz="1800" b="0" i="0" u="none" strike="noStrike" kern="0" cap="none" spc="0" normalizeH="0" baseline="0" noProof="0">
                <a:ln>
                  <a:noFill/>
                </a:ln>
                <a:solidFill>
                  <a:srgbClr val="000000"/>
                </a:solidFill>
                <a:effectLst/>
                <a:uLnTx/>
                <a:uFillTx/>
                <a:latin typeface="Arial"/>
                <a:ea typeface="宋体" pitchFamily="2" charset="-122"/>
              </a:rPr>
              <a:t>W</a:t>
            </a:r>
            <a:r>
              <a:rPr kumimoji="0" lang="zh-CN" altLang="en-US" sz="1800" b="0" i="0" u="none" strike="noStrike" kern="0" cap="none" spc="0" normalizeH="0" baseline="0" noProof="0">
                <a:ln>
                  <a:noFill/>
                </a:ln>
                <a:solidFill>
                  <a:srgbClr val="000000"/>
                </a:solidFill>
                <a:effectLst/>
                <a:uLnTx/>
                <a:uFillTx/>
                <a:latin typeface="Arial"/>
                <a:ea typeface="宋体" pitchFamily="2" charset="-122"/>
              </a:rPr>
              <a:t>中每个</a:t>
            </a:r>
            <a:r>
              <a:rPr kumimoji="0" lang="en-US" altLang="zh-CN" sz="1800" b="0" i="0" u="none" strike="noStrike" kern="0" cap="none" spc="0" normalizeH="0" baseline="0" noProof="0">
                <a:ln>
                  <a:noFill/>
                </a:ln>
                <a:solidFill>
                  <a:srgbClr val="000000"/>
                </a:solidFill>
                <a:effectLst/>
                <a:uLnTx/>
                <a:uFillTx/>
                <a:latin typeface="Arial"/>
                <a:ea typeface="宋体" pitchFamily="2" charset="-122"/>
              </a:rPr>
              <a:t>v</a:t>
            </a:r>
            <a:r>
              <a:rPr kumimoji="0" lang="zh-CN" altLang="en-US" sz="1800" b="0" i="0" u="none" strike="noStrike" kern="0" cap="none" spc="0" normalizeH="0" baseline="0" noProof="0">
                <a:ln>
                  <a:noFill/>
                </a:ln>
                <a:solidFill>
                  <a:srgbClr val="000000"/>
                </a:solidFill>
                <a:effectLst/>
                <a:uLnTx/>
                <a:uFillTx/>
                <a:latin typeface="Arial"/>
                <a:ea typeface="宋体" pitchFamily="2" charset="-122"/>
              </a:rPr>
              <a:t>，累计计数并计算所有聚集值，导出</a:t>
            </a:r>
            <a:r>
              <a:rPr kumimoji="0" lang="en-US" altLang="zh-CN" sz="1800" b="0" i="0" u="none" strike="noStrike" kern="0" cap="none" spc="0" normalizeH="0" baseline="0" noProof="0">
                <a:ln>
                  <a:noFill/>
                </a:ln>
                <a:solidFill>
                  <a:srgbClr val="000000"/>
                </a:solidFill>
                <a:effectLst/>
                <a:uLnTx/>
                <a:uFillTx/>
                <a:latin typeface="Arial"/>
                <a:ea typeface="宋体" pitchFamily="2" charset="-122"/>
              </a:rPr>
              <a:t>P</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AutoNum type="arabicPeriod"/>
              <a:tabLst/>
              <a:defRPr/>
            </a:pPr>
            <a:r>
              <a:rPr kumimoji="0" lang="zh-CN" altLang="en-US" sz="1800" b="0" i="0" u="none" strike="noStrike" kern="0" cap="none" spc="0" normalizeH="0" baseline="0" noProof="0">
                <a:ln>
                  <a:noFill/>
                </a:ln>
                <a:solidFill>
                  <a:srgbClr val="000000"/>
                </a:solidFill>
                <a:effectLst/>
                <a:uLnTx/>
                <a:uFillTx/>
                <a:latin typeface="Arial"/>
                <a:ea typeface="宋体" pitchFamily="2" charset="-122"/>
              </a:rPr>
              <a:t>每个泛化元组的插入或累积计数</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AutoNum type="arabicPeriod"/>
              <a:tabLst/>
              <a:defRPr/>
            </a:pPr>
            <a:r>
              <a:rPr kumimoji="0" lang="zh-CN" altLang="en-US" sz="1800" b="0" i="0" u="none" strike="noStrike" kern="0" cap="none" spc="0" normalizeH="0" baseline="0" noProof="0">
                <a:ln>
                  <a:noFill/>
                </a:ln>
                <a:solidFill>
                  <a:srgbClr val="000000"/>
                </a:solidFill>
                <a:effectLst/>
                <a:uLnTx/>
                <a:uFillTx/>
                <a:latin typeface="Arial"/>
                <a:ea typeface="宋体" pitchFamily="2" charset="-122"/>
              </a:rPr>
              <a:t>用数组表示</a:t>
            </a:r>
            <a:r>
              <a:rPr kumimoji="0" lang="en-US" altLang="zh-CN" sz="1800" b="0" i="0" u="none" strike="noStrike" kern="0" cap="none" spc="0" normalizeH="0" baseline="0" noProof="0">
                <a:ln>
                  <a:noFill/>
                </a:ln>
                <a:solidFill>
                  <a:srgbClr val="000000"/>
                </a:solidFill>
                <a:effectLst/>
                <a:uLnTx/>
                <a:uFillTx/>
                <a:latin typeface="Arial"/>
                <a:ea typeface="宋体" pitchFamily="2" charset="-122"/>
              </a:rPr>
              <a:t>P</a:t>
            </a:r>
            <a:endParaRPr kumimoji="0" lang="en-US" altLang="zh-CN" sz="1800" b="0" i="0" u="none" strike="noStrike" kern="0" cap="none" spc="0" normalizeH="0" baseline="0" noProof="0" dirty="0">
              <a:ln>
                <a:noFill/>
              </a:ln>
              <a:solidFill>
                <a:srgbClr val="000000"/>
              </a:solidFill>
              <a:effectLst/>
              <a:uLnTx/>
              <a:uFillTx/>
              <a:latin typeface="Arial"/>
              <a:ea typeface="宋体" pitchFamily="2" charset="-122"/>
            </a:endParaRPr>
          </a:p>
        </p:txBody>
      </p:sp>
      <p:sp>
        <p:nvSpPr>
          <p:cNvPr id="3" name="Line 4">
            <a:extLst>
              <a:ext uri="{FF2B5EF4-FFF2-40B4-BE49-F238E27FC236}">
                <a16:creationId xmlns:a16="http://schemas.microsoft.com/office/drawing/2014/main" id="{5E33AB02-747D-5E54-D198-3577436C5DF4}"/>
              </a:ext>
            </a:extLst>
          </p:cNvPr>
          <p:cNvSpPr>
            <a:spLocks noChangeShapeType="1"/>
          </p:cNvSpPr>
          <p:nvPr/>
        </p:nvSpPr>
        <p:spPr bwMode="auto">
          <a:xfrm flipH="1">
            <a:off x="1547813" y="3716338"/>
            <a:ext cx="215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 name="Line 5">
            <a:extLst>
              <a:ext uri="{FF2B5EF4-FFF2-40B4-BE49-F238E27FC236}">
                <a16:creationId xmlns:a16="http://schemas.microsoft.com/office/drawing/2014/main" id="{B17DAA5D-45A9-B148-1744-6A3EAC9C25E8}"/>
              </a:ext>
            </a:extLst>
          </p:cNvPr>
          <p:cNvSpPr>
            <a:spLocks noChangeShapeType="1"/>
          </p:cNvSpPr>
          <p:nvPr/>
        </p:nvSpPr>
        <p:spPr bwMode="auto">
          <a:xfrm flipH="1">
            <a:off x="1476375" y="5084763"/>
            <a:ext cx="215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Tree>
    <p:extLst>
      <p:ext uri="{BB962C8B-B14F-4D97-AF65-F5344CB8AC3E}">
        <p14:creationId xmlns:p14="http://schemas.microsoft.com/office/powerpoint/2010/main" val="10769303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导出泛化的表示</a:t>
            </a:r>
          </a:p>
        </p:txBody>
      </p:sp>
      <p:sp>
        <p:nvSpPr>
          <p:cNvPr id="2" name="Rectangle 10">
            <a:extLst>
              <a:ext uri="{FF2B5EF4-FFF2-40B4-BE49-F238E27FC236}">
                <a16:creationId xmlns:a16="http://schemas.microsoft.com/office/drawing/2014/main" id="{9D525930-F06A-40DC-C518-93DFD15FDEC1}"/>
              </a:ext>
            </a:extLst>
          </p:cNvPr>
          <p:cNvSpPr txBox="1">
            <a:spLocks noChangeArrowheads="1"/>
          </p:cNvSpPr>
          <p:nvPr/>
        </p:nvSpPr>
        <p:spPr bwMode="auto">
          <a:xfrm>
            <a:off x="457200" y="1412875"/>
            <a:ext cx="8229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500" b="0" i="0" u="none" strike="noStrike" kern="0" cap="none" spc="0" normalizeH="0" baseline="0" noProof="0">
                <a:ln>
                  <a:noFill/>
                </a:ln>
                <a:solidFill>
                  <a:srgbClr val="000000"/>
                </a:solidFill>
                <a:effectLst/>
                <a:uLnTx/>
                <a:uFillTx/>
                <a:latin typeface="Arial"/>
                <a:ea typeface="宋体" pitchFamily="2" charset="-122"/>
                <a:cs typeface="+mn-cs"/>
              </a:rPr>
              <a:t>泛化关系</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一部分或者所有属性得到泛化的关系，包含计数或其他度量值的聚集</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500" b="0" i="0" u="none" strike="noStrike" kern="0" cap="none" spc="0" normalizeH="0" baseline="0" noProof="0">
                <a:ln>
                  <a:noFill/>
                </a:ln>
                <a:solidFill>
                  <a:srgbClr val="000000"/>
                </a:solidFill>
                <a:effectLst/>
                <a:uLnTx/>
                <a:uFillTx/>
                <a:latin typeface="Arial"/>
                <a:ea typeface="宋体" pitchFamily="2" charset="-122"/>
                <a:cs typeface="+mn-cs"/>
              </a:rPr>
              <a:t>交叉表</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二维交叉表使用每行显示一个属性，使用每列显示另外一个属性将结果集映射到表中</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宋体" pitchFamily="2" charset="-122"/>
                <a:cs typeface="+mn-cs"/>
              </a:rPr>
              <a:t>可视化工具：</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条形图、饼图、曲线和数据立方体浏览工具（用单元的大小代表计数，用单元亮度代表另外的度量）</a:t>
            </a:r>
            <a:endParaRPr kumimoji="0" lang="en-US" altLang="zh-CN" sz="2400" b="0" i="0" u="none" strike="noStrike" kern="0" cap="none" spc="0" normalizeH="0" baseline="0" noProof="0">
              <a:ln>
                <a:noFill/>
              </a:ln>
              <a:solidFill>
                <a:srgbClr val="000000"/>
              </a:solidFill>
              <a:effectLst/>
              <a:uLnTx/>
              <a:uFillTx/>
              <a:latin typeface="Arial"/>
              <a:ea typeface="宋体" pitchFamily="2" charset="-122"/>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700" b="0" i="0" u="none" strike="noStrike" kern="0" cap="none" spc="0" normalizeH="0" baseline="0" noProof="0">
                <a:ln>
                  <a:noFill/>
                </a:ln>
                <a:solidFill>
                  <a:srgbClr val="000000"/>
                </a:solidFill>
                <a:effectLst/>
                <a:uLnTx/>
                <a:uFillTx/>
                <a:latin typeface="Arial"/>
                <a:ea typeface="宋体" pitchFamily="2" charset="-122"/>
                <a:cs typeface="+mn-cs"/>
              </a:rPr>
              <a:t>量化规则</a:t>
            </a:r>
            <a:endParaRPr kumimoji="0" lang="zh-CN" altLang="en-US" sz="2700" b="0" i="0" u="none" strike="noStrike" kern="0" cap="none" spc="0" normalizeH="0" baseline="0" noProof="0" dirty="0">
              <a:ln>
                <a:noFill/>
              </a:ln>
              <a:solidFill>
                <a:srgbClr val="000000"/>
              </a:solidFill>
              <a:effectLst/>
              <a:uLnTx/>
              <a:uFillTx/>
              <a:latin typeface="Arial"/>
              <a:ea typeface="宋体" pitchFamily="2" charset="-122"/>
              <a:cs typeface="+mn-cs"/>
            </a:endParaRPr>
          </a:p>
        </p:txBody>
      </p:sp>
    </p:spTree>
    <p:extLst>
      <p:ext uri="{BB962C8B-B14F-4D97-AF65-F5344CB8AC3E}">
        <p14:creationId xmlns:p14="http://schemas.microsoft.com/office/powerpoint/2010/main" val="3558523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挖掘类比较：区分不同的类</a:t>
            </a:r>
          </a:p>
        </p:txBody>
      </p:sp>
      <p:sp>
        <p:nvSpPr>
          <p:cNvPr id="2" name="Rectangle 3">
            <a:extLst>
              <a:ext uri="{FF2B5EF4-FFF2-40B4-BE49-F238E27FC236}">
                <a16:creationId xmlns:a16="http://schemas.microsoft.com/office/drawing/2014/main" id="{2F2C9637-04A9-D69C-E7ED-8DE5CF4F8A41}"/>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类比较挖掘的目标是得到将目标类与对比类相区分的描述。</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目标类和对比类间必须具有可比性，即两者间要有相似的属性或维。</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3B812F"/>
                </a:solidFill>
                <a:effectLst/>
                <a:uLnTx/>
                <a:uFillTx/>
                <a:latin typeface="Arial"/>
                <a:ea typeface="宋体" pitchFamily="2" charset="-122"/>
              </a:rPr>
              <a:t>本科生 </a:t>
            </a:r>
            <a:r>
              <a:rPr kumimoji="0" lang="en-US" altLang="zh-CN" sz="2000" b="0" i="0" u="none" strike="noStrike" kern="0" cap="none" spc="0" normalizeH="0" baseline="0" noProof="0">
                <a:ln>
                  <a:noFill/>
                </a:ln>
                <a:solidFill>
                  <a:srgbClr val="3B812F"/>
                </a:solidFill>
                <a:effectLst/>
                <a:uLnTx/>
                <a:uFillTx/>
                <a:latin typeface="Arial"/>
                <a:ea typeface="宋体" pitchFamily="2" charset="-122"/>
              </a:rPr>
              <a:t>VS. </a:t>
            </a:r>
            <a:r>
              <a:rPr kumimoji="0" lang="zh-CN" altLang="en-US" sz="2000" b="0" i="0" u="none" strike="noStrike" kern="0" cap="none" spc="0" normalizeH="0" baseline="0" noProof="0">
                <a:ln>
                  <a:noFill/>
                </a:ln>
                <a:solidFill>
                  <a:srgbClr val="3B812F"/>
                </a:solidFill>
                <a:effectLst/>
                <a:uLnTx/>
                <a:uFillTx/>
                <a:latin typeface="Arial"/>
                <a:ea typeface="宋体" pitchFamily="2" charset="-122"/>
              </a:rPr>
              <a:t>研究生</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a:t>
            </a:r>
            <a:r>
              <a:rPr kumimoji="0" lang="en-US" altLang="zh-CN" sz="2000" b="0" i="0" u="none" strike="noStrike" kern="0" cap="none" spc="0" normalizeH="0" baseline="0" noProof="0">
                <a:ln>
                  <a:noFill/>
                </a:ln>
                <a:solidFill>
                  <a:srgbClr val="CC0000"/>
                </a:solidFill>
                <a:effectLst/>
                <a:uLnTx/>
                <a:uFillTx/>
                <a:latin typeface="Arial"/>
                <a:ea typeface="宋体" pitchFamily="2" charset="-122"/>
              </a:rPr>
              <a:t>student VS. address</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cs typeface="+mn-cs"/>
              </a:rPr>
              <a:t>很多应用于类特征化的技巧（处理单个类的多层数据的汇总和特征化）可以应用于类比较，比如属性泛化</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属性泛化必须在所有比较类上同步进行，将属性泛化到同一抽象层后进行比较。</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E.g. City VS country</a:t>
            </a:r>
            <a:endParaRPr kumimoji="0" lang="en-US" altLang="zh-CN" sz="20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24101853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类比较的过程</a:t>
            </a:r>
          </a:p>
        </p:txBody>
      </p:sp>
      <p:sp>
        <p:nvSpPr>
          <p:cNvPr id="2" name="Rectangle 3">
            <a:extLst>
              <a:ext uri="{FF2B5EF4-FFF2-40B4-BE49-F238E27FC236}">
                <a16:creationId xmlns:a16="http://schemas.microsoft.com/office/drawing/2014/main" id="{E13D223D-663C-19D3-DB31-16FB46B5FB89}"/>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100" b="0" i="0" u="none" strike="noStrike" kern="0" cap="none" spc="0" normalizeH="0" baseline="0" noProof="0">
                <a:ln>
                  <a:noFill/>
                </a:ln>
                <a:solidFill>
                  <a:srgbClr val="000000"/>
                </a:solidFill>
                <a:effectLst/>
                <a:uLnTx/>
                <a:uFillTx/>
                <a:latin typeface="Arial"/>
                <a:ea typeface="宋体" pitchFamily="2" charset="-122"/>
                <a:cs typeface="+mn-cs"/>
              </a:rPr>
              <a:t>数据收集</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通过查询处理收集数据库中相关的数据，并将其划分为一个目标类和一个或多个对比类</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100" b="0" i="0" u="none" strike="noStrike" kern="0" cap="none" spc="0" normalizeH="0" baseline="0" noProof="0">
                <a:ln>
                  <a:noFill/>
                </a:ln>
                <a:solidFill>
                  <a:srgbClr val="000000"/>
                </a:solidFill>
                <a:effectLst/>
                <a:uLnTx/>
                <a:uFillTx/>
                <a:latin typeface="Arial"/>
                <a:ea typeface="宋体" pitchFamily="2" charset="-122"/>
                <a:cs typeface="+mn-cs"/>
              </a:rPr>
              <a:t>维相关分析</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如果存在较多的维，则应当对这些类进行维相关分析，仅选择高度相关的维进行进一步分析。（可以使用基于熵的度量）</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100" b="0" i="0" u="none" strike="noStrike" kern="0" cap="none" spc="0" normalizeH="0" baseline="0" noProof="0">
                <a:ln>
                  <a:noFill/>
                </a:ln>
                <a:solidFill>
                  <a:srgbClr val="000000"/>
                </a:solidFill>
                <a:effectLst/>
                <a:uLnTx/>
                <a:uFillTx/>
                <a:latin typeface="Arial"/>
                <a:ea typeface="宋体" pitchFamily="2" charset="-122"/>
                <a:cs typeface="+mn-cs"/>
              </a:rPr>
              <a:t>同步泛化</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同步的在目标类和对比类上进行泛化，泛化到维阈值控制的层，得到</a:t>
            </a:r>
            <a:r>
              <a:rPr kumimoji="0" lang="zh-CN" altLang="en-US" sz="2000" b="1" i="1" u="none" strike="noStrike" kern="0" cap="none" spc="0" normalizeH="0" baseline="0" noProof="0">
                <a:ln>
                  <a:noFill/>
                </a:ln>
                <a:solidFill>
                  <a:srgbClr val="000000"/>
                </a:solidFill>
                <a:effectLst/>
                <a:uLnTx/>
                <a:uFillTx/>
                <a:latin typeface="Arial"/>
                <a:ea typeface="宋体" pitchFamily="2" charset="-122"/>
              </a:rPr>
              <a:t>主目标类 关系</a:t>
            </a:r>
            <a:r>
              <a:rPr kumimoji="0" lang="en-US" altLang="zh-CN" sz="2000" b="1" i="1" u="none" strike="noStrike" kern="0" cap="none" spc="0" normalizeH="0" baseline="0" noProof="0">
                <a:ln>
                  <a:noFill/>
                </a:ln>
                <a:solidFill>
                  <a:srgbClr val="000000"/>
                </a:solidFill>
                <a:effectLst/>
                <a:uLnTx/>
                <a:uFillTx/>
                <a:latin typeface="Arial"/>
                <a:ea typeface="宋体" pitchFamily="2" charset="-122"/>
              </a:rPr>
              <a:t>/</a:t>
            </a:r>
            <a:r>
              <a:rPr kumimoji="0" lang="zh-CN" altLang="en-US" sz="2000" b="1" i="1" u="none" strike="noStrike" kern="0" cap="none" spc="0" normalizeH="0" baseline="0" noProof="0">
                <a:ln>
                  <a:noFill/>
                </a:ln>
                <a:solidFill>
                  <a:srgbClr val="000000"/>
                </a:solidFill>
                <a:effectLst/>
                <a:uLnTx/>
                <a:uFillTx/>
                <a:latin typeface="Arial"/>
                <a:ea typeface="宋体" pitchFamily="2" charset="-122"/>
              </a:rPr>
              <a:t>方体</a:t>
            </a: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 和 </a:t>
            </a:r>
            <a:r>
              <a:rPr kumimoji="0" lang="zh-CN" altLang="en-US" sz="2000" b="1" i="1" u="none" strike="noStrike" kern="0" cap="none" spc="0" normalizeH="0" baseline="0" noProof="0">
                <a:ln>
                  <a:noFill/>
                </a:ln>
                <a:solidFill>
                  <a:srgbClr val="000000"/>
                </a:solidFill>
                <a:effectLst/>
                <a:uLnTx/>
                <a:uFillTx/>
                <a:latin typeface="Arial"/>
                <a:ea typeface="宋体" pitchFamily="2" charset="-122"/>
              </a:rPr>
              <a:t>主对比类 关系</a:t>
            </a:r>
            <a:r>
              <a:rPr kumimoji="0" lang="en-US" altLang="zh-CN" sz="2000" b="1" i="1" u="none" strike="noStrike" kern="0" cap="none" spc="0" normalizeH="0" baseline="0" noProof="0">
                <a:ln>
                  <a:noFill/>
                </a:ln>
                <a:solidFill>
                  <a:srgbClr val="000000"/>
                </a:solidFill>
                <a:effectLst/>
                <a:uLnTx/>
                <a:uFillTx/>
                <a:latin typeface="Arial"/>
                <a:ea typeface="宋体" pitchFamily="2" charset="-122"/>
              </a:rPr>
              <a:t>/</a:t>
            </a:r>
            <a:r>
              <a:rPr kumimoji="0" lang="zh-CN" altLang="en-US" sz="2000" b="1" i="1" u="none" strike="noStrike" kern="0" cap="none" spc="0" normalizeH="0" baseline="0" noProof="0">
                <a:ln>
                  <a:noFill/>
                </a:ln>
                <a:solidFill>
                  <a:srgbClr val="000000"/>
                </a:solidFill>
                <a:effectLst/>
                <a:uLnTx/>
                <a:uFillTx/>
                <a:latin typeface="Arial"/>
                <a:ea typeface="宋体" pitchFamily="2" charset="-122"/>
              </a:rPr>
              <a:t>方体</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100" b="0" i="0" u="none" strike="noStrike" kern="0" cap="none" spc="0" normalizeH="0" baseline="0" noProof="0">
                <a:ln>
                  <a:noFill/>
                </a:ln>
                <a:solidFill>
                  <a:srgbClr val="000000"/>
                </a:solidFill>
                <a:effectLst/>
                <a:uLnTx/>
                <a:uFillTx/>
                <a:latin typeface="Arial"/>
                <a:ea typeface="宋体" pitchFamily="2" charset="-122"/>
                <a:cs typeface="+mn-cs"/>
              </a:rPr>
              <a:t>导出比较的表示</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宋体" pitchFamily="2" charset="-122"/>
              </a:rPr>
              <a:t>用可视化技术表达类比较描述，通常会包含“对比”度量，反映目标类与对比类间的比较 </a:t>
            </a:r>
            <a:r>
              <a:rPr kumimoji="0" lang="en-US" altLang="zh-CN" sz="2000" b="0" i="0" u="none" strike="noStrike" kern="0" cap="none" spc="0" normalizeH="0" baseline="0" noProof="0">
                <a:ln>
                  <a:noFill/>
                </a:ln>
                <a:solidFill>
                  <a:srgbClr val="000000"/>
                </a:solidFill>
                <a:effectLst/>
                <a:uLnTx/>
                <a:uFillTx/>
                <a:latin typeface="Arial"/>
                <a:ea typeface="宋体" pitchFamily="2" charset="-122"/>
              </a:rPr>
              <a:t>(e.g count%)</a:t>
            </a:r>
            <a:endParaRPr kumimoji="0" lang="en-US" altLang="zh-CN" sz="20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39577985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类比较挖掘</a:t>
            </a:r>
            <a:r>
              <a:rPr lang="en-US" altLang="zh-CN" dirty="0">
                <a:latin typeface="Arial" panose="020B0604020202020204" pitchFamily="34" charset="0"/>
              </a:rPr>
              <a:t>——</a:t>
            </a:r>
            <a:r>
              <a:rPr lang="zh-CN" altLang="en-US" dirty="0"/>
              <a:t>示例</a:t>
            </a:r>
          </a:p>
        </p:txBody>
      </p:sp>
      <p:sp>
        <p:nvSpPr>
          <p:cNvPr id="2" name="Rectangle 3">
            <a:extLst>
              <a:ext uri="{FF2B5EF4-FFF2-40B4-BE49-F238E27FC236}">
                <a16:creationId xmlns:a16="http://schemas.microsoft.com/office/drawing/2014/main" id="{DF2DA0B6-2A37-D9FF-59A3-FDED817FD0AE}"/>
              </a:ext>
            </a:extLst>
          </p:cNvPr>
          <p:cNvSpPr txBox="1">
            <a:spLocks noChangeArrowheads="1"/>
          </p:cNvSpPr>
          <p:nvPr/>
        </p:nvSpPr>
        <p:spPr bwMode="auto">
          <a:xfrm>
            <a:off x="457200" y="1600200"/>
            <a:ext cx="822960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dirty="0">
                <a:ln>
                  <a:noFill/>
                </a:ln>
                <a:solidFill>
                  <a:srgbClr val="000000"/>
                </a:solidFill>
                <a:effectLst/>
                <a:uLnTx/>
                <a:uFillTx/>
                <a:latin typeface="Arial"/>
                <a:ea typeface="宋体" pitchFamily="2" charset="-122"/>
                <a:cs typeface="+mn-cs"/>
              </a:rPr>
              <a:t>任务</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dirty="0">
                <a:ln>
                  <a:noFill/>
                </a:ln>
                <a:solidFill>
                  <a:srgbClr val="000000"/>
                </a:solidFill>
                <a:effectLst/>
                <a:uLnTx/>
                <a:uFillTx/>
                <a:latin typeface="Arial"/>
                <a:ea typeface="宋体" pitchFamily="2" charset="-122"/>
              </a:rPr>
              <a:t>挖掘描述</a:t>
            </a:r>
            <a:r>
              <a:rPr kumimoji="0" lang="en-US" altLang="zh-CN" sz="2600" b="0" i="0" u="none" strike="noStrike" kern="0" cap="none" spc="0" normalizeH="0" baseline="0" noProof="0" dirty="0" err="1">
                <a:ln>
                  <a:noFill/>
                </a:ln>
                <a:solidFill>
                  <a:srgbClr val="000000"/>
                </a:solidFill>
                <a:effectLst/>
                <a:uLnTx/>
                <a:uFillTx/>
                <a:latin typeface="Arial"/>
                <a:ea typeface="宋体" pitchFamily="2" charset="-122"/>
              </a:rPr>
              <a:t>BigUniversity</a:t>
            </a:r>
            <a:r>
              <a:rPr kumimoji="0" lang="zh-CN" altLang="en-US" sz="2600" b="0" i="0" u="none" strike="noStrike" kern="0" cap="none" spc="0" normalizeH="0" baseline="0" noProof="0" dirty="0">
                <a:ln>
                  <a:noFill/>
                </a:ln>
                <a:solidFill>
                  <a:srgbClr val="000000"/>
                </a:solidFill>
                <a:effectLst/>
                <a:uLnTx/>
                <a:uFillTx/>
                <a:latin typeface="Arial"/>
                <a:ea typeface="宋体" pitchFamily="2" charset="-122"/>
              </a:rPr>
              <a:t>本科生和研究生的类比较</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dirty="0">
                <a:ln>
                  <a:noFill/>
                </a:ln>
                <a:solidFill>
                  <a:srgbClr val="000000"/>
                </a:solidFill>
                <a:effectLst/>
                <a:uLnTx/>
                <a:uFillTx/>
                <a:latin typeface="Arial"/>
                <a:ea typeface="宋体" pitchFamily="2" charset="-122"/>
                <a:cs typeface="+mn-cs"/>
              </a:rPr>
              <a:t>进行类比较挖掘的输入：</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dirty="0">
                <a:ln>
                  <a:noFill/>
                </a:ln>
                <a:solidFill>
                  <a:srgbClr val="000000"/>
                </a:solidFill>
                <a:effectLst/>
                <a:uLnTx/>
                <a:uFillTx/>
                <a:latin typeface="Arial"/>
                <a:ea typeface="宋体" pitchFamily="2" charset="-122"/>
              </a:rPr>
              <a:t>给定的属性：</a:t>
            </a:r>
            <a:r>
              <a:rPr kumimoji="0" lang="en-US" altLang="zh-CN" sz="2600" b="0" i="1" u="none" strike="noStrike" kern="0" cap="none" spc="0" normalizeH="0" baseline="0" noProof="0" dirty="0">
                <a:ln>
                  <a:noFill/>
                </a:ln>
                <a:solidFill>
                  <a:srgbClr val="000000"/>
                </a:solidFill>
                <a:effectLst/>
                <a:uLnTx/>
                <a:uFillTx/>
                <a:latin typeface="Arial"/>
                <a:ea typeface="宋体" pitchFamily="2" charset="-122"/>
              </a:rPr>
              <a:t>name, gender, major, </a:t>
            </a:r>
            <a:r>
              <a:rPr kumimoji="0" lang="en-US" altLang="zh-CN" sz="2600" b="0" i="1" u="none" strike="noStrike" kern="0" cap="none" spc="0" normalizeH="0" baseline="0" noProof="0" dirty="0" err="1">
                <a:ln>
                  <a:noFill/>
                </a:ln>
                <a:solidFill>
                  <a:srgbClr val="000000"/>
                </a:solidFill>
                <a:effectLst/>
                <a:uLnTx/>
                <a:uFillTx/>
                <a:latin typeface="Arial"/>
                <a:ea typeface="宋体" pitchFamily="2" charset="-122"/>
              </a:rPr>
              <a:t>birth_place</a:t>
            </a:r>
            <a:r>
              <a:rPr kumimoji="0" lang="en-US" altLang="zh-CN" sz="2600" b="0" i="1" u="none" strike="noStrike" kern="0" cap="none" spc="0" normalizeH="0" baseline="0" noProof="0" dirty="0">
                <a:ln>
                  <a:noFill/>
                </a:ln>
                <a:solidFill>
                  <a:srgbClr val="000000"/>
                </a:solidFill>
                <a:effectLst/>
                <a:uLnTx/>
                <a:uFillTx/>
                <a:latin typeface="Arial"/>
                <a:ea typeface="宋体" pitchFamily="2" charset="-122"/>
              </a:rPr>
              <a:t>, </a:t>
            </a:r>
            <a:r>
              <a:rPr kumimoji="0" lang="en-US" altLang="zh-CN" sz="2600" b="0" i="1" u="none" strike="noStrike" kern="0" cap="none" spc="0" normalizeH="0" baseline="0" noProof="0" dirty="0" err="1">
                <a:ln>
                  <a:noFill/>
                </a:ln>
                <a:solidFill>
                  <a:srgbClr val="000000"/>
                </a:solidFill>
                <a:effectLst/>
                <a:uLnTx/>
                <a:uFillTx/>
                <a:latin typeface="Arial"/>
                <a:ea typeface="宋体" pitchFamily="2" charset="-122"/>
              </a:rPr>
              <a:t>birth_date</a:t>
            </a:r>
            <a:r>
              <a:rPr kumimoji="0" lang="en-US" altLang="zh-CN" sz="2600" b="0" i="1" u="none" strike="noStrike" kern="0" cap="none" spc="0" normalizeH="0" baseline="0" noProof="0" dirty="0">
                <a:ln>
                  <a:noFill/>
                </a:ln>
                <a:solidFill>
                  <a:srgbClr val="000000"/>
                </a:solidFill>
                <a:effectLst/>
                <a:uLnTx/>
                <a:uFillTx/>
                <a:latin typeface="Arial"/>
                <a:ea typeface="宋体" pitchFamily="2" charset="-122"/>
              </a:rPr>
              <a:t>, residence, phone# and </a:t>
            </a:r>
            <a:r>
              <a:rPr kumimoji="0" lang="en-US" altLang="zh-CN" sz="2600" b="0" i="1" u="none" strike="noStrike" kern="0" cap="none" spc="0" normalizeH="0" baseline="0" noProof="0" dirty="0" err="1">
                <a:ln>
                  <a:noFill/>
                </a:ln>
                <a:solidFill>
                  <a:srgbClr val="000000"/>
                </a:solidFill>
                <a:effectLst/>
                <a:uLnTx/>
                <a:uFillTx/>
                <a:latin typeface="Arial"/>
                <a:ea typeface="宋体" pitchFamily="2" charset="-122"/>
              </a:rPr>
              <a:t>gpa</a:t>
            </a:r>
            <a:endParaRPr kumimoji="0" lang="en-US" altLang="zh-CN" sz="2600" b="0" i="1" u="none" strike="noStrike" kern="0" cap="none" spc="0" normalizeH="0" baseline="0" noProof="0" dirty="0">
              <a:ln>
                <a:noFill/>
              </a:ln>
              <a:solidFill>
                <a:srgbClr val="000000"/>
              </a:solidFill>
              <a:effectLst/>
              <a:uLnTx/>
              <a:uFillTx/>
              <a:latin typeface="Arial"/>
              <a:ea typeface="宋体" pitchFamily="2" charset="-122"/>
            </a:endParaRP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dirty="0">
                <a:ln>
                  <a:noFill/>
                </a:ln>
                <a:solidFill>
                  <a:srgbClr val="000000"/>
                </a:solidFill>
                <a:effectLst/>
                <a:uLnTx/>
                <a:uFillTx/>
                <a:latin typeface="Arial"/>
                <a:ea typeface="宋体" pitchFamily="2" charset="-122"/>
              </a:rPr>
              <a:t>在属性</a:t>
            </a:r>
            <a:r>
              <a:rPr kumimoji="0" lang="en-US" altLang="zh-CN" sz="2600" b="0" i="1" u="none" strike="noStrike" kern="0" cap="none" spc="0" normalizeH="0" baseline="0" noProof="0" dirty="0">
                <a:ln>
                  <a:noFill/>
                </a:ln>
                <a:solidFill>
                  <a:srgbClr val="000000"/>
                </a:solidFill>
                <a:effectLst/>
                <a:uLnTx/>
                <a:uFillTx/>
                <a:latin typeface="Arial"/>
                <a:ea typeface="宋体" pitchFamily="2" charset="-122"/>
              </a:rPr>
              <a:t>a</a:t>
            </a:r>
            <a:r>
              <a:rPr kumimoji="0" lang="en-US" altLang="zh-CN" sz="2600" b="0" i="1" u="none" strike="noStrike" kern="0" cap="none" spc="0" normalizeH="0" baseline="-25000" noProof="0" dirty="0">
                <a:ln>
                  <a:noFill/>
                </a:ln>
                <a:solidFill>
                  <a:srgbClr val="000000"/>
                </a:solidFill>
                <a:effectLst/>
                <a:uLnTx/>
                <a:uFillTx/>
                <a:latin typeface="Arial"/>
                <a:ea typeface="宋体" pitchFamily="2" charset="-122"/>
              </a:rPr>
              <a:t>i</a:t>
            </a:r>
            <a:r>
              <a:rPr kumimoji="0" lang="zh-CN" altLang="en-US" sz="2600" b="0" i="0" u="none" strike="noStrike" kern="0" cap="none" spc="0" normalizeH="0" baseline="0" noProof="0" dirty="0">
                <a:ln>
                  <a:noFill/>
                </a:ln>
                <a:solidFill>
                  <a:srgbClr val="000000"/>
                </a:solidFill>
                <a:effectLst/>
                <a:uLnTx/>
                <a:uFillTx/>
                <a:latin typeface="Arial"/>
                <a:ea typeface="宋体" pitchFamily="2" charset="-122"/>
              </a:rPr>
              <a:t>上定义的概念分层 </a:t>
            </a:r>
            <a:r>
              <a:rPr kumimoji="0" lang="en-US" altLang="zh-CN" sz="2600" b="0" i="1" u="none" strike="noStrike" kern="0" cap="none" spc="0" normalizeH="0" baseline="0" noProof="0" dirty="0">
                <a:ln>
                  <a:noFill/>
                </a:ln>
                <a:solidFill>
                  <a:srgbClr val="000000"/>
                </a:solidFill>
                <a:effectLst/>
                <a:uLnTx/>
                <a:uFillTx/>
                <a:latin typeface="Arial"/>
                <a:ea typeface="宋体" pitchFamily="2" charset="-122"/>
              </a:rPr>
              <a:t>Gen(a</a:t>
            </a:r>
            <a:r>
              <a:rPr kumimoji="0" lang="en-US" altLang="zh-CN" sz="2600" b="0" i="1" u="none" strike="noStrike" kern="0" cap="none" spc="0" normalizeH="0" baseline="-25000" noProof="0" dirty="0">
                <a:ln>
                  <a:noFill/>
                </a:ln>
                <a:solidFill>
                  <a:srgbClr val="000000"/>
                </a:solidFill>
                <a:effectLst/>
                <a:uLnTx/>
                <a:uFillTx/>
                <a:latin typeface="Arial"/>
                <a:ea typeface="宋体" pitchFamily="2" charset="-122"/>
              </a:rPr>
              <a:t>i</a:t>
            </a:r>
            <a:r>
              <a:rPr kumimoji="0" lang="en-US" altLang="zh-CN" sz="2600" b="0" i="1" u="none" strike="noStrike" kern="0" cap="none" spc="0" normalizeH="0" baseline="0" noProof="0" dirty="0">
                <a:ln>
                  <a:noFill/>
                </a:ln>
                <a:solidFill>
                  <a:srgbClr val="000000"/>
                </a:solidFill>
                <a:effectLst/>
                <a:uLnTx/>
                <a:uFillTx/>
                <a:latin typeface="Arial"/>
                <a:ea typeface="宋体" pitchFamily="2" charset="-122"/>
              </a:rPr>
              <a:t>)</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dirty="0">
                <a:ln>
                  <a:noFill/>
                </a:ln>
                <a:solidFill>
                  <a:srgbClr val="000000"/>
                </a:solidFill>
                <a:effectLst/>
                <a:uLnTx/>
                <a:uFillTx/>
                <a:latin typeface="Arial"/>
                <a:ea typeface="宋体" pitchFamily="2" charset="-122"/>
              </a:rPr>
              <a:t>在属性</a:t>
            </a:r>
            <a:r>
              <a:rPr kumimoji="0" lang="en-US" altLang="zh-CN" sz="2600" b="0" i="1" u="none" strike="noStrike" kern="0" cap="none" spc="0" normalizeH="0" baseline="0" noProof="0" dirty="0">
                <a:ln>
                  <a:noFill/>
                </a:ln>
                <a:solidFill>
                  <a:srgbClr val="000000"/>
                </a:solidFill>
                <a:effectLst/>
                <a:uLnTx/>
                <a:uFillTx/>
                <a:latin typeface="Arial"/>
                <a:ea typeface="宋体" pitchFamily="2" charset="-122"/>
              </a:rPr>
              <a:t>a</a:t>
            </a:r>
            <a:r>
              <a:rPr kumimoji="0" lang="en-US" altLang="zh-CN" sz="2600" b="0" i="1" u="none" strike="noStrike" kern="0" cap="none" spc="0" normalizeH="0" baseline="-25000" noProof="0" dirty="0">
                <a:ln>
                  <a:noFill/>
                </a:ln>
                <a:solidFill>
                  <a:srgbClr val="000000"/>
                </a:solidFill>
                <a:effectLst/>
                <a:uLnTx/>
                <a:uFillTx/>
                <a:latin typeface="Arial"/>
                <a:ea typeface="宋体" pitchFamily="2" charset="-122"/>
              </a:rPr>
              <a:t>i</a:t>
            </a:r>
            <a:r>
              <a:rPr kumimoji="0" lang="zh-CN" altLang="en-US" sz="2600" b="0" i="0" u="none" strike="noStrike" kern="0" cap="none" spc="0" normalizeH="0" baseline="0" noProof="0" dirty="0">
                <a:ln>
                  <a:noFill/>
                </a:ln>
                <a:solidFill>
                  <a:srgbClr val="000000"/>
                </a:solidFill>
                <a:effectLst/>
                <a:uLnTx/>
                <a:uFillTx/>
                <a:latin typeface="Arial"/>
                <a:ea typeface="宋体" pitchFamily="2" charset="-122"/>
              </a:rPr>
              <a:t>上定义的属性分析阈值 </a:t>
            </a:r>
            <a:r>
              <a:rPr kumimoji="0" lang="en-US" altLang="zh-CN" sz="2600" b="0" i="1" u="none" strike="noStrike" kern="0" cap="none" spc="0" normalizeH="0" baseline="0" noProof="0" dirty="0">
                <a:ln>
                  <a:noFill/>
                </a:ln>
                <a:solidFill>
                  <a:srgbClr val="000000"/>
                </a:solidFill>
                <a:effectLst/>
                <a:uLnTx/>
                <a:uFillTx/>
                <a:latin typeface="Arial"/>
                <a:ea typeface="宋体" pitchFamily="2" charset="-122"/>
              </a:rPr>
              <a:t>U</a:t>
            </a:r>
            <a:r>
              <a:rPr kumimoji="0" lang="en-US" altLang="zh-CN" sz="2600" b="0" i="1" u="none" strike="noStrike" kern="0" cap="none" spc="0" normalizeH="0" baseline="-25000" noProof="0" dirty="0">
                <a:ln>
                  <a:noFill/>
                </a:ln>
                <a:solidFill>
                  <a:srgbClr val="000000"/>
                </a:solidFill>
                <a:effectLst/>
                <a:uLnTx/>
                <a:uFillTx/>
                <a:latin typeface="Arial"/>
                <a:ea typeface="宋体" pitchFamily="2" charset="-122"/>
              </a:rPr>
              <a:t>i</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dirty="0">
                <a:ln>
                  <a:noFill/>
                </a:ln>
                <a:solidFill>
                  <a:srgbClr val="000000"/>
                </a:solidFill>
                <a:effectLst/>
                <a:uLnTx/>
                <a:uFillTx/>
                <a:latin typeface="Arial"/>
                <a:ea typeface="宋体" pitchFamily="2" charset="-122"/>
              </a:rPr>
              <a:t>在属性</a:t>
            </a:r>
            <a:r>
              <a:rPr kumimoji="0" lang="en-US" altLang="zh-CN" sz="2600" b="0" i="1" u="none" strike="noStrike" kern="0" cap="none" spc="0" normalizeH="0" baseline="0" noProof="0" dirty="0">
                <a:ln>
                  <a:noFill/>
                </a:ln>
                <a:solidFill>
                  <a:srgbClr val="000000"/>
                </a:solidFill>
                <a:effectLst/>
                <a:uLnTx/>
                <a:uFillTx/>
                <a:latin typeface="Arial"/>
                <a:ea typeface="宋体" pitchFamily="2" charset="-122"/>
              </a:rPr>
              <a:t>a</a:t>
            </a:r>
            <a:r>
              <a:rPr kumimoji="0" lang="en-US" altLang="zh-CN" sz="2600" b="0" i="1" u="none" strike="noStrike" kern="0" cap="none" spc="0" normalizeH="0" baseline="-25000" noProof="0" dirty="0">
                <a:ln>
                  <a:noFill/>
                </a:ln>
                <a:solidFill>
                  <a:srgbClr val="000000"/>
                </a:solidFill>
                <a:effectLst/>
                <a:uLnTx/>
                <a:uFillTx/>
                <a:latin typeface="Arial"/>
                <a:ea typeface="宋体" pitchFamily="2" charset="-122"/>
              </a:rPr>
              <a:t>i</a:t>
            </a:r>
            <a:r>
              <a:rPr kumimoji="0" lang="zh-CN" altLang="en-US" sz="2600" b="0" i="0" u="none" strike="noStrike" kern="0" cap="none" spc="0" normalizeH="0" baseline="0" noProof="0" dirty="0">
                <a:ln>
                  <a:noFill/>
                </a:ln>
                <a:solidFill>
                  <a:srgbClr val="000000"/>
                </a:solidFill>
                <a:effectLst/>
                <a:uLnTx/>
                <a:uFillTx/>
                <a:latin typeface="Arial"/>
                <a:ea typeface="宋体" pitchFamily="2" charset="-122"/>
              </a:rPr>
              <a:t>上定义的属性泛化阈值</a:t>
            </a:r>
            <a:r>
              <a:rPr kumimoji="0" lang="en-US" altLang="zh-CN" sz="2600" b="0" i="1" u="none" strike="noStrike" kern="0" cap="none" spc="0" normalizeH="0" baseline="0" noProof="0" dirty="0" err="1">
                <a:ln>
                  <a:noFill/>
                </a:ln>
                <a:solidFill>
                  <a:srgbClr val="000000"/>
                </a:solidFill>
                <a:effectLst/>
                <a:uLnTx/>
                <a:uFillTx/>
                <a:latin typeface="Arial"/>
                <a:ea typeface="宋体" pitchFamily="2" charset="-122"/>
              </a:rPr>
              <a:t>T</a:t>
            </a:r>
            <a:r>
              <a:rPr kumimoji="0" lang="en-US" altLang="zh-CN" sz="2600" b="0" i="1" u="none" strike="noStrike" kern="0" cap="none" spc="0" normalizeH="0" baseline="-25000" noProof="0" dirty="0" err="1">
                <a:ln>
                  <a:noFill/>
                </a:ln>
                <a:solidFill>
                  <a:srgbClr val="000000"/>
                </a:solidFill>
                <a:effectLst/>
                <a:uLnTx/>
                <a:uFillTx/>
                <a:latin typeface="Arial"/>
                <a:ea typeface="宋体" pitchFamily="2" charset="-122"/>
              </a:rPr>
              <a:t>i</a:t>
            </a:r>
            <a:endParaRPr kumimoji="0" lang="en-US" altLang="zh-CN" sz="2600" b="0" i="1" u="none" strike="noStrike" kern="0" cap="none" spc="0" normalizeH="0" baseline="-25000" noProof="0" dirty="0">
              <a:ln>
                <a:noFill/>
              </a:ln>
              <a:solidFill>
                <a:srgbClr val="000000"/>
              </a:solidFill>
              <a:effectLst/>
              <a:uLnTx/>
              <a:uFillTx/>
              <a:latin typeface="Arial"/>
              <a:ea typeface="宋体" pitchFamily="2" charset="-122"/>
            </a:endParaRP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dirty="0">
                <a:ln>
                  <a:noFill/>
                </a:ln>
                <a:solidFill>
                  <a:srgbClr val="000000"/>
                </a:solidFill>
                <a:effectLst/>
                <a:uLnTx/>
                <a:uFillTx/>
                <a:latin typeface="Arial"/>
                <a:ea typeface="宋体" pitchFamily="2" charset="-122"/>
              </a:rPr>
              <a:t>属性相关性阈值</a:t>
            </a:r>
            <a:r>
              <a:rPr kumimoji="0" lang="en-US" altLang="zh-CN" sz="2600" b="0" i="1" u="none" strike="noStrike" kern="0" cap="none" spc="0" normalizeH="0" baseline="0" noProof="0" dirty="0">
                <a:ln>
                  <a:noFill/>
                </a:ln>
                <a:solidFill>
                  <a:srgbClr val="000000"/>
                </a:solidFill>
                <a:effectLst/>
                <a:uLnTx/>
                <a:uFillTx/>
                <a:latin typeface="Arial"/>
                <a:ea typeface="宋体" pitchFamily="2" charset="-122"/>
              </a:rPr>
              <a:t>R</a:t>
            </a:r>
          </a:p>
        </p:txBody>
      </p:sp>
    </p:spTree>
    <p:extLst>
      <p:ext uri="{BB962C8B-B14F-4D97-AF65-F5344CB8AC3E}">
        <p14:creationId xmlns:p14="http://schemas.microsoft.com/office/powerpoint/2010/main" val="10041481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类比较挖掘</a:t>
            </a:r>
            <a:r>
              <a:rPr lang="en-US" altLang="zh-CN" dirty="0">
                <a:latin typeface="Arial" panose="020B0604020202020204" pitchFamily="34" charset="0"/>
              </a:rPr>
              <a:t>——</a:t>
            </a:r>
            <a:r>
              <a:rPr lang="zh-CN" altLang="en-US" dirty="0"/>
              <a:t>示例</a:t>
            </a:r>
          </a:p>
        </p:txBody>
      </p:sp>
      <p:sp>
        <p:nvSpPr>
          <p:cNvPr id="2" name="Rectangle 3">
            <a:extLst>
              <a:ext uri="{FF2B5EF4-FFF2-40B4-BE49-F238E27FC236}">
                <a16:creationId xmlns:a16="http://schemas.microsoft.com/office/drawing/2014/main" id="{408FD159-594F-9A63-57F3-4278E48BE05F}"/>
              </a:ext>
            </a:extLst>
          </p:cNvPr>
          <p:cNvSpPr txBox="1">
            <a:spLocks noChangeArrowheads="1"/>
          </p:cNvSpPr>
          <p:nvPr/>
        </p:nvSpPr>
        <p:spPr>
          <a:xfrm>
            <a:off x="457200" y="1600200"/>
            <a:ext cx="8229600" cy="4530725"/>
          </a:xfrm>
          <a:prstGeom prst="rect">
            <a:avLst/>
          </a:prstGeom>
        </p:spPr>
        <p:txBody>
          <a:bodyPr/>
          <a:lst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90000"/>
              </a:lnSpc>
            </a:pPr>
            <a:r>
              <a:rPr lang="zh-CN" altLang="en-US" kern="0"/>
              <a:t>任务的处理过程</a:t>
            </a:r>
          </a:p>
          <a:p>
            <a:pPr lvl="1">
              <a:lnSpc>
                <a:spcPct val="90000"/>
              </a:lnSpc>
            </a:pPr>
            <a:r>
              <a:rPr lang="zh-CN" altLang="en-US" kern="0"/>
              <a:t>数据收集</a:t>
            </a:r>
          </a:p>
          <a:p>
            <a:pPr lvl="2">
              <a:lnSpc>
                <a:spcPct val="90000"/>
              </a:lnSpc>
            </a:pPr>
            <a:r>
              <a:rPr lang="zh-CN" altLang="en-US" kern="0"/>
              <a:t>通过数据库查询，得到</a:t>
            </a:r>
            <a:r>
              <a:rPr lang="zh-CN" altLang="en-US" b="1" i="1" kern="0"/>
              <a:t>初始目标类工作关系</a:t>
            </a:r>
            <a:r>
              <a:rPr lang="zh-CN" altLang="en-US" kern="0"/>
              <a:t>和</a:t>
            </a:r>
            <a:r>
              <a:rPr lang="zh-CN" altLang="en-US" b="1" i="1" kern="0"/>
              <a:t>初始对比类工作关系</a:t>
            </a:r>
            <a:r>
              <a:rPr lang="zh-CN" altLang="en-US" kern="0"/>
              <a:t> </a:t>
            </a:r>
          </a:p>
          <a:p>
            <a:pPr lvl="3">
              <a:lnSpc>
                <a:spcPct val="90000"/>
              </a:lnSpc>
            </a:pPr>
            <a:r>
              <a:rPr lang="zh-CN" altLang="en-US" kern="0"/>
              <a:t>引入一个新维</a:t>
            </a:r>
            <a:r>
              <a:rPr lang="en-US" altLang="zh-CN" kern="0"/>
              <a:t>status</a:t>
            </a:r>
            <a:r>
              <a:rPr lang="zh-CN" altLang="en-US" kern="0"/>
              <a:t>来标志目标类和对比类（</a:t>
            </a:r>
            <a:r>
              <a:rPr lang="en-US" altLang="zh-CN" kern="0"/>
              <a:t>graduate, undergraduate</a:t>
            </a:r>
            <a:r>
              <a:rPr lang="zh-CN" altLang="en-US" kern="0"/>
              <a:t>）</a:t>
            </a:r>
          </a:p>
          <a:p>
            <a:pPr lvl="3">
              <a:lnSpc>
                <a:spcPct val="90000"/>
              </a:lnSpc>
            </a:pPr>
            <a:r>
              <a:rPr lang="zh-CN" altLang="en-US" kern="0"/>
              <a:t>其他属性形成剩余的维</a:t>
            </a:r>
            <a:endParaRPr lang="zh-CN" altLang="en-US" sz="2200" kern="0"/>
          </a:p>
          <a:p>
            <a:pPr lvl="1">
              <a:lnSpc>
                <a:spcPct val="90000"/>
              </a:lnSpc>
            </a:pPr>
            <a:r>
              <a:rPr lang="zh-CN" altLang="en-US" kern="0"/>
              <a:t>在两个数据类上进行维相关分析</a:t>
            </a:r>
          </a:p>
          <a:p>
            <a:pPr lvl="2">
              <a:lnSpc>
                <a:spcPct val="90000"/>
              </a:lnSpc>
            </a:pPr>
            <a:r>
              <a:rPr lang="zh-CN" altLang="en-US" kern="0"/>
              <a:t>删除不相关或者使弱相关的维：</a:t>
            </a:r>
            <a:r>
              <a:rPr lang="en-US" altLang="zh-CN" i="1" kern="0"/>
              <a:t>name, gender, major, phone#</a:t>
            </a:r>
            <a:endParaRPr lang="en-US" altLang="zh-CN" kern="0"/>
          </a:p>
        </p:txBody>
      </p:sp>
    </p:spTree>
    <p:extLst>
      <p:ext uri="{BB962C8B-B14F-4D97-AF65-F5344CB8AC3E}">
        <p14:creationId xmlns:p14="http://schemas.microsoft.com/office/powerpoint/2010/main" val="22355545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类比较挖掘</a:t>
            </a:r>
            <a:r>
              <a:rPr lang="en-US" altLang="zh-CN" dirty="0">
                <a:latin typeface="Arial" panose="020B0604020202020204" pitchFamily="34" charset="0"/>
              </a:rPr>
              <a:t>——</a:t>
            </a:r>
            <a:r>
              <a:rPr lang="zh-CN" altLang="en-US" dirty="0"/>
              <a:t>示例</a:t>
            </a:r>
          </a:p>
        </p:txBody>
      </p:sp>
      <p:sp>
        <p:nvSpPr>
          <p:cNvPr id="2" name="Rectangle 3">
            <a:extLst>
              <a:ext uri="{FF2B5EF4-FFF2-40B4-BE49-F238E27FC236}">
                <a16:creationId xmlns:a16="http://schemas.microsoft.com/office/drawing/2014/main" id="{6ACAA6D4-0FE8-B956-220D-1902DAB4CBC1}"/>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同步泛化</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在目标类和对比类上同步的进行泛化，将相关的维泛化到由维阈值控制的层，形成</a:t>
            </a:r>
            <a:r>
              <a:rPr kumimoji="0" lang="zh-CN" altLang="en-US" sz="2200" b="1" i="1" u="none" strike="noStrike" kern="0" cap="none" spc="0" normalizeH="0" baseline="0" noProof="0">
                <a:ln>
                  <a:noFill/>
                </a:ln>
                <a:solidFill>
                  <a:srgbClr val="000000"/>
                </a:solidFill>
                <a:effectLst/>
                <a:uLnTx/>
                <a:uFillTx/>
                <a:latin typeface="Arial"/>
                <a:ea typeface="宋体" pitchFamily="2" charset="-122"/>
              </a:rPr>
              <a:t>主目标类 关系</a:t>
            </a:r>
            <a:r>
              <a:rPr kumimoji="0" lang="en-US" altLang="zh-CN" sz="2200" b="1" i="1" u="none" strike="noStrike" kern="0" cap="none" spc="0" normalizeH="0" baseline="0" noProof="0">
                <a:ln>
                  <a:noFill/>
                </a:ln>
                <a:solidFill>
                  <a:srgbClr val="000000"/>
                </a:solidFill>
                <a:effectLst/>
                <a:uLnTx/>
                <a:uFillTx/>
                <a:latin typeface="Arial"/>
                <a:ea typeface="宋体" pitchFamily="2" charset="-122"/>
              </a:rPr>
              <a:t>/</a:t>
            </a:r>
            <a:r>
              <a:rPr kumimoji="0" lang="zh-CN" altLang="en-US" sz="2200" b="1" i="1" u="none" strike="noStrike" kern="0" cap="none" spc="0" normalizeH="0" baseline="0" noProof="0">
                <a:ln>
                  <a:noFill/>
                </a:ln>
                <a:solidFill>
                  <a:srgbClr val="000000"/>
                </a:solidFill>
                <a:effectLst/>
                <a:uLnTx/>
                <a:uFillTx/>
                <a:latin typeface="Arial"/>
                <a:ea typeface="宋体" pitchFamily="2" charset="-122"/>
              </a:rPr>
              <a:t>方体</a:t>
            </a: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 和</a:t>
            </a:r>
            <a:r>
              <a:rPr kumimoji="0" lang="zh-CN" altLang="en-US" sz="2200" b="1" i="1" u="none" strike="noStrike" kern="0" cap="none" spc="0" normalizeH="0" baseline="0" noProof="0">
                <a:ln>
                  <a:noFill/>
                </a:ln>
                <a:solidFill>
                  <a:srgbClr val="000000"/>
                </a:solidFill>
                <a:effectLst/>
                <a:uLnTx/>
                <a:uFillTx/>
                <a:latin typeface="Arial"/>
                <a:ea typeface="宋体" pitchFamily="2" charset="-122"/>
              </a:rPr>
              <a:t>主对比类 关系</a:t>
            </a:r>
            <a:r>
              <a:rPr kumimoji="0" lang="en-US" altLang="zh-CN" sz="2200" b="1" i="1" u="none" strike="noStrike" kern="0" cap="none" spc="0" normalizeH="0" baseline="0" noProof="0">
                <a:ln>
                  <a:noFill/>
                </a:ln>
                <a:solidFill>
                  <a:srgbClr val="000000"/>
                </a:solidFill>
                <a:effectLst/>
                <a:uLnTx/>
                <a:uFillTx/>
                <a:latin typeface="Arial"/>
                <a:ea typeface="宋体" pitchFamily="2" charset="-122"/>
              </a:rPr>
              <a:t>/</a:t>
            </a:r>
            <a:r>
              <a:rPr kumimoji="0" lang="zh-CN" altLang="en-US" sz="2200" b="1" i="1" u="none" strike="noStrike" kern="0" cap="none" spc="0" normalizeH="0" baseline="0" noProof="0">
                <a:ln>
                  <a:noFill/>
                </a:ln>
                <a:solidFill>
                  <a:srgbClr val="000000"/>
                </a:solidFill>
                <a:effectLst/>
                <a:uLnTx/>
                <a:uFillTx/>
                <a:latin typeface="Arial"/>
                <a:ea typeface="宋体" pitchFamily="2" charset="-122"/>
              </a:rPr>
              <a:t>方体</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导出比较的表示</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用表、图或规则等形式表达类比较描述的挖掘结果</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用户应该能够在</a:t>
            </a:r>
            <a:r>
              <a:rPr kumimoji="0" lang="zh-CN" altLang="en-US" sz="2200" b="1" i="1" u="none" strike="noStrike" kern="0" cap="none" spc="0" normalizeH="0" baseline="0" noProof="0">
                <a:ln>
                  <a:noFill/>
                </a:ln>
                <a:solidFill>
                  <a:srgbClr val="000000"/>
                </a:solidFill>
                <a:effectLst/>
                <a:uLnTx/>
                <a:uFillTx/>
                <a:latin typeface="Arial"/>
                <a:ea typeface="宋体" pitchFamily="2" charset="-122"/>
              </a:rPr>
              <a:t>主目标类 关系</a:t>
            </a:r>
            <a:r>
              <a:rPr kumimoji="0" lang="en-US" altLang="zh-CN" sz="2200" b="1" i="1" u="none" strike="noStrike" kern="0" cap="none" spc="0" normalizeH="0" baseline="0" noProof="0">
                <a:ln>
                  <a:noFill/>
                </a:ln>
                <a:solidFill>
                  <a:srgbClr val="000000"/>
                </a:solidFill>
                <a:effectLst/>
                <a:uLnTx/>
                <a:uFillTx/>
                <a:latin typeface="Arial"/>
                <a:ea typeface="宋体" pitchFamily="2" charset="-122"/>
              </a:rPr>
              <a:t>/</a:t>
            </a:r>
            <a:r>
              <a:rPr kumimoji="0" lang="zh-CN" altLang="en-US" sz="2200" b="1" i="1" u="none" strike="noStrike" kern="0" cap="none" spc="0" normalizeH="0" baseline="0" noProof="0">
                <a:ln>
                  <a:noFill/>
                </a:ln>
                <a:solidFill>
                  <a:srgbClr val="000000"/>
                </a:solidFill>
                <a:effectLst/>
                <a:uLnTx/>
                <a:uFillTx/>
                <a:latin typeface="Arial"/>
                <a:ea typeface="宋体" pitchFamily="2" charset="-122"/>
              </a:rPr>
              <a:t>方体</a:t>
            </a:r>
            <a:r>
              <a:rPr kumimoji="0" lang="zh-CN" altLang="en-US" sz="2400" b="0" i="0" u="none" strike="noStrike" kern="0" cap="none" spc="0" normalizeH="0" baseline="0" noProof="0">
                <a:ln>
                  <a:noFill/>
                </a:ln>
                <a:solidFill>
                  <a:srgbClr val="000000"/>
                </a:solidFill>
                <a:effectLst/>
                <a:uLnTx/>
                <a:uFillTx/>
                <a:latin typeface="Arial"/>
                <a:ea typeface="宋体" pitchFamily="2" charset="-122"/>
              </a:rPr>
              <a:t> 和</a:t>
            </a:r>
            <a:r>
              <a:rPr kumimoji="0" lang="zh-CN" altLang="en-US" sz="2200" b="1" i="1" u="none" strike="noStrike" kern="0" cap="none" spc="0" normalizeH="0" baseline="0" noProof="0">
                <a:ln>
                  <a:noFill/>
                </a:ln>
                <a:solidFill>
                  <a:srgbClr val="000000"/>
                </a:solidFill>
                <a:effectLst/>
                <a:uLnTx/>
                <a:uFillTx/>
                <a:latin typeface="Arial"/>
                <a:ea typeface="宋体" pitchFamily="2" charset="-122"/>
              </a:rPr>
              <a:t>主对比类 关系</a:t>
            </a:r>
            <a:r>
              <a:rPr kumimoji="0" lang="en-US" altLang="zh-CN" sz="2200" b="1" i="1" u="none" strike="noStrike" kern="0" cap="none" spc="0" normalizeH="0" baseline="0" noProof="0">
                <a:ln>
                  <a:noFill/>
                </a:ln>
                <a:solidFill>
                  <a:srgbClr val="000000"/>
                </a:solidFill>
                <a:effectLst/>
                <a:uLnTx/>
                <a:uFillTx/>
                <a:latin typeface="Arial"/>
                <a:ea typeface="宋体" pitchFamily="2" charset="-122"/>
              </a:rPr>
              <a:t>/</a:t>
            </a:r>
            <a:r>
              <a:rPr kumimoji="0" lang="zh-CN" altLang="en-US" sz="2200" b="1" i="1" u="none" strike="noStrike" kern="0" cap="none" spc="0" normalizeH="0" baseline="0" noProof="0">
                <a:ln>
                  <a:noFill/>
                </a:ln>
                <a:solidFill>
                  <a:srgbClr val="000000"/>
                </a:solidFill>
                <a:effectLst/>
                <a:uLnTx/>
                <a:uFillTx/>
                <a:latin typeface="Arial"/>
                <a:ea typeface="宋体" pitchFamily="2" charset="-122"/>
              </a:rPr>
              <a:t>方体</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进行进一步的</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OLAP</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操作</a:t>
            </a:r>
            <a:endParaRPr kumimoji="0" lang="zh-CN" altLang="en-US" sz="22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13310746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类比较挖掘</a:t>
            </a:r>
            <a:r>
              <a:rPr lang="en-US" altLang="zh-CN" dirty="0">
                <a:latin typeface="Arial" panose="020B0604020202020204" pitchFamily="34" charset="0"/>
              </a:rPr>
              <a:t>——</a:t>
            </a:r>
            <a:r>
              <a:rPr lang="zh-CN" altLang="en-US" dirty="0"/>
              <a:t>示例</a:t>
            </a:r>
          </a:p>
        </p:txBody>
      </p:sp>
      <p:graphicFrame>
        <p:nvGraphicFramePr>
          <p:cNvPr id="5" name="Object 2">
            <a:extLst>
              <a:ext uri="{FF2B5EF4-FFF2-40B4-BE49-F238E27FC236}">
                <a16:creationId xmlns:a16="http://schemas.microsoft.com/office/drawing/2014/main" id="{128A047F-6F06-B86A-83A7-42C702AC4DCF}"/>
              </a:ext>
            </a:extLst>
          </p:cNvPr>
          <p:cNvGraphicFramePr>
            <a:graphicFrameLocks noChangeAspect="1"/>
          </p:cNvGraphicFramePr>
          <p:nvPr/>
        </p:nvGraphicFramePr>
        <p:xfrm>
          <a:off x="1985963" y="1450975"/>
          <a:ext cx="6164262" cy="4429125"/>
        </p:xfrm>
        <a:graphic>
          <a:graphicData uri="http://schemas.openxmlformats.org/presentationml/2006/ole">
            <mc:AlternateContent xmlns:mc="http://schemas.openxmlformats.org/markup-compatibility/2006">
              <mc:Choice xmlns:v="urn:schemas-microsoft-com:vml" Requires="v">
                <p:oleObj name="Document" r:id="rId2" imgW="6382219" imgH="4465426" progId="Word.Document.8">
                  <p:embed/>
                </p:oleObj>
              </mc:Choice>
              <mc:Fallback>
                <p:oleObj name="Document" r:id="rId2" imgW="6382219" imgH="4465426" progId="Word.Document.8">
                  <p:embed/>
                  <p:pic>
                    <p:nvPicPr>
                      <p:cNvPr id="72707" name="Object 2">
                        <a:extLst>
                          <a:ext uri="{FF2B5EF4-FFF2-40B4-BE49-F238E27FC236}">
                            <a16:creationId xmlns:a16="http://schemas.microsoft.com/office/drawing/2014/main" id="{A07989E4-9D9D-E06E-E90A-650B5CD4B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963" y="1450975"/>
                        <a:ext cx="6164262" cy="442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4">
            <a:extLst>
              <a:ext uri="{FF2B5EF4-FFF2-40B4-BE49-F238E27FC236}">
                <a16:creationId xmlns:a16="http://schemas.microsoft.com/office/drawing/2014/main" id="{18270EFD-2290-FCCF-A0BB-BAC84E1492E3}"/>
              </a:ext>
            </a:extLst>
          </p:cNvPr>
          <p:cNvSpPr txBox="1">
            <a:spLocks noChangeArrowheads="1"/>
          </p:cNvSpPr>
          <p:nvPr/>
        </p:nvSpPr>
        <p:spPr bwMode="auto">
          <a:xfrm>
            <a:off x="1447800" y="3276600"/>
            <a:ext cx="624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1600" b="1">
                <a:solidFill>
                  <a:srgbClr val="000000"/>
                </a:solidFill>
                <a:latin typeface="Times New Roman" panose="02020603050405020304" pitchFamily="18" charset="0"/>
              </a:rPr>
              <a:t>目标类的主泛化关系</a:t>
            </a:r>
            <a:r>
              <a:rPr lang="en-US" altLang="zh-CN" sz="1600" b="1">
                <a:solidFill>
                  <a:srgbClr val="000000"/>
                </a:solidFill>
                <a:latin typeface="Times New Roman" panose="02020603050405020304" pitchFamily="18" charset="0"/>
              </a:rPr>
              <a:t>: </a:t>
            </a:r>
            <a:r>
              <a:rPr lang="zh-CN" altLang="en-US" sz="1600" b="1">
                <a:solidFill>
                  <a:srgbClr val="000000"/>
                </a:solidFill>
                <a:latin typeface="Times New Roman" panose="02020603050405020304" pitchFamily="18" charset="0"/>
              </a:rPr>
              <a:t>研究生</a:t>
            </a:r>
            <a:endParaRPr lang="zh-CN" altLang="en-US" sz="2400">
              <a:solidFill>
                <a:srgbClr val="000000"/>
              </a:solidFill>
              <a:latin typeface="Times New Roman" panose="02020603050405020304" pitchFamily="18" charset="0"/>
            </a:endParaRPr>
          </a:p>
        </p:txBody>
      </p:sp>
      <p:graphicFrame>
        <p:nvGraphicFramePr>
          <p:cNvPr id="7" name="Object 3">
            <a:extLst>
              <a:ext uri="{FF2B5EF4-FFF2-40B4-BE49-F238E27FC236}">
                <a16:creationId xmlns:a16="http://schemas.microsoft.com/office/drawing/2014/main" id="{A20708FB-9C8C-5C15-8510-70BDA8E99CD7}"/>
              </a:ext>
            </a:extLst>
          </p:cNvPr>
          <p:cNvGraphicFramePr>
            <a:graphicFrameLocks noChangeAspect="1"/>
          </p:cNvGraphicFramePr>
          <p:nvPr/>
        </p:nvGraphicFramePr>
        <p:xfrm>
          <a:off x="2065338" y="3957638"/>
          <a:ext cx="6180137" cy="4019550"/>
        </p:xfrm>
        <a:graphic>
          <a:graphicData uri="http://schemas.openxmlformats.org/presentationml/2006/ole">
            <mc:AlternateContent xmlns:mc="http://schemas.openxmlformats.org/markup-compatibility/2006">
              <mc:Choice xmlns:v="urn:schemas-microsoft-com:vml" Requires="v">
                <p:oleObj name="Document" r:id="rId4" imgW="6410729" imgH="4062390" progId="Word.Document.8">
                  <p:embed/>
                </p:oleObj>
              </mc:Choice>
              <mc:Fallback>
                <p:oleObj name="Document" r:id="rId4" imgW="6410729" imgH="4062390" progId="Word.Document.8">
                  <p:embed/>
                  <p:pic>
                    <p:nvPicPr>
                      <p:cNvPr id="72709" name="Object 3">
                        <a:extLst>
                          <a:ext uri="{FF2B5EF4-FFF2-40B4-BE49-F238E27FC236}">
                            <a16:creationId xmlns:a16="http://schemas.microsoft.com/office/drawing/2014/main" id="{D24788A4-B186-A3AD-FFEA-5C949C5F5A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5338" y="3957638"/>
                        <a:ext cx="6180137" cy="401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6">
            <a:extLst>
              <a:ext uri="{FF2B5EF4-FFF2-40B4-BE49-F238E27FC236}">
                <a16:creationId xmlns:a16="http://schemas.microsoft.com/office/drawing/2014/main" id="{02900D6E-EB51-7A11-E6D5-2D213BF9E3F9}"/>
              </a:ext>
            </a:extLst>
          </p:cNvPr>
          <p:cNvSpPr txBox="1">
            <a:spLocks noChangeArrowheads="1"/>
          </p:cNvSpPr>
          <p:nvPr/>
        </p:nvSpPr>
        <p:spPr bwMode="auto">
          <a:xfrm>
            <a:off x="914400" y="6096000"/>
            <a:ext cx="7010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1600" b="1">
                <a:solidFill>
                  <a:srgbClr val="000000"/>
                </a:solidFill>
                <a:latin typeface="Times New Roman" panose="02020603050405020304" pitchFamily="18" charset="0"/>
              </a:rPr>
              <a:t>对比类的主泛化关系</a:t>
            </a:r>
            <a:r>
              <a:rPr lang="en-US" altLang="zh-CN" sz="1600" b="1">
                <a:solidFill>
                  <a:srgbClr val="000000"/>
                </a:solidFill>
                <a:latin typeface="Times New Roman" panose="02020603050405020304" pitchFamily="18" charset="0"/>
              </a:rPr>
              <a:t>: </a:t>
            </a:r>
            <a:r>
              <a:rPr lang="zh-CN" altLang="en-US" sz="1600" b="1">
                <a:solidFill>
                  <a:srgbClr val="000000"/>
                </a:solidFill>
                <a:latin typeface="Times New Roman" panose="02020603050405020304" pitchFamily="18" charset="0"/>
              </a:rPr>
              <a:t>本科生</a:t>
            </a:r>
            <a:endParaRPr lang="zh-CN" altLang="en-US" sz="2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252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sz="3600" dirty="0"/>
              <a:t>数据仓库关键特征三</a:t>
            </a:r>
            <a:r>
              <a:rPr lang="en-US" altLang="zh-CN" sz="3600" dirty="0">
                <a:latin typeface="Arial" panose="020B0604020202020204" pitchFamily="34" charset="0"/>
              </a:rPr>
              <a:t>——</a:t>
            </a:r>
            <a:r>
              <a:rPr lang="zh-CN" altLang="en-US" sz="3600" dirty="0"/>
              <a:t>随时间而变化</a:t>
            </a:r>
            <a:endParaRPr lang="zh-CN" altLang="en-US" dirty="0"/>
          </a:p>
        </p:txBody>
      </p:sp>
      <p:sp>
        <p:nvSpPr>
          <p:cNvPr id="2" name="Rectangle 3">
            <a:extLst>
              <a:ext uri="{FF2B5EF4-FFF2-40B4-BE49-F238E27FC236}">
                <a16:creationId xmlns:a16="http://schemas.microsoft.com/office/drawing/2014/main" id="{EC5F950B-47F2-8FD7-1F26-648B6B17597C}"/>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数据仓库是从历史的角度提供信息</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数据仓库的时间范围比操作数据库系统要长的多。</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操作数据库系统</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 </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主要保存当前数据。</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数据仓库</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从历史的角度提供信息（比如过去 </a:t>
            </a:r>
            <a:r>
              <a:rPr kumimoji="0" lang="en-US" altLang="zh-CN" sz="2200" b="0" i="0" u="none" strike="noStrike" kern="0" cap="none" spc="0" normalizeH="0" baseline="0" noProof="0">
                <a:ln>
                  <a:noFill/>
                </a:ln>
                <a:solidFill>
                  <a:srgbClr val="000000"/>
                </a:solidFill>
                <a:effectLst/>
                <a:uLnTx/>
                <a:uFillTx/>
                <a:latin typeface="Arial"/>
                <a:ea typeface="宋体" pitchFamily="2" charset="-122"/>
              </a:rPr>
              <a:t>5-10 </a:t>
            </a: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年）</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数据仓库中的每一个关键结构都隐式或显式地包含时间元素，而操作数据库中的关键结构可能就不包括时间元素。</a:t>
            </a:r>
            <a:endParaRPr kumimoji="0" lang="zh-CN" altLang="en-US" sz="2600" b="0" i="0" u="none" strike="noStrike" kern="0" cap="none" spc="0" normalizeH="0" baseline="0" noProof="0" dirty="0">
              <a:ln>
                <a:noFill/>
              </a:ln>
              <a:solidFill>
                <a:srgbClr val="000000"/>
              </a:solidFill>
              <a:effectLst/>
              <a:uLnTx/>
              <a:uFillTx/>
              <a:latin typeface="Arial"/>
              <a:ea typeface="宋体" pitchFamily="2" charset="-122"/>
            </a:endParaRPr>
          </a:p>
        </p:txBody>
      </p:sp>
    </p:spTree>
    <p:extLst>
      <p:ext uri="{BB962C8B-B14F-4D97-AF65-F5344CB8AC3E}">
        <p14:creationId xmlns:p14="http://schemas.microsoft.com/office/powerpoint/2010/main" val="19915624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1468" y="194686"/>
            <a:ext cx="70983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000000"/>
                </a:solidFill>
                <a:effectLst/>
                <a:uLnTx/>
                <a:uFillTx/>
                <a:latin typeface="Arial"/>
                <a:ea typeface="微软雅黑"/>
                <a:cs typeface="+mj-cs"/>
              </a:rPr>
              <a:t>课程内容</a:t>
            </a:r>
          </a:p>
        </p:txBody>
      </p:sp>
      <p:sp>
        <p:nvSpPr>
          <p:cNvPr id="4" name="AutoShape 2" descr="https://image.jiqizhixin.com/uploads/editor/857475d9-f530-425d-9b0e-62e3c0f30fff/640.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2" name="矩形 1">
            <a:extLst>
              <a:ext uri="{FF2B5EF4-FFF2-40B4-BE49-F238E27FC236}">
                <a16:creationId xmlns:a16="http://schemas.microsoft.com/office/drawing/2014/main" id="{C037976F-DBCB-1BC0-552F-E3AEE267F1B2}"/>
              </a:ext>
            </a:extLst>
          </p:cNvPr>
          <p:cNvSpPr/>
          <p:nvPr/>
        </p:nvSpPr>
        <p:spPr>
          <a:xfrm>
            <a:off x="651523" y="2051548"/>
            <a:ext cx="825867" cy="581057"/>
          </a:xfrm>
          <a:prstGeom prst="rect">
            <a:avLst/>
          </a:prstGeom>
        </p:spPr>
        <p:txBody>
          <a:bodyPr wrap="non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绪论</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p:txBody>
      </p:sp>
      <p:sp>
        <p:nvSpPr>
          <p:cNvPr id="3" name="矩形 2">
            <a:extLst>
              <a:ext uri="{FF2B5EF4-FFF2-40B4-BE49-F238E27FC236}">
                <a16:creationId xmlns:a16="http://schemas.microsoft.com/office/drawing/2014/main" id="{6D51AF62-5396-025D-3A03-33983B910932}"/>
              </a:ext>
            </a:extLst>
          </p:cNvPr>
          <p:cNvSpPr/>
          <p:nvPr/>
        </p:nvSpPr>
        <p:spPr>
          <a:xfrm>
            <a:off x="1824661" y="2051548"/>
            <a:ext cx="1467068" cy="581057"/>
          </a:xfrm>
          <a:prstGeom prst="rect">
            <a:avLst/>
          </a:prstGeom>
        </p:spPr>
        <p:txBody>
          <a:bodyPr wrap="none" lIns="91440" tIns="45720" rIns="91440" bIns="45720">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线性回归</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p:txBody>
      </p:sp>
      <p:sp>
        <p:nvSpPr>
          <p:cNvPr id="5" name="矩形 4">
            <a:extLst>
              <a:ext uri="{FF2B5EF4-FFF2-40B4-BE49-F238E27FC236}">
                <a16:creationId xmlns:a16="http://schemas.microsoft.com/office/drawing/2014/main" id="{B5D034C1-05BA-3879-274A-0CF1EB2AB8A1}"/>
              </a:ext>
            </a:extLst>
          </p:cNvPr>
          <p:cNvSpPr/>
          <p:nvPr/>
        </p:nvSpPr>
        <p:spPr>
          <a:xfrm>
            <a:off x="3639000" y="2051548"/>
            <a:ext cx="1795684" cy="2243050"/>
          </a:xfrm>
          <a:prstGeom prst="rect">
            <a:avLst/>
          </a:prstGeom>
        </p:spPr>
        <p:txBody>
          <a:bodyPr wrap="none" lIns="91440" tIns="45720" rIns="91440" bIns="45720">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逻辑回归</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决策树</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支持向量机</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贝叶斯分类</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p:txBody>
      </p:sp>
      <p:sp>
        <p:nvSpPr>
          <p:cNvPr id="6" name="矩形 5">
            <a:extLst>
              <a:ext uri="{FF2B5EF4-FFF2-40B4-BE49-F238E27FC236}">
                <a16:creationId xmlns:a16="http://schemas.microsoft.com/office/drawing/2014/main" id="{92EFE9F7-1E35-AEE4-C70A-4A3ED031B184}"/>
              </a:ext>
            </a:extLst>
          </p:cNvPr>
          <p:cNvSpPr/>
          <p:nvPr/>
        </p:nvSpPr>
        <p:spPr>
          <a:xfrm>
            <a:off x="9410631" y="2051548"/>
            <a:ext cx="2108269" cy="1689052"/>
          </a:xfrm>
          <a:prstGeom prst="rect">
            <a:avLst/>
          </a:prstGeom>
        </p:spPr>
        <p:txBody>
          <a:bodyPr wrap="none" lIns="91440" tIns="45720" rIns="91440" bIns="45720">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k</a:t>
            </a: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近邻学习</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主成分分析</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线性判别分析</a:t>
            </a:r>
          </a:p>
        </p:txBody>
      </p:sp>
      <p:sp>
        <p:nvSpPr>
          <p:cNvPr id="7" name="矩形 6">
            <a:extLst>
              <a:ext uri="{FF2B5EF4-FFF2-40B4-BE49-F238E27FC236}">
                <a16:creationId xmlns:a16="http://schemas.microsoft.com/office/drawing/2014/main" id="{6A2CC048-4630-CD58-27F9-5CCC32D2BF7D}"/>
              </a:ext>
            </a:extLst>
          </p:cNvPr>
          <p:cNvSpPr/>
          <p:nvPr/>
        </p:nvSpPr>
        <p:spPr>
          <a:xfrm>
            <a:off x="7596294" y="2051548"/>
            <a:ext cx="1467068" cy="580415"/>
          </a:xfrm>
          <a:prstGeom prst="rect">
            <a:avLst/>
          </a:prstGeom>
        </p:spPr>
        <p:txBody>
          <a:bodyPr wrap="none" lIns="91440" tIns="45720" rIns="91440" bIns="45720">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原型聚类</a:t>
            </a:r>
            <a:endPar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nvGrpSpPr>
          <p:cNvPr id="8" name="组合 7">
            <a:extLst>
              <a:ext uri="{FF2B5EF4-FFF2-40B4-BE49-F238E27FC236}">
                <a16:creationId xmlns:a16="http://schemas.microsoft.com/office/drawing/2014/main" id="{9DC1A929-68CF-5083-CFDD-DE7EB0E2734A}"/>
              </a:ext>
            </a:extLst>
          </p:cNvPr>
          <p:cNvGrpSpPr/>
          <p:nvPr/>
        </p:nvGrpSpPr>
        <p:grpSpPr>
          <a:xfrm>
            <a:off x="3197493" y="4437112"/>
            <a:ext cx="3317996" cy="847554"/>
            <a:chOff x="4074148" y="5552938"/>
            <a:chExt cx="3317996" cy="847554"/>
          </a:xfrm>
        </p:grpSpPr>
        <p:sp>
          <p:nvSpPr>
            <p:cNvPr id="9" name="矩形 8">
              <a:extLst>
                <a:ext uri="{FF2B5EF4-FFF2-40B4-BE49-F238E27FC236}">
                  <a16:creationId xmlns:a16="http://schemas.microsoft.com/office/drawing/2014/main" id="{6445CB59-6A0A-899C-7224-C53B28C1F159}"/>
                </a:ext>
              </a:extLst>
            </p:cNvPr>
            <p:cNvSpPr/>
            <p:nvPr/>
          </p:nvSpPr>
          <p:spPr>
            <a:xfrm>
              <a:off x="4604201" y="5877272"/>
              <a:ext cx="2787943" cy="52322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100" normalizeH="0" baseline="0" noProof="0" dirty="0">
                  <a:ln>
                    <a:noFill/>
                  </a:ln>
                  <a:solidFill>
                    <a:srgbClr val="FF0000"/>
                  </a:solidFill>
                  <a:effectLst/>
                  <a:uLnTx/>
                  <a:uFillTx/>
                  <a:latin typeface="宋体"/>
                  <a:ea typeface="微软雅黑" panose="020B0503020204020204" pitchFamily="34" charset="-122"/>
                  <a:cs typeface="+mn-cs"/>
                </a:rPr>
                <a:t>模型评估与选择</a:t>
              </a:r>
              <a:endParaRPr kumimoji="0" lang="en-US" altLang="zh-CN" sz="2800" b="1" i="0" u="none" strike="noStrike" kern="1200" cap="none" spc="100" normalizeH="0" baseline="0" noProof="0" dirty="0">
                <a:ln>
                  <a:noFill/>
                </a:ln>
                <a:solidFill>
                  <a:srgbClr val="FF0000"/>
                </a:solidFill>
                <a:effectLst/>
                <a:uLnTx/>
                <a:uFillTx/>
                <a:latin typeface="宋体"/>
                <a:ea typeface="微软雅黑" panose="020B0503020204020204" pitchFamily="34" charset="-122"/>
                <a:cs typeface="+mn-cs"/>
              </a:endParaRPr>
            </a:p>
          </p:txBody>
        </p:sp>
        <p:sp>
          <p:nvSpPr>
            <p:cNvPr id="10" name="箭头: 直角上 9">
              <a:extLst>
                <a:ext uri="{FF2B5EF4-FFF2-40B4-BE49-F238E27FC236}">
                  <a16:creationId xmlns:a16="http://schemas.microsoft.com/office/drawing/2014/main" id="{887CBF3F-AF2E-E77E-3D4F-B78843EA83CF}"/>
                </a:ext>
              </a:extLst>
            </p:cNvPr>
            <p:cNvSpPr/>
            <p:nvPr/>
          </p:nvSpPr>
          <p:spPr>
            <a:xfrm flipH="1">
              <a:off x="4074148" y="5552938"/>
              <a:ext cx="504000" cy="648072"/>
            </a:xfrm>
            <a:prstGeom prst="bentUpArrow">
              <a:avLst>
                <a:gd name="adj1" fmla="val 17812"/>
                <a:gd name="adj2" fmla="val 25000"/>
                <a:gd name="adj3" fmla="val 25000"/>
              </a:avLst>
            </a:prstGeom>
            <a:solidFill>
              <a:srgbClr val="FF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FF0000"/>
                </a:solidFill>
                <a:effectLst/>
                <a:uLnTx/>
                <a:uFillTx/>
                <a:latin typeface="Arial"/>
                <a:ea typeface="宋体"/>
                <a:cs typeface="+mn-cs"/>
              </a:endParaRPr>
            </a:p>
          </p:txBody>
        </p:sp>
      </p:grpSp>
      <p:sp>
        <p:nvSpPr>
          <p:cNvPr id="11" name="矩形 10">
            <a:extLst>
              <a:ext uri="{FF2B5EF4-FFF2-40B4-BE49-F238E27FC236}">
                <a16:creationId xmlns:a16="http://schemas.microsoft.com/office/drawing/2014/main" id="{889644FD-C9A1-0208-AEB9-8487F0489B84}"/>
              </a:ext>
            </a:extLst>
          </p:cNvPr>
          <p:cNvSpPr/>
          <p:nvPr/>
        </p:nvSpPr>
        <p:spPr>
          <a:xfrm>
            <a:off x="5781955" y="2051548"/>
            <a:ext cx="1467068" cy="580415"/>
          </a:xfrm>
          <a:prstGeom prst="rect">
            <a:avLst/>
          </a:prstGeom>
        </p:spPr>
        <p:txBody>
          <a:bodyPr wrap="none">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神经网络</a:t>
            </a:r>
            <a:endPar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pic>
        <p:nvPicPr>
          <p:cNvPr id="12" name="Picture 4">
            <a:extLst>
              <a:ext uri="{FF2B5EF4-FFF2-40B4-BE49-F238E27FC236}">
                <a16:creationId xmlns:a16="http://schemas.microsoft.com/office/drawing/2014/main" id="{44EF3758-8A38-5639-EB6F-66CF8D93C83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4000" y="0"/>
            <a:ext cx="12240000" cy="9180000"/>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9F64A12A-6106-9777-89F3-0705671C0BA4}"/>
              </a:ext>
            </a:extLst>
          </p:cNvPr>
          <p:cNvSpPr txBox="1"/>
          <p:nvPr/>
        </p:nvSpPr>
        <p:spPr>
          <a:xfrm>
            <a:off x="7107275" y="3429000"/>
            <a:ext cx="5084725" cy="2997231"/>
          </a:xfrm>
          <a:prstGeom prst="rect">
            <a:avLst/>
          </a:prstGeom>
          <a:noFill/>
        </p:spPr>
        <p:txBody>
          <a:bodyPr wrap="none" lIns="0" tIns="0" rIns="0" bIns="0" rtlCol="0">
            <a:spAutoFit/>
          </a:body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en-US" altLang="zh-CN" sz="16600" b="0" i="0" u="none" strike="noStrike" kern="1200" cap="none" spc="0" normalizeH="0" baseline="0" noProof="0" dirty="0">
                <a:ln>
                  <a:noFill/>
                </a:ln>
                <a:solidFill>
                  <a:srgbClr val="2F9C54"/>
                </a:solidFill>
                <a:effectLst>
                  <a:reflection blurRad="6350" stA="55000" endA="300" endPos="45500" dir="5400000" sy="-100000" algn="bl" rotWithShape="0"/>
                </a:effectLst>
                <a:uLnTx/>
                <a:uFillTx/>
                <a:latin typeface="微软雅黑"/>
                <a:ea typeface="微软雅黑"/>
                <a:cs typeface="+mn-cs"/>
              </a:rPr>
              <a:t>Q&amp;A</a:t>
            </a:r>
            <a:endParaRPr kumimoji="0" lang="zh-CN" altLang="en-US" sz="16600" b="0" i="0" u="none" strike="noStrike" kern="1200" cap="none" spc="0" normalizeH="0" baseline="0" noProof="0" dirty="0">
              <a:ln>
                <a:noFill/>
              </a:ln>
              <a:solidFill>
                <a:srgbClr val="2F9C54"/>
              </a:solidFill>
              <a:effectLst>
                <a:reflection blurRad="6350" stA="55000" endA="300" endPos="45500" dir="5400000" sy="-100000" algn="bl" rotWithShape="0"/>
              </a:effectLst>
              <a:uLnTx/>
              <a:uFillTx/>
              <a:latin typeface="微软雅黑"/>
              <a:ea typeface="微软雅黑"/>
              <a:cs typeface="+mn-cs"/>
            </a:endParaRPr>
          </a:p>
        </p:txBody>
      </p:sp>
    </p:spTree>
    <p:extLst>
      <p:ext uri="{BB962C8B-B14F-4D97-AF65-F5344CB8AC3E}">
        <p14:creationId xmlns:p14="http://schemas.microsoft.com/office/powerpoint/2010/main" val="15730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sz="3600" dirty="0"/>
              <a:t>数据仓库关键特征四</a:t>
            </a:r>
            <a:r>
              <a:rPr lang="en-US" altLang="zh-CN" sz="3600" dirty="0">
                <a:latin typeface="Arial" panose="020B0604020202020204" pitchFamily="34" charset="0"/>
              </a:rPr>
              <a:t>——</a:t>
            </a:r>
            <a:r>
              <a:rPr lang="zh-CN" altLang="en-US" sz="3600" dirty="0"/>
              <a:t>数据不易丢失</a:t>
            </a:r>
            <a:endParaRPr lang="zh-CN" altLang="en-US" dirty="0"/>
          </a:p>
        </p:txBody>
      </p:sp>
      <p:sp>
        <p:nvSpPr>
          <p:cNvPr id="2" name="Rectangle 3">
            <a:extLst>
              <a:ext uri="{FF2B5EF4-FFF2-40B4-BE49-F238E27FC236}">
                <a16:creationId xmlns:a16="http://schemas.microsoft.com/office/drawing/2014/main" id="{6081E4B6-1B46-EBEA-1C4A-C4FE22F393CB}"/>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宋体" pitchFamily="2" charset="-122"/>
                <a:cs typeface="+mn-cs"/>
              </a:rPr>
              <a:t>尽管数据仓库中的数据来自于操作数据库，但他们却是在物理上分离保存的。</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操作数据库的更新操作不会出现在数据仓库环境下</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不需要事务处理，恢复，和并发控制等机制</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宋体" pitchFamily="2" charset="-122"/>
              </a:rPr>
              <a:t>只需要两种数据访问</a:t>
            </a:r>
            <a:r>
              <a:rPr kumimoji="0" lang="en-US" altLang="zh-CN" sz="2600" b="0" i="0" u="none" strike="noStrike" kern="0" cap="none" spc="0" normalizeH="0" baseline="0" noProof="0">
                <a:ln>
                  <a:noFill/>
                </a:ln>
                <a:solidFill>
                  <a:srgbClr val="000000"/>
                </a:solidFill>
                <a:effectLst/>
                <a:uLnTx/>
                <a:uFillTx/>
                <a:latin typeface="Arial"/>
                <a:ea typeface="宋体" pitchFamily="2" charset="-122"/>
              </a:rPr>
              <a:t>: </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宋体" pitchFamily="2" charset="-122"/>
              </a:rPr>
              <a:t>数据的初始转载和数据访问（读操作）</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endParaRPr kumimoji="0" lang="en-US" altLang="zh-CN" sz="3000" b="0" i="0" u="none" strike="noStrike" kern="0" cap="none" spc="0" normalizeH="0" baseline="0" noProof="0" dirty="0">
              <a:ln>
                <a:noFill/>
              </a:ln>
              <a:solidFill>
                <a:srgbClr val="000000"/>
              </a:solidFill>
              <a:effectLst/>
              <a:uLnTx/>
              <a:uFillTx/>
              <a:latin typeface="Arial"/>
              <a:ea typeface="宋体" pitchFamily="2" charset="-122"/>
              <a:cs typeface="+mn-cs"/>
            </a:endParaRPr>
          </a:p>
        </p:txBody>
      </p:sp>
    </p:spTree>
    <p:extLst>
      <p:ext uri="{BB962C8B-B14F-4D97-AF65-F5344CB8AC3E}">
        <p14:creationId xmlns:p14="http://schemas.microsoft.com/office/powerpoint/2010/main" val="217085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数据仓库与异种数据库集成</a:t>
            </a:r>
          </a:p>
        </p:txBody>
      </p:sp>
      <p:sp>
        <p:nvSpPr>
          <p:cNvPr id="2" name="Rectangle 3">
            <a:extLst>
              <a:ext uri="{FF2B5EF4-FFF2-40B4-BE49-F238E27FC236}">
                <a16:creationId xmlns:a16="http://schemas.microsoft.com/office/drawing/2014/main" id="{42A5B40A-565B-5BCF-757B-32ED11D977EE}"/>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宋体"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宋体"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宋体"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dirty="0">
                <a:ln>
                  <a:noFill/>
                </a:ln>
                <a:solidFill>
                  <a:srgbClr val="000000"/>
                </a:solidFill>
                <a:effectLst/>
                <a:uLnTx/>
                <a:uFillTx/>
                <a:latin typeface="Arial"/>
                <a:ea typeface="宋体" pitchFamily="2" charset="-122"/>
                <a:cs typeface="+mn-cs"/>
              </a:rPr>
              <a:t>异种数据库的集成方法</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dirty="0">
                <a:ln>
                  <a:noFill/>
                </a:ln>
                <a:solidFill>
                  <a:srgbClr val="000000"/>
                </a:solidFill>
                <a:effectLst/>
                <a:uLnTx/>
                <a:uFillTx/>
                <a:latin typeface="Arial"/>
                <a:ea typeface="宋体" pitchFamily="2" charset="-122"/>
              </a:rPr>
              <a:t>传统的异种数据库集成</a:t>
            </a:r>
            <a:r>
              <a:rPr kumimoji="0" lang="en-US" altLang="zh-CN" sz="2600" b="0" i="0" u="none" strike="noStrike" kern="0" cap="none" spc="0" normalizeH="0" baseline="0" noProof="0" dirty="0">
                <a:ln>
                  <a:noFill/>
                </a:ln>
                <a:solidFill>
                  <a:srgbClr val="000000"/>
                </a:solidFill>
                <a:effectLst/>
                <a:uLnTx/>
                <a:uFillTx/>
                <a:latin typeface="Arial"/>
                <a:ea typeface="宋体" pitchFamily="2" charset="-122"/>
              </a:rPr>
              <a:t>:</a:t>
            </a:r>
            <a:r>
              <a:rPr kumimoji="0" lang="zh-CN" altLang="en-US" sz="2600" b="0" i="0" u="none" strike="noStrike" kern="0" cap="none" spc="0" normalizeH="0" baseline="0" noProof="0" dirty="0">
                <a:ln>
                  <a:noFill/>
                </a:ln>
                <a:solidFill>
                  <a:srgbClr val="000000"/>
                </a:solidFill>
                <a:effectLst/>
                <a:uLnTx/>
                <a:uFillTx/>
                <a:latin typeface="Arial"/>
                <a:ea typeface="宋体" pitchFamily="2" charset="-122"/>
              </a:rPr>
              <a:t>（</a:t>
            </a:r>
            <a:r>
              <a:rPr kumimoji="0" lang="zh-CN" altLang="en-US" sz="2600" b="1" i="1" u="none" strike="noStrike" kern="0" cap="none" spc="0" normalizeH="0" baseline="0" noProof="0" dirty="0">
                <a:ln>
                  <a:noFill/>
                </a:ln>
                <a:solidFill>
                  <a:srgbClr val="000000"/>
                </a:solidFill>
                <a:effectLst/>
                <a:uLnTx/>
                <a:uFillTx/>
                <a:latin typeface="Arial"/>
                <a:ea typeface="宋体" pitchFamily="2" charset="-122"/>
              </a:rPr>
              <a:t>查询驱动</a:t>
            </a:r>
            <a:r>
              <a:rPr kumimoji="0" lang="zh-CN" altLang="en-US" sz="2600" b="0" i="0" u="none" strike="noStrike" kern="0" cap="none" spc="0" normalizeH="0" baseline="0" noProof="0" dirty="0">
                <a:ln>
                  <a:noFill/>
                </a:ln>
                <a:solidFill>
                  <a:srgbClr val="000000"/>
                </a:solidFill>
                <a:effectLst/>
                <a:uLnTx/>
                <a:uFillTx/>
                <a:latin typeface="Arial"/>
                <a:ea typeface="宋体" pitchFamily="2" charset="-122"/>
              </a:rPr>
              <a:t>）</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Arial"/>
                <a:ea typeface="宋体" pitchFamily="2" charset="-122"/>
              </a:rPr>
              <a:t>在多个异种数据库上建立包装程序（</a:t>
            </a:r>
            <a:r>
              <a:rPr kumimoji="0" lang="en-US" altLang="zh-CN" sz="2200" b="0" i="0" u="none" strike="noStrike" kern="0" cap="none" spc="0" normalizeH="0" baseline="0" noProof="0" dirty="0">
                <a:ln>
                  <a:noFill/>
                </a:ln>
                <a:solidFill>
                  <a:srgbClr val="000000"/>
                </a:solidFill>
                <a:effectLst/>
                <a:uLnTx/>
                <a:uFillTx/>
                <a:latin typeface="Arial"/>
                <a:ea typeface="宋体" pitchFamily="2" charset="-122"/>
              </a:rPr>
              <a:t>wrappers</a:t>
            </a:r>
            <a:r>
              <a:rPr kumimoji="0" lang="zh-CN" altLang="en-US" sz="2200" b="0" i="0" u="none" strike="noStrike" kern="0" cap="none" spc="0" normalizeH="0" baseline="0" noProof="0" dirty="0">
                <a:ln>
                  <a:noFill/>
                </a:ln>
                <a:solidFill>
                  <a:srgbClr val="000000"/>
                </a:solidFill>
                <a:effectLst/>
                <a:uLnTx/>
                <a:uFillTx/>
                <a:latin typeface="Arial"/>
                <a:ea typeface="宋体" pitchFamily="2" charset="-122"/>
              </a:rPr>
              <a:t>）和中介程序（</a:t>
            </a:r>
            <a:r>
              <a:rPr kumimoji="0" lang="en-US" altLang="zh-CN" sz="2200" b="0" i="0" u="none" strike="noStrike" kern="0" cap="none" spc="0" normalizeH="0" baseline="0" noProof="0" dirty="0">
                <a:ln>
                  <a:noFill/>
                </a:ln>
                <a:solidFill>
                  <a:srgbClr val="000000"/>
                </a:solidFill>
                <a:effectLst/>
                <a:uLnTx/>
                <a:uFillTx/>
                <a:latin typeface="Arial"/>
                <a:ea typeface="宋体" pitchFamily="2" charset="-122"/>
              </a:rPr>
              <a:t>mediators </a:t>
            </a:r>
            <a:r>
              <a:rPr kumimoji="0" lang="zh-CN" altLang="en-US" sz="2200" b="0" i="0" u="none" strike="noStrike" kern="0" cap="none" spc="0" normalizeH="0" baseline="0" noProof="0" dirty="0">
                <a:ln>
                  <a:noFill/>
                </a:ln>
                <a:solidFill>
                  <a:srgbClr val="000000"/>
                </a:solidFill>
                <a:effectLst/>
                <a:uLnTx/>
                <a:uFillTx/>
                <a:latin typeface="Arial"/>
                <a:ea typeface="宋体" pitchFamily="2" charset="-122"/>
              </a:rPr>
              <a:t>）</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Arial"/>
                <a:ea typeface="宋体" pitchFamily="2" charset="-122"/>
              </a:rPr>
              <a:t>查询驱动方法</a:t>
            </a:r>
            <a:r>
              <a:rPr kumimoji="0" lang="en-US" altLang="zh-CN" sz="2200" b="0" i="0" u="none" strike="noStrike" kern="0" cap="none" spc="0" normalizeH="0" baseline="0" noProof="0" dirty="0">
                <a:ln>
                  <a:noFill/>
                </a:ln>
                <a:solidFill>
                  <a:srgbClr val="000000"/>
                </a:solidFill>
                <a:effectLst/>
                <a:uLnTx/>
                <a:uFillTx/>
                <a:latin typeface="Arial"/>
                <a:ea typeface="宋体" pitchFamily="2" charset="-122"/>
              </a:rPr>
              <a:t>——</a:t>
            </a:r>
            <a:r>
              <a:rPr kumimoji="0" lang="zh-CN" altLang="en-US" sz="2200" b="0" i="0" u="none" strike="noStrike" kern="0" cap="none" spc="0" normalizeH="0" baseline="0" noProof="0" dirty="0">
                <a:ln>
                  <a:noFill/>
                </a:ln>
                <a:solidFill>
                  <a:srgbClr val="000000"/>
                </a:solidFill>
                <a:effectLst/>
                <a:uLnTx/>
                <a:uFillTx/>
                <a:latin typeface="Arial"/>
                <a:ea typeface="宋体" pitchFamily="2" charset="-122"/>
              </a:rPr>
              <a:t>当从客户端传过来一个查询时，首先使用元数据字典将查询转换成相应异种数据库上的查询；然后，将这些查询映射和发送到局部查询处理器</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dirty="0">
                <a:ln>
                  <a:noFill/>
                </a:ln>
                <a:solidFill>
                  <a:srgbClr val="000000"/>
                </a:solidFill>
                <a:effectLst/>
                <a:uLnTx/>
                <a:uFillTx/>
                <a:latin typeface="Arial"/>
                <a:ea typeface="宋体" pitchFamily="2" charset="-122"/>
              </a:rPr>
              <a:t>数据仓库</a:t>
            </a:r>
            <a:r>
              <a:rPr kumimoji="0" lang="en-US" altLang="zh-CN" sz="2600" b="0" i="0" u="none" strike="noStrike" kern="0" cap="none" spc="0" normalizeH="0" baseline="0" noProof="0" dirty="0">
                <a:ln>
                  <a:noFill/>
                </a:ln>
                <a:solidFill>
                  <a:srgbClr val="000000"/>
                </a:solidFill>
                <a:effectLst/>
                <a:uLnTx/>
                <a:uFillTx/>
                <a:latin typeface="Arial"/>
                <a:ea typeface="宋体" pitchFamily="2" charset="-122"/>
              </a:rPr>
              <a:t>: </a:t>
            </a:r>
            <a:r>
              <a:rPr kumimoji="0" lang="zh-CN" altLang="en-US" sz="2600" b="0" i="0" u="none" strike="noStrike" kern="0" cap="none" spc="0" normalizeH="0" baseline="0" noProof="0" dirty="0">
                <a:ln>
                  <a:noFill/>
                </a:ln>
                <a:solidFill>
                  <a:srgbClr val="000000"/>
                </a:solidFill>
                <a:effectLst/>
                <a:uLnTx/>
                <a:uFillTx/>
                <a:latin typeface="Arial"/>
                <a:ea typeface="宋体" pitchFamily="2" charset="-122"/>
              </a:rPr>
              <a:t>（</a:t>
            </a:r>
            <a:r>
              <a:rPr kumimoji="0" lang="zh-CN" altLang="en-US" sz="2600" b="1" i="1" u="none" strike="noStrike" kern="0" cap="none" spc="0" normalizeH="0" baseline="0" noProof="0" dirty="0">
                <a:ln>
                  <a:noFill/>
                </a:ln>
                <a:solidFill>
                  <a:srgbClr val="000000"/>
                </a:solidFill>
                <a:effectLst/>
                <a:uLnTx/>
                <a:uFillTx/>
                <a:latin typeface="Arial"/>
                <a:ea typeface="宋体" pitchFamily="2" charset="-122"/>
              </a:rPr>
              <a:t>更新驱动</a:t>
            </a:r>
            <a:r>
              <a:rPr kumimoji="0" lang="zh-CN" altLang="en-US" sz="2600" b="0" i="0" u="none" strike="noStrike" kern="0" cap="none" spc="0" normalizeH="0" baseline="0" noProof="0" dirty="0">
                <a:ln>
                  <a:noFill/>
                </a:ln>
                <a:solidFill>
                  <a:srgbClr val="000000"/>
                </a:solidFill>
                <a:effectLst/>
                <a:uLnTx/>
                <a:uFillTx/>
                <a:latin typeface="Arial"/>
                <a:ea typeface="宋体" pitchFamily="2" charset="-122"/>
              </a:rPr>
              <a:t>）</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Arial"/>
                <a:ea typeface="宋体" pitchFamily="2" charset="-122"/>
              </a:rPr>
              <a:t>将来自多个异种源的信息预先集成，并存储在数据仓库中，供直接查询和分析</a:t>
            </a:r>
          </a:p>
        </p:txBody>
      </p:sp>
    </p:spTree>
    <p:extLst>
      <p:ext uri="{BB962C8B-B14F-4D97-AF65-F5344CB8AC3E}">
        <p14:creationId xmlns:p14="http://schemas.microsoft.com/office/powerpoint/2010/main" val="1661453748"/>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qfomv45i">
      <a:majorFont>
        <a:latin typeface="Times New Roman"/>
        <a:ea typeface="微软雅黑"/>
        <a:cs typeface=""/>
      </a:majorFont>
      <a:minorFont>
        <a:latin typeface="Times New Roman"/>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3513</TotalTime>
  <Words>5925</Words>
  <Application>Microsoft Office PowerPoint</Application>
  <PresentationFormat>宽屏</PresentationFormat>
  <Paragraphs>716</Paragraphs>
  <Slides>70</Slides>
  <Notes>8</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3</vt:i4>
      </vt:variant>
      <vt:variant>
        <vt:lpstr>幻灯片标题</vt:lpstr>
      </vt:variant>
      <vt:variant>
        <vt:i4>70</vt:i4>
      </vt:variant>
    </vt:vector>
  </HeadingPairs>
  <TitlesOfParts>
    <vt:vector size="85" baseType="lpstr">
      <vt:lpstr>等线</vt:lpstr>
      <vt:lpstr>宋体</vt:lpstr>
      <vt:lpstr>微软雅黑</vt:lpstr>
      <vt:lpstr>微软雅黑 Light</vt:lpstr>
      <vt:lpstr>Arial</vt:lpstr>
      <vt:lpstr>helvetica</vt:lpstr>
      <vt:lpstr>Impact</vt:lpstr>
      <vt:lpstr>Tahoma</vt:lpstr>
      <vt:lpstr>Times New Roman</vt:lpstr>
      <vt:lpstr>Wingdings</vt:lpstr>
      <vt:lpstr>默认设计模板</vt:lpstr>
      <vt:lpstr>2_Office 主题​​</vt:lpstr>
      <vt:lpstr>公式</vt:lpstr>
      <vt:lpstr>Document</vt:lpstr>
      <vt:lpstr>文档</vt:lpstr>
      <vt:lpstr>数据挖掘-数据仓库与OLAP技术概述  </vt:lpstr>
      <vt:lpstr>目录</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dc:title>
  <dc:creator>黄海广</dc:creator>
  <cp:lastModifiedBy>陈 蕾</cp:lastModifiedBy>
  <cp:revision>3349</cp:revision>
  <cp:lastPrinted>2018-06-09T17:02:00Z</cp:lastPrinted>
  <dcterms:created xsi:type="dcterms:W3CDTF">2016-05-18T20:32:00Z</dcterms:created>
  <dcterms:modified xsi:type="dcterms:W3CDTF">2023-08-13T02:46:34Z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