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540" r:id="rId2"/>
    <p:sldId id="1034" r:id="rId3"/>
    <p:sldId id="1035" r:id="rId4"/>
    <p:sldId id="1036" r:id="rId5"/>
    <p:sldId id="1037" r:id="rId6"/>
    <p:sldId id="1038" r:id="rId7"/>
    <p:sldId id="1039" r:id="rId8"/>
    <p:sldId id="1040" r:id="rId9"/>
    <p:sldId id="1096" r:id="rId10"/>
    <p:sldId id="1097" r:id="rId11"/>
    <p:sldId id="1098" r:id="rId12"/>
    <p:sldId id="1099" r:id="rId13"/>
    <p:sldId id="1100" r:id="rId14"/>
    <p:sldId id="1101" r:id="rId15"/>
    <p:sldId id="1102" r:id="rId16"/>
    <p:sldId id="1043" r:id="rId17"/>
    <p:sldId id="1103" r:id="rId18"/>
    <p:sldId id="1044" r:id="rId19"/>
    <p:sldId id="1045" r:id="rId20"/>
    <p:sldId id="1046" r:id="rId21"/>
    <p:sldId id="1047" r:id="rId22"/>
    <p:sldId id="1048" r:id="rId23"/>
    <p:sldId id="1049" r:id="rId24"/>
    <p:sldId id="1050" r:id="rId25"/>
    <p:sldId id="1051" r:id="rId26"/>
    <p:sldId id="1052" r:id="rId27"/>
    <p:sldId id="1053" r:id="rId28"/>
    <p:sldId id="1054" r:id="rId29"/>
    <p:sldId id="1055" r:id="rId30"/>
    <p:sldId id="1056" r:id="rId31"/>
    <p:sldId id="1057" r:id="rId32"/>
    <p:sldId id="1058" r:id="rId33"/>
    <p:sldId id="1059" r:id="rId34"/>
    <p:sldId id="1060" r:id="rId35"/>
    <p:sldId id="1061" r:id="rId36"/>
    <p:sldId id="1062" r:id="rId37"/>
    <p:sldId id="1063" r:id="rId38"/>
    <p:sldId id="1064" r:id="rId39"/>
    <p:sldId id="1000" r:id="rId40"/>
  </p:sldIdLst>
  <p:sldSz cx="12192000" cy="6858000"/>
  <p:notesSz cx="6811963" cy="9945688"/>
  <p:custDataLst>
    <p:tags r:id="rId43"/>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userDrawn="1">
          <p15:clr>
            <a:srgbClr val="A4A3A4"/>
          </p15:clr>
        </p15:guide>
        <p15:guide id="2" pos="381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 Zhang" initials="YZ" lastIdx="3" clrIdx="0"/>
  <p:cmAuthor id="2" name="马迪" initials="马迪"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66CC"/>
    <a:srgbClr val="00B0F0"/>
    <a:srgbClr val="0070C0"/>
    <a:srgbClr val="DFF1F2"/>
    <a:srgbClr val="A3D6D9"/>
    <a:srgbClr val="004586"/>
    <a:srgbClr val="1C2948"/>
    <a:srgbClr val="FBBCA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8" autoAdjust="0"/>
    <p:restoredTop sz="84504" autoAdjust="0"/>
  </p:normalViewPr>
  <p:slideViewPr>
    <p:cSldViewPr snapToGrid="0" showGuides="1">
      <p:cViewPr varScale="1">
        <p:scale>
          <a:sx n="106" d="100"/>
          <a:sy n="106" d="100"/>
        </p:scale>
        <p:origin x="1320" y="168"/>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2023/2/28</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4DB13D-DB48-4D05-A371-964629A438C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4DB13D-DB48-4D05-A371-964629A438C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4DB13D-DB48-4D05-A371-964629A438CF}"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4DB13D-DB48-4D05-A371-964629A438CF}"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25</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26</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举个例子，一个包含两个特征的数据，其中一个特征取值范围为5000~10000，另一个特征取值范围仅有0.1-1，实际在建模训练时，无论什么模型，第一个特征对模型结果的影响都会大于第二个特征，这样的模型是很难有效做出准确预测的。</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数据标准化为了不同特征之间具备可比性，经过标准化变换之后的特征分布没有发生改变</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27</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a:solidFill>
                  <a:schemeClr val="tx1"/>
                </a:solidFill>
                <a:effectLst/>
                <a:latin typeface="Arial" panose="020B0604020202020204" pitchFamily="34" charset="0"/>
                <a:ea typeface="宋体" panose="02010600030101010101" pitchFamily="2" charset="-122"/>
                <a:cs typeface="+mn-cs"/>
              </a:rPr>
              <a:t>举个例子，一个包含两个特征的数据，其中一个特征取值范围为5000~10000，另一个特征取值范围仅有0.1-1，实际在建模训练时，无论什么模型，第一个特征对模型结果的影响都会大于第二个特征，这样的模型是很难有效做出准确预测的。</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数据标准化为了不同特征之间具备可比性，经过标准化变换之后的特征分布没有发生改变</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模型是一个线性模型，欠拟合，不能很好地适应我们的训练集；第二个模型过于强调拟合原始数据，而丢失了算法的本质：预测新数据。我们可以看出，若给出一个新的值使之预测，它将表现的很差，是过拟合，虽然能非常好地适应我们的训练集但在新输入变量进行预测时可能会效果不好；而第三个模型似乎最合适。</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如果用的是</a:t>
            </a:r>
            <a:r>
              <a:rPr lang="en-US" altLang="zh-CN" dirty="0"/>
              <a:t>L1</a:t>
            </a:r>
            <a:r>
              <a:rPr lang="zh-CN" altLang="en-US" dirty="0"/>
              <a:t>正则化</a:t>
            </a:r>
            <a:r>
              <a:rPr lang="en-US" altLang="zh-CN" dirty="0"/>
              <a:t>,W</a:t>
            </a:r>
            <a:r>
              <a:rPr lang="zh-CN" altLang="en-US" dirty="0"/>
              <a:t>最终会是稀疏的</a:t>
            </a:r>
            <a:r>
              <a:rPr lang="en-US" altLang="zh-CN" dirty="0"/>
              <a:t>,</a:t>
            </a:r>
            <a:r>
              <a:rPr lang="zh-CN" altLang="en-US" dirty="0"/>
              <a:t>也就是说</a:t>
            </a:r>
            <a:r>
              <a:rPr lang="en-US" altLang="zh-CN" dirty="0"/>
              <a:t>w</a:t>
            </a:r>
            <a:r>
              <a:rPr lang="zh-CN" altLang="en-US" dirty="0"/>
              <a:t>向量中有很多</a:t>
            </a:r>
            <a:r>
              <a:rPr lang="en-US" altLang="zh-CN" dirty="0"/>
              <a:t>0,</a:t>
            </a:r>
            <a:r>
              <a:rPr lang="zh-CN" altLang="en-US" dirty="0"/>
              <a:t>有人说这样有利于压缩模型</a:t>
            </a:r>
            <a:r>
              <a:rPr lang="en-US" altLang="zh-CN" dirty="0"/>
              <a:t>,</a:t>
            </a:r>
            <a:r>
              <a:rPr lang="zh-CN" altLang="en-US" dirty="0"/>
              <a:t>因为集合中参数均为</a:t>
            </a:r>
            <a:r>
              <a:rPr lang="en-US" altLang="zh-CN" dirty="0"/>
              <a:t>0,</a:t>
            </a:r>
            <a:r>
              <a:rPr lang="zh-CN" altLang="en-US" dirty="0"/>
              <a:t>存储模型所占用的内存更少</a:t>
            </a:r>
            <a:r>
              <a:rPr lang="en-US" altLang="zh-CN" dirty="0"/>
              <a:t>.</a:t>
            </a:r>
            <a:r>
              <a:rPr lang="zh-CN" altLang="en-US" dirty="0"/>
              <a:t>实际上</a:t>
            </a:r>
            <a:r>
              <a:rPr lang="en-US" altLang="zh-CN" dirty="0"/>
              <a:t>,</a:t>
            </a:r>
            <a:r>
              <a:rPr lang="zh-CN" altLang="en-US" dirty="0"/>
              <a:t>虽然</a:t>
            </a:r>
            <a:r>
              <a:rPr lang="en-US" altLang="zh-CN" dirty="0"/>
              <a:t>L1</a:t>
            </a:r>
            <a:r>
              <a:rPr lang="zh-CN" altLang="en-US" dirty="0"/>
              <a:t>正则化使模型变得稀疏</a:t>
            </a:r>
            <a:r>
              <a:rPr lang="en-US" altLang="zh-CN" dirty="0"/>
              <a:t>,</a:t>
            </a:r>
            <a:r>
              <a:rPr lang="zh-CN" altLang="en-US" dirty="0"/>
              <a:t>却没有降低太多存储内存</a:t>
            </a:r>
            <a:r>
              <a:rPr lang="en-US" altLang="zh-CN" dirty="0"/>
              <a:t>,</a:t>
            </a:r>
            <a:r>
              <a:rPr lang="zh-CN" altLang="en-US" dirty="0"/>
              <a:t>所以我认为这并不是</a:t>
            </a:r>
            <a:r>
              <a:rPr lang="en-US" altLang="zh-CN" dirty="0"/>
              <a:t>L1</a:t>
            </a:r>
            <a:r>
              <a:rPr lang="zh-CN" altLang="en-US" dirty="0"/>
              <a:t>正则化的目的</a:t>
            </a:r>
            <a:r>
              <a:rPr lang="en-US" altLang="zh-CN" dirty="0"/>
              <a:t>,</a:t>
            </a:r>
            <a:r>
              <a:rPr lang="zh-CN" altLang="en-US" dirty="0"/>
              <a:t>至少不是为了压缩模型</a:t>
            </a:r>
            <a:r>
              <a:rPr lang="en-US" altLang="zh-CN" dirty="0"/>
              <a:t>,</a:t>
            </a:r>
            <a:r>
              <a:rPr lang="zh-CN" altLang="en-US" dirty="0"/>
              <a:t>人们在训练网络时</a:t>
            </a:r>
            <a:r>
              <a:rPr lang="en-US" altLang="zh-CN" dirty="0"/>
              <a:t>,</a:t>
            </a:r>
            <a:r>
              <a:rPr lang="zh-CN" altLang="en-US" dirty="0"/>
              <a:t>越来越倾向于使用</a:t>
            </a:r>
            <a:r>
              <a:rPr lang="en-US" altLang="zh-CN" dirty="0"/>
              <a:t>L2</a:t>
            </a:r>
            <a:r>
              <a:rPr lang="zh-CN" altLang="en-US" dirty="0"/>
              <a:t>正则化</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 </a:t>
            </a:r>
            <a:r>
              <a:rPr lang="en-US" altLang="zh-CN" dirty="0"/>
              <a:t>MSE </a:t>
            </a:r>
            <a:r>
              <a:rPr lang="zh-CN" altLang="en-US" dirty="0"/>
              <a:t>还是 </a:t>
            </a:r>
            <a:r>
              <a:rPr lang="en-US" altLang="zh-CN" dirty="0"/>
              <a:t>MAE </a:t>
            </a:r>
            <a:r>
              <a:rPr lang="zh-CN" altLang="en-US" dirty="0"/>
              <a:t>呢？</a:t>
            </a:r>
          </a:p>
          <a:p>
            <a:r>
              <a:rPr lang="zh-CN" altLang="en-US" dirty="0"/>
              <a:t>实际应用中，我们应该选择 </a:t>
            </a:r>
            <a:r>
              <a:rPr lang="en-US" altLang="zh-CN" dirty="0"/>
              <a:t>MSE </a:t>
            </a:r>
            <a:r>
              <a:rPr lang="zh-CN" altLang="en-US" dirty="0"/>
              <a:t>还是</a:t>
            </a:r>
            <a:r>
              <a:rPr lang="en-US" altLang="zh-CN" dirty="0"/>
              <a:t>MAE </a:t>
            </a:r>
            <a:r>
              <a:rPr lang="zh-CN" altLang="en-US" dirty="0"/>
              <a:t>呢？从计算机求解梯度的复杂度来说，</a:t>
            </a:r>
            <a:r>
              <a:rPr lang="en-US" altLang="zh-CN" dirty="0"/>
              <a:t>MSE</a:t>
            </a:r>
            <a:r>
              <a:rPr lang="zh-CN" altLang="en-US" dirty="0"/>
              <a:t>要优于</a:t>
            </a:r>
            <a:r>
              <a:rPr lang="en-US" altLang="zh-CN" dirty="0"/>
              <a:t>MAE</a:t>
            </a:r>
            <a:r>
              <a:rPr lang="zh-CN" altLang="en-US" dirty="0"/>
              <a:t>，而且梯度也是动态变化的，能较快准确达到收敛。但是从离群点角度来看，如果离群点是实际数据或重要数据，而且是应该被检测到的异常值，那么我们应该使用</a:t>
            </a:r>
            <a:r>
              <a:rPr lang="en-US" altLang="zh-CN" dirty="0"/>
              <a:t>MSE</a:t>
            </a:r>
            <a:r>
              <a:rPr lang="zh-CN" altLang="en-US" dirty="0"/>
              <a:t>。另一方面，离群点仅仅代表数据损坏或者错误采样，无须给予过多关注，那么我们应该选择</a:t>
            </a:r>
            <a:r>
              <a:rPr lang="en-US" altLang="zh-CN" dirty="0"/>
              <a:t>MAE</a:t>
            </a:r>
            <a:r>
              <a:rPr lang="zh-CN" altLang="en-US" dirty="0"/>
              <a:t>作为损失。</a:t>
            </a:r>
          </a:p>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4</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5</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6</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7</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AC2858-22AD-4C2C-825B-D161591F8143}" type="slidenum">
              <a:rPr lang="en-US" altLang="zh-CN">
                <a:ea typeface="微软雅黑" panose="020B0503020204020204" pitchFamily="34" charset="-122"/>
              </a:rPr>
              <a:t>8</a:t>
            </a:fld>
            <a:endParaRPr lang="en-US" altLang="zh-CN" dirty="0">
              <a:ea typeface="微软雅黑" panose="020B0503020204020204" pitchFamily="34" charset="-122"/>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4DB13D-DB48-4D05-A371-964629A438C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4DB13D-DB48-4D05-A371-964629A438C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t>2023/2/28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30725"/>
          </a:xfrm>
        </p:spPr>
        <p:txBody>
          <a:bodyPr/>
          <a:lstStyle/>
          <a:p>
            <a:pPr lvl="0"/>
            <a:endParaRPr lang="zh-CN" altLang="en-US" noProof="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fld id="{18A54C05-12C6-4ED5-8C42-25DA65BDDB23}"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面-1图">
    <p:spTree>
      <p:nvGrpSpPr>
        <p:cNvPr id="1" name=""/>
        <p:cNvGrpSpPr/>
        <p:nvPr/>
      </p:nvGrpSpPr>
      <p:grpSpPr>
        <a:xfrm>
          <a:off x="0" y="0"/>
          <a:ext cx="0" cy="0"/>
          <a:chOff x="0" y="0"/>
          <a:chExt cx="0" cy="0"/>
        </a:xfrm>
      </p:grpSpPr>
      <p:sp>
        <p:nvSpPr>
          <p:cNvPr id="8" name="文本框 7"/>
          <p:cNvSpPr txBox="1"/>
          <p:nvPr userDrawn="1"/>
        </p:nvSpPr>
        <p:spPr>
          <a:xfrm>
            <a:off x="8522629" y="2918520"/>
            <a:ext cx="2192395" cy="361125"/>
          </a:xfrm>
          <a:prstGeom prst="rect">
            <a:avLst/>
          </a:prstGeom>
          <a:noFill/>
        </p:spPr>
        <p:txBody>
          <a:bodyPr wrap="none" lIns="0" tIns="0" rIns="0" bIns="0" rtlCol="0">
            <a:spAutoFit/>
          </a:bodyPr>
          <a:lstStyle/>
          <a:p>
            <a:pPr algn="just">
              <a:lnSpc>
                <a:spcPct val="130000"/>
              </a:lnSpc>
            </a:pPr>
            <a:r>
              <a:rPr lang="en-US" altLang="zh-CN" sz="2000" b="0" cap="none" spc="0" dirty="0">
                <a:ln w="0"/>
                <a:solidFill>
                  <a:srgbClr val="6BB241"/>
                </a:solidFill>
                <a:effectLst>
                  <a:reflection blurRad="6350" stA="53000" endA="300" endPos="35500" dir="5400000" sy="-90000" algn="bl" rotWithShape="0"/>
                </a:effectLst>
                <a:latin typeface="+mn-ea"/>
              </a:rPr>
              <a:t>Machine Learning</a:t>
            </a:r>
            <a:endParaRPr lang="zh-CN" altLang="en-US" sz="2000" b="0" cap="none" spc="0" dirty="0">
              <a:ln w="0"/>
              <a:solidFill>
                <a:srgbClr val="6BB241"/>
              </a:solidFill>
              <a:effectLst>
                <a:reflection blurRad="6350" stA="53000" endA="300" endPos="35500" dir="5400000" sy="-90000" algn="bl" rotWithShape="0"/>
              </a:effectLst>
              <a:latin typeface="+mn-ea"/>
            </a:endParaRPr>
          </a:p>
        </p:txBody>
      </p:sp>
      <p:sp>
        <p:nvSpPr>
          <p:cNvPr id="6" name="矩形 5"/>
          <p:cNvSpPr/>
          <p:nvPr userDrawn="1"/>
        </p:nvSpPr>
        <p:spPr>
          <a:xfrm>
            <a:off x="7487474" y="1608954"/>
            <a:ext cx="4334713" cy="2524153"/>
          </a:xfrm>
          <a:prstGeom prst="rect">
            <a:avLst/>
          </a:prstGeom>
          <a:ln>
            <a:noFill/>
          </a:ln>
        </p:spPr>
        <p:txBody>
          <a:bodyPr wrap="square">
            <a:spAutoFit/>
          </a:bodyPr>
          <a:lstStyle/>
          <a:p>
            <a:pPr algn="l">
              <a:lnSpc>
                <a:spcPct val="200000"/>
              </a:lnSpc>
            </a:pPr>
            <a:r>
              <a:rPr lang="zh-CN" altLang="en-US" sz="4800" b="0" cap="none" spc="0" dirty="0">
                <a:ln w="0"/>
                <a:solidFill>
                  <a:schemeClr val="tx1"/>
                </a:solidFill>
                <a:effectLst>
                  <a:outerShdw blurRad="38100" dist="19050" dir="2700000" algn="tl" rotWithShape="0">
                    <a:schemeClr val="dk1">
                      <a:alpha val="40000"/>
                    </a:schemeClr>
                  </a:outerShdw>
                </a:effectLst>
              </a:rPr>
              <a:t>机器学习</a:t>
            </a:r>
            <a:r>
              <a:rPr lang="en-US" altLang="zh-CN" sz="3600" b="0" cap="none" spc="0" dirty="0">
                <a:ln w="0"/>
                <a:solidFill>
                  <a:schemeClr val="tx1"/>
                </a:solidFill>
                <a:effectLst>
                  <a:outerShdw blurRad="38100" dist="19050" dir="2700000" algn="tl" rotWithShape="0">
                    <a:schemeClr val="dk1">
                      <a:alpha val="40000"/>
                    </a:schemeClr>
                  </a:outerShdw>
                </a:effectLst>
              </a:rPr>
              <a:t>		</a:t>
            </a:r>
          </a:p>
          <a:p>
            <a:pPr algn="l">
              <a:lnSpc>
                <a:spcPct val="200000"/>
              </a:lnSpc>
            </a:pPr>
            <a:r>
              <a:rPr lang="zh-CN" altLang="en-US" sz="3600" b="0" cap="none" spc="0" dirty="0">
                <a:ln w="0"/>
                <a:solidFill>
                  <a:schemeClr val="tx1"/>
                </a:solidFill>
                <a:effectLst>
                  <a:outerShdw blurRad="38100" dist="19050" dir="2700000" algn="tl" rotWithShape="0">
                    <a:schemeClr val="dk1">
                      <a:alpha val="40000"/>
                    </a:schemeClr>
                  </a:outerShdw>
                </a:effectLst>
              </a:rPr>
              <a:t>               </a:t>
            </a:r>
          </a:p>
        </p:txBody>
      </p:sp>
      <p:pic>
        <p:nvPicPr>
          <p:cNvPr id="1034" name="Picture 10" descr="建筑摄影|南京林业大学图书馆|摄影|环境/建筑摄影|建筑摄影师曜有光 - 原创作品 - 站酷 (ZCOOL)"/>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9541"/>
          <a:stretch>
            <a:fillRect/>
          </a:stretch>
        </p:blipFill>
        <p:spPr bwMode="auto">
          <a:xfrm>
            <a:off x="0" y="-27384"/>
            <a:ext cx="7324232" cy="6930008"/>
          </a:xfrm>
          <a:prstGeom prst="rect">
            <a:avLst/>
          </a:prstGeom>
          <a:noFill/>
          <a:extLst>
            <a:ext uri="{909E8E84-426E-40DD-AFC4-6F175D3DCCD1}">
              <a14:hiddenFill xmlns:a14="http://schemas.microsoft.com/office/drawing/2010/main">
                <a:solidFill>
                  <a:srgbClr val="FFFFFF"/>
                </a:solidFill>
              </a14:hiddenFill>
            </a:ext>
          </a:extLst>
        </p:spPr>
      </p:pic>
      <p:pic>
        <p:nvPicPr>
          <p:cNvPr id="1750" name="图形 2"/>
          <p:cNvPicPr>
            <a:picLocks noChangeAspect="1"/>
          </p:cNvPicPr>
          <p:nvPr userDrawn="1"/>
        </p:nvPicPr>
        <p:blipFill>
          <a:blip r:embed="rId3" cstate="email">
            <a:extLst>
              <a:ext uri="{96DAC541-7B7A-43D3-8B79-37D633B846F1}">
                <asvg:svgBlip xmlns:asvg="http://schemas.microsoft.com/office/drawing/2016/SVG/main" r:embed="rId4"/>
              </a:ext>
            </a:extLst>
          </a:blip>
          <a:stretch>
            <a:fillRect/>
          </a:stretch>
        </p:blipFill>
        <p:spPr>
          <a:xfrm>
            <a:off x="7487474" y="815805"/>
            <a:ext cx="2311467" cy="540000"/>
          </a:xfrm>
          <a:prstGeom prst="rect">
            <a:avLst/>
          </a:prstGeom>
        </p:spPr>
      </p:pic>
      <p:sp>
        <p:nvSpPr>
          <p:cNvPr id="1757" name="矩形 1756"/>
          <p:cNvSpPr/>
          <p:nvPr userDrawn="1"/>
        </p:nvSpPr>
        <p:spPr>
          <a:xfrm>
            <a:off x="8465305" y="4797152"/>
            <a:ext cx="2364750" cy="1015663"/>
          </a:xfrm>
          <a:prstGeom prst="rect">
            <a:avLst/>
          </a:prstGeom>
        </p:spPr>
        <p:txBody>
          <a:bodyPr wrap="none">
            <a:spAutoFit/>
          </a:bodyPr>
          <a:lstStyle/>
          <a:p>
            <a:pPr algn="ctr"/>
            <a:r>
              <a:rPr lang="zh-CN" altLang="en-US" sz="2000" b="1" dirty="0">
                <a:solidFill>
                  <a:schemeClr val="tx1"/>
                </a:solidFill>
                <a:latin typeface="楷体" panose="02010609060101010101" pitchFamily="49" charset="-122"/>
                <a:ea typeface="楷体" panose="02010609060101010101" pitchFamily="49" charset="-122"/>
              </a:rPr>
              <a:t>信息科学技术学院 </a:t>
            </a:r>
            <a:endParaRPr lang="en-US" altLang="zh-CN" sz="2000" b="1" dirty="0">
              <a:solidFill>
                <a:schemeClr val="tx1"/>
              </a:solidFill>
              <a:latin typeface="楷体" panose="02010609060101010101" pitchFamily="49" charset="-122"/>
              <a:ea typeface="楷体" panose="02010609060101010101" pitchFamily="49" charset="-122"/>
            </a:endParaRPr>
          </a:p>
          <a:p>
            <a:pPr algn="ctr"/>
            <a:endParaRPr lang="en-US" altLang="zh-CN" sz="2000" b="1" dirty="0">
              <a:solidFill>
                <a:schemeClr val="tx1"/>
              </a:solidFill>
              <a:latin typeface="楷体" panose="02010609060101010101" pitchFamily="49" charset="-122"/>
              <a:ea typeface="楷体" panose="02010609060101010101" pitchFamily="49" charset="-122"/>
            </a:endParaRPr>
          </a:p>
          <a:p>
            <a:pPr algn="ctr"/>
            <a:r>
              <a:rPr lang="zh-CN" altLang="en-US" sz="2000" b="1" dirty="0">
                <a:solidFill>
                  <a:schemeClr val="tx1"/>
                </a:solidFill>
                <a:latin typeface="楷体" panose="02010609060101010101" pitchFamily="49" charset="-122"/>
                <a:ea typeface="楷体" panose="02010609060101010101" pitchFamily="49" charset="-122"/>
              </a:rPr>
              <a:t>张礼</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封面-1图">
    <p:spTree>
      <p:nvGrpSpPr>
        <p:cNvPr id="1" name=""/>
        <p:cNvGrpSpPr/>
        <p:nvPr/>
      </p:nvGrpSpPr>
      <p:grpSpPr>
        <a:xfrm>
          <a:off x="0" y="0"/>
          <a:ext cx="0" cy="0"/>
          <a:chOff x="0" y="0"/>
          <a:chExt cx="0" cy="0"/>
        </a:xfrm>
      </p:grpSpPr>
      <p:sp>
        <p:nvSpPr>
          <p:cNvPr id="6" name="矩形 5"/>
          <p:cNvSpPr/>
          <p:nvPr userDrawn="1"/>
        </p:nvSpPr>
        <p:spPr>
          <a:xfrm>
            <a:off x="9306000" y="2820932"/>
            <a:ext cx="1124539" cy="2474082"/>
          </a:xfrm>
          <a:prstGeom prst="rect">
            <a:avLst/>
          </a:prstGeom>
          <a:ln>
            <a:noFill/>
          </a:ln>
        </p:spPr>
        <p:txBody>
          <a:bodyPr vert="eaVert" wrap="square">
            <a:spAutoFit/>
          </a:bodyPr>
          <a:lstStyle/>
          <a:p>
            <a:pPr algn="l">
              <a:lnSpc>
                <a:spcPct val="200000"/>
              </a:lnSpc>
            </a:pPr>
            <a:r>
              <a:rPr lang="zh-CN" altLang="en-US" sz="3600" b="1" cap="none" spc="0" dirty="0">
                <a:ln w="0"/>
                <a:solidFill>
                  <a:schemeClr val="tx1">
                    <a:lumMod val="75000"/>
                    <a:lumOff val="25000"/>
                  </a:schemeClr>
                </a:solidFill>
                <a:effectLst>
                  <a:outerShdw blurRad="38100" dist="19050" dir="2700000" algn="tl" rotWithShape="0">
                    <a:schemeClr val="dk1">
                      <a:alpha val="40000"/>
                    </a:schemeClr>
                  </a:outerShdw>
                </a:effectLst>
              </a:rPr>
              <a:t>前往下一站               </a:t>
            </a:r>
          </a:p>
        </p:txBody>
      </p:sp>
      <p:pic>
        <p:nvPicPr>
          <p:cNvPr id="1034" name="Picture 10" descr="建筑摄影|南京林业大学图书馆|摄影|环境/建筑摄影|建筑摄影师曜有光 - 原创作品 - 站酷 (ZCOOL)"/>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9541"/>
          <a:stretch>
            <a:fillRect/>
          </a:stretch>
        </p:blipFill>
        <p:spPr bwMode="auto">
          <a:xfrm>
            <a:off x="0" y="-27384"/>
            <a:ext cx="7324232" cy="6930008"/>
          </a:xfrm>
          <a:prstGeom prst="rect">
            <a:avLst/>
          </a:prstGeom>
          <a:noFill/>
          <a:extLst>
            <a:ext uri="{909E8E84-426E-40DD-AFC4-6F175D3DCCD1}">
              <a14:hiddenFill xmlns:a14="http://schemas.microsoft.com/office/drawing/2010/main">
                <a:solidFill>
                  <a:srgbClr val="FFFFFF"/>
                </a:solidFill>
              </a14:hiddenFill>
            </a:ext>
          </a:extLst>
        </p:spPr>
      </p:pic>
      <p:pic>
        <p:nvPicPr>
          <p:cNvPr id="1750" name="图形 2"/>
          <p:cNvPicPr>
            <a:picLocks noChangeAspect="1"/>
          </p:cNvPicPr>
          <p:nvPr userDrawn="1"/>
        </p:nvPicPr>
        <p:blipFill>
          <a:blip r:embed="rId3" cstate="email">
            <a:extLst>
              <a:ext uri="{96DAC541-7B7A-43D3-8B79-37D633B846F1}">
                <asvg:svgBlip xmlns:asvg="http://schemas.microsoft.com/office/drawing/2016/SVG/main" r:embed="rId4"/>
              </a:ext>
            </a:extLst>
          </a:blip>
          <a:stretch>
            <a:fillRect/>
          </a:stretch>
        </p:blipFill>
        <p:spPr>
          <a:xfrm>
            <a:off x="7487474" y="815805"/>
            <a:ext cx="3243819" cy="75781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17" name="矩形 16"/>
          <p:cNvSpPr/>
          <p:nvPr userDrawn="1"/>
        </p:nvSpPr>
        <p:spPr>
          <a:xfrm>
            <a:off x="-24000" y="0"/>
            <a:ext cx="12240000" cy="650900"/>
          </a:xfrm>
          <a:prstGeom prst="rect">
            <a:avLst/>
          </a:prstGeom>
          <a:solidFill>
            <a:srgbClr val="555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userDrawn="1"/>
        </p:nvSpPr>
        <p:spPr>
          <a:xfrm>
            <a:off x="-24000" y="650900"/>
            <a:ext cx="12240000" cy="6509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idx="13" hasCustomPrompt="1"/>
          </p:nvPr>
        </p:nvSpPr>
        <p:spPr>
          <a:xfrm>
            <a:off x="1207152" y="681402"/>
            <a:ext cx="10311748" cy="576000"/>
          </a:xfrm>
          <a:prstGeom prst="rect">
            <a:avLst/>
          </a:prstGeom>
        </p:spPr>
        <p:txBody>
          <a:bodyPr vert="horz" wrap="square" lIns="0" tIns="0" rIns="0" bIns="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3600" b="0" spc="100" baseline="0">
                <a:solidFill>
                  <a:srgbClr val="404040"/>
                </a:solidFill>
                <a:latin typeface="+mj-ea"/>
                <a:ea typeface="+mj-ea"/>
                <a:sym typeface="字魂111号-金榜招牌体" panose="00000500000000000000" pitchFamily="2"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在这里输入页面标题</a:t>
            </a:r>
          </a:p>
        </p:txBody>
      </p:sp>
      <p:grpSp>
        <p:nvGrpSpPr>
          <p:cNvPr id="43" name="组合 42" hidden="1"/>
          <p:cNvGrpSpPr/>
          <p:nvPr userDrawn="1"/>
        </p:nvGrpSpPr>
        <p:grpSpPr>
          <a:xfrm>
            <a:off x="-1" y="472296"/>
            <a:ext cx="609601" cy="327813"/>
            <a:chOff x="1805649" y="1907547"/>
            <a:chExt cx="6646657" cy="3574240"/>
          </a:xfrm>
        </p:grpSpPr>
        <p:sp>
          <p:nvSpPr>
            <p:cNvPr id="44" name="矩形 43"/>
            <p:cNvSpPr/>
            <p:nvPr/>
          </p:nvSpPr>
          <p:spPr>
            <a:xfrm flipH="1">
              <a:off x="1805649" y="4379388"/>
              <a:ext cx="6646657" cy="259716"/>
            </a:xfrm>
            <a:prstGeom prst="rect">
              <a:avLst/>
            </a:prstGeom>
            <a:solidFill>
              <a:srgbClr val="409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5" name="矩形 44"/>
            <p:cNvSpPr/>
            <p:nvPr/>
          </p:nvSpPr>
          <p:spPr>
            <a:xfrm flipH="1">
              <a:off x="1805649" y="1907547"/>
              <a:ext cx="6646657" cy="673616"/>
            </a:xfrm>
            <a:prstGeom prst="rect">
              <a:avLst/>
            </a:prstGeom>
            <a:solidFill>
              <a:srgbClr val="CCE2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6" name="矩形 45"/>
            <p:cNvSpPr/>
            <p:nvPr/>
          </p:nvSpPr>
          <p:spPr>
            <a:xfrm flipH="1">
              <a:off x="1805649" y="3006751"/>
              <a:ext cx="6646657" cy="259716"/>
            </a:xfrm>
            <a:prstGeom prst="rect">
              <a:avLst/>
            </a:prstGeom>
            <a:solidFill>
              <a:srgbClr val="99C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7" name="矩形 46"/>
            <p:cNvSpPr/>
            <p:nvPr/>
          </p:nvSpPr>
          <p:spPr>
            <a:xfrm flipH="1">
              <a:off x="1805649" y="3693070"/>
              <a:ext cx="6646657" cy="259716"/>
            </a:xfrm>
            <a:prstGeom prst="rect">
              <a:avLst/>
            </a:prstGeom>
            <a:solidFill>
              <a:srgbClr val="66A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8" name="矩形 47"/>
            <p:cNvSpPr/>
            <p:nvPr/>
          </p:nvSpPr>
          <p:spPr>
            <a:xfrm flipH="1">
              <a:off x="1805649" y="5065717"/>
              <a:ext cx="6646657" cy="416070"/>
            </a:xfrm>
            <a:prstGeom prst="rect">
              <a:avLst/>
            </a:prstGeom>
            <a:solidFill>
              <a:srgbClr val="006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3" name="Picture 4" descr="南京林业大学120周年校庆标识！-设计揭晓-设计大赛网"/>
          <p:cNvPicPr>
            <a:picLocks noChangeAspect="1" noChangeArrowheads="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b="37316"/>
          <a:stretch>
            <a:fillRect/>
          </a:stretch>
        </p:blipFill>
        <p:spPr bwMode="auto">
          <a:xfrm>
            <a:off x="158313" y="620688"/>
            <a:ext cx="1113151" cy="576000"/>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sz="quarter" idx="14" hasCustomPrompt="1"/>
          </p:nvPr>
        </p:nvSpPr>
        <p:spPr>
          <a:xfrm>
            <a:off x="660400" y="1412875"/>
            <a:ext cx="10858500" cy="4895850"/>
          </a:xfrm>
          <a:prstGeom prst="rect">
            <a:avLst/>
          </a:prstGeom>
        </p:spPr>
        <p:txBody>
          <a:bodyPr/>
          <a:lstStyle>
            <a:lvl1pPr marL="0" indent="0">
              <a:lnSpc>
                <a:spcPct val="150000"/>
              </a:lnSpc>
              <a:buNone/>
              <a:defRPr/>
            </a:lvl1pPr>
          </a:lstStyle>
          <a:p>
            <a:pPr lvl="0"/>
            <a:r>
              <a:rPr lang="zh-CN" altLang="en-US"/>
              <a:t>编辑母版文本样式</a:t>
            </a:r>
          </a:p>
        </p:txBody>
      </p:sp>
      <p:sp>
        <p:nvSpPr>
          <p:cNvPr id="11" name="矩形 10"/>
          <p:cNvSpPr/>
          <p:nvPr userDrawn="1"/>
        </p:nvSpPr>
        <p:spPr>
          <a:xfrm>
            <a:off x="-24000" y="6493847"/>
            <a:ext cx="12240000" cy="360040"/>
          </a:xfrm>
          <a:prstGeom prst="rect">
            <a:avLst/>
          </a:prstGeom>
          <a:solidFill>
            <a:srgbClr val="346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userDrawn="1">
            <p:custDataLst>
              <p:tags r:id="rId1"/>
            </p:custDataLst>
          </p:nvPr>
        </p:nvSpPr>
        <p:spPr>
          <a:xfrm>
            <a:off x="-25400000" y="-254000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custDataLst>
              <p:tags r:id="rId2"/>
            </p:custDataLst>
          </p:nvPr>
        </p:nvSpPr>
        <p:spPr>
          <a:xfrm>
            <a:off x="37592000" y="322580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文本框 14"/>
          <p:cNvSpPr txBox="1"/>
          <p:nvPr userDrawn="1"/>
        </p:nvSpPr>
        <p:spPr>
          <a:xfrm>
            <a:off x="9569487" y="6550757"/>
            <a:ext cx="2622513" cy="246221"/>
          </a:xfrm>
          <a:prstGeom prst="rect">
            <a:avLst/>
          </a:prstGeom>
          <a:noFill/>
          <a:ln>
            <a:noFill/>
          </a:ln>
        </p:spPr>
        <p:txBody>
          <a:bodyPr wrap="none" lIns="0" tIns="0" rIns="0" bIns="0" rtlCol="0" anchor="b">
            <a:spAutoFit/>
          </a:bodyPr>
          <a:lstStyle/>
          <a:p>
            <a:pPr algn="just">
              <a:lnSpc>
                <a:spcPct val="100000"/>
              </a:lnSpc>
            </a:pPr>
            <a:r>
              <a:rPr lang="zh-CN" altLang="en-US" sz="1600" spc="100" dirty="0">
                <a:solidFill>
                  <a:schemeClr val="bg1"/>
                </a:solidFill>
                <a:latin typeface="+mn-ea"/>
              </a:rPr>
              <a:t>信息科学技术学院  马迪    </a:t>
            </a:r>
          </a:p>
        </p:txBody>
      </p:sp>
      <p:sp>
        <p:nvSpPr>
          <p:cNvPr id="25" name="文本框 24"/>
          <p:cNvSpPr txBox="1"/>
          <p:nvPr userDrawn="1"/>
        </p:nvSpPr>
        <p:spPr>
          <a:xfrm>
            <a:off x="9481322" y="140784"/>
            <a:ext cx="2710678" cy="369332"/>
          </a:xfrm>
          <a:prstGeom prst="rect">
            <a:avLst/>
          </a:prstGeom>
          <a:noFill/>
          <a:ln>
            <a:noFill/>
          </a:ln>
        </p:spPr>
        <p:txBody>
          <a:bodyPr wrap="none" lIns="0" tIns="0" rIns="0" bIns="0" rtlCol="0" anchor="b">
            <a:spAutoFit/>
          </a:bodyPr>
          <a:lstStyle/>
          <a:p>
            <a:pPr algn="just">
              <a:lnSpc>
                <a:spcPct val="100000"/>
              </a:lnSpc>
            </a:pPr>
            <a:r>
              <a:rPr lang="zh-CN" altLang="en-US" sz="2400" spc="100" dirty="0">
                <a:solidFill>
                  <a:schemeClr val="bg1"/>
                </a:solidFill>
                <a:latin typeface="+mn-ea"/>
              </a:rPr>
              <a:t>机器学习</a:t>
            </a:r>
            <a:r>
              <a:rPr lang="en-US" altLang="zh-CN" sz="2400" spc="100" dirty="0">
                <a:solidFill>
                  <a:schemeClr val="bg1"/>
                </a:solidFill>
                <a:latin typeface="+mn-ea"/>
              </a:rPr>
              <a:t>-</a:t>
            </a:r>
            <a:r>
              <a:rPr lang="zh-CN" altLang="en-US" sz="2400" spc="100" dirty="0">
                <a:solidFill>
                  <a:schemeClr val="bg1"/>
                </a:solidFill>
                <a:latin typeface="+mn-ea"/>
              </a:rPr>
              <a:t>线性回归</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5.png"/><Relationship Id="rId7"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2660" y="3625850"/>
            <a:ext cx="2858135" cy="521970"/>
          </a:xfrm>
          <a:prstGeom prst="rect">
            <a:avLst/>
          </a:prstGeom>
          <a:noFill/>
        </p:spPr>
        <p:txBody>
          <a:bodyPr wrap="square" rtlCol="0">
            <a:spAutoFit/>
          </a:bodyPr>
          <a:lstStyle/>
          <a:p>
            <a:r>
              <a:rPr kumimoji="1" lang="zh-CN" altLang="en-US" sz="2800" b="1" dirty="0">
                <a:latin typeface="+mj-ea"/>
                <a:ea typeface="+mj-ea"/>
              </a:rPr>
              <a:t>第</a:t>
            </a:r>
            <a:r>
              <a:rPr kumimoji="1" lang="en-US" altLang="zh-CN" sz="2800" b="1" dirty="0">
                <a:latin typeface="+mj-ea"/>
                <a:ea typeface="+mj-ea"/>
              </a:rPr>
              <a:t>2</a:t>
            </a:r>
            <a:r>
              <a:rPr kumimoji="1" lang="zh-CN" altLang="en-US" sz="2800" b="1" dirty="0">
                <a:latin typeface="+mj-ea"/>
                <a:ea typeface="+mj-ea"/>
              </a:rPr>
              <a:t>章 线性回归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最小二乘法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7200" indent="-457200">
                  <a:spcBef>
                    <a:spcPts val="0"/>
                  </a:spcBef>
                  <a:buFont typeface="Wingdings" panose="05000000000000000000" pitchFamily="2" charset="2"/>
                  <a:buChar char="ü"/>
                </a:pPr>
                <a:r>
                  <a:rPr lang="zh-CN" altLang="en-US" dirty="0"/>
                  <a:t>分别对</a:t>
                </a:r>
                <a14:m>
                  <m:oMath xmlns:m="http://schemas.openxmlformats.org/officeDocument/2006/math">
                    <m:r>
                      <a:rPr lang="en-US" altLang="zh-CN" i="1">
                        <a:latin typeface="Cambria Math" panose="02040503050406030204" pitchFamily="18" charset="0"/>
                        <a:cs typeface="Times New Roman" panose="02020603050405020304" pitchFamily="18" charset="0"/>
                      </a:rPr>
                      <m:t>𝑤</m:t>
                    </m:r>
                  </m:oMath>
                </a14:m>
                <a:r>
                  <a:rPr lang="zh-CN" altLang="en-US" dirty="0"/>
                  <a:t>和</a:t>
                </a:r>
                <a14:m>
                  <m:oMath xmlns:m="http://schemas.openxmlformats.org/officeDocument/2006/math">
                    <m:r>
                      <a:rPr lang="en-US" altLang="zh-CN" i="1">
                        <a:latin typeface="Cambria Math" panose="02040503050406030204" pitchFamily="18" charset="0"/>
                      </a:rPr>
                      <m:t>𝑏</m:t>
                    </m:r>
                  </m:oMath>
                </a14:m>
                <a:r>
                  <a:rPr lang="zh-CN" altLang="en-US" dirty="0"/>
                  <a:t>求导，可得</a:t>
                </a:r>
                <a:endParaRPr lang="en-US" altLang="zh-CN" dirty="0"/>
              </a:p>
              <a:p>
                <a:pPr lvl="1" indent="0">
                  <a:lnSpc>
                    <a:spcPct val="10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𝐽</m:t>
                                            </m:r>
                                            <m:r>
                                              <a:rPr lang="zh-CN" altLang="en-US">
                                                <a:latin typeface="Cambria Math" panose="02040503050406030204" pitchFamily="18" charset="0"/>
                                              </a:rPr>
                                              <m:t>(</m:t>
                                            </m:r>
                                            <m:r>
                                              <a:rPr lang="zh-CN" altLang="en-US" i="1">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num>
                                      <m:den>
                                        <m:r>
                                          <a:rPr lang="zh-CN" altLang="en-US">
                                            <a:latin typeface="Cambria Math" panose="02040503050406030204" pitchFamily="18" charset="0"/>
                                          </a:rPr>
                                          <m:t>𝜕</m:t>
                                        </m:r>
                                        <m:r>
                                          <a:rPr lang="zh-CN" altLang="en-US" i="1">
                                            <a:latin typeface="Cambria Math" panose="02040503050406030204" pitchFamily="18" charset="0"/>
                                          </a:rPr>
                                          <m:t>𝑤</m:t>
                                        </m:r>
                                      </m:den>
                                    </m:f>
                                    <m:r>
                                      <a:rPr lang="zh-CN" altLang="en-US">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𝑚</m:t>
                                        </m:r>
                                      </m:den>
                                    </m:f>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𝑤</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2</m:t>
                                                </m:r>
                                              </m:sup>
                                            </m:sSubSup>
                                          </m:e>
                                        </m:nary>
                                        <m:r>
                                          <a:rPr lang="en-US" altLang="zh-CN" b="0" i="1" smtClean="0">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e>
                                        </m:nary>
                                      </m:e>
                                    </m:d>
                                  </m:e>
                                </m:d>
                              </m:e>
                            </m:mr>
                          </m:m>
                        </m:e>
                      </m:d>
                    </m:oMath>
                  </m:oMathPara>
                </a14:m>
                <a:endParaRPr lang="en-US" altLang="zh-CN" dirty="0"/>
              </a:p>
              <a:p>
                <a:pPr lvl="1" indent="0">
                  <a:lnSpc>
                    <a:spcPct val="10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𝐽</m:t>
                                            </m:r>
                                            <m:r>
                                              <a:rPr lang="zh-CN" altLang="en-US">
                                                <a:latin typeface="Cambria Math" panose="02040503050406030204" pitchFamily="18" charset="0"/>
                                              </a:rPr>
                                              <m:t>(</m:t>
                                            </m:r>
                                            <m:r>
                                              <a:rPr lang="zh-CN" altLang="en-US"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num>
                                      <m:den>
                                        <m:r>
                                          <a:rPr lang="zh-CN" altLang="en-US">
                                            <a:latin typeface="Cambria Math" panose="02040503050406030204" pitchFamily="18" charset="0"/>
                                          </a:rPr>
                                          <m:t>𝜕</m:t>
                                        </m:r>
                                        <m:r>
                                          <a:rPr lang="en-US" altLang="zh-CN" b="0" i="1" smtClean="0">
                                            <a:latin typeface="Cambria Math" panose="02040503050406030204" pitchFamily="18" charset="0"/>
                                          </a:rPr>
                                          <m:t>𝑏</m:t>
                                        </m:r>
                                      </m:den>
                                    </m:f>
                                    <m:r>
                                      <a:rPr lang="zh-CN" altLang="en-US">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𝑚</m:t>
                                        </m:r>
                                      </m:den>
                                    </m:f>
                                    <m:d>
                                      <m:dPr>
                                        <m:ctrlPr>
                                          <a:rPr lang="zh-CN"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𝑚𝑏</m:t>
                                        </m:r>
                                        <m:r>
                                          <a:rPr lang="en-US" altLang="zh-CN" b="0" i="1" smtClean="0">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nary>
                                      </m:e>
                                    </m:d>
                                  </m:e>
                                </m:d>
                              </m:e>
                            </m:mr>
                          </m:m>
                        </m:e>
                      </m:d>
                    </m:oMath>
                  </m:oMathPara>
                </a14:m>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b="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圆角 4"/>
              <p:cNvSpPr/>
              <p:nvPr/>
            </p:nvSpPr>
            <p:spPr>
              <a:xfrm>
                <a:off x="9928514" y="4120515"/>
                <a:ext cx="2041583" cy="2381308"/>
              </a:xfrm>
              <a:prstGeom prst="roundRect">
                <a:avLst>
                  <a:gd name="adj" fmla="val 10764"/>
                </a:avLst>
              </a:prstGeom>
              <a:ln>
                <a:solidFill>
                  <a:schemeClr val="accent6"/>
                </a:solidFill>
              </a:ln>
            </p:spPr>
            <p:txBody>
              <a:bodyPr wrap="none" lIns="0" tIns="0" rIns="0" bIns="0">
                <a:spAutoFit/>
              </a:bodyPr>
              <a:lstStyle/>
              <a:p>
                <a:pPr algn="ctr">
                  <a:spcBef>
                    <a:spcPts val="900"/>
                  </a:spcBef>
                  <a:spcAft>
                    <a:spcPts val="900"/>
                  </a:spcAft>
                </a:pPr>
                <a:r>
                  <a:rPr lang="zh-CN" altLang="en-US" sz="2400" dirty="0">
                    <a:latin typeface="+mn-ea"/>
                    <a:cs typeface="Times New Roman" panose="02020603050405020304" pitchFamily="18" charset="0"/>
                  </a:rPr>
                  <a:t>求导法则</a:t>
                </a:r>
                <a:endParaRPr lang="en-US" altLang="zh-CN" sz="2400" dirty="0">
                  <a:latin typeface="+mn-ea"/>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zh-CN" altLang="en-US" sz="2400" i="1">
                                      <a:latin typeface="Cambria Math" panose="02040503050406030204" pitchFamily="18" charset="0"/>
                                      <a:cs typeface="Times New Roman" panose="02020603050405020304" pitchFamily="18" charset="0"/>
                                    </a:rPr>
                                    <m:t>𝜇</m:t>
                                  </m:r>
                                </m:sup>
                              </m:sSup>
                            </m:e>
                          </m:d>
                        </m:e>
                        <m:sup>
                          <m:r>
                            <a:rPr lang="en-US" altLang="zh-CN" sz="2400" b="0" i="1" smtClean="0">
                              <a:latin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𝜇</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zh-CN" altLang="en-US" sz="2400" i="1">
                              <a:latin typeface="Cambria Math" panose="02040503050406030204" pitchFamily="18" charset="0"/>
                              <a:cs typeface="Times New Roman" panose="02020603050405020304" pitchFamily="18" charset="0"/>
                            </a:rPr>
                            <m:t>𝜇</m:t>
                          </m:r>
                          <m:r>
                            <a:rPr lang="en-US" altLang="zh-CN" sz="2400" b="0" i="1" smtClean="0">
                              <a:latin typeface="Cambria Math" panose="02040503050406030204" pitchFamily="18" charset="0"/>
                              <a:cs typeface="Times New Roman" panose="02020603050405020304" pitchFamily="18" charset="0"/>
                            </a:rPr>
                            <m:t>−1</m:t>
                          </m:r>
                        </m:sup>
                      </m:sSup>
                    </m:oMath>
                  </m:oMathPara>
                </a14:m>
                <a:endParaRPr lang="en-US" altLang="zh-CN" sz="2400" b="0" i="1" dirty="0">
                  <a:latin typeface="+mn-ea"/>
                  <a:cs typeface="Times New Roman" panose="02020603050405020304" pitchFamily="18" charset="0"/>
                </a:endParaRPr>
              </a:p>
              <a:p>
                <a:pPr algn="ctr">
                  <a:spcBef>
                    <a:spcPts val="900"/>
                  </a:spcBef>
                  <a:spcAft>
                    <a:spcPts val="900"/>
                  </a:spcAft>
                </a:pPr>
                <a:r>
                  <a:rPr lang="zh-CN" altLang="en-US" sz="2400" dirty="0">
                    <a:effectLst/>
                    <a:latin typeface="Cambria Math" panose="02040503050406030204" pitchFamily="18" charset="0"/>
                    <a:cs typeface="Times New Roman" panose="02020603050405020304" pitchFamily="18" charset="0"/>
                  </a:rPr>
                  <a:t>链式法则</a:t>
                </a:r>
                <a:endParaRPr lang="en-US" altLang="zh-CN" sz="2400" dirty="0">
                  <a:effectLst/>
                  <a:latin typeface="Cambria Math"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f>
                        <m:fPr>
                          <m:ctrlPr>
                            <a:rPr lang="en-US" altLang="zh-CN" sz="2400" i="1" smtClean="0">
                              <a:effectLst/>
                              <a:latin typeface="Cambria Math" panose="02040503050406030204" pitchFamily="18" charset="0"/>
                              <a:cs typeface="Times New Roman" panose="02020603050405020304" pitchFamily="18" charset="0"/>
                            </a:rPr>
                          </m:ctrlPr>
                        </m:fPr>
                        <m:num>
                          <m:r>
                            <a:rPr lang="en-US" altLang="zh-CN" sz="2400" b="0" i="1" smtClean="0">
                              <a:effectLst/>
                              <a:latin typeface="Cambria Math" panose="02040503050406030204" pitchFamily="18" charset="0"/>
                              <a:cs typeface="Times New Roman" panose="02020603050405020304" pitchFamily="18" charset="0"/>
                            </a:rPr>
                            <m:t>𝑑𝑦</m:t>
                          </m:r>
                        </m:num>
                        <m:den>
                          <m:r>
                            <a:rPr lang="en-US" altLang="zh-CN" sz="2400" b="0" i="1" smtClean="0">
                              <a:effectLst/>
                              <a:latin typeface="Cambria Math" panose="02040503050406030204" pitchFamily="18" charset="0"/>
                              <a:cs typeface="Times New Roman" panose="02020603050405020304" pitchFamily="18" charset="0"/>
                            </a:rPr>
                            <m:t>𝑑𝑥</m:t>
                          </m:r>
                        </m:den>
                      </m:f>
                      <m:r>
                        <a:rPr lang="en-US" altLang="zh-CN" sz="2400" b="0" i="1" smtClean="0">
                          <a:effectLst/>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𝑑𝑦</m:t>
                          </m:r>
                        </m:num>
                        <m:den>
                          <m:r>
                            <a:rPr lang="en-US" altLang="zh-CN" sz="2400" i="1">
                              <a:latin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cs typeface="Times New Roman" panose="02020603050405020304" pitchFamily="18" charset="0"/>
                            </a:rPr>
                            <m:t>𝑢</m:t>
                          </m:r>
                        </m:den>
                      </m:f>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cs typeface="Times New Roman" panose="02020603050405020304" pitchFamily="18" charset="0"/>
                            </a:rPr>
                            <m:t>𝑢</m:t>
                          </m:r>
                        </m:num>
                        <m:den>
                          <m:r>
                            <a:rPr lang="en-US" altLang="zh-CN" sz="2400" i="1">
                              <a:latin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cs typeface="Times New Roman" panose="02020603050405020304" pitchFamily="18" charset="0"/>
                            </a:rPr>
                            <m:t>𝑥</m:t>
                          </m:r>
                        </m:den>
                      </m:f>
                    </m:oMath>
                  </m:oMathPara>
                </a14:m>
                <a:endParaRPr lang="zh-CN" altLang="zh-CN" sz="2400" dirty="0">
                  <a:effectLst/>
                  <a:latin typeface="+mn-ea"/>
                  <a:cs typeface="Times New Roman" panose="02020603050405020304" pitchFamily="18" charset="0"/>
                </a:endParaRPr>
              </a:p>
            </p:txBody>
          </p:sp>
        </mc:Choice>
        <mc:Fallback xmlns="">
          <p:sp>
            <p:nvSpPr>
              <p:cNvPr id="5" name="矩形: 圆角 4"/>
              <p:cNvSpPr>
                <a:spLocks noRot="1" noChangeAspect="1" noMove="1" noResize="1" noEditPoints="1" noAdjustHandles="1" noChangeArrowheads="1" noChangeShapeType="1" noTextEdit="1"/>
              </p:cNvSpPr>
              <p:nvPr/>
            </p:nvSpPr>
            <p:spPr>
              <a:xfrm>
                <a:off x="9928514" y="4120515"/>
                <a:ext cx="2041583" cy="2381308"/>
              </a:xfrm>
              <a:prstGeom prst="roundRect">
                <a:avLst>
                  <a:gd name="adj" fmla="val 10764"/>
                </a:avLst>
              </a:prstGeom>
              <a:blipFill rotWithShape="1">
                <a:blip r:embed="rId4"/>
                <a:stretch>
                  <a:fillRect l="-263" t="-213" r="-2378" b="-184"/>
                </a:stretch>
              </a:blipFill>
              <a:ln>
                <a:solidFill>
                  <a:schemeClr val="accent6"/>
                </a:solidFill>
              </a:ln>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最小二乘法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spcBef>
                    <a:spcPts val="0"/>
                  </a:spcBef>
                  <a:buFont typeface="Wingdings" panose="05000000000000000000" pitchFamily="2" charset="2"/>
                  <a:buNone/>
                </a:pPr>
                <a:r>
                  <a:rPr lang="zh-CN" altLang="en-US" dirty="0"/>
                  <a:t>令导数为</a:t>
                </a:r>
                <a:r>
                  <a:rPr lang="en-US" altLang="zh-CN" dirty="0"/>
                  <a:t>0</a:t>
                </a:r>
                <a:r>
                  <a:rPr lang="zh-CN" altLang="en-US" dirty="0"/>
                  <a:t>，得到闭式解（</a:t>
                </a:r>
                <a:r>
                  <a:rPr lang="en-US" altLang="zh-CN" dirty="0"/>
                  <a:t>closed-form solution</a:t>
                </a:r>
                <a:r>
                  <a:rPr lang="zh-CN" altLang="en-US" dirty="0"/>
                  <a:t>）</a:t>
                </a:r>
                <a:endParaRPr lang="en-US" altLang="zh-CN" dirty="0"/>
              </a:p>
              <a:p>
                <a:pPr lvl="1" indent="0">
                  <a:lnSpc>
                    <a:spcPct val="10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d>
                                  <m:dPr>
                                    <m:begChr m:val=""/>
                                    <m:endChr m:val=""/>
                                    <m:ctrlPr>
                                      <a:rPr lang="zh-CN" altLang="en-US" sz="2800" i="1">
                                        <a:latin typeface="Cambria Math" panose="02040503050406030204" pitchFamily="18" charset="0"/>
                                      </a:rPr>
                                    </m:ctrlPr>
                                  </m:dPr>
                                  <m:e>
                                    <m:r>
                                      <a:rPr lang="en-US" altLang="zh-CN" sz="2800" i="1">
                                        <a:latin typeface="Cambria Math" panose="02040503050406030204" pitchFamily="18" charset="0"/>
                                      </a:rPr>
                                      <m:t>𝑤</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𝑚</m:t>
                                            </m:r>
                                          </m:sup>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i="1">
                                                    <a:latin typeface="Cambria Math" panose="02040503050406030204" pitchFamily="18" charset="0"/>
                                                  </a:rPr>
                                                  <m:t>𝑖</m:t>
                                                </m:r>
                                              </m:sub>
                                            </m:sSub>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𝑥</m:t>
                                                    </m:r>
                                                  </m:e>
                                                </m:acc>
                                              </m:e>
                                            </m:d>
                                          </m:e>
                                        </m:nary>
                                      </m:num>
                                      <m:den>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𝑚</m:t>
                                            </m:r>
                                          </m:sup>
                                          <m:e>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𝑖</m:t>
                                                </m:r>
                                              </m:sub>
                                              <m:sup>
                                                <m:r>
                                                  <a:rPr lang="en-US" altLang="zh-CN" sz="2800" i="1">
                                                    <a:latin typeface="Cambria Math" panose="02040503050406030204" pitchFamily="18" charset="0"/>
                                                    <a:ea typeface="Cambria Math" panose="02040503050406030204" pitchFamily="18" charset="0"/>
                                                  </a:rPr>
                                                  <m:t>2</m:t>
                                                </m:r>
                                              </m:sup>
                                            </m:sSubSup>
                                          </m:e>
                                        </m:nary>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𝑚</m:t>
                                            </m:r>
                                          </m:den>
                                        </m:f>
                                        <m:sSup>
                                          <m:sSupPr>
                                            <m:ctrlPr>
                                              <a:rPr lang="en-US" altLang="zh-CN" sz="2800" i="1" smtClean="0">
                                                <a:latin typeface="Cambria Math" panose="02040503050406030204" pitchFamily="18" charset="0"/>
                                              </a:rPr>
                                            </m:ctrlPr>
                                          </m:sSupPr>
                                          <m:e>
                                            <m:d>
                                              <m:dPr>
                                                <m:ctrlPr>
                                                  <a:rPr lang="en-US" altLang="zh-CN" sz="2800" i="1">
                                                    <a:latin typeface="Cambria Math" panose="02040503050406030204" pitchFamily="18" charset="0"/>
                                                  </a:rPr>
                                                </m:ctrlPr>
                                              </m:dPr>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𝑚</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e>
                                            </m:d>
                                          </m:e>
                                          <m:sup>
                                            <m:r>
                                              <a:rPr lang="en-US" altLang="zh-CN" sz="2800" b="0" i="1" smtClean="0">
                                                <a:latin typeface="Cambria Math" panose="02040503050406030204" pitchFamily="18" charset="0"/>
                                              </a:rPr>
                                              <m:t>2</m:t>
                                            </m:r>
                                          </m:sup>
                                        </m:sSup>
                                      </m:den>
                                    </m:f>
                                  </m:e>
                                </m:d>
                              </m:e>
                            </m:mr>
                          </m:m>
                        </m:e>
                      </m:d>
                    </m:oMath>
                  </m:oMathPara>
                </a14:m>
                <a:endParaRPr lang="en-US" altLang="zh-CN" sz="2800" dirty="0"/>
              </a:p>
              <a:p>
                <a:pPr lvl="1" indent="0">
                  <a:lnSpc>
                    <a:spcPct val="10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m>
                            <m:mPr>
                              <m:mcs>
                                <m:mc>
                                  <m:mcPr>
                                    <m:count m:val="1"/>
                                    <m:mcJc m:val="center"/>
                                  </m:mcPr>
                                </m:mc>
                              </m:mcs>
                              <m:ctrlPr>
                                <a:rPr lang="zh-CN" altLang="en-US" sz="2800" i="1">
                                  <a:latin typeface="Cambria Math" panose="02040503050406030204" pitchFamily="18" charset="0"/>
                                </a:rPr>
                              </m:ctrlPr>
                            </m:mPr>
                            <m:mr>
                              <m:e>
                                <m:d>
                                  <m:dPr>
                                    <m:begChr m:val=""/>
                                    <m:endChr m:val=""/>
                                    <m:ctrlPr>
                                      <a:rPr lang="zh-CN" altLang="en-US" sz="2800" i="1">
                                        <a:latin typeface="Cambria Math" panose="02040503050406030204" pitchFamily="18" charset="0"/>
                                      </a:rPr>
                                    </m:ctrlPr>
                                  </m:dPr>
                                  <m:e>
                                    <m:r>
                                      <a:rPr lang="en-US" altLang="zh-CN" sz="2800" i="1" smtClean="0">
                                        <a:latin typeface="Cambria Math" panose="02040503050406030204" pitchFamily="18" charset="0"/>
                                      </a:rPr>
                                      <m:t>𝑏</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𝑚</m:t>
                                        </m:r>
                                      </m:den>
                                    </m:f>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𝑚</m:t>
                                        </m:r>
                                      </m:sup>
                                      <m:e>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𝑤𝑥</m:t>
                                                </m:r>
                                              </m:e>
                                              <m:sub>
                                                <m:r>
                                                  <a:rPr lang="en-US" altLang="zh-CN" sz="2800" i="1">
                                                    <a:latin typeface="Cambria Math" panose="02040503050406030204" pitchFamily="18" charset="0"/>
                                                  </a:rPr>
                                                  <m:t>𝑖</m:t>
                                                </m:r>
                                              </m:sub>
                                            </m:sSub>
                                          </m:e>
                                        </m:d>
                                      </m:e>
                                    </m:nary>
                                  </m:e>
                                </m:d>
                              </m:e>
                            </m:mr>
                          </m:m>
                        </m:e>
                      </m:d>
                    </m:oMath>
                  </m:oMathPara>
                </a14:m>
                <a:endParaRPr lang="en-US" altLang="zh-CN" sz="2800" dirty="0"/>
              </a:p>
              <a:p>
                <a:pPr lvl="1" indent="0">
                  <a:lnSpc>
                    <a:spcPct val="100000"/>
                  </a:lnSpc>
                  <a:spcBef>
                    <a:spcPts val="0"/>
                  </a:spcBef>
                  <a:buNone/>
                </a:pPr>
                <a:r>
                  <a:rPr lang="zh-CN" altLang="en-US" sz="2800" dirty="0"/>
                  <a:t>其中</a:t>
                </a:r>
                <a:endParaRPr lang="en-US" altLang="zh-CN" sz="2800" dirty="0"/>
              </a:p>
              <a:p>
                <a:pPr lvl="1" indent="0">
                  <a:lnSpc>
                    <a:spcPct val="100000"/>
                  </a:lnSpc>
                  <a:spcBef>
                    <a:spcPts val="0"/>
                  </a:spcBef>
                  <a:buNone/>
                </a:pPr>
                <a14:m>
                  <m:oMathPara xmlns:m="http://schemas.openxmlformats.org/officeDocument/2006/math">
                    <m:oMathParaPr>
                      <m:jc m:val="centerGroup"/>
                    </m:oMathParaPr>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𝑥</m:t>
                          </m:r>
                        </m:e>
                      </m:acc>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𝑚</m:t>
                          </m:r>
                        </m:den>
                      </m:f>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𝑚</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nary>
                    </m:oMath>
                  </m:oMathPara>
                </a14:m>
                <a:endParaRPr lang="en-US" altLang="zh-CN" sz="2800"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b="-2967"/>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最小二乘法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7200" indent="-457200">
                  <a:spcBef>
                    <a:spcPts val="0"/>
                  </a:spcBef>
                  <a:buFont typeface="Wingdings" panose="05000000000000000000" pitchFamily="2" charset="2"/>
                  <a:buChar char="ü"/>
                </a:pPr>
                <a:r>
                  <a:rPr lang="zh-CN" altLang="en-US" dirty="0"/>
                  <a:t>多元线性回归</a:t>
                </a:r>
                <a:endParaRPr lang="en-US" altLang="zh-CN"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cs typeface="Times New Roman" panose="02020603050405020304" pitchFamily="18" charset="0"/>
                            </a:rPr>
                          </m:ctrlPr>
                        </m:funcPr>
                        <m:fName>
                          <m:limLow>
                            <m:limLowPr>
                              <m:ctrlPr>
                                <a:rPr lang="en-US" altLang="zh-CN" i="1">
                                  <a:latin typeface="Cambria Math" panose="02040503050406030204" pitchFamily="18" charset="0"/>
                                  <a:cs typeface="Times New Roman" panose="02020603050405020304" pitchFamily="18" charset="0"/>
                                </a:rPr>
                              </m:ctrlPr>
                            </m:limLowPr>
                            <m:e>
                              <m:r>
                                <m:rPr>
                                  <m:sty m:val="p"/>
                                </m:rPr>
                                <a:rPr lang="en-US" altLang="zh-CN">
                                  <a:latin typeface="Cambria Math" panose="02040503050406030204" pitchFamily="18" charset="0"/>
                                  <a:cs typeface="Times New Roman" panose="02020603050405020304" pitchFamily="18" charset="0"/>
                                </a:rPr>
                                <m:t>min</m:t>
                              </m:r>
                            </m:e>
                            <m:lim>
                              <m:r>
                                <a:rPr lang="en-US" altLang="zh-CN" b="1" i="1" dirty="0">
                                  <a:latin typeface="Cambria Math" panose="02040503050406030204" pitchFamily="18" charset="0"/>
                                </a:rPr>
                                <m:t>𝒘</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lim>
                          </m:limLow>
                        </m:fName>
                        <m:e>
                          <m:r>
                            <a:rPr lang="en-US" altLang="zh-CN" i="1">
                              <a:latin typeface="Cambria Math" panose="02040503050406030204" pitchFamily="18" charset="0"/>
                              <a:cs typeface="Times New Roman" panose="02020603050405020304" pitchFamily="18" charset="0"/>
                            </a:rPr>
                            <m:t>𝐽</m:t>
                          </m:r>
                          <m:d>
                            <m:dPr>
                              <m:ctrlPr>
                                <a:rPr lang="en-US" altLang="zh-CN" b="0" i="1" smtClean="0">
                                  <a:latin typeface="Cambria Math" panose="02040503050406030204" pitchFamily="18" charset="0"/>
                                  <a:cs typeface="Times New Roman" panose="02020603050405020304" pitchFamily="18" charset="0"/>
                                </a:rPr>
                              </m:ctrlPr>
                            </m:dPr>
                            <m:e>
                              <m:r>
                                <a:rPr lang="en-US" altLang="zh-CN" b="1" i="1" dirty="0">
                                  <a:latin typeface="Cambria Math" panose="02040503050406030204" pitchFamily="18" charset="0"/>
                                </a:rPr>
                                <m:t>𝒘</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e>
                          </m:d>
                          <m:r>
                            <a:rPr lang="en-US" altLang="zh-CN" b="0" i="1" smtClean="0">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cs typeface="Times New Roman" panose="02020603050405020304" pitchFamily="18" charset="0"/>
                                        </a:rPr>
                                      </m:ctrlPr>
                                    </m:dPr>
                                    <m:e>
                                      <m:sSup>
                                        <m:sSupPr>
                                          <m:ctrlPr>
                                            <a:rPr lang="en-US" altLang="zh-CN" i="1" dirty="0" smtClean="0">
                                              <a:solidFill>
                                                <a:schemeClr val="tx1"/>
                                              </a:solidFill>
                                              <a:latin typeface="Cambria Math" panose="02040503050406030204" pitchFamily="18" charset="0"/>
                                            </a:rPr>
                                          </m:ctrlPr>
                                        </m:sSupPr>
                                        <m:e>
                                          <m:r>
                                            <a:rPr lang="en-US" altLang="zh-CN" b="1" i="1" dirty="0">
                                              <a:solidFill>
                                                <a:schemeClr val="tx1"/>
                                              </a:solidFill>
                                              <a:latin typeface="Cambria Math" panose="02040503050406030204" pitchFamily="18" charset="0"/>
                                            </a:rPr>
                                            <m:t>𝒘</m:t>
                                          </m:r>
                                        </m:e>
                                        <m:sup>
                                          <m:r>
                                            <a:rPr lang="en-US" altLang="zh-CN" i="1" dirty="0">
                                              <a:solidFill>
                                                <a:schemeClr val="tx1"/>
                                              </a:solidFill>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i="1" dirty="0">
                                          <a:solidFill>
                                            <a:schemeClr val="tx1"/>
                                          </a:solidFill>
                                          <a:latin typeface="Cambria Math" panose="02040503050406030204" pitchFamily="18" charset="0"/>
                                        </a:rPr>
                                        <m:t>+</m:t>
                                      </m:r>
                                      <m:r>
                                        <a:rPr lang="en-US" altLang="zh-CN" i="1" dirty="0">
                                          <a:solidFill>
                                            <a:schemeClr val="tx1"/>
                                          </a:solidFill>
                                          <a:latin typeface="Cambria Math" panose="02040503050406030204" pitchFamily="18" charset="0"/>
                                        </a:rPr>
                                        <m:t>𝑏</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e>
                          </m:nary>
                        </m:e>
                      </m:func>
                    </m:oMath>
                  </m:oMathPara>
                </a14:m>
                <a:endParaRPr lang="en-US" altLang="zh-CN" dirty="0"/>
              </a:p>
              <a:p>
                <a:pPr marL="457200" indent="-457200">
                  <a:spcBef>
                    <a:spcPts val="600"/>
                  </a:spcBef>
                  <a:buFont typeface="Wingdings" panose="05000000000000000000" pitchFamily="2" charset="2"/>
                  <a:buChar char="ü"/>
                </a:pPr>
                <a:endParaRPr lang="zh-CN" altLang="en-US" dirty="0"/>
              </a:p>
              <a:p>
                <a:pPr marL="457200" indent="-457200">
                  <a:spcBef>
                    <a:spcPts val="600"/>
                  </a:spcBef>
                  <a:buFont typeface="Wingdings" panose="05000000000000000000" pitchFamily="2" charset="2"/>
                  <a:buChar char="ü"/>
                </a:pPr>
                <a:r>
                  <a:rPr lang="zh-CN" altLang="en-US" dirty="0"/>
                  <a:t>为了方便优化，我们将目标重写为</a:t>
                </a:r>
                <a:endParaRPr lang="en-US" altLang="zh-CN" i="1" dirty="0">
                  <a:latin typeface="Cambria Math" panose="02040503050406030204" pitchFamily="18" charset="0"/>
                </a:endParaRPr>
              </a:p>
              <a:p>
                <a:pPr marL="0" indent="0">
                  <a:spcBef>
                    <a:spcPts val="600"/>
                  </a:spcBef>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lim>
                          </m:limLow>
                        </m:fName>
                        <m:e>
                          <m:r>
                            <a:rPr lang="en-US" altLang="zh-CN" i="1">
                              <a:latin typeface="Cambria Math" panose="02040503050406030204" pitchFamily="18" charset="0"/>
                              <a:cs typeface="Times New Roman" panose="02020603050405020304" pitchFamily="18" charset="0"/>
                            </a:rPr>
                            <m:t>𝐽</m:t>
                          </m:r>
                          <m:d>
                            <m:dPr>
                              <m:ctrlPr>
                                <a:rPr lang="en-US" altLang="zh-CN" i="1">
                                  <a:latin typeface="Cambria Math" panose="02040503050406030204" pitchFamily="18" charset="0"/>
                                  <a:cs typeface="Times New Roman" panose="02020603050405020304" pitchFamily="18" charset="0"/>
                                </a:rPr>
                              </m:ctrlPr>
                            </m:dPr>
                            <m:e>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e>
                          </m:d>
                          <m:r>
                            <a:rPr lang="en-US" altLang="zh-CN" b="1" i="1" dirty="0"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1" i="1">
                                      <a:latin typeface="Cambria Math" panose="02040503050406030204" pitchFamily="18" charset="0"/>
                                    </a:rPr>
                                    <m:t>𝒚</m:t>
                                  </m:r>
                                  <m:r>
                                    <a:rPr lang="en-US" altLang="zh-CN" i="1">
                                      <a:latin typeface="Cambria Math" panose="02040503050406030204" pitchFamily="18" charset="0"/>
                                    </a:rPr>
                                    <m:t>−</m:t>
                                  </m:r>
                                  <m:r>
                                    <a:rPr lang="en-US" altLang="zh-CN" b="1" i="1">
                                      <a:latin typeface="Cambria Math" panose="02040503050406030204" pitchFamily="18" charset="0"/>
                                    </a:rPr>
                                    <m:t>𝑿</m:t>
                                  </m:r>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e>
                              </m:d>
                            </m:e>
                            <m:sup>
                              <m:r>
                                <a:rPr lang="en-US" altLang="zh-CN" i="1">
                                  <a:latin typeface="Cambria Math" panose="02040503050406030204" pitchFamily="18" charset="0"/>
                                </a:rPr>
                                <m:t>𝑇</m:t>
                              </m:r>
                            </m:sup>
                          </m:sSup>
                        </m:e>
                      </m:func>
                      <m:d>
                        <m:dPr>
                          <m:ctrlPr>
                            <a:rPr lang="en-US" altLang="zh-CN" i="1">
                              <a:latin typeface="Cambria Math" panose="02040503050406030204" pitchFamily="18" charset="0"/>
                            </a:rPr>
                          </m:ctrlPr>
                        </m:dPr>
                        <m:e>
                          <m:r>
                            <a:rPr lang="en-US" altLang="zh-CN" b="1" i="1">
                              <a:latin typeface="Cambria Math" panose="02040503050406030204" pitchFamily="18" charset="0"/>
                            </a:rPr>
                            <m:t>𝒚</m:t>
                          </m:r>
                          <m:r>
                            <a:rPr lang="en-US" altLang="zh-CN" i="1">
                              <a:latin typeface="Cambria Math" panose="02040503050406030204" pitchFamily="18" charset="0"/>
                            </a:rPr>
                            <m:t>−</m:t>
                          </m:r>
                          <m:r>
                            <a:rPr lang="en-US" altLang="zh-CN" b="1" i="1">
                              <a:latin typeface="Cambria Math" panose="02040503050406030204" pitchFamily="18" charset="0"/>
                            </a:rPr>
                            <m:t>𝑿</m:t>
                          </m:r>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e>
                      </m:d>
                    </m:oMath>
                  </m:oMathPara>
                </a14:m>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最小二乘法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7200" lvl="0" indent="-457200" algn="just" defTabSz="914400">
                  <a:lnSpc>
                    <a:spcPct val="100000"/>
                  </a:lnSpc>
                  <a:spcBef>
                    <a:spcPts val="0"/>
                  </a:spcBef>
                  <a:buFont typeface="Wingdings" panose="05000000000000000000" pitchFamily="2" charset="2"/>
                  <a:buChar char="ü"/>
                </a:pPr>
                <a:r>
                  <a:rPr lang="zh-CN" altLang="en-US" dirty="0">
                    <a:solidFill>
                      <a:srgbClr val="404040"/>
                    </a:solidFill>
                  </a:rPr>
                  <a:t>参数向量</a:t>
                </a:r>
                <a:endParaRPr lang="en-US" altLang="zh-CN" i="1" dirty="0">
                  <a:solidFill>
                    <a:srgbClr val="404040"/>
                  </a:solidFill>
                  <a:latin typeface="Cambria Math" panose="02040503050406030204" pitchFamily="18" charset="0"/>
                </a:endParaRPr>
              </a:p>
              <a:p>
                <a:pPr marL="0" lvl="0" indent="0" algn="just" defTabSz="914400">
                  <a:lnSpc>
                    <a:spcPct val="100000"/>
                  </a:lnSpc>
                  <a:spcBef>
                    <a:spcPts val="0"/>
                  </a:spcBef>
                  <a:buNone/>
                </a:pPr>
                <a14:m>
                  <m:oMathPara xmlns:m="http://schemas.openxmlformats.org/officeDocument/2006/math">
                    <m:oMathParaPr>
                      <m:jc m:val="centerGroup"/>
                    </m:oMathParaPr>
                    <m:oMath xmlns:m="http://schemas.openxmlformats.org/officeDocument/2006/math">
                      <m:acc>
                        <m:accPr>
                          <m:chr m:val="̂"/>
                          <m:ctrlPr>
                            <a:rPr lang="en-US" altLang="zh-CN" b="1" i="1" dirty="0">
                              <a:solidFill>
                                <a:srgbClr val="404040"/>
                              </a:solidFill>
                              <a:latin typeface="Cambria Math" panose="02040503050406030204" pitchFamily="18" charset="0"/>
                            </a:rPr>
                          </m:ctrlPr>
                        </m:accPr>
                        <m:e>
                          <m:r>
                            <a:rPr lang="en-US" altLang="zh-CN" b="1" i="1" dirty="0">
                              <a:solidFill>
                                <a:srgbClr val="404040"/>
                              </a:solidFill>
                              <a:latin typeface="Cambria Math" panose="02040503050406030204" pitchFamily="18" charset="0"/>
                            </a:rPr>
                            <m:t>𝒘</m:t>
                          </m:r>
                        </m:e>
                      </m:acc>
                      <m:r>
                        <a:rPr lang="en-US" altLang="zh-CN" b="1" i="1" dirty="0">
                          <a:solidFill>
                            <a:srgbClr val="404040"/>
                          </a:solidFill>
                          <a:latin typeface="Cambria Math" panose="02040503050406030204" pitchFamily="18" charset="0"/>
                        </a:rPr>
                        <m:t>=</m:t>
                      </m:r>
                      <m:d>
                        <m:dPr>
                          <m:ctrlPr>
                            <a:rPr lang="en-US" altLang="zh-CN" b="1" i="1" dirty="0">
                              <a:solidFill>
                                <a:srgbClr val="404040"/>
                              </a:solidFill>
                              <a:latin typeface="Cambria Math" panose="02040503050406030204" pitchFamily="18" charset="0"/>
                            </a:rPr>
                          </m:ctrlPr>
                        </m:dPr>
                        <m:e>
                          <m:r>
                            <a:rPr lang="en-US" altLang="zh-CN" b="1" i="1" dirty="0">
                              <a:solidFill>
                                <a:srgbClr val="404040"/>
                              </a:solidFill>
                              <a:latin typeface="Cambria Math" panose="02040503050406030204" pitchFamily="18" charset="0"/>
                            </a:rPr>
                            <m:t>𝒘</m:t>
                          </m:r>
                          <m:r>
                            <a:rPr lang="en-US" altLang="zh-CN" b="0" i="1" dirty="0" smtClean="0">
                              <a:solidFill>
                                <a:srgbClr val="404040"/>
                              </a:solidFill>
                              <a:latin typeface="Cambria Math" panose="02040503050406030204" pitchFamily="18" charset="0"/>
                            </a:rPr>
                            <m:t>;</m:t>
                          </m:r>
                          <m:r>
                            <a:rPr lang="en-US" altLang="zh-CN" i="1">
                              <a:solidFill>
                                <a:srgbClr val="404040"/>
                              </a:solidFill>
                              <a:latin typeface="Cambria Math" panose="02040503050406030204" pitchFamily="18" charset="0"/>
                              <a:cs typeface="Times New Roman" panose="02020603050405020304" pitchFamily="18" charset="0"/>
                            </a:rPr>
                            <m:t>𝑏</m:t>
                          </m:r>
                        </m:e>
                      </m:d>
                    </m:oMath>
                  </m:oMathPara>
                </a14:m>
                <a:endParaRPr lang="en-US" altLang="zh-CN" spc="100" dirty="0">
                  <a:solidFill>
                    <a:srgbClr val="404040"/>
                  </a:solidFill>
                  <a:latin typeface="微软雅黑" panose="020B0503020204020204" pitchFamily="34" charset="-122"/>
                </a:endParaRPr>
              </a:p>
              <a:p>
                <a:pPr marL="457200" lvl="0" indent="-457200" algn="just" defTabSz="914400">
                  <a:lnSpc>
                    <a:spcPct val="100000"/>
                  </a:lnSpc>
                  <a:spcBef>
                    <a:spcPts val="0"/>
                  </a:spcBef>
                  <a:buFont typeface="Wingdings" panose="05000000000000000000" pitchFamily="2" charset="2"/>
                  <a:buChar char="ü"/>
                </a:pPr>
                <a:r>
                  <a:rPr lang="zh-CN" altLang="en-US" dirty="0">
                    <a:solidFill>
                      <a:srgbClr val="404040"/>
                    </a:solidFill>
                  </a:rPr>
                  <a:t>特征矩阵</a:t>
                </a:r>
                <a:endParaRPr lang="en-US" altLang="zh-CN" i="1" dirty="0">
                  <a:solidFill>
                    <a:srgbClr val="404040"/>
                  </a:solidFill>
                  <a:latin typeface="Cambria Math" panose="02040503050406030204" pitchFamily="18" charset="0"/>
                </a:endParaRPr>
              </a:p>
              <a:p>
                <a:pPr marL="0" lvl="0" indent="0" algn="just" defTabSz="91440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b="1" i="1">
                          <a:solidFill>
                            <a:srgbClr val="404040"/>
                          </a:solidFill>
                          <a:latin typeface="Cambria Math" panose="02040503050406030204" pitchFamily="18" charset="0"/>
                        </a:rPr>
                        <m:t>𝑿</m:t>
                      </m:r>
                      <m:r>
                        <a:rPr lang="en-US" altLang="zh-CN" b="1" i="1">
                          <a:solidFill>
                            <a:srgbClr val="404040"/>
                          </a:solidFill>
                          <a:latin typeface="Cambria Math" panose="02040503050406030204" pitchFamily="18" charset="0"/>
                        </a:rPr>
                        <m:t>=</m:t>
                      </m:r>
                      <m:d>
                        <m:dPr>
                          <m:ctrlPr>
                            <a:rPr lang="en-US" altLang="zh-CN" b="1" i="1">
                              <a:solidFill>
                                <a:srgbClr val="404040"/>
                              </a:solidFill>
                              <a:latin typeface="Cambria Math" panose="02040503050406030204" pitchFamily="18" charset="0"/>
                            </a:rPr>
                          </m:ctrlPr>
                        </m:dPr>
                        <m:e>
                          <m:m>
                            <m:mPr>
                              <m:mcs>
                                <m:mc>
                                  <m:mcPr>
                                    <m:count m:val="2"/>
                                    <m:mcJc m:val="center"/>
                                  </m:mcPr>
                                </m:mc>
                              </m:mcs>
                              <m:ctrlPr>
                                <a:rPr lang="en-US" altLang="zh-CN" b="1" i="1">
                                  <a:solidFill>
                                    <a:srgbClr val="404040"/>
                                  </a:solidFill>
                                  <a:latin typeface="Cambria Math" panose="02040503050406030204" pitchFamily="18" charset="0"/>
                                </a:rPr>
                              </m:ctrlPr>
                            </m:mPr>
                            <m:mr>
                              <m:e>
                                <m:sSubSup>
                                  <m:sSubSupPr>
                                    <m:ctrlPr>
                                      <a:rPr lang="en-US" altLang="zh-CN" i="1">
                                        <a:solidFill>
                                          <a:srgbClr val="404040"/>
                                        </a:solidFill>
                                        <a:latin typeface="Cambria Math" panose="02040503050406030204" pitchFamily="18" charset="0"/>
                                        <a:ea typeface="Cambria Math" panose="02040503050406030204" pitchFamily="18" charset="0"/>
                                      </a:rPr>
                                    </m:ctrlPr>
                                  </m:sSubSupPr>
                                  <m:e>
                                    <m:r>
                                      <a:rPr lang="en-US" altLang="zh-CN" b="1" i="1">
                                        <a:solidFill>
                                          <a:srgbClr val="404040"/>
                                        </a:solidFill>
                                        <a:latin typeface="Cambria Math" panose="02040503050406030204" pitchFamily="18" charset="0"/>
                                        <a:ea typeface="Cambria Math" panose="02040503050406030204" pitchFamily="18" charset="0"/>
                                      </a:rPr>
                                      <m:t>𝒙</m:t>
                                    </m:r>
                                  </m:e>
                                  <m:sub>
                                    <m:r>
                                      <a:rPr lang="en-US" altLang="zh-CN" i="1">
                                        <a:solidFill>
                                          <a:srgbClr val="404040"/>
                                        </a:solidFill>
                                        <a:latin typeface="Cambria Math" panose="02040503050406030204" pitchFamily="18" charset="0"/>
                                        <a:ea typeface="Cambria Math" panose="02040503050406030204" pitchFamily="18" charset="0"/>
                                      </a:rPr>
                                      <m:t>1</m:t>
                                    </m:r>
                                  </m:sub>
                                  <m:sup>
                                    <m:r>
                                      <a:rPr lang="en-US" altLang="zh-CN" i="1">
                                        <a:solidFill>
                                          <a:srgbClr val="404040"/>
                                        </a:solidFill>
                                        <a:latin typeface="Cambria Math" panose="02040503050406030204" pitchFamily="18" charset="0"/>
                                        <a:ea typeface="Cambria Math" panose="02040503050406030204" pitchFamily="18" charset="0"/>
                                      </a:rPr>
                                      <m:t>𝑇</m:t>
                                    </m:r>
                                  </m:sup>
                                </m:sSubSup>
                              </m:e>
                              <m:e>
                                <m:r>
                                  <a:rPr lang="en-US" altLang="zh-CN" i="1">
                                    <a:solidFill>
                                      <a:srgbClr val="404040"/>
                                    </a:solidFill>
                                    <a:latin typeface="Cambria Math" panose="02040503050406030204" pitchFamily="18" charset="0"/>
                                  </a:rPr>
                                  <m:t>1</m:t>
                                </m:r>
                              </m:e>
                            </m:mr>
                            <m:mr>
                              <m:e>
                                <m:r>
                                  <a:rPr lang="en-US" altLang="zh-CN" b="1" i="1">
                                    <a:solidFill>
                                      <a:srgbClr val="404040"/>
                                    </a:solidFill>
                                    <a:latin typeface="Cambria Math" panose="02040503050406030204" pitchFamily="18" charset="0"/>
                                    <a:ea typeface="Cambria Math" panose="02040503050406030204" pitchFamily="18" charset="0"/>
                                  </a:rPr>
                                  <m:t>⋮</m:t>
                                </m:r>
                              </m:e>
                              <m:e>
                                <m:r>
                                  <a:rPr lang="en-US" altLang="zh-CN" b="1" i="1">
                                    <a:solidFill>
                                      <a:srgbClr val="404040"/>
                                    </a:solidFill>
                                    <a:latin typeface="Cambria Math" panose="02040503050406030204" pitchFamily="18" charset="0"/>
                                    <a:ea typeface="Cambria Math" panose="02040503050406030204" pitchFamily="18" charset="0"/>
                                  </a:rPr>
                                  <m:t>⋮</m:t>
                                </m:r>
                              </m:e>
                            </m:mr>
                            <m:mr>
                              <m:e>
                                <m:sSubSup>
                                  <m:sSubSupPr>
                                    <m:ctrlPr>
                                      <a:rPr lang="en-US" altLang="zh-CN" i="1">
                                        <a:solidFill>
                                          <a:srgbClr val="404040"/>
                                        </a:solidFill>
                                        <a:latin typeface="Cambria Math" panose="02040503050406030204" pitchFamily="18" charset="0"/>
                                        <a:ea typeface="Cambria Math" panose="02040503050406030204" pitchFamily="18" charset="0"/>
                                      </a:rPr>
                                    </m:ctrlPr>
                                  </m:sSubSupPr>
                                  <m:e>
                                    <m:r>
                                      <a:rPr lang="en-US" altLang="zh-CN" b="1" i="1">
                                        <a:solidFill>
                                          <a:srgbClr val="404040"/>
                                        </a:solidFill>
                                        <a:latin typeface="Cambria Math" panose="02040503050406030204" pitchFamily="18" charset="0"/>
                                        <a:ea typeface="Cambria Math" panose="02040503050406030204" pitchFamily="18" charset="0"/>
                                      </a:rPr>
                                      <m:t>𝒙</m:t>
                                    </m:r>
                                  </m:e>
                                  <m:sub>
                                    <m:r>
                                      <a:rPr lang="en-US" altLang="zh-CN" i="1">
                                        <a:solidFill>
                                          <a:srgbClr val="404040"/>
                                        </a:solidFill>
                                        <a:latin typeface="Cambria Math" panose="02040503050406030204" pitchFamily="18" charset="0"/>
                                        <a:ea typeface="Cambria Math" panose="02040503050406030204" pitchFamily="18" charset="0"/>
                                      </a:rPr>
                                      <m:t>𝑚</m:t>
                                    </m:r>
                                  </m:sub>
                                  <m:sup>
                                    <m:r>
                                      <a:rPr lang="en-US" altLang="zh-CN" i="1">
                                        <a:solidFill>
                                          <a:srgbClr val="404040"/>
                                        </a:solidFill>
                                        <a:latin typeface="Cambria Math" panose="02040503050406030204" pitchFamily="18" charset="0"/>
                                        <a:ea typeface="Cambria Math" panose="02040503050406030204" pitchFamily="18" charset="0"/>
                                      </a:rPr>
                                      <m:t>𝑇</m:t>
                                    </m:r>
                                  </m:sup>
                                </m:sSubSup>
                              </m:e>
                              <m:e>
                                <m:r>
                                  <a:rPr lang="en-US" altLang="zh-CN" i="1">
                                    <a:solidFill>
                                      <a:srgbClr val="404040"/>
                                    </a:solidFill>
                                    <a:latin typeface="Cambria Math" panose="02040503050406030204" pitchFamily="18" charset="0"/>
                                  </a:rPr>
                                  <m:t>1</m:t>
                                </m:r>
                              </m:e>
                            </m:mr>
                          </m:m>
                        </m:e>
                      </m:d>
                    </m:oMath>
                  </m:oMathPara>
                </a14:m>
                <a:endParaRPr lang="en-US" altLang="zh-CN" b="1" dirty="0">
                  <a:solidFill>
                    <a:srgbClr val="404040"/>
                  </a:solidFill>
                  <a:latin typeface="微软雅黑" panose="020B0503020204020204" pitchFamily="34" charset="-122"/>
                </a:endParaRPr>
              </a:p>
              <a:p>
                <a:pPr marL="457200" lvl="0" indent="-457200" algn="just" defTabSz="914400">
                  <a:lnSpc>
                    <a:spcPct val="100000"/>
                  </a:lnSpc>
                  <a:spcBef>
                    <a:spcPts val="0"/>
                  </a:spcBef>
                  <a:buFont typeface="Wingdings" panose="05000000000000000000" pitchFamily="2" charset="2"/>
                  <a:buChar char="ü"/>
                </a:pPr>
                <a:r>
                  <a:rPr lang="zh-CN" altLang="en-US" dirty="0">
                    <a:solidFill>
                      <a:srgbClr val="404040"/>
                    </a:solidFill>
                    <a:latin typeface="微软雅黑" panose="020B0503020204020204" pitchFamily="34" charset="-122"/>
                  </a:rPr>
                  <a:t>标签向量</a:t>
                </a:r>
                <a:endParaRPr lang="en-US" altLang="zh-CN" dirty="0">
                  <a:solidFill>
                    <a:srgbClr val="404040"/>
                  </a:solidFill>
                  <a:latin typeface="微软雅黑" panose="020B0503020204020204" pitchFamily="34" charset="-122"/>
                </a:endParaRPr>
              </a:p>
              <a:p>
                <a:pPr marL="0" lvl="0" indent="0" algn="just" defTabSz="91440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b="1" i="1">
                          <a:solidFill>
                            <a:srgbClr val="404040"/>
                          </a:solidFill>
                          <a:latin typeface="Cambria Math" panose="02040503050406030204" pitchFamily="18" charset="0"/>
                        </a:rPr>
                        <m:t>𝒚</m:t>
                      </m:r>
                      <m:r>
                        <a:rPr lang="en-US" altLang="zh-CN" b="1" i="1">
                          <a:solidFill>
                            <a:srgbClr val="404040"/>
                          </a:solidFill>
                          <a:latin typeface="Cambria Math" panose="02040503050406030204" pitchFamily="18" charset="0"/>
                        </a:rPr>
                        <m:t>=</m:t>
                      </m:r>
                      <m:d>
                        <m:dPr>
                          <m:ctrlPr>
                            <a:rPr lang="en-US" altLang="zh-CN" b="1" i="1">
                              <a:solidFill>
                                <a:srgbClr val="404040"/>
                              </a:solidFill>
                              <a:latin typeface="Cambria Math" panose="02040503050406030204" pitchFamily="18" charset="0"/>
                            </a:rPr>
                          </m:ctrlPr>
                        </m:dPr>
                        <m:e>
                          <m:m>
                            <m:mPr>
                              <m:mcs>
                                <m:mc>
                                  <m:mcPr>
                                    <m:count m:val="1"/>
                                    <m:mcJc m:val="center"/>
                                  </m:mcPr>
                                </m:mc>
                              </m:mcs>
                              <m:ctrlPr>
                                <a:rPr lang="en-US" altLang="zh-CN" b="1" i="1">
                                  <a:solidFill>
                                    <a:srgbClr val="404040"/>
                                  </a:solidFill>
                                  <a:latin typeface="Cambria Math" panose="02040503050406030204" pitchFamily="18" charset="0"/>
                                </a:rPr>
                              </m:ctrlPr>
                            </m:mPr>
                            <m:mr>
                              <m:e>
                                <m:sSub>
                                  <m:sSubPr>
                                    <m:ctrlPr>
                                      <a:rPr lang="en-US" altLang="zh-CN" i="1">
                                        <a:solidFill>
                                          <a:srgbClr val="404040"/>
                                        </a:solidFill>
                                        <a:latin typeface="Cambria Math" panose="02040503050406030204" pitchFamily="18" charset="0"/>
                                      </a:rPr>
                                    </m:ctrlPr>
                                  </m:sSubPr>
                                  <m:e>
                                    <m:r>
                                      <a:rPr lang="en-US" altLang="zh-CN" i="1">
                                        <a:solidFill>
                                          <a:srgbClr val="404040"/>
                                        </a:solidFill>
                                        <a:latin typeface="Cambria Math" panose="02040503050406030204" pitchFamily="18" charset="0"/>
                                      </a:rPr>
                                      <m:t>𝑦</m:t>
                                    </m:r>
                                  </m:e>
                                  <m:sub>
                                    <m:r>
                                      <a:rPr lang="en-US" altLang="zh-CN" i="1">
                                        <a:solidFill>
                                          <a:srgbClr val="404040"/>
                                        </a:solidFill>
                                        <a:latin typeface="Cambria Math" panose="02040503050406030204" pitchFamily="18" charset="0"/>
                                      </a:rPr>
                                      <m:t>1</m:t>
                                    </m:r>
                                  </m:sub>
                                </m:sSub>
                              </m:e>
                            </m:mr>
                            <m:mr>
                              <m:e>
                                <m:r>
                                  <a:rPr lang="en-US" altLang="zh-CN" b="1" i="1">
                                    <a:solidFill>
                                      <a:srgbClr val="404040"/>
                                    </a:solidFill>
                                    <a:latin typeface="Cambria Math" panose="02040503050406030204" pitchFamily="18" charset="0"/>
                                    <a:ea typeface="Cambria Math" panose="02040503050406030204" pitchFamily="18" charset="0"/>
                                  </a:rPr>
                                  <m:t>⋮</m:t>
                                </m:r>
                              </m:e>
                            </m:mr>
                            <m:mr>
                              <m:e>
                                <m:sSub>
                                  <m:sSubPr>
                                    <m:ctrlPr>
                                      <a:rPr lang="en-US" altLang="zh-CN" i="1">
                                        <a:solidFill>
                                          <a:srgbClr val="404040"/>
                                        </a:solidFill>
                                        <a:latin typeface="Cambria Math" panose="02040503050406030204" pitchFamily="18" charset="0"/>
                                      </a:rPr>
                                    </m:ctrlPr>
                                  </m:sSubPr>
                                  <m:e>
                                    <m:r>
                                      <a:rPr lang="en-US" altLang="zh-CN" i="1">
                                        <a:solidFill>
                                          <a:srgbClr val="404040"/>
                                        </a:solidFill>
                                        <a:latin typeface="Cambria Math" panose="02040503050406030204" pitchFamily="18" charset="0"/>
                                      </a:rPr>
                                      <m:t>𝑦</m:t>
                                    </m:r>
                                  </m:e>
                                  <m:sub>
                                    <m:r>
                                      <a:rPr lang="en-US" altLang="zh-CN" i="1">
                                        <a:solidFill>
                                          <a:srgbClr val="404040"/>
                                        </a:solidFill>
                                        <a:latin typeface="Cambria Math" panose="02040503050406030204" pitchFamily="18" charset="0"/>
                                      </a:rPr>
                                      <m:t>𝑚</m:t>
                                    </m:r>
                                  </m:sub>
                                </m:sSub>
                              </m:e>
                            </m:mr>
                          </m:m>
                        </m:e>
                      </m:d>
                    </m:oMath>
                  </m:oMathPara>
                </a14:m>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b="-7022"/>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mn-ea"/>
              </a:rPr>
              <a:t>最小二乘法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600" y="1600200"/>
                <a:ext cx="6467475" cy="4526280"/>
              </a:xfrm>
            </p:spPr>
            <p:txBody>
              <a:bodyPr/>
              <a:lstStyle/>
              <a:p>
                <a:pPr marL="457200" indent="-457200">
                  <a:spcBef>
                    <a:spcPts val="0"/>
                  </a:spcBef>
                  <a:buFont typeface="Wingdings" panose="05000000000000000000" pitchFamily="2" charset="2"/>
                  <a:buChar char="ü"/>
                </a:pPr>
                <a:r>
                  <a:rPr lang="zh-CN" altLang="en-US" dirty="0"/>
                  <a:t>对</a:t>
                </a:r>
                <a14:m>
                  <m:oMath xmlns:m="http://schemas.openxmlformats.org/officeDocument/2006/math">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oMath>
                </a14:m>
                <a:r>
                  <a:rPr lang="zh-CN" altLang="en-US" dirty="0"/>
                  <a:t>求导，可得</a:t>
                </a:r>
                <a:endParaRPr lang="en-US" altLang="zh-CN" dirty="0"/>
              </a:p>
              <a:p>
                <a:pPr marL="0" indent="0">
                  <a:spcBef>
                    <a:spcPts val="0"/>
                  </a:spcBef>
                  <a:buNone/>
                </a:pPr>
                <a14:m>
                  <m:oMathPara xmlns:m="http://schemas.openxmlformats.org/officeDocument/2006/math">
                    <m:oMathParaPr>
                      <m:jc m:val="centerGroup"/>
                    </m:oMathParaPr>
                    <m:oMath xmlns:m="http://schemas.openxmlformats.org/officeDocument/2006/math">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𝐽</m:t>
                              </m:r>
                              <m:r>
                                <a:rPr lang="zh-CN" altLang="en-US">
                                  <a:latin typeface="Cambria Math" panose="02040503050406030204" pitchFamily="18" charset="0"/>
                                </a:rPr>
                                <m:t>(</m:t>
                              </m:r>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e>
                          </m:d>
                        </m:num>
                        <m:den>
                          <m:r>
                            <a:rPr lang="zh-CN" altLang="en-US">
                              <a:latin typeface="Cambria Math" panose="02040503050406030204" pitchFamily="18" charset="0"/>
                            </a:rPr>
                            <m:t>𝜕</m:t>
                          </m:r>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den>
                      </m:f>
                      <m:r>
                        <a:rPr lang="zh-CN" altLang="en-US">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2</m:t>
                      </m:r>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𝑿</m:t>
                          </m:r>
                        </m:e>
                        <m:sup>
                          <m:r>
                            <a:rPr lang="en-US" altLang="zh-CN" b="0" i="1" smtClean="0">
                              <a:latin typeface="Cambria Math" panose="02040503050406030204" pitchFamily="18" charset="0"/>
                            </a:rPr>
                            <m:t>𝑇</m:t>
                          </m:r>
                        </m:sup>
                      </m:sSup>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𝒚</m:t>
                          </m:r>
                          <m:r>
                            <a:rPr lang="en-US" altLang="zh-CN" i="1">
                              <a:latin typeface="Cambria Math" panose="02040503050406030204" pitchFamily="18" charset="0"/>
                            </a:rPr>
                            <m:t>−</m:t>
                          </m:r>
                          <m:r>
                            <a:rPr lang="en-US" altLang="zh-CN" b="1" i="1">
                              <a:latin typeface="Cambria Math" panose="02040503050406030204" pitchFamily="18" charset="0"/>
                            </a:rPr>
                            <m:t>𝑿</m:t>
                          </m:r>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e>
                      </m:d>
                    </m:oMath>
                  </m:oMathPara>
                </a14:m>
                <a:endParaRPr lang="en-US" altLang="zh-CN" dirty="0"/>
              </a:p>
              <a:p>
                <a:pPr marL="457200" indent="-457200">
                  <a:spcBef>
                    <a:spcPts val="0"/>
                  </a:spcBef>
                  <a:buFont typeface="Wingdings" panose="05000000000000000000" pitchFamily="2" charset="2"/>
                  <a:buChar char="ü"/>
                </a:pPr>
                <a:endParaRPr lang="zh-CN" altLang="en-US" dirty="0"/>
              </a:p>
              <a:p>
                <a:pPr marL="457200" indent="-457200">
                  <a:spcBef>
                    <a:spcPts val="0"/>
                  </a:spcBef>
                  <a:buFont typeface="Wingdings" panose="05000000000000000000" pitchFamily="2" charset="2"/>
                  <a:buChar char="ü"/>
                </a:pPr>
                <a:r>
                  <a:rPr lang="zh-CN" altLang="en-US" dirty="0"/>
                  <a:t>令导数为</a:t>
                </a:r>
                <a:r>
                  <a:rPr lang="en-US" altLang="zh-CN" dirty="0"/>
                  <a:t>0</a:t>
                </a:r>
                <a:r>
                  <a:rPr lang="zh-CN" altLang="en-US" dirty="0"/>
                  <a:t>，若矩阵</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ea typeface="宋体" panose="02010600030101010101" pitchFamily="2" charset="-122"/>
                            <a:cs typeface="Times New Roman" panose="02020603050405020304" pitchFamily="18" charset="0"/>
                          </a:rPr>
                          <m:t>𝑿</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1" i="1">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en-US" b="1" dirty="0">
                    <a:solidFill>
                      <a:schemeClr val="accent6"/>
                    </a:solidFill>
                  </a:rPr>
                  <a:t>可逆</a:t>
                </a:r>
                <a:r>
                  <a:rPr lang="zh-CN" altLang="en-US" dirty="0"/>
                  <a:t>，得到闭式解</a:t>
                </a:r>
                <a:endParaRPr lang="en-US" altLang="zh-CN" b="1" i="1" dirty="0">
                  <a:latin typeface="Cambria Math" panose="02040503050406030204" pitchFamily="18" charset="0"/>
                </a:endParaRPr>
              </a:p>
              <a:p>
                <a:pPr marL="0" indent="0">
                  <a:spcBef>
                    <a:spcPts val="0"/>
                  </a:spcBef>
                  <a:buNone/>
                </a:pPr>
                <a14:m>
                  <m:oMathPara xmlns:m="http://schemas.openxmlformats.org/officeDocument/2006/math">
                    <m:oMathParaPr>
                      <m:jc m:val="centerGroup"/>
                    </m:oMathParaPr>
                    <m:oMath xmlns:m="http://schemas.openxmlformats.org/officeDocument/2006/math">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𝒘</m:t>
                          </m:r>
                        </m:e>
                      </m:acc>
                      <m:r>
                        <a:rPr lang="en-US" altLang="zh-CN" b="1" i="1" dirty="0" smtClean="0">
                          <a:latin typeface="Cambria Math" panose="020405030504060302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ea typeface="宋体" panose="02010600030101010101" pitchFamily="2" charset="-122"/>
                                      <a:cs typeface="Times New Roman" panose="02020603050405020304" pitchFamily="18" charset="0"/>
                                    </a:rPr>
                                    <m:t>𝑿</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1" i="1">
                                  <a:latin typeface="Cambria Math" panose="02040503050406030204" pitchFamily="18" charset="0"/>
                                  <a:ea typeface="宋体" panose="02010600030101010101" pitchFamily="2" charset="-122"/>
                                  <a:cs typeface="Times New Roman" panose="02020603050405020304" pitchFamily="18" charset="0"/>
                                </a:rPr>
                                <m:t>𝑿</m:t>
                              </m:r>
                            </m:e>
                          </m:d>
                        </m:e>
                        <m:sup>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ea typeface="宋体" panose="02010600030101010101" pitchFamily="2" charset="-122"/>
                              <a:cs typeface="Times New Roman" panose="02020603050405020304" pitchFamily="18" charset="0"/>
                            </a:rPr>
                            <m:t>𝑿</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1" i="1">
                          <a:latin typeface="Cambria Math" panose="02040503050406030204" pitchFamily="18" charset="0"/>
                        </a:rPr>
                        <m:t>𝒚</m:t>
                      </m:r>
                    </m:oMath>
                  </m:oMathPara>
                </a14:m>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609600" y="1600200"/>
                <a:ext cx="6467475" cy="4526280"/>
              </a:xfr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圆角 3"/>
              <p:cNvSpPr/>
              <p:nvPr/>
            </p:nvSpPr>
            <p:spPr>
              <a:xfrm>
                <a:off x="7892036" y="2294890"/>
                <a:ext cx="4010437" cy="2983007"/>
              </a:xfrm>
              <a:prstGeom prst="roundRect">
                <a:avLst>
                  <a:gd name="adj" fmla="val 10764"/>
                </a:avLst>
              </a:prstGeom>
              <a:ln>
                <a:solidFill>
                  <a:schemeClr val="accent6"/>
                </a:solidFill>
              </a:ln>
            </p:spPr>
            <p:txBody>
              <a:bodyPr wrap="none" lIns="0" tIns="0" rIns="0" bIns="0">
                <a:spAutoFit/>
              </a:bodyPr>
              <a:lstStyle/>
              <a:p>
                <a:pPr algn="ctr">
                  <a:spcBef>
                    <a:spcPts val="900"/>
                  </a:spcBef>
                  <a:spcAft>
                    <a:spcPts val="900"/>
                  </a:spcAft>
                </a:pPr>
                <a:r>
                  <a:rPr lang="zh-CN" altLang="en-US" sz="2400" dirty="0">
                    <a:latin typeface="+mn-ea"/>
                    <a:cs typeface="Times New Roman" panose="02020603050405020304" pitchFamily="18" charset="0"/>
                  </a:rPr>
                  <a:t>矩阵求导法则</a:t>
                </a:r>
                <a:endParaRPr lang="en-US" altLang="zh-CN" sz="2400" dirty="0">
                  <a:latin typeface="+mn-ea"/>
                  <a:cs typeface="Times New Roman" panose="02020603050405020304" pitchFamily="18" charset="0"/>
                </a:endParaRPr>
              </a:p>
              <a:p>
                <a:pPr>
                  <a:spcBef>
                    <a:spcPts val="900"/>
                  </a:spcBef>
                  <a:spcAft>
                    <a:spcPts val="900"/>
                  </a:spcAft>
                </a:pPr>
                <a14:m>
                  <m:oMath xmlns:m="http://schemas.openxmlformats.org/officeDocument/2006/math">
                    <m:f>
                      <m:fPr>
                        <m:ctrlPr>
                          <a:rPr lang="zh-CN" altLang="zh-CN" sz="2400" i="1" smtClean="0">
                            <a:latin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cs typeface="Times New Roman" panose="02020603050405020304" pitchFamily="18" charset="0"/>
                          </a:rPr>
                          <m:t>𝑑</m:t>
                        </m:r>
                        <m:sSup>
                          <m:sSupPr>
                            <m:ctrlPr>
                              <a:rPr lang="zh-CN" altLang="zh-CN" sz="2400" i="1">
                                <a:effectLst/>
                                <a:latin typeface="Cambria Math" panose="02040503050406030204" pitchFamily="18" charset="0"/>
                                <a:cs typeface="Times New Roman" panose="02020603050405020304" pitchFamily="18" charset="0"/>
                              </a:rPr>
                            </m:ctrlPr>
                          </m:sSupPr>
                          <m:e>
                            <m:r>
                              <a:rPr lang="en-US" altLang="zh-CN" sz="2400" b="0" i="1" smtClean="0">
                                <a:effectLst/>
                                <a:latin typeface="Cambria Math" panose="02040503050406030204" pitchFamily="18" charset="0"/>
                                <a:cs typeface="Times New Roman" panose="02020603050405020304" pitchFamily="18" charset="0"/>
                              </a:rPr>
                              <m:t>𝑋</m:t>
                            </m:r>
                          </m:e>
                          <m:sup>
                            <m:r>
                              <a:rPr lang="en-US" altLang="zh-CN" sz="2400" i="1">
                                <a:effectLst/>
                                <a:latin typeface="Cambria Math" panose="02040503050406030204" pitchFamily="18" charset="0"/>
                                <a:cs typeface="Times New Roman" panose="02020603050405020304" pitchFamily="18" charset="0"/>
                              </a:rPr>
                              <m:t>𝑇</m:t>
                            </m:r>
                          </m:sup>
                        </m:sSup>
                        <m:r>
                          <a:rPr lang="en-US" altLang="zh-CN" sz="2400" b="0" i="1" smtClean="0">
                            <a:effectLst/>
                            <a:latin typeface="Cambria Math" panose="02040503050406030204" pitchFamily="18" charset="0"/>
                            <a:cs typeface="Times New Roman" panose="02020603050405020304" pitchFamily="18" charset="0"/>
                          </a:rPr>
                          <m:t>𝑋</m:t>
                        </m:r>
                      </m:num>
                      <m:den>
                        <m:r>
                          <a:rPr lang="en-US" altLang="zh-CN" sz="2400" i="1">
                            <a:effectLst/>
                            <a:latin typeface="Cambria Math" panose="02040503050406030204" pitchFamily="18" charset="0"/>
                            <a:cs typeface="Times New Roman" panose="02020603050405020304" pitchFamily="18" charset="0"/>
                          </a:rPr>
                          <m:t>𝑑</m:t>
                        </m:r>
                        <m:r>
                          <a:rPr lang="en-US" altLang="zh-CN" sz="2400" b="0" i="1" smtClean="0">
                            <a:effectLst/>
                            <a:latin typeface="Cambria Math" panose="02040503050406030204" pitchFamily="18" charset="0"/>
                            <a:cs typeface="Times New Roman" panose="02020603050405020304" pitchFamily="18" charset="0"/>
                          </a:rPr>
                          <m:t>𝑋</m:t>
                        </m:r>
                      </m:den>
                    </m:f>
                    <m:r>
                      <a:rPr lang="en-US" altLang="zh-CN" sz="2400" i="1">
                        <a:effectLst/>
                        <a:latin typeface="Cambria Math" panose="02040503050406030204" pitchFamily="18" charset="0"/>
                        <a:cs typeface="Times New Roman" panose="02020603050405020304" pitchFamily="18" charset="0"/>
                      </a:rPr>
                      <m:t>=2</m:t>
                    </m:r>
                    <m:r>
                      <a:rPr lang="en-US" altLang="zh-CN" sz="2400" b="0" i="1" smtClean="0">
                        <a:effectLst/>
                        <a:latin typeface="Cambria Math" panose="02040503050406030204" pitchFamily="18" charset="0"/>
                        <a:cs typeface="Times New Roman" panose="02020603050405020304" pitchFamily="18" charset="0"/>
                      </a:rPr>
                      <m:t>𝑋</m:t>
                    </m:r>
                  </m:oMath>
                </a14:m>
                <a:r>
                  <a:rPr lang="en-US" altLang="zh-CN" sz="2400" dirty="0">
                    <a:effectLst/>
                    <a:latin typeface="+mn-ea"/>
                    <a:cs typeface="Times New Roman" panose="02020603050405020304" pitchFamily="18" charset="0"/>
                  </a:rPr>
                  <a:t> </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   </m:t>
                    </m:r>
                    <m:f>
                      <m:fPr>
                        <m:ctrlPr>
                          <a:rPr lang="zh-CN"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cs typeface="Times New Roman" panose="02020603050405020304" pitchFamily="18" charset="0"/>
                          </a:rPr>
                          <m:t>𝐴</m:t>
                        </m:r>
                        <m:r>
                          <a:rPr lang="en-US" altLang="zh-CN" sz="2400" i="1">
                            <a:latin typeface="Cambria Math" panose="02040503050406030204" pitchFamily="18" charset="0"/>
                            <a:cs typeface="Times New Roman" panose="02020603050405020304" pitchFamily="18" charset="0"/>
                          </a:rPr>
                          <m:t>𝑋</m:t>
                        </m:r>
                      </m:num>
                      <m:den>
                        <m:r>
                          <a:rPr lang="en-US" altLang="zh-CN" sz="2400" i="1">
                            <a:latin typeface="Cambria Math" panose="02040503050406030204" pitchFamily="18" charset="0"/>
                            <a:cs typeface="Times New Roman" panose="02020603050405020304" pitchFamily="18" charset="0"/>
                          </a:rPr>
                          <m:t>𝑑𝑋</m:t>
                        </m:r>
                      </m:den>
                    </m:f>
                    <m:r>
                      <a:rPr lang="en-US" altLang="zh-CN" sz="2400" i="1">
                        <a:latin typeface="Cambria Math" panose="02040503050406030204" pitchFamily="18" charset="0"/>
                        <a:cs typeface="Times New Roman" panose="02020603050405020304" pitchFamily="18" charset="0"/>
                      </a:rPr>
                      <m:t>=</m:t>
                    </m:r>
                    <m:sSup>
                      <m:sSupPr>
                        <m:ctrlPr>
                          <a:rPr lang="zh-CN"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𝐴</m:t>
                        </m:r>
                      </m:e>
                      <m:sup>
                        <m:r>
                          <a:rPr lang="en-US" altLang="zh-CN" sz="2400" i="1">
                            <a:latin typeface="Cambria Math" panose="02040503050406030204" pitchFamily="18" charset="0"/>
                            <a:cs typeface="Times New Roman" panose="02020603050405020304" pitchFamily="18" charset="0"/>
                          </a:rPr>
                          <m:t>𝑇</m:t>
                        </m:r>
                      </m:sup>
                    </m:sSup>
                    <m:r>
                      <a:rPr lang="en-US" altLang="zh-CN" sz="2400" b="0" i="1" smtClean="0">
                        <a:latin typeface="Cambria Math" panose="02040503050406030204" pitchFamily="18" charset="0"/>
                        <a:cs typeface="Times New Roman" panose="02020603050405020304" pitchFamily="18" charset="0"/>
                      </a:rPr>
                      <m:t>      </m:t>
                    </m:r>
                  </m:oMath>
                </a14:m>
                <a:endParaRPr lang="en-US" altLang="zh-CN" sz="2400" b="0" i="1" dirty="0">
                  <a:latin typeface="+mn-ea"/>
                  <a:cs typeface="Times New Roman" panose="02020603050405020304" pitchFamily="18" charset="0"/>
                </a:endParaRPr>
              </a:p>
              <a:p>
                <a:pPr>
                  <a:spcBef>
                    <a:spcPts val="900"/>
                  </a:spcBef>
                  <a:spcAft>
                    <a:spcPts val="900"/>
                  </a:spcAft>
                </a:pP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 </m:t>
                    </m:r>
                    <m:f>
                      <m:fPr>
                        <m:ctrlPr>
                          <a:rPr lang="zh-CN" altLang="zh-CN" sz="2400" i="1">
                            <a:effectLst/>
                            <a:latin typeface="Cambria Math" panose="02040503050406030204" pitchFamily="18" charset="0"/>
                            <a:cs typeface="Times New Roman" panose="02020603050405020304" pitchFamily="18" charset="0"/>
                          </a:rPr>
                        </m:ctrlPr>
                      </m:fPr>
                      <m:num>
                        <m:r>
                          <a:rPr lang="zh-CN" altLang="en-US" sz="2400">
                            <a:latin typeface="Cambria Math" panose="02040503050406030204" pitchFamily="18" charset="0"/>
                          </a:rPr>
                          <m:t>𝜕</m:t>
                        </m:r>
                        <m:sSup>
                          <m:sSupPr>
                            <m:ctrlPr>
                              <a:rPr lang="zh-CN" altLang="zh-CN" sz="2400" i="1">
                                <a:effectLst/>
                                <a:latin typeface="Cambria Math" panose="02040503050406030204" pitchFamily="18" charset="0"/>
                                <a:cs typeface="Times New Roman" panose="02020603050405020304" pitchFamily="18" charset="0"/>
                              </a:rPr>
                            </m:ctrlPr>
                          </m:sSupPr>
                          <m:e>
                            <m:r>
                              <a:rPr lang="en-US" altLang="zh-CN" sz="2400" b="0" i="1" smtClean="0">
                                <a:effectLst/>
                                <a:latin typeface="Cambria Math" panose="02040503050406030204" pitchFamily="18" charset="0"/>
                                <a:cs typeface="Times New Roman" panose="02020603050405020304" pitchFamily="18" charset="0"/>
                              </a:rPr>
                              <m:t>𝑋</m:t>
                            </m:r>
                          </m:e>
                          <m:sup>
                            <m:r>
                              <a:rPr lang="en-US" altLang="zh-CN" sz="2400" i="1">
                                <a:effectLst/>
                                <a:latin typeface="Cambria Math" panose="02040503050406030204" pitchFamily="18" charset="0"/>
                                <a:cs typeface="Times New Roman" panose="02020603050405020304" pitchFamily="18" charset="0"/>
                              </a:rPr>
                              <m:t>𝑇</m:t>
                            </m:r>
                          </m:sup>
                        </m:sSup>
                        <m:r>
                          <a:rPr lang="en-US" altLang="zh-CN" sz="2400" i="1">
                            <a:effectLst/>
                            <a:latin typeface="Cambria Math" panose="02040503050406030204" pitchFamily="18" charset="0"/>
                            <a:cs typeface="Times New Roman" panose="02020603050405020304" pitchFamily="18" charset="0"/>
                          </a:rPr>
                          <m:t>𝐴</m:t>
                        </m:r>
                        <m:r>
                          <a:rPr lang="en-US" altLang="zh-CN" sz="2400" b="0" i="1" smtClean="0">
                            <a:effectLst/>
                            <a:latin typeface="Cambria Math" panose="02040503050406030204" pitchFamily="18" charset="0"/>
                            <a:cs typeface="Times New Roman" panose="02020603050405020304" pitchFamily="18" charset="0"/>
                          </a:rPr>
                          <m:t>𝑋</m:t>
                        </m:r>
                      </m:num>
                      <m:den>
                        <m:r>
                          <a:rPr lang="zh-CN" altLang="en-US" sz="2400">
                            <a:latin typeface="Cambria Math" panose="02040503050406030204" pitchFamily="18" charset="0"/>
                          </a:rPr>
                          <m:t>𝜕</m:t>
                        </m:r>
                        <m:r>
                          <a:rPr lang="en-US" altLang="zh-CN" sz="2400" b="0" i="1" smtClean="0">
                            <a:effectLst/>
                            <a:latin typeface="Cambria Math" panose="02040503050406030204" pitchFamily="18" charset="0"/>
                            <a:cs typeface="Times New Roman" panose="02020603050405020304" pitchFamily="18" charset="0"/>
                          </a:rPr>
                          <m:t>𝑋</m:t>
                        </m:r>
                      </m:den>
                    </m:f>
                    <m:r>
                      <a:rPr lang="en-US" altLang="zh-CN" sz="2400" i="1">
                        <a:effectLst/>
                        <a:latin typeface="Cambria Math" panose="02040503050406030204" pitchFamily="18" charset="0"/>
                        <a:cs typeface="Times New Roman" panose="02020603050405020304" pitchFamily="18" charset="0"/>
                      </a:rPr>
                      <m:t>=</m:t>
                    </m:r>
                    <m:d>
                      <m:dPr>
                        <m:ctrlPr>
                          <a:rPr lang="zh-CN" altLang="zh-CN" sz="2400" i="1">
                            <a:effectLst/>
                            <a:latin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cs typeface="Times New Roman" panose="02020603050405020304" pitchFamily="18" charset="0"/>
                          </a:rPr>
                          <m:t>𝐴</m:t>
                        </m:r>
                        <m:r>
                          <a:rPr lang="en-US" altLang="zh-CN" sz="2400" i="1">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cs typeface="Times New Roman" panose="02020603050405020304" pitchFamily="18" charset="0"/>
                              </a:rPr>
                              <m:t>𝐴</m:t>
                            </m:r>
                          </m:e>
                          <m:sup>
                            <m:r>
                              <a:rPr lang="en-US" altLang="zh-CN" sz="2400" i="1">
                                <a:effectLst/>
                                <a:latin typeface="Cambria Math" panose="02040503050406030204" pitchFamily="18" charset="0"/>
                                <a:cs typeface="Times New Roman" panose="02020603050405020304" pitchFamily="18" charset="0"/>
                              </a:rPr>
                              <m:t>𝑇</m:t>
                            </m:r>
                          </m:sup>
                        </m:sSup>
                      </m:e>
                    </m:d>
                    <m:r>
                      <a:rPr lang="en-US" altLang="zh-CN" sz="2400" b="0" i="1" smtClean="0">
                        <a:effectLst/>
                        <a:latin typeface="Cambria Math" panose="02040503050406030204" pitchFamily="18" charset="0"/>
                        <a:cs typeface="Times New Roman" panose="02020603050405020304" pitchFamily="18" charset="0"/>
                      </a:rPr>
                      <m:t>𝑋</m:t>
                    </m:r>
                  </m:oMath>
                </a14:m>
                <a:r>
                  <a:rPr lang="en-US" altLang="zh-CN" sz="2400" dirty="0">
                    <a:effectLst/>
                    <a:latin typeface="+mn-ea"/>
                    <a:cs typeface="Times New Roman" panose="02020603050405020304" pitchFamily="18" charset="0"/>
                  </a:rPr>
                  <a:t>  </a:t>
                </a:r>
              </a:p>
              <a:p>
                <a:pPr>
                  <a:spcBef>
                    <a:spcPts val="900"/>
                  </a:spcBef>
                  <a:spcAft>
                    <a:spcPts val="900"/>
                  </a:spcAft>
                </a:pPr>
                <a:r>
                  <a:rPr lang="zh-CN" altLang="en-US" sz="2400" dirty="0">
                    <a:effectLst/>
                    <a:latin typeface="+mn-ea"/>
                    <a:cs typeface="Times New Roman" panose="02020603050405020304" pitchFamily="18" charset="0"/>
                  </a:rPr>
                  <a:t>若</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m:t>
                    </m:r>
                    <m:r>
                      <a:rPr lang="zh-CN" altLang="en-US" sz="2400" i="1" smtClean="0">
                        <a:latin typeface="Cambria Math" panose="02040503050406030204" pitchFamily="18" charset="0"/>
                        <a:cs typeface="Times New Roman" panose="02020603050405020304" pitchFamily="18" charset="0"/>
                      </a:rPr>
                      <m:t>为</m:t>
                    </m:r>
                  </m:oMath>
                </a14:m>
                <a:r>
                  <a:rPr lang="zh-CN" altLang="en-US" sz="2400" dirty="0">
                    <a:effectLst/>
                    <a:latin typeface="+mn-ea"/>
                    <a:cs typeface="Times New Roman" panose="02020603050405020304" pitchFamily="18" charset="0"/>
                  </a:rPr>
                  <a:t>对称阵，</a:t>
                </a:r>
                <a:r>
                  <a:rPr lang="zh-CN" altLang="zh-CN" sz="2400" dirty="0">
                    <a:latin typeface="+mn-ea"/>
                    <a:cs typeface="Times New Roman" panose="02020603050405020304" pitchFamily="18" charset="0"/>
                  </a:rPr>
                  <a:t> </a:t>
                </a:r>
                <a14:m>
                  <m:oMath xmlns:m="http://schemas.openxmlformats.org/officeDocument/2006/math">
                    <m:f>
                      <m:fPr>
                        <m:ctrlPr>
                          <a:rPr lang="zh-CN" altLang="zh-CN" sz="2400" i="1">
                            <a:latin typeface="Cambria Math" panose="02040503050406030204" pitchFamily="18" charset="0"/>
                            <a:cs typeface="Times New Roman" panose="02020603050405020304" pitchFamily="18" charset="0"/>
                          </a:rPr>
                        </m:ctrlPr>
                      </m:fPr>
                      <m:num>
                        <m:r>
                          <a:rPr lang="zh-CN" altLang="en-US" sz="2400">
                            <a:latin typeface="Cambria Math" panose="02040503050406030204" pitchFamily="18" charset="0"/>
                          </a:rPr>
                          <m:t>𝜕</m:t>
                        </m:r>
                        <m:sSup>
                          <m:sSupPr>
                            <m:ctrlPr>
                              <a:rPr lang="zh-CN"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𝑋</m:t>
                            </m:r>
                          </m:e>
                          <m:sup>
                            <m:r>
                              <a:rPr lang="en-US" altLang="zh-CN" sz="2400" i="1">
                                <a:latin typeface="Cambria Math" panose="02040503050406030204" pitchFamily="18" charset="0"/>
                                <a:cs typeface="Times New Roman" panose="02020603050405020304" pitchFamily="18" charset="0"/>
                              </a:rPr>
                              <m:t>𝑇</m:t>
                            </m:r>
                          </m:sup>
                        </m:sSup>
                        <m:r>
                          <a:rPr lang="en-US" altLang="zh-CN" sz="2400" i="1">
                            <a:latin typeface="Cambria Math" panose="02040503050406030204" pitchFamily="18" charset="0"/>
                            <a:cs typeface="Times New Roman" panose="02020603050405020304" pitchFamily="18" charset="0"/>
                          </a:rPr>
                          <m:t>𝐴𝑋</m:t>
                        </m:r>
                      </m:num>
                      <m:den>
                        <m:r>
                          <a:rPr lang="zh-CN" altLang="en-US" sz="2400">
                            <a:latin typeface="Cambria Math" panose="02040503050406030204" pitchFamily="18" charset="0"/>
                          </a:rPr>
                          <m:t>𝜕</m:t>
                        </m:r>
                        <m:r>
                          <a:rPr lang="en-US" altLang="zh-CN" sz="2400" i="1">
                            <a:latin typeface="Cambria Math" panose="02040503050406030204" pitchFamily="18" charset="0"/>
                            <a:cs typeface="Times New Roman" panose="02020603050405020304" pitchFamily="18" charset="0"/>
                          </a:rPr>
                          <m:t>𝑋</m:t>
                        </m:r>
                      </m:den>
                    </m:f>
                    <m:r>
                      <a:rPr lang="en-US" altLang="zh-CN" sz="2400" i="1">
                        <a:latin typeface="Cambria Math" panose="02040503050406030204" pitchFamily="18" charset="0"/>
                        <a:cs typeface="Times New Roman" panose="02020603050405020304" pitchFamily="18" charset="0"/>
                      </a:rPr>
                      <m:t>=</m:t>
                    </m:r>
                    <m:r>
                      <a:rPr lang="en-US" altLang="zh-CN" sz="2400" b="0" i="0"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𝐴</m:t>
                    </m:r>
                    <m:r>
                      <a:rPr lang="en-US" altLang="zh-CN" sz="2400" b="0" i="1" smtClean="0">
                        <a:latin typeface="Cambria Math" panose="02040503050406030204" pitchFamily="18" charset="0"/>
                        <a:cs typeface="Times New Roman" panose="02020603050405020304" pitchFamily="18" charset="0"/>
                      </a:rPr>
                      <m:t>𝑋</m:t>
                    </m:r>
                  </m:oMath>
                </a14:m>
                <a:endParaRPr lang="zh-CN" altLang="zh-CN" sz="2400" dirty="0">
                  <a:effectLst/>
                  <a:latin typeface="+mn-ea"/>
                  <a:cs typeface="Times New Roman" panose="02020603050405020304" pitchFamily="18" charset="0"/>
                </a:endParaRPr>
              </a:p>
            </p:txBody>
          </p:sp>
        </mc:Choice>
        <mc:Fallback xmlns="">
          <p:sp>
            <p:nvSpPr>
              <p:cNvPr id="4" name="矩形: 圆角 3"/>
              <p:cNvSpPr>
                <a:spLocks noRot="1" noChangeAspect="1" noMove="1" noResize="1" noEditPoints="1" noAdjustHandles="1" noChangeArrowheads="1" noChangeShapeType="1" noTextEdit="1"/>
              </p:cNvSpPr>
              <p:nvPr/>
            </p:nvSpPr>
            <p:spPr>
              <a:xfrm>
                <a:off x="7892036" y="2294890"/>
                <a:ext cx="4010437" cy="2983007"/>
              </a:xfrm>
              <a:prstGeom prst="roundRect">
                <a:avLst>
                  <a:gd name="adj" fmla="val 10764"/>
                </a:avLst>
              </a:prstGeom>
              <a:blipFill rotWithShape="1">
                <a:blip r:embed="rId4"/>
                <a:stretch>
                  <a:fillRect l="-133" t="-170" r="-1440" b="-156"/>
                </a:stretch>
              </a:blipFill>
              <a:ln>
                <a:solidFill>
                  <a:schemeClr val="accent6"/>
                </a:solidFill>
              </a:ln>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线性回归</a:t>
            </a:r>
            <a:r>
              <a:rPr lang="en-US" altLang="zh-CN" dirty="0">
                <a:sym typeface="+mn-ea"/>
              </a:rPr>
              <a:t>-</a:t>
            </a:r>
            <a:r>
              <a:rPr lang="zh-CN" altLang="en-US" dirty="0">
                <a:sym typeface="+mn-ea"/>
              </a:rPr>
              <a:t>预测</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spcBef>
                    <a:spcPts val="0"/>
                  </a:spcBef>
                  <a:buFont typeface="Wingdings" panose="05000000000000000000" pitchFamily="2" charset="2"/>
                  <a:buNone/>
                </a:pPr>
                <a:r>
                  <a:rPr lang="zh-CN" altLang="en-US" dirty="0"/>
                  <a:t>对于新样本</a:t>
                </a:r>
                <a14:m>
                  <m:oMath xmlns:m="http://schemas.openxmlformats.org/officeDocument/2006/math">
                    <m:sSub>
                      <m:sSubPr>
                        <m:ctrlPr>
                          <a:rPr lang="en-US" altLang="zh-CN" i="1">
                            <a:solidFill>
                              <a:srgbClr val="404040"/>
                            </a:solidFill>
                            <a:latin typeface="Cambria Math" panose="02040503050406030204" pitchFamily="18" charset="0"/>
                          </a:rPr>
                        </m:ctrlPr>
                      </m:sSubPr>
                      <m:e>
                        <m:r>
                          <a:rPr lang="en-US" altLang="zh-CN" b="1" i="0" smtClean="0">
                            <a:solidFill>
                              <a:srgbClr val="404040"/>
                            </a:solidFill>
                            <a:latin typeface="Cambria Math" panose="02040503050406030204" pitchFamily="18" charset="0"/>
                          </a:rPr>
                          <m:t>𝐱</m:t>
                        </m:r>
                      </m:e>
                      <m:sub>
                        <m:r>
                          <a:rPr lang="en-US" altLang="zh-CN" i="1">
                            <a:solidFill>
                              <a:srgbClr val="404040"/>
                            </a:solidFill>
                            <a:latin typeface="Cambria Math" panose="02040503050406030204" pitchFamily="18" charset="0"/>
                          </a:rPr>
                          <m:t>𝑚</m:t>
                        </m:r>
                        <m:r>
                          <a:rPr lang="en-US" altLang="zh-CN" b="0" i="1" smtClean="0">
                            <a:solidFill>
                              <a:srgbClr val="404040"/>
                            </a:solidFill>
                            <a:latin typeface="Cambria Math" panose="02040503050406030204" pitchFamily="18" charset="0"/>
                          </a:rPr>
                          <m:t>+1</m:t>
                        </m:r>
                      </m:sub>
                    </m:sSub>
                    <m:r>
                      <a:rPr lang="zh-CN" altLang="en-US" i="1">
                        <a:solidFill>
                          <a:srgbClr val="404040"/>
                        </a:solidFill>
                        <a:latin typeface="Cambria Math" panose="02040503050406030204" pitchFamily="18" charset="0"/>
                      </a:rPr>
                      <m:t>，</m:t>
                    </m:r>
                  </m:oMath>
                </a14:m>
                <a:r>
                  <a:rPr lang="zh-CN" altLang="en-US" dirty="0"/>
                  <a:t>记</a:t>
                </a:r>
                <a14:m>
                  <m:oMath xmlns:m="http://schemas.openxmlformats.org/officeDocument/2006/math">
                    <m:sSub>
                      <m:sSubPr>
                        <m:ctrlPr>
                          <a:rPr lang="en-US" altLang="zh-CN" i="1">
                            <a:solidFill>
                              <a:srgbClr val="404040"/>
                            </a:solidFill>
                            <a:latin typeface="Cambria Math" panose="02040503050406030204" pitchFamily="18" charset="0"/>
                          </a:rPr>
                        </m:ctrlPr>
                      </m:sSubPr>
                      <m:e>
                        <m:acc>
                          <m:accPr>
                            <m:chr m:val="̂"/>
                            <m:ctrlPr>
                              <a:rPr lang="en-US" altLang="zh-CN" i="1" smtClean="0">
                                <a:solidFill>
                                  <a:srgbClr val="404040"/>
                                </a:solidFill>
                                <a:latin typeface="Cambria Math" panose="02040503050406030204" pitchFamily="18" charset="0"/>
                              </a:rPr>
                            </m:ctrlPr>
                          </m:accPr>
                          <m:e>
                            <m:r>
                              <a:rPr lang="en-US" altLang="zh-CN" b="1">
                                <a:solidFill>
                                  <a:srgbClr val="404040"/>
                                </a:solidFill>
                                <a:latin typeface="Cambria Math" panose="02040503050406030204" pitchFamily="18" charset="0"/>
                              </a:rPr>
                              <m:t>𝐱</m:t>
                            </m:r>
                          </m:e>
                        </m:acc>
                      </m:e>
                      <m:sub>
                        <m:r>
                          <a:rPr lang="en-US" altLang="zh-CN" i="1">
                            <a:solidFill>
                              <a:srgbClr val="404040"/>
                            </a:solidFill>
                            <a:latin typeface="Cambria Math" panose="02040503050406030204" pitchFamily="18" charset="0"/>
                          </a:rPr>
                          <m:t>𝑚</m:t>
                        </m:r>
                        <m:r>
                          <a:rPr lang="en-US" altLang="zh-CN" i="1">
                            <a:solidFill>
                              <a:srgbClr val="404040"/>
                            </a:solidFill>
                            <a:latin typeface="Cambria Math" panose="02040503050406030204" pitchFamily="18" charset="0"/>
                          </a:rPr>
                          <m:t>+1</m:t>
                        </m:r>
                      </m:sub>
                    </m:sSub>
                    <m:r>
                      <a:rPr lang="en-US" altLang="zh-CN" b="0" i="1" smtClean="0">
                        <a:solidFill>
                          <a:srgbClr val="404040"/>
                        </a:solidFill>
                        <a:latin typeface="Cambria Math" panose="02040503050406030204" pitchFamily="18" charset="0"/>
                      </a:rPr>
                      <m:t>=</m:t>
                    </m:r>
                    <m:d>
                      <m:dPr>
                        <m:ctrlPr>
                          <a:rPr lang="en-US" altLang="zh-CN" b="0" i="1" smtClean="0">
                            <a:solidFill>
                              <a:srgbClr val="404040"/>
                            </a:solidFill>
                            <a:latin typeface="Cambria Math" panose="02040503050406030204" pitchFamily="18" charset="0"/>
                          </a:rPr>
                        </m:ctrlPr>
                      </m:dPr>
                      <m:e>
                        <m:sSubSup>
                          <m:sSubSupPr>
                            <m:ctrlPr>
                              <a:rPr lang="en-US" altLang="zh-CN" i="1">
                                <a:solidFill>
                                  <a:srgbClr val="404040"/>
                                </a:solidFill>
                                <a:latin typeface="Cambria Math" panose="02040503050406030204" pitchFamily="18" charset="0"/>
                                <a:ea typeface="Cambria Math" panose="02040503050406030204" pitchFamily="18" charset="0"/>
                              </a:rPr>
                            </m:ctrlPr>
                          </m:sSubSupPr>
                          <m:e>
                            <m:r>
                              <a:rPr lang="en-US" altLang="zh-CN" b="1" i="1">
                                <a:solidFill>
                                  <a:srgbClr val="404040"/>
                                </a:solidFill>
                                <a:latin typeface="Cambria Math" panose="02040503050406030204" pitchFamily="18" charset="0"/>
                                <a:ea typeface="Cambria Math" panose="02040503050406030204" pitchFamily="18" charset="0"/>
                              </a:rPr>
                              <m:t>𝒙</m:t>
                            </m:r>
                          </m:e>
                          <m:sub>
                            <m:r>
                              <a:rPr lang="en-US" altLang="zh-CN" i="1">
                                <a:solidFill>
                                  <a:srgbClr val="404040"/>
                                </a:solidFill>
                                <a:latin typeface="Cambria Math" panose="02040503050406030204" pitchFamily="18" charset="0"/>
                              </a:rPr>
                              <m:t>𝑚</m:t>
                            </m:r>
                            <m:r>
                              <a:rPr lang="en-US" altLang="zh-CN" i="1">
                                <a:solidFill>
                                  <a:srgbClr val="404040"/>
                                </a:solidFill>
                                <a:latin typeface="Cambria Math" panose="02040503050406030204" pitchFamily="18" charset="0"/>
                              </a:rPr>
                              <m:t>+1</m:t>
                            </m:r>
                          </m:sub>
                          <m:sup>
                            <m:r>
                              <a:rPr lang="en-US" altLang="zh-CN" i="1">
                                <a:solidFill>
                                  <a:srgbClr val="404040"/>
                                </a:solidFill>
                                <a:latin typeface="Cambria Math" panose="02040503050406030204" pitchFamily="18" charset="0"/>
                                <a:ea typeface="Cambria Math" panose="02040503050406030204" pitchFamily="18" charset="0"/>
                              </a:rPr>
                              <m:t>𝑇</m:t>
                            </m:r>
                          </m:sup>
                        </m:sSubSup>
                        <m:r>
                          <a:rPr lang="en-US" altLang="zh-CN" b="0" i="1" smtClean="0">
                            <a:solidFill>
                              <a:srgbClr val="404040"/>
                            </a:solidFill>
                            <a:latin typeface="Cambria Math" panose="02040503050406030204" pitchFamily="18" charset="0"/>
                            <a:ea typeface="Cambria Math" panose="02040503050406030204" pitchFamily="18" charset="0"/>
                          </a:rPr>
                          <m:t>,1</m:t>
                        </m:r>
                      </m:e>
                    </m:d>
                  </m:oMath>
                </a14:m>
                <a:endParaRPr lang="en-US" altLang="zh-CN" b="0" dirty="0">
                  <a:solidFill>
                    <a:srgbClr val="404040"/>
                  </a:solidFill>
                </a:endParaRPr>
              </a:p>
              <a:p>
                <a:pPr marL="0" indent="0">
                  <a:spcBef>
                    <a:spcPts val="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solidFill>
                                    <a:srgbClr val="404040"/>
                                  </a:solidFill>
                                  <a:latin typeface="Cambria Math" panose="02040503050406030204" pitchFamily="18" charset="0"/>
                                </a:rPr>
                              </m:ctrlPr>
                            </m:sSubPr>
                            <m:e>
                              <m:acc>
                                <m:accPr>
                                  <m:chr m:val="̂"/>
                                  <m:ctrlPr>
                                    <a:rPr lang="en-US" altLang="zh-CN" i="1">
                                      <a:solidFill>
                                        <a:srgbClr val="404040"/>
                                      </a:solidFill>
                                      <a:latin typeface="Cambria Math" panose="02040503050406030204" pitchFamily="18" charset="0"/>
                                    </a:rPr>
                                  </m:ctrlPr>
                                </m:accPr>
                                <m:e>
                                  <m:r>
                                    <a:rPr lang="en-US" altLang="zh-CN" b="1">
                                      <a:solidFill>
                                        <a:srgbClr val="404040"/>
                                      </a:solidFill>
                                      <a:latin typeface="Cambria Math" panose="02040503050406030204" pitchFamily="18" charset="0"/>
                                    </a:rPr>
                                    <m:t>𝐱</m:t>
                                  </m:r>
                                </m:e>
                              </m:acc>
                            </m:e>
                            <m:sub>
                              <m:r>
                                <a:rPr lang="en-US" altLang="zh-CN" i="1">
                                  <a:solidFill>
                                    <a:srgbClr val="404040"/>
                                  </a:solidFill>
                                  <a:latin typeface="Cambria Math" panose="02040503050406030204" pitchFamily="18" charset="0"/>
                                </a:rPr>
                                <m:t>𝑚</m:t>
                              </m:r>
                              <m:r>
                                <a:rPr lang="en-US" altLang="zh-CN" i="1">
                                  <a:solidFill>
                                    <a:srgbClr val="404040"/>
                                  </a:solidFill>
                                  <a:latin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solidFill>
                                <a:srgbClr val="404040"/>
                              </a:solidFill>
                              <a:latin typeface="Cambria Math" panose="02040503050406030204" pitchFamily="18" charset="0"/>
                            </a:rPr>
                          </m:ctrlPr>
                        </m:sSubPr>
                        <m:e>
                          <m:acc>
                            <m:accPr>
                              <m:chr m:val="̂"/>
                              <m:ctrlPr>
                                <a:rPr lang="en-US" altLang="zh-CN" i="1">
                                  <a:solidFill>
                                    <a:srgbClr val="404040"/>
                                  </a:solidFill>
                                  <a:latin typeface="Cambria Math" panose="02040503050406030204" pitchFamily="18" charset="0"/>
                                </a:rPr>
                              </m:ctrlPr>
                            </m:accPr>
                            <m:e>
                              <m:r>
                                <a:rPr lang="en-US" altLang="zh-CN" b="1">
                                  <a:solidFill>
                                    <a:srgbClr val="404040"/>
                                  </a:solidFill>
                                  <a:latin typeface="Cambria Math" panose="02040503050406030204" pitchFamily="18" charset="0"/>
                                </a:rPr>
                                <m:t>𝐱</m:t>
                              </m:r>
                            </m:e>
                          </m:acc>
                        </m:e>
                        <m:sub>
                          <m:r>
                            <a:rPr lang="en-US" altLang="zh-CN" i="1">
                              <a:solidFill>
                                <a:srgbClr val="404040"/>
                              </a:solidFill>
                              <a:latin typeface="Cambria Math" panose="02040503050406030204" pitchFamily="18" charset="0"/>
                            </a:rPr>
                            <m:t>𝑚</m:t>
                          </m:r>
                          <m:r>
                            <a:rPr lang="en-US" altLang="zh-CN" i="1">
                              <a:solidFill>
                                <a:srgbClr val="404040"/>
                              </a:solidFill>
                              <a:latin typeface="Cambria Math" panose="02040503050406030204" pitchFamily="18" charset="0"/>
                            </a:rPr>
                            <m:t>+1</m:t>
                          </m:r>
                        </m:sub>
                      </m:sSub>
                      <m:sSup>
                        <m:sSupPr>
                          <m:ctrlPr>
                            <a:rPr lang="zh-CN" altLang="zh-CN" b="1" i="1" smtClean="0">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b="1"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b="1"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chemeClr val="accent6"/>
                                      </a:solidFill>
                                      <a:latin typeface="Cambria Math" panose="02040503050406030204" pitchFamily="18" charset="0"/>
                                      <a:ea typeface="宋体" panose="02010600030101010101" pitchFamily="2" charset="-122"/>
                                      <a:cs typeface="Times New Roman" panose="02020603050405020304" pitchFamily="18" charset="0"/>
                                    </a:rPr>
                                    <m:t>𝑿</m:t>
                                  </m:r>
                                </m:e>
                                <m:sup>
                                  <m:r>
                                    <a:rPr lang="en-US" altLang="zh-CN" b="1" i="1">
                                      <a:solidFill>
                                        <a:schemeClr val="accent6"/>
                                      </a:solidFill>
                                      <a:latin typeface="Cambria Math" panose="02040503050406030204" pitchFamily="18" charset="0"/>
                                      <a:ea typeface="宋体" panose="02010600030101010101" pitchFamily="2" charset="-122"/>
                                      <a:cs typeface="Times New Roman" panose="02020603050405020304" pitchFamily="18" charset="0"/>
                                    </a:rPr>
                                    <m:t>𝑻</m:t>
                                  </m:r>
                                </m:sup>
                              </m:sSup>
                              <m:r>
                                <a:rPr lang="en-US" altLang="zh-CN" b="1" i="1">
                                  <a:solidFill>
                                    <a:schemeClr val="accent6"/>
                                  </a:solidFill>
                                  <a:latin typeface="Cambria Math" panose="02040503050406030204" pitchFamily="18" charset="0"/>
                                  <a:ea typeface="宋体" panose="02010600030101010101" pitchFamily="2" charset="-122"/>
                                  <a:cs typeface="Times New Roman" panose="02020603050405020304" pitchFamily="18" charset="0"/>
                                </a:rPr>
                                <m:t>𝑿</m:t>
                              </m:r>
                            </m:e>
                          </m:d>
                        </m:e>
                        <m:sup>
                          <m:r>
                            <a:rPr lang="en-US" altLang="zh-CN" b="1" i="1">
                              <a:solidFill>
                                <a:schemeClr val="accent6"/>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1" i="1">
                              <a:solidFill>
                                <a:schemeClr val="accent6"/>
                              </a:solidFill>
                              <a:latin typeface="Cambria Math" panose="02040503050406030204" pitchFamily="18" charset="0"/>
                              <a:ea typeface="宋体" panose="02010600030101010101" pitchFamily="2" charset="-122"/>
                              <a:cs typeface="Times New Roman" panose="02020603050405020304" pitchFamily="18" charset="0"/>
                            </a:rPr>
                            <m:t>𝟏</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ea typeface="宋体" panose="02010600030101010101" pitchFamily="2" charset="-122"/>
                              <a:cs typeface="Times New Roman" panose="02020603050405020304" pitchFamily="18" charset="0"/>
                            </a:rPr>
                            <m:t>𝑿</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1" i="1">
                          <a:latin typeface="Cambria Math" panose="02040503050406030204" pitchFamily="18" charset="0"/>
                        </a:rPr>
                        <m:t>𝒚</m:t>
                      </m:r>
                    </m:oMath>
                  </m:oMathPara>
                </a14:m>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b="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话气泡: 圆角矩形 4"/>
              <p:cNvSpPr/>
              <p:nvPr/>
            </p:nvSpPr>
            <p:spPr>
              <a:xfrm>
                <a:off x="5951984" y="3140968"/>
                <a:ext cx="3524488" cy="1358503"/>
              </a:xfrm>
              <a:prstGeom prst="wedgeRoundRectCallout">
                <a:avLst>
                  <a:gd name="adj1" fmla="val -22864"/>
                  <a:gd name="adj2" fmla="val -59383"/>
                  <a:gd name="adj3" fmla="val 16667"/>
                </a:avLst>
              </a:prstGeom>
              <a:ln w="19050">
                <a:solidFill>
                  <a:schemeClr val="accent6"/>
                </a:solidFill>
              </a:ln>
            </p:spPr>
            <p:txBody>
              <a:bodyPr wrap="none">
                <a:spAutoFit/>
              </a:bodyPr>
              <a:lstStyle/>
              <a:p>
                <a:pPr>
                  <a:lnSpc>
                    <a:spcPct val="150000"/>
                  </a:lnSpc>
                  <a:spcBef>
                    <a:spcPts val="0"/>
                  </a:spcBef>
                </a:pPr>
                <a:r>
                  <a:rPr lang="zh-CN" altLang="en-US" sz="2400" dirty="0"/>
                  <a:t>矩阵</a:t>
                </a:r>
                <a14:m>
                  <m:oMath xmlns:m="http://schemas.openxmlformats.org/officeDocument/2006/math">
                    <m:sSup>
                      <m:sSup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ea typeface="宋体" panose="02010600030101010101" pitchFamily="2" charset="-122"/>
                            <a:cs typeface="Times New Roman" panose="02020603050405020304" pitchFamily="18" charset="0"/>
                          </a:rPr>
                          <m:t>𝑿</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400" b="1" i="1">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en-US" sz="2400" dirty="0"/>
                  <a:t>可逆</a:t>
                </a:r>
                <a:endParaRPr lang="en-US" altLang="zh-CN" sz="2400" dirty="0"/>
              </a:p>
              <a:p>
                <a:pPr>
                  <a:lnSpc>
                    <a:spcPct val="150000"/>
                  </a:lnSpc>
                  <a:spcBef>
                    <a:spcPts val="0"/>
                  </a:spcBef>
                </a:pPr>
                <a:r>
                  <a:rPr lang="zh-CN" altLang="en-US" sz="2400" dirty="0"/>
                  <a:t>逆矩阵计算复杂度</a:t>
                </a:r>
                <a14:m>
                  <m:oMath xmlns:m="http://schemas.openxmlformats.org/officeDocument/2006/math">
                    <m:r>
                      <a:rPr lang="zh-CN" altLang="en-US" sz="2400" i="1">
                        <a:latin typeface="Cambria Math" panose="02040503050406030204" pitchFamily="18" charset="0"/>
                      </a:rPr>
                      <m:t>𝒪</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𝑑</m:t>
                            </m:r>
                          </m:e>
                          <m:sup>
                            <m:r>
                              <a:rPr lang="en-US" altLang="zh-CN" sz="2400" i="1">
                                <a:latin typeface="Cambria Math" panose="02040503050406030204" pitchFamily="18" charset="0"/>
                              </a:rPr>
                              <m:t>3</m:t>
                            </m:r>
                          </m:sup>
                        </m:sSup>
                      </m:e>
                    </m:d>
                  </m:oMath>
                </a14:m>
                <a:endParaRPr lang="en-US" altLang="zh-CN" sz="2400" dirty="0"/>
              </a:p>
            </p:txBody>
          </p:sp>
        </mc:Choice>
        <mc:Fallback xmlns="">
          <p:sp>
            <p:nvSpPr>
              <p:cNvPr id="5" name="对话气泡: 圆角矩形 4"/>
              <p:cNvSpPr>
                <a:spLocks noRot="1" noChangeAspect="1" noMove="1" noResize="1" noEditPoints="1" noAdjustHandles="1" noChangeArrowheads="1" noChangeShapeType="1" noTextEdit="1"/>
              </p:cNvSpPr>
              <p:nvPr/>
            </p:nvSpPr>
            <p:spPr>
              <a:xfrm>
                <a:off x="5951984" y="3140968"/>
                <a:ext cx="3524488" cy="1358503"/>
              </a:xfrm>
              <a:prstGeom prst="wedgeRoundRectCallout">
                <a:avLst>
                  <a:gd name="adj1" fmla="val -22864"/>
                  <a:gd name="adj2" fmla="val -59383"/>
                  <a:gd name="adj3" fmla="val 16667"/>
                </a:avLst>
              </a:prstGeom>
              <a:blipFill rotWithShape="1">
                <a:blip r:embed="rId4"/>
                <a:stretch>
                  <a:fillRect l="-274" t="-10115" r="-260" b="-665"/>
                </a:stretch>
              </a:blipFill>
              <a:ln w="19050">
                <a:solidFill>
                  <a:schemeClr val="accent6"/>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线性回归</a:t>
            </a:r>
          </a:p>
        </p:txBody>
      </p:sp>
      <p:sp>
        <p:nvSpPr>
          <p:cNvPr id="43" name="对角圆角矩形 42"/>
          <p:cNvSpPr/>
          <p:nvPr/>
        </p:nvSpPr>
        <p:spPr>
          <a:xfrm>
            <a:off x="2535691" y="2702861"/>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TextBox 6"/>
          <p:cNvSpPr txBox="1">
            <a:spLocks noChangeArrowheads="1"/>
          </p:cNvSpPr>
          <p:nvPr/>
        </p:nvSpPr>
        <p:spPr bwMode="auto">
          <a:xfrm>
            <a:off x="3029495" y="1802957"/>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线性回归</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a:t>
            </a:r>
            <a:r>
              <a:rPr lang="zh-CN" altLang="en-US" sz="3600" dirty="0">
                <a:solidFill>
                  <a:schemeClr val="bg1"/>
                </a:solidFill>
                <a:latin typeface="Impact" panose="020B0806030902050204" pitchFamily="34" charset="0"/>
                <a:ea typeface="微软雅黑" panose="020B0503020204020204" pitchFamily="34" charset="-122"/>
              </a:rPr>
              <a:t>梯度下降</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正则化</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回归的评价指标</a:t>
            </a:r>
          </a:p>
        </p:txBody>
      </p:sp>
    </p:spTree>
  </p:cSld>
  <p:clrMapOvr>
    <a:masterClrMapping/>
  </p:clrMapOvr>
  <p:transition advTm="800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梯度下降法</a:t>
            </a:r>
            <a:endParaRPr lang="zh-CN" altLang="en-US"/>
          </a:p>
        </p:txBody>
      </p:sp>
      <p:sp>
        <p:nvSpPr>
          <p:cNvPr id="3" name="内容占位符 2"/>
          <p:cNvSpPr>
            <a:spLocks noGrp="1"/>
          </p:cNvSpPr>
          <p:nvPr>
            <p:ph idx="1"/>
          </p:nvPr>
        </p:nvSpPr>
        <p:spPr>
          <a:xfrm>
            <a:off x="6096635" y="1600200"/>
            <a:ext cx="5485765" cy="4526280"/>
          </a:xfrm>
        </p:spPr>
        <p:txBody>
          <a:bodyPr/>
          <a:lstStyle/>
          <a:p>
            <a:pPr marL="457200" indent="-457200">
              <a:buFont typeface="Wingdings" panose="05000000000000000000" pitchFamily="2" charset="2"/>
              <a:buChar char="ü"/>
            </a:pPr>
            <a:r>
              <a:rPr lang="zh-CN" altLang="en-US" sz="2800" dirty="0">
                <a:latin typeface="+mn-ea"/>
              </a:rPr>
              <a:t>梯度下降法：沿</a:t>
            </a:r>
            <a:r>
              <a:rPr lang="zh-CN" altLang="en-US" sz="2800" b="1" dirty="0">
                <a:solidFill>
                  <a:srgbClr val="FF0000"/>
                </a:solidFill>
                <a:latin typeface="+mn-ea"/>
              </a:rPr>
              <a:t>梯度反方向更新参数</a:t>
            </a:r>
            <a:r>
              <a:rPr lang="zh-CN" altLang="en-US" sz="2800" dirty="0">
                <a:latin typeface="+mn-ea"/>
              </a:rPr>
              <a:t>不断地</a:t>
            </a:r>
            <a:r>
              <a:rPr lang="zh-CN" altLang="en-US" sz="2800" b="1" dirty="0">
                <a:solidFill>
                  <a:srgbClr val="FF0000"/>
                </a:solidFill>
                <a:latin typeface="+mn-ea"/>
              </a:rPr>
              <a:t>逼近极小值</a:t>
            </a:r>
            <a:r>
              <a:rPr lang="zh-CN" altLang="en-US" sz="2800" dirty="0">
                <a:latin typeface="+mn-ea"/>
              </a:rPr>
              <a:t>的方法。</a:t>
            </a:r>
          </a:p>
          <a:p>
            <a:pPr marL="457200" indent="-457200">
              <a:buFont typeface="Wingdings" panose="05000000000000000000" pitchFamily="2" charset="2"/>
              <a:buChar char="ü"/>
            </a:pPr>
            <a:endParaRPr lang="zh-CN" altLang="en-US" sz="2800" dirty="0">
              <a:latin typeface="+mn-ea"/>
            </a:endParaRPr>
          </a:p>
          <a:p>
            <a:pPr marL="457200" indent="-457200">
              <a:buFont typeface="Wingdings" panose="05000000000000000000" pitchFamily="2" charset="2"/>
              <a:buChar char="ü"/>
            </a:pPr>
            <a:r>
              <a:rPr lang="zh-CN" altLang="en-US" sz="2800" b="1" dirty="0">
                <a:solidFill>
                  <a:schemeClr val="accent6"/>
                </a:solidFill>
              </a:rPr>
              <a:t>梯度</a:t>
            </a:r>
            <a:r>
              <a:rPr lang="zh-CN" altLang="en-US" sz="2800" dirty="0"/>
              <a:t>是一个向量（矢量），表示某一函数在该点处的方向导数沿着该方向取得最大值，即函数在该点处沿着梯度方向变化最快，变化率最大。</a:t>
            </a:r>
          </a:p>
        </p:txBody>
      </p:sp>
      <p:pic>
        <p:nvPicPr>
          <p:cNvPr id="2050" name="Picture 2" descr="网友点评紫金山6条官道 天文台路有车让人烦_新浪江苏新闻_新浪江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11" y="1409700"/>
            <a:ext cx="5466589" cy="358061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11295" y="5382075"/>
            <a:ext cx="4702820" cy="1014730"/>
          </a:xfrm>
          <a:prstGeom prst="rect">
            <a:avLst/>
          </a:prstGeom>
        </p:spPr>
        <p:txBody>
          <a:bodyPr wrap="square">
            <a:spAutoFit/>
          </a:bodyPr>
          <a:lstStyle/>
          <a:p>
            <a:pPr>
              <a:lnSpc>
                <a:spcPct val="150000"/>
              </a:lnSpc>
            </a:pPr>
            <a:r>
              <a:rPr lang="zh-CN" altLang="en-US" sz="2000" dirty="0">
                <a:solidFill>
                  <a:srgbClr val="121212"/>
                </a:solidFill>
                <a:latin typeface="-apple-system"/>
              </a:rPr>
              <a:t>沿着当前所在位置附近</a:t>
            </a:r>
            <a:r>
              <a:rPr lang="zh-CN" altLang="en-US" sz="2000" b="1" dirty="0">
                <a:solidFill>
                  <a:schemeClr val="accent6"/>
                </a:solidFill>
                <a:latin typeface="-apple-system"/>
              </a:rPr>
              <a:t>最陡峭</a:t>
            </a:r>
            <a:r>
              <a:rPr lang="zh-CN" altLang="en-US" sz="2000" dirty="0">
                <a:solidFill>
                  <a:srgbClr val="121212"/>
                </a:solidFill>
                <a:latin typeface="-apple-system"/>
              </a:rPr>
              <a:t>的那条路就能最快到达山谷</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614363" y="314095"/>
            <a:ext cx="6726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6" name="Picture 2" descr="图4.5 w1和w2与loss的关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058" y="1249207"/>
            <a:ext cx="8321918" cy="466027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p:cNvCxnSpPr/>
          <p:nvPr/>
        </p:nvCxnSpPr>
        <p:spPr>
          <a:xfrm>
            <a:off x="5231642" y="1824251"/>
            <a:ext cx="63689" cy="37758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275263" y="2191141"/>
            <a:ext cx="20068" cy="2063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295331" y="2366963"/>
            <a:ext cx="104633" cy="2306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399964" y="2576233"/>
            <a:ext cx="100084" cy="2961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481851" y="2813581"/>
            <a:ext cx="50042" cy="26171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463654" y="3024188"/>
            <a:ext cx="68239" cy="29676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468203" y="3320955"/>
            <a:ext cx="63690" cy="1865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524642" y="3469401"/>
            <a:ext cx="61842" cy="26098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500049" y="3684134"/>
            <a:ext cx="72076" cy="27187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513696" y="3932238"/>
            <a:ext cx="21893" cy="2512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531893" y="4183475"/>
            <a:ext cx="141026" cy="2020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672919" y="4367213"/>
            <a:ext cx="104633" cy="22753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777552" y="4583113"/>
            <a:ext cx="191069" cy="1663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951538" y="4749421"/>
            <a:ext cx="280940" cy="12737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6202363" y="4860925"/>
            <a:ext cx="234831" cy="11595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矩形 53"/>
              <p:cNvSpPr/>
              <p:nvPr/>
            </p:nvSpPr>
            <p:spPr>
              <a:xfrm>
                <a:off x="10028788" y="2576233"/>
                <a:ext cx="697050"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4400" i="1">
                          <a:latin typeface="Cambria Math" panose="02040503050406030204" pitchFamily="18" charset="0"/>
                          <a:ea typeface="宋体" panose="02010600030101010101" pitchFamily="2" charset="-122"/>
                          <a:cs typeface="Times New Roman" panose="02020603050405020304" pitchFamily="18" charset="0"/>
                        </a:rPr>
                        <m:t>𝛼</m:t>
                      </m:r>
                    </m:oMath>
                  </m:oMathPara>
                </a14:m>
                <a:endParaRPr lang="zh-CN" altLang="en-US" sz="4400" dirty="0"/>
              </a:p>
            </p:txBody>
          </p:sp>
        </mc:Choice>
        <mc:Fallback xmlns="">
          <p:sp>
            <p:nvSpPr>
              <p:cNvPr id="54" name="矩形 53"/>
              <p:cNvSpPr>
                <a:spLocks noRot="1" noChangeAspect="1" noMove="1" noResize="1" noEditPoints="1" noAdjustHandles="1" noChangeArrowheads="1" noChangeShapeType="1" noTextEdit="1"/>
              </p:cNvSpPr>
              <p:nvPr/>
            </p:nvSpPr>
            <p:spPr>
              <a:xfrm>
                <a:off x="10028788" y="2576233"/>
                <a:ext cx="697050" cy="769441"/>
              </a:xfrm>
              <a:prstGeom prst="rect">
                <a:avLst/>
              </a:prstGeom>
              <a:blipFill rotWithShape="1">
                <a:blip r:embed="rId4"/>
                <a:stretch>
                  <a:fillRect l="-33" t="-5" r="8" b="64"/>
                </a:stretch>
              </a:blipFill>
            </p:spPr>
            <p:txBody>
              <a:bodyPr/>
              <a:lstStyle/>
              <a:p>
                <a:r>
                  <a:rPr lang="zh-CN" altLang="en-US">
                    <a:noFill/>
                  </a:rPr>
                  <a:t> </a:t>
                </a:r>
              </a:p>
            </p:txBody>
          </p:sp>
        </mc:Fallback>
      </mc:AlternateContent>
      <p:sp>
        <p:nvSpPr>
          <p:cNvPr id="57" name="矩形标注 56"/>
          <p:cNvSpPr/>
          <p:nvPr/>
        </p:nvSpPr>
        <p:spPr>
          <a:xfrm>
            <a:off x="9760423" y="1648778"/>
            <a:ext cx="1114567" cy="367137"/>
          </a:xfrm>
          <a:prstGeom prst="wedgeRectCallout">
            <a:avLst>
              <a:gd name="adj1" fmla="val 11003"/>
              <a:gd name="adj2" fmla="val 249868"/>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mj-ea"/>
                <a:ea typeface="+mj-ea"/>
              </a:rPr>
              <a:t>学习率</a:t>
            </a:r>
          </a:p>
        </p:txBody>
      </p:sp>
      <p:sp>
        <p:nvSpPr>
          <p:cNvPr id="55" name="矩形 54"/>
          <p:cNvSpPr/>
          <p:nvPr/>
        </p:nvSpPr>
        <p:spPr>
          <a:xfrm>
            <a:off x="10028788" y="3730388"/>
            <a:ext cx="800219" cy="461665"/>
          </a:xfrm>
          <a:prstGeom prst="rect">
            <a:avLst/>
          </a:prstGeom>
        </p:spPr>
        <p:txBody>
          <a:bodyPr wrap="none">
            <a:spAutoFit/>
          </a:bodyPr>
          <a:lstStyle/>
          <a:p>
            <a:r>
              <a:rPr lang="zh-CN" altLang="en-US" kern="100" dirty="0">
                <a:latin typeface="微软雅黑" panose="020B0503020204020204" pitchFamily="34" charset="-122"/>
                <a:cs typeface="Times New Roman" panose="02020603050405020304" pitchFamily="18" charset="0"/>
              </a:rPr>
              <a:t>步长</a:t>
            </a:r>
            <a:endParaRPr lang="zh-CN" altLang="en-US" dirty="0"/>
          </a:p>
        </p:txBody>
      </p:sp>
      <p:cxnSp>
        <p:nvCxnSpPr>
          <p:cNvPr id="58" name="直接箭头连接符 57"/>
          <p:cNvCxnSpPr>
            <a:endCxn id="55" idx="0"/>
          </p:cNvCxnSpPr>
          <p:nvPr/>
        </p:nvCxnSpPr>
        <p:spPr>
          <a:xfrm>
            <a:off x="10428897" y="3414215"/>
            <a:ext cx="1" cy="316173"/>
          </a:xfrm>
          <a:prstGeom prst="straightConnector1">
            <a:avLst/>
          </a:prstGeom>
          <a:ln>
            <a:solidFill>
              <a:srgbClr val="FF0000"/>
            </a:solidFill>
            <a:tailEnd type="triangle"/>
          </a:ln>
        </p:spPr>
        <p:style>
          <a:lnRef idx="2">
            <a:schemeClr val="accent4"/>
          </a:lnRef>
          <a:fillRef idx="0">
            <a:schemeClr val="accent4"/>
          </a:fillRef>
          <a:effectRef idx="1">
            <a:schemeClr val="accent4"/>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0207" y="4408530"/>
            <a:ext cx="2917379" cy="21670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614363" y="314095"/>
            <a:ext cx="6726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梯度下降的三种形式</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文本框 10"/>
          <p:cNvSpPr txBox="1"/>
          <p:nvPr/>
        </p:nvSpPr>
        <p:spPr>
          <a:xfrm>
            <a:off x="1137212" y="1562319"/>
            <a:ext cx="9002467" cy="584775"/>
          </a:xfrm>
          <a:prstGeom prst="rect">
            <a:avLst/>
          </a:prstGeom>
          <a:noFill/>
        </p:spPr>
        <p:txBody>
          <a:bodyPr wrap="square" rtlCol="0">
            <a:spAutoFit/>
          </a:bodyPr>
          <a:lstStyle/>
          <a:p>
            <a:r>
              <a:rPr lang="zh-CN" altLang="zh-CN" sz="3200" dirty="0">
                <a:solidFill>
                  <a:srgbClr val="FF0000"/>
                </a:solidFill>
                <a:latin typeface="+mj-ea"/>
                <a:ea typeface="+mj-ea"/>
              </a:rPr>
              <a:t>批量梯度下降</a:t>
            </a:r>
            <a:r>
              <a:rPr lang="zh-CN" altLang="en-US" sz="3200" dirty="0">
                <a:solidFill>
                  <a:srgbClr val="FF0000"/>
                </a:solidFill>
                <a:latin typeface="+mj-ea"/>
                <a:ea typeface="+mj-ea"/>
              </a:rPr>
              <a:t>（</a:t>
            </a:r>
            <a:r>
              <a:rPr lang="en-US" altLang="zh-CN" sz="3200" dirty="0">
                <a:solidFill>
                  <a:srgbClr val="FF0000"/>
                </a:solidFill>
                <a:latin typeface="+mj-ea"/>
                <a:ea typeface="+mj-ea"/>
              </a:rPr>
              <a:t>Batch Gradient </a:t>
            </a:r>
            <a:r>
              <a:rPr lang="en-US" altLang="zh-CN" sz="3200" dirty="0" err="1">
                <a:solidFill>
                  <a:srgbClr val="FF0000"/>
                </a:solidFill>
                <a:latin typeface="+mj-ea"/>
                <a:ea typeface="+mj-ea"/>
              </a:rPr>
              <a:t>Descent,BGD</a:t>
            </a:r>
            <a:r>
              <a:rPr lang="zh-CN" altLang="en-US" sz="3200" dirty="0">
                <a:solidFill>
                  <a:srgbClr val="FF0000"/>
                </a:solidFill>
                <a:latin typeface="+mj-ea"/>
                <a:ea typeface="+mj-ea"/>
              </a:rPr>
              <a:t>）</a:t>
            </a:r>
          </a:p>
        </p:txBody>
      </p:sp>
      <p:sp>
        <p:nvSpPr>
          <p:cNvPr id="3" name="矩形 2"/>
          <p:cNvSpPr/>
          <p:nvPr/>
        </p:nvSpPr>
        <p:spPr>
          <a:xfrm>
            <a:off x="1177584" y="2160727"/>
            <a:ext cx="7725192" cy="523220"/>
          </a:xfrm>
          <a:prstGeom prst="rect">
            <a:avLst/>
          </a:prstGeom>
        </p:spPr>
        <p:txBody>
          <a:bodyPr wrap="none">
            <a:spAutoFit/>
          </a:bodyPr>
          <a:lstStyle/>
          <a:p>
            <a:r>
              <a:rPr lang="zh-CN" altLang="zh-CN" sz="2800" kern="100" dirty="0">
                <a:latin typeface="微软雅黑" panose="020B0503020204020204" pitchFamily="34" charset="-122"/>
                <a:cs typeface="Times New Roman" panose="02020603050405020304" pitchFamily="18" charset="0"/>
              </a:rPr>
              <a:t>梯度下降的每一步中，都用到了</a:t>
            </a:r>
            <a:r>
              <a:rPr lang="zh-CN" altLang="zh-CN" sz="2800" kern="100" dirty="0">
                <a:solidFill>
                  <a:srgbClr val="FF0000"/>
                </a:solidFill>
                <a:latin typeface="微软雅黑" panose="020B0503020204020204" pitchFamily="34" charset="-122"/>
                <a:cs typeface="Times New Roman" panose="02020603050405020304" pitchFamily="18" charset="0"/>
              </a:rPr>
              <a:t>所有</a:t>
            </a:r>
            <a:r>
              <a:rPr lang="zh-CN" altLang="zh-CN" sz="2800" kern="100" dirty="0">
                <a:latin typeface="微软雅黑" panose="020B0503020204020204" pitchFamily="34" charset="-122"/>
                <a:cs typeface="Times New Roman" panose="02020603050405020304" pitchFamily="18" charset="0"/>
              </a:rPr>
              <a:t>的训练样本</a:t>
            </a:r>
            <a:endParaRPr lang="zh-CN" altLang="en-US" sz="2800" dirty="0"/>
          </a:p>
        </p:txBody>
      </p:sp>
      <p:sp>
        <p:nvSpPr>
          <p:cNvPr id="17" name="文本框 16"/>
          <p:cNvSpPr txBox="1"/>
          <p:nvPr/>
        </p:nvSpPr>
        <p:spPr>
          <a:xfrm>
            <a:off x="1177584" y="3058942"/>
            <a:ext cx="10117642" cy="584775"/>
          </a:xfrm>
          <a:prstGeom prst="rect">
            <a:avLst/>
          </a:prstGeom>
          <a:noFill/>
        </p:spPr>
        <p:txBody>
          <a:bodyPr wrap="square" rtlCol="0">
            <a:spAutoFit/>
          </a:bodyPr>
          <a:lstStyle>
            <a:defPPr>
              <a:defRPr lang="zh-CN"/>
            </a:defPPr>
            <a:lvl1pPr>
              <a:defRPr sz="3200">
                <a:solidFill>
                  <a:srgbClr val="FF0000"/>
                </a:solidFill>
                <a:latin typeface="+mj-ea"/>
                <a:ea typeface="+mj-ea"/>
              </a:defRPr>
            </a:lvl1pPr>
          </a:lstStyle>
          <a:p>
            <a:r>
              <a:rPr lang="zh-CN" altLang="en-US" dirty="0"/>
              <a:t>随机</a:t>
            </a:r>
            <a:r>
              <a:rPr lang="zh-CN" altLang="zh-CN" dirty="0"/>
              <a:t>梯度下降</a:t>
            </a:r>
            <a:r>
              <a:rPr lang="zh-CN" altLang="en-US" dirty="0"/>
              <a:t>（</a:t>
            </a:r>
            <a:r>
              <a:rPr lang="en-US" altLang="zh-CN" dirty="0"/>
              <a:t>Stochastic Gradient </a:t>
            </a:r>
            <a:r>
              <a:rPr lang="en-US" altLang="zh-CN" dirty="0" err="1"/>
              <a:t>Descent,SGD</a:t>
            </a:r>
            <a:r>
              <a:rPr lang="zh-CN" altLang="en-US" dirty="0"/>
              <a:t>）</a:t>
            </a:r>
          </a:p>
        </p:txBody>
      </p:sp>
      <p:sp>
        <p:nvSpPr>
          <p:cNvPr id="18" name="矩形 17"/>
          <p:cNvSpPr/>
          <p:nvPr/>
        </p:nvSpPr>
        <p:spPr>
          <a:xfrm>
            <a:off x="1177584" y="3761741"/>
            <a:ext cx="9231109" cy="1815882"/>
          </a:xfrm>
          <a:prstGeom prst="rect">
            <a:avLst/>
          </a:prstGeom>
        </p:spPr>
        <p:txBody>
          <a:bodyPr wrap="square">
            <a:spAutoFit/>
          </a:bodyPr>
          <a:lstStyle/>
          <a:p>
            <a:r>
              <a:rPr lang="zh-CN" altLang="zh-CN" sz="2800" kern="100" dirty="0">
                <a:latin typeface="微软雅黑" panose="020B0503020204020204" pitchFamily="34" charset="-122"/>
                <a:cs typeface="Times New Roman" panose="02020603050405020304" pitchFamily="18" charset="0"/>
              </a:rPr>
              <a:t>梯度下降的每一步中，</a:t>
            </a:r>
            <a:r>
              <a:rPr lang="zh-CN" altLang="en-US" sz="2800" kern="100" dirty="0">
                <a:latin typeface="微软雅黑" panose="020B0503020204020204" pitchFamily="34" charset="-122"/>
                <a:cs typeface="Times New Roman" panose="02020603050405020304" pitchFamily="18" charset="0"/>
              </a:rPr>
              <a:t>用到</a:t>
            </a:r>
            <a:r>
              <a:rPr lang="zh-CN" altLang="en-US" sz="2800" kern="100" dirty="0">
                <a:solidFill>
                  <a:srgbClr val="FF0000"/>
                </a:solidFill>
                <a:latin typeface="微软雅黑" panose="020B0503020204020204" pitchFamily="34" charset="-122"/>
                <a:cs typeface="Times New Roman" panose="02020603050405020304" pitchFamily="18" charset="0"/>
              </a:rPr>
              <a:t>一个</a:t>
            </a:r>
            <a:r>
              <a:rPr lang="zh-CN" altLang="en-US" sz="2800" kern="100" dirty="0">
                <a:latin typeface="微软雅黑" panose="020B0503020204020204" pitchFamily="34" charset="-122"/>
                <a:cs typeface="Times New Roman" panose="02020603050405020304" pitchFamily="18" charset="0"/>
              </a:rPr>
              <a:t>样本，</a:t>
            </a:r>
            <a:r>
              <a:rPr lang="zh-CN" altLang="zh-CN" sz="2800" dirty="0"/>
              <a:t>在每一次计算之后便更新参数 ，而不需要首先将所有的训练集求和</a:t>
            </a:r>
            <a:endParaRPr lang="en-US" altLang="zh-CN" sz="2800" dirty="0"/>
          </a:p>
          <a:p>
            <a:endParaRPr lang="en-US" altLang="zh-CN" sz="2800" dirty="0"/>
          </a:p>
          <a:p>
            <a:endParaRPr lang="zh-CN" altLang="en-US" sz="2800" dirty="0"/>
          </a:p>
        </p:txBody>
      </p:sp>
      <p:sp>
        <p:nvSpPr>
          <p:cNvPr id="19" name="文本框 18"/>
          <p:cNvSpPr txBox="1"/>
          <p:nvPr/>
        </p:nvSpPr>
        <p:spPr>
          <a:xfrm>
            <a:off x="1137212" y="5074851"/>
            <a:ext cx="10881916" cy="584775"/>
          </a:xfrm>
          <a:prstGeom prst="rect">
            <a:avLst/>
          </a:prstGeom>
          <a:noFill/>
        </p:spPr>
        <p:txBody>
          <a:bodyPr wrap="square" rtlCol="0">
            <a:spAutoFit/>
          </a:bodyPr>
          <a:lstStyle>
            <a:defPPr>
              <a:defRPr lang="zh-CN"/>
            </a:defPPr>
            <a:lvl1pPr>
              <a:defRPr sz="3200">
                <a:solidFill>
                  <a:srgbClr val="FF0000"/>
                </a:solidFill>
                <a:latin typeface="+mj-ea"/>
                <a:ea typeface="+mj-ea"/>
              </a:defRPr>
            </a:lvl1pPr>
          </a:lstStyle>
          <a:p>
            <a:r>
              <a:rPr lang="zh-CN" altLang="en-US" dirty="0"/>
              <a:t>小</a:t>
            </a:r>
            <a:r>
              <a:rPr lang="zh-CN" altLang="zh-CN" dirty="0"/>
              <a:t>批量梯度下降</a:t>
            </a:r>
            <a:r>
              <a:rPr lang="zh-CN" altLang="en-US" dirty="0"/>
              <a:t>（</a:t>
            </a:r>
            <a:r>
              <a:rPr lang="en-US" altLang="zh-CN" dirty="0"/>
              <a:t>Mini-Batch Gradient </a:t>
            </a:r>
            <a:r>
              <a:rPr lang="en-US" altLang="zh-CN" dirty="0" err="1"/>
              <a:t>Descent,MBGD</a:t>
            </a:r>
            <a:r>
              <a:rPr lang="zh-CN" altLang="en-US" dirty="0"/>
              <a:t>）</a:t>
            </a:r>
          </a:p>
        </p:txBody>
      </p:sp>
      <p:sp>
        <p:nvSpPr>
          <p:cNvPr id="22" name="矩形 21"/>
          <p:cNvSpPr/>
          <p:nvPr/>
        </p:nvSpPr>
        <p:spPr>
          <a:xfrm>
            <a:off x="1137212" y="5704493"/>
            <a:ext cx="9002468" cy="523220"/>
          </a:xfrm>
          <a:prstGeom prst="rect">
            <a:avLst/>
          </a:prstGeom>
        </p:spPr>
        <p:txBody>
          <a:bodyPr wrap="square">
            <a:spAutoFit/>
          </a:bodyPr>
          <a:lstStyle/>
          <a:p>
            <a:r>
              <a:rPr lang="zh-CN" altLang="zh-CN" sz="2800" kern="100" dirty="0">
                <a:latin typeface="微软雅黑" panose="020B0503020204020204" pitchFamily="34" charset="-122"/>
                <a:cs typeface="Times New Roman" panose="02020603050405020304" pitchFamily="18" charset="0"/>
              </a:rPr>
              <a:t>梯度下降的每一步中，用到了</a:t>
            </a:r>
            <a:r>
              <a:rPr lang="zh-CN" altLang="en-US" sz="2800" kern="100" dirty="0">
                <a:solidFill>
                  <a:srgbClr val="FF0000"/>
                </a:solidFill>
                <a:latin typeface="微软雅黑" panose="020B0503020204020204" pitchFamily="34" charset="-122"/>
                <a:cs typeface="Times New Roman" panose="02020603050405020304" pitchFamily="18" charset="0"/>
              </a:rPr>
              <a:t>一定批量</a:t>
            </a:r>
            <a:r>
              <a:rPr lang="zh-CN" altLang="zh-CN" sz="2800" kern="100" dirty="0">
                <a:latin typeface="微软雅黑" panose="020B0503020204020204" pitchFamily="34" charset="-122"/>
                <a:cs typeface="Times New Roman" panose="02020603050405020304" pitchFamily="18" charset="0"/>
              </a:rPr>
              <a:t>的训练样本</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本章目录</a:t>
            </a:r>
          </a:p>
        </p:txBody>
      </p:sp>
      <p:sp>
        <p:nvSpPr>
          <p:cNvPr id="9" name="TextBox 6"/>
          <p:cNvSpPr txBox="1">
            <a:spLocks noChangeArrowheads="1"/>
          </p:cNvSpPr>
          <p:nvPr/>
        </p:nvSpPr>
        <p:spPr bwMode="auto">
          <a:xfrm>
            <a:off x="2985979" y="1931551"/>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线性回归</a:t>
            </a:r>
            <a:endParaRPr lang="en-US" altLang="zh-CN" sz="3600" dirty="0">
              <a:latin typeface="Impact" panose="020B0806030902050204" pitchFamily="34" charset="0"/>
              <a:ea typeface="微软雅黑" panose="020B0503020204020204" pitchFamily="34" charset="-122"/>
            </a:endParaRPr>
          </a:p>
        </p:txBody>
      </p:sp>
      <p:sp>
        <p:nvSpPr>
          <p:cNvPr id="10"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梯度下降</a:t>
            </a:r>
          </a:p>
        </p:txBody>
      </p:sp>
      <p:sp>
        <p:nvSpPr>
          <p:cNvPr id="11"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正则化</a:t>
            </a:r>
          </a:p>
        </p:txBody>
      </p:sp>
      <p:sp>
        <p:nvSpPr>
          <p:cNvPr id="12"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回归的评价指标</a:t>
            </a:r>
          </a:p>
        </p:txBody>
      </p:sp>
    </p:spTree>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634683" y="300397"/>
            <a:ext cx="6726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梯度下降的三种形式</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文本框 10"/>
          <p:cNvSpPr txBox="1"/>
          <p:nvPr/>
        </p:nvSpPr>
        <p:spPr>
          <a:xfrm>
            <a:off x="1137213" y="1378907"/>
            <a:ext cx="6457387" cy="461665"/>
          </a:xfrm>
          <a:prstGeom prst="rect">
            <a:avLst/>
          </a:prstGeom>
          <a:noFill/>
        </p:spPr>
        <p:txBody>
          <a:bodyPr wrap="square" rtlCol="0">
            <a:spAutoFit/>
          </a:bodyPr>
          <a:lstStyle/>
          <a:p>
            <a:r>
              <a:rPr lang="zh-CN" altLang="zh-CN" sz="2400" b="1" dirty="0">
                <a:solidFill>
                  <a:srgbClr val="FF0000"/>
                </a:solidFill>
                <a:latin typeface="+mj-ea"/>
                <a:ea typeface="+mj-ea"/>
              </a:rPr>
              <a:t>批量梯度下降</a:t>
            </a:r>
            <a:r>
              <a:rPr lang="zh-CN" altLang="en-US" sz="2400" b="1" dirty="0">
                <a:solidFill>
                  <a:srgbClr val="FF0000"/>
                </a:solidFill>
                <a:latin typeface="+mj-ea"/>
                <a:ea typeface="+mj-ea"/>
              </a:rPr>
              <a:t>（</a:t>
            </a:r>
            <a:r>
              <a:rPr lang="en-US" altLang="zh-CN" sz="2400" b="1" dirty="0">
                <a:solidFill>
                  <a:srgbClr val="FF0000"/>
                </a:solidFill>
                <a:latin typeface="+mj-ea"/>
                <a:ea typeface="+mj-ea"/>
              </a:rPr>
              <a:t>Batch Gradient Descent</a:t>
            </a:r>
            <a:r>
              <a:rPr lang="zh-CN" altLang="en-US" sz="2400" b="1" dirty="0">
                <a:solidFill>
                  <a:srgbClr val="FF0000"/>
                </a:solidFill>
                <a:latin typeface="+mj-ea"/>
                <a:ea typeface="+mj-ea"/>
              </a:rPr>
              <a:t>）</a:t>
            </a:r>
          </a:p>
        </p:txBody>
      </p:sp>
      <p:sp>
        <p:nvSpPr>
          <p:cNvPr id="3" name="矩形 2"/>
          <p:cNvSpPr/>
          <p:nvPr/>
        </p:nvSpPr>
        <p:spPr>
          <a:xfrm>
            <a:off x="1137213" y="1909598"/>
            <a:ext cx="6647974" cy="461665"/>
          </a:xfrm>
          <a:prstGeom prst="rect">
            <a:avLst/>
          </a:prstGeom>
        </p:spPr>
        <p:txBody>
          <a:bodyPr wrap="none">
            <a:spAutoFit/>
          </a:bodyPr>
          <a:lstStyle/>
          <a:p>
            <a:r>
              <a:rPr lang="zh-CN" altLang="zh-CN" kern="100" dirty="0">
                <a:latin typeface="微软雅黑" panose="020B0503020204020204" pitchFamily="34" charset="-122"/>
                <a:cs typeface="Times New Roman" panose="02020603050405020304" pitchFamily="18" charset="0"/>
              </a:rPr>
              <a:t>梯度下降的每一步中，都用到了</a:t>
            </a:r>
            <a:r>
              <a:rPr lang="zh-CN" altLang="zh-CN" kern="100" dirty="0">
                <a:solidFill>
                  <a:srgbClr val="FF0000"/>
                </a:solidFill>
                <a:latin typeface="微软雅黑" panose="020B0503020204020204" pitchFamily="34" charset="-122"/>
                <a:cs typeface="Times New Roman" panose="02020603050405020304" pitchFamily="18" charset="0"/>
              </a:rPr>
              <a:t>所有</a:t>
            </a:r>
            <a:r>
              <a:rPr lang="zh-CN" altLang="zh-CN" kern="100" dirty="0">
                <a:latin typeface="微软雅黑" panose="020B0503020204020204" pitchFamily="34" charset="-122"/>
                <a:cs typeface="Times New Roman" panose="02020603050405020304" pitchFamily="18" charset="0"/>
              </a:rPr>
              <a:t>的训练样本</a:t>
            </a:r>
            <a:endParaRPr lang="zh-CN" altLang="en-US" dirty="0"/>
          </a:p>
        </p:txBody>
      </p:sp>
      <mc:AlternateContent xmlns:mc="http://schemas.openxmlformats.org/markup-compatibility/2006" xmlns:a14="http://schemas.microsoft.com/office/drawing/2010/main">
        <mc:Choice Requires="a14">
          <p:sp>
            <p:nvSpPr>
              <p:cNvPr id="2" name="矩形 1"/>
              <p:cNvSpPr/>
              <p:nvPr/>
            </p:nvSpPr>
            <p:spPr>
              <a:xfrm>
                <a:off x="2461547" y="2847967"/>
                <a:ext cx="8174607" cy="2957541"/>
              </a:xfrm>
              <a:prstGeom prst="rect">
                <a:avLst/>
              </a:prstGeom>
            </p:spPr>
            <p:txBody>
              <a:bodyPr wrap="square">
                <a:spAutoFit/>
              </a:bodyPr>
              <a:lstStyle/>
              <a:p>
                <a:pPr>
                  <a:spcBef>
                    <a:spcPts val="900"/>
                  </a:spcBef>
                  <a:spcAft>
                    <a:spcPts val="900"/>
                  </a:spcAft>
                </a:pPr>
                <a:r>
                  <a:rPr lang="zh-CN" altLang="en-US" b="1" dirty="0">
                    <a:latin typeface="Cambria" panose="02040503050406030204" pitchFamily="18" charset="0"/>
                    <a:cs typeface="Times New Roman" panose="02020603050405020304" pitchFamily="18" charset="0"/>
                  </a:rPr>
                  <a:t>参数更新</a:t>
                </a:r>
                <a:endParaRPr lang="en-US" altLang="zh-CN" sz="1800" dirty="0">
                  <a:effectLst/>
                  <a:latin typeface="Cambria Math"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8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𝛼</m:t>
                      </m:r>
                      <m:f>
                        <m:f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𝑚</m:t>
                          </m:r>
                        </m:den>
                      </m:f>
                      <m:nary>
                        <m:naryPr>
                          <m:chr m:val="∑"/>
                          <m:limLoc m:val="undOv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𝑚</m:t>
                          </m:r>
                        </m:sup>
                        <m:e>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h</m:t>
                                  </m:r>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up>
                                      </m:sSup>
                                    </m:e>
                                  </m:d>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up>
                                  </m:sSup>
                                </m:e>
                              </m:d>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m:t>
                                  </m:r>
                                </m:sup>
                              </m:sSubSup>
                            </m:e>
                          </m:d>
                        </m:e>
                      </m:nary>
                    </m:oMath>
                  </m:oMathPara>
                </a14:m>
                <a:endParaRPr lang="zh-CN" altLang="zh-CN" sz="2800" dirty="0">
                  <a:effectLst/>
                  <a:latin typeface="Cambria" panose="02040503050406030204" pitchFamily="18" charset="0"/>
                  <a:cs typeface="Times New Roman" panose="02020603050405020304" pitchFamily="18" charset="0"/>
                </a:endParaRPr>
              </a:p>
              <a:p>
                <a:pPr>
                  <a:spcBef>
                    <a:spcPts val="900"/>
                  </a:spcBef>
                  <a:spcAft>
                    <a:spcPts val="900"/>
                  </a:spcAft>
                </a:pPr>
                <a:r>
                  <a:rPr lang="en-US" altLang="zh-CN" dirty="0">
                    <a:effectLst/>
                    <a:latin typeface="Cambria" panose="02040503050406030204" pitchFamily="18" charset="0"/>
                    <a:cs typeface="Times New Roman" panose="02020603050405020304" pitchFamily="18" charset="0"/>
                  </a:rPr>
                  <a:t>                (</a:t>
                </a:r>
                <a:r>
                  <a:rPr lang="zh-CN" altLang="en-US" dirty="0">
                    <a:latin typeface="Cambria" panose="02040503050406030204" pitchFamily="18" charset="0"/>
                    <a:cs typeface="Times New Roman" panose="02020603050405020304" pitchFamily="18" charset="0"/>
                  </a:rPr>
                  <a:t>同步更新</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dirty="0">
                    <a:effectLst/>
                    <a:latin typeface="Cambria" panose="02040503050406030204" pitchFamily="18" charset="0"/>
                    <a:cs typeface="Times New Roman" panose="02020603050405020304" pitchFamily="18" charset="0"/>
                  </a:rPr>
                  <a:t> </a:t>
                </a:r>
                <a:r>
                  <a:rPr lang="zh-CN" altLang="en-US" dirty="0">
                    <a:effectLst/>
                    <a:latin typeface="Cambria" panose="02040503050406030204" pitchFamily="18" charset="0"/>
                    <a:cs typeface="Times New Roman" panose="02020603050405020304" pitchFamily="18" charset="0"/>
                  </a:rPr>
                  <a:t>，</a:t>
                </a:r>
                <a:r>
                  <a:rPr lang="en-US" altLang="zh-CN" dirty="0">
                    <a:effectLst/>
                    <a:latin typeface="Cambria" panose="02040503050406030204" pitchFamily="18" charset="0"/>
                    <a:cs typeface="Times New Roman" panose="02020603050405020304" pitchFamily="18" charset="0"/>
                  </a:rPr>
                  <a:t>(</a:t>
                </a:r>
                <a:r>
                  <a:rPr lang="en-US" altLang="zh-CN" i="1" dirty="0">
                    <a:latin typeface="Cambria" panose="02040503050406030204" pitchFamily="18" charset="0"/>
                    <a:cs typeface="Times New Roman" panose="02020603050405020304" pitchFamily="18" charset="0"/>
                  </a:rPr>
                  <a:t>j</a:t>
                </a:r>
                <a:r>
                  <a:rPr lang="en-US" altLang="zh-CN" dirty="0">
                    <a:latin typeface="Cambria" panose="02040503050406030204" pitchFamily="18" charset="0"/>
                    <a:cs typeface="Times New Roman" panose="02020603050405020304" pitchFamily="18" charset="0"/>
                  </a:rPr>
                  <a:t>=0,1,...,</a:t>
                </a:r>
                <a:r>
                  <a:rPr lang="en-US" altLang="zh-CN" i="1" dirty="0">
                    <a:latin typeface="Cambria" panose="02040503050406030204" pitchFamily="18" charset="0"/>
                    <a:cs typeface="Times New Roman" panose="02020603050405020304" pitchFamily="18" charset="0"/>
                  </a:rPr>
                  <a:t>n</a:t>
                </a:r>
                <a:r>
                  <a:rPr lang="en-US" altLang="zh-CN" dirty="0">
                    <a:latin typeface="Cambria" panose="02040503050406030204" pitchFamily="18" charset="0"/>
                    <a:cs typeface="Times New Roman" panose="02020603050405020304" pitchFamily="18" charset="0"/>
                  </a:rPr>
                  <a:t> </a:t>
                </a:r>
                <a:r>
                  <a:rPr lang="en-US" altLang="zh-CN" dirty="0">
                    <a:effectLst/>
                    <a:latin typeface="Cambria" panose="02040503050406030204" pitchFamily="18" charset="0"/>
                    <a:cs typeface="Times New Roman" panose="02020603050405020304" pitchFamily="18" charset="0"/>
                  </a:rPr>
                  <a:t>))</a:t>
                </a:r>
                <a:endParaRPr lang="zh-CN" altLang="zh-CN" dirty="0">
                  <a:effectLst/>
                  <a:latin typeface="Cambria" panose="02040503050406030204" pitchFamily="18" charset="0"/>
                  <a:cs typeface="Times New Roman" panose="02020603050405020304" pitchFamily="18" charset="0"/>
                </a:endParaRPr>
              </a:p>
              <a:p>
                <a:pPr indent="457200">
                  <a:spcBef>
                    <a:spcPts val="900"/>
                  </a:spcBef>
                  <a:spcAft>
                    <a:spcPts val="900"/>
                  </a:spcAft>
                </a:pPr>
                <a:endParaRPr lang="zh-CN" altLang="zh-CN" sz="1800" dirty="0">
                  <a:effectLst/>
                  <a:latin typeface="Cambria" panose="020405030504060302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461547" y="2847967"/>
                <a:ext cx="8174607" cy="2957541"/>
              </a:xfrm>
              <a:prstGeom prst="rect">
                <a:avLst/>
              </a:prstGeom>
              <a:blipFill rotWithShape="1">
                <a:blip r:embed="rId2"/>
                <a:stretch>
                  <a:fillRect l="-4" t="-21" r="7" b="11"/>
                </a:stretch>
              </a:blipFill>
            </p:spPr>
            <p:txBody>
              <a:bodyPr/>
              <a:lstStyle/>
              <a:p>
                <a:r>
                  <a:rPr lang="zh-CN" altLang="en-US">
                    <a:noFill/>
                  </a:rPr>
                  <a:t> </a:t>
                </a:r>
              </a:p>
            </p:txBody>
          </p:sp>
        </mc:Fallback>
      </mc:AlternateContent>
      <p:sp>
        <p:nvSpPr>
          <p:cNvPr id="4" name="右大括号 3"/>
          <p:cNvSpPr/>
          <p:nvPr/>
        </p:nvSpPr>
        <p:spPr>
          <a:xfrm rot="16200000">
            <a:off x="8111323" y="1660476"/>
            <a:ext cx="473124" cy="3166280"/>
          </a:xfrm>
          <a:prstGeom prst="rightBrace">
            <a:avLst>
              <a:gd name="adj1" fmla="val 8333"/>
              <a:gd name="adj2" fmla="val 52328"/>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6" name="矩形标注 5"/>
          <p:cNvSpPr/>
          <p:nvPr/>
        </p:nvSpPr>
        <p:spPr>
          <a:xfrm>
            <a:off x="7924800" y="2415788"/>
            <a:ext cx="1114567" cy="432179"/>
          </a:xfrm>
          <a:prstGeom prst="wedgeRectCallout">
            <a:avLst>
              <a:gd name="adj1" fmla="val -21242"/>
              <a:gd name="adj2" fmla="val 47763"/>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mj-ea"/>
                <a:ea typeface="+mj-ea"/>
              </a:rPr>
              <a:t>梯度</a:t>
            </a:r>
          </a:p>
        </p:txBody>
      </p:sp>
      <p:sp>
        <p:nvSpPr>
          <p:cNvPr id="10" name="矩形标注 9"/>
          <p:cNvSpPr/>
          <p:nvPr/>
        </p:nvSpPr>
        <p:spPr>
          <a:xfrm>
            <a:off x="4806286" y="2497539"/>
            <a:ext cx="1114567" cy="432179"/>
          </a:xfrm>
          <a:prstGeom prst="wedgeRectCallout">
            <a:avLst>
              <a:gd name="adj1" fmla="val 11003"/>
              <a:gd name="adj2" fmla="val 249868"/>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mj-ea"/>
                <a:ea typeface="+mj-ea"/>
              </a:rPr>
              <a:t>学习率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548883" y="68192"/>
            <a:ext cx="67262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梯度下降的三种形式</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文本框 16"/>
          <p:cNvSpPr txBox="1"/>
          <p:nvPr/>
        </p:nvSpPr>
        <p:spPr>
          <a:xfrm>
            <a:off x="717203" y="1475269"/>
            <a:ext cx="8263021" cy="461665"/>
          </a:xfrm>
          <a:prstGeom prst="rect">
            <a:avLst/>
          </a:prstGeom>
          <a:noFill/>
        </p:spPr>
        <p:txBody>
          <a:bodyPr wrap="square" rtlCol="0">
            <a:spAutoFit/>
          </a:bodyPr>
          <a:lstStyle/>
          <a:p>
            <a:r>
              <a:rPr lang="zh-CN" altLang="en-US" sz="2400" b="1" dirty="0">
                <a:solidFill>
                  <a:srgbClr val="FF0000"/>
                </a:solidFill>
                <a:latin typeface="+mj-ea"/>
                <a:ea typeface="+mj-ea"/>
              </a:rPr>
              <a:t>随机</a:t>
            </a:r>
            <a:r>
              <a:rPr lang="zh-CN" altLang="zh-CN" sz="2400" b="1" dirty="0">
                <a:solidFill>
                  <a:srgbClr val="FF0000"/>
                </a:solidFill>
                <a:latin typeface="+mj-ea"/>
                <a:ea typeface="+mj-ea"/>
              </a:rPr>
              <a:t>梯度下降</a:t>
            </a:r>
            <a:r>
              <a:rPr lang="zh-CN" altLang="en-US" sz="2400" b="1" dirty="0">
                <a:solidFill>
                  <a:srgbClr val="FF0000"/>
                </a:solidFill>
                <a:latin typeface="+mj-ea"/>
                <a:ea typeface="+mj-ea"/>
              </a:rPr>
              <a:t>（</a:t>
            </a:r>
            <a:r>
              <a:rPr lang="en-US" altLang="zh-CN" sz="2400" b="1" dirty="0">
                <a:solidFill>
                  <a:srgbClr val="FF0000"/>
                </a:solidFill>
                <a:latin typeface="+mj-ea"/>
                <a:ea typeface="+mj-ea"/>
              </a:rPr>
              <a:t>Stochastic Gradient Descent</a:t>
            </a:r>
            <a:r>
              <a:rPr lang="zh-CN" altLang="en-US" sz="2400" b="1" dirty="0">
                <a:solidFill>
                  <a:srgbClr val="FF0000"/>
                </a:solidFill>
                <a:latin typeface="+mj-ea"/>
                <a:ea typeface="+mj-ea"/>
              </a:rPr>
              <a:t>）</a:t>
            </a:r>
          </a:p>
        </p:txBody>
      </p:sp>
      <mc:AlternateContent xmlns:mc="http://schemas.openxmlformats.org/markup-compatibility/2006" xmlns:a14="http://schemas.microsoft.com/office/drawing/2010/main">
        <mc:Choice Requires="a14">
          <p:sp>
            <p:nvSpPr>
              <p:cNvPr id="4" name="矩形 3"/>
              <p:cNvSpPr/>
              <p:nvPr/>
            </p:nvSpPr>
            <p:spPr>
              <a:xfrm>
                <a:off x="-182293" y="1846193"/>
                <a:ext cx="6096000" cy="1324530"/>
              </a:xfrm>
              <a:prstGeom prst="rect">
                <a:avLst/>
              </a:prstGeom>
            </p:spPr>
            <p:txBody>
              <a:bodyPr>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800" i="1">
                          <a:latin typeface="Cambria Math" panose="02040503050406030204" pitchFamily="18" charset="0"/>
                          <a:ea typeface="宋体" panose="02010600030101010101" pitchFamily="2" charset="-122"/>
                          <a:cs typeface="Times New Roman" panose="02020603050405020304" pitchFamily="18" charset="0"/>
                        </a:rPr>
                        <m:t>=</m:t>
                      </m:r>
                      <m:r>
                        <a:rPr lang="en-US" altLang="zh-CN" sz="28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800" i="1">
                          <a:latin typeface="Cambria Math" panose="02040503050406030204" pitchFamily="18" charset="0"/>
                          <a:ea typeface="宋体" panose="02010600030101010101" pitchFamily="2" charset="-122"/>
                          <a:cs typeface="Times New Roman" panose="02020603050405020304" pitchFamily="18" charset="0"/>
                        </a:rPr>
                        <m:t>−</m:t>
                      </m:r>
                      <m:r>
                        <a:rPr lang="en-US" altLang="zh-CN" sz="2800" i="1">
                          <a:latin typeface="Cambria Math" panose="02040503050406030204" pitchFamily="18" charset="0"/>
                          <a:ea typeface="宋体" panose="02010600030101010101" pitchFamily="2" charset="-122"/>
                          <a:cs typeface="Times New Roman" panose="02020603050405020304" pitchFamily="18" charset="0"/>
                        </a:rPr>
                        <m:t>𝛼</m:t>
                      </m:r>
                      <m:r>
                        <a:rPr lang="en-US" altLang="zh-CN" sz="28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𝐽</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𝑤</m:t>
                          </m:r>
                        </m:den>
                      </m:f>
                    </m:oMath>
                  </m:oMathPara>
                </a14:m>
                <a:endParaRPr lang="zh-CN" altLang="zh-CN" sz="1800" dirty="0">
                  <a:effectLst/>
                  <a:latin typeface="Cambria" panose="02040503050406030204" pitchFamily="18" charset="0"/>
                  <a:cs typeface="Times New Roman" panose="02020603050405020304" pitchFamily="18" charset="0"/>
                </a:endParaRPr>
              </a:p>
              <a:p>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2293" y="1846193"/>
                <a:ext cx="6096000" cy="1324530"/>
              </a:xfrm>
              <a:prstGeom prst="rect">
                <a:avLst/>
              </a:prstGeom>
              <a:blipFill rotWithShape="1">
                <a:blip r:embed="rId2"/>
                <a:stretch>
                  <a:fillRect l="1" t="-19" r="10" b="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756754" y="3450907"/>
                <a:ext cx="9755940" cy="17186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latin typeface="Cambria Math" panose="02040503050406030204" pitchFamily="18" charset="0"/>
                            </a:rPr>
                          </m:ctrlPr>
                        </m:mPr>
                        <m:mr>
                          <m:e/>
                          <m:e>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𝑤</m:t>
                                    </m:r>
                                  </m:e>
                                  <m:sub>
                                    <m:r>
                                      <a:rPr lang="zh-CN" altLang="en-US" i="1">
                                        <a:latin typeface="Cambria Math" panose="02040503050406030204" pitchFamily="18" charset="0"/>
                                      </a:rPr>
                                      <m:t>𝑗</m:t>
                                    </m:r>
                                  </m:sub>
                                </m:sSub>
                              </m:den>
                            </m:f>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en-US" altLang="zh-CN" b="0" i="1" smtClean="0">
                                        <a:latin typeface="Cambria Math" panose="02040503050406030204" pitchFamily="18" charset="0"/>
                                      </a:rPr>
                                      <m:t>h</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e>
                              <m:sup>
                                <m:r>
                                  <a:rPr lang="zh-CN" altLang="en-US" i="0">
                                    <a:latin typeface="Cambria Math" panose="02040503050406030204" pitchFamily="18" charset="0"/>
                                  </a:rPr>
                                  <m:t>2</m:t>
                                </m:r>
                              </m:sup>
                            </m:sSup>
                            <m:r>
                              <a:rPr lang="zh-CN" altLang="en-US">
                                <a:latin typeface="Cambria Math" panose="02040503050406030204" pitchFamily="18" charset="0"/>
                              </a:rPr>
                              <m:t>=2⋅</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a:latin typeface="Cambria Math" panose="02040503050406030204" pitchFamily="18" charset="0"/>
                                  </a:rPr>
                                  <m:t>2</m:t>
                                </m:r>
                              </m:den>
                            </m:f>
                            <m:d>
                              <m:dPr>
                                <m:ctrlPr>
                                  <a:rPr lang="zh-CN" altLang="en-US" i="1">
                                    <a:latin typeface="Cambria Math" panose="02040503050406030204" pitchFamily="18" charset="0"/>
                                  </a:rPr>
                                </m:ctrlPr>
                              </m:dPr>
                              <m:e>
                                <m:r>
                                  <a:rPr lang="en-US" altLang="zh-CN" i="1">
                                    <a:latin typeface="Cambria Math" panose="02040503050406030204" pitchFamily="18" charset="0"/>
                                  </a:rPr>
                                  <m:t>h</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𝑤</m:t>
                                    </m:r>
                                  </m:e>
                                  <m:sub>
                                    <m:r>
                                      <a:rPr lang="zh-CN" altLang="en-US" i="1">
                                        <a:latin typeface="Cambria Math" panose="02040503050406030204" pitchFamily="18" charset="0"/>
                                      </a:rPr>
                                      <m:t>𝑗</m:t>
                                    </m:r>
                                  </m:sub>
                                </m:sSub>
                              </m:den>
                            </m:f>
                            <m:d>
                              <m:dPr>
                                <m:ctrlPr>
                                  <a:rPr lang="zh-CN" altLang="en-US" i="1">
                                    <a:latin typeface="Cambria Math" panose="02040503050406030204" pitchFamily="18" charset="0"/>
                                  </a:rPr>
                                </m:ctrlPr>
                              </m:dPr>
                              <m:e>
                                <m:r>
                                  <a:rPr lang="en-US" altLang="zh-CN" i="1">
                                    <a:latin typeface="Cambria Math" panose="02040503050406030204" pitchFamily="18" charset="0"/>
                                  </a:rPr>
                                  <m:t>h</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e>
                        </m:mr>
                        <m:mr>
                          <m:e/>
                          <m:e/>
                        </m:mr>
                        <m:mr>
                          <m:e/>
                          <m:e/>
                        </m:mr>
                        <m:mr>
                          <m:e/>
                          <m:e/>
                        </m:mr>
                      </m:m>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756754" y="3450907"/>
                <a:ext cx="9755940" cy="1718676"/>
              </a:xfrm>
              <a:prstGeom prst="rect">
                <a:avLst/>
              </a:prstGeom>
              <a:blipFill rotWithShape="1">
                <a:blip r:embed="rId3"/>
                <a:stretch>
                  <a:fillRect l="-4" t="-18" r="1" b="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90730" y="3429172"/>
                <a:ext cx="1432765" cy="898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zh-CN" i="1" smtClean="0">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𝑗</m:t>
                              </m:r>
                            </m:sub>
                          </m:sSub>
                        </m:den>
                      </m:f>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b="0" i="1" smtClean="0">
                          <a:latin typeface="Cambria Math" panose="02040503050406030204" pitchFamily="18" charset="0"/>
                        </a:rPr>
                        <m:t>𝑤</m:t>
                      </m:r>
                      <m:r>
                        <a:rPr lang="en-US" altLang="zh-CN" i="1">
                          <a:latin typeface="Cambria Math" panose="02040503050406030204" pitchFamily="18" charset="0"/>
                        </a:rPr>
                        <m:t>)</m:t>
                      </m:r>
                    </m:oMath>
                  </m:oMathPara>
                </a14:m>
                <a:endParaRPr lang="zh-CN" altLang="zh-CN" dirty="0"/>
              </a:p>
            </p:txBody>
          </p:sp>
        </mc:Choice>
        <mc:Fallback xmlns="">
          <p:sp>
            <p:nvSpPr>
              <p:cNvPr id="7" name="矩形 6"/>
              <p:cNvSpPr>
                <a:spLocks noRot="1" noChangeAspect="1" noMove="1" noResize="1" noEditPoints="1" noAdjustHandles="1" noChangeArrowheads="1" noChangeShapeType="1" noTextEdit="1"/>
              </p:cNvSpPr>
              <p:nvPr/>
            </p:nvSpPr>
            <p:spPr>
              <a:xfrm>
                <a:off x="790730" y="3429172"/>
                <a:ext cx="1432765" cy="898836"/>
              </a:xfrm>
              <a:prstGeom prst="rect">
                <a:avLst/>
              </a:prstGeom>
              <a:blipFill rotWithShape="1">
                <a:blip r:embed="rId4"/>
                <a:stretch>
                  <a:fillRect l="-11" t="-19" r="25" b="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12821" y="2634501"/>
                <a:ext cx="3683380"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𝐽</m:t>
                      </m:r>
                      <m:r>
                        <a:rPr lang="zh-CN" altLang="en-US" i="0">
                          <a:latin typeface="Cambria Math" panose="02040503050406030204" pitchFamily="18" charset="0"/>
                        </a:rPr>
                        <m:t>(</m:t>
                      </m:r>
                      <m:r>
                        <a:rPr lang="en-US" altLang="zh-CN" b="0" i="1" smtClean="0">
                          <a:latin typeface="Cambria Math" panose="02040503050406030204" pitchFamily="18" charset="0"/>
                        </a:rPr>
                        <m:t>𝑤</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en-US" altLang="zh-CN" b="0" i="1" smtClean="0">
                                  <a:latin typeface="Cambria Math" panose="02040503050406030204" pitchFamily="18" charset="0"/>
                                </a:rPr>
                                <m:t>h</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e>
                        <m:sup>
                          <m:r>
                            <a:rPr lang="zh-CN" altLang="en-US" i="0">
                              <a:latin typeface="Cambria Math" panose="02040503050406030204" pitchFamily="18" charset="0"/>
                            </a:rPr>
                            <m:t>2</m:t>
                          </m:r>
                        </m:sup>
                      </m:sSup>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912821" y="2634501"/>
                <a:ext cx="3683380" cy="783804"/>
              </a:xfrm>
              <a:prstGeom prst="rect">
                <a:avLst/>
              </a:prstGeom>
              <a:blipFill rotWithShape="1">
                <a:blip r:embed="rId5"/>
                <a:stretch>
                  <a:fillRect l="-9" t="-66" r="2" b="13"/>
                </a:stretch>
              </a:blipFill>
            </p:spPr>
            <p:txBody>
              <a:bodyPr/>
              <a:lstStyle/>
              <a:p>
                <a:r>
                  <a:rPr lang="zh-CN" altLang="en-US">
                    <a:noFill/>
                  </a:rPr>
                  <a:t> </a:t>
                </a:r>
              </a:p>
            </p:txBody>
          </p:sp>
        </mc:Fallback>
      </mc:AlternateContent>
      <p:sp>
        <p:nvSpPr>
          <p:cNvPr id="10" name="矩形 9"/>
          <p:cNvSpPr/>
          <p:nvPr/>
        </p:nvSpPr>
        <p:spPr>
          <a:xfrm>
            <a:off x="717203" y="2071426"/>
            <a:ext cx="800219" cy="461665"/>
          </a:xfrm>
          <a:prstGeom prst="rect">
            <a:avLst/>
          </a:prstGeom>
        </p:spPr>
        <p:txBody>
          <a:bodyPr wrap="none">
            <a:spAutoFit/>
          </a:bodyPr>
          <a:lstStyle/>
          <a:p>
            <a:r>
              <a:rPr lang="zh-CN" altLang="en-US" sz="2400" b="1" dirty="0"/>
              <a:t>推导</a:t>
            </a:r>
            <a:endParaRPr lang="zh-CN" altLang="en-US" sz="2400" dirty="0"/>
          </a:p>
        </p:txBody>
      </p:sp>
      <mc:AlternateContent xmlns:mc="http://schemas.openxmlformats.org/markup-compatibility/2006" xmlns:a14="http://schemas.microsoft.com/office/drawing/2010/main">
        <mc:Choice Requires="a14">
          <p:sp>
            <p:nvSpPr>
              <p:cNvPr id="26" name="矩形 25"/>
              <p:cNvSpPr/>
              <p:nvPr/>
            </p:nvSpPr>
            <p:spPr>
              <a:xfrm>
                <a:off x="4414932" y="2077831"/>
                <a:ext cx="6485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effectLst/>
                          <a:latin typeface="Cambria Math" panose="02040503050406030204" pitchFamily="18" charset="0"/>
                          <a:ea typeface="Cambria Math" panose="02040503050406030204" pitchFamily="18" charset="0"/>
                        </a:rPr>
                        <m:t>h</m:t>
                      </m:r>
                      <m:d>
                        <m:dPr>
                          <m:ctrlPr>
                            <a:rPr lang="zh-CN" altLang="zh-CN" i="1">
                              <a:effectLst/>
                              <a:latin typeface="Cambria Math" panose="02040503050406030204" pitchFamily="18" charset="0"/>
                              <a:ea typeface="Cambria Math" panose="02040503050406030204" pitchFamily="18" charset="0"/>
                            </a:rPr>
                          </m:ctrlPr>
                        </m:d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𝑤</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4414932" y="2077831"/>
                <a:ext cx="6485814" cy="461665"/>
              </a:xfrm>
              <a:prstGeom prst="rect">
                <a:avLst/>
              </a:prstGeom>
              <a:blipFill rotWithShape="1">
                <a:blip r:embed="rId6"/>
                <a:stretch>
                  <a:fillRect l="-6" t="-24" r="-1277" b="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175285" y="4345202"/>
                <a:ext cx="5934638" cy="1095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h</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d>
                                    <m:dPr>
                                      <m:ctrlPr>
                                        <a:rPr lang="zh-CN" altLang="zh-CN" i="1">
                                          <a:latin typeface="Cambria Math" panose="02040503050406030204" pitchFamily="18" charset="0"/>
                                        </a:rPr>
                                      </m:ctrlPr>
                                    </m:dPr>
                                    <m:e>
                                      <m:r>
                                        <a:rPr lang="en-US" altLang="zh-CN" i="1">
                                          <a:latin typeface="Cambria Math" panose="02040503050406030204" pitchFamily="18" charset="0"/>
                                        </a:rPr>
                                        <m:t>𝑖</m:t>
                                      </m:r>
                                    </m:e>
                                  </m:d>
                                </m:sup>
                              </m:sSup>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d>
                                <m:dPr>
                                  <m:ctrlPr>
                                    <a:rPr lang="zh-CN" altLang="zh-CN" i="1">
                                      <a:latin typeface="Cambria Math" panose="02040503050406030204" pitchFamily="18" charset="0"/>
                                    </a:rPr>
                                  </m:ctrlPr>
                                </m:dPr>
                                <m:e>
                                  <m:r>
                                    <a:rPr lang="en-US" altLang="zh-CN" i="1">
                                      <a:latin typeface="Cambria Math" panose="02040503050406030204" pitchFamily="18" charset="0"/>
                                    </a:rPr>
                                    <m:t>𝑖</m:t>
                                  </m:r>
                                </m:e>
                              </m:d>
                            </m:sup>
                          </m:sSup>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r>
                            <a:rPr lang="en-US" altLang="zh-CN" i="1">
                              <a:latin typeface="Cambria Math" panose="02040503050406030204" pitchFamily="18" charset="0"/>
                            </a:rPr>
                            <m:t>(</m:t>
                          </m:r>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p>
                      </m:sSub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p>
                      </m:sSup>
                      <m:r>
                        <a:rPr lang="en-US" altLang="zh-CN" i="1">
                          <a:latin typeface="Cambria Math" panose="02040503050406030204" pitchFamily="18" charset="0"/>
                        </a:rPr>
                        <m:t>))</m:t>
                      </m:r>
                    </m:oMath>
                  </m:oMathPara>
                </a14:m>
                <a:endParaRPr lang="zh-CN" altLang="zh-CN" dirty="0"/>
              </a:p>
            </p:txBody>
          </p:sp>
        </mc:Choice>
        <mc:Fallback xmlns="">
          <p:sp>
            <p:nvSpPr>
              <p:cNvPr id="3" name="矩形 2"/>
              <p:cNvSpPr>
                <a:spLocks noRot="1" noChangeAspect="1" noMove="1" noResize="1" noEditPoints="1" noAdjustHandles="1" noChangeArrowheads="1" noChangeShapeType="1" noTextEdit="1"/>
              </p:cNvSpPr>
              <p:nvPr/>
            </p:nvSpPr>
            <p:spPr>
              <a:xfrm>
                <a:off x="2175285" y="4345202"/>
                <a:ext cx="5934638" cy="1095108"/>
              </a:xfrm>
              <a:prstGeom prst="rect">
                <a:avLst/>
              </a:prstGeom>
              <a:blipFill rotWithShape="1">
                <a:blip r:embed="rId7"/>
                <a:stretch>
                  <a:fillRect l="-7" t="-49" r="6" b="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223495" y="5819532"/>
                <a:ext cx="3162725" cy="524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d>
                        <m:dPr>
                          <m:ctrlPr>
                            <a:rPr lang="zh-CN" altLang="en-US" i="1">
                              <a:latin typeface="Cambria Math" panose="02040503050406030204" pitchFamily="18" charset="0"/>
                            </a:rPr>
                          </m:ctrlPr>
                        </m:dPr>
                        <m:e>
                          <m:r>
                            <a:rPr lang="en-US" altLang="zh-CN" i="1">
                              <a:latin typeface="Cambria Math" panose="02040503050406030204" pitchFamily="18" charset="0"/>
                            </a:rPr>
                            <m:t>h</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𝑦</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𝑗</m:t>
                              </m:r>
                            </m:sub>
                          </m:sSub>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223495" y="5819532"/>
                <a:ext cx="3162725" cy="524952"/>
              </a:xfrm>
              <a:prstGeom prst="rect">
                <a:avLst/>
              </a:prstGeom>
              <a:blipFill rotWithShape="1">
                <a:blip r:embed="rId8"/>
                <a:stretch>
                  <a:fillRect l="-11" t="-75" r="5" b="38"/>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548883" y="68192"/>
            <a:ext cx="67262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梯度下降的三种形式</a:t>
            </a:r>
          </a:p>
        </p:txBody>
      </p: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文本框 16"/>
          <p:cNvSpPr txBox="1"/>
          <p:nvPr/>
        </p:nvSpPr>
        <p:spPr>
          <a:xfrm>
            <a:off x="548882" y="1505128"/>
            <a:ext cx="8263021" cy="461665"/>
          </a:xfrm>
          <a:prstGeom prst="rect">
            <a:avLst/>
          </a:prstGeom>
          <a:noFill/>
        </p:spPr>
        <p:txBody>
          <a:bodyPr wrap="square" rtlCol="0">
            <a:spAutoFit/>
          </a:bodyPr>
          <a:lstStyle/>
          <a:p>
            <a:r>
              <a:rPr lang="zh-CN" altLang="en-US" sz="2400" b="1" dirty="0">
                <a:solidFill>
                  <a:srgbClr val="FF0000"/>
                </a:solidFill>
                <a:latin typeface="+mj-ea"/>
                <a:ea typeface="+mj-ea"/>
              </a:rPr>
              <a:t>随机</a:t>
            </a:r>
            <a:r>
              <a:rPr lang="zh-CN" altLang="zh-CN" sz="2400" b="1" dirty="0">
                <a:solidFill>
                  <a:srgbClr val="FF0000"/>
                </a:solidFill>
                <a:latin typeface="+mj-ea"/>
                <a:ea typeface="+mj-ea"/>
              </a:rPr>
              <a:t>梯度下降</a:t>
            </a:r>
            <a:r>
              <a:rPr lang="zh-CN" altLang="en-US" sz="2400" b="1" dirty="0">
                <a:solidFill>
                  <a:srgbClr val="FF0000"/>
                </a:solidFill>
                <a:latin typeface="+mj-ea"/>
                <a:ea typeface="+mj-ea"/>
              </a:rPr>
              <a:t>（</a:t>
            </a:r>
            <a:r>
              <a:rPr lang="en-US" altLang="zh-CN" sz="2400" b="1" dirty="0">
                <a:solidFill>
                  <a:srgbClr val="FF0000"/>
                </a:solidFill>
                <a:latin typeface="+mj-ea"/>
                <a:ea typeface="+mj-ea"/>
              </a:rPr>
              <a:t>Stochastic Gradient Descent</a:t>
            </a:r>
            <a:r>
              <a:rPr lang="zh-CN" altLang="en-US" sz="2400" b="1" dirty="0">
                <a:solidFill>
                  <a:srgbClr val="FF0000"/>
                </a:solidFill>
                <a:latin typeface="+mj-ea"/>
                <a:ea typeface="+mj-ea"/>
              </a:rPr>
              <a:t>）</a:t>
            </a:r>
          </a:p>
        </p:txBody>
      </p:sp>
      <p:sp>
        <p:nvSpPr>
          <p:cNvPr id="18" name="矩形 17"/>
          <p:cNvSpPr/>
          <p:nvPr/>
        </p:nvSpPr>
        <p:spPr>
          <a:xfrm>
            <a:off x="548882" y="2102663"/>
            <a:ext cx="10328383" cy="830997"/>
          </a:xfrm>
          <a:prstGeom prst="rect">
            <a:avLst/>
          </a:prstGeom>
        </p:spPr>
        <p:txBody>
          <a:bodyPr wrap="square">
            <a:spAutoFit/>
          </a:bodyPr>
          <a:lstStyle/>
          <a:p>
            <a:r>
              <a:rPr lang="zh-CN" altLang="zh-CN" kern="100" dirty="0">
                <a:latin typeface="微软雅黑" panose="020B0503020204020204" pitchFamily="34" charset="-122"/>
                <a:cs typeface="Times New Roman" panose="02020603050405020304" pitchFamily="18" charset="0"/>
              </a:rPr>
              <a:t>梯度下降的每一步中，</a:t>
            </a:r>
            <a:r>
              <a:rPr lang="zh-CN" altLang="en-US" kern="100" dirty="0">
                <a:latin typeface="微软雅黑" panose="020B0503020204020204" pitchFamily="34" charset="-122"/>
                <a:cs typeface="Times New Roman" panose="02020603050405020304" pitchFamily="18" charset="0"/>
              </a:rPr>
              <a:t>用到</a:t>
            </a:r>
            <a:r>
              <a:rPr lang="zh-CN" altLang="en-US" kern="100" dirty="0">
                <a:solidFill>
                  <a:srgbClr val="FF0000"/>
                </a:solidFill>
                <a:latin typeface="微软雅黑" panose="020B0503020204020204" pitchFamily="34" charset="-122"/>
                <a:cs typeface="Times New Roman" panose="02020603050405020304" pitchFamily="18" charset="0"/>
              </a:rPr>
              <a:t>一个</a:t>
            </a:r>
            <a:r>
              <a:rPr lang="zh-CN" altLang="en-US" kern="100" dirty="0">
                <a:latin typeface="微软雅黑" panose="020B0503020204020204" pitchFamily="34" charset="-122"/>
                <a:cs typeface="Times New Roman" panose="02020603050405020304" pitchFamily="18" charset="0"/>
              </a:rPr>
              <a:t>样本，</a:t>
            </a:r>
            <a:r>
              <a:rPr lang="zh-CN" altLang="zh-CN" kern="100" dirty="0">
                <a:latin typeface="微软雅黑" panose="020B0503020204020204" pitchFamily="34" charset="-122"/>
                <a:cs typeface="Times New Roman" panose="02020603050405020304" pitchFamily="18" charset="0"/>
              </a:rPr>
              <a:t>在每一次计算之后便更新参数，而不需要首先将所有的训练集求和</a:t>
            </a:r>
            <a:endParaRPr lang="zh-CN" altLang="en-US" kern="100" dirty="0">
              <a:latin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2027594" y="3125833"/>
                <a:ext cx="6411119" cy="1839927"/>
              </a:xfrm>
              <a:prstGeom prst="rect">
                <a:avLst/>
              </a:prstGeom>
            </p:spPr>
            <p:txBody>
              <a:bodyPr wrap="square">
                <a:spAutoFit/>
              </a:bodyPr>
              <a:lstStyle/>
              <a:p>
                <a:pPr indent="267970" algn="just">
                  <a:lnSpc>
                    <a:spcPct val="150000"/>
                  </a:lnSpc>
                  <a:spcAft>
                    <a:spcPts val="0"/>
                  </a:spcAft>
                </a:pPr>
                <a:r>
                  <a:rPr lang="zh-CN" altLang="en-US" b="1" kern="100" dirty="0">
                    <a:latin typeface="微软雅黑" panose="020B0503020204020204" pitchFamily="34" charset="-122"/>
                    <a:cs typeface="Times New Roman" panose="02020603050405020304" pitchFamily="18" charset="0"/>
                  </a:rPr>
                  <a:t>参数更新</a:t>
                </a:r>
                <a:endParaRPr lang="zh-CN" altLang="zh-CN" sz="1800" kern="100" dirty="0">
                  <a:effectLst/>
                  <a:latin typeface="微软雅黑" panose="020B0503020204020204" pitchFamily="34" charset="-122"/>
                  <a:cs typeface="Times New Roman" panose="02020603050405020304" pitchFamily="18" charset="0"/>
                </a:endParaRPr>
              </a:p>
              <a:p>
                <a:pPr marL="400050" indent="-133350" algn="just">
                  <a:lnSpc>
                    <a:spcPct val="150000"/>
                  </a:lnSpc>
                  <a:spcAft>
                    <a:spcPts val="0"/>
                  </a:spcAft>
                </a:pPr>
                <a14:m>
                  <m:oMath xmlns:m="http://schemas.openxmlformats.org/officeDocument/2006/math">
                    <m:sSub>
                      <m:sSubPr>
                        <m:ctrlPr>
                          <a:rPr lang="zh-CN" altLang="zh-CN" sz="2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800" i="1" kern="100">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𝛼</m:t>
                    </m:r>
                    <m:d>
                      <m:d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kern="100" smtClean="0">
                            <a:effectLst/>
                            <a:latin typeface="Cambria Math" panose="02040503050406030204" pitchFamily="18" charset="0"/>
                            <a:ea typeface="Cambria Math" panose="02040503050406030204" pitchFamily="18" charset="0"/>
                            <a:cs typeface="Times New Roman" panose="02020603050405020304" pitchFamily="18" charset="0"/>
                          </a:rPr>
                          <m:t>h</m:t>
                        </m:r>
                        <m:d>
                          <m:d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sup>
                            </m:sSup>
                          </m:e>
                        </m:d>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sup>
                        </m:sSup>
                      </m:e>
                    </m:d>
                    <m:sSup>
                      <m:sSup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sup>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en-US" altLang="zh-CN" sz="1800" kern="100" dirty="0">
                    <a:effectLst/>
                    <a:latin typeface="微软雅黑" panose="020B0503020204020204" pitchFamily="34" charset="-122"/>
                    <a:cs typeface="Times New Roman" panose="02020603050405020304" pitchFamily="18" charset="0"/>
                  </a:rPr>
                  <a:t> </a:t>
                </a:r>
                <a:br>
                  <a:rPr lang="en-US" altLang="zh-CN" sz="1800" kern="100" dirty="0">
                    <a:effectLst/>
                    <a:latin typeface="微软雅黑" panose="020B0503020204020204" pitchFamily="34" charset="-122"/>
                    <a:cs typeface="Times New Roman" panose="02020603050405020304" pitchFamily="18" charset="0"/>
                  </a:rPr>
                </a:br>
                <a:r>
                  <a:rPr lang="en-US" altLang="zh-CN" sz="1800" dirty="0">
                    <a:latin typeface="Cambria" panose="02040503050406030204" pitchFamily="18" charset="0"/>
                    <a:cs typeface="Times New Roman" panose="02020603050405020304" pitchFamily="18" charset="0"/>
                  </a:rPr>
                  <a:t>           (</a:t>
                </a:r>
                <a:r>
                  <a:rPr lang="zh-CN" altLang="en-US" sz="1800" dirty="0">
                    <a:latin typeface="Cambria" panose="02040503050406030204" pitchFamily="18" charset="0"/>
                    <a:cs typeface="Times New Roman" panose="02020603050405020304" pitchFamily="18" charset="0"/>
                  </a:rPr>
                  <a:t>同步更新</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800" dirty="0">
                    <a:latin typeface="Cambria" panose="02040503050406030204" pitchFamily="18" charset="0"/>
                    <a:cs typeface="Times New Roman" panose="02020603050405020304" pitchFamily="18" charset="0"/>
                  </a:rPr>
                  <a:t> </a:t>
                </a:r>
                <a:r>
                  <a:rPr lang="zh-CN" altLang="en-US" sz="1800" dirty="0">
                    <a:latin typeface="Cambria" panose="02040503050406030204" pitchFamily="18" charset="0"/>
                    <a:cs typeface="Times New Roman" panose="02020603050405020304" pitchFamily="18" charset="0"/>
                  </a:rPr>
                  <a:t>，</a:t>
                </a:r>
                <a:r>
                  <a:rPr lang="en-US" altLang="zh-CN" sz="1800" dirty="0">
                    <a:latin typeface="Cambria" panose="02040503050406030204" pitchFamily="18" charset="0"/>
                    <a:cs typeface="Times New Roman" panose="02020603050405020304" pitchFamily="18" charset="0"/>
                  </a:rPr>
                  <a:t>(</a:t>
                </a:r>
                <a:r>
                  <a:rPr lang="en-US" altLang="zh-CN" sz="1800" i="1" dirty="0">
                    <a:latin typeface="Cambria" panose="02040503050406030204" pitchFamily="18" charset="0"/>
                    <a:cs typeface="Times New Roman" panose="02020603050405020304" pitchFamily="18" charset="0"/>
                  </a:rPr>
                  <a:t>j</a:t>
                </a:r>
                <a:r>
                  <a:rPr lang="en-US" altLang="zh-CN" sz="1800" dirty="0">
                    <a:latin typeface="Cambria" panose="02040503050406030204" pitchFamily="18" charset="0"/>
                    <a:cs typeface="Times New Roman" panose="02020603050405020304" pitchFamily="18" charset="0"/>
                  </a:rPr>
                  <a:t>=0,1,...,</a:t>
                </a:r>
                <a:r>
                  <a:rPr lang="en-US" altLang="zh-CN" sz="1800" i="1" dirty="0">
                    <a:latin typeface="Cambria" panose="02040503050406030204" pitchFamily="18" charset="0"/>
                    <a:cs typeface="Times New Roman" panose="02020603050405020304" pitchFamily="18" charset="0"/>
                  </a:rPr>
                  <a:t>n</a:t>
                </a:r>
                <a:r>
                  <a:rPr lang="en-US" altLang="zh-CN" sz="1800" dirty="0">
                    <a:latin typeface="Cambria" panose="02040503050406030204" pitchFamily="18" charset="0"/>
                    <a:cs typeface="Times New Roman" panose="02020603050405020304" pitchFamily="18" charset="0"/>
                  </a:rPr>
                  <a:t> ))</a:t>
                </a:r>
                <a:endParaRPr lang="zh-CN" altLang="zh-CN" sz="1800" kern="100" dirty="0">
                  <a:effectLst/>
                  <a:latin typeface="微软雅黑" panose="020B0503020204020204" pitchFamily="34" charset="-122"/>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027594" y="3125833"/>
                <a:ext cx="6411119" cy="1839927"/>
              </a:xfrm>
              <a:prstGeom prst="rect">
                <a:avLst/>
              </a:prstGeom>
              <a:blipFill rotWithShape="1">
                <a:blip r:embed="rId2"/>
                <a:stretch>
                  <a:fillRect l="-1" t="-20" r="3" b="3"/>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852012" y="3025254"/>
            <a:ext cx="4121624" cy="2474794"/>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786" name="文本框 22"/>
          <p:cNvSpPr txBox="1">
            <a:spLocks noChangeArrowheads="1"/>
          </p:cNvSpPr>
          <p:nvPr/>
        </p:nvSpPr>
        <p:spPr bwMode="auto">
          <a:xfrm>
            <a:off x="604203" y="325072"/>
            <a:ext cx="6726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梯度下降的三种形式</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文本框 18"/>
          <p:cNvSpPr txBox="1"/>
          <p:nvPr/>
        </p:nvSpPr>
        <p:spPr>
          <a:xfrm>
            <a:off x="927733" y="1276907"/>
            <a:ext cx="8357294" cy="461665"/>
          </a:xfrm>
          <a:prstGeom prst="rect">
            <a:avLst/>
          </a:prstGeom>
          <a:noFill/>
        </p:spPr>
        <p:txBody>
          <a:bodyPr wrap="square" rtlCol="0">
            <a:spAutoFit/>
          </a:bodyPr>
          <a:lstStyle/>
          <a:p>
            <a:r>
              <a:rPr lang="zh-CN" altLang="en-US" sz="2400" b="1" dirty="0">
                <a:solidFill>
                  <a:srgbClr val="FF0000"/>
                </a:solidFill>
                <a:latin typeface="+mj-ea"/>
                <a:ea typeface="+mj-ea"/>
              </a:rPr>
              <a:t>小</a:t>
            </a:r>
            <a:r>
              <a:rPr lang="zh-CN" altLang="zh-CN" sz="2400" b="1" dirty="0">
                <a:solidFill>
                  <a:srgbClr val="FF0000"/>
                </a:solidFill>
                <a:latin typeface="+mj-ea"/>
                <a:ea typeface="+mj-ea"/>
              </a:rPr>
              <a:t>批量梯度下降</a:t>
            </a:r>
            <a:r>
              <a:rPr lang="zh-CN" altLang="en-US" sz="2400" b="1" dirty="0">
                <a:solidFill>
                  <a:srgbClr val="FF0000"/>
                </a:solidFill>
                <a:latin typeface="+mj-ea"/>
                <a:ea typeface="+mj-ea"/>
              </a:rPr>
              <a:t>（</a:t>
            </a:r>
            <a:r>
              <a:rPr lang="en-US" altLang="zh-CN" sz="2400" b="1" dirty="0">
                <a:solidFill>
                  <a:srgbClr val="FF0000"/>
                </a:solidFill>
                <a:latin typeface="+mj-ea"/>
                <a:ea typeface="+mj-ea"/>
              </a:rPr>
              <a:t>Mini-Batch Gradient Descent</a:t>
            </a:r>
            <a:r>
              <a:rPr lang="zh-CN" altLang="en-US" sz="2400" b="1" dirty="0">
                <a:solidFill>
                  <a:srgbClr val="FF0000"/>
                </a:solidFill>
                <a:latin typeface="+mj-ea"/>
                <a:ea typeface="+mj-ea"/>
              </a:rPr>
              <a:t>）</a:t>
            </a:r>
          </a:p>
        </p:txBody>
      </p:sp>
      <mc:AlternateContent xmlns:mc="http://schemas.openxmlformats.org/markup-compatibility/2006" xmlns:a14="http://schemas.microsoft.com/office/drawing/2010/main">
        <mc:Choice Requires="a14">
          <p:sp>
            <p:nvSpPr>
              <p:cNvPr id="22" name="矩形 21"/>
              <p:cNvSpPr/>
              <p:nvPr/>
            </p:nvSpPr>
            <p:spPr>
              <a:xfrm>
                <a:off x="927733" y="1822581"/>
                <a:ext cx="7065536" cy="1569660"/>
              </a:xfrm>
              <a:prstGeom prst="rect">
                <a:avLst/>
              </a:prstGeom>
            </p:spPr>
            <p:txBody>
              <a:bodyPr wrap="square">
                <a:spAutoFit/>
              </a:bodyPr>
              <a:lstStyle/>
              <a:p>
                <a:r>
                  <a:rPr lang="zh-CN" altLang="zh-CN" kern="100" dirty="0">
                    <a:latin typeface="微软雅黑" panose="020B0503020204020204" pitchFamily="34" charset="-122"/>
                    <a:cs typeface="Times New Roman" panose="02020603050405020304" pitchFamily="18" charset="0"/>
                  </a:rPr>
                  <a:t>梯度下降的每一步中，用到了</a:t>
                </a:r>
                <a:r>
                  <a:rPr lang="zh-CN" altLang="en-US" kern="100" dirty="0">
                    <a:solidFill>
                      <a:srgbClr val="FF0000"/>
                    </a:solidFill>
                    <a:latin typeface="微软雅黑" panose="020B0503020204020204" pitchFamily="34" charset="-122"/>
                    <a:cs typeface="Times New Roman" panose="02020603050405020304" pitchFamily="18" charset="0"/>
                  </a:rPr>
                  <a:t>一定批量</a:t>
                </a:r>
                <a:r>
                  <a:rPr lang="zh-CN" altLang="zh-CN" kern="100" dirty="0">
                    <a:latin typeface="微软雅黑" panose="020B0503020204020204" pitchFamily="34" charset="-122"/>
                    <a:cs typeface="Times New Roman" panose="02020603050405020304" pitchFamily="18" charset="0"/>
                  </a:rPr>
                  <a:t>的训练样本</a:t>
                </a:r>
                <a:endParaRPr lang="en-US" altLang="zh-CN" kern="100" dirty="0">
                  <a:latin typeface="微软雅黑" panose="020B0503020204020204" pitchFamily="34" charset="-122"/>
                  <a:cs typeface="Times New Roman" panose="02020603050405020304" pitchFamily="18" charset="0"/>
                </a:endParaRPr>
              </a:p>
              <a:p>
                <a:endParaRPr lang="en-US" altLang="zh-CN" dirty="0"/>
              </a:p>
              <a:p>
                <a:r>
                  <a:rPr lang="zh-CN" altLang="zh-CN" dirty="0"/>
                  <a:t>每计算常数</a:t>
                </a:r>
                <a14:m>
                  <m:oMath xmlns:m="http://schemas.openxmlformats.org/officeDocument/2006/math">
                    <m:r>
                      <a:rPr lang="en-US" altLang="zh-CN" i="1" smtClean="0">
                        <a:solidFill>
                          <a:srgbClr val="FF0000"/>
                        </a:solidFill>
                        <a:latin typeface="Cambria Math" panose="02040503050406030204" pitchFamily="18" charset="0"/>
                      </a:rPr>
                      <m:t>𝑏</m:t>
                    </m:r>
                  </m:oMath>
                </a14:m>
                <a:r>
                  <a:rPr lang="zh-CN" altLang="zh-CN" dirty="0"/>
                  <a:t>次训练实例，便更新一次参数 </a:t>
                </a:r>
                <a14:m>
                  <m:oMath xmlns:m="http://schemas.openxmlformats.org/officeDocument/2006/math">
                    <m:r>
                      <a:rPr lang="en-US" altLang="zh-CN" b="0" i="1" smtClean="0">
                        <a:latin typeface="Cambria Math" panose="02040503050406030204" pitchFamily="18" charset="0"/>
                      </a:rPr>
                      <m:t>𝑤</m:t>
                    </m:r>
                  </m:oMath>
                </a14:m>
                <a:r>
                  <a:rPr lang="en-US" altLang="zh-CN" dirty="0"/>
                  <a:t> </a:t>
                </a:r>
              </a:p>
              <a:p>
                <a:endParaRPr lang="en-US" altLang="zh-CN" dirty="0"/>
              </a:p>
            </p:txBody>
          </p:sp>
        </mc:Choice>
        <mc:Fallback xmlns="">
          <p:sp>
            <p:nvSpPr>
              <p:cNvPr id="22" name="矩形 21"/>
              <p:cNvSpPr>
                <a:spLocks noRot="1" noChangeAspect="1" noMove="1" noResize="1" noEditPoints="1" noAdjustHandles="1" noChangeArrowheads="1" noChangeShapeType="1" noTextEdit="1"/>
              </p:cNvSpPr>
              <p:nvPr/>
            </p:nvSpPr>
            <p:spPr>
              <a:xfrm>
                <a:off x="927733" y="1822581"/>
                <a:ext cx="7065536" cy="1569660"/>
              </a:xfrm>
              <a:prstGeom prst="rect">
                <a:avLst/>
              </a:prstGeom>
              <a:blipFill rotWithShape="1">
                <a:blip r:embed="rId2"/>
                <a:stretch>
                  <a:fillRect l="-9" t="-8" r="7" b="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7947547" y="3273790"/>
                <a:ext cx="4016990" cy="2308324"/>
              </a:xfrm>
              <a:prstGeom prst="rect">
                <a:avLst/>
              </a:prstGeom>
            </p:spPr>
            <p:txBody>
              <a:bodyPr wrap="square">
                <a:spAutoFit/>
              </a:bodyPr>
              <a:lstStyle/>
              <a:p>
                <a14:m>
                  <m:oMath xmlns:m="http://schemas.openxmlformats.org/officeDocument/2006/math">
                    <m:r>
                      <a:rPr lang="en-US" altLang="zh-CN" i="1">
                        <a:latin typeface="Cambria Math" panose="02040503050406030204" pitchFamily="18" charset="0"/>
                      </a:rPr>
                      <m:t>𝑏</m:t>
                    </m:r>
                  </m:oMath>
                </a14:m>
                <a:r>
                  <a:rPr lang="en-US" altLang="zh-CN" dirty="0"/>
                  <a:t>=1</a:t>
                </a:r>
                <a:r>
                  <a:rPr lang="zh-CN" altLang="en-US" dirty="0"/>
                  <a:t>（随机梯度下降</a:t>
                </a:r>
                <a:r>
                  <a:rPr lang="en-US" altLang="zh-CN" dirty="0"/>
                  <a:t>,SGD</a:t>
                </a:r>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𝑏</m:t>
                    </m:r>
                  </m:oMath>
                </a14:m>
                <a:r>
                  <a:rPr lang="en-US" altLang="zh-CN" dirty="0"/>
                  <a:t>=m</a:t>
                </a:r>
                <a:r>
                  <a:rPr lang="zh-CN" altLang="en-US" dirty="0"/>
                  <a:t>（批量梯度下降</a:t>
                </a:r>
                <a:r>
                  <a:rPr lang="en-US" altLang="zh-CN" dirty="0"/>
                  <a:t>,</a:t>
                </a:r>
                <a:r>
                  <a:rPr lang="en-US" altLang="zh-CN" dirty="0" err="1"/>
                  <a:t>BGD</a:t>
                </a:r>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𝑏</m:t>
                    </m:r>
                  </m:oMath>
                </a14:m>
                <a:r>
                  <a:rPr lang="en-US" altLang="zh-CN" dirty="0"/>
                  <a:t>=</a:t>
                </a:r>
                <a:r>
                  <a:rPr lang="en-US" altLang="zh-CN" i="1" dirty="0" err="1"/>
                  <a:t>batch_size</a:t>
                </a:r>
                <a:r>
                  <a:rPr lang="zh-CN" altLang="en-US" dirty="0"/>
                  <a:t>，通常是</a:t>
                </a:r>
                <a:r>
                  <a:rPr lang="en-US" altLang="zh-CN" dirty="0"/>
                  <a:t>2</a:t>
                </a:r>
                <a:r>
                  <a:rPr lang="zh-CN" altLang="en-US" dirty="0"/>
                  <a:t>的指数倍，常见有</a:t>
                </a:r>
                <a:r>
                  <a:rPr lang="en-US" altLang="zh-CN" dirty="0"/>
                  <a:t>32,64,128</a:t>
                </a:r>
                <a:r>
                  <a:rPr lang="zh-CN" altLang="en-US" dirty="0"/>
                  <a:t>等。（小批量梯度下降</a:t>
                </a:r>
                <a:r>
                  <a:rPr lang="en-US" altLang="zh-CN" dirty="0"/>
                  <a:t>,MBGD</a:t>
                </a:r>
                <a:r>
                  <a:rPr lang="zh-CN" altLang="en-US" dirty="0"/>
                  <a:t>）</a:t>
                </a:r>
                <a:endParaRPr lang="en-US" altLang="zh-CN" dirty="0"/>
              </a:p>
              <a:p>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7947547" y="3273790"/>
                <a:ext cx="4016990" cy="2308324"/>
              </a:xfrm>
              <a:prstGeom prst="rect">
                <a:avLst/>
              </a:prstGeom>
              <a:blipFill rotWithShape="1">
                <a:blip r:embed="rId3"/>
                <a:stretch>
                  <a:fillRect l="-13" t="-16" r="12" b="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044921" y="3116760"/>
                <a:ext cx="6096000" cy="2622385"/>
              </a:xfrm>
              <a:prstGeom prst="rect">
                <a:avLst/>
              </a:prstGeom>
            </p:spPr>
            <p:txBody>
              <a:bodyPr>
                <a:spAutoFit/>
              </a:bodyPr>
              <a:lstStyle/>
              <a:p>
                <a:pPr indent="267970" algn="just">
                  <a:lnSpc>
                    <a:spcPct val="150000"/>
                  </a:lnSpc>
                  <a:spcAft>
                    <a:spcPts val="0"/>
                  </a:spcAft>
                </a:pPr>
                <a:r>
                  <a:rPr lang="zh-CN" altLang="en-US" b="1" kern="100" dirty="0">
                    <a:latin typeface="微软雅黑" panose="020B0503020204020204" pitchFamily="34" charset="-122"/>
                    <a:cs typeface="Times New Roman" panose="02020603050405020304" pitchFamily="18" charset="0"/>
                  </a:rPr>
                  <a:t>参数更新</a:t>
                </a:r>
                <a:endParaRPr lang="en-US" altLang="zh-CN" i="1" kern="100" dirty="0">
                  <a:latin typeface="Cambria Math" panose="02040503050406030204" pitchFamily="18" charset="0"/>
                  <a:ea typeface="Cambria Math" panose="02040503050406030204" pitchFamily="18" charset="0"/>
                  <a:cs typeface="Times New Roman" panose="02020603050405020304" pitchFamily="18" charset="0"/>
                </a:endParaRPr>
              </a:p>
              <a:p>
                <a:pPr indent="26797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𝛼</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𝑏</m:t>
                          </m:r>
                        </m:den>
                      </m:f>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𝑏</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e>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h</m:t>
                              </m:r>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𝑘</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e>
                              </m:d>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𝑘</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e>
                          </m:d>
                        </m:e>
                      </m:nary>
                      <m:sSubSup>
                        <m:sSub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𝑘</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bSup>
                    </m:oMath>
                  </m:oMathPara>
                </a14:m>
                <a:br>
                  <a:rPr lang="en-US" altLang="zh-CN" sz="1600" kern="100" dirty="0">
                    <a:latin typeface="微软雅黑" panose="020B0503020204020204" pitchFamily="34" charset="-122"/>
                    <a:cs typeface="Times New Roman" panose="02020603050405020304" pitchFamily="18" charset="0"/>
                  </a:rPr>
                </a:br>
                <a:r>
                  <a:rPr lang="en-US" altLang="zh-CN" sz="1600" dirty="0">
                    <a:latin typeface="Cambria" panose="02040503050406030204" pitchFamily="18" charset="0"/>
                    <a:cs typeface="Times New Roman" panose="02020603050405020304" pitchFamily="18" charset="0"/>
                  </a:rPr>
                  <a:t>           (</a:t>
                </a:r>
                <a:r>
                  <a:rPr lang="zh-CN" altLang="en-US" sz="1600" dirty="0">
                    <a:latin typeface="Cambria" panose="02040503050406030204" pitchFamily="18" charset="0"/>
                    <a:cs typeface="Times New Roman" panose="02020603050405020304" pitchFamily="18" charset="0"/>
                  </a:rPr>
                  <a:t>同步更新</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600" dirty="0">
                    <a:latin typeface="Cambria" panose="02040503050406030204" pitchFamily="18" charset="0"/>
                    <a:cs typeface="Times New Roman" panose="02020603050405020304" pitchFamily="18" charset="0"/>
                  </a:rPr>
                  <a:t> </a:t>
                </a:r>
                <a:r>
                  <a:rPr lang="zh-CN" altLang="en-US" sz="1600" dirty="0">
                    <a:latin typeface="Cambria" panose="02040503050406030204" pitchFamily="18" charset="0"/>
                    <a:cs typeface="Times New Roman" panose="02020603050405020304" pitchFamily="18" charset="0"/>
                  </a:rPr>
                  <a:t>，</a:t>
                </a:r>
                <a:r>
                  <a:rPr lang="en-US" altLang="zh-CN" sz="1600" dirty="0">
                    <a:latin typeface="Cambria" panose="02040503050406030204" pitchFamily="18" charset="0"/>
                    <a:cs typeface="Times New Roman" panose="02020603050405020304" pitchFamily="18" charset="0"/>
                  </a:rPr>
                  <a:t>(</a:t>
                </a:r>
                <a:r>
                  <a:rPr lang="en-US" altLang="zh-CN" sz="1600" i="1" dirty="0">
                    <a:latin typeface="Cambria" panose="02040503050406030204" pitchFamily="18" charset="0"/>
                    <a:cs typeface="Times New Roman" panose="02020603050405020304" pitchFamily="18" charset="0"/>
                  </a:rPr>
                  <a:t>j</a:t>
                </a:r>
                <a:r>
                  <a:rPr lang="en-US" altLang="zh-CN" sz="1600" dirty="0">
                    <a:latin typeface="Cambria" panose="02040503050406030204" pitchFamily="18" charset="0"/>
                    <a:cs typeface="Times New Roman" panose="02020603050405020304" pitchFamily="18" charset="0"/>
                  </a:rPr>
                  <a:t>=0,1,...,</a:t>
                </a:r>
                <a:r>
                  <a:rPr lang="en-US" altLang="zh-CN" sz="1600" i="1" dirty="0">
                    <a:latin typeface="Cambria" panose="02040503050406030204" pitchFamily="18" charset="0"/>
                    <a:cs typeface="Times New Roman" panose="02020603050405020304" pitchFamily="18" charset="0"/>
                  </a:rPr>
                  <a:t>n</a:t>
                </a:r>
                <a:r>
                  <a:rPr lang="en-US" altLang="zh-CN" sz="1600" dirty="0">
                    <a:latin typeface="Cambria" panose="02040503050406030204" pitchFamily="18" charset="0"/>
                    <a:cs typeface="Times New Roman" panose="02020603050405020304" pitchFamily="18" charset="0"/>
                  </a:rPr>
                  <a:t> ))</a:t>
                </a:r>
                <a:endParaRPr lang="zh-CN" altLang="zh-CN" sz="1600" kern="100" dirty="0">
                  <a:latin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044921" y="3116760"/>
                <a:ext cx="6096000" cy="2622385"/>
              </a:xfrm>
              <a:prstGeom prst="rect">
                <a:avLst/>
              </a:prstGeom>
              <a:blipFill rotWithShape="1">
                <a:blip r:embed="rId4"/>
                <a:stretch>
                  <a:fillRect l="-6" t="-7" r="6" b="1"/>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p:cNvSpPr txBox="1">
            <a:spLocks noChangeArrowheads="1"/>
          </p:cNvSpPr>
          <p:nvPr/>
        </p:nvSpPr>
        <p:spPr bwMode="auto">
          <a:xfrm>
            <a:off x="604203" y="325072"/>
            <a:ext cx="6726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梯度下降与最小二乘法比较</a:t>
            </a:r>
          </a:p>
        </p:txBody>
      </p:sp>
      <p:sp>
        <p:nvSpPr>
          <p:cNvPr id="9"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a:off x="965812" y="1692143"/>
                <a:ext cx="11053590" cy="4443139"/>
              </a:xfrm>
              <a:prstGeom prst="rect">
                <a:avLst/>
              </a:prstGeom>
            </p:spPr>
            <p:txBody>
              <a:bodyPr wrap="square">
                <a:spAutoFit/>
              </a:bodyPr>
              <a:lstStyle/>
              <a:p>
                <a:pPr>
                  <a:lnSpc>
                    <a:spcPct val="150000"/>
                  </a:lnSpc>
                  <a:spcBef>
                    <a:spcPts val="900"/>
                  </a:spcBef>
                  <a:spcAft>
                    <a:spcPts val="900"/>
                  </a:spcAft>
                </a:pPr>
                <a:r>
                  <a:rPr lang="en-US" altLang="zh-CN" sz="2800" b="1" dirty="0" err="1">
                    <a:solidFill>
                      <a:srgbClr val="FF0000"/>
                    </a:solidFill>
                    <a:latin typeface="+mj-ea"/>
                    <a:ea typeface="+mj-ea"/>
                    <a:cs typeface="Times New Roman" panose="02020603050405020304" pitchFamily="18" charset="0"/>
                  </a:rPr>
                  <a:t>梯度下降</a:t>
                </a:r>
                <a:r>
                  <a:rPr lang="en-US" altLang="zh-CN" sz="2800" dirty="0" err="1">
                    <a:latin typeface="+mj-ea"/>
                    <a:ea typeface="+mj-ea"/>
                    <a:cs typeface="Times New Roman" panose="02020603050405020304" pitchFamily="18" charset="0"/>
                  </a:rPr>
                  <a:t>：需要选择学习率</a:t>
                </a:r>
                <a14:m>
                  <m:oMath xmlns:m="http://schemas.openxmlformats.org/officeDocument/2006/math">
                    <m:r>
                      <a:rPr lang="en-US" altLang="zh-CN" sz="2800" i="1">
                        <a:latin typeface="Cambria Math" panose="02040503050406030204" pitchFamily="18" charset="0"/>
                        <a:ea typeface="+mj-ea"/>
                        <a:cs typeface="Times New Roman" panose="02020603050405020304" pitchFamily="18" charset="0"/>
                      </a:rPr>
                      <m:t>𝛼</m:t>
                    </m:r>
                  </m:oMath>
                </a14:m>
                <a:r>
                  <a:rPr lang="en-US" altLang="zh-CN" sz="2800" dirty="0">
                    <a:latin typeface="+mj-ea"/>
                    <a:ea typeface="+mj-ea"/>
                    <a:cs typeface="Times New Roman" panose="02020603050405020304" pitchFamily="18" charset="0"/>
                  </a:rPr>
                  <a:t>，</a:t>
                </a:r>
                <a:r>
                  <a:rPr lang="en-US" altLang="zh-CN" sz="2800" dirty="0" err="1">
                    <a:latin typeface="+mj-ea"/>
                    <a:ea typeface="+mj-ea"/>
                    <a:cs typeface="Times New Roman" panose="02020603050405020304" pitchFamily="18" charset="0"/>
                  </a:rPr>
                  <a:t>需要多次迭代，当特征数量</a:t>
                </a:r>
                <a14:m>
                  <m:oMath xmlns:m="http://schemas.openxmlformats.org/officeDocument/2006/math">
                    <m:r>
                      <a:rPr lang="en-US" altLang="zh-CN" sz="2800" i="1">
                        <a:latin typeface="Cambria Math" panose="02040503050406030204" pitchFamily="18" charset="0"/>
                        <a:ea typeface="+mj-ea"/>
                        <a:cs typeface="Times New Roman" panose="02020603050405020304" pitchFamily="18" charset="0"/>
                      </a:rPr>
                      <m:t>𝑛</m:t>
                    </m:r>
                  </m:oMath>
                </a14:m>
                <a:r>
                  <a:rPr lang="en-US" altLang="zh-CN" sz="2800" dirty="0" err="1">
                    <a:latin typeface="+mj-ea"/>
                    <a:ea typeface="+mj-ea"/>
                    <a:cs typeface="Times New Roman" panose="02020603050405020304" pitchFamily="18" charset="0"/>
                  </a:rPr>
                  <a:t>大时也能较好适用，适用于各种类型的模型</a:t>
                </a:r>
                <a:r>
                  <a:rPr lang="zh-CN" altLang="en-US" sz="2800" dirty="0">
                    <a:latin typeface="+mj-ea"/>
                    <a:ea typeface="+mj-ea"/>
                    <a:cs typeface="Times New Roman" panose="02020603050405020304" pitchFamily="18" charset="0"/>
                  </a:rPr>
                  <a:t>。</a:t>
                </a:r>
                <a:r>
                  <a:rPr lang="en-US" altLang="zh-CN" sz="2800" dirty="0">
                    <a:latin typeface="+mj-ea"/>
                    <a:ea typeface="+mj-ea"/>
                    <a:cs typeface="Times New Roman" panose="02020603050405020304" pitchFamily="18" charset="0"/>
                  </a:rPr>
                  <a:t> </a:t>
                </a:r>
              </a:p>
              <a:p>
                <a:pPr>
                  <a:lnSpc>
                    <a:spcPct val="150000"/>
                  </a:lnSpc>
                  <a:spcBef>
                    <a:spcPts val="900"/>
                  </a:spcBef>
                  <a:spcAft>
                    <a:spcPts val="900"/>
                  </a:spcAft>
                </a:pPr>
                <a:r>
                  <a:rPr lang="zh-CN" altLang="en-US" sz="2800" b="1">
                    <a:solidFill>
                      <a:srgbClr val="FF0000"/>
                    </a:solidFill>
                    <a:latin typeface="+mj-ea"/>
                    <a:ea typeface="+mj-ea"/>
                    <a:cs typeface="Times New Roman" panose="02020603050405020304" pitchFamily="18" charset="0"/>
                  </a:rPr>
                  <a:t>最小二乘法</a:t>
                </a:r>
                <a:r>
                  <a:rPr lang="en-US" altLang="zh-CN" sz="2800">
                    <a:latin typeface="+mj-ea"/>
                    <a:ea typeface="+mj-ea"/>
                    <a:cs typeface="Times New Roman" panose="02020603050405020304" pitchFamily="18" charset="0"/>
                  </a:rPr>
                  <a:t>：</a:t>
                </a:r>
                <a:r>
                  <a:rPr lang="en-US" altLang="zh-CN" sz="2800" dirty="0" err="1">
                    <a:latin typeface="+mj-ea"/>
                    <a:ea typeface="+mj-ea"/>
                    <a:cs typeface="Times New Roman" panose="02020603050405020304" pitchFamily="18" charset="0"/>
                  </a:rPr>
                  <a:t>不需要选择学习率</a:t>
                </a:r>
                <a14:m>
                  <m:oMath xmlns:m="http://schemas.openxmlformats.org/officeDocument/2006/math">
                    <m:r>
                      <a:rPr lang="en-US" altLang="zh-CN" sz="2800" i="1">
                        <a:latin typeface="Cambria Math" panose="02040503050406030204" pitchFamily="18" charset="0"/>
                        <a:ea typeface="+mj-ea"/>
                        <a:cs typeface="Times New Roman" panose="02020603050405020304" pitchFamily="18" charset="0"/>
                      </a:rPr>
                      <m:t>𝛼</m:t>
                    </m:r>
                  </m:oMath>
                </a14:m>
                <a:r>
                  <a:rPr lang="en-US" altLang="zh-CN" sz="2800" dirty="0">
                    <a:latin typeface="+mj-ea"/>
                    <a:ea typeface="+mj-ea"/>
                    <a:cs typeface="Times New Roman" panose="02020603050405020304" pitchFamily="18" charset="0"/>
                  </a:rPr>
                  <a:t>，</a:t>
                </a:r>
                <a:r>
                  <a:rPr lang="en-US" altLang="zh-CN" sz="2800" dirty="0" err="1">
                    <a:latin typeface="+mj-ea"/>
                    <a:ea typeface="+mj-ea"/>
                    <a:cs typeface="Times New Roman" panose="02020603050405020304" pitchFamily="18" charset="0"/>
                  </a:rPr>
                  <a:t>一次计算得出，需要计算</a:t>
                </a:r>
                <a14:m>
                  <m:oMath xmlns:m="http://schemas.openxmlformats.org/officeDocument/2006/math">
                    <m:sSup>
                      <m:sSupPr>
                        <m:ctrlPr>
                          <a:rPr lang="zh-CN" altLang="zh-CN" sz="2800" i="1">
                            <a:latin typeface="Cambria Math" panose="02040503050406030204" pitchFamily="18" charset="0"/>
                            <a:ea typeface="+mj-ea"/>
                            <a:cs typeface="Times New Roman" panose="02020603050405020304" pitchFamily="18" charset="0"/>
                          </a:rPr>
                        </m:ctrlPr>
                      </m:sSupPr>
                      <m:e>
                        <m:d>
                          <m:dPr>
                            <m:ctrlPr>
                              <a:rPr lang="zh-CN" altLang="zh-CN" sz="2800" i="1">
                                <a:latin typeface="Cambria Math" panose="02040503050406030204" pitchFamily="18" charset="0"/>
                                <a:ea typeface="+mj-ea"/>
                                <a:cs typeface="Times New Roman" panose="02020603050405020304" pitchFamily="18" charset="0"/>
                              </a:rPr>
                            </m:ctrlPr>
                          </m:dPr>
                          <m:e>
                            <m:sSup>
                              <m:sSupPr>
                                <m:ctrlPr>
                                  <a:rPr lang="zh-CN" altLang="zh-CN" sz="2800" i="1">
                                    <a:latin typeface="Cambria Math" panose="02040503050406030204" pitchFamily="18" charset="0"/>
                                    <a:ea typeface="+mj-ea"/>
                                    <a:cs typeface="Times New Roman" panose="02020603050405020304" pitchFamily="18" charset="0"/>
                                  </a:rPr>
                                </m:ctrlPr>
                              </m:sSupPr>
                              <m:e>
                                <m:r>
                                  <a:rPr lang="en-US" altLang="zh-CN" sz="2800" i="1">
                                    <a:latin typeface="Cambria Math" panose="02040503050406030204" pitchFamily="18" charset="0"/>
                                    <a:ea typeface="+mj-ea"/>
                                    <a:cs typeface="Times New Roman" panose="02020603050405020304" pitchFamily="18" charset="0"/>
                                  </a:rPr>
                                  <m:t>𝑋</m:t>
                                </m:r>
                              </m:e>
                              <m:sup>
                                <m:r>
                                  <a:rPr lang="en-US" altLang="zh-CN" sz="2800" i="1">
                                    <a:latin typeface="Cambria Math" panose="02040503050406030204" pitchFamily="18" charset="0"/>
                                    <a:ea typeface="+mj-ea"/>
                                    <a:cs typeface="Times New Roman" panose="02020603050405020304" pitchFamily="18" charset="0"/>
                                  </a:rPr>
                                  <m:t>𝑇</m:t>
                                </m:r>
                              </m:sup>
                            </m:sSup>
                            <m:r>
                              <a:rPr lang="en-US" altLang="zh-CN" sz="2800" i="1">
                                <a:latin typeface="Cambria Math" panose="02040503050406030204" pitchFamily="18" charset="0"/>
                                <a:ea typeface="+mj-ea"/>
                                <a:cs typeface="Times New Roman" panose="02020603050405020304" pitchFamily="18" charset="0"/>
                              </a:rPr>
                              <m:t>𝑋</m:t>
                            </m:r>
                          </m:e>
                        </m:d>
                      </m:e>
                      <m:sup>
                        <m:r>
                          <a:rPr lang="en-US" altLang="zh-CN" sz="2800" i="1">
                            <a:latin typeface="Cambria Math" panose="02040503050406030204" pitchFamily="18" charset="0"/>
                            <a:ea typeface="+mj-ea"/>
                            <a:cs typeface="Times New Roman" panose="02020603050405020304" pitchFamily="18" charset="0"/>
                          </a:rPr>
                          <m:t>−1</m:t>
                        </m:r>
                      </m:sup>
                    </m:sSup>
                  </m:oMath>
                </a14:m>
                <a:r>
                  <a:rPr lang="en-US" altLang="zh-CN" sz="2800" dirty="0">
                    <a:latin typeface="+mj-ea"/>
                    <a:ea typeface="+mj-ea"/>
                    <a:cs typeface="Times New Roman" panose="02020603050405020304" pitchFamily="18" charset="0"/>
                  </a:rPr>
                  <a:t>，</a:t>
                </a:r>
                <a:r>
                  <a:rPr lang="en-US" altLang="zh-CN" sz="2800" dirty="0" err="1">
                    <a:latin typeface="+mj-ea"/>
                    <a:ea typeface="+mj-ea"/>
                    <a:cs typeface="Times New Roman" panose="02020603050405020304" pitchFamily="18" charset="0"/>
                  </a:rPr>
                  <a:t>如果特征数量</a:t>
                </a:r>
                <a14:m>
                  <m:oMath xmlns:m="http://schemas.openxmlformats.org/officeDocument/2006/math">
                    <m:r>
                      <a:rPr lang="en-US" altLang="zh-CN" sz="2800" i="1">
                        <a:latin typeface="Cambria Math" panose="02040503050406030204" pitchFamily="18" charset="0"/>
                        <a:ea typeface="+mj-ea"/>
                        <a:cs typeface="Times New Roman" panose="02020603050405020304" pitchFamily="18" charset="0"/>
                      </a:rPr>
                      <m:t>𝑛</m:t>
                    </m:r>
                  </m:oMath>
                </a14:m>
                <a:r>
                  <a:rPr lang="en-US" altLang="zh-CN" sz="2800" dirty="0" err="1">
                    <a:latin typeface="+mj-ea"/>
                    <a:ea typeface="+mj-ea"/>
                    <a:cs typeface="Times New Roman" panose="02020603050405020304" pitchFamily="18" charset="0"/>
                  </a:rPr>
                  <a:t>较大则运算代价大，因为矩阵逆的计算时间复杂度为</a:t>
                </a:r>
                <a14:m>
                  <m:oMath xmlns:m="http://schemas.openxmlformats.org/officeDocument/2006/math">
                    <m:r>
                      <a:rPr lang="en-US" altLang="zh-CN" sz="2800" i="1">
                        <a:latin typeface="Cambria Math" panose="02040503050406030204" pitchFamily="18" charset="0"/>
                        <a:ea typeface="+mj-ea"/>
                        <a:cs typeface="Times New Roman" panose="02020603050405020304" pitchFamily="18" charset="0"/>
                      </a:rPr>
                      <m:t>𝑂</m:t>
                    </m:r>
                    <m:r>
                      <a:rPr lang="en-US" altLang="zh-CN" sz="2800" i="1">
                        <a:latin typeface="Cambria Math" panose="02040503050406030204" pitchFamily="18" charset="0"/>
                        <a:ea typeface="+mj-ea"/>
                        <a:cs typeface="Times New Roman" panose="02020603050405020304" pitchFamily="18" charset="0"/>
                      </a:rPr>
                      <m:t>(</m:t>
                    </m:r>
                    <m:sSup>
                      <m:sSupPr>
                        <m:ctrlPr>
                          <a:rPr lang="zh-CN" altLang="zh-CN" sz="2800" i="1">
                            <a:latin typeface="Cambria Math" panose="02040503050406030204" pitchFamily="18" charset="0"/>
                            <a:ea typeface="+mj-ea"/>
                            <a:cs typeface="Times New Roman" panose="02020603050405020304" pitchFamily="18" charset="0"/>
                          </a:rPr>
                        </m:ctrlPr>
                      </m:sSupPr>
                      <m:e>
                        <m:r>
                          <a:rPr lang="en-US" altLang="zh-CN" sz="2800" i="1">
                            <a:latin typeface="Cambria Math" panose="02040503050406030204" pitchFamily="18" charset="0"/>
                            <a:ea typeface="+mj-ea"/>
                            <a:cs typeface="Times New Roman" panose="02020603050405020304" pitchFamily="18" charset="0"/>
                          </a:rPr>
                          <m:t>𝑛</m:t>
                        </m:r>
                      </m:e>
                      <m:sup>
                        <m:r>
                          <a:rPr lang="en-US" altLang="zh-CN" sz="2800" i="1">
                            <a:latin typeface="Cambria Math" panose="02040503050406030204" pitchFamily="18" charset="0"/>
                            <a:ea typeface="+mj-ea"/>
                            <a:cs typeface="Times New Roman" panose="02020603050405020304" pitchFamily="18" charset="0"/>
                          </a:rPr>
                          <m:t>3</m:t>
                        </m:r>
                      </m:sup>
                    </m:sSup>
                    <m:r>
                      <a:rPr lang="en-US" altLang="zh-CN" sz="2800" i="1">
                        <a:latin typeface="Cambria Math" panose="02040503050406030204" pitchFamily="18" charset="0"/>
                        <a:ea typeface="+mj-ea"/>
                        <a:cs typeface="Times New Roman" panose="02020603050405020304" pitchFamily="18" charset="0"/>
                      </a:rPr>
                      <m:t>)</m:t>
                    </m:r>
                  </m:oMath>
                </a14:m>
                <a:r>
                  <a:rPr lang="en-US" altLang="zh-CN" sz="2800" dirty="0">
                    <a:latin typeface="+mj-ea"/>
                    <a:ea typeface="+mj-ea"/>
                    <a:cs typeface="Times New Roman" panose="02020603050405020304" pitchFamily="18" charset="0"/>
                  </a:rPr>
                  <a:t>，</a:t>
                </a:r>
                <a:r>
                  <a:rPr lang="en-US" altLang="zh-CN" sz="2800" dirty="0" err="1">
                    <a:latin typeface="+mj-ea"/>
                    <a:ea typeface="+mj-ea"/>
                    <a:cs typeface="Times New Roman" panose="02020603050405020304" pitchFamily="18" charset="0"/>
                  </a:rPr>
                  <a:t>通常来说当</a:t>
                </a:r>
                <a14:m>
                  <m:oMath xmlns:m="http://schemas.openxmlformats.org/officeDocument/2006/math">
                    <m:r>
                      <a:rPr lang="en-US" altLang="zh-CN" sz="2800" i="1">
                        <a:latin typeface="Cambria Math" panose="02040503050406030204" pitchFamily="18" charset="0"/>
                        <a:ea typeface="+mj-ea"/>
                        <a:cs typeface="Times New Roman" panose="02020603050405020304" pitchFamily="18" charset="0"/>
                      </a:rPr>
                      <m:t>𝑛</m:t>
                    </m:r>
                  </m:oMath>
                </a14:m>
                <a:r>
                  <a:rPr lang="en-US" altLang="zh-CN" sz="2800" dirty="0">
                    <a:latin typeface="+mj-ea"/>
                    <a:ea typeface="+mj-ea"/>
                    <a:cs typeface="Times New Roman" panose="02020603050405020304" pitchFamily="18" charset="0"/>
                  </a:rPr>
                  <a:t>小于10000 </a:t>
                </a:r>
                <a:r>
                  <a:rPr lang="en-US" altLang="zh-CN" sz="2800" dirty="0" err="1">
                    <a:latin typeface="+mj-ea"/>
                    <a:ea typeface="+mj-ea"/>
                    <a:cs typeface="Times New Roman" panose="02020603050405020304" pitchFamily="18" charset="0"/>
                  </a:rPr>
                  <a:t>时还是可以接受的，只适用于线性模型，不适合逻辑回归模型等其他模型</a:t>
                </a:r>
                <a:r>
                  <a:rPr lang="en-US" altLang="zh-CN" sz="2800" dirty="0">
                    <a:latin typeface="+mj-ea"/>
                    <a:ea typeface="+mj-ea"/>
                    <a:cs typeface="Times New Roman" panose="02020603050405020304" pitchFamily="18" charset="0"/>
                  </a:rPr>
                  <a:t>。</a:t>
                </a:r>
                <a:endParaRPr lang="zh-CN" altLang="zh-CN" sz="2800" dirty="0">
                  <a:latin typeface="+mj-ea"/>
                  <a:ea typeface="+mj-ea"/>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965812" y="1692143"/>
                <a:ext cx="11053590" cy="4443139"/>
              </a:xfrm>
              <a:prstGeom prst="rect">
                <a:avLst/>
              </a:prstGeom>
              <a:blipFill rotWithShape="1">
                <a:blip r:embed="rId2"/>
                <a:stretch>
                  <a:fillRect l="-6" t="-11" r="1" b="12"/>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6960905" y="3806706"/>
            <a:ext cx="2283725" cy="2233684"/>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数据归一化</a:t>
            </a:r>
            <a:r>
              <a:rPr lang="en-US" altLang="zh-CN" dirty="0">
                <a:solidFill>
                  <a:schemeClr val="tx1"/>
                </a:solidFill>
              </a:rPr>
              <a:t>/</a:t>
            </a:r>
            <a:r>
              <a:rPr lang="zh-CN" altLang="en-US" dirty="0">
                <a:solidFill>
                  <a:schemeClr val="tx1"/>
                </a:solidFill>
              </a:rPr>
              <a:t>标准化</a:t>
            </a:r>
          </a:p>
        </p:txBody>
      </p:sp>
      <p:cxnSp>
        <p:nvCxnSpPr>
          <p:cNvPr id="6" name="直接箭头连接符 5"/>
          <p:cNvCxnSpPr/>
          <p:nvPr/>
        </p:nvCxnSpPr>
        <p:spPr>
          <a:xfrm flipV="1">
            <a:off x="6278517" y="6214309"/>
            <a:ext cx="3380095" cy="216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接箭头连接符 9"/>
          <p:cNvCxnSpPr/>
          <p:nvPr/>
        </p:nvCxnSpPr>
        <p:spPr>
          <a:xfrm flipH="1" flipV="1">
            <a:off x="6278517" y="3597441"/>
            <a:ext cx="9099" cy="26385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椭圆 17"/>
          <p:cNvSpPr/>
          <p:nvPr/>
        </p:nvSpPr>
        <p:spPr>
          <a:xfrm flipV="1">
            <a:off x="7247497" y="4134176"/>
            <a:ext cx="1793451" cy="1701199"/>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椭圆 18"/>
          <p:cNvSpPr/>
          <p:nvPr/>
        </p:nvSpPr>
        <p:spPr>
          <a:xfrm>
            <a:off x="7556452" y="4456806"/>
            <a:ext cx="1157677" cy="1129053"/>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椭圆 19"/>
          <p:cNvSpPr/>
          <p:nvPr/>
        </p:nvSpPr>
        <p:spPr>
          <a:xfrm>
            <a:off x="7795246" y="4686291"/>
            <a:ext cx="620886" cy="608021"/>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24" name="直接箭头连接符 23"/>
          <p:cNvCxnSpPr>
            <a:stCxn id="21" idx="3"/>
            <a:endCxn id="18" idx="1"/>
          </p:cNvCxnSpPr>
          <p:nvPr/>
        </p:nvCxnSpPr>
        <p:spPr>
          <a:xfrm flipV="1">
            <a:off x="7295349" y="5586240"/>
            <a:ext cx="214793" cy="1270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直接箭头连接符 25"/>
          <p:cNvCxnSpPr>
            <a:stCxn id="18" idx="1"/>
          </p:cNvCxnSpPr>
          <p:nvPr/>
        </p:nvCxnSpPr>
        <p:spPr>
          <a:xfrm flipV="1">
            <a:off x="7510142" y="5396820"/>
            <a:ext cx="181858" cy="1894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直接箭头连接符 27"/>
          <p:cNvCxnSpPr>
            <a:endCxn id="20" idx="3"/>
          </p:cNvCxnSpPr>
          <p:nvPr/>
        </p:nvCxnSpPr>
        <p:spPr>
          <a:xfrm flipV="1">
            <a:off x="7692000" y="5205269"/>
            <a:ext cx="194173" cy="19155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8714129" y="6222360"/>
                <a:ext cx="6225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8714129" y="6222360"/>
                <a:ext cx="622543" cy="461665"/>
              </a:xfrm>
              <a:prstGeom prst="rect">
                <a:avLst/>
              </a:prstGeom>
              <a:blipFill rotWithShape="1">
                <a:blip r:embed="rId3"/>
                <a:stretch>
                  <a:fillRect l="-4" t="-136" r="43" b="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5571460" y="4038761"/>
                <a:ext cx="6296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5571460" y="4038761"/>
                <a:ext cx="629660" cy="461665"/>
              </a:xfrm>
              <a:prstGeom prst="rect">
                <a:avLst/>
              </a:prstGeom>
              <a:blipFill rotWithShape="1">
                <a:blip r:embed="rId4"/>
                <a:stretch>
                  <a:fillRect l="-96" t="-35" r="55" b="39"/>
                </a:stretch>
              </a:blipFill>
            </p:spPr>
            <p:txBody>
              <a:bodyPr/>
              <a:lstStyle/>
              <a:p>
                <a:r>
                  <a:rPr lang="zh-CN" altLang="en-US">
                    <a:noFill/>
                  </a:rPr>
                  <a:t> </a:t>
                </a:r>
              </a:p>
            </p:txBody>
          </p:sp>
        </mc:Fallback>
      </mc:AlternateContent>
      <p:sp>
        <p:nvSpPr>
          <p:cNvPr id="33" name="矩形 32"/>
          <p:cNvSpPr/>
          <p:nvPr/>
        </p:nvSpPr>
        <p:spPr>
          <a:xfrm>
            <a:off x="6507928" y="5603729"/>
            <a:ext cx="697627" cy="400110"/>
          </a:xfrm>
          <a:prstGeom prst="rect">
            <a:avLst/>
          </a:prstGeom>
        </p:spPr>
        <p:txBody>
          <a:bodyPr wrap="none">
            <a:spAutoFit/>
          </a:bodyPr>
          <a:lstStyle/>
          <a:p>
            <a:r>
              <a:rPr lang="zh-CN" altLang="zh-CN" sz="2000" b="1" dirty="0">
                <a:solidFill>
                  <a:srgbClr val="0066CC"/>
                </a:solidFill>
                <a:latin typeface="+mj-ea"/>
              </a:rPr>
              <a:t>梯度</a:t>
            </a:r>
            <a:endParaRPr lang="zh-CN" altLang="en-US" sz="2000" dirty="0">
              <a:solidFill>
                <a:srgbClr val="0066CC"/>
              </a:solidFill>
            </a:endParaRPr>
          </a:p>
        </p:txBody>
      </p:sp>
      <p:sp>
        <p:nvSpPr>
          <p:cNvPr id="35" name="椭圆 34"/>
          <p:cNvSpPr/>
          <p:nvPr/>
        </p:nvSpPr>
        <p:spPr>
          <a:xfrm>
            <a:off x="1874642" y="3224187"/>
            <a:ext cx="1530132" cy="2895600"/>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36" name="直接箭头连接符 35"/>
          <p:cNvCxnSpPr/>
          <p:nvPr/>
        </p:nvCxnSpPr>
        <p:spPr>
          <a:xfrm flipV="1">
            <a:off x="969161" y="6293706"/>
            <a:ext cx="3380095" cy="216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直接箭头连接符 36"/>
          <p:cNvCxnSpPr/>
          <p:nvPr/>
        </p:nvCxnSpPr>
        <p:spPr>
          <a:xfrm flipH="1" flipV="1">
            <a:off x="969161" y="3676838"/>
            <a:ext cx="9099" cy="26385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8" name="椭圆 37"/>
          <p:cNvSpPr/>
          <p:nvPr/>
        </p:nvSpPr>
        <p:spPr>
          <a:xfrm flipV="1">
            <a:off x="2113340" y="3709448"/>
            <a:ext cx="1201640" cy="2205322"/>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9" name="椭圆 38"/>
          <p:cNvSpPr/>
          <p:nvPr/>
        </p:nvSpPr>
        <p:spPr>
          <a:xfrm>
            <a:off x="2360187" y="4201627"/>
            <a:ext cx="775661" cy="1463630"/>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椭圆 39"/>
          <p:cNvSpPr/>
          <p:nvPr/>
        </p:nvSpPr>
        <p:spPr>
          <a:xfrm>
            <a:off x="2546542" y="4585512"/>
            <a:ext cx="416003" cy="788198"/>
          </a:xfrm>
          <a:prstGeom prst="ellipse">
            <a:avLst/>
          </a:prstGeom>
          <a:ln w="127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42" name="直接箭头连接符 41"/>
          <p:cNvCxnSpPr>
            <a:stCxn id="35" idx="3"/>
            <a:endCxn id="38" idx="1"/>
          </p:cNvCxnSpPr>
          <p:nvPr/>
        </p:nvCxnSpPr>
        <p:spPr>
          <a:xfrm flipV="1">
            <a:off x="2098725" y="5591808"/>
            <a:ext cx="190591" cy="103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直接箭头连接符 42"/>
          <p:cNvCxnSpPr/>
          <p:nvPr/>
        </p:nvCxnSpPr>
        <p:spPr>
          <a:xfrm>
            <a:off x="2285873" y="5591808"/>
            <a:ext cx="29113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 name="直接箭头连接符 43"/>
          <p:cNvCxnSpPr>
            <a:endCxn id="40" idx="3"/>
          </p:cNvCxnSpPr>
          <p:nvPr/>
        </p:nvCxnSpPr>
        <p:spPr>
          <a:xfrm flipV="1">
            <a:off x="2546542" y="5258281"/>
            <a:ext cx="60922" cy="3335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45" name="矩形 44"/>
              <p:cNvSpPr/>
              <p:nvPr/>
            </p:nvSpPr>
            <p:spPr>
              <a:xfrm>
                <a:off x="3404773" y="6301757"/>
                <a:ext cx="6225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404773" y="6301757"/>
                <a:ext cx="622543" cy="461665"/>
              </a:xfrm>
              <a:prstGeom prst="rect">
                <a:avLst/>
              </a:prstGeom>
              <a:blipFill rotWithShape="1">
                <a:blip r:embed="rId3"/>
                <a:stretch>
                  <a:fillRect l="-86" t="-4" r="23" b="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262104" y="4118158"/>
                <a:ext cx="6296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altLang="en-US" dirty="0"/>
              </a:p>
            </p:txBody>
          </p:sp>
        </mc:Choice>
        <mc:Fallback xmlns="">
          <p:sp>
            <p:nvSpPr>
              <p:cNvPr id="46" name="矩形 45"/>
              <p:cNvSpPr>
                <a:spLocks noRot="1" noChangeAspect="1" noMove="1" noResize="1" noEditPoints="1" noAdjustHandles="1" noChangeArrowheads="1" noChangeShapeType="1" noTextEdit="1"/>
              </p:cNvSpPr>
              <p:nvPr/>
            </p:nvSpPr>
            <p:spPr>
              <a:xfrm>
                <a:off x="262104" y="4118158"/>
                <a:ext cx="629660" cy="461665"/>
              </a:xfrm>
              <a:prstGeom prst="rect">
                <a:avLst/>
              </a:prstGeom>
              <a:blipFill rotWithShape="1">
                <a:blip r:embed="rId4"/>
                <a:stretch>
                  <a:fillRect l="-77" t="-40" r="36" b="44"/>
                </a:stretch>
              </a:blipFill>
            </p:spPr>
            <p:txBody>
              <a:bodyPr/>
              <a:lstStyle/>
              <a:p>
                <a:r>
                  <a:rPr lang="zh-CN" altLang="en-US">
                    <a:noFill/>
                  </a:rPr>
                  <a:t> </a:t>
                </a:r>
              </a:p>
            </p:txBody>
          </p:sp>
        </mc:Fallback>
      </mc:AlternateContent>
      <p:sp>
        <p:nvSpPr>
          <p:cNvPr id="47" name="矩形 46"/>
          <p:cNvSpPr/>
          <p:nvPr/>
        </p:nvSpPr>
        <p:spPr>
          <a:xfrm>
            <a:off x="1325919" y="5640280"/>
            <a:ext cx="697627" cy="400110"/>
          </a:xfrm>
          <a:prstGeom prst="rect">
            <a:avLst/>
          </a:prstGeom>
        </p:spPr>
        <p:txBody>
          <a:bodyPr wrap="none">
            <a:spAutoFit/>
          </a:bodyPr>
          <a:lstStyle/>
          <a:p>
            <a:r>
              <a:rPr lang="zh-CN" altLang="zh-CN" sz="2000" b="1" dirty="0">
                <a:solidFill>
                  <a:srgbClr val="0066CC"/>
                </a:solidFill>
                <a:latin typeface="+mj-ea"/>
              </a:rPr>
              <a:t>梯度</a:t>
            </a:r>
            <a:endParaRPr lang="zh-CN" altLang="en-US" sz="2000" dirty="0">
              <a:solidFill>
                <a:srgbClr val="0066CC"/>
              </a:solidFill>
            </a:endParaRPr>
          </a:p>
        </p:txBody>
      </p:sp>
      <p:sp>
        <p:nvSpPr>
          <p:cNvPr id="55" name="矩形 54"/>
          <p:cNvSpPr/>
          <p:nvPr/>
        </p:nvSpPr>
        <p:spPr>
          <a:xfrm>
            <a:off x="854195" y="1326620"/>
            <a:ext cx="3725700" cy="461665"/>
          </a:xfrm>
          <a:prstGeom prst="rect">
            <a:avLst/>
          </a:prstGeom>
        </p:spPr>
        <p:txBody>
          <a:bodyPr wrap="none">
            <a:spAutoFit/>
          </a:bodyPr>
          <a:lstStyle/>
          <a:p>
            <a:r>
              <a:rPr lang="zh-CN" altLang="en-US" b="1" dirty="0">
                <a:solidFill>
                  <a:srgbClr val="FF0000"/>
                </a:solidFill>
                <a:latin typeface="Optima-Regular"/>
              </a:rPr>
              <a:t>为什么要标准化</a:t>
            </a:r>
            <a:r>
              <a:rPr lang="en-US" altLang="zh-CN" b="1" dirty="0">
                <a:solidFill>
                  <a:srgbClr val="FF0000"/>
                </a:solidFill>
                <a:latin typeface="Optima-Regular"/>
              </a:rPr>
              <a:t>/</a:t>
            </a:r>
            <a:r>
              <a:rPr lang="zh-CN" altLang="en-US" b="1" dirty="0">
                <a:solidFill>
                  <a:srgbClr val="FF0000"/>
                </a:solidFill>
                <a:latin typeface="Optima-Regular"/>
              </a:rPr>
              <a:t>归一化？</a:t>
            </a:r>
          </a:p>
        </p:txBody>
      </p:sp>
      <p:sp>
        <p:nvSpPr>
          <p:cNvPr id="56" name="矩形 55"/>
          <p:cNvSpPr/>
          <p:nvPr/>
        </p:nvSpPr>
        <p:spPr>
          <a:xfrm>
            <a:off x="801960" y="1853892"/>
            <a:ext cx="4543413" cy="1569660"/>
          </a:xfrm>
          <a:prstGeom prst="rect">
            <a:avLst/>
          </a:prstGeom>
        </p:spPr>
        <p:txBody>
          <a:bodyPr wrap="square">
            <a:spAutoFit/>
          </a:bodyPr>
          <a:lstStyle/>
          <a:p>
            <a:r>
              <a:rPr lang="zh-CN" altLang="en-US" b="1" dirty="0">
                <a:solidFill>
                  <a:srgbClr val="000000"/>
                </a:solidFill>
                <a:latin typeface="Optima-Regular"/>
              </a:rPr>
              <a:t>提升模型精度</a:t>
            </a:r>
            <a:r>
              <a:rPr lang="zh-CN" altLang="en-US" dirty="0">
                <a:solidFill>
                  <a:srgbClr val="000000"/>
                </a:solidFill>
                <a:latin typeface="Optima-Regular"/>
              </a:rPr>
              <a:t>：不同维度之间的特征在数值上有一定比较性，可以大大提高分类器的准确性。</a:t>
            </a:r>
          </a:p>
          <a:p>
            <a:endParaRPr lang="zh-CN" altLang="en-US" dirty="0">
              <a:solidFill>
                <a:srgbClr val="000000"/>
              </a:solidFill>
              <a:latin typeface="Optima-Regular"/>
            </a:endParaRPr>
          </a:p>
        </p:txBody>
      </p:sp>
      <p:sp>
        <p:nvSpPr>
          <p:cNvPr id="57" name="矩形 56"/>
          <p:cNvSpPr/>
          <p:nvPr/>
        </p:nvSpPr>
        <p:spPr>
          <a:xfrm>
            <a:off x="6080395" y="1826908"/>
            <a:ext cx="4460227" cy="1200329"/>
          </a:xfrm>
          <a:prstGeom prst="rect">
            <a:avLst/>
          </a:prstGeom>
        </p:spPr>
        <p:txBody>
          <a:bodyPr wrap="square">
            <a:spAutoFit/>
          </a:bodyPr>
          <a:lstStyle/>
          <a:p>
            <a:r>
              <a:rPr lang="zh-CN" altLang="en-US" b="1" dirty="0">
                <a:solidFill>
                  <a:srgbClr val="000000"/>
                </a:solidFill>
                <a:latin typeface="Optima-Regular"/>
              </a:rPr>
              <a:t>加速模型收敛</a:t>
            </a:r>
            <a:r>
              <a:rPr lang="zh-CN" altLang="en-US" dirty="0">
                <a:solidFill>
                  <a:srgbClr val="000000"/>
                </a:solidFill>
                <a:latin typeface="Optima-Regular"/>
              </a:rPr>
              <a:t>：最优解的寻优过程明显会变得平缓，更容易正确的收敛到最优解。</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9789992" y="1480624"/>
            <a:ext cx="2083234" cy="1633653"/>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数据归一化</a:t>
            </a:r>
            <a:r>
              <a:rPr lang="en-US" altLang="zh-CN" dirty="0">
                <a:solidFill>
                  <a:schemeClr val="tx1"/>
                </a:solidFill>
              </a:rPr>
              <a:t>/</a:t>
            </a:r>
            <a:r>
              <a:rPr lang="zh-CN" altLang="en-US" dirty="0">
                <a:solidFill>
                  <a:schemeClr val="tx1"/>
                </a:solidFill>
              </a:rPr>
              <a:t>标准化</a:t>
            </a:r>
          </a:p>
        </p:txBody>
      </p:sp>
      <p:sp>
        <p:nvSpPr>
          <p:cNvPr id="3" name="矩形 2"/>
          <p:cNvSpPr/>
          <p:nvPr/>
        </p:nvSpPr>
        <p:spPr>
          <a:xfrm>
            <a:off x="790218" y="1401212"/>
            <a:ext cx="4115229" cy="461665"/>
          </a:xfrm>
          <a:prstGeom prst="rect">
            <a:avLst/>
          </a:prstGeom>
        </p:spPr>
        <p:txBody>
          <a:bodyPr wrap="none">
            <a:spAutoFit/>
          </a:bodyPr>
          <a:lstStyle/>
          <a:p>
            <a:r>
              <a:rPr lang="en-US" altLang="zh-CN" b="1" dirty="0" err="1">
                <a:latin typeface="宋体" panose="02010600030101010101" pitchFamily="2" charset="-122"/>
                <a:cs typeface="Times New Roman" panose="02020603050405020304" pitchFamily="18" charset="0"/>
              </a:rPr>
              <a:t>归一化（最大</a:t>
            </a:r>
            <a:r>
              <a:rPr lang="en-US" altLang="zh-CN" b="1" dirty="0">
                <a:latin typeface="Cambria" panose="02040503050406030204" pitchFamily="18" charset="0"/>
                <a:ea typeface="宋体" panose="02010600030101010101" pitchFamily="2" charset="-122"/>
                <a:cs typeface="Times New Roman" panose="02020603050405020304" pitchFamily="18" charset="0"/>
              </a:rPr>
              <a:t> - </a:t>
            </a:r>
            <a:r>
              <a:rPr lang="en-US" altLang="zh-CN" b="1" dirty="0" err="1">
                <a:latin typeface="宋体" panose="02010600030101010101" pitchFamily="2" charset="-122"/>
                <a:cs typeface="Times New Roman" panose="02020603050405020304" pitchFamily="18" charset="0"/>
              </a:rPr>
              <a:t>最小规范化</a:t>
            </a:r>
            <a:r>
              <a:rPr lang="en-US" altLang="zh-CN" b="1" dirty="0">
                <a:latin typeface="宋体" panose="02010600030101010101" pitchFamily="2" charset="-122"/>
                <a:cs typeface="Times New Roman" panose="02020603050405020304" pitchFamily="18" charset="0"/>
              </a:rPr>
              <a:t>）</a:t>
            </a:r>
            <a:endParaRPr lang="zh-CN" altLang="en-US" b="1" dirty="0"/>
          </a:p>
        </p:txBody>
      </p:sp>
      <mc:AlternateContent xmlns:mc="http://schemas.openxmlformats.org/markup-compatibility/2006" xmlns:a14="http://schemas.microsoft.com/office/drawing/2010/main">
        <mc:Choice Requires="a14">
          <p:sp>
            <p:nvSpPr>
              <p:cNvPr id="5" name="矩形 4"/>
              <p:cNvSpPr/>
              <p:nvPr/>
            </p:nvSpPr>
            <p:spPr>
              <a:xfrm>
                <a:off x="790218" y="2043629"/>
                <a:ext cx="2957413" cy="903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r>
                        <a:rPr lang="zh-CN" altLang="en-US" sz="2800" i="0">
                          <a:latin typeface="Cambria Math" panose="02040503050406030204" pitchFamily="18" charset="0"/>
                        </a:rPr>
                        <m:t>=</m:t>
                      </m:r>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𝑥</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m:rPr>
                                  <m:sty m:val="p"/>
                                </m:rPr>
                                <a:rPr lang="zh-CN" altLang="en-US" sz="2800" i="0">
                                  <a:latin typeface="Cambria Math" panose="02040503050406030204" pitchFamily="18" charset="0"/>
                                </a:rPr>
                                <m:t>min</m:t>
                              </m:r>
                            </m:sub>
                          </m:sSub>
                        </m:num>
                        <m:den>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m:rPr>
                                  <m:sty m:val="p"/>
                                </m:rPr>
                                <a:rPr lang="zh-CN" altLang="en-US" sz="2800" i="0">
                                  <a:latin typeface="Cambria Math" panose="02040503050406030204" pitchFamily="18" charset="0"/>
                                </a:rPr>
                                <m:t>max</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m:rPr>
                                  <m:sty m:val="p"/>
                                </m:rPr>
                                <a:rPr lang="zh-CN" altLang="en-US" sz="2800" i="0">
                                  <a:latin typeface="Cambria Math" panose="02040503050406030204" pitchFamily="18" charset="0"/>
                                </a:rPr>
                                <m:t>min</m:t>
                              </m:r>
                            </m:sub>
                          </m:sSub>
                        </m:den>
                      </m:f>
                    </m:oMath>
                  </m:oMathPara>
                </a14:m>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790218" y="2043629"/>
                <a:ext cx="2957413" cy="903068"/>
              </a:xfrm>
              <a:prstGeom prst="rect">
                <a:avLst/>
              </a:prstGeom>
              <a:blipFill rotWithShape="1">
                <a:blip r:embed="rId3"/>
                <a:stretch>
                  <a:fillRect l="-9" t="-22" r="17" b="33"/>
                </a:stretch>
              </a:blipFill>
            </p:spPr>
            <p:txBody>
              <a:bodyPr/>
              <a:lstStyle/>
              <a:p>
                <a:r>
                  <a:rPr lang="zh-CN" altLang="en-US">
                    <a:noFill/>
                  </a:rPr>
                  <a:t> </a:t>
                </a:r>
              </a:p>
            </p:txBody>
          </p:sp>
        </mc:Fallback>
      </mc:AlternateContent>
      <p:sp>
        <p:nvSpPr>
          <p:cNvPr id="8" name="矩形 7"/>
          <p:cNvSpPr/>
          <p:nvPr/>
        </p:nvSpPr>
        <p:spPr>
          <a:xfrm>
            <a:off x="790218" y="3164372"/>
            <a:ext cx="3264035" cy="461665"/>
          </a:xfrm>
          <a:prstGeom prst="rect">
            <a:avLst/>
          </a:prstGeom>
        </p:spPr>
        <p:txBody>
          <a:bodyPr wrap="none">
            <a:spAutoFit/>
          </a:bodyPr>
          <a:lstStyle/>
          <a:p>
            <a:r>
              <a:rPr lang="en-US" altLang="zh-CN" dirty="0" err="1">
                <a:latin typeface="宋体" panose="02010600030101010101" pitchFamily="2" charset="-122"/>
                <a:cs typeface="Times New Roman" panose="02020603050405020304" pitchFamily="18" charset="0"/>
              </a:rPr>
              <a:t>将数据映射到</a:t>
            </a:r>
            <a:r>
              <a:rPr lang="en-US" altLang="zh-CN" dirty="0">
                <a:latin typeface="Cambria" panose="02040503050406030204" pitchFamily="18" charset="0"/>
                <a:ea typeface="宋体" panose="02010600030101010101" pitchFamily="2" charset="-122"/>
                <a:cs typeface="Times New Roman" panose="02020603050405020304" pitchFamily="18" charset="0"/>
              </a:rPr>
              <a:t>[0,1]</a:t>
            </a:r>
            <a:r>
              <a:rPr lang="en-US" altLang="zh-CN" dirty="0" err="1">
                <a:latin typeface="宋体" panose="02010600030101010101" pitchFamily="2" charset="-122"/>
                <a:cs typeface="Times New Roman" panose="02020603050405020304" pitchFamily="18" charset="0"/>
              </a:rPr>
              <a:t>区间</a:t>
            </a:r>
            <a:endParaRPr lang="zh-CN" altLang="en-US" dirty="0"/>
          </a:p>
        </p:txBody>
      </p:sp>
      <p:sp>
        <p:nvSpPr>
          <p:cNvPr id="11" name="矩形 10"/>
          <p:cNvSpPr/>
          <p:nvPr/>
        </p:nvSpPr>
        <p:spPr>
          <a:xfrm>
            <a:off x="6628852" y="1401212"/>
            <a:ext cx="2297552" cy="461665"/>
          </a:xfrm>
          <a:prstGeom prst="rect">
            <a:avLst/>
          </a:prstGeom>
        </p:spPr>
        <p:txBody>
          <a:bodyPr wrap="none">
            <a:spAutoFit/>
          </a:bodyPr>
          <a:lstStyle/>
          <a:p>
            <a:r>
              <a:rPr lang="en-US" altLang="zh-CN" b="1" dirty="0">
                <a:latin typeface="+mj-ea"/>
                <a:ea typeface="+mj-ea"/>
                <a:cs typeface="Times New Roman" panose="02020603050405020304" pitchFamily="18" charset="0"/>
              </a:rPr>
              <a:t>Z-Score</a:t>
            </a:r>
            <a:r>
              <a:rPr lang="zh-CN" altLang="zh-CN" b="1" dirty="0">
                <a:latin typeface="+mj-ea"/>
                <a:ea typeface="+mj-ea"/>
                <a:cs typeface="Times New Roman" panose="02020603050405020304" pitchFamily="18" charset="0"/>
              </a:rPr>
              <a:t>标准化</a:t>
            </a:r>
            <a:endParaRPr lang="zh-CN" altLang="en-US" b="1" dirty="0">
              <a:latin typeface="+mj-ea"/>
              <a:ea typeface="+mj-ea"/>
            </a:endParaRPr>
          </a:p>
        </p:txBody>
      </p:sp>
      <mc:AlternateContent xmlns:mc="http://schemas.openxmlformats.org/markup-compatibility/2006" xmlns:a14="http://schemas.microsoft.com/office/drawing/2010/main">
        <mc:Choice Requires="a14">
          <p:sp>
            <p:nvSpPr>
              <p:cNvPr id="14" name="矩形 13"/>
              <p:cNvSpPr/>
              <p:nvPr/>
            </p:nvSpPr>
            <p:spPr>
              <a:xfrm>
                <a:off x="6694453" y="2079403"/>
                <a:ext cx="1938929" cy="830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𝑥</m:t>
                          </m:r>
                        </m:e>
                        <m:sup>
                          <m:r>
                            <a:rPr lang="zh-CN" altLang="en-US" sz="2800" i="0">
                              <a:latin typeface="Cambria Math" panose="02040503050406030204" pitchFamily="18" charset="0"/>
                            </a:rPr>
                            <m:t>∗</m:t>
                          </m:r>
                        </m:sup>
                      </m:sSup>
                      <m:r>
                        <a:rPr lang="zh-CN" altLang="en-US" sz="2800" i="0">
                          <a:latin typeface="Cambria Math" panose="02040503050406030204" pitchFamily="18" charset="0"/>
                        </a:rPr>
                        <m:t>=</m:t>
                      </m:r>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𝑥</m:t>
                          </m:r>
                          <m:r>
                            <a:rPr lang="zh-CN" altLang="en-US" sz="2800" i="0">
                              <a:latin typeface="Cambria Math" panose="02040503050406030204" pitchFamily="18" charset="0"/>
                            </a:rPr>
                            <m:t>−</m:t>
                          </m:r>
                          <m:r>
                            <a:rPr lang="zh-CN" altLang="en-US" sz="2800" i="1">
                              <a:latin typeface="Cambria Math" panose="02040503050406030204" pitchFamily="18" charset="0"/>
                            </a:rPr>
                            <m:t>𝜇</m:t>
                          </m:r>
                        </m:num>
                        <m:den>
                          <m:r>
                            <a:rPr lang="zh-CN" altLang="en-US" sz="2800" i="1">
                              <a:latin typeface="Cambria Math" panose="02040503050406030204" pitchFamily="18" charset="0"/>
                            </a:rPr>
                            <m:t>𝜎</m:t>
                          </m:r>
                        </m:den>
                      </m:f>
                    </m:oMath>
                  </m:oMathPara>
                </a14:m>
                <a:endParaRPr lang="zh-CN" altLang="en-US" sz="2800" dirty="0"/>
              </a:p>
            </p:txBody>
          </p:sp>
        </mc:Choice>
        <mc:Fallback xmlns="">
          <p:sp>
            <p:nvSpPr>
              <p:cNvPr id="14" name="矩形 13"/>
              <p:cNvSpPr>
                <a:spLocks noRot="1" noChangeAspect="1" noMove="1" noResize="1" noEditPoints="1" noAdjustHandles="1" noChangeArrowheads="1" noChangeShapeType="1" noTextEdit="1"/>
              </p:cNvSpPr>
              <p:nvPr/>
            </p:nvSpPr>
            <p:spPr>
              <a:xfrm>
                <a:off x="6694453" y="2079403"/>
                <a:ext cx="1938929" cy="830292"/>
              </a:xfrm>
              <a:prstGeom prst="rect">
                <a:avLst/>
              </a:prstGeom>
              <a:blipFill rotWithShape="1">
                <a:blip r:embed="rId4"/>
                <a:stretch>
                  <a:fillRect l="-15" t="-50" r="29"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9830717" y="1480624"/>
                <a:ext cx="1981633"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1600" i="1" smtClean="0">
                              <a:latin typeface="Cambria Math" panose="02040503050406030204" pitchFamily="18" charset="0"/>
                            </a:rPr>
                          </m:ctrlPr>
                        </m:sSupPr>
                        <m:e>
                          <m:r>
                            <a:rPr lang="zh-CN" altLang="en-US" sz="1600" i="1">
                              <a:latin typeface="Cambria Math" panose="02040503050406030204" pitchFamily="18" charset="0"/>
                            </a:rPr>
                            <m:t>𝜎</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𝑚</m:t>
                          </m:r>
                        </m:den>
                      </m:f>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r>
                            <a:rPr lang="en-US" altLang="zh-CN" sz="1600" b="0" i="1" smtClean="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d>
                                <m:dPr>
                                  <m:ctrlPr>
                                    <a:rPr lang="zh-CN" altLang="en-US" sz="1600" i="1">
                                      <a:latin typeface="Cambria Math" panose="02040503050406030204" pitchFamily="18" charset="0"/>
                                    </a:rPr>
                                  </m:ctrlPr>
                                </m:dPr>
                                <m:e>
                                  <m:r>
                                    <a:rPr lang="zh-CN" altLang="en-US" sz="1600" i="1">
                                      <a:latin typeface="Cambria Math" panose="02040503050406030204" pitchFamily="18" charset="0"/>
                                    </a:rPr>
                                    <m:t>𝑖</m:t>
                                  </m:r>
                                </m:e>
                              </m:d>
                            </m:sup>
                          </m:sSup>
                          <m:sSup>
                            <m:sSupPr>
                              <m:ctrlPr>
                                <a:rPr lang="zh-CN" altLang="en-US" sz="1600" i="1">
                                  <a:latin typeface="Cambria Math" panose="02040503050406030204" pitchFamily="18" charset="0"/>
                                </a:rPr>
                              </m:ctrlPr>
                            </m:sSupPr>
                            <m:e>
                              <m:r>
                                <a:rPr lang="en-US" altLang="zh-CN" sz="1600" i="1">
                                  <a:latin typeface="Cambria Math" panose="02040503050406030204" pitchFamily="18" charset="0"/>
                                </a:rPr>
                                <m:t>−</m:t>
                              </m:r>
                              <m:r>
                                <a:rPr lang="zh-CN" altLang="en-US" sz="1600" i="1">
                                  <a:latin typeface="Cambria Math" panose="02040503050406030204" pitchFamily="18" charset="0"/>
                                </a:rPr>
                                <m:t>𝜇</m:t>
                              </m:r>
                              <m:r>
                                <a:rPr lang="en-US" altLang="zh-CN" sz="1600" b="0" i="1" smtClean="0">
                                  <a:latin typeface="Cambria Math" panose="02040503050406030204" pitchFamily="18" charset="0"/>
                                </a:rPr>
                                <m:t>)</m:t>
                              </m:r>
                            </m:e>
                            <m:sup>
                              <m:r>
                                <a:rPr lang="zh-CN" altLang="en-US" sz="1600">
                                  <a:latin typeface="Cambria Math" panose="02040503050406030204" pitchFamily="18" charset="0"/>
                                </a:rPr>
                                <m:t>2</m:t>
                              </m:r>
                            </m:sup>
                          </m:sSup>
                        </m:e>
                      </m:nary>
                    </m:oMath>
                  </m:oMathPara>
                </a14:m>
                <a:endParaRPr lang="zh-CN" altLang="en-US" sz="1600" dirty="0"/>
              </a:p>
            </p:txBody>
          </p:sp>
        </mc:Choice>
        <mc:Fallback xmlns="">
          <p:sp>
            <p:nvSpPr>
              <p:cNvPr id="16" name="矩形 15"/>
              <p:cNvSpPr>
                <a:spLocks noRot="1" noChangeAspect="1" noMove="1" noResize="1" noEditPoints="1" noAdjustHandles="1" noChangeArrowheads="1" noChangeShapeType="1" noTextEdit="1"/>
              </p:cNvSpPr>
              <p:nvPr/>
            </p:nvSpPr>
            <p:spPr>
              <a:xfrm>
                <a:off x="9830717" y="1480624"/>
                <a:ext cx="1981633" cy="764505"/>
              </a:xfrm>
              <a:prstGeom prst="rect">
                <a:avLst/>
              </a:prstGeom>
              <a:blipFill rotWithShape="1">
                <a:blip r:embed="rId5"/>
                <a:stretch>
                  <a:fillRect l="-14" t="-57" r="4" b="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0000923" y="2284122"/>
                <a:ext cx="1454565"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𝜇</m:t>
                      </m:r>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1</m:t>
                          </m:r>
                        </m:num>
                        <m:den>
                          <m:r>
                            <a:rPr lang="zh-CN" altLang="en-US" sz="1600" i="1">
                              <a:latin typeface="Cambria Math" panose="02040503050406030204" pitchFamily="18" charset="0"/>
                            </a:rPr>
                            <m:t>𝑚</m:t>
                          </m:r>
                        </m:den>
                      </m:f>
                      <m:nary>
                        <m:naryPr>
                          <m:chr m:val="∑"/>
                          <m:limLoc m:val="undOvr"/>
                          <m:ctrlPr>
                            <a:rPr lang="zh-CN" altLang="en-US" sz="1600" i="1">
                              <a:latin typeface="Cambria Math" panose="02040503050406030204" pitchFamily="18" charset="0"/>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𝑥</m:t>
                              </m:r>
                            </m:e>
                            <m:sup>
                              <m:d>
                                <m:dPr>
                                  <m:ctrlPr>
                                    <a:rPr lang="zh-CN" altLang="en-US" sz="1600" i="1">
                                      <a:latin typeface="Cambria Math" panose="02040503050406030204" pitchFamily="18" charset="0"/>
                                    </a:rPr>
                                  </m:ctrlPr>
                                </m:dPr>
                                <m:e>
                                  <m:r>
                                    <a:rPr lang="zh-CN" altLang="en-US" sz="1600" i="1">
                                      <a:latin typeface="Cambria Math" panose="02040503050406030204" pitchFamily="18" charset="0"/>
                                    </a:rPr>
                                    <m:t>𝑖</m:t>
                                  </m:r>
                                </m:e>
                              </m:d>
                            </m:sup>
                          </m:sSup>
                        </m:e>
                      </m:nary>
                    </m:oMath>
                  </m:oMathPara>
                </a14:m>
                <a:endParaRPr lang="zh-CN" altLang="en-US" sz="1600" dirty="0"/>
              </a:p>
            </p:txBody>
          </p:sp>
        </mc:Choice>
        <mc:Fallback xmlns="">
          <p:sp>
            <p:nvSpPr>
              <p:cNvPr id="25" name="矩形 24"/>
              <p:cNvSpPr>
                <a:spLocks noRot="1" noChangeAspect="1" noMove="1" noResize="1" noEditPoints="1" noAdjustHandles="1" noChangeArrowheads="1" noChangeShapeType="1" noTextEdit="1"/>
              </p:cNvSpPr>
              <p:nvPr/>
            </p:nvSpPr>
            <p:spPr>
              <a:xfrm>
                <a:off x="10000923" y="2284122"/>
                <a:ext cx="1454565" cy="764505"/>
              </a:xfrm>
              <a:prstGeom prst="rect">
                <a:avLst/>
              </a:prstGeom>
              <a:blipFill rotWithShape="1">
                <a:blip r:embed="rId6"/>
                <a:stretch>
                  <a:fillRect l="-21" t="-4" r="6" b="82"/>
                </a:stretch>
              </a:blipFill>
            </p:spPr>
            <p:txBody>
              <a:bodyPr/>
              <a:lstStyle/>
              <a:p>
                <a:r>
                  <a:rPr lang="zh-CN" altLang="en-US">
                    <a:noFill/>
                  </a:rPr>
                  <a:t> </a:t>
                </a:r>
              </a:p>
            </p:txBody>
          </p:sp>
        </mc:Fallback>
      </mc:AlternateContent>
      <p:sp>
        <p:nvSpPr>
          <p:cNvPr id="32" name="矩形 31"/>
          <p:cNvSpPr/>
          <p:nvPr/>
        </p:nvSpPr>
        <p:spPr>
          <a:xfrm>
            <a:off x="6289797" y="3164372"/>
            <a:ext cx="4983253" cy="461665"/>
          </a:xfrm>
          <a:prstGeom prst="rect">
            <a:avLst/>
          </a:prstGeom>
        </p:spPr>
        <p:txBody>
          <a:bodyPr wrap="square">
            <a:spAutoFit/>
          </a:bodyPr>
          <a:lstStyle/>
          <a:p>
            <a:r>
              <a:rPr lang="zh-CN" altLang="zh-CN" dirty="0">
                <a:latin typeface="+mj-ea"/>
                <a:ea typeface="+mj-ea"/>
                <a:cs typeface="Times New Roman" panose="02020603050405020304" pitchFamily="18" charset="0"/>
              </a:rPr>
              <a:t>处理后的数据均值为</a:t>
            </a:r>
            <a:r>
              <a:rPr lang="en-US" altLang="zh-CN" dirty="0">
                <a:latin typeface="+mj-ea"/>
                <a:ea typeface="+mj-ea"/>
                <a:cs typeface="Times New Roman" panose="02020603050405020304" pitchFamily="18" charset="0"/>
              </a:rPr>
              <a:t>0</a:t>
            </a:r>
            <a:r>
              <a:rPr lang="zh-CN" altLang="zh-CN" dirty="0">
                <a:latin typeface="+mj-ea"/>
                <a:ea typeface="+mj-ea"/>
                <a:cs typeface="Times New Roman" panose="02020603050405020304" pitchFamily="18" charset="0"/>
              </a:rPr>
              <a:t>，方差为</a:t>
            </a:r>
            <a:r>
              <a:rPr lang="en-US" altLang="zh-CN" dirty="0">
                <a:latin typeface="+mj-ea"/>
                <a:ea typeface="+mj-ea"/>
                <a:cs typeface="Times New Roman" panose="02020603050405020304" pitchFamily="18" charset="0"/>
              </a:rPr>
              <a:t>1</a:t>
            </a:r>
            <a:endParaRPr lang="zh-CN" altLang="en-US" dirty="0">
              <a:latin typeface="+mj-ea"/>
              <a:ea typeface="+mj-ea"/>
            </a:endParaRPr>
          </a:p>
        </p:txBody>
      </p:sp>
      <p:sp>
        <p:nvSpPr>
          <p:cNvPr id="41" name="矩形 40"/>
          <p:cNvSpPr/>
          <p:nvPr/>
        </p:nvSpPr>
        <p:spPr>
          <a:xfrm>
            <a:off x="598453" y="4327367"/>
            <a:ext cx="4906144" cy="1569660"/>
          </a:xfrm>
          <a:prstGeom prst="rect">
            <a:avLst/>
          </a:prstGeom>
        </p:spPr>
        <p:txBody>
          <a:bodyPr wrap="square">
            <a:spAutoFit/>
          </a:bodyPr>
          <a:lstStyle/>
          <a:p>
            <a:pPr>
              <a:spcBef>
                <a:spcPts val="900"/>
              </a:spcBef>
              <a:spcAft>
                <a:spcPts val="900"/>
              </a:spcAft>
            </a:pPr>
            <a:r>
              <a:rPr lang="zh-CN" altLang="zh-CN" dirty="0">
                <a:latin typeface="+mj-ea"/>
                <a:ea typeface="+mj-ea"/>
                <a:cs typeface="Times New Roman" panose="02020603050405020304" pitchFamily="18" charset="0"/>
              </a:rPr>
              <a:t>数据归一化的目的是使得各特征对目标变量的影响一致，会将特征数据进行伸缩变化，所以数据归一化是会</a:t>
            </a:r>
            <a:r>
              <a:rPr lang="zh-CN" altLang="zh-CN" dirty="0">
                <a:solidFill>
                  <a:srgbClr val="FF0000"/>
                </a:solidFill>
                <a:latin typeface="+mj-ea"/>
                <a:ea typeface="+mj-ea"/>
                <a:cs typeface="Times New Roman" panose="02020603050405020304" pitchFamily="18" charset="0"/>
              </a:rPr>
              <a:t>改变特征数据分布</a:t>
            </a:r>
            <a:r>
              <a:rPr lang="zh-CN" altLang="zh-CN" dirty="0">
                <a:latin typeface="+mj-ea"/>
                <a:ea typeface="+mj-ea"/>
                <a:cs typeface="Times New Roman" panose="02020603050405020304" pitchFamily="18" charset="0"/>
              </a:rPr>
              <a:t>的。</a:t>
            </a:r>
          </a:p>
        </p:txBody>
      </p:sp>
      <p:sp>
        <p:nvSpPr>
          <p:cNvPr id="49" name="矩形 48"/>
          <p:cNvSpPr/>
          <p:nvPr/>
        </p:nvSpPr>
        <p:spPr>
          <a:xfrm>
            <a:off x="6289797" y="4301098"/>
            <a:ext cx="4885898" cy="1200329"/>
          </a:xfrm>
          <a:prstGeom prst="rect">
            <a:avLst/>
          </a:prstGeom>
        </p:spPr>
        <p:txBody>
          <a:bodyPr wrap="square">
            <a:spAutoFit/>
          </a:bodyPr>
          <a:lstStyle/>
          <a:p>
            <a:r>
              <a:rPr lang="zh-CN" altLang="zh-CN">
                <a:latin typeface="+mj-ea"/>
                <a:ea typeface="+mj-ea"/>
                <a:cs typeface="Times New Roman" panose="02020603050405020304" pitchFamily="18" charset="0"/>
              </a:rPr>
              <a:t>数据</a:t>
            </a:r>
            <a:r>
              <a:rPr lang="zh-CN" altLang="zh-CN" dirty="0">
                <a:latin typeface="+mj-ea"/>
                <a:ea typeface="+mj-ea"/>
                <a:cs typeface="Times New Roman" panose="02020603050405020304" pitchFamily="18" charset="0"/>
              </a:rPr>
              <a:t>标准化为了不同特征之间具备可比性，经过标准化变换之后的</a:t>
            </a:r>
            <a:r>
              <a:rPr lang="zh-CN" altLang="zh-CN" dirty="0">
                <a:solidFill>
                  <a:srgbClr val="FF0000"/>
                </a:solidFill>
                <a:latin typeface="+mj-ea"/>
                <a:ea typeface="+mj-ea"/>
                <a:cs typeface="Times New Roman" panose="02020603050405020304" pitchFamily="18" charset="0"/>
              </a:rPr>
              <a:t>特征</a:t>
            </a:r>
            <a:r>
              <a:rPr lang="zh-CN" altLang="en-US" dirty="0">
                <a:solidFill>
                  <a:srgbClr val="FF0000"/>
                </a:solidFill>
                <a:latin typeface="+mj-ea"/>
                <a:ea typeface="+mj-ea"/>
                <a:cs typeface="Times New Roman" panose="02020603050405020304" pitchFamily="18" charset="0"/>
              </a:rPr>
              <a:t>数据</a:t>
            </a:r>
            <a:r>
              <a:rPr lang="zh-CN" altLang="zh-CN" dirty="0">
                <a:solidFill>
                  <a:srgbClr val="FF0000"/>
                </a:solidFill>
                <a:latin typeface="+mj-ea"/>
                <a:ea typeface="+mj-ea"/>
                <a:cs typeface="Times New Roman" panose="02020603050405020304" pitchFamily="18" charset="0"/>
              </a:rPr>
              <a:t>分布没有发生改变</a:t>
            </a:r>
            <a:r>
              <a:rPr lang="zh-CN" altLang="zh-CN" dirty="0">
                <a:latin typeface="+mj-ea"/>
                <a:ea typeface="+mj-ea"/>
                <a:cs typeface="Times New Roman" panose="02020603050405020304" pitchFamily="18" charset="0"/>
              </a:rPr>
              <a:t>。</a:t>
            </a:r>
            <a:endParaRPr lang="zh-CN" altLang="en-US" dirty="0">
              <a:latin typeface="+mj-ea"/>
              <a:ea typeface="+mj-ea"/>
            </a:endParaRPr>
          </a:p>
        </p:txBody>
      </p:sp>
      <p:sp>
        <p:nvSpPr>
          <p:cNvPr id="52" name="矩形 51"/>
          <p:cNvSpPr/>
          <p:nvPr/>
        </p:nvSpPr>
        <p:spPr>
          <a:xfrm>
            <a:off x="6338474" y="5642971"/>
            <a:ext cx="5156780" cy="830997"/>
          </a:xfrm>
          <a:prstGeom prst="rect">
            <a:avLst/>
          </a:prstGeom>
        </p:spPr>
        <p:txBody>
          <a:bodyPr wrap="square">
            <a:spAutoFit/>
          </a:bodyPr>
          <a:lstStyle/>
          <a:p>
            <a:r>
              <a:rPr lang="zh-CN" altLang="zh-CN" dirty="0">
                <a:latin typeface="+mj-ea"/>
                <a:ea typeface="+mj-ea"/>
                <a:cs typeface="Times New Roman" panose="02020603050405020304" pitchFamily="18" charset="0"/>
              </a:rPr>
              <a:t>就是当数据特征取值范围或单位差异较大时，最好是做一下标准化处理。</a:t>
            </a:r>
            <a:endParaRPr lang="zh-CN" altLang="en-US" dirty="0">
              <a:latin typeface="+mj-ea"/>
              <a:ea typeface="+mj-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数据归一化</a:t>
            </a:r>
            <a:r>
              <a:rPr lang="en-US" altLang="zh-CN" dirty="0">
                <a:solidFill>
                  <a:schemeClr val="tx1"/>
                </a:solidFill>
              </a:rPr>
              <a:t>/</a:t>
            </a:r>
            <a:r>
              <a:rPr lang="zh-CN" altLang="en-US" dirty="0">
                <a:solidFill>
                  <a:schemeClr val="tx1"/>
                </a:solidFill>
              </a:rPr>
              <a:t>标准化</a:t>
            </a:r>
          </a:p>
        </p:txBody>
      </p:sp>
      <p:sp>
        <p:nvSpPr>
          <p:cNvPr id="10" name="矩形 9"/>
          <p:cNvSpPr/>
          <p:nvPr/>
        </p:nvSpPr>
        <p:spPr>
          <a:xfrm>
            <a:off x="668338" y="1655298"/>
            <a:ext cx="9817290" cy="3739485"/>
          </a:xfrm>
          <a:prstGeom prst="rect">
            <a:avLst/>
          </a:prstGeom>
        </p:spPr>
        <p:txBody>
          <a:bodyPr wrap="square">
            <a:spAutoFit/>
          </a:bodyPr>
          <a:lstStyle/>
          <a:p>
            <a:pPr>
              <a:spcBef>
                <a:spcPts val="900"/>
              </a:spcBef>
              <a:spcAft>
                <a:spcPts val="900"/>
              </a:spcAft>
            </a:pPr>
            <a:r>
              <a:rPr lang="zh-CN" altLang="en-US" b="1" dirty="0">
                <a:latin typeface="+mj-ea"/>
                <a:ea typeface="+mj-ea"/>
                <a:cs typeface="Times New Roman" panose="02020603050405020304" pitchFamily="18" charset="0"/>
              </a:rPr>
              <a:t>需要做数据归一化</a:t>
            </a:r>
            <a:r>
              <a:rPr lang="en-US" altLang="zh-CN" b="1" dirty="0">
                <a:latin typeface="+mj-ea"/>
                <a:ea typeface="+mj-ea"/>
                <a:cs typeface="Times New Roman" panose="02020603050405020304" pitchFamily="18" charset="0"/>
              </a:rPr>
              <a:t>/</a:t>
            </a:r>
            <a:r>
              <a:rPr lang="zh-CN" altLang="en-US" b="1" dirty="0">
                <a:latin typeface="+mj-ea"/>
                <a:ea typeface="+mj-ea"/>
                <a:cs typeface="Times New Roman" panose="02020603050405020304" pitchFamily="18" charset="0"/>
              </a:rPr>
              <a:t>标准化</a:t>
            </a:r>
            <a:endParaRPr lang="en-US" altLang="zh-CN" b="1" dirty="0">
              <a:latin typeface="+mj-ea"/>
              <a:ea typeface="+mj-ea"/>
              <a:cs typeface="Times New Roman" panose="02020603050405020304" pitchFamily="18" charset="0"/>
            </a:endParaRPr>
          </a:p>
          <a:p>
            <a:pPr>
              <a:spcBef>
                <a:spcPts val="900"/>
              </a:spcBef>
              <a:spcAft>
                <a:spcPts val="900"/>
              </a:spcAft>
            </a:pPr>
            <a:r>
              <a:rPr lang="zh-CN" altLang="en-US" dirty="0">
                <a:latin typeface="+mj-ea"/>
                <a:ea typeface="+mj-ea"/>
                <a:cs typeface="Times New Roman" panose="02020603050405020304" pitchFamily="18" charset="0"/>
              </a:rPr>
              <a:t>线性模型，如</a:t>
            </a:r>
            <a:r>
              <a:rPr lang="zh-CN" altLang="zh-CN" dirty="0">
                <a:latin typeface="+mj-ea"/>
                <a:ea typeface="+mj-ea"/>
                <a:cs typeface="Times New Roman" panose="02020603050405020304" pitchFamily="18" charset="0"/>
              </a:rPr>
              <a:t>基于距离度量的模型包括</a:t>
            </a:r>
            <a:r>
              <a:rPr lang="en-US" altLang="zh-CN" dirty="0">
                <a:latin typeface="+mj-ea"/>
                <a:ea typeface="+mj-ea"/>
                <a:cs typeface="Times New Roman" panose="02020603050405020304" pitchFamily="18" charset="0"/>
              </a:rPr>
              <a:t>KNN(K</a:t>
            </a:r>
            <a:r>
              <a:rPr lang="zh-CN" altLang="zh-CN" dirty="0">
                <a:latin typeface="+mj-ea"/>
                <a:ea typeface="+mj-ea"/>
                <a:cs typeface="Times New Roman" panose="02020603050405020304" pitchFamily="18" charset="0"/>
              </a:rPr>
              <a:t>近邻</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a:t>
            </a:r>
            <a:r>
              <a:rPr lang="en-US" altLang="zh-CN" dirty="0">
                <a:latin typeface="+mj-ea"/>
                <a:ea typeface="+mj-ea"/>
                <a:cs typeface="Times New Roman" panose="02020603050405020304" pitchFamily="18" charset="0"/>
              </a:rPr>
              <a:t>K-means</a:t>
            </a:r>
            <a:r>
              <a:rPr lang="zh-CN" altLang="zh-CN" dirty="0">
                <a:latin typeface="+mj-ea"/>
                <a:ea typeface="+mj-ea"/>
                <a:cs typeface="Times New Roman" panose="02020603050405020304" pitchFamily="18" charset="0"/>
              </a:rPr>
              <a:t>聚类、感知机和</a:t>
            </a:r>
            <a:r>
              <a:rPr lang="en-US" altLang="zh-CN" dirty="0">
                <a:latin typeface="+mj-ea"/>
                <a:ea typeface="+mj-ea"/>
                <a:cs typeface="Times New Roman" panose="02020603050405020304" pitchFamily="18" charset="0"/>
              </a:rPr>
              <a:t>SVM</a:t>
            </a:r>
            <a:r>
              <a:rPr lang="zh-CN" altLang="zh-CN" dirty="0">
                <a:latin typeface="+mj-ea"/>
                <a:ea typeface="+mj-ea"/>
                <a:cs typeface="Times New Roman" panose="02020603050405020304" pitchFamily="18" charset="0"/>
              </a:rPr>
              <a:t>。另外，线性回归类的几个模型一般情况下也是</a:t>
            </a:r>
            <a:r>
              <a:rPr lang="zh-CN" altLang="zh-CN" dirty="0">
                <a:solidFill>
                  <a:srgbClr val="FF0000"/>
                </a:solidFill>
                <a:latin typeface="+mj-ea"/>
                <a:ea typeface="+mj-ea"/>
                <a:cs typeface="Times New Roman" panose="02020603050405020304" pitchFamily="18" charset="0"/>
              </a:rPr>
              <a:t>需要</a:t>
            </a:r>
            <a:r>
              <a:rPr lang="zh-CN" altLang="zh-CN" dirty="0">
                <a:latin typeface="+mj-ea"/>
                <a:ea typeface="+mj-ea"/>
                <a:cs typeface="Times New Roman" panose="02020603050405020304" pitchFamily="18" charset="0"/>
              </a:rPr>
              <a:t>做数据</a:t>
            </a:r>
            <a:r>
              <a:rPr lang="zh-CN" altLang="en-US" dirty="0">
                <a:latin typeface="+mj-ea"/>
                <a:ea typeface="+mj-ea"/>
                <a:cs typeface="Times New Roman" panose="02020603050405020304" pitchFamily="18" charset="0"/>
              </a:rPr>
              <a:t>归一化</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标准化处理的。</a:t>
            </a:r>
            <a:endParaRPr lang="en-US" altLang="zh-CN" dirty="0">
              <a:latin typeface="+mj-ea"/>
              <a:ea typeface="+mj-ea"/>
              <a:cs typeface="Times New Roman" panose="02020603050405020304" pitchFamily="18" charset="0"/>
            </a:endParaRPr>
          </a:p>
          <a:p>
            <a:pPr>
              <a:spcBef>
                <a:spcPts val="900"/>
              </a:spcBef>
              <a:spcAft>
                <a:spcPts val="900"/>
              </a:spcAft>
            </a:pPr>
            <a:r>
              <a:rPr lang="zh-CN" altLang="en-US" b="1" dirty="0">
                <a:latin typeface="+mj-ea"/>
                <a:cs typeface="Times New Roman" panose="02020603050405020304" pitchFamily="18" charset="0"/>
              </a:rPr>
              <a:t>不需要做数据归一化</a:t>
            </a:r>
            <a:r>
              <a:rPr lang="en-US" altLang="zh-CN" b="1" dirty="0">
                <a:latin typeface="+mj-ea"/>
                <a:cs typeface="Times New Roman" panose="02020603050405020304" pitchFamily="18" charset="0"/>
              </a:rPr>
              <a:t>/</a:t>
            </a:r>
            <a:r>
              <a:rPr lang="zh-CN" altLang="en-US" b="1" dirty="0">
                <a:latin typeface="+mj-ea"/>
                <a:cs typeface="Times New Roman" panose="02020603050405020304" pitchFamily="18" charset="0"/>
              </a:rPr>
              <a:t>标准化</a:t>
            </a:r>
            <a:endParaRPr lang="en-US" altLang="zh-CN" b="1" dirty="0">
              <a:latin typeface="+mj-ea"/>
              <a:cs typeface="Times New Roman" panose="02020603050405020304" pitchFamily="18" charset="0"/>
            </a:endParaRPr>
          </a:p>
          <a:p>
            <a:pPr>
              <a:spcBef>
                <a:spcPts val="900"/>
              </a:spcBef>
              <a:spcAft>
                <a:spcPts val="900"/>
              </a:spcAft>
            </a:pPr>
            <a:r>
              <a:rPr lang="zh-CN" altLang="zh-CN" dirty="0">
                <a:latin typeface="+mj-ea"/>
                <a:ea typeface="+mj-ea"/>
                <a:cs typeface="Times New Roman" panose="02020603050405020304" pitchFamily="18" charset="0"/>
              </a:rPr>
              <a:t>决策树、基于决策树的</a:t>
            </a:r>
            <a:r>
              <a:rPr lang="en-US" altLang="zh-CN" dirty="0">
                <a:latin typeface="+mj-ea"/>
                <a:ea typeface="+mj-ea"/>
                <a:cs typeface="Times New Roman" panose="02020603050405020304" pitchFamily="18" charset="0"/>
              </a:rPr>
              <a:t>Boosting</a:t>
            </a:r>
            <a:r>
              <a:rPr lang="zh-CN" altLang="zh-CN" dirty="0">
                <a:latin typeface="+mj-ea"/>
                <a:ea typeface="+mj-ea"/>
                <a:cs typeface="Times New Roman" panose="02020603050405020304" pitchFamily="18" charset="0"/>
              </a:rPr>
              <a:t>和</a:t>
            </a:r>
            <a:r>
              <a:rPr lang="en-US" altLang="zh-CN" dirty="0">
                <a:latin typeface="+mj-ea"/>
                <a:ea typeface="+mj-ea"/>
                <a:cs typeface="Times New Roman" panose="02020603050405020304" pitchFamily="18" charset="0"/>
              </a:rPr>
              <a:t>Bagging</a:t>
            </a:r>
            <a:r>
              <a:rPr lang="zh-CN" altLang="zh-CN" dirty="0">
                <a:latin typeface="+mj-ea"/>
                <a:ea typeface="+mj-ea"/>
                <a:cs typeface="Times New Roman" panose="02020603050405020304" pitchFamily="18" charset="0"/>
              </a:rPr>
              <a:t>等集成学习模型对于特征取值大小并不敏感</a:t>
            </a:r>
            <a:r>
              <a:rPr lang="zh-CN" altLang="en-US" dirty="0">
                <a:latin typeface="+mj-ea"/>
                <a:ea typeface="+mj-ea"/>
                <a:cs typeface="Times New Roman" panose="02020603050405020304" pitchFamily="18" charset="0"/>
              </a:rPr>
              <a:t>，如随机森林、</a:t>
            </a:r>
            <a:r>
              <a:rPr lang="en-US" altLang="zh-CN" dirty="0" err="1">
                <a:latin typeface="+mj-ea"/>
                <a:ea typeface="+mj-ea"/>
                <a:cs typeface="Times New Roman" panose="02020603050405020304" pitchFamily="18" charset="0"/>
              </a:rPr>
              <a:t>XGBoost</a:t>
            </a:r>
            <a:r>
              <a:rPr lang="zh-CN" altLang="en-US" dirty="0">
                <a:latin typeface="+mj-ea"/>
                <a:ea typeface="+mj-ea"/>
                <a:cs typeface="Times New Roman" panose="02020603050405020304" pitchFamily="18" charset="0"/>
              </a:rPr>
              <a:t>、</a:t>
            </a:r>
            <a:r>
              <a:rPr lang="en-US" altLang="zh-CN" dirty="0" err="1">
                <a:latin typeface="+mj-ea"/>
                <a:ea typeface="+mj-ea"/>
                <a:cs typeface="Times New Roman" panose="02020603050405020304" pitchFamily="18" charset="0"/>
              </a:rPr>
              <a:t>LightGBM</a:t>
            </a:r>
            <a:r>
              <a:rPr lang="zh-CN" altLang="en-US" dirty="0">
                <a:latin typeface="+mj-ea"/>
                <a:ea typeface="+mj-ea"/>
                <a:cs typeface="Times New Roman" panose="02020603050405020304" pitchFamily="18" charset="0"/>
              </a:rPr>
              <a:t>等树模型，以及朴素贝叶斯，以上这些</a:t>
            </a:r>
            <a:r>
              <a:rPr lang="zh-CN" altLang="zh-CN" dirty="0">
                <a:latin typeface="+mj-ea"/>
                <a:ea typeface="+mj-ea"/>
                <a:cs typeface="Times New Roman" panose="02020603050405020304" pitchFamily="18" charset="0"/>
              </a:rPr>
              <a:t>模型一般</a:t>
            </a:r>
            <a:r>
              <a:rPr lang="zh-CN" altLang="zh-CN" dirty="0">
                <a:solidFill>
                  <a:srgbClr val="FF0000"/>
                </a:solidFill>
                <a:latin typeface="+mj-ea"/>
                <a:ea typeface="+mj-ea"/>
                <a:cs typeface="Times New Roman" panose="02020603050405020304" pitchFamily="18" charset="0"/>
              </a:rPr>
              <a:t>不需要</a:t>
            </a:r>
            <a:r>
              <a:rPr lang="zh-CN" altLang="zh-CN" dirty="0">
                <a:latin typeface="+mj-ea"/>
                <a:ea typeface="+mj-ea"/>
                <a:cs typeface="Times New Roman" panose="02020603050405020304" pitchFamily="18" charset="0"/>
              </a:rPr>
              <a:t>做数据</a:t>
            </a:r>
            <a:r>
              <a:rPr lang="zh-CN" altLang="en-US" dirty="0">
                <a:latin typeface="+mj-ea"/>
                <a:ea typeface="+mj-ea"/>
                <a:cs typeface="Times New Roman" panose="02020603050405020304" pitchFamily="18" charset="0"/>
              </a:rPr>
              <a:t>归一化</a:t>
            </a:r>
            <a:r>
              <a:rPr lang="en-US" altLang="zh-CN" dirty="0">
                <a:latin typeface="+mj-ea"/>
                <a:ea typeface="+mj-ea"/>
                <a:cs typeface="Times New Roman" panose="02020603050405020304" pitchFamily="18" charset="0"/>
              </a:rPr>
              <a:t>/</a:t>
            </a:r>
            <a:r>
              <a:rPr lang="zh-CN" altLang="zh-CN" dirty="0">
                <a:latin typeface="+mj-ea"/>
                <a:ea typeface="+mj-ea"/>
                <a:cs typeface="Times New Roman" panose="02020603050405020304" pitchFamily="18" charset="0"/>
              </a:rPr>
              <a:t>标准化处理。</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正则化</a:t>
            </a:r>
          </a:p>
        </p:txBody>
      </p:sp>
      <p:sp>
        <p:nvSpPr>
          <p:cNvPr id="43" name="对角圆角矩形 42"/>
          <p:cNvSpPr/>
          <p:nvPr/>
        </p:nvSpPr>
        <p:spPr>
          <a:xfrm>
            <a:off x="2496677" y="3518043"/>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TextBox 6"/>
          <p:cNvSpPr txBox="1">
            <a:spLocks noChangeArrowheads="1"/>
          </p:cNvSpPr>
          <p:nvPr/>
        </p:nvSpPr>
        <p:spPr bwMode="auto">
          <a:xfrm>
            <a:off x="3029495" y="1802957"/>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线性回归</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梯度下降</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zh-CN" altLang="en-US" sz="3600" dirty="0">
                <a:solidFill>
                  <a:schemeClr val="bg1"/>
                </a:solidFill>
                <a:latin typeface="Impact" panose="020B0806030902050204" pitchFamily="34" charset="0"/>
                <a:ea typeface="微软雅黑" panose="020B0503020204020204" pitchFamily="34" charset="-122"/>
              </a:rPr>
              <a:t>正则化</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回归的评价指标</a:t>
            </a:r>
          </a:p>
        </p:txBody>
      </p:sp>
    </p:spTree>
  </p:cSld>
  <p:clrMapOvr>
    <a:masterClrMapping/>
  </p:clrMapOvr>
  <p:transition advTm="800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过拟合和欠拟合</a:t>
            </a:r>
          </a:p>
        </p:txBody>
      </p:sp>
      <p:pic>
        <p:nvPicPr>
          <p:cNvPr id="2050" name="Picture 2" descr="https://gimg2.baidu.com/image_search/src=http%3A%2F%2Fwx3.sinaimg.cn%2Fmw690%2Fec98cc4agy1fpr4btdk6vj21380ft446.jpg&amp;refer=http%3A%2F%2Fwx3.sinaimg.cn&amp;app=2002&amp;size=f9999,10000&amp;q=a80&amp;n=0&amp;g=0n&amp;fmt=jpeg?sec=1618238381&amp;t=fdffed15e66eb8be01decfe99d47fd11"/>
          <p:cNvPicPr>
            <a:picLocks noChangeAspect="1" noChangeArrowheads="1"/>
          </p:cNvPicPr>
          <p:nvPr/>
        </p:nvPicPr>
        <p:blipFill rotWithShape="1">
          <a:blip r:embed="rId3">
            <a:extLst>
              <a:ext uri="{28A0092B-C50C-407E-A947-70E740481C1C}">
                <a14:useLocalDpi xmlns:a14="http://schemas.microsoft.com/office/drawing/2010/main" val="0"/>
              </a:ext>
            </a:extLst>
          </a:blip>
          <a:srcRect b="16311"/>
          <a:stretch>
            <a:fillRect/>
          </a:stretch>
        </p:blipFill>
        <p:spPr bwMode="auto">
          <a:xfrm>
            <a:off x="1504883" y="1941391"/>
            <a:ext cx="9349953" cy="315263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454481" y="5239416"/>
            <a:ext cx="1261884" cy="523220"/>
          </a:xfrm>
          <a:prstGeom prst="rect">
            <a:avLst/>
          </a:prstGeom>
        </p:spPr>
        <p:txBody>
          <a:bodyPr wrap="none">
            <a:spAutoFit/>
          </a:bodyPr>
          <a:lstStyle/>
          <a:p>
            <a:r>
              <a:rPr lang="zh-CN" altLang="en-US" sz="2800" b="1" dirty="0">
                <a:latin typeface="+mj-ea"/>
                <a:cs typeface="Times New Roman" panose="02020603050405020304" pitchFamily="18" charset="0"/>
              </a:rPr>
              <a:t>欠拟合</a:t>
            </a:r>
            <a:endParaRPr lang="zh-CN" altLang="en-US" sz="2800" dirty="0"/>
          </a:p>
        </p:txBody>
      </p:sp>
      <p:sp>
        <p:nvSpPr>
          <p:cNvPr id="10" name="矩形 9"/>
          <p:cNvSpPr/>
          <p:nvPr/>
        </p:nvSpPr>
        <p:spPr>
          <a:xfrm>
            <a:off x="5962399" y="5239417"/>
            <a:ext cx="1261884" cy="523220"/>
          </a:xfrm>
          <a:prstGeom prst="rect">
            <a:avLst/>
          </a:prstGeom>
        </p:spPr>
        <p:txBody>
          <a:bodyPr wrap="none">
            <a:spAutoFit/>
          </a:bodyPr>
          <a:lstStyle/>
          <a:p>
            <a:r>
              <a:rPr lang="zh-CN" altLang="en-US" sz="2800" b="1" dirty="0">
                <a:latin typeface="+mj-ea"/>
                <a:cs typeface="Times New Roman" panose="02020603050405020304" pitchFamily="18" charset="0"/>
              </a:rPr>
              <a:t>过拟合</a:t>
            </a:r>
            <a:endParaRPr lang="zh-CN" altLang="en-US" sz="2800" dirty="0"/>
          </a:p>
        </p:txBody>
      </p:sp>
      <p:sp>
        <p:nvSpPr>
          <p:cNvPr id="11" name="矩形 10"/>
          <p:cNvSpPr/>
          <p:nvPr/>
        </p:nvSpPr>
        <p:spPr>
          <a:xfrm>
            <a:off x="8839841" y="5239417"/>
            <a:ext cx="1261884" cy="523220"/>
          </a:xfrm>
          <a:prstGeom prst="rect">
            <a:avLst/>
          </a:prstGeom>
        </p:spPr>
        <p:txBody>
          <a:bodyPr wrap="none">
            <a:spAutoFit/>
          </a:bodyPr>
          <a:lstStyle/>
          <a:p>
            <a:r>
              <a:rPr lang="zh-CN" altLang="en-US" sz="2800" b="1" dirty="0">
                <a:latin typeface="+mj-ea"/>
                <a:cs typeface="Times New Roman" panose="02020603050405020304" pitchFamily="18" charset="0"/>
              </a:rPr>
              <a:t>正合适</a:t>
            </a:r>
            <a:endParaRPr lang="zh-CN" altLang="en-US" sz="2800" dirty="0"/>
          </a:p>
        </p:txBody>
      </p:sp>
    </p:spTree>
  </p:cSld>
  <p:clrMapOvr>
    <a:masterClrMapping/>
  </p:clrMapOvr>
  <p:transition advTm="800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对角圆角矩形 42"/>
          <p:cNvSpPr/>
          <p:nvPr/>
        </p:nvSpPr>
        <p:spPr>
          <a:xfrm>
            <a:off x="2496677" y="1882582"/>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线性回归</a:t>
            </a:r>
          </a:p>
        </p:txBody>
      </p:sp>
      <p:sp>
        <p:nvSpPr>
          <p:cNvPr id="32" name="TextBox 6"/>
          <p:cNvSpPr txBox="1">
            <a:spLocks noChangeArrowheads="1"/>
          </p:cNvSpPr>
          <p:nvPr/>
        </p:nvSpPr>
        <p:spPr bwMode="auto">
          <a:xfrm>
            <a:off x="2986633" y="1922625"/>
            <a:ext cx="38577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en-US" altLang="zh-CN" sz="3600" dirty="0">
                <a:solidFill>
                  <a:srgbClr val="595959"/>
                </a:solidFill>
                <a:latin typeface="Impact" panose="020B0806030902050204" pitchFamily="34" charset="0"/>
                <a:ea typeface="微软雅黑" panose="020B0503020204020204" pitchFamily="34" charset="-122"/>
              </a:rPr>
              <a:t>   </a:t>
            </a:r>
            <a:r>
              <a:rPr lang="zh-CN" altLang="en-US" sz="3600" dirty="0">
                <a:solidFill>
                  <a:schemeClr val="bg1"/>
                </a:solidFill>
                <a:latin typeface="Impact" panose="020B0806030902050204" pitchFamily="34" charset="0"/>
                <a:ea typeface="微软雅黑" panose="020B0503020204020204" pitchFamily="34" charset="-122"/>
              </a:rPr>
              <a:t>线性回归</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梯度下降</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正则化</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回归的评价指标</a:t>
            </a:r>
          </a:p>
        </p:txBody>
      </p:sp>
    </p:spTree>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过拟合的处理</a:t>
            </a:r>
          </a:p>
        </p:txBody>
      </p:sp>
      <p:sp>
        <p:nvSpPr>
          <p:cNvPr id="3" name="Rectangle 1"/>
          <p:cNvSpPr>
            <a:spLocks noChangeArrowheads="1"/>
          </p:cNvSpPr>
          <p:nvPr/>
        </p:nvSpPr>
        <p:spPr bwMode="auto">
          <a:xfrm>
            <a:off x="757000" y="1162820"/>
            <a:ext cx="9997436"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Tx/>
              <a:buSzTx/>
            </a:pPr>
            <a:r>
              <a:rPr kumimoji="0" lang="en-US"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获得更多的训练数据</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R="0" lvl="0" algn="l" defTabSz="914400" rtl="0" eaLnBrk="0" fontAlgn="base" latinLnBrk="0" hangingPunct="0">
              <a:lnSpc>
                <a:spcPct val="150000"/>
              </a:lnSpc>
              <a:spcBef>
                <a:spcPct val="0"/>
              </a:spcBef>
              <a:spcAft>
                <a:spcPct val="0"/>
              </a:spcAft>
              <a:buClrTx/>
              <a:buSzTx/>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使用更多的训练数据是解决过拟合问题最有效的手段，因为更多的样本能够让模型学习到更多更有效的特征，减小噪声的影响。</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800" b="0" i="0" u="none" strike="noStrike" cap="none" normalizeH="0" baseline="0" dirty="0">
              <a:ln>
                <a:noFill/>
              </a:ln>
              <a:solidFill>
                <a:schemeClr val="tx1"/>
              </a:solidFill>
              <a:effectLst/>
            </a:endParaRPr>
          </a:p>
          <a:p>
            <a:pPr marR="0" lvl="0" algn="l" defTabSz="914400" rtl="0" eaLnBrk="0" fontAlgn="base" latinLnBrk="0" hangingPunct="0">
              <a:lnSpc>
                <a:spcPct val="150000"/>
              </a:lnSpc>
              <a:spcBef>
                <a:spcPct val="0"/>
              </a:spcBef>
              <a:spcAft>
                <a:spcPct val="0"/>
              </a:spcAft>
              <a:buClrTx/>
              <a:buSzTx/>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降维</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即丢弃一些不能帮助我们正确预测的特征。可以是手工选择保留哪些特征，或者使用一些模型选择的算法来帮忙（例如PCA）</a:t>
            </a:r>
            <a:r>
              <a:rPr kumimoji="0" lang="zh-CN"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正则化</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正则化(regularization)的技术，保留所有的特征，但是减少参数的大小（magnitude），它可以改善或者减少过拟合问题。</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4.</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集成学习方法</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集成学习是把多个模型集成在一起，来降低单一模型的过拟合风险。</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Tree>
  </p:cSld>
  <p:clrMapOvr>
    <a:masterClrMapping/>
  </p:clrMapOvr>
  <p:transition advTm="8005"/>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28336" y="1521155"/>
            <a:ext cx="3346704" cy="4832092"/>
          </a:xfrm>
          <a:prstGeom prst="rect">
            <a:avLst/>
          </a:prstGeom>
        </p:spPr>
        <p:txBody>
          <a:bodyPr wrap="square">
            <a:spAutoFit/>
          </a:bodyPr>
          <a:lstStyle/>
          <a:p>
            <a:r>
              <a:rPr lang="zh-CN" altLang="zh-CN" kern="0" dirty="0">
                <a:solidFill>
                  <a:srgbClr val="000000"/>
                </a:solidFill>
                <a:latin typeface="Verdana" panose="020B0604030504040204" pitchFamily="34" charset="0"/>
                <a:cs typeface="宋体" panose="02010600030101010101" pitchFamily="2" charset="-122"/>
              </a:rPr>
              <a:t>通过这张图可以看出，各种不同算法在输入的数据量达到一定级数后，都有相近的高准确度。于是诞生了机器学习界的名言：</a:t>
            </a:r>
            <a:endParaRPr lang="en-US" altLang="zh-CN" kern="0" dirty="0">
              <a:solidFill>
                <a:srgbClr val="000000"/>
              </a:solidFill>
              <a:latin typeface="Verdana" panose="020B0604030504040204" pitchFamily="34" charset="0"/>
              <a:cs typeface="宋体" panose="02010600030101010101" pitchFamily="2" charset="-122"/>
            </a:endParaRPr>
          </a:p>
          <a:p>
            <a:endParaRPr lang="en-US" altLang="zh-CN" b="1" kern="0" dirty="0">
              <a:solidFill>
                <a:srgbClr val="000000"/>
              </a:solidFill>
              <a:latin typeface="Verdana" panose="020B0604030504040204" pitchFamily="34" charset="0"/>
              <a:cs typeface="宋体" panose="02010600030101010101" pitchFamily="2" charset="-122"/>
            </a:endParaRPr>
          </a:p>
          <a:p>
            <a:r>
              <a:rPr lang="zh-CN" altLang="zh-CN" sz="2800" b="1" kern="0" dirty="0">
                <a:solidFill>
                  <a:srgbClr val="FF0000"/>
                </a:solidFill>
                <a:latin typeface="Verdana" panose="020B0604030504040204" pitchFamily="34" charset="0"/>
                <a:cs typeface="宋体" panose="02010600030101010101" pitchFamily="2" charset="-122"/>
              </a:rPr>
              <a:t>成功的机器学习应用不是拥有最好的算法，而是拥有最多的数据！</a:t>
            </a:r>
            <a:br>
              <a:rPr lang="en-US" altLang="zh-CN" sz="2800" kern="0" dirty="0">
                <a:solidFill>
                  <a:srgbClr val="FF0000"/>
                </a:solidFill>
                <a:latin typeface="Verdana" panose="020B0604030504040204" pitchFamily="34" charset="0"/>
                <a:cs typeface="宋体" panose="02010600030101010101" pitchFamily="2" charset="-122"/>
              </a:rPr>
            </a:br>
            <a:endParaRPr lang="zh-CN" altLang="en-US" sz="2800" dirty="0">
              <a:solidFill>
                <a:srgbClr val="FF0000"/>
              </a:solidFill>
            </a:endParaRPr>
          </a:p>
        </p:txBody>
      </p:sp>
      <p:sp>
        <p:nvSpPr>
          <p:cNvPr id="11" name="文本框 22"/>
          <p:cNvSpPr txBox="1">
            <a:spLocks noChangeArrowheads="1"/>
          </p:cNvSpPr>
          <p:nvPr/>
        </p:nvSpPr>
        <p:spPr bwMode="auto">
          <a:xfrm>
            <a:off x="634328" y="266545"/>
            <a:ext cx="70983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数据决定一切</a:t>
            </a:r>
            <a:br>
              <a:rPr lang="zh-CN" altLang="en-US" dirty="0"/>
            </a:br>
            <a:endParaRPr lang="zh-CN" altLang="en-US" dirty="0"/>
          </a:p>
        </p:txBody>
      </p:sp>
      <p:pic>
        <p:nvPicPr>
          <p:cNvPr id="2050" name="Picture 2" descr="https://ss2.baidu.com/6ON1bjeh1BF3odCf/it/u=623756541,2418023437&amp;fm=15&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2839" b="2442"/>
          <a:stretch>
            <a:fillRect/>
          </a:stretch>
        </p:blipFill>
        <p:spPr bwMode="auto">
          <a:xfrm>
            <a:off x="1125613" y="1360232"/>
            <a:ext cx="4627245" cy="44417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739991" y="5804069"/>
            <a:ext cx="2564674" cy="369332"/>
          </a:xfrm>
          <a:prstGeom prst="rect">
            <a:avLst/>
          </a:prstGeom>
          <a:noFill/>
        </p:spPr>
        <p:txBody>
          <a:bodyPr wrap="square" rtlCol="0">
            <a:spAutoFit/>
          </a:bodyPr>
          <a:lstStyle/>
          <a:p>
            <a:r>
              <a:rPr lang="zh-CN" altLang="en-US" dirty="0"/>
              <a:t>数据大小</a:t>
            </a:r>
          </a:p>
        </p:txBody>
      </p:sp>
      <p:sp>
        <p:nvSpPr>
          <p:cNvPr id="3" name="文本框 2"/>
          <p:cNvSpPr txBox="1"/>
          <p:nvPr/>
        </p:nvSpPr>
        <p:spPr>
          <a:xfrm>
            <a:off x="634328" y="2490651"/>
            <a:ext cx="393283" cy="923330"/>
          </a:xfrm>
          <a:prstGeom prst="rect">
            <a:avLst/>
          </a:prstGeom>
          <a:noFill/>
        </p:spPr>
        <p:txBody>
          <a:bodyPr wrap="square" rtlCol="0">
            <a:spAutoFit/>
          </a:bodyPr>
          <a:lstStyle/>
          <a:p>
            <a:r>
              <a:rPr lang="zh-CN" altLang="en-US" dirty="0"/>
              <a:t>准确率</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欠拟合的处理</a:t>
            </a:r>
          </a:p>
        </p:txBody>
      </p:sp>
      <p:sp>
        <p:nvSpPr>
          <p:cNvPr id="3" name="Rectangle 1"/>
          <p:cNvSpPr>
            <a:spLocks noChangeArrowheads="1"/>
          </p:cNvSpPr>
          <p:nvPr/>
        </p:nvSpPr>
        <p:spPr bwMode="auto">
          <a:xfrm>
            <a:off x="843436" y="1249702"/>
            <a:ext cx="92463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添加新特征</a:t>
            </a:r>
            <a:endPar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当特征不足或者现有特征与样本标签的相关性不强时，模型容易出现欠拟合。通过挖掘组合特征等新的特征，往往能够取得更好的效果。</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增加模型复杂度</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简单模型的学习能力较差，通过增加模型的复杂度可以使模型拥有更强的拟合能力。例如，在线性模型中添加高次项，在神经网络模型中增加网络层数或神经元个数等。</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7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a:t>
            </a:r>
            <a:r>
              <a:rPr kumimoji="0" lang="en-US" altLang="zh-CN" sz="20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a:t>
            </a:r>
            <a:r>
              <a:rPr kumimoji="0" lang="zh-CN" altLang="zh-CN" sz="20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减小正则化系数</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正则化是用来防止过拟合的，但当模型出现欠拟合现象时，则需要有针对性地减小正则化系数。</a:t>
            </a:r>
            <a:endParaRPr kumimoji="0" lang="zh-CN" altLang="zh-CN" sz="2000" b="0" i="0" u="none" strike="noStrike" cap="none" normalizeH="0" baseline="0" dirty="0">
              <a:ln>
                <a:noFill/>
              </a:ln>
              <a:solidFill>
                <a:schemeClr val="tx1"/>
              </a:solidFill>
              <a:effectLst/>
            </a:endParaRPr>
          </a:p>
        </p:txBody>
      </p:sp>
    </p:spTree>
  </p:cSld>
  <p:clrMapOvr>
    <a:masterClrMapping/>
  </p:clrMapOvr>
  <p:transition advTm="8005"/>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000466" y="4544704"/>
            <a:ext cx="5336274" cy="2083559"/>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504968" y="1288966"/>
                <a:ext cx="11741623" cy="2880532"/>
              </a:xfrm>
              <a:prstGeom prst="rect">
                <a:avLst/>
              </a:prstGeom>
            </p:spPr>
            <p:txBody>
              <a:bodyPr wrap="square">
                <a:spAutoFit/>
              </a:bodyPr>
              <a:lstStyle/>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ea typeface="+mj-ea"/>
                            <a:cs typeface="Times New Roman" panose="02020603050405020304" pitchFamily="18" charset="0"/>
                          </a:rPr>
                        </m:ctrlPr>
                      </m:sSubPr>
                      <m:e>
                        <m:r>
                          <a:rPr lang="en-US" altLang="zh-CN" b="1" i="1">
                            <a:latin typeface="Cambria Math" panose="02040503050406030204" pitchFamily="18" charset="0"/>
                            <a:ea typeface="+mj-ea"/>
                            <a:cs typeface="Times New Roman" panose="02020603050405020304" pitchFamily="18" charset="0"/>
                          </a:rPr>
                          <m:t>𝑳</m:t>
                        </m:r>
                      </m:e>
                      <m:sub>
                        <m:r>
                          <a:rPr lang="en-US" altLang="zh-CN" b="1" i="1">
                            <a:latin typeface="Cambria Math" panose="02040503050406030204" pitchFamily="18" charset="0"/>
                            <a:ea typeface="+mj-ea"/>
                            <a:cs typeface="Times New Roman" panose="02020603050405020304" pitchFamily="18" charset="0"/>
                          </a:rPr>
                          <m:t>𝟏</m:t>
                        </m:r>
                      </m:sub>
                    </m:sSub>
                  </m:oMath>
                </a14:m>
                <a:r>
                  <a:rPr lang="en-US" altLang="zh-CN" b="1" dirty="0" err="1">
                    <a:latin typeface="+mj-ea"/>
                    <a:ea typeface="+mj-ea"/>
                    <a:cs typeface="Times New Roman" panose="02020603050405020304" pitchFamily="18" charset="0"/>
                  </a:rPr>
                  <a:t>正则化</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𝐽</m:t>
                    </m:r>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𝑤</m:t>
                    </m:r>
                    <m:r>
                      <a:rPr lang="en-US" altLang="zh-CN" i="1">
                        <a:latin typeface="Cambria Math" panose="02040503050406030204" pitchFamily="18" charset="0"/>
                        <a:ea typeface="+mj-ea"/>
                        <a:cs typeface="Times New Roman" panose="02020603050405020304" pitchFamily="18" charset="0"/>
                      </a:rPr>
                      <m:t>)=</m:t>
                    </m:r>
                    <m:f>
                      <m:fPr>
                        <m:ctrlPr>
                          <a:rPr lang="zh-CN" altLang="zh-CN" i="1">
                            <a:latin typeface="Cambria Math" panose="02040503050406030204" pitchFamily="18" charset="0"/>
                            <a:ea typeface="+mj-ea"/>
                            <a:cs typeface="Times New Roman" panose="02020603050405020304" pitchFamily="18" charset="0"/>
                          </a:rPr>
                        </m:ctrlPr>
                      </m:fPr>
                      <m:num>
                        <m:r>
                          <a:rPr lang="en-US" altLang="zh-CN" i="1">
                            <a:latin typeface="Cambria Math" panose="02040503050406030204" pitchFamily="18" charset="0"/>
                            <a:ea typeface="+mj-ea"/>
                            <a:cs typeface="Times New Roman" panose="02020603050405020304" pitchFamily="18" charset="0"/>
                          </a:rPr>
                          <m:t>1</m:t>
                        </m:r>
                      </m:num>
                      <m:den>
                        <m:r>
                          <a:rPr lang="en-US" altLang="zh-CN" i="1">
                            <a:latin typeface="Cambria Math" panose="02040503050406030204" pitchFamily="18" charset="0"/>
                            <a:ea typeface="+mj-ea"/>
                            <a:cs typeface="Times New Roman" panose="02020603050405020304" pitchFamily="18" charset="0"/>
                          </a:rPr>
                          <m:t>2</m:t>
                        </m:r>
                      </m:den>
                    </m:f>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𝑚</m:t>
                        </m:r>
                      </m:sup>
                      <m:e>
                        <m:r>
                          <a:rPr lang="en-US" altLang="zh-CN" i="1">
                            <a:latin typeface="Cambria Math" panose="02040503050406030204" pitchFamily="18" charset="0"/>
                            <a:ea typeface="+mj-ea"/>
                            <a:cs typeface="Times New Roman" panose="02020603050405020304" pitchFamily="18" charset="0"/>
                          </a:rPr>
                          <m:t>(</m:t>
                        </m:r>
                      </m:e>
                    </m:nary>
                    <m:r>
                      <a:rPr lang="en-US" altLang="zh-CN" i="1">
                        <a:latin typeface="Cambria Math" panose="02040503050406030204" pitchFamily="18" charset="0"/>
                        <a:ea typeface="+mj-ea"/>
                        <a:cs typeface="Times New Roman" panose="02020603050405020304" pitchFamily="18" charset="0"/>
                      </a:rPr>
                      <m:t>h</m:t>
                    </m:r>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𝑥</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𝑦</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m:t>
                        </m:r>
                      </m:e>
                      <m:sup>
                        <m:r>
                          <a:rPr lang="en-US" altLang="zh-CN" i="1">
                            <a:latin typeface="Cambria Math" panose="02040503050406030204" pitchFamily="18" charset="0"/>
                            <a:ea typeface="+mj-ea"/>
                            <a:cs typeface="Times New Roman" panose="02020603050405020304" pitchFamily="18" charset="0"/>
                          </a:rPr>
                          <m:t>2</m:t>
                        </m:r>
                      </m:sup>
                    </m:s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𝜆</m:t>
                    </m:r>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𝑗</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𝑛</m:t>
                        </m:r>
                      </m:sup>
                      <m:e>
                        <m:r>
                          <a:rPr lang="en-US" altLang="zh-CN" i="1">
                            <a:latin typeface="Cambria Math" panose="02040503050406030204" pitchFamily="18" charset="0"/>
                            <a:ea typeface="+mj-ea"/>
                            <a:cs typeface="Times New Roman" panose="02020603050405020304" pitchFamily="18" charset="0"/>
                          </a:rPr>
                          <m:t>|</m:t>
                        </m:r>
                      </m:e>
                    </m:nary>
                    <m:sSub>
                      <m:sSubPr>
                        <m:ctrlPr>
                          <a:rPr lang="zh-CN" altLang="zh-CN" i="1">
                            <a:latin typeface="Cambria Math" panose="02040503050406030204" pitchFamily="18" charset="0"/>
                            <a:ea typeface="+mj-ea"/>
                            <a:cs typeface="Times New Roman" panose="02020603050405020304" pitchFamily="18" charset="0"/>
                          </a:rPr>
                        </m:ctrlPr>
                      </m:sSubPr>
                      <m:e>
                        <m:r>
                          <a:rPr lang="en-US" altLang="zh-CN" i="1">
                            <a:latin typeface="Cambria Math" panose="02040503050406030204" pitchFamily="18" charset="0"/>
                            <a:ea typeface="+mj-ea"/>
                            <a:cs typeface="Times New Roman" panose="02020603050405020304" pitchFamily="18" charset="0"/>
                          </a:rPr>
                          <m:t>𝑤</m:t>
                        </m:r>
                      </m:e>
                      <m:sub>
                        <m:r>
                          <a:rPr lang="en-US" altLang="zh-CN" i="1">
                            <a:latin typeface="Cambria Math" panose="02040503050406030204" pitchFamily="18" charset="0"/>
                            <a:ea typeface="+mj-ea"/>
                            <a:cs typeface="Times New Roman" panose="02020603050405020304" pitchFamily="18" charset="0"/>
                          </a:rPr>
                          <m:t>𝑗</m:t>
                        </m:r>
                      </m:sub>
                    </m:sSub>
                    <m:r>
                      <a:rPr lang="en-US" altLang="zh-CN" i="1">
                        <a:latin typeface="Cambria Math" panose="02040503050406030204" pitchFamily="18" charset="0"/>
                        <a:ea typeface="+mj-ea"/>
                        <a:cs typeface="Times New Roman" panose="02020603050405020304" pitchFamily="18" charset="0"/>
                      </a:rPr>
                      <m:t>|</m:t>
                    </m:r>
                  </m:oMath>
                </a14:m>
                <a:r>
                  <a:rPr lang="en-US" altLang="zh-CN" dirty="0">
                    <a:latin typeface="+mj-ea"/>
                    <a:ea typeface="+mj-ea"/>
                    <a:cs typeface="Times New Roman" panose="02020603050405020304" pitchFamily="18" charset="0"/>
                  </a:rPr>
                  <a:t>，</a:t>
                </a:r>
                <a:r>
                  <a:rPr lang="en-US" altLang="zh-CN" sz="2000" dirty="0">
                    <a:effectLst/>
                    <a:latin typeface="+mj-ea"/>
                    <a:ea typeface="+mj-ea"/>
                    <a:cs typeface="Times New Roman" panose="02020603050405020304" pitchFamily="18" charset="0"/>
                  </a:rPr>
                  <a:t>Lasso Regression</a:t>
                </a:r>
                <a:r>
                  <a:rPr lang="zh-CN" altLang="en-US" sz="2000" dirty="0">
                    <a:effectLst/>
                    <a:latin typeface="+mj-ea"/>
                    <a:ea typeface="+mj-ea"/>
                    <a:cs typeface="Times New Roman" panose="02020603050405020304" pitchFamily="18" charset="0"/>
                  </a:rPr>
                  <a:t>（</a:t>
                </a:r>
                <a:r>
                  <a:rPr lang="en-US" altLang="zh-CN" sz="2000" dirty="0">
                    <a:latin typeface="+mj-ea"/>
                    <a:cs typeface="Times New Roman" panose="02020603050405020304" pitchFamily="18" charset="0"/>
                  </a:rPr>
                  <a:t> Lasso</a:t>
                </a:r>
                <a:r>
                  <a:rPr lang="zh-CN" altLang="en-US" sz="2000" dirty="0">
                    <a:latin typeface="+mj-ea"/>
                    <a:cs typeface="Times New Roman" panose="02020603050405020304" pitchFamily="18" charset="0"/>
                  </a:rPr>
                  <a:t>回归</a:t>
                </a:r>
                <a:r>
                  <a:rPr lang="zh-CN" altLang="en-US" sz="2000" dirty="0">
                    <a:effectLst/>
                    <a:latin typeface="+mj-ea"/>
                    <a:ea typeface="+mj-ea"/>
                    <a:cs typeface="Times New Roman" panose="02020603050405020304" pitchFamily="18" charset="0"/>
                  </a:rPr>
                  <a:t>）</a:t>
                </a:r>
                <a:r>
                  <a:rPr lang="en-US" altLang="zh-CN" dirty="0">
                    <a:latin typeface="+mj-ea"/>
                    <a:ea typeface="+mj-ea"/>
                    <a:cs typeface="Times New Roman" panose="02020603050405020304" pitchFamily="18" charset="0"/>
                  </a:rPr>
                  <a:t> </a:t>
                </a:r>
                <a:endParaRPr lang="zh-CN" altLang="zh-CN" dirty="0">
                  <a:latin typeface="+mj-ea"/>
                  <a:ea typeface="+mj-ea"/>
                  <a:cs typeface="Times New Roman" panose="02020603050405020304" pitchFamily="18" charset="0"/>
                </a:endParaRPr>
              </a:p>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ea typeface="+mj-ea"/>
                            <a:cs typeface="Times New Roman" panose="02020603050405020304" pitchFamily="18" charset="0"/>
                          </a:rPr>
                        </m:ctrlPr>
                      </m:sSubPr>
                      <m:e>
                        <m:r>
                          <a:rPr lang="en-US" altLang="zh-CN" b="1" i="1">
                            <a:latin typeface="Cambria Math" panose="02040503050406030204" pitchFamily="18" charset="0"/>
                            <a:ea typeface="+mj-ea"/>
                            <a:cs typeface="Times New Roman" panose="02020603050405020304" pitchFamily="18" charset="0"/>
                          </a:rPr>
                          <m:t>𝑳</m:t>
                        </m:r>
                      </m:e>
                      <m:sub>
                        <m:r>
                          <a:rPr lang="en-US" altLang="zh-CN" b="1" i="1">
                            <a:latin typeface="Cambria Math" panose="02040503050406030204" pitchFamily="18" charset="0"/>
                            <a:ea typeface="+mj-ea"/>
                            <a:cs typeface="Times New Roman" panose="02020603050405020304" pitchFamily="18" charset="0"/>
                          </a:rPr>
                          <m:t>𝟐</m:t>
                        </m:r>
                      </m:sub>
                    </m:sSub>
                  </m:oMath>
                </a14:m>
                <a:r>
                  <a:rPr lang="en-US" altLang="zh-CN" b="1" dirty="0" err="1">
                    <a:latin typeface="+mj-ea"/>
                    <a:ea typeface="+mj-ea"/>
                    <a:cs typeface="Times New Roman" panose="02020603050405020304" pitchFamily="18" charset="0"/>
                  </a:rPr>
                  <a:t>正则化</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𝐽</m:t>
                    </m:r>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𝑤</m:t>
                    </m:r>
                    <m:r>
                      <a:rPr lang="en-US" altLang="zh-CN" i="1">
                        <a:latin typeface="Cambria Math" panose="02040503050406030204" pitchFamily="18" charset="0"/>
                        <a:ea typeface="+mj-ea"/>
                        <a:cs typeface="Times New Roman" panose="02020603050405020304" pitchFamily="18" charset="0"/>
                      </a:rPr>
                      <m:t>)=</m:t>
                    </m:r>
                    <m:f>
                      <m:fPr>
                        <m:ctrlPr>
                          <a:rPr lang="zh-CN" altLang="zh-CN" i="1">
                            <a:latin typeface="Cambria Math" panose="02040503050406030204" pitchFamily="18" charset="0"/>
                            <a:ea typeface="+mj-ea"/>
                            <a:cs typeface="Times New Roman" panose="02020603050405020304" pitchFamily="18" charset="0"/>
                          </a:rPr>
                        </m:ctrlPr>
                      </m:fPr>
                      <m:num>
                        <m:r>
                          <a:rPr lang="en-US" altLang="zh-CN" i="1">
                            <a:latin typeface="Cambria Math" panose="02040503050406030204" pitchFamily="18" charset="0"/>
                            <a:ea typeface="+mj-ea"/>
                            <a:cs typeface="Times New Roman" panose="02020603050405020304" pitchFamily="18" charset="0"/>
                          </a:rPr>
                          <m:t>1</m:t>
                        </m:r>
                      </m:num>
                      <m:den>
                        <m:r>
                          <a:rPr lang="en-US" altLang="zh-CN" i="1">
                            <a:latin typeface="Cambria Math" panose="02040503050406030204" pitchFamily="18" charset="0"/>
                            <a:ea typeface="+mj-ea"/>
                            <a:cs typeface="Times New Roman" panose="02020603050405020304" pitchFamily="18" charset="0"/>
                          </a:rPr>
                          <m:t>2</m:t>
                        </m:r>
                      </m:den>
                    </m:f>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𝑚</m:t>
                        </m:r>
                      </m:sup>
                      <m:e>
                        <m:r>
                          <a:rPr lang="en-US" altLang="zh-CN" i="1">
                            <a:latin typeface="Cambria Math" panose="02040503050406030204" pitchFamily="18" charset="0"/>
                            <a:ea typeface="+mj-ea"/>
                            <a:cs typeface="Times New Roman" panose="02020603050405020304" pitchFamily="18" charset="0"/>
                          </a:rPr>
                          <m:t>(</m:t>
                        </m:r>
                      </m:e>
                    </m:nary>
                    <m:r>
                      <a:rPr lang="en-US" altLang="zh-CN" i="1">
                        <a:latin typeface="Cambria Math" panose="02040503050406030204" pitchFamily="18" charset="0"/>
                        <a:ea typeface="+mj-ea"/>
                        <a:cs typeface="Times New Roman" panose="02020603050405020304" pitchFamily="18" charset="0"/>
                      </a:rPr>
                      <m:t>h</m:t>
                    </m:r>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𝑥</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𝑦</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m:t>
                        </m:r>
                      </m:e>
                      <m:sup>
                        <m:r>
                          <a:rPr lang="en-US" altLang="zh-CN" i="1">
                            <a:latin typeface="Cambria Math" panose="02040503050406030204" pitchFamily="18" charset="0"/>
                            <a:ea typeface="+mj-ea"/>
                            <a:cs typeface="Times New Roman" panose="02020603050405020304" pitchFamily="18" charset="0"/>
                          </a:rPr>
                          <m:t>2</m:t>
                        </m:r>
                      </m:sup>
                    </m:s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𝜆</m:t>
                    </m:r>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𝑗</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𝑛</m:t>
                        </m:r>
                      </m:sup>
                      <m:e>
                        <m:sSubSup>
                          <m:sSubSupPr>
                            <m:ctrlPr>
                              <a:rPr lang="zh-CN" altLang="zh-CN" i="1">
                                <a:latin typeface="Cambria Math" panose="02040503050406030204" pitchFamily="18" charset="0"/>
                                <a:ea typeface="+mj-ea"/>
                                <a:cs typeface="Times New Roman" panose="02020603050405020304" pitchFamily="18" charset="0"/>
                              </a:rPr>
                            </m:ctrlPr>
                          </m:sSubSupPr>
                          <m:e>
                            <m:r>
                              <a:rPr lang="en-US" altLang="zh-CN" i="1">
                                <a:latin typeface="Cambria Math" panose="02040503050406030204" pitchFamily="18" charset="0"/>
                                <a:ea typeface="+mj-ea"/>
                                <a:cs typeface="Times New Roman" panose="02020603050405020304" pitchFamily="18" charset="0"/>
                              </a:rPr>
                              <m:t>𝑤</m:t>
                            </m:r>
                          </m:e>
                          <m:sub>
                            <m:r>
                              <a:rPr lang="en-US" altLang="zh-CN" i="1">
                                <a:latin typeface="Cambria Math" panose="02040503050406030204" pitchFamily="18" charset="0"/>
                                <a:ea typeface="+mj-ea"/>
                                <a:cs typeface="Times New Roman" panose="02020603050405020304" pitchFamily="18" charset="0"/>
                              </a:rPr>
                              <m:t>𝑗</m:t>
                            </m:r>
                          </m:sub>
                          <m:sup>
                            <m:r>
                              <a:rPr lang="en-US" altLang="zh-CN" i="1">
                                <a:latin typeface="Cambria Math" panose="02040503050406030204" pitchFamily="18" charset="0"/>
                                <a:ea typeface="+mj-ea"/>
                                <a:cs typeface="Times New Roman" panose="02020603050405020304" pitchFamily="18" charset="0"/>
                              </a:rPr>
                              <m:t>2</m:t>
                            </m:r>
                          </m:sup>
                        </m:sSubSup>
                      </m:e>
                    </m:nary>
                  </m:oMath>
                </a14:m>
                <a:r>
                  <a:rPr lang="en-US" altLang="zh-CN" dirty="0">
                    <a:latin typeface="+mj-ea"/>
                    <a:ea typeface="+mj-ea"/>
                    <a:cs typeface="Times New Roman" panose="02020603050405020304" pitchFamily="18" charset="0"/>
                  </a:rPr>
                  <a:t>，</a:t>
                </a:r>
                <a:r>
                  <a:rPr lang="en-US" altLang="zh-CN" sz="2000" dirty="0">
                    <a:latin typeface="+mj-ea"/>
                    <a:cs typeface="Times New Roman" panose="02020603050405020304" pitchFamily="18" charset="0"/>
                  </a:rPr>
                  <a:t>Ridge Regression</a:t>
                </a:r>
                <a:r>
                  <a:rPr lang="zh-CN" altLang="en-US" sz="2000" dirty="0">
                    <a:latin typeface="+mj-ea"/>
                    <a:cs typeface="Times New Roman" panose="02020603050405020304" pitchFamily="18" charset="0"/>
                  </a:rPr>
                  <a:t> （</a:t>
                </a:r>
                <a:r>
                  <a:rPr lang="en-US" altLang="zh-CN" sz="2000" dirty="0">
                    <a:latin typeface="+mj-ea"/>
                    <a:cs typeface="Times New Roman" panose="02020603050405020304" pitchFamily="18" charset="0"/>
                  </a:rPr>
                  <a:t> </a:t>
                </a:r>
                <a:r>
                  <a:rPr lang="zh-CN" altLang="en-US" sz="2000" dirty="0">
                    <a:latin typeface="+mj-ea"/>
                    <a:cs typeface="Times New Roman" panose="02020603050405020304" pitchFamily="18" charset="0"/>
                  </a:rPr>
                  <a:t>岭回归）</a:t>
                </a:r>
                <a:r>
                  <a:rPr lang="en-US" altLang="zh-CN" sz="2000" dirty="0">
                    <a:latin typeface="+mj-ea"/>
                    <a:cs typeface="Times New Roman" panose="02020603050405020304" pitchFamily="18" charset="0"/>
                  </a:rPr>
                  <a:t> </a:t>
                </a:r>
                <a:endParaRPr lang="zh-CN" altLang="zh-CN" sz="2000" dirty="0">
                  <a:latin typeface="+mj-ea"/>
                  <a:cs typeface="Times New Roman" panose="02020603050405020304" pitchFamily="18" charset="0"/>
                </a:endParaRPr>
              </a:p>
              <a:p>
                <a:pPr>
                  <a:lnSpc>
                    <a:spcPct val="150000"/>
                  </a:lnSpc>
                  <a:spcBef>
                    <a:spcPts val="900"/>
                  </a:spcBef>
                  <a:spcAft>
                    <a:spcPts val="900"/>
                  </a:spcAft>
                </a:pPr>
                <a:r>
                  <a:rPr lang="en-US" altLang="zh-CN" b="1" dirty="0">
                    <a:latin typeface="+mj-ea"/>
                    <a:ea typeface="+mj-ea"/>
                    <a:cs typeface="Times New Roman" panose="02020603050405020304" pitchFamily="18" charset="0"/>
                  </a:rPr>
                  <a:t>Elastic Net</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𝐽</m:t>
                    </m:r>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𝑤</m:t>
                    </m:r>
                    <m:r>
                      <a:rPr lang="en-US" altLang="zh-CN" i="1">
                        <a:latin typeface="Cambria Math" panose="02040503050406030204" pitchFamily="18" charset="0"/>
                        <a:ea typeface="+mj-ea"/>
                        <a:cs typeface="Times New Roman" panose="02020603050405020304" pitchFamily="18" charset="0"/>
                      </a:rPr>
                      <m:t>)=</m:t>
                    </m:r>
                    <m:f>
                      <m:fPr>
                        <m:ctrlPr>
                          <a:rPr lang="zh-CN" altLang="zh-CN" i="1">
                            <a:latin typeface="Cambria Math" panose="02040503050406030204" pitchFamily="18" charset="0"/>
                            <a:ea typeface="+mj-ea"/>
                            <a:cs typeface="Times New Roman" panose="02020603050405020304" pitchFamily="18" charset="0"/>
                          </a:rPr>
                        </m:ctrlPr>
                      </m:fPr>
                      <m:num>
                        <m:r>
                          <a:rPr lang="en-US" altLang="zh-CN" i="1">
                            <a:latin typeface="Cambria Math" panose="02040503050406030204" pitchFamily="18" charset="0"/>
                            <a:ea typeface="+mj-ea"/>
                            <a:cs typeface="Times New Roman" panose="02020603050405020304" pitchFamily="18" charset="0"/>
                          </a:rPr>
                          <m:t>1</m:t>
                        </m:r>
                      </m:num>
                      <m:den>
                        <m:r>
                          <a:rPr lang="en-US" altLang="zh-CN" i="1">
                            <a:latin typeface="Cambria Math" panose="02040503050406030204" pitchFamily="18" charset="0"/>
                            <a:ea typeface="+mj-ea"/>
                            <a:cs typeface="Times New Roman" panose="02020603050405020304" pitchFamily="18" charset="0"/>
                          </a:rPr>
                          <m:t>2</m:t>
                        </m:r>
                      </m:den>
                    </m:f>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𝑚</m:t>
                        </m:r>
                      </m:sup>
                      <m:e>
                        <m:r>
                          <a:rPr lang="en-US" altLang="zh-CN" i="1">
                            <a:latin typeface="Cambria Math" panose="02040503050406030204" pitchFamily="18" charset="0"/>
                            <a:ea typeface="+mj-ea"/>
                            <a:cs typeface="Times New Roman" panose="02020603050405020304" pitchFamily="18" charset="0"/>
                          </a:rPr>
                          <m:t>(</m:t>
                        </m:r>
                      </m:e>
                    </m:nary>
                    <m:r>
                      <a:rPr lang="en-US" altLang="zh-CN" i="1">
                        <a:latin typeface="Cambria Math" panose="02040503050406030204" pitchFamily="18" charset="0"/>
                        <a:ea typeface="+mj-ea"/>
                        <a:cs typeface="Times New Roman" panose="02020603050405020304" pitchFamily="18" charset="0"/>
                      </a:rPr>
                      <m:t>h</m:t>
                    </m:r>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𝑥</m:t>
                        </m:r>
                      </m:e>
                      <m:sup>
                        <m:d>
                          <m:dPr>
                            <m:ctrlPr>
                              <a:rPr lang="zh-CN" altLang="zh-CN" i="1">
                                <a:latin typeface="Cambria Math" panose="02040503050406030204" pitchFamily="18" charset="0"/>
                                <a:ea typeface="+mj-ea"/>
                                <a:cs typeface="Times New Roman" panose="02020603050405020304" pitchFamily="18" charset="0"/>
                              </a:rPr>
                            </m:ctrlPr>
                          </m:dPr>
                          <m:e>
                            <m:r>
                              <a:rPr lang="en-US" altLang="zh-CN" i="1">
                                <a:latin typeface="Cambria Math" panose="02040503050406030204" pitchFamily="18" charset="0"/>
                                <a:ea typeface="+mj-ea"/>
                                <a:cs typeface="Times New Roman" panose="02020603050405020304" pitchFamily="18" charset="0"/>
                              </a:rPr>
                              <m:t>𝑖</m:t>
                            </m:r>
                          </m:e>
                        </m:d>
                      </m:sup>
                    </m:sSup>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𝑦</m:t>
                        </m:r>
                      </m:e>
                      <m:sup>
                        <m:d>
                          <m:dPr>
                            <m:ctrlPr>
                              <a:rPr lang="zh-CN" altLang="zh-CN" i="1">
                                <a:latin typeface="Cambria Math" panose="02040503050406030204" pitchFamily="18" charset="0"/>
                                <a:ea typeface="+mj-ea"/>
                                <a:cs typeface="Times New Roman" panose="02020603050405020304" pitchFamily="18" charset="0"/>
                              </a:rPr>
                            </m:ctrlPr>
                          </m:dPr>
                          <m:e>
                            <m:r>
                              <a:rPr lang="en-US" altLang="zh-CN" i="1">
                                <a:latin typeface="Cambria Math" panose="02040503050406030204" pitchFamily="18" charset="0"/>
                                <a:ea typeface="+mj-ea"/>
                                <a:cs typeface="Times New Roman" panose="02020603050405020304" pitchFamily="18" charset="0"/>
                              </a:rPr>
                              <m:t>𝑖</m:t>
                            </m:r>
                          </m:e>
                        </m:d>
                      </m:sup>
                    </m:sSup>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m:t>
                        </m:r>
                      </m:e>
                      <m:sup>
                        <m:r>
                          <a:rPr lang="en-US" altLang="zh-CN" i="1">
                            <a:latin typeface="Cambria Math" panose="02040503050406030204" pitchFamily="18" charset="0"/>
                            <a:ea typeface="+mj-ea"/>
                            <a:cs typeface="Times New Roman" panose="02020603050405020304" pitchFamily="18" charset="0"/>
                          </a:rPr>
                          <m:t>2</m:t>
                        </m:r>
                      </m:sup>
                    </m:s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𝜆</m:t>
                    </m:r>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𝜌</m:t>
                    </m:r>
                    <m:r>
                      <a:rPr lang="en-US" altLang="zh-CN" i="1">
                        <a:latin typeface="Cambria Math" panose="02040503050406030204" pitchFamily="18" charset="0"/>
                        <a:ea typeface="+mj-ea"/>
                        <a:cs typeface="Times New Roman" panose="02020603050405020304" pitchFamily="18" charset="0"/>
                      </a:rPr>
                      <m:t>⋅</m:t>
                    </m:r>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𝑗</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𝑛</m:t>
                        </m:r>
                      </m:sup>
                      <m:e>
                        <m:r>
                          <a:rPr lang="en-US" altLang="zh-CN" i="1">
                            <a:latin typeface="Cambria Math" panose="02040503050406030204" pitchFamily="18" charset="0"/>
                            <a:ea typeface="+mj-ea"/>
                            <a:cs typeface="Times New Roman" panose="02020603050405020304" pitchFamily="18" charset="0"/>
                          </a:rPr>
                          <m:t>|</m:t>
                        </m:r>
                      </m:e>
                    </m:nary>
                    <m:sSub>
                      <m:sSubPr>
                        <m:ctrlPr>
                          <a:rPr lang="zh-CN" altLang="zh-CN" i="1">
                            <a:latin typeface="Cambria Math" panose="02040503050406030204" pitchFamily="18" charset="0"/>
                            <a:ea typeface="+mj-ea"/>
                            <a:cs typeface="Times New Roman" panose="02020603050405020304" pitchFamily="18" charset="0"/>
                          </a:rPr>
                        </m:ctrlPr>
                      </m:sSubPr>
                      <m:e>
                        <m:r>
                          <a:rPr lang="en-US" altLang="zh-CN" i="1">
                            <a:latin typeface="Cambria Math" panose="02040503050406030204" pitchFamily="18" charset="0"/>
                            <a:ea typeface="+mj-ea"/>
                            <a:cs typeface="Times New Roman" panose="02020603050405020304" pitchFamily="18" charset="0"/>
                          </a:rPr>
                          <m:t>𝑤</m:t>
                        </m:r>
                      </m:e>
                      <m:sub>
                        <m:r>
                          <a:rPr lang="en-US" altLang="zh-CN" i="1">
                            <a:latin typeface="Cambria Math" panose="02040503050406030204" pitchFamily="18" charset="0"/>
                            <a:ea typeface="+mj-ea"/>
                            <a:cs typeface="Times New Roman" panose="02020603050405020304" pitchFamily="18" charset="0"/>
                          </a:rPr>
                          <m:t>𝑗</m:t>
                        </m:r>
                      </m:sub>
                    </m:sSub>
                    <m:r>
                      <a:rPr lang="en-US" altLang="zh-CN" i="1">
                        <a:latin typeface="Cambria Math" panose="02040503050406030204" pitchFamily="18" charset="0"/>
                        <a:ea typeface="+mj-ea"/>
                        <a:cs typeface="Times New Roman" panose="02020603050405020304" pitchFamily="18" charset="0"/>
                      </a:rPr>
                      <m:t>|+(1−</m:t>
                    </m:r>
                    <m:r>
                      <a:rPr lang="en-US" altLang="zh-CN" i="1">
                        <a:latin typeface="Cambria Math" panose="02040503050406030204" pitchFamily="18" charset="0"/>
                        <a:ea typeface="+mj-ea"/>
                        <a:cs typeface="Times New Roman" panose="02020603050405020304" pitchFamily="18" charset="0"/>
                      </a:rPr>
                      <m:t>𝜌</m:t>
                    </m:r>
                    <m:r>
                      <a:rPr lang="en-US" altLang="zh-CN" i="1">
                        <a:latin typeface="Cambria Math" panose="02040503050406030204" pitchFamily="18" charset="0"/>
                        <a:ea typeface="+mj-ea"/>
                        <a:cs typeface="Times New Roman" panose="02020603050405020304" pitchFamily="18" charset="0"/>
                      </a:rPr>
                      <m:t>)⋅</m:t>
                    </m:r>
                    <m:nary>
                      <m:naryPr>
                        <m:chr m:val="∑"/>
                        <m:limLoc m:val="undOvr"/>
                        <m:ctrlPr>
                          <a:rPr lang="zh-CN" altLang="zh-CN" i="1">
                            <a:latin typeface="Cambria Math" panose="02040503050406030204" pitchFamily="18" charset="0"/>
                            <a:ea typeface="+mj-ea"/>
                            <a:cs typeface="Times New Roman" panose="02020603050405020304" pitchFamily="18" charset="0"/>
                          </a:rPr>
                        </m:ctrlPr>
                      </m:naryPr>
                      <m:sub>
                        <m:r>
                          <a:rPr lang="en-US" altLang="zh-CN" i="1">
                            <a:latin typeface="Cambria Math" panose="02040503050406030204" pitchFamily="18" charset="0"/>
                            <a:ea typeface="+mj-ea"/>
                            <a:cs typeface="Times New Roman" panose="02020603050405020304" pitchFamily="18" charset="0"/>
                          </a:rPr>
                          <m:t>𝑗</m:t>
                        </m:r>
                        <m:r>
                          <a:rPr lang="en-US" altLang="zh-CN" i="1">
                            <a:latin typeface="Cambria Math" panose="02040503050406030204" pitchFamily="18" charset="0"/>
                            <a:ea typeface="+mj-ea"/>
                            <a:cs typeface="Times New Roman" panose="02020603050405020304" pitchFamily="18" charset="0"/>
                          </a:rPr>
                          <m:t>=1</m:t>
                        </m:r>
                      </m:sub>
                      <m:sup>
                        <m:r>
                          <a:rPr lang="en-US" altLang="zh-CN" i="1">
                            <a:latin typeface="Cambria Math" panose="02040503050406030204" pitchFamily="18" charset="0"/>
                            <a:ea typeface="+mj-ea"/>
                            <a:cs typeface="Times New Roman" panose="02020603050405020304" pitchFamily="18" charset="0"/>
                          </a:rPr>
                          <m:t>𝑛</m:t>
                        </m:r>
                      </m:sup>
                      <m:e>
                        <m:sSubSup>
                          <m:sSubSupPr>
                            <m:ctrlPr>
                              <a:rPr lang="zh-CN" altLang="zh-CN" i="1">
                                <a:latin typeface="Cambria Math" panose="02040503050406030204" pitchFamily="18" charset="0"/>
                                <a:ea typeface="+mj-ea"/>
                                <a:cs typeface="Times New Roman" panose="02020603050405020304" pitchFamily="18" charset="0"/>
                              </a:rPr>
                            </m:ctrlPr>
                          </m:sSubSupPr>
                          <m:e>
                            <m:r>
                              <a:rPr lang="en-US" altLang="zh-CN" i="1">
                                <a:latin typeface="Cambria Math" panose="02040503050406030204" pitchFamily="18" charset="0"/>
                                <a:ea typeface="+mj-ea"/>
                                <a:cs typeface="Times New Roman" panose="02020603050405020304" pitchFamily="18" charset="0"/>
                              </a:rPr>
                              <m:t>𝑤</m:t>
                            </m:r>
                          </m:e>
                          <m:sub>
                            <m:r>
                              <a:rPr lang="en-US" altLang="zh-CN" i="1">
                                <a:latin typeface="Cambria Math" panose="02040503050406030204" pitchFamily="18" charset="0"/>
                                <a:ea typeface="+mj-ea"/>
                                <a:cs typeface="Times New Roman" panose="02020603050405020304" pitchFamily="18" charset="0"/>
                              </a:rPr>
                              <m:t>𝑗</m:t>
                            </m:r>
                          </m:sub>
                          <m:sup>
                            <m:r>
                              <a:rPr lang="en-US" altLang="zh-CN" i="1">
                                <a:latin typeface="Cambria Math" panose="02040503050406030204" pitchFamily="18" charset="0"/>
                                <a:ea typeface="+mj-ea"/>
                                <a:cs typeface="Times New Roman" panose="02020603050405020304" pitchFamily="18" charset="0"/>
                              </a:rPr>
                              <m:t>2</m:t>
                            </m:r>
                          </m:sup>
                        </m:sSubSup>
                      </m:e>
                    </m:nary>
                    <m:r>
                      <a:rPr lang="en-US" altLang="zh-CN" i="1">
                        <a:latin typeface="Cambria Math" panose="02040503050406030204" pitchFamily="18" charset="0"/>
                        <a:ea typeface="+mj-ea"/>
                        <a:cs typeface="Times New Roman" panose="02020603050405020304" pitchFamily="18" charset="0"/>
                      </a:rPr>
                      <m:t>)</m:t>
                    </m:r>
                  </m:oMath>
                </a14:m>
                <a:endParaRPr lang="en-US" altLang="zh-CN" dirty="0">
                  <a:latin typeface="+mj-ea"/>
                  <a:ea typeface="+mj-ea"/>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504968" y="1288966"/>
                <a:ext cx="11741623" cy="2880532"/>
              </a:xfrm>
              <a:prstGeom prst="rect">
                <a:avLst/>
              </a:prstGeom>
              <a:blipFill rotWithShape="1">
                <a:blip r:embed="rId3"/>
                <a:stretch>
                  <a:fillRect l="-1" t="-19" r="5" b="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100549" y="4671443"/>
                <a:ext cx="5223233" cy="1874872"/>
              </a:xfrm>
              <a:prstGeom prst="rect">
                <a:avLst/>
              </a:prstGeom>
            </p:spPr>
            <p:txBody>
              <a:bodyPr wrap="square">
                <a:spAutoFit/>
              </a:bodyPr>
              <a:lstStyle/>
              <a:p>
                <a:pPr>
                  <a:spcBef>
                    <a:spcPts val="900"/>
                  </a:spcBef>
                  <a:spcAft>
                    <a:spcPts val="900"/>
                  </a:spcAft>
                </a:pPr>
                <a:r>
                  <a:rPr lang="en-US" altLang="zh-CN" sz="2000" dirty="0" err="1">
                    <a:latin typeface="+mj-ea"/>
                    <a:ea typeface="+mj-ea"/>
                    <a:cs typeface="Times New Roman" panose="02020603050405020304" pitchFamily="18" charset="0"/>
                  </a:rPr>
                  <a:t>其中</a:t>
                </a:r>
                <a:r>
                  <a:rPr lang="en-US" altLang="zh-CN" sz="2000" dirty="0">
                    <a:latin typeface="+mj-ea"/>
                    <a:ea typeface="+mj-ea"/>
                    <a:cs typeface="Times New Roman" panose="02020603050405020304" pitchFamily="18" charset="0"/>
                  </a:rPr>
                  <a:t>：</a:t>
                </a:r>
                <a:endParaRPr lang="zh-CN" altLang="zh-CN" sz="2000" dirty="0">
                  <a:latin typeface="+mj-ea"/>
                  <a:ea typeface="+mj-ea"/>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sz="2000" dirty="0">
                    <a:latin typeface="+mj-ea"/>
                    <a:ea typeface="+mj-ea"/>
                    <a:cs typeface="Times New Roman" panose="02020603050405020304" pitchFamily="18" charset="0"/>
                  </a:rPr>
                  <a:t>λ</a:t>
                </a:r>
                <a:r>
                  <a:rPr lang="zh-CN" altLang="zh-CN" sz="2000" dirty="0">
                    <a:latin typeface="+mj-ea"/>
                    <a:ea typeface="+mj-ea"/>
                    <a:cs typeface="Times New Roman" panose="02020603050405020304" pitchFamily="18" charset="0"/>
                  </a:rPr>
                  <a:t>为正则化系数，调整正则化项与训练误差的比例，</a:t>
                </a:r>
                <a:r>
                  <a:rPr lang="en-US" altLang="zh-CN" sz="2000" dirty="0">
                    <a:latin typeface="+mj-ea"/>
                    <a:ea typeface="+mj-ea"/>
                    <a:cs typeface="Times New Roman" panose="02020603050405020304" pitchFamily="18" charset="0"/>
                  </a:rPr>
                  <a:t>λ&gt;0</a:t>
                </a:r>
                <a:r>
                  <a:rPr lang="zh-CN" altLang="zh-CN" sz="2000" dirty="0">
                    <a:latin typeface="+mj-ea"/>
                    <a:ea typeface="+mj-ea"/>
                    <a:cs typeface="Times New Roman" panose="02020603050405020304" pitchFamily="18" charset="0"/>
                  </a:rPr>
                  <a:t>。</a:t>
                </a:r>
              </a:p>
              <a:p>
                <a:pPr marL="342900" lvl="0" indent="-342900">
                  <a:spcAft>
                    <a:spcPts val="1000"/>
                  </a:spcAft>
                  <a:buFont typeface="Arial" panose="020B0604020202020204" pitchFamily="34" charset="0"/>
                  <a:buChar char="•"/>
                </a:pPr>
                <a:r>
                  <a:rPr lang="en-US" altLang="zh-CN" sz="2000" dirty="0">
                    <a:latin typeface="+mj-ea"/>
                    <a:ea typeface="+mj-ea"/>
                    <a:cs typeface="Times New Roman" panose="02020603050405020304" pitchFamily="18" charset="0"/>
                  </a:rPr>
                  <a:t>1≥ρ≥0</a:t>
                </a:r>
                <a:r>
                  <a:rPr lang="zh-CN" altLang="zh-CN" sz="2000" dirty="0">
                    <a:latin typeface="+mj-ea"/>
                    <a:ea typeface="+mj-ea"/>
                    <a:cs typeface="Times New Roman" panose="02020603050405020304" pitchFamily="18" charset="0"/>
                  </a:rPr>
                  <a:t>为比例系数，调整</a:t>
                </a:r>
                <a14:m>
                  <m:oMath xmlns:m="http://schemas.openxmlformats.org/officeDocument/2006/math">
                    <m:sSub>
                      <m:sSubPr>
                        <m:ctrlPr>
                          <a:rPr lang="zh-CN" altLang="zh-CN" sz="2000" i="1">
                            <a:latin typeface="Cambria Math" panose="02040503050406030204" pitchFamily="18" charset="0"/>
                            <a:ea typeface="+mj-ea"/>
                            <a:cs typeface="Times New Roman" panose="02020603050405020304" pitchFamily="18" charset="0"/>
                          </a:rPr>
                        </m:ctrlPr>
                      </m:sSubPr>
                      <m:e>
                        <m:r>
                          <a:rPr lang="en-US" altLang="zh-CN" sz="2000" i="1">
                            <a:latin typeface="Cambria Math" panose="02040503050406030204" pitchFamily="18" charset="0"/>
                            <a:ea typeface="+mj-ea"/>
                            <a:cs typeface="Times New Roman" panose="02020603050405020304" pitchFamily="18" charset="0"/>
                          </a:rPr>
                          <m:t>𝐿</m:t>
                        </m:r>
                      </m:e>
                      <m:sub>
                        <m:r>
                          <a:rPr lang="en-US" altLang="zh-CN" sz="2000" i="1">
                            <a:latin typeface="Cambria Math" panose="02040503050406030204" pitchFamily="18" charset="0"/>
                            <a:ea typeface="+mj-ea"/>
                            <a:cs typeface="Times New Roman" panose="02020603050405020304" pitchFamily="18" charset="0"/>
                          </a:rPr>
                          <m:t>1</m:t>
                        </m:r>
                      </m:sub>
                    </m:sSub>
                  </m:oMath>
                </a14:m>
                <a:r>
                  <a:rPr lang="zh-CN" altLang="zh-CN" sz="2000" dirty="0">
                    <a:latin typeface="+mj-ea"/>
                    <a:ea typeface="+mj-ea"/>
                    <a:cs typeface="Times New Roman" panose="02020603050405020304" pitchFamily="18" charset="0"/>
                  </a:rPr>
                  <a:t>正则化与</a:t>
                </a:r>
                <a14:m>
                  <m:oMath xmlns:m="http://schemas.openxmlformats.org/officeDocument/2006/math">
                    <m:sSub>
                      <m:sSubPr>
                        <m:ctrlPr>
                          <a:rPr lang="zh-CN" altLang="zh-CN" sz="2000" i="1">
                            <a:latin typeface="Cambria Math" panose="02040503050406030204" pitchFamily="18" charset="0"/>
                            <a:ea typeface="+mj-ea"/>
                            <a:cs typeface="Times New Roman" panose="02020603050405020304" pitchFamily="18" charset="0"/>
                          </a:rPr>
                        </m:ctrlPr>
                      </m:sSubPr>
                      <m:e>
                        <m:r>
                          <a:rPr lang="en-US" altLang="zh-CN" sz="2000" i="1">
                            <a:latin typeface="Cambria Math" panose="02040503050406030204" pitchFamily="18" charset="0"/>
                            <a:ea typeface="+mj-ea"/>
                            <a:cs typeface="Times New Roman" panose="02020603050405020304" pitchFamily="18" charset="0"/>
                          </a:rPr>
                          <m:t>𝐿</m:t>
                        </m:r>
                      </m:e>
                      <m:sub>
                        <m:r>
                          <a:rPr lang="en-US" altLang="zh-CN" sz="2000" i="1">
                            <a:latin typeface="Cambria Math" panose="02040503050406030204" pitchFamily="18" charset="0"/>
                            <a:ea typeface="+mj-ea"/>
                            <a:cs typeface="Times New Roman" panose="02020603050405020304" pitchFamily="18" charset="0"/>
                          </a:rPr>
                          <m:t>2</m:t>
                        </m:r>
                      </m:sub>
                    </m:sSub>
                  </m:oMath>
                </a14:m>
                <a:r>
                  <a:rPr lang="zh-CN" altLang="zh-CN" sz="2000" dirty="0">
                    <a:latin typeface="+mj-ea"/>
                    <a:ea typeface="+mj-ea"/>
                    <a:cs typeface="Times New Roman" panose="02020603050405020304" pitchFamily="18" charset="0"/>
                  </a:rPr>
                  <a:t>正则化的比例。</a:t>
                </a:r>
              </a:p>
            </p:txBody>
          </p:sp>
        </mc:Choice>
        <mc:Fallback xmlns="">
          <p:sp>
            <p:nvSpPr>
              <p:cNvPr id="7" name="矩形 6"/>
              <p:cNvSpPr>
                <a:spLocks noRot="1" noChangeAspect="1" noMove="1" noResize="1" noEditPoints="1" noAdjustHandles="1" noChangeArrowheads="1" noChangeShapeType="1" noTextEdit="1"/>
              </p:cNvSpPr>
              <p:nvPr/>
            </p:nvSpPr>
            <p:spPr>
              <a:xfrm>
                <a:off x="6100549" y="4671443"/>
                <a:ext cx="5223233" cy="1874872"/>
              </a:xfrm>
              <a:prstGeom prst="rect">
                <a:avLst/>
              </a:prstGeom>
              <a:blipFill rotWithShape="1">
                <a:blip r:embed="rId4"/>
                <a:stretch>
                  <a:fillRect l="-2" t="-20" r="9" b="5"/>
                </a:stretch>
              </a:blipFill>
            </p:spPr>
            <p:txBody>
              <a:bodyPr/>
              <a:lstStyle/>
              <a:p>
                <a:r>
                  <a:rPr lang="zh-CN" altLang="en-US">
                    <a:noFill/>
                  </a:rPr>
                  <a:t> </a:t>
                </a:r>
              </a:p>
            </p:txBody>
          </p:sp>
        </mc:Fallback>
      </mc:AlternateContent>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正则化</a:t>
            </a:r>
          </a:p>
        </p:txBody>
      </p:sp>
      <p:sp>
        <p:nvSpPr>
          <p:cNvPr id="11" name="下箭头 10"/>
          <p:cNvSpPr/>
          <p:nvPr/>
        </p:nvSpPr>
        <p:spPr>
          <a:xfrm>
            <a:off x="9030269" y="4162567"/>
            <a:ext cx="186519" cy="3502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0338" y="4106880"/>
            <a:ext cx="2031325" cy="461665"/>
          </a:xfrm>
          <a:prstGeom prst="rect">
            <a:avLst/>
          </a:prstGeom>
        </p:spPr>
        <p:txBody>
          <a:bodyPr wrap="none">
            <a:spAutoFit/>
          </a:bodyPr>
          <a:lstStyle/>
          <a:p>
            <a:r>
              <a:rPr lang="zh-CN" altLang="en-US" b="1" dirty="0">
                <a:latin typeface="+mj-ea"/>
                <a:cs typeface="Times New Roman" panose="02020603050405020304" pitchFamily="18" charset="0"/>
              </a:rPr>
              <a:t>（弹性网络）</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7387172" y="4527539"/>
                <a:ext cx="4134268" cy="1365887"/>
              </a:xfrm>
              <a:prstGeom prst="rect">
                <a:avLst/>
              </a:prstGeom>
            </p:spPr>
            <p:txBody>
              <a:bodyPr wrap="square">
                <a:spAutoFit/>
              </a:bodyPr>
              <a:lstStyle/>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ea typeface="+mj-ea"/>
                            <a:cs typeface="Times New Roman" panose="02020603050405020304" pitchFamily="18" charset="0"/>
                          </a:rPr>
                        </m:ctrlPr>
                      </m:sSubPr>
                      <m:e>
                        <m:r>
                          <a:rPr lang="en-US" altLang="zh-CN" b="1" i="1">
                            <a:latin typeface="Cambria Math" panose="02040503050406030204" pitchFamily="18" charset="0"/>
                            <a:ea typeface="+mj-ea"/>
                            <a:cs typeface="Times New Roman" panose="02020603050405020304" pitchFamily="18" charset="0"/>
                          </a:rPr>
                          <m:t>𝑳</m:t>
                        </m:r>
                      </m:e>
                      <m:sub>
                        <m:r>
                          <a:rPr lang="en-US" altLang="zh-CN" b="1" i="1">
                            <a:latin typeface="Cambria Math" panose="02040503050406030204" pitchFamily="18" charset="0"/>
                            <a:ea typeface="+mj-ea"/>
                            <a:cs typeface="Times New Roman" panose="02020603050405020304" pitchFamily="18" charset="0"/>
                          </a:rPr>
                          <m:t>𝟐</m:t>
                        </m:r>
                      </m:sub>
                    </m:sSub>
                  </m:oMath>
                </a14:m>
                <a:r>
                  <a:rPr lang="en-US" altLang="zh-CN" b="1" dirty="0">
                    <a:latin typeface="+mj-ea"/>
                    <a:ea typeface="+mj-ea"/>
                    <a:cs typeface="Times New Roman" panose="02020603050405020304" pitchFamily="18" charset="0"/>
                  </a:rPr>
                  <a:t>正则化</a:t>
                </a:r>
                <a:r>
                  <a:rPr lang="zh-CN" altLang="en-US" b="1" dirty="0">
                    <a:latin typeface="+mj-ea"/>
                    <a:cs typeface="Times New Roman" panose="02020603050405020304" pitchFamily="18" charset="0"/>
                  </a:rPr>
                  <a:t>可以防止过拟合</a:t>
                </a:r>
              </a:p>
              <a:p>
                <a:pPr>
                  <a:lnSpc>
                    <a:spcPct val="150000"/>
                  </a:lnSpc>
                  <a:spcBef>
                    <a:spcPts val="900"/>
                  </a:spcBef>
                  <a:spcAft>
                    <a:spcPts val="900"/>
                  </a:spcAft>
                </a:pPr>
                <a:endParaRPr lang="en-US" altLang="zh-CN" dirty="0">
                  <a:latin typeface="+mj-ea"/>
                  <a:ea typeface="+mj-ea"/>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7387172" y="4527539"/>
                <a:ext cx="4134268" cy="1365887"/>
              </a:xfrm>
              <a:prstGeom prst="rect">
                <a:avLst/>
              </a:prstGeom>
              <a:blipFill rotWithShape="1">
                <a:blip r:embed="rId3"/>
                <a:stretch>
                  <a:fillRect l="-5" t="-46" b="-373"/>
                </a:stretch>
              </a:blipFill>
            </p:spPr>
            <p:txBody>
              <a:bodyPr/>
              <a:lstStyle/>
              <a:p>
                <a:r>
                  <a:rPr lang="zh-CN" altLang="en-US">
                    <a:noFill/>
                  </a:rPr>
                  <a:t> </a:t>
                </a:r>
              </a:p>
            </p:txBody>
          </p:sp>
        </mc:Fallback>
      </mc:AlternateContent>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正则化</a:t>
            </a:r>
          </a:p>
        </p:txBody>
      </p:sp>
      <mc:AlternateContent xmlns:mc="http://schemas.openxmlformats.org/markup-compatibility/2006" xmlns:a14="http://schemas.microsoft.com/office/drawing/2010/main">
        <mc:Choice Requires="a14">
          <p:sp>
            <p:nvSpPr>
              <p:cNvPr id="2" name="矩形 1"/>
              <p:cNvSpPr/>
              <p:nvPr/>
            </p:nvSpPr>
            <p:spPr>
              <a:xfrm>
                <a:off x="591403" y="4454344"/>
                <a:ext cx="3892348" cy="581057"/>
              </a:xfrm>
              <a:prstGeom prst="rect">
                <a:avLst/>
              </a:prstGeom>
            </p:spPr>
            <p:txBody>
              <a:bodyPr wrap="none">
                <a:spAutoFit/>
              </a:bodyPr>
              <a:lstStyle/>
              <a:p>
                <a:pPr>
                  <a:lnSpc>
                    <a:spcPct val="150000"/>
                  </a:lnSpc>
                  <a:spcBef>
                    <a:spcPts val="900"/>
                  </a:spcBef>
                  <a:spcAft>
                    <a:spcPts val="900"/>
                  </a:spcAft>
                </a:pPr>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𝟏</m:t>
                        </m:r>
                      </m:sub>
                    </m:sSub>
                  </m:oMath>
                </a14:m>
                <a:r>
                  <a:rPr lang="en-US" altLang="zh-CN" b="1" dirty="0">
                    <a:latin typeface="+mj-ea"/>
                    <a:cs typeface="Times New Roman" panose="02020603050405020304" pitchFamily="18" charset="0"/>
                  </a:rPr>
                  <a:t>正则化</a:t>
                </a:r>
                <a:r>
                  <a:rPr lang="zh-CN" altLang="en-US" b="1" dirty="0">
                    <a:latin typeface="+mj-ea"/>
                    <a:cs typeface="Times New Roman" panose="02020603050405020304" pitchFamily="18" charset="0"/>
                  </a:rPr>
                  <a:t>可以产生稀疏模型</a:t>
                </a:r>
                <a:endParaRPr lang="zh-CN" altLang="zh-CN" b="1" dirty="0">
                  <a:latin typeface="+mj-ea"/>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591403" y="4454344"/>
                <a:ext cx="3892348" cy="581057"/>
              </a:xfrm>
              <a:prstGeom prst="rect">
                <a:avLst/>
              </a:prstGeom>
              <a:blipFill rotWithShape="1">
                <a:blip r:embed="rId4"/>
                <a:stretch>
                  <a:fillRect l="-6" t="-78" r="-1223" b="-2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427369" y="5102667"/>
                <a:ext cx="11764631" cy="362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1600" b="0" i="0" u="none" strike="noStrike" cap="none" normalizeH="0" baseline="0" dirty="0">
                    <a:ln>
                      <a:noFill/>
                    </a:ln>
                    <a:solidFill>
                      <a:srgbClr val="333333"/>
                    </a:solidFill>
                    <a:effectLst/>
                    <a:latin typeface="+mj-ea"/>
                    <a:ea typeface="+mj-ea"/>
                  </a:rPr>
                  <a:t>图上面中的蓝色轮廓线是没有正则化损失函数的等高线，中心的蓝色点为最优解，左图、右图分别为</a:t>
                </a:r>
                <a14:m>
                  <m:oMath xmlns:m="http://schemas.openxmlformats.org/officeDocument/2006/math">
                    <m:sSub>
                      <m:sSubPr>
                        <m:ctrlPr>
                          <a:rPr lang="zh-CN" altLang="zh-CN" sz="1800" b="1" i="1">
                            <a:latin typeface="Cambria Math" panose="02040503050406030204" pitchFamily="18" charset="0"/>
                            <a:cs typeface="Times New Roman" panose="02020603050405020304" pitchFamily="18" charset="0"/>
                          </a:rPr>
                        </m:ctrlPr>
                      </m:sSubPr>
                      <m:e>
                        <m:r>
                          <a:rPr lang="en-US" altLang="zh-CN" sz="1800" b="1" i="1">
                            <a:latin typeface="Cambria Math" panose="02040503050406030204" pitchFamily="18" charset="0"/>
                            <a:cs typeface="Times New Roman" panose="02020603050405020304" pitchFamily="18" charset="0"/>
                          </a:rPr>
                          <m:t>𝑳</m:t>
                        </m:r>
                      </m:e>
                      <m:sub>
                        <m:r>
                          <a:rPr lang="en-US" altLang="zh-CN" sz="1800" b="1" i="1" smtClean="0">
                            <a:latin typeface="Cambria Math" panose="02040503050406030204" pitchFamily="18" charset="0"/>
                            <a:cs typeface="Times New Roman" panose="02020603050405020304" pitchFamily="18" charset="0"/>
                          </a:rPr>
                          <m:t>𝟏</m:t>
                        </m:r>
                      </m:sub>
                    </m:sSub>
                    <m:sSub>
                      <m:sSubPr>
                        <m:ctrlPr>
                          <a:rPr lang="zh-CN" altLang="zh-CN" sz="1600" b="1" i="1">
                            <a:latin typeface="Cambria Math" panose="02040503050406030204" pitchFamily="18" charset="0"/>
                            <a:cs typeface="Times New Roman" panose="02020603050405020304" pitchFamily="18" charset="0"/>
                          </a:rPr>
                        </m:ctrlPr>
                      </m:sSubPr>
                      <m:e>
                        <m:r>
                          <m:rPr>
                            <m:nor/>
                          </m:rPr>
                          <a:rPr lang="zh-CN" altLang="zh-CN" sz="1600" dirty="0">
                            <a:solidFill>
                              <a:srgbClr val="333333"/>
                            </a:solidFill>
                            <a:latin typeface="+mj-ea"/>
                          </a:rPr>
                          <m:t>、</m:t>
                        </m:r>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𝟐</m:t>
                        </m:r>
                      </m:sub>
                    </m:sSub>
                  </m:oMath>
                </a14:m>
                <a:r>
                  <a:rPr kumimoji="0" lang="zh-CN" altLang="zh-CN" sz="1600" b="0" i="0" u="none" strike="noStrike" cap="none" normalizeH="0" baseline="0" dirty="0">
                    <a:ln>
                      <a:noFill/>
                    </a:ln>
                    <a:solidFill>
                      <a:srgbClr val="333333"/>
                    </a:solidFill>
                    <a:effectLst/>
                    <a:latin typeface="+mj-ea"/>
                    <a:ea typeface="+mj-ea"/>
                  </a:rPr>
                  <a:t>正则化给出的限制。</a:t>
                </a:r>
                <a:r>
                  <a:rPr kumimoji="0" lang="zh-CN" altLang="zh-CN" sz="600" b="0" i="0" u="none" strike="noStrike" cap="none" normalizeH="0" baseline="0" dirty="0">
                    <a:ln>
                      <a:noFill/>
                    </a:ln>
                    <a:solidFill>
                      <a:schemeClr val="tx1"/>
                    </a:solidFill>
                    <a:effectLst/>
                    <a:latin typeface="+mj-ea"/>
                    <a:ea typeface="+mj-ea"/>
                  </a:rPr>
                  <a:t> </a:t>
                </a:r>
                <a:endParaRPr kumimoji="0" lang="zh-CN" altLang="zh-CN" b="0" i="0" u="none" strike="noStrike" cap="none" normalizeH="0" baseline="0" dirty="0">
                  <a:ln>
                    <a:noFill/>
                  </a:ln>
                  <a:solidFill>
                    <a:schemeClr val="tx1"/>
                  </a:solidFill>
                  <a:effectLst/>
                  <a:latin typeface="+mj-ea"/>
                  <a:ea typeface="+mj-ea"/>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427369" y="5102667"/>
                <a:ext cx="11764631" cy="362984"/>
              </a:xfrm>
              <a:prstGeom prst="rect">
                <a:avLst/>
              </a:prstGeom>
              <a:blipFill rotWithShape="1">
                <a:blip r:embed="rId5"/>
                <a:stretch>
                  <a:fillRect t="-122" b="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496825" y="5609501"/>
                <a:ext cx="11025117" cy="1077218"/>
              </a:xfrm>
              <a:prstGeom prst="rect">
                <a:avLst/>
              </a:prstGeom>
            </p:spPr>
            <p:txBody>
              <a:bodyPr wrap="square">
                <a:spAutoFit/>
              </a:bodyPr>
              <a:lstStyle/>
              <a:p>
                <a:pPr>
                  <a:lnSpc>
                    <a:spcPct val="200000"/>
                  </a:lnSpc>
                </a:pPr>
                <a:r>
                  <a:rPr lang="zh-CN" altLang="en-US" sz="1600" dirty="0"/>
                  <a:t>可以看到在正则化的限制之下,</a:t>
                </a:r>
                <a:r>
                  <a:rPr lang="zh-CN" altLang="zh-CN" sz="1600" b="1" dirty="0">
                    <a:cs typeface="Times New Roman" panose="02020603050405020304" pitchFamily="18" charset="0"/>
                  </a:rPr>
                  <a:t> </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smtClean="0">
                            <a:latin typeface="Cambria Math" panose="02040503050406030204" pitchFamily="18" charset="0"/>
                            <a:cs typeface="Times New Roman" panose="02020603050405020304" pitchFamily="18" charset="0"/>
                          </a:rPr>
                          <m:t>𝟐</m:t>
                        </m:r>
                      </m:sub>
                    </m:sSub>
                  </m:oMath>
                </a14:m>
                <a:r>
                  <a:rPr lang="zh-CN" altLang="en-US" sz="1600" dirty="0"/>
                  <a:t>正则化给出的最优解</a:t>
                </a:r>
                <a:r>
                  <a:rPr lang="zh-CN" altLang="en-US" sz="1600" i="1" dirty="0"/>
                  <a:t>w</a:t>
                </a:r>
                <a:r>
                  <a:rPr lang="zh-CN" altLang="en-US" sz="1600" dirty="0"/>
                  <a:t>*是使解更加靠近原点,也就是说</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smtClean="0">
                            <a:latin typeface="Cambria Math" panose="02040503050406030204" pitchFamily="18" charset="0"/>
                            <a:cs typeface="Times New Roman" panose="02020603050405020304" pitchFamily="18" charset="0"/>
                          </a:rPr>
                          <m:t>𝟐</m:t>
                        </m:r>
                      </m:sub>
                    </m:sSub>
                  </m:oMath>
                </a14:m>
                <a:r>
                  <a:rPr lang="zh-CN" altLang="en-US" sz="1600" dirty="0"/>
                  <a:t>正则化能</a:t>
                </a:r>
                <a:r>
                  <a:rPr lang="zh-CN" altLang="en-US" sz="1600" dirty="0">
                    <a:solidFill>
                      <a:srgbClr val="FF0000"/>
                    </a:solidFill>
                  </a:rPr>
                  <a:t>降低参数范数的总和</a:t>
                </a:r>
                <a:r>
                  <a:rPr lang="zh-CN" altLang="en-US" sz="1600" dirty="0"/>
                  <a:t>。</a:t>
                </a:r>
                <a:endParaRPr lang="en-US" altLang="zh-CN" sz="1600" dirty="0"/>
              </a:p>
              <a:p>
                <a:pPr>
                  <a:lnSpc>
                    <a:spcPct val="200000"/>
                  </a:lnSpc>
                </a:pPr>
                <a:r>
                  <a:rPr lang="zh-CN" altLang="zh-CN" sz="1600" b="1" dirty="0">
                    <a:cs typeface="Times New Roman" panose="02020603050405020304" pitchFamily="18" charset="0"/>
                  </a:rPr>
                  <a:t> </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𝟏</m:t>
                        </m:r>
                      </m:sub>
                    </m:sSub>
                  </m:oMath>
                </a14:m>
                <a:r>
                  <a:rPr lang="zh-CN" altLang="en-US" sz="1600" dirty="0"/>
                  <a:t>正则化给出的最优解w*是使解更加靠近某些轴,而其它的轴则为0,所以</a:t>
                </a:r>
                <a14:m>
                  <m:oMath xmlns:m="http://schemas.openxmlformats.org/officeDocument/2006/math">
                    <m:sSub>
                      <m:sSubPr>
                        <m:ctrlPr>
                          <a:rPr lang="zh-CN" altLang="zh-CN" sz="1600" b="1" i="1">
                            <a:latin typeface="Cambria Math" panose="02040503050406030204" pitchFamily="18" charset="0"/>
                            <a:cs typeface="Times New Roman" panose="02020603050405020304" pitchFamily="18" charset="0"/>
                          </a:rPr>
                        </m:ctrlPr>
                      </m:sSubPr>
                      <m:e>
                        <m:r>
                          <a:rPr lang="en-US" altLang="zh-CN" sz="1600" b="1" i="1">
                            <a:latin typeface="Cambria Math" panose="02040503050406030204" pitchFamily="18" charset="0"/>
                            <a:cs typeface="Times New Roman" panose="02020603050405020304" pitchFamily="18" charset="0"/>
                          </a:rPr>
                          <m:t>𝑳</m:t>
                        </m:r>
                      </m:e>
                      <m:sub>
                        <m:r>
                          <a:rPr lang="en-US" altLang="zh-CN" sz="1600" b="1" i="1">
                            <a:latin typeface="Cambria Math" panose="02040503050406030204" pitchFamily="18" charset="0"/>
                            <a:cs typeface="Times New Roman" panose="02020603050405020304" pitchFamily="18" charset="0"/>
                          </a:rPr>
                          <m:t>𝟏</m:t>
                        </m:r>
                      </m:sub>
                    </m:sSub>
                  </m:oMath>
                </a14:m>
                <a:r>
                  <a:rPr lang="zh-CN" altLang="en-US" sz="1600" dirty="0"/>
                  <a:t>正则化能使得到的</a:t>
                </a:r>
                <a:r>
                  <a:rPr lang="zh-CN" altLang="en-US" sz="1600" dirty="0">
                    <a:solidFill>
                      <a:srgbClr val="FF0000"/>
                    </a:solidFill>
                  </a:rPr>
                  <a:t>参数稀疏化</a:t>
                </a:r>
                <a:r>
                  <a:rPr lang="zh-CN" altLang="en-US" sz="1600" dirty="0"/>
                  <a:t>。</a:t>
                </a:r>
              </a:p>
            </p:txBody>
          </p:sp>
        </mc:Choice>
        <mc:Fallback xmlns="">
          <p:sp>
            <p:nvSpPr>
              <p:cNvPr id="4" name="矩形 3"/>
              <p:cNvSpPr>
                <a:spLocks noRot="1" noChangeAspect="1" noMove="1" noResize="1" noEditPoints="1" noAdjustHandles="1" noChangeArrowheads="1" noChangeShapeType="1" noTextEdit="1"/>
              </p:cNvSpPr>
              <p:nvPr/>
            </p:nvSpPr>
            <p:spPr>
              <a:xfrm>
                <a:off x="496825" y="5609501"/>
                <a:ext cx="11025117" cy="1077218"/>
              </a:xfrm>
              <a:prstGeom prst="rect">
                <a:avLst/>
              </a:prstGeom>
              <a:blipFill rotWithShape="1">
                <a:blip r:embed="rId6"/>
                <a:stretch>
                  <a:fillRect l="-2" t="-51" r="5" b="16"/>
                </a:stretch>
              </a:blipFill>
            </p:spPr>
            <p:txBody>
              <a:bodyPr/>
              <a:lstStyle/>
              <a:p>
                <a:r>
                  <a:rPr lang="zh-CN" altLang="en-US">
                    <a:noFill/>
                  </a:rPr>
                  <a:t> </a:t>
                </a:r>
              </a:p>
            </p:txBody>
          </p:sp>
        </mc:Fallback>
      </mc:AlternateContent>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4796" y="1555335"/>
            <a:ext cx="2565562" cy="3087250"/>
          </a:xfrm>
          <a:prstGeom prst="rect">
            <a:avLst/>
          </a:prstGeom>
        </p:spPr>
      </p:pic>
      <p:pic>
        <p:nvPicPr>
          <p:cNvPr id="10" name="图片 9"/>
          <p:cNvPicPr>
            <a:picLocks noChangeAspect="1"/>
          </p:cNvPicPr>
          <p:nvPr/>
        </p:nvPicPr>
        <p:blipFill rotWithShape="1">
          <a:blip r:embed="rId8">
            <a:extLst>
              <a:ext uri="{28A0092B-C50C-407E-A947-70E740481C1C}">
                <a14:useLocalDpi xmlns:a14="http://schemas.microsoft.com/office/drawing/2010/main" val="0"/>
              </a:ext>
            </a:extLst>
          </a:blip>
          <a:srcRect t="4876"/>
          <a:stretch>
            <a:fillRect/>
          </a:stretch>
        </p:blipFill>
        <p:spPr>
          <a:xfrm>
            <a:off x="6627125" y="1330960"/>
            <a:ext cx="2876513" cy="3304298"/>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4307840" y="1730860"/>
                <a:ext cx="1966685" cy="2677656"/>
              </a:xfrm>
              <a:prstGeom prst="rect">
                <a:avLst/>
              </a:prstGeom>
              <a:noFill/>
            </p:spPr>
            <p:txBody>
              <a:bodyPr wrap="square" rtlCol="0">
                <a:spAutoFit/>
              </a:bodyPr>
              <a:lstStyle/>
              <a:p>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𝟏</m:t>
                        </m:r>
                      </m:sub>
                    </m:sSub>
                  </m:oMath>
                </a14:m>
                <a:r>
                  <a:rPr lang="zh-CN" altLang="en-US" dirty="0"/>
                  <a:t>正则化是指在损失函数中加入权值向量</a:t>
                </a:r>
                <a:r>
                  <a:rPr lang="en-US" altLang="zh-CN" dirty="0"/>
                  <a:t>w</a:t>
                </a:r>
                <a:r>
                  <a:rPr lang="zh-CN" altLang="en-US" dirty="0"/>
                  <a:t>的绝对值之和，</a:t>
                </a:r>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𝟏</m:t>
                        </m:r>
                      </m:sub>
                    </m:sSub>
                  </m:oMath>
                </a14:m>
                <a:r>
                  <a:rPr lang="zh-CN" altLang="en-US" dirty="0"/>
                  <a:t>的功能是使权重稀疏</a:t>
                </a:r>
              </a:p>
            </p:txBody>
          </p:sp>
        </mc:Choice>
        <mc:Fallback xmlns="">
          <p:sp>
            <p:nvSpPr>
              <p:cNvPr id="15" name="文本框 14"/>
              <p:cNvSpPr txBox="1">
                <a:spLocks noRot="1" noChangeAspect="1" noMove="1" noResize="1" noEditPoints="1" noAdjustHandles="1" noChangeArrowheads="1" noChangeShapeType="1" noTextEdit="1"/>
              </p:cNvSpPr>
              <p:nvPr/>
            </p:nvSpPr>
            <p:spPr>
              <a:xfrm>
                <a:off x="4307840" y="1730860"/>
                <a:ext cx="1966685" cy="2677656"/>
              </a:xfrm>
              <a:prstGeom prst="rect">
                <a:avLst/>
              </a:prstGeom>
              <a:blipFill rotWithShape="1">
                <a:blip r:embed="rId9"/>
                <a:stretch>
                  <a:fillRect t="-18" r="5" b="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9558266" y="1730860"/>
                <a:ext cx="1780294" cy="2308324"/>
              </a:xfrm>
              <a:prstGeom prst="rect">
                <a:avLst/>
              </a:prstGeom>
              <a:noFill/>
            </p:spPr>
            <p:txBody>
              <a:bodyPr wrap="square" rtlCol="0">
                <a:spAutoFit/>
              </a:bodyPr>
              <a:lstStyle/>
              <a:p>
                <a:r>
                  <a:rPr lang="zh-CN" altLang="en-US" dirty="0"/>
                  <a:t>在损失函数中加入权值向量</a:t>
                </a:r>
                <a:r>
                  <a:rPr lang="en-US" altLang="zh-CN" dirty="0"/>
                  <a:t>w</a:t>
                </a:r>
                <a:r>
                  <a:rPr lang="zh-CN" altLang="en-US" dirty="0"/>
                  <a:t>的平方和，</a:t>
                </a:r>
                <a14:m>
                  <m:oMath xmlns:m="http://schemas.openxmlformats.org/officeDocument/2006/math">
                    <m:sSub>
                      <m:sSubPr>
                        <m:ctrlPr>
                          <a:rPr lang="zh-CN" altLang="zh-CN" b="1" i="1">
                            <a:latin typeface="Cambria Math" panose="02040503050406030204" pitchFamily="18" charset="0"/>
                            <a:cs typeface="Times New Roman" panose="02020603050405020304" pitchFamily="18" charset="0"/>
                          </a:rPr>
                        </m:ctrlPr>
                      </m:sSubPr>
                      <m:e>
                        <m:r>
                          <a:rPr lang="en-US" altLang="zh-CN" b="1" i="1">
                            <a:latin typeface="Cambria Math" panose="02040503050406030204" pitchFamily="18" charset="0"/>
                            <a:cs typeface="Times New Roman" panose="02020603050405020304" pitchFamily="18" charset="0"/>
                          </a:rPr>
                          <m:t>𝑳</m:t>
                        </m:r>
                      </m:e>
                      <m:sub>
                        <m:r>
                          <a:rPr lang="en-US" altLang="zh-CN" b="1" i="1">
                            <a:latin typeface="Cambria Math" panose="02040503050406030204" pitchFamily="18" charset="0"/>
                            <a:cs typeface="Times New Roman" panose="02020603050405020304" pitchFamily="18" charset="0"/>
                          </a:rPr>
                          <m:t>𝟐</m:t>
                        </m:r>
                      </m:sub>
                    </m:sSub>
                  </m:oMath>
                </a14:m>
                <a:r>
                  <a:rPr lang="zh-CN" altLang="en-US" dirty="0"/>
                  <a:t>的功能是使权重平滑。</a:t>
                </a:r>
              </a:p>
            </p:txBody>
          </p:sp>
        </mc:Choice>
        <mc:Fallback xmlns="">
          <p:sp>
            <p:nvSpPr>
              <p:cNvPr id="16" name="文本框 15"/>
              <p:cNvSpPr txBox="1">
                <a:spLocks noRot="1" noChangeAspect="1" noMove="1" noResize="1" noEditPoints="1" noAdjustHandles="1" noChangeArrowheads="1" noChangeShapeType="1" noTextEdit="1"/>
              </p:cNvSpPr>
              <p:nvPr/>
            </p:nvSpPr>
            <p:spPr>
              <a:xfrm>
                <a:off x="9558266" y="1730860"/>
                <a:ext cx="1780294" cy="2308324"/>
              </a:xfrm>
              <a:prstGeom prst="rect">
                <a:avLst/>
              </a:prstGeom>
              <a:blipFill rotWithShape="1">
                <a:blip r:embed="rId10"/>
                <a:stretch>
                  <a:fillRect l="-14" t="-21" b="25"/>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回归的评价指标</a:t>
            </a:r>
          </a:p>
        </p:txBody>
      </p:sp>
      <p:sp>
        <p:nvSpPr>
          <p:cNvPr id="43" name="对角圆角矩形 42"/>
          <p:cNvSpPr/>
          <p:nvPr/>
        </p:nvSpPr>
        <p:spPr>
          <a:xfrm>
            <a:off x="2496677" y="4333224"/>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4" name="TextBox 6"/>
          <p:cNvSpPr txBox="1">
            <a:spLocks noChangeArrowheads="1"/>
          </p:cNvSpPr>
          <p:nvPr/>
        </p:nvSpPr>
        <p:spPr bwMode="auto">
          <a:xfrm>
            <a:off x="3029495" y="1802957"/>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线性回归</a:t>
            </a:r>
            <a:endParaRPr lang="en-US" altLang="zh-CN" sz="3600" dirty="0">
              <a:latin typeface="Impact" panose="020B0806030902050204" pitchFamily="34" charset="0"/>
              <a:ea typeface="微软雅黑" panose="020B0503020204020204" pitchFamily="34" charset="-122"/>
            </a:endParaRPr>
          </a:p>
        </p:txBody>
      </p:sp>
      <p:sp>
        <p:nvSpPr>
          <p:cNvPr id="47"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梯度下降</a:t>
            </a: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正则化</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04    </a:t>
            </a:r>
            <a:r>
              <a:rPr lang="zh-CN" altLang="en-US" sz="3600" dirty="0">
                <a:solidFill>
                  <a:schemeClr val="bg1"/>
                </a:solidFill>
                <a:latin typeface="Impact" panose="020B0806030902050204" pitchFamily="34" charset="0"/>
                <a:ea typeface="微软雅黑" panose="020B0503020204020204" pitchFamily="34" charset="-122"/>
              </a:rPr>
              <a:t>回归的评价指标</a:t>
            </a:r>
          </a:p>
        </p:txBody>
      </p:sp>
    </p:spTree>
  </p:cSld>
  <p:clrMapOvr>
    <a:masterClrMapping/>
  </p:clrMapOvr>
  <p:transition advTm="8005"/>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841612" y="5923128"/>
            <a:ext cx="9685361" cy="545911"/>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回归的评价指标</a:t>
            </a:r>
          </a:p>
        </p:txBody>
      </p:sp>
      <mc:AlternateContent xmlns:mc="http://schemas.openxmlformats.org/markup-compatibility/2006" xmlns:a14="http://schemas.microsoft.com/office/drawing/2010/main">
        <mc:Choice Requires="a14">
          <p:sp>
            <p:nvSpPr>
              <p:cNvPr id="7" name="矩形 6"/>
              <p:cNvSpPr/>
              <p:nvPr/>
            </p:nvSpPr>
            <p:spPr>
              <a:xfrm>
                <a:off x="905300" y="5924139"/>
                <a:ext cx="10640706" cy="518027"/>
              </a:xfrm>
              <a:prstGeom prst="rect">
                <a:avLst/>
              </a:prstGeom>
            </p:spPr>
            <p:txBody>
              <a:bodyPr wrap="square">
                <a:spAutoFit/>
              </a:bodyPr>
              <a:lstStyle/>
              <a:p>
                <a:pPr>
                  <a:spcBef>
                    <a:spcPts val="900"/>
                  </a:spcBef>
                  <a:spcAft>
                    <a:spcPts val="900"/>
                  </a:spcAft>
                </a:pPr>
                <a:r>
                  <a:rPr lang="en-US" altLang="zh-CN" dirty="0" err="1">
                    <a:latin typeface="+mj-ea"/>
                    <a:ea typeface="+mj-ea"/>
                    <a:cs typeface="Times New Roman" panose="02020603050405020304" pitchFamily="18" charset="0"/>
                  </a:rPr>
                  <a:t>其中</a:t>
                </a:r>
                <a:r>
                  <a:rPr lang="en-US" altLang="zh-CN" dirty="0">
                    <a:latin typeface="+mj-ea"/>
                    <a:ea typeface="+mj-ea"/>
                    <a:cs typeface="Times New Roman" panose="02020603050405020304" pitchFamily="18" charset="0"/>
                  </a:rPr>
                  <a:t>，</a:t>
                </a:r>
                <a14:m>
                  <m:oMath xmlns:m="http://schemas.openxmlformats.org/officeDocument/2006/math">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𝑦</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oMath>
                </a14:m>
                <a:r>
                  <a:rPr lang="en-US" altLang="zh-CN" dirty="0">
                    <a:latin typeface="+mj-ea"/>
                    <a:ea typeface="+mj-ea"/>
                    <a:cs typeface="Times New Roman" panose="02020603050405020304" pitchFamily="18" charset="0"/>
                  </a:rPr>
                  <a:t> 和</a:t>
                </a:r>
                <a14:m>
                  <m:oMath xmlns:m="http://schemas.openxmlformats.org/officeDocument/2006/math">
                    <m:sSup>
                      <m:sSupPr>
                        <m:ctrlPr>
                          <a:rPr lang="zh-CN" altLang="zh-CN" i="1">
                            <a:latin typeface="Cambria Math" panose="02040503050406030204" pitchFamily="18" charset="0"/>
                            <a:ea typeface="+mj-ea"/>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mj-ea"/>
                                <a:cs typeface="Times New Roman" panose="02020603050405020304" pitchFamily="18" charset="0"/>
                              </a:rPr>
                            </m:ctrlPr>
                          </m:groupChrPr>
                          <m:e>
                            <m:r>
                              <a:rPr lang="en-US" altLang="zh-CN" i="1">
                                <a:latin typeface="Cambria Math" panose="02040503050406030204" pitchFamily="18" charset="0"/>
                                <a:ea typeface="+mj-ea"/>
                                <a:cs typeface="Times New Roman" panose="02020603050405020304" pitchFamily="18" charset="0"/>
                              </a:rPr>
                              <m:t>𝑦</m:t>
                            </m:r>
                          </m:e>
                        </m:groupCh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oMath>
                </a14:m>
                <a:r>
                  <a:rPr lang="en-US" altLang="zh-CN" dirty="0" err="1">
                    <a:latin typeface="+mj-ea"/>
                    <a:ea typeface="+mj-ea"/>
                    <a:cs typeface="Times New Roman" panose="02020603050405020304" pitchFamily="18" charset="0"/>
                  </a:rPr>
                  <a:t>分别表示第</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𝑖</m:t>
                    </m:r>
                  </m:oMath>
                </a14:m>
                <a:r>
                  <a:rPr lang="en-US" altLang="zh-CN" dirty="0" err="1">
                    <a:latin typeface="+mj-ea"/>
                    <a:ea typeface="+mj-ea"/>
                    <a:cs typeface="Times New Roman" panose="02020603050405020304" pitchFamily="18" charset="0"/>
                  </a:rPr>
                  <a:t>个样本的真实值和预测值</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𝑚</m:t>
                    </m:r>
                  </m:oMath>
                </a14:m>
                <a:r>
                  <a:rPr lang="en-US" altLang="zh-CN" dirty="0">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为样本个数</a:t>
                </a:r>
                <a:r>
                  <a:rPr lang="en-US" altLang="zh-CN" dirty="0">
                    <a:latin typeface="+mj-ea"/>
                    <a:ea typeface="+mj-ea"/>
                    <a:cs typeface="Times New Roman" panose="02020603050405020304" pitchFamily="18" charset="0"/>
                  </a:rPr>
                  <a:t>。</a:t>
                </a:r>
                <a:endParaRPr lang="zh-CN" altLang="zh-CN" dirty="0">
                  <a:latin typeface="+mj-ea"/>
                  <a:ea typeface="+mj-ea"/>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905300" y="5924139"/>
                <a:ext cx="10640706" cy="518027"/>
              </a:xfrm>
              <a:prstGeom prst="rect">
                <a:avLst/>
              </a:prstGeom>
              <a:blipFill rotWithShape="1">
                <a:blip r:embed="rId3"/>
                <a:stretch>
                  <a:fillRect l="-4" t="-43" r="4" b="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73206" y="1517989"/>
                <a:ext cx="5650173" cy="1700722"/>
              </a:xfrm>
              <a:prstGeom prst="rect">
                <a:avLst/>
              </a:prstGeom>
            </p:spPr>
            <p:txBody>
              <a:bodyPr wrap="square">
                <a:spAutoFit/>
              </a:bodyPr>
              <a:lstStyle/>
              <a:p>
                <a:pPr>
                  <a:spcBef>
                    <a:spcPts val="900"/>
                  </a:spcBef>
                  <a:spcAft>
                    <a:spcPts val="900"/>
                  </a:spcAft>
                </a:pPr>
                <a:r>
                  <a:rPr lang="en-US" altLang="zh-CN" b="1" dirty="0" err="1">
                    <a:solidFill>
                      <a:srgbClr val="FF0000"/>
                    </a:solidFill>
                    <a:latin typeface="+mj-ea"/>
                    <a:ea typeface="+mj-ea"/>
                    <a:cs typeface="Times New Roman" panose="02020603050405020304" pitchFamily="18" charset="0"/>
                  </a:rPr>
                  <a:t>均方误差</a:t>
                </a:r>
                <a:r>
                  <a:rPr lang="en-US" altLang="zh-CN" sz="2000" dirty="0" err="1">
                    <a:solidFill>
                      <a:srgbClr val="FF0000"/>
                    </a:solidFill>
                    <a:latin typeface="+mj-ea"/>
                    <a:ea typeface="+mj-ea"/>
                    <a:cs typeface="Times New Roman" panose="02020603050405020304" pitchFamily="18" charset="0"/>
                  </a:rPr>
                  <a:t>（Mean</a:t>
                </a:r>
                <a:r>
                  <a:rPr lang="en-US" altLang="zh-CN" sz="2000" dirty="0">
                    <a:solidFill>
                      <a:srgbClr val="FF0000"/>
                    </a:solidFill>
                    <a:latin typeface="+mj-ea"/>
                    <a:ea typeface="+mj-ea"/>
                    <a:cs typeface="Times New Roman" panose="02020603050405020304" pitchFamily="18" charset="0"/>
                  </a:rPr>
                  <a:t> Square </a:t>
                </a:r>
                <a:r>
                  <a:rPr lang="en-US" altLang="zh-CN" sz="2000" dirty="0" err="1">
                    <a:solidFill>
                      <a:srgbClr val="FF0000"/>
                    </a:solidFill>
                    <a:latin typeface="+mj-ea"/>
                    <a:ea typeface="+mj-ea"/>
                    <a:cs typeface="Times New Roman" panose="02020603050405020304" pitchFamily="18" charset="0"/>
                  </a:rPr>
                  <a:t>Error,MSE</a:t>
                </a:r>
                <a:r>
                  <a:rPr lang="en-US" altLang="zh-CN" sz="2000" dirty="0">
                    <a:solidFill>
                      <a:srgbClr val="FF0000"/>
                    </a:solidFill>
                    <a:latin typeface="+mj-ea"/>
                    <a:ea typeface="+mj-ea"/>
                    <a:cs typeface="Times New Roman" panose="02020603050405020304" pitchFamily="18" charset="0"/>
                  </a:rPr>
                  <a:t>）</a:t>
                </a:r>
                <a:endParaRPr lang="zh-CN" altLang="zh-CN" sz="2000" dirty="0">
                  <a:solidFill>
                    <a:srgbClr val="FF0000"/>
                  </a:solidFill>
                  <a:latin typeface="+mj-ea"/>
                  <a:ea typeface="+mj-ea"/>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𝑀𝑆𝐸</m:t>
                      </m: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𝑚</m:t>
                          </m:r>
                        </m:den>
                      </m:f>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573206" y="1517989"/>
                <a:ext cx="5650173" cy="1700722"/>
              </a:xfrm>
              <a:prstGeom prst="rect">
                <a:avLst/>
              </a:prstGeom>
              <a:blipFill rotWithShape="1">
                <a:blip r:embed="rId4"/>
                <a:stretch>
                  <a:fillRect l="-8" t="-20" r="7" b="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016187" y="1596739"/>
                <a:ext cx="6096000" cy="1978042"/>
              </a:xfrm>
              <a:prstGeom prst="rect">
                <a:avLst/>
              </a:prstGeom>
            </p:spPr>
            <p:txBody>
              <a:bodyPr>
                <a:spAutoFit/>
              </a:bodyPr>
              <a:lstStyle/>
              <a:p>
                <a:pPr>
                  <a:spcBef>
                    <a:spcPts val="900"/>
                  </a:spcBef>
                  <a:spcAft>
                    <a:spcPts val="900"/>
                  </a:spcAft>
                </a:pPr>
                <a:r>
                  <a:rPr lang="en-US" altLang="zh-CN" sz="2000" b="1" dirty="0" err="1">
                    <a:solidFill>
                      <a:srgbClr val="FF0000"/>
                    </a:solidFill>
                    <a:latin typeface="+mj-ea"/>
                    <a:ea typeface="+mj-ea"/>
                    <a:cs typeface="Times New Roman" panose="02020603050405020304" pitchFamily="18" charset="0"/>
                  </a:rPr>
                  <a:t>均方根误差</a:t>
                </a:r>
                <a:r>
                  <a:rPr lang="en-US" altLang="zh-CN" sz="2000" b="1" dirty="0">
                    <a:solidFill>
                      <a:srgbClr val="FF0000"/>
                    </a:solidFill>
                    <a:latin typeface="+mj-ea"/>
                    <a:ea typeface="+mj-ea"/>
                    <a:cs typeface="Times New Roman" panose="02020603050405020304" pitchFamily="18" charset="0"/>
                  </a:rPr>
                  <a:t> </a:t>
                </a:r>
                <a:r>
                  <a:rPr lang="en-US" altLang="zh-CN" sz="2000" dirty="0">
                    <a:solidFill>
                      <a:srgbClr val="FF0000"/>
                    </a:solidFill>
                    <a:latin typeface="+mj-ea"/>
                    <a:ea typeface="+mj-ea"/>
                    <a:cs typeface="Times New Roman" panose="02020603050405020304" pitchFamily="18" charset="0"/>
                  </a:rPr>
                  <a:t>RMSE(Root Mean Square </a:t>
                </a:r>
                <a:r>
                  <a:rPr lang="en-US" altLang="zh-CN" sz="2000" dirty="0" err="1">
                    <a:solidFill>
                      <a:srgbClr val="FF0000"/>
                    </a:solidFill>
                    <a:latin typeface="+mj-ea"/>
                    <a:ea typeface="+mj-ea"/>
                    <a:cs typeface="Times New Roman" panose="02020603050405020304" pitchFamily="18" charset="0"/>
                  </a:rPr>
                  <a:t>Error,RMSE</a:t>
                </a:r>
                <a:r>
                  <a:rPr lang="en-US" altLang="zh-CN" sz="2000" dirty="0">
                    <a:solidFill>
                      <a:srgbClr val="FF0000"/>
                    </a:solidFill>
                    <a:latin typeface="+mj-ea"/>
                    <a:ea typeface="+mj-ea"/>
                    <a:cs typeface="Times New Roman" panose="02020603050405020304" pitchFamily="18" charset="0"/>
                  </a:rPr>
                  <a:t>)</a:t>
                </a:r>
                <a:endParaRPr lang="zh-CN" altLang="zh-CN" sz="2000" dirty="0">
                  <a:solidFill>
                    <a:srgbClr val="FF0000"/>
                  </a:solidFill>
                  <a:latin typeface="+mj-ea"/>
                  <a:ea typeface="+mj-ea"/>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𝑅𝑀𝑆𝐸</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𝑦</m:t>
                      </m:r>
                      <m:r>
                        <a:rPr lang="en-US" altLang="zh-CN" i="1">
                          <a:latin typeface="Cambria Math" panose="02040503050406030204" pitchFamily="18" charset="0"/>
                          <a:ea typeface="宋体" panose="02010600030101010101" pitchFamily="2" charset="-122"/>
                          <a:cs typeface="Times New Roman" panose="02020603050405020304" pitchFamily="18" charset="0"/>
                        </a:rPr>
                        <m:t>,</m:t>
                      </m:r>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r>
                        <a:rPr lang="en-US" altLang="zh-CN" i="1">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𝑚</m:t>
                              </m:r>
                            </m:den>
                          </m:f>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m:rPr>
                              <m:nor/>
                            </m:rPr>
                            <a:rPr lang="zh-CN" altLang="zh-CN" dirty="0">
                              <a:latin typeface="Cambria" panose="02040503050406030204" pitchFamily="18" charset="0"/>
                              <a:ea typeface="宋体" panose="02010600030101010101" pitchFamily="2" charset="-122"/>
                              <a:cs typeface="Times New Roman" panose="02020603050405020304" pitchFamily="18" charset="0"/>
                            </a:rPr>
                            <m:t> </m:t>
                          </m:r>
                        </m:e>
                      </m:rad>
                    </m:oMath>
                  </m:oMathPara>
                </a14:m>
                <a:endParaRPr lang="zh-CN" altLang="zh-CN"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6016187" y="1596739"/>
                <a:ext cx="6096000" cy="1978042"/>
              </a:xfrm>
              <a:prstGeom prst="rect">
                <a:avLst/>
              </a:prstGeom>
              <a:blipFill rotWithShape="1">
                <a:blip r:embed="rId5"/>
                <a:stretch>
                  <a:fillRect l="-3" t="-18" r="3" b="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73206" y="3722309"/>
                <a:ext cx="6096000" cy="1610954"/>
              </a:xfrm>
              <a:prstGeom prst="rect">
                <a:avLst/>
              </a:prstGeom>
            </p:spPr>
            <p:txBody>
              <a:bodyPr>
                <a:spAutoFit/>
              </a:bodyPr>
              <a:lstStyle/>
              <a:p>
                <a:pPr>
                  <a:spcBef>
                    <a:spcPts val="900"/>
                  </a:spcBef>
                  <a:spcAft>
                    <a:spcPts val="900"/>
                  </a:spcAft>
                </a:pPr>
                <a:r>
                  <a:rPr lang="en-US" altLang="zh-CN" b="1" dirty="0" err="1">
                    <a:solidFill>
                      <a:srgbClr val="FF0000"/>
                    </a:solidFill>
                    <a:latin typeface="+mj-ea"/>
                    <a:ea typeface="+mj-ea"/>
                    <a:cs typeface="Times New Roman" panose="02020603050405020304" pitchFamily="18" charset="0"/>
                  </a:rPr>
                  <a:t>平均绝对误差</a:t>
                </a:r>
                <a:r>
                  <a:rPr lang="en-US" altLang="zh-CN" sz="2000" dirty="0" err="1">
                    <a:solidFill>
                      <a:srgbClr val="FF0000"/>
                    </a:solidFill>
                    <a:latin typeface="+mj-ea"/>
                    <a:ea typeface="+mj-ea"/>
                    <a:cs typeface="Times New Roman" panose="02020603050405020304" pitchFamily="18" charset="0"/>
                  </a:rPr>
                  <a:t>（Mean</a:t>
                </a:r>
                <a:r>
                  <a:rPr lang="en-US" altLang="zh-CN" sz="2000" dirty="0">
                    <a:solidFill>
                      <a:srgbClr val="FF0000"/>
                    </a:solidFill>
                    <a:latin typeface="+mj-ea"/>
                    <a:ea typeface="+mj-ea"/>
                    <a:cs typeface="Times New Roman" panose="02020603050405020304" pitchFamily="18" charset="0"/>
                  </a:rPr>
                  <a:t> Absolute </a:t>
                </a:r>
                <a:r>
                  <a:rPr lang="en-US" altLang="zh-CN" sz="2000" dirty="0" err="1">
                    <a:solidFill>
                      <a:srgbClr val="FF0000"/>
                    </a:solidFill>
                    <a:latin typeface="+mj-ea"/>
                    <a:ea typeface="+mj-ea"/>
                    <a:cs typeface="Times New Roman" panose="02020603050405020304" pitchFamily="18" charset="0"/>
                  </a:rPr>
                  <a:t>Error,MAE</a:t>
                </a:r>
                <a:r>
                  <a:rPr lang="en-US" altLang="zh-CN" sz="2000" dirty="0">
                    <a:solidFill>
                      <a:srgbClr val="FF0000"/>
                    </a:solidFill>
                    <a:latin typeface="+mj-ea"/>
                    <a:ea typeface="+mj-ea"/>
                    <a:cs typeface="Times New Roman" panose="02020603050405020304" pitchFamily="18" charset="0"/>
                  </a:rPr>
                  <a:t>）</a:t>
                </a:r>
                <a:endParaRPr lang="zh-CN" altLang="zh-CN" dirty="0">
                  <a:solidFill>
                    <a:srgbClr val="FF0000"/>
                  </a:solidFill>
                  <a:latin typeface="+mj-ea"/>
                  <a:ea typeface="+mj-ea"/>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𝑀𝐴𝐸</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𝑦</m:t>
                      </m:r>
                      <m:r>
                        <a:rPr lang="en-US" altLang="zh-CN" i="1">
                          <a:latin typeface="Cambria Math" panose="02040503050406030204" pitchFamily="18" charset="0"/>
                          <a:ea typeface="宋体" panose="02010600030101010101" pitchFamily="2" charset="-122"/>
                          <a:cs typeface="Times New Roman" panose="02020603050405020304" pitchFamily="18" charset="0"/>
                        </a:rPr>
                        <m:t>,</m:t>
                      </m:r>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𝑚</m:t>
                          </m:r>
                        </m:den>
                      </m:f>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𝑛</m:t>
                          </m:r>
                        </m:sup>
                        <m:e>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e>
                          </m:d>
                        </m:e>
                      </m:nary>
                    </m:oMath>
                  </m:oMathPara>
                </a14:m>
                <a:endParaRPr lang="zh-CN" altLang="zh-CN"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573206" y="3722309"/>
                <a:ext cx="6096000" cy="1610954"/>
              </a:xfrm>
              <a:prstGeom prst="rect">
                <a:avLst/>
              </a:prstGeom>
              <a:blipFill rotWithShape="1">
                <a:blip r:embed="rId6"/>
                <a:stretch>
                  <a:fillRect l="-7" t="-36" r="7" b="33"/>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8802806" y="3028150"/>
            <a:ext cx="2916072" cy="2442949"/>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圆角矩形 14"/>
          <p:cNvSpPr/>
          <p:nvPr/>
        </p:nvSpPr>
        <p:spPr>
          <a:xfrm>
            <a:off x="841612" y="5923128"/>
            <a:ext cx="9685361" cy="545911"/>
          </a:xfrm>
          <a:prstGeom prst="roundRec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回归的评价指标</a:t>
            </a:r>
          </a:p>
        </p:txBody>
      </p:sp>
      <mc:AlternateContent xmlns:mc="http://schemas.openxmlformats.org/markup-compatibility/2006" xmlns:a14="http://schemas.microsoft.com/office/drawing/2010/main">
        <mc:Choice Requires="a14">
          <p:sp>
            <p:nvSpPr>
              <p:cNvPr id="7" name="矩形 6"/>
              <p:cNvSpPr/>
              <p:nvPr/>
            </p:nvSpPr>
            <p:spPr>
              <a:xfrm>
                <a:off x="905300" y="5924139"/>
                <a:ext cx="10640706" cy="518027"/>
              </a:xfrm>
              <a:prstGeom prst="rect">
                <a:avLst/>
              </a:prstGeom>
            </p:spPr>
            <p:txBody>
              <a:bodyPr wrap="square">
                <a:spAutoFit/>
              </a:bodyPr>
              <a:lstStyle/>
              <a:p>
                <a:pPr>
                  <a:spcBef>
                    <a:spcPts val="900"/>
                  </a:spcBef>
                  <a:spcAft>
                    <a:spcPts val="900"/>
                  </a:spcAft>
                </a:pPr>
                <a:r>
                  <a:rPr lang="en-US" altLang="zh-CN" dirty="0" err="1">
                    <a:latin typeface="+mj-ea"/>
                    <a:ea typeface="+mj-ea"/>
                    <a:cs typeface="Times New Roman" panose="02020603050405020304" pitchFamily="18" charset="0"/>
                  </a:rPr>
                  <a:t>其中</a:t>
                </a:r>
                <a:r>
                  <a:rPr lang="en-US" altLang="zh-CN" dirty="0">
                    <a:latin typeface="+mj-ea"/>
                    <a:ea typeface="+mj-ea"/>
                    <a:cs typeface="Times New Roman" panose="02020603050405020304" pitchFamily="18" charset="0"/>
                  </a:rPr>
                  <a:t>，</a:t>
                </a:r>
                <a14:m>
                  <m:oMath xmlns:m="http://schemas.openxmlformats.org/officeDocument/2006/math">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𝑦</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oMath>
                </a14:m>
                <a:r>
                  <a:rPr lang="en-US" altLang="zh-CN" dirty="0">
                    <a:latin typeface="+mj-ea"/>
                    <a:ea typeface="+mj-ea"/>
                    <a:cs typeface="Times New Roman" panose="02020603050405020304" pitchFamily="18" charset="0"/>
                  </a:rPr>
                  <a:t> 和</a:t>
                </a:r>
                <a14:m>
                  <m:oMath xmlns:m="http://schemas.openxmlformats.org/officeDocument/2006/math">
                    <m:sSup>
                      <m:sSupPr>
                        <m:ctrlPr>
                          <a:rPr lang="zh-CN" altLang="zh-CN" i="1">
                            <a:latin typeface="Cambria Math" panose="02040503050406030204" pitchFamily="18" charset="0"/>
                            <a:ea typeface="+mj-ea"/>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mj-ea"/>
                                <a:cs typeface="Times New Roman" panose="02020603050405020304" pitchFamily="18" charset="0"/>
                              </a:rPr>
                            </m:ctrlPr>
                          </m:groupChrPr>
                          <m:e>
                            <m:r>
                              <a:rPr lang="en-US" altLang="zh-CN" i="1">
                                <a:latin typeface="Cambria Math" panose="02040503050406030204" pitchFamily="18" charset="0"/>
                                <a:ea typeface="+mj-ea"/>
                                <a:cs typeface="Times New Roman" panose="02020603050405020304" pitchFamily="18" charset="0"/>
                              </a:rPr>
                              <m:t>𝑦</m:t>
                            </m:r>
                          </m:e>
                        </m:groupCh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oMath>
                </a14:m>
                <a:r>
                  <a:rPr lang="en-US" altLang="zh-CN" dirty="0" err="1">
                    <a:latin typeface="+mj-ea"/>
                    <a:ea typeface="+mj-ea"/>
                    <a:cs typeface="Times New Roman" panose="02020603050405020304" pitchFamily="18" charset="0"/>
                  </a:rPr>
                  <a:t>分别表示第</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𝑖</m:t>
                    </m:r>
                  </m:oMath>
                </a14:m>
                <a:r>
                  <a:rPr lang="en-US" altLang="zh-CN" dirty="0" err="1">
                    <a:latin typeface="+mj-ea"/>
                    <a:ea typeface="+mj-ea"/>
                    <a:cs typeface="Times New Roman" panose="02020603050405020304" pitchFamily="18" charset="0"/>
                  </a:rPr>
                  <a:t>个样本的真实值和预测值</a:t>
                </a:r>
                <a:r>
                  <a:rPr lang="en-US" altLang="zh-CN" dirty="0">
                    <a:latin typeface="+mj-ea"/>
                    <a:ea typeface="+mj-ea"/>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mj-ea"/>
                        <a:cs typeface="Times New Roman" panose="02020603050405020304" pitchFamily="18" charset="0"/>
                      </a:rPr>
                      <m:t>𝑚</m:t>
                    </m:r>
                  </m:oMath>
                </a14:m>
                <a:r>
                  <a:rPr lang="en-US" altLang="zh-CN" dirty="0">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为样本个数</a:t>
                </a:r>
                <a:r>
                  <a:rPr lang="en-US" altLang="zh-CN" dirty="0">
                    <a:latin typeface="+mj-ea"/>
                    <a:ea typeface="+mj-ea"/>
                    <a:cs typeface="Times New Roman" panose="02020603050405020304" pitchFamily="18" charset="0"/>
                  </a:rPr>
                  <a:t>。</a:t>
                </a:r>
                <a:endParaRPr lang="zh-CN" altLang="zh-CN" dirty="0">
                  <a:latin typeface="+mj-ea"/>
                  <a:ea typeface="+mj-ea"/>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905300" y="5924139"/>
                <a:ext cx="10640706" cy="518027"/>
              </a:xfrm>
              <a:prstGeom prst="rect">
                <a:avLst/>
              </a:prstGeom>
              <a:blipFill rotWithShape="1">
                <a:blip r:embed="rId3"/>
                <a:stretch>
                  <a:fillRect l="-4" t="-43" r="4" b="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546746" y="1418958"/>
                <a:ext cx="6096000" cy="3798027"/>
              </a:xfrm>
              <a:prstGeom prst="rect">
                <a:avLst/>
              </a:prstGeom>
            </p:spPr>
            <p:txBody>
              <a:bodyPr>
                <a:spAutoFit/>
              </a:bodyPr>
              <a:lstStyle/>
              <a:p>
                <a:pPr>
                  <a:spcBef>
                    <a:spcPts val="900"/>
                  </a:spcBef>
                  <a:spcAft>
                    <a:spcPts val="900"/>
                  </a:spcAft>
                </a:pPr>
                <a:r>
                  <a:rPr lang="en-US" altLang="zh-CN" b="1" dirty="0">
                    <a:solidFill>
                      <a:srgbClr val="FF0000"/>
                    </a:solidFill>
                    <a:latin typeface="+mj-ea"/>
                    <a:ea typeface="+mj-ea"/>
                    <a:cs typeface="Times New Roman" panose="02020603050405020304" pitchFamily="18" charset="0"/>
                  </a:rPr>
                  <a:t>R方 [</a:t>
                </a:r>
                <a14:m>
                  <m:oMath xmlns:m="http://schemas.openxmlformats.org/officeDocument/2006/math">
                    <m:r>
                      <a:rPr lang="en-US" altLang="zh-CN" i="1">
                        <a:solidFill>
                          <a:srgbClr val="FF0000"/>
                        </a:solidFill>
                        <a:latin typeface="Cambria Math" panose="02040503050406030204" pitchFamily="18" charset="0"/>
                        <a:ea typeface="+mj-ea"/>
                        <a:cs typeface="Times New Roman" panose="02020603050405020304" pitchFamily="18" charset="0"/>
                      </a:rPr>
                      <m:t>𝑅𝑆𝑞𝑢𝑎𝑟𝑒𝑑</m:t>
                    </m:r>
                  </m:oMath>
                </a14:m>
                <a:r>
                  <a:rPr lang="en-US" altLang="zh-CN" b="1" dirty="0">
                    <a:solidFill>
                      <a:srgbClr val="FF0000"/>
                    </a:solidFill>
                    <a:latin typeface="+mj-ea"/>
                    <a:ea typeface="+mj-ea"/>
                    <a:cs typeface="Times New Roman" panose="02020603050405020304" pitchFamily="18" charset="0"/>
                  </a:rPr>
                  <a:t>(</a:t>
                </a:r>
                <a14:m>
                  <m:oMath xmlns:m="http://schemas.openxmlformats.org/officeDocument/2006/math">
                    <m:r>
                      <a:rPr lang="en-US" altLang="zh-CN" i="1">
                        <a:solidFill>
                          <a:srgbClr val="FF0000"/>
                        </a:solidFill>
                        <a:latin typeface="Cambria Math" panose="02040503050406030204" pitchFamily="18" charset="0"/>
                        <a:ea typeface="+mj-ea"/>
                        <a:cs typeface="Times New Roman" panose="02020603050405020304" pitchFamily="18" charset="0"/>
                      </a:rPr>
                      <m:t>𝑟</m:t>
                    </m:r>
                    <m:r>
                      <a:rPr lang="en-US" altLang="zh-CN" i="1">
                        <a:solidFill>
                          <a:srgbClr val="FF0000"/>
                        </a:solidFill>
                        <a:latin typeface="Cambria Math" panose="02040503050406030204" pitchFamily="18" charset="0"/>
                        <a:ea typeface="+mj-ea"/>
                        <a:cs typeface="Times New Roman" panose="02020603050405020304" pitchFamily="18" charset="0"/>
                      </a:rPr>
                      <m:t>2</m:t>
                    </m:r>
                    <m:r>
                      <a:rPr lang="en-US" altLang="zh-CN" i="1">
                        <a:solidFill>
                          <a:srgbClr val="FF0000"/>
                        </a:solidFill>
                        <a:latin typeface="Cambria Math" panose="02040503050406030204" pitchFamily="18" charset="0"/>
                        <a:ea typeface="+mj-ea"/>
                        <a:cs typeface="Times New Roman" panose="02020603050405020304" pitchFamily="18" charset="0"/>
                      </a:rPr>
                      <m:t>𝑠𝑐𝑜𝑟𝑒</m:t>
                    </m:r>
                  </m:oMath>
                </a14:m>
                <a:r>
                  <a:rPr lang="en-US" altLang="zh-CN" b="1" dirty="0">
                    <a:solidFill>
                      <a:srgbClr val="FF0000"/>
                    </a:solidFill>
                    <a:latin typeface="+mj-ea"/>
                    <a:ea typeface="+mj-ea"/>
                    <a:cs typeface="Times New Roman" panose="02020603050405020304" pitchFamily="18" charset="0"/>
                  </a:rPr>
                  <a:t>)]</a:t>
                </a:r>
                <a:endParaRPr lang="zh-CN" altLang="zh-CN" dirty="0">
                  <a:solidFill>
                    <a:srgbClr val="FF0000"/>
                  </a:solidFill>
                  <a:latin typeface="+mj-ea"/>
                  <a:ea typeface="+mj-ea"/>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𝑦</m:t>
                      </m:r>
                      <m:r>
                        <a:rPr lang="en-US" altLang="zh-CN" i="1">
                          <a:latin typeface="Cambria Math" panose="02040503050406030204" pitchFamily="18" charset="0"/>
                          <a:ea typeface="宋体" panose="02010600030101010101" pitchFamily="2" charset="-122"/>
                          <a:cs typeface="Times New Roman" panose="02020603050405020304" pitchFamily="18" charset="0"/>
                        </a:rPr>
                        <m:t>,</m:t>
                      </m:r>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r>
                        <a:rPr lang="en-US" altLang="zh-CN" i="1">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num>
                        <m:den>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ba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ba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SSR</m:t>
                          </m:r>
                        </m:num>
                        <m:den>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SST</m:t>
                          </m:r>
                        </m:den>
                      </m:f>
                      <m:r>
                        <a:rPr lang="en-US" altLang="zh-CN" i="1">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SSE</m:t>
                          </m:r>
                        </m:num>
                        <m:den>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SST</m:t>
                          </m:r>
                        </m:den>
                      </m:f>
                    </m:oMath>
                  </m:oMathPara>
                </a14:m>
                <a:endParaRPr lang="zh-CN"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𝑦</m:t>
                      </m:r>
                      <m:r>
                        <a:rPr lang="en-US" altLang="zh-CN" i="1">
                          <a:latin typeface="Cambria Math" panose="02040503050406030204" pitchFamily="18" charset="0"/>
                          <a:ea typeface="宋体" panose="02010600030101010101" pitchFamily="2" charset="-122"/>
                          <a:cs typeface="Times New Roman" panose="02020603050405020304" pitchFamily="18" charset="0"/>
                        </a:rPr>
                        <m:t>,</m:t>
                      </m:r>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r>
                        <a:rPr lang="en-US" altLang="zh-CN" i="1">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𝑚</m:t>
                          </m:r>
                        </m:num>
                        <m:den>
                          <m:nary>
                            <m:naryPr>
                              <m:chr m:val="∑"/>
                              <m:limLoc m:val="undOv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bar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ba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𝑚</m:t>
                          </m:r>
                        </m:den>
                      </m:f>
                      <m:r>
                        <a:rPr lang="en-US" altLang="zh-CN" i="1">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MSE</m:t>
                          </m:r>
                        </m:num>
                        <m:den>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Var</m:t>
                          </m:r>
                        </m:den>
                      </m:f>
                    </m:oMath>
                  </m:oMathPara>
                </a14:m>
                <a:endParaRPr lang="zh-CN" altLang="zh-CN"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546746" y="1418958"/>
                <a:ext cx="6096000" cy="3798027"/>
              </a:xfrm>
              <a:prstGeom prst="rect">
                <a:avLst/>
              </a:prstGeom>
              <a:blipFill rotWithShape="1">
                <a:blip r:embed="rId4"/>
                <a:stretch>
                  <a:fillRect l="-9" t="-10" r="9"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475260" y="3032546"/>
                <a:ext cx="3471080" cy="2438553"/>
              </a:xfrm>
              <a:prstGeom prst="rect">
                <a:avLst/>
              </a:prstGeom>
            </p:spPr>
            <p:txBody>
              <a:bodyPr wrap="square">
                <a:spAutoFit/>
              </a:bodyPr>
              <a:lstStyle/>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𝑆𝑆𝑅</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bar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𝑦</m:t>
                          </m:r>
                        </m:e>
                      </m:bar>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800" dirty="0">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𝑆𝑆𝐸</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groupChr>
                            <m:groupChrPr>
                              <m:chr m:val="̂"/>
                              <m:pos m:val="top"/>
                              <m:vertJc m:val="bot"/>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𝑦</m:t>
                              </m:r>
                            </m:e>
                          </m:groupCh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zh-CN" sz="1800" dirty="0">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𝑆𝑆𝑇</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𝑚</m:t>
                          </m:r>
                        </m:sup>
                        <m:e>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e>
                      </m:nary>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bar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𝑦</m:t>
                          </m:r>
                        </m:e>
                      </m:bar>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en-US" sz="1800" dirty="0"/>
              </a:p>
            </p:txBody>
          </p:sp>
        </mc:Choice>
        <mc:Fallback xmlns="">
          <p:sp>
            <p:nvSpPr>
              <p:cNvPr id="4" name="矩形 3"/>
              <p:cNvSpPr>
                <a:spLocks noRot="1" noChangeAspect="1" noMove="1" noResize="1" noEditPoints="1" noAdjustHandles="1" noChangeArrowheads="1" noChangeShapeType="1" noTextEdit="1"/>
              </p:cNvSpPr>
              <p:nvPr/>
            </p:nvSpPr>
            <p:spPr>
              <a:xfrm>
                <a:off x="8475260" y="3032546"/>
                <a:ext cx="3471080" cy="2438553"/>
              </a:xfrm>
              <a:prstGeom prst="rect">
                <a:avLst/>
              </a:prstGeom>
              <a:blipFill rotWithShape="1">
                <a:blip r:embed="rId5"/>
                <a:stretch>
                  <a:fillRect l="-16" t="-17" r="2" b="24"/>
                </a:stretch>
              </a:blipFill>
            </p:spPr>
            <p:txBody>
              <a:bodyPr/>
              <a:lstStyle/>
              <a:p>
                <a:r>
                  <a:rPr lang="zh-CN" altLang="en-US">
                    <a:noFill/>
                  </a:rPr>
                  <a:t> </a:t>
                </a:r>
              </a:p>
            </p:txBody>
          </p:sp>
        </mc:Fallback>
      </mc:AlternateContent>
      <p:sp>
        <p:nvSpPr>
          <p:cNvPr id="9" name="矩形 8"/>
          <p:cNvSpPr/>
          <p:nvPr/>
        </p:nvSpPr>
        <p:spPr>
          <a:xfrm>
            <a:off x="2045625" y="5339224"/>
            <a:ext cx="4543231" cy="461665"/>
          </a:xfrm>
          <a:prstGeom prst="rect">
            <a:avLst/>
          </a:prstGeom>
        </p:spPr>
        <p:txBody>
          <a:bodyPr wrap="none">
            <a:spAutoFit/>
          </a:bodyPr>
          <a:lstStyle/>
          <a:p>
            <a:r>
              <a:rPr lang="en-US" altLang="zh-CN" dirty="0">
                <a:latin typeface="宋体" panose="02010600030101010101" pitchFamily="2" charset="-122"/>
                <a:cs typeface="Times New Roman" panose="02020603050405020304" pitchFamily="18" charset="0"/>
              </a:rPr>
              <a:t>越接近于</a:t>
            </a:r>
            <a:r>
              <a:rPr lang="en-US" altLang="zh-CN" dirty="0">
                <a:latin typeface="Cambria" panose="02040503050406030204" pitchFamily="18" charset="0"/>
                <a:ea typeface="宋体" panose="02010600030101010101" pitchFamily="2" charset="-122"/>
                <a:cs typeface="Times New Roman" panose="02020603050405020304" pitchFamily="18" charset="0"/>
              </a:rPr>
              <a:t>1,</a:t>
            </a:r>
            <a:r>
              <a:rPr lang="en-US" altLang="zh-CN" dirty="0">
                <a:latin typeface="宋体" panose="02010600030101010101" pitchFamily="2" charset="-122"/>
                <a:cs typeface="Times New Roman" panose="02020603050405020304" pitchFamily="18" charset="0"/>
              </a:rPr>
              <a:t>说明模型拟合得越好</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22"/>
          <p:cNvSpPr txBox="1">
            <a:spLocks noChangeArrowheads="1"/>
          </p:cNvSpPr>
          <p:nvPr/>
        </p:nvSpPr>
        <p:spPr bwMode="auto">
          <a:xfrm>
            <a:off x="634328" y="266545"/>
            <a:ext cx="70983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参考文献</a:t>
            </a:r>
            <a:br>
              <a:rPr lang="zh-CN" altLang="en-US" dirty="0"/>
            </a:br>
            <a:endParaRPr lang="zh-CN" altLang="en-US" dirty="0"/>
          </a:p>
        </p:txBody>
      </p:sp>
      <p:sp>
        <p:nvSpPr>
          <p:cNvPr id="6" name="矩形 5"/>
          <p:cNvSpPr/>
          <p:nvPr/>
        </p:nvSpPr>
        <p:spPr>
          <a:xfrm>
            <a:off x="634328" y="1434870"/>
            <a:ext cx="9339618" cy="4840108"/>
          </a:xfrm>
          <a:prstGeom prst="rect">
            <a:avLst/>
          </a:prstGeom>
        </p:spPr>
        <p:txBody>
          <a:bodyPr wrap="square">
            <a:spAutoFit/>
          </a:bodyPr>
          <a:lstStyle/>
          <a:p>
            <a:pPr>
              <a:lnSpc>
                <a:spcPct val="130000"/>
              </a:lnSpc>
              <a:spcBef>
                <a:spcPts val="300"/>
              </a:spcBef>
              <a:spcAft>
                <a:spcPts val="300"/>
              </a:spcAft>
            </a:pPr>
            <a:r>
              <a:rPr lang="en-US" altLang="zh-CN" sz="1800" kern="100" dirty="0">
                <a:effectLst/>
                <a:latin typeface="+mj-ea"/>
                <a:ea typeface="+mj-ea"/>
              </a:rPr>
              <a:t>[1] Andrew Ng. Machine Learning[EB/OL]. Stanford University,2014. https://www.coursera.org/course/ml</a:t>
            </a:r>
          </a:p>
          <a:p>
            <a:pPr>
              <a:lnSpc>
                <a:spcPct val="130000"/>
              </a:lnSpc>
              <a:spcBef>
                <a:spcPts val="300"/>
              </a:spcBef>
              <a:spcAft>
                <a:spcPts val="300"/>
              </a:spcAft>
            </a:pPr>
            <a:r>
              <a:rPr lang="en-US" altLang="zh-CN" sz="1800" kern="100" dirty="0">
                <a:effectLst/>
                <a:latin typeface="+mj-ea"/>
                <a:ea typeface="+mj-ea"/>
              </a:rPr>
              <a:t>[2] </a:t>
            </a:r>
            <a:r>
              <a:rPr lang="zh-CN" altLang="zh-CN" sz="1800" kern="100" dirty="0">
                <a:effectLst/>
                <a:latin typeface="+mj-ea"/>
                <a:ea typeface="+mj-ea"/>
              </a:rPr>
              <a:t>周志华</a:t>
            </a:r>
            <a:r>
              <a:rPr lang="en-US" altLang="zh-CN" sz="1800" kern="100" dirty="0">
                <a:effectLst/>
                <a:latin typeface="+mj-ea"/>
                <a:ea typeface="+mj-ea"/>
              </a:rPr>
              <a:t>. </a:t>
            </a:r>
            <a:r>
              <a:rPr lang="zh-CN" altLang="zh-CN" sz="1800" kern="100" dirty="0">
                <a:effectLst/>
                <a:latin typeface="+mj-ea"/>
                <a:ea typeface="+mj-ea"/>
              </a:rPr>
              <a:t>机器学习</a:t>
            </a:r>
            <a:r>
              <a:rPr lang="en-US" altLang="zh-CN" sz="1800" kern="100" dirty="0">
                <a:effectLst/>
                <a:latin typeface="+mj-ea"/>
                <a:ea typeface="+mj-ea"/>
              </a:rPr>
              <a:t>[M]. </a:t>
            </a:r>
            <a:r>
              <a:rPr lang="zh-CN" altLang="zh-CN" sz="1800" kern="100" dirty="0">
                <a:effectLst/>
                <a:latin typeface="+mj-ea"/>
                <a:ea typeface="+mj-ea"/>
              </a:rPr>
              <a:t>清华大学出版社</a:t>
            </a:r>
            <a:r>
              <a:rPr lang="en-US" altLang="zh-CN" sz="1800" kern="100" dirty="0">
                <a:effectLst/>
                <a:latin typeface="+mj-ea"/>
                <a:ea typeface="+mj-ea"/>
              </a:rPr>
              <a:t>,2016.</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[3] </a:t>
            </a:r>
            <a:r>
              <a:rPr lang="zh-CN" altLang="zh-CN" sz="1800" kern="100" dirty="0">
                <a:effectLst/>
                <a:latin typeface="+mj-ea"/>
                <a:ea typeface="+mj-ea"/>
              </a:rPr>
              <a:t>李航</a:t>
            </a:r>
            <a:r>
              <a:rPr lang="en-US" altLang="zh-CN" sz="1800" kern="100" dirty="0">
                <a:effectLst/>
                <a:latin typeface="+mj-ea"/>
                <a:ea typeface="+mj-ea"/>
              </a:rPr>
              <a:t>. </a:t>
            </a:r>
            <a:r>
              <a:rPr lang="zh-CN" altLang="zh-CN" sz="1800" kern="100" dirty="0">
                <a:effectLst/>
                <a:latin typeface="+mj-ea"/>
                <a:ea typeface="+mj-ea"/>
              </a:rPr>
              <a:t>统计学习方法</a:t>
            </a:r>
            <a:r>
              <a:rPr lang="en-US" altLang="zh-CN" sz="1800" kern="100" dirty="0">
                <a:effectLst/>
                <a:latin typeface="+mj-ea"/>
                <a:ea typeface="+mj-ea"/>
              </a:rPr>
              <a:t>[M]. </a:t>
            </a:r>
            <a:r>
              <a:rPr lang="zh-CN" altLang="zh-CN" sz="1800" kern="100" dirty="0">
                <a:effectLst/>
                <a:latin typeface="+mj-ea"/>
                <a:ea typeface="+mj-ea"/>
              </a:rPr>
              <a:t>清华大学出版社</a:t>
            </a:r>
            <a:r>
              <a:rPr lang="en-US" altLang="zh-CN" sz="1800" kern="100" dirty="0">
                <a:effectLst/>
                <a:latin typeface="+mj-ea"/>
                <a:ea typeface="+mj-ea"/>
              </a:rPr>
              <a:t>,2019.</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[4] WEINBERGER K. Distance metric learning for large margin nearest neighbor classification[J]. Advances in Neural Information Processing Systems, 2006, 18.</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[5] HOERL A E, KENNARD R W. Ridge regression: applications to nonorthogonal problems[J]. </a:t>
            </a:r>
            <a:r>
              <a:rPr lang="en-US" altLang="zh-CN" sz="1800" kern="100" dirty="0" err="1">
                <a:effectLst/>
                <a:latin typeface="+mj-ea"/>
                <a:ea typeface="+mj-ea"/>
              </a:rPr>
              <a:t>Technometrics</a:t>
            </a:r>
            <a:r>
              <a:rPr lang="en-US" altLang="zh-CN" sz="1800" kern="100" dirty="0">
                <a:effectLst/>
                <a:latin typeface="+mj-ea"/>
                <a:ea typeface="+mj-ea"/>
              </a:rPr>
              <a:t>, 1970, 12(1): 69–82.</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[6] TIBSHIRANI R. Regression selection and shrinkage via the lasso[J]. Journal of the Royal Statistical Society Series B, 1996, 58(1): 267–288.</a:t>
            </a:r>
            <a:endParaRPr lang="zh-CN" altLang="zh-CN" sz="1800" kern="100" dirty="0">
              <a:effectLst/>
              <a:latin typeface="+mj-ea"/>
              <a:ea typeface="+mj-ea"/>
            </a:endParaRPr>
          </a:p>
          <a:p>
            <a:pPr>
              <a:lnSpc>
                <a:spcPct val="130000"/>
              </a:lnSpc>
              <a:spcBef>
                <a:spcPts val="300"/>
              </a:spcBef>
              <a:spcAft>
                <a:spcPts val="300"/>
              </a:spcAft>
            </a:pPr>
            <a:r>
              <a:rPr lang="en-US" altLang="zh-CN" sz="1800" kern="100" dirty="0">
                <a:effectLst/>
                <a:latin typeface="+mj-ea"/>
                <a:ea typeface="+mj-ea"/>
              </a:rPr>
              <a:t>[7] TIBSHIRANI R, BICKEL P, RITOV Y, et al. Least absolute shrinkage and selection operator[J]. Software: http://www.stat.stanford.edu/ tibs/lasso.html, </a:t>
            </a:r>
            <a:r>
              <a:rPr lang="en-US" altLang="zh-CN" sz="1800" kern="100">
                <a:effectLst/>
                <a:latin typeface="+mj-ea"/>
                <a:ea typeface="+mj-ea"/>
              </a:rPr>
              <a:t>1996.</a:t>
            </a:r>
            <a:endParaRPr lang="zh-CN" altLang="zh-CN" kern="100" dirty="0">
              <a:latin typeface="+mj-ea"/>
              <a:ea typeface="+mj-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2"/>
          <p:cNvSpPr txBox="1">
            <a:spLocks noChangeArrowheads="1"/>
          </p:cNvSpPr>
          <p:nvPr/>
        </p:nvSpPr>
        <p:spPr bwMode="auto">
          <a:xfrm>
            <a:off x="1895868" y="1591352"/>
            <a:ext cx="8995046"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3200" b="1" dirty="0">
                <a:solidFill>
                  <a:srgbClr val="FF0000"/>
                </a:solidFill>
                <a:ea typeface="微软雅黑" panose="020B0503020204020204" pitchFamily="34" charset="-122"/>
              </a:rPr>
              <a:t>监督学习分为回归和分类</a:t>
            </a:r>
            <a:endParaRPr lang="en-US" altLang="zh-CN" sz="3200" b="1" dirty="0">
              <a:solidFill>
                <a:srgbClr val="FF0000"/>
              </a:solidFill>
              <a:ea typeface="微软雅黑" panose="020B0503020204020204" pitchFamily="34" charset="-122"/>
            </a:endParaRPr>
          </a:p>
          <a:p>
            <a:pPr marL="34290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回归（</a:t>
            </a:r>
            <a:r>
              <a:rPr lang="en-US" altLang="zh-CN" sz="2800" dirty="0">
                <a:ea typeface="微软雅黑" panose="020B0503020204020204" pitchFamily="34" charset="-122"/>
              </a:rPr>
              <a:t>Regression</a:t>
            </a:r>
            <a:r>
              <a:rPr lang="zh-CN" altLang="en-US" sz="2800" dirty="0">
                <a:ea typeface="微软雅黑" panose="020B0503020204020204" pitchFamily="34" charset="-122"/>
              </a:rPr>
              <a:t>、</a:t>
            </a:r>
            <a:r>
              <a:rPr lang="en-US" altLang="zh-CN" sz="2800" dirty="0">
                <a:ea typeface="微软雅黑" panose="020B0503020204020204" pitchFamily="34" charset="-122"/>
              </a:rPr>
              <a:t>Prediction</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如何预测上海浦东的房价？</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未来的股票市场走向？</a:t>
            </a:r>
            <a:endParaRPr lang="en-US" altLang="zh-CN" sz="2800" dirty="0">
              <a:ea typeface="微软雅黑" panose="020B0503020204020204" pitchFamily="34" charset="-122"/>
            </a:endParaRPr>
          </a:p>
          <a:p>
            <a:pPr marL="342900"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分类（</a:t>
            </a:r>
            <a:r>
              <a:rPr lang="en-US" altLang="zh-CN" sz="2800" dirty="0">
                <a:ea typeface="微软雅黑" panose="020B0503020204020204" pitchFamily="34" charset="-122"/>
              </a:rPr>
              <a:t>Classification</a:t>
            </a:r>
            <a:r>
              <a:rPr lang="zh-CN" altLang="en-US" sz="2800" dirty="0">
                <a:ea typeface="微软雅黑" panose="020B0503020204020204" pitchFamily="34" charset="-122"/>
              </a:rPr>
              <a:t>）</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身高</a:t>
            </a:r>
            <a:r>
              <a:rPr lang="en-US" altLang="zh-CN" sz="2800" dirty="0">
                <a:ea typeface="微软雅黑" panose="020B0503020204020204" pitchFamily="34" charset="-122"/>
              </a:rPr>
              <a:t>1.85m</a:t>
            </a:r>
            <a:r>
              <a:rPr lang="zh-CN" altLang="en-US" sz="2800" dirty="0">
                <a:ea typeface="微软雅黑" panose="020B0503020204020204" pitchFamily="34" charset="-122"/>
              </a:rPr>
              <a:t>，体重</a:t>
            </a:r>
            <a:r>
              <a:rPr lang="en-US" altLang="zh-CN" sz="2800" dirty="0">
                <a:ea typeface="微软雅黑" panose="020B0503020204020204" pitchFamily="34" charset="-122"/>
              </a:rPr>
              <a:t>100kg</a:t>
            </a:r>
            <a:r>
              <a:rPr lang="zh-CN" altLang="en-US" sz="2800" dirty="0">
                <a:ea typeface="微软雅黑" panose="020B0503020204020204" pitchFamily="34" charset="-122"/>
              </a:rPr>
              <a:t>的男人穿什么尺码的</a:t>
            </a:r>
            <a:r>
              <a:rPr lang="en-US" altLang="zh-CN" sz="2800" dirty="0">
                <a:ea typeface="微软雅黑" panose="020B0503020204020204" pitchFamily="34" charset="-122"/>
              </a:rPr>
              <a:t>T</a:t>
            </a:r>
            <a:r>
              <a:rPr lang="zh-CN" altLang="en-US" sz="2800" dirty="0">
                <a:ea typeface="微软雅黑" panose="020B0503020204020204" pitchFamily="34" charset="-122"/>
              </a:rPr>
              <a:t>恤？</a:t>
            </a: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r>
              <a:rPr lang="zh-CN" altLang="en-US" sz="2800" dirty="0">
                <a:ea typeface="微软雅黑" panose="020B0503020204020204" pitchFamily="34" charset="-122"/>
              </a:rPr>
              <a:t>根据肿瘤的体积、患者的年龄来判断良性或恶性？</a:t>
            </a:r>
            <a:endParaRPr lang="en-US" altLang="zh-CN" sz="2800" dirty="0">
              <a:ea typeface="微软雅黑" panose="020B0503020204020204" pitchFamily="34" charset="-122"/>
            </a:endParaRPr>
          </a:p>
          <a:p>
            <a:pPr lvl="1" indent="0" eaLnBrk="1" hangingPunct="1">
              <a:spcBef>
                <a:spcPct val="50000"/>
              </a:spcBef>
              <a:defRPr/>
            </a:pPr>
            <a:endParaRPr lang="en-US" altLang="zh-CN" sz="2800" dirty="0">
              <a:ea typeface="微软雅黑" panose="020B0503020204020204" pitchFamily="34" charset="-122"/>
            </a:endParaRPr>
          </a:p>
          <a:p>
            <a:pPr marL="1085850" lvl="1" indent="-342900" eaLnBrk="1" hangingPunct="1">
              <a:spcBef>
                <a:spcPct val="50000"/>
              </a:spcBef>
              <a:buFont typeface="Wingdings" panose="05000000000000000000" pitchFamily="2" charset="2"/>
              <a:buChar char="ü"/>
              <a:defRPr/>
            </a:pPr>
            <a:endParaRPr lang="en-US" altLang="zh-CN" dirty="0">
              <a:ea typeface="微软雅黑" panose="020B0503020204020204" pitchFamily="34" charset="-122"/>
            </a:endParaRPr>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回归的概念</a:t>
            </a:r>
          </a:p>
        </p:txBody>
      </p:sp>
      <p:sp>
        <p:nvSpPr>
          <p:cNvPr id="2" name="圆角矩形标注 1"/>
          <p:cNvSpPr/>
          <p:nvPr/>
        </p:nvSpPr>
        <p:spPr>
          <a:xfrm>
            <a:off x="8402471" y="2315570"/>
            <a:ext cx="1892490" cy="764275"/>
          </a:xfrm>
          <a:prstGeom prst="wedgeRoundRectCallout">
            <a:avLst>
              <a:gd name="adj1" fmla="val -103878"/>
              <a:gd name="adj2" fmla="val -21350"/>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b="1" dirty="0">
                <a:latin typeface="+mj-ea"/>
                <a:ea typeface="+mj-ea"/>
              </a:rPr>
              <a:t>标签连续</a:t>
            </a:r>
          </a:p>
        </p:txBody>
      </p:sp>
      <p:sp>
        <p:nvSpPr>
          <p:cNvPr id="6" name="圆角矩形标注 5"/>
          <p:cNvSpPr/>
          <p:nvPr/>
        </p:nvSpPr>
        <p:spPr>
          <a:xfrm>
            <a:off x="8402471" y="3935318"/>
            <a:ext cx="1892490" cy="764275"/>
          </a:xfrm>
          <a:prstGeom prst="wedgeRoundRectCallout">
            <a:avLst>
              <a:gd name="adj1" fmla="val -186330"/>
              <a:gd name="adj2" fmla="val 25078"/>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3200" b="1" dirty="0">
                <a:latin typeface="+mj-ea"/>
                <a:ea typeface="+mj-ea"/>
              </a:rPr>
              <a:t>标签离散</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线性回归</a:t>
            </a:r>
            <a:r>
              <a:rPr lang="en-US" altLang="zh-CN" dirty="0">
                <a:solidFill>
                  <a:schemeClr val="tx1"/>
                </a:solidFill>
              </a:rPr>
              <a:t>-</a:t>
            </a:r>
            <a:r>
              <a:rPr lang="zh-CN" altLang="en-US" dirty="0">
                <a:solidFill>
                  <a:schemeClr val="tx1"/>
                </a:solidFill>
              </a:rPr>
              <a:t>概念</a:t>
            </a:r>
          </a:p>
        </p:txBody>
      </p:sp>
      <p:sp>
        <p:nvSpPr>
          <p:cNvPr id="4" name="矩形 3"/>
          <p:cNvSpPr/>
          <p:nvPr/>
        </p:nvSpPr>
        <p:spPr>
          <a:xfrm>
            <a:off x="527713" y="1690680"/>
            <a:ext cx="5531893" cy="3108543"/>
          </a:xfrm>
          <a:prstGeom prst="rect">
            <a:avLst/>
          </a:prstGeom>
        </p:spPr>
        <p:txBody>
          <a:bodyPr wrap="square">
            <a:spAutoFit/>
          </a:bodyPr>
          <a:lstStyle/>
          <a:p>
            <a:r>
              <a:rPr lang="zh-CN" altLang="zh-CN" sz="2800" b="1" kern="100" dirty="0">
                <a:solidFill>
                  <a:srgbClr val="FF0000"/>
                </a:solidFill>
                <a:latin typeface="+mj-ea"/>
                <a:ea typeface="+mj-ea"/>
                <a:cs typeface="Times New Roman" panose="02020603050405020304" pitchFamily="18" charset="0"/>
              </a:rPr>
              <a:t>线性回归</a:t>
            </a:r>
            <a:r>
              <a:rPr lang="zh-CN" altLang="zh-CN" sz="2800" kern="100" dirty="0">
                <a:latin typeface="+mj-ea"/>
                <a:ea typeface="+mj-ea"/>
                <a:cs typeface="Times New Roman" panose="02020603050405020304" pitchFamily="18" charset="0"/>
              </a:rPr>
              <a:t>（</a:t>
            </a:r>
            <a:r>
              <a:rPr lang="en-US" altLang="zh-CN" sz="2800" kern="100" dirty="0">
                <a:latin typeface="+mj-ea"/>
                <a:ea typeface="+mj-ea"/>
                <a:cs typeface="Times New Roman" panose="02020603050405020304" pitchFamily="18" charset="0"/>
              </a:rPr>
              <a:t>Linear Regression</a:t>
            </a:r>
            <a:r>
              <a:rPr lang="zh-CN" altLang="zh-CN" sz="2800" kern="100" dirty="0">
                <a:latin typeface="+mj-ea"/>
                <a:ea typeface="+mj-ea"/>
                <a:cs typeface="Times New Roman" panose="02020603050405020304" pitchFamily="18" charset="0"/>
              </a:rPr>
              <a:t>）</a:t>
            </a:r>
            <a:endParaRPr lang="en-US" altLang="zh-CN" sz="2800" kern="100" dirty="0">
              <a:latin typeface="+mj-ea"/>
              <a:ea typeface="+mj-ea"/>
              <a:cs typeface="Times New Roman" panose="02020603050405020304" pitchFamily="18" charset="0"/>
            </a:endParaRPr>
          </a:p>
          <a:p>
            <a:endParaRPr lang="en-US" altLang="zh-CN" sz="2800" kern="100" dirty="0">
              <a:latin typeface="+mj-ea"/>
              <a:ea typeface="+mj-ea"/>
              <a:cs typeface="Times New Roman" panose="02020603050405020304" pitchFamily="18" charset="0"/>
            </a:endParaRPr>
          </a:p>
          <a:p>
            <a:r>
              <a:rPr lang="zh-CN" altLang="zh-CN" sz="2800" kern="100" dirty="0">
                <a:latin typeface="+mj-ea"/>
                <a:ea typeface="+mj-ea"/>
                <a:cs typeface="Times New Roman" panose="02020603050405020304" pitchFamily="18" charset="0"/>
              </a:rPr>
              <a:t>是一种通过属性的线性组合来进行预测的</a:t>
            </a:r>
            <a:r>
              <a:rPr lang="zh-CN" altLang="zh-CN" sz="2800" kern="100" dirty="0">
                <a:solidFill>
                  <a:srgbClr val="FF0000"/>
                </a:solidFill>
                <a:latin typeface="+mj-ea"/>
                <a:ea typeface="+mj-ea"/>
                <a:cs typeface="Times New Roman" panose="02020603050405020304" pitchFamily="18" charset="0"/>
              </a:rPr>
              <a:t>线性模型</a:t>
            </a:r>
            <a:r>
              <a:rPr lang="zh-CN" altLang="zh-CN" sz="2800" kern="100" dirty="0">
                <a:latin typeface="+mj-ea"/>
                <a:ea typeface="+mj-ea"/>
                <a:cs typeface="Times New Roman" panose="02020603050405020304" pitchFamily="18" charset="0"/>
              </a:rPr>
              <a:t>，其目的是找到一条直线或者一个平面或者更高维的超平面，</a:t>
            </a:r>
            <a:r>
              <a:rPr lang="zh-CN" altLang="zh-CN" sz="2800" kern="100" dirty="0">
                <a:solidFill>
                  <a:srgbClr val="FF0000"/>
                </a:solidFill>
                <a:latin typeface="+mj-ea"/>
                <a:ea typeface="+mj-ea"/>
                <a:cs typeface="Times New Roman" panose="02020603050405020304" pitchFamily="18" charset="0"/>
              </a:rPr>
              <a:t>使得预测值与真实值之间的误差最小化。</a:t>
            </a:r>
            <a:endParaRPr lang="zh-CN" altLang="en-US" sz="2800" dirty="0">
              <a:solidFill>
                <a:srgbClr val="FF0000"/>
              </a:solidFill>
              <a:latin typeface="+mj-ea"/>
              <a:ea typeface="+mj-ea"/>
            </a:endParaRPr>
          </a:p>
        </p:txBody>
      </p:sp>
      <p:pic>
        <p:nvPicPr>
          <p:cNvPr id="1026" name="Picture 2" descr="https://ss0.bdstatic.com/70cFuHSh_Q1YnxGkpoWK1HF6hhy/it/u=2884308426,2138558144&amp;fm=26&amp;gp=0.jpg"/>
          <p:cNvPicPr>
            <a:picLocks noChangeAspect="1" noChangeArrowheads="1"/>
          </p:cNvPicPr>
          <p:nvPr/>
        </p:nvPicPr>
        <p:blipFill rotWithShape="1">
          <a:blip r:embed="rId3">
            <a:extLst>
              <a:ext uri="{28A0092B-C50C-407E-A947-70E740481C1C}">
                <a14:useLocalDpi xmlns:a14="http://schemas.microsoft.com/office/drawing/2010/main" val="0"/>
              </a:ext>
            </a:extLst>
          </a:blip>
          <a:srcRect l="5433" t="1618" r="6880" b="373"/>
          <a:stretch>
            <a:fillRect/>
          </a:stretch>
        </p:blipFill>
        <p:spPr bwMode="auto">
          <a:xfrm>
            <a:off x="6469039" y="1280921"/>
            <a:ext cx="5345373" cy="44810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线性回归</a:t>
            </a:r>
            <a:r>
              <a:rPr lang="en-US" altLang="zh-CN" dirty="0">
                <a:solidFill>
                  <a:schemeClr val="tx1"/>
                </a:solidFill>
              </a:rPr>
              <a:t>-</a:t>
            </a:r>
            <a:r>
              <a:rPr lang="zh-CN" altLang="en-US" dirty="0">
                <a:solidFill>
                  <a:schemeClr val="tx1"/>
                </a:solidFill>
              </a:rPr>
              <a:t>符号约定</a:t>
            </a:r>
          </a:p>
        </p:txBody>
      </p:sp>
      <p:graphicFrame>
        <p:nvGraphicFramePr>
          <p:cNvPr id="6" name="表格 5"/>
          <p:cNvGraphicFramePr>
            <a:graphicFrameLocks noGrp="1"/>
          </p:cNvGraphicFramePr>
          <p:nvPr/>
        </p:nvGraphicFramePr>
        <p:xfrm>
          <a:off x="5770728" y="1385268"/>
          <a:ext cx="4985980" cy="2151229"/>
        </p:xfrm>
        <a:graphic>
          <a:graphicData uri="http://schemas.openxmlformats.org/drawingml/2006/table">
            <a:tbl>
              <a:tblPr firstRow="1" firstCol="1" lastRow="1" lastCol="1">
                <a:tableStyleId>{9DCAF9ED-07DC-4A11-8D7F-57B35C25682E}</a:tableStyleId>
              </a:tblPr>
              <a:tblGrid>
                <a:gridCol w="997196">
                  <a:extLst>
                    <a:ext uri="{9D8B030D-6E8A-4147-A177-3AD203B41FA5}">
                      <a16:colId xmlns:a16="http://schemas.microsoft.com/office/drawing/2014/main" val="20000"/>
                    </a:ext>
                  </a:extLst>
                </a:gridCol>
                <a:gridCol w="997196">
                  <a:extLst>
                    <a:ext uri="{9D8B030D-6E8A-4147-A177-3AD203B41FA5}">
                      <a16:colId xmlns:a16="http://schemas.microsoft.com/office/drawing/2014/main" val="20001"/>
                    </a:ext>
                  </a:extLst>
                </a:gridCol>
                <a:gridCol w="997196">
                  <a:extLst>
                    <a:ext uri="{9D8B030D-6E8A-4147-A177-3AD203B41FA5}">
                      <a16:colId xmlns:a16="http://schemas.microsoft.com/office/drawing/2014/main" val="20002"/>
                    </a:ext>
                  </a:extLst>
                </a:gridCol>
                <a:gridCol w="997196">
                  <a:extLst>
                    <a:ext uri="{9D8B030D-6E8A-4147-A177-3AD203B41FA5}">
                      <a16:colId xmlns:a16="http://schemas.microsoft.com/office/drawing/2014/main" val="20003"/>
                    </a:ext>
                  </a:extLst>
                </a:gridCol>
                <a:gridCol w="997196">
                  <a:extLst>
                    <a:ext uri="{9D8B030D-6E8A-4147-A177-3AD203B41FA5}">
                      <a16:colId xmlns:a16="http://schemas.microsoft.com/office/drawing/2014/main" val="20004"/>
                    </a:ext>
                  </a:extLst>
                </a:gridCol>
              </a:tblGrid>
              <a:tr h="543854">
                <a:tc>
                  <a:txBody>
                    <a:bodyPr/>
                    <a:lstStyle/>
                    <a:p>
                      <a:pPr algn="ctr">
                        <a:spcBef>
                          <a:spcPts val="180"/>
                        </a:spcBef>
                        <a:spcAft>
                          <a:spcPts val="180"/>
                        </a:spcAft>
                      </a:pPr>
                      <a:r>
                        <a:rPr lang="en-US" sz="1600" dirty="0" err="1">
                          <a:effectLst/>
                          <a:latin typeface="+mj-ea"/>
                          <a:ea typeface="+mj-ea"/>
                        </a:rPr>
                        <a:t>建筑面积</a:t>
                      </a:r>
                      <a:endParaRPr lang="zh-CN" sz="1600" dirty="0">
                        <a:effectLst/>
                        <a:latin typeface="+mj-ea"/>
                        <a:ea typeface="+mj-ea"/>
                        <a:cs typeface="Times New Roman" panose="02020603050405020304" pitchFamily="18" charset="0"/>
                      </a:endParaRPr>
                    </a:p>
                  </a:txBody>
                  <a:tcPr marL="68580" marR="68580" marT="0" marB="0" anchor="b"/>
                </a:tc>
                <a:tc>
                  <a:txBody>
                    <a:bodyPr/>
                    <a:lstStyle/>
                    <a:p>
                      <a:pPr algn="ctr">
                        <a:spcBef>
                          <a:spcPts val="180"/>
                        </a:spcBef>
                        <a:spcAft>
                          <a:spcPts val="180"/>
                        </a:spcAft>
                      </a:pPr>
                      <a:r>
                        <a:rPr lang="en-US" sz="1600" dirty="0" err="1">
                          <a:effectLst/>
                          <a:latin typeface="+mj-ea"/>
                          <a:ea typeface="+mj-ea"/>
                        </a:rPr>
                        <a:t>总层数</a:t>
                      </a:r>
                      <a:endParaRPr lang="zh-CN" sz="1600" dirty="0">
                        <a:effectLst/>
                        <a:latin typeface="+mj-ea"/>
                        <a:ea typeface="+mj-ea"/>
                        <a:cs typeface="Times New Roman" panose="02020603050405020304" pitchFamily="18" charset="0"/>
                      </a:endParaRPr>
                    </a:p>
                  </a:txBody>
                  <a:tcPr marL="68580" marR="68580" marT="0" marB="0" anchor="b"/>
                </a:tc>
                <a:tc>
                  <a:txBody>
                    <a:bodyPr/>
                    <a:lstStyle/>
                    <a:p>
                      <a:pPr algn="ctr">
                        <a:spcBef>
                          <a:spcPts val="180"/>
                        </a:spcBef>
                        <a:spcAft>
                          <a:spcPts val="180"/>
                        </a:spcAft>
                      </a:pPr>
                      <a:r>
                        <a:rPr lang="en-US" sz="1600" dirty="0" err="1">
                          <a:effectLst/>
                          <a:latin typeface="+mj-ea"/>
                          <a:ea typeface="+mj-ea"/>
                        </a:rPr>
                        <a:t>楼层</a:t>
                      </a:r>
                      <a:endParaRPr lang="zh-CN" sz="1600" dirty="0">
                        <a:effectLst/>
                        <a:latin typeface="+mj-ea"/>
                        <a:ea typeface="+mj-ea"/>
                        <a:cs typeface="Times New Roman" panose="02020603050405020304" pitchFamily="18" charset="0"/>
                      </a:endParaRPr>
                    </a:p>
                  </a:txBody>
                  <a:tcPr marL="68580" marR="68580" marT="0" marB="0" anchor="b"/>
                </a:tc>
                <a:tc>
                  <a:txBody>
                    <a:bodyPr/>
                    <a:lstStyle/>
                    <a:p>
                      <a:pPr algn="ctr">
                        <a:spcBef>
                          <a:spcPts val="180"/>
                        </a:spcBef>
                        <a:spcAft>
                          <a:spcPts val="180"/>
                        </a:spcAft>
                      </a:pPr>
                      <a:r>
                        <a:rPr lang="en-US" sz="1600" dirty="0" err="1">
                          <a:effectLst/>
                          <a:latin typeface="+mj-ea"/>
                          <a:ea typeface="+mj-ea"/>
                        </a:rPr>
                        <a:t>实用面积</a:t>
                      </a:r>
                      <a:endParaRPr lang="zh-CN" sz="1600" dirty="0">
                        <a:effectLst/>
                        <a:latin typeface="+mj-ea"/>
                        <a:ea typeface="+mj-ea"/>
                        <a:cs typeface="Times New Roman" panose="02020603050405020304" pitchFamily="18" charset="0"/>
                      </a:endParaRPr>
                    </a:p>
                  </a:txBody>
                  <a:tcPr marL="68580" marR="68580" marT="0" marB="0" anchor="b"/>
                </a:tc>
                <a:tc>
                  <a:txBody>
                    <a:bodyPr/>
                    <a:lstStyle/>
                    <a:p>
                      <a:pPr algn="ctr">
                        <a:spcBef>
                          <a:spcPts val="180"/>
                        </a:spcBef>
                        <a:spcAft>
                          <a:spcPts val="180"/>
                        </a:spcAft>
                      </a:pPr>
                      <a:r>
                        <a:rPr lang="en-US" sz="1600" dirty="0" err="1">
                          <a:effectLst/>
                          <a:latin typeface="+mj-ea"/>
                          <a:ea typeface="+mj-ea"/>
                        </a:rPr>
                        <a:t>房价</a:t>
                      </a:r>
                      <a:endParaRPr lang="zh-CN" sz="1600" dirty="0">
                        <a:effectLst/>
                        <a:latin typeface="+mj-ea"/>
                        <a:ea typeface="+mj-ea"/>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321475">
                <a:tc>
                  <a:txBody>
                    <a:bodyPr/>
                    <a:lstStyle/>
                    <a:p>
                      <a:pPr algn="ctr">
                        <a:spcBef>
                          <a:spcPts val="180"/>
                        </a:spcBef>
                        <a:spcAft>
                          <a:spcPts val="180"/>
                        </a:spcAft>
                      </a:pPr>
                      <a:r>
                        <a:rPr lang="en-US" sz="1800" dirty="0">
                          <a:effectLst/>
                        </a:rPr>
                        <a:t>143.7</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31</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10</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105</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36200</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1475">
                <a:tc>
                  <a:txBody>
                    <a:bodyPr/>
                    <a:lstStyle/>
                    <a:p>
                      <a:pPr algn="ctr">
                        <a:spcBef>
                          <a:spcPts val="180"/>
                        </a:spcBef>
                        <a:spcAft>
                          <a:spcPts val="180"/>
                        </a:spcAft>
                      </a:pPr>
                      <a:r>
                        <a:rPr lang="en-US" sz="1800" dirty="0">
                          <a:effectLst/>
                        </a:rPr>
                        <a:t>162.2</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31</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8</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118</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37000</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1475">
                <a:tc>
                  <a:txBody>
                    <a:bodyPr/>
                    <a:lstStyle/>
                    <a:p>
                      <a:pPr algn="ctr">
                        <a:spcBef>
                          <a:spcPts val="180"/>
                        </a:spcBef>
                        <a:spcAft>
                          <a:spcPts val="180"/>
                        </a:spcAft>
                      </a:pPr>
                      <a:r>
                        <a:rPr lang="en-US" sz="1800">
                          <a:effectLst/>
                        </a:rPr>
                        <a:t>199.5</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10</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10</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170</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42500</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1475">
                <a:tc>
                  <a:txBody>
                    <a:bodyPr/>
                    <a:lstStyle/>
                    <a:p>
                      <a:pPr algn="ctr">
                        <a:spcBef>
                          <a:spcPts val="180"/>
                        </a:spcBef>
                        <a:spcAft>
                          <a:spcPts val="180"/>
                        </a:spcAft>
                      </a:pPr>
                      <a:r>
                        <a:rPr lang="en-US" sz="1800" dirty="0">
                          <a:effectLst/>
                        </a:rPr>
                        <a:t>96.5</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31</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13</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74</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31200</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1475">
                <a:tc>
                  <a:txBody>
                    <a:bodyPr/>
                    <a:lstStyle/>
                    <a:p>
                      <a:pPr algn="ctr">
                        <a:spcBef>
                          <a:spcPts val="180"/>
                        </a:spcBef>
                        <a:spcAft>
                          <a:spcPts val="180"/>
                        </a:spcAft>
                      </a:pPr>
                      <a:r>
                        <a:rPr lang="en-US" sz="1800">
                          <a:effectLst/>
                        </a:rPr>
                        <a:t>……</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a:effectLst/>
                        </a:rPr>
                        <a:t>……</a:t>
                      </a:r>
                      <a:endParaRPr lang="zh-CN" sz="18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80"/>
                        </a:spcBef>
                        <a:spcAft>
                          <a:spcPts val="180"/>
                        </a:spcAft>
                      </a:pPr>
                      <a:r>
                        <a:rPr lang="en-US" sz="1800" dirty="0">
                          <a:effectLst/>
                        </a:rPr>
                        <a:t>……</a:t>
                      </a:r>
                      <a:endParaRPr lang="zh-CN" sz="18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8" name="矩形 7"/>
              <p:cNvSpPr/>
              <p:nvPr/>
            </p:nvSpPr>
            <p:spPr>
              <a:xfrm>
                <a:off x="587541" y="1335398"/>
                <a:ext cx="4626590" cy="4939814"/>
              </a:xfrm>
              <a:prstGeom prst="rect">
                <a:avLst/>
              </a:prstGeom>
            </p:spPr>
            <p:txBody>
              <a:bodyPr wrap="square">
                <a:spAutoFit/>
              </a:bodyPr>
              <a:lstStyle/>
              <a:p>
                <a:pPr>
                  <a:lnSpc>
                    <a:spcPts val="2800"/>
                  </a:lnSpc>
                  <a:spcBef>
                    <a:spcPts val="900"/>
                  </a:spcBef>
                  <a:spcAft>
                    <a:spcPts val="900"/>
                  </a:spcAft>
                </a:pPr>
                <a14:m>
                  <m:oMath xmlns:m="http://schemas.openxmlformats.org/officeDocument/2006/math">
                    <m:r>
                      <a:rPr lang="en-US" altLang="zh-CN" sz="2800" i="1" smtClean="0">
                        <a:solidFill>
                          <a:srgbClr val="FF0000"/>
                        </a:solidFill>
                        <a:latin typeface="Cambria Math" panose="02040503050406030204" pitchFamily="18" charset="0"/>
                        <a:ea typeface="+mj-ea"/>
                        <a:cs typeface="Times New Roman" panose="02020603050405020304" pitchFamily="18" charset="0"/>
                      </a:rPr>
                      <m:t>𝑚</m:t>
                    </m:r>
                  </m:oMath>
                </a14:m>
                <a:r>
                  <a:rPr lang="en-US" altLang="zh-CN" sz="2800" dirty="0">
                    <a:latin typeface="+mj-ea"/>
                    <a:ea typeface="+mj-ea"/>
                    <a:cs typeface="Times New Roman" panose="02020603050405020304" pitchFamily="18" charset="0"/>
                  </a:rPr>
                  <a:t> </a:t>
                </a:r>
                <a:r>
                  <a:rPr lang="en-US" altLang="zh-CN" dirty="0">
                    <a:latin typeface="+mj-ea"/>
                    <a:ea typeface="+mj-ea"/>
                    <a:cs typeface="Times New Roman" panose="02020603050405020304" pitchFamily="18" charset="0"/>
                  </a:rPr>
                  <a:t>代表训练集中</a:t>
                </a:r>
                <a:r>
                  <a:rPr lang="zh-CN" altLang="en-US" dirty="0">
                    <a:latin typeface="+mj-ea"/>
                    <a:ea typeface="+mj-ea"/>
                    <a:cs typeface="Times New Roman" panose="02020603050405020304" pitchFamily="18" charset="0"/>
                  </a:rPr>
                  <a:t>样本</a:t>
                </a:r>
                <a:r>
                  <a:rPr lang="en-US" altLang="zh-CN" dirty="0" err="1">
                    <a:latin typeface="+mj-ea"/>
                    <a:ea typeface="+mj-ea"/>
                    <a:cs typeface="Times New Roman" panose="02020603050405020304" pitchFamily="18" charset="0"/>
                  </a:rPr>
                  <a:t>的数量</a:t>
                </a:r>
                <a:endParaRPr lang="en-US"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r>
                      <a:rPr lang="en-US" altLang="zh-CN" sz="2800" b="0" i="1" smtClean="0">
                        <a:solidFill>
                          <a:srgbClr val="FF0000"/>
                        </a:solidFill>
                        <a:latin typeface="Cambria Math" panose="02040503050406030204" pitchFamily="18" charset="0"/>
                        <a:ea typeface="+mj-ea"/>
                        <a:cs typeface="Times New Roman" panose="02020603050405020304" pitchFamily="18" charset="0"/>
                      </a:rPr>
                      <m:t>𝑛</m:t>
                    </m:r>
                  </m:oMath>
                </a14:m>
                <a:r>
                  <a:rPr lang="en-US" altLang="zh-CN" dirty="0">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代表</a:t>
                </a:r>
                <a:r>
                  <a:rPr lang="zh-CN" altLang="en-US" dirty="0">
                    <a:latin typeface="+mj-ea"/>
                    <a:ea typeface="+mj-ea"/>
                    <a:cs typeface="Times New Roman" panose="02020603050405020304" pitchFamily="18" charset="0"/>
                  </a:rPr>
                  <a:t>特征</a:t>
                </a:r>
                <a:r>
                  <a:rPr lang="en-US" altLang="zh-CN" dirty="0" err="1">
                    <a:latin typeface="+mj-ea"/>
                    <a:ea typeface="+mj-ea"/>
                    <a:cs typeface="Times New Roman" panose="02020603050405020304" pitchFamily="18" charset="0"/>
                  </a:rPr>
                  <a:t>的数量</a:t>
                </a:r>
                <a:endParaRPr lang="zh-CN"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r>
                      <a:rPr lang="en-US" altLang="zh-CN" sz="2800" i="1" smtClean="0">
                        <a:solidFill>
                          <a:srgbClr val="FF0000"/>
                        </a:solidFill>
                        <a:latin typeface="Cambria Math" panose="02040503050406030204" pitchFamily="18" charset="0"/>
                        <a:ea typeface="+mj-ea"/>
                        <a:cs typeface="Times New Roman" panose="02020603050405020304" pitchFamily="18" charset="0"/>
                      </a:rPr>
                      <m:t>𝑥</m:t>
                    </m:r>
                  </m:oMath>
                </a14:m>
                <a:r>
                  <a:rPr lang="en-US" altLang="zh-CN" sz="2800" dirty="0">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代表特征</a:t>
                </a:r>
                <a:r>
                  <a:rPr lang="en-US" altLang="zh-CN" dirty="0">
                    <a:latin typeface="+mj-ea"/>
                    <a:ea typeface="+mj-ea"/>
                    <a:cs typeface="Times New Roman" panose="02020603050405020304" pitchFamily="18" charset="0"/>
                  </a:rPr>
                  <a:t>/</a:t>
                </a:r>
                <a:r>
                  <a:rPr lang="en-US" altLang="zh-CN" dirty="0" err="1">
                    <a:latin typeface="+mj-ea"/>
                    <a:ea typeface="+mj-ea"/>
                    <a:cs typeface="Times New Roman" panose="02020603050405020304" pitchFamily="18" charset="0"/>
                  </a:rPr>
                  <a:t>输入变量</a:t>
                </a:r>
                <a:endParaRPr lang="zh-CN"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r>
                      <a:rPr lang="en-US" altLang="zh-CN" sz="2800" i="1" smtClean="0">
                        <a:solidFill>
                          <a:srgbClr val="FF0000"/>
                        </a:solidFill>
                        <a:latin typeface="Cambria Math" panose="02040503050406030204" pitchFamily="18" charset="0"/>
                        <a:ea typeface="+mj-ea"/>
                        <a:cs typeface="Times New Roman" panose="02020603050405020304" pitchFamily="18" charset="0"/>
                      </a:rPr>
                      <m:t>𝑦</m:t>
                    </m:r>
                  </m:oMath>
                </a14:m>
                <a:r>
                  <a:rPr lang="en-US" altLang="zh-CN" sz="2800" dirty="0">
                    <a:solidFill>
                      <a:srgbClr val="FF0000"/>
                    </a:solidFill>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代表目标变量</a:t>
                </a:r>
                <a:r>
                  <a:rPr lang="en-US" altLang="zh-CN" dirty="0">
                    <a:latin typeface="+mj-ea"/>
                    <a:ea typeface="+mj-ea"/>
                    <a:cs typeface="Times New Roman" panose="02020603050405020304" pitchFamily="18" charset="0"/>
                  </a:rPr>
                  <a:t>/</a:t>
                </a:r>
                <a:r>
                  <a:rPr lang="en-US" altLang="zh-CN" dirty="0" err="1">
                    <a:latin typeface="+mj-ea"/>
                    <a:ea typeface="+mj-ea"/>
                    <a:cs typeface="Times New Roman" panose="02020603050405020304" pitchFamily="18" charset="0"/>
                  </a:rPr>
                  <a:t>输出变量</a:t>
                </a:r>
                <a:endParaRPr lang="zh-CN"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d>
                      <m:dPr>
                        <m:ctrlPr>
                          <a:rPr lang="zh-CN" altLang="zh-CN" sz="2800" i="1" smtClean="0">
                            <a:solidFill>
                              <a:srgbClr val="FF0000"/>
                            </a:solidFill>
                            <a:latin typeface="Cambria Math" panose="02040503050406030204" pitchFamily="18" charset="0"/>
                            <a:ea typeface="+mj-ea"/>
                            <a:cs typeface="Times New Roman" panose="02020603050405020304" pitchFamily="18" charset="0"/>
                          </a:rPr>
                        </m:ctrlPr>
                      </m:dPr>
                      <m:e>
                        <m:r>
                          <a:rPr lang="en-US" altLang="zh-CN" sz="2800" i="1">
                            <a:solidFill>
                              <a:srgbClr val="FF0000"/>
                            </a:solidFill>
                            <a:latin typeface="Cambria Math" panose="02040503050406030204" pitchFamily="18" charset="0"/>
                            <a:ea typeface="+mj-ea"/>
                            <a:cs typeface="Times New Roman" panose="02020603050405020304" pitchFamily="18" charset="0"/>
                          </a:rPr>
                          <m:t>𝑥</m:t>
                        </m:r>
                        <m:r>
                          <a:rPr lang="en-US" altLang="zh-CN" sz="2800" i="1">
                            <a:solidFill>
                              <a:srgbClr val="FF0000"/>
                            </a:solidFill>
                            <a:latin typeface="Cambria Math" panose="02040503050406030204" pitchFamily="18" charset="0"/>
                            <a:ea typeface="+mj-ea"/>
                            <a:cs typeface="Times New Roman" panose="02020603050405020304" pitchFamily="18" charset="0"/>
                          </a:rPr>
                          <m:t>,</m:t>
                        </m:r>
                        <m:r>
                          <a:rPr lang="en-US" altLang="zh-CN" sz="2800" i="1">
                            <a:solidFill>
                              <a:srgbClr val="FF0000"/>
                            </a:solidFill>
                            <a:latin typeface="Cambria Math" panose="02040503050406030204" pitchFamily="18" charset="0"/>
                            <a:ea typeface="+mj-ea"/>
                            <a:cs typeface="Times New Roman" panose="02020603050405020304" pitchFamily="18" charset="0"/>
                          </a:rPr>
                          <m:t>𝑦</m:t>
                        </m:r>
                      </m:e>
                    </m:d>
                  </m:oMath>
                </a14:m>
                <a:r>
                  <a:rPr lang="en-US" altLang="zh-CN" dirty="0">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代表训练集中的样本</a:t>
                </a:r>
                <a:endParaRPr lang="zh-CN"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r>
                      <a:rPr lang="en-US" altLang="zh-CN" sz="2800" i="1" smtClean="0">
                        <a:solidFill>
                          <a:srgbClr val="FF0000"/>
                        </a:solidFill>
                        <a:latin typeface="Cambria Math" panose="02040503050406030204" pitchFamily="18" charset="0"/>
                        <a:ea typeface="+mj-ea"/>
                        <a:cs typeface="Times New Roman" panose="02020603050405020304" pitchFamily="18" charset="0"/>
                      </a:rPr>
                      <m:t>(</m:t>
                    </m:r>
                    <m:sSup>
                      <m:sSupPr>
                        <m:ctrlPr>
                          <a:rPr lang="zh-CN" altLang="zh-CN" sz="2800" i="1">
                            <a:solidFill>
                              <a:srgbClr val="FF0000"/>
                            </a:solidFill>
                            <a:latin typeface="Cambria Math" panose="02040503050406030204" pitchFamily="18" charset="0"/>
                            <a:ea typeface="+mj-ea"/>
                            <a:cs typeface="Times New Roman" panose="02020603050405020304" pitchFamily="18" charset="0"/>
                          </a:rPr>
                        </m:ctrlPr>
                      </m:sSupPr>
                      <m:e>
                        <m:r>
                          <a:rPr lang="en-US" altLang="zh-CN" sz="2800" i="1">
                            <a:solidFill>
                              <a:srgbClr val="FF0000"/>
                            </a:solidFill>
                            <a:latin typeface="Cambria Math" panose="02040503050406030204" pitchFamily="18" charset="0"/>
                            <a:ea typeface="+mj-ea"/>
                            <a:cs typeface="Times New Roman" panose="02020603050405020304" pitchFamily="18" charset="0"/>
                          </a:rPr>
                          <m:t>𝑥</m:t>
                        </m:r>
                      </m:e>
                      <m:sup>
                        <m:r>
                          <a:rPr lang="en-US" altLang="zh-CN" sz="2800" i="1">
                            <a:solidFill>
                              <a:srgbClr val="FF0000"/>
                            </a:solidFill>
                            <a:latin typeface="Cambria Math" panose="02040503050406030204" pitchFamily="18" charset="0"/>
                            <a:ea typeface="+mj-ea"/>
                            <a:cs typeface="Times New Roman" panose="02020603050405020304" pitchFamily="18" charset="0"/>
                          </a:rPr>
                          <m:t>(</m:t>
                        </m:r>
                        <m:r>
                          <a:rPr lang="en-US" altLang="zh-CN" sz="2800" i="1">
                            <a:solidFill>
                              <a:srgbClr val="FF0000"/>
                            </a:solidFill>
                            <a:latin typeface="Cambria Math" panose="02040503050406030204" pitchFamily="18" charset="0"/>
                            <a:ea typeface="+mj-ea"/>
                            <a:cs typeface="Times New Roman" panose="02020603050405020304" pitchFamily="18" charset="0"/>
                          </a:rPr>
                          <m:t>𝑖</m:t>
                        </m:r>
                        <m:r>
                          <a:rPr lang="en-US" altLang="zh-CN" sz="2800" i="1">
                            <a:solidFill>
                              <a:srgbClr val="FF0000"/>
                            </a:solidFill>
                            <a:latin typeface="Cambria Math" panose="02040503050406030204" pitchFamily="18" charset="0"/>
                            <a:ea typeface="+mj-ea"/>
                            <a:cs typeface="Times New Roman" panose="02020603050405020304" pitchFamily="18" charset="0"/>
                          </a:rPr>
                          <m:t>)</m:t>
                        </m:r>
                      </m:sup>
                    </m:sSup>
                    <m:r>
                      <a:rPr lang="en-US" altLang="zh-CN" sz="2800" i="1">
                        <a:solidFill>
                          <a:srgbClr val="FF0000"/>
                        </a:solidFill>
                        <a:latin typeface="Cambria Math" panose="02040503050406030204" pitchFamily="18" charset="0"/>
                        <a:ea typeface="+mj-ea"/>
                        <a:cs typeface="Times New Roman" panose="02020603050405020304" pitchFamily="18" charset="0"/>
                      </a:rPr>
                      <m:t>,</m:t>
                    </m:r>
                    <m:sSup>
                      <m:sSupPr>
                        <m:ctrlPr>
                          <a:rPr lang="zh-CN" altLang="zh-CN" sz="2800" i="1">
                            <a:solidFill>
                              <a:srgbClr val="FF0000"/>
                            </a:solidFill>
                            <a:latin typeface="Cambria Math" panose="02040503050406030204" pitchFamily="18" charset="0"/>
                            <a:ea typeface="+mj-ea"/>
                            <a:cs typeface="Times New Roman" panose="02020603050405020304" pitchFamily="18" charset="0"/>
                          </a:rPr>
                        </m:ctrlPr>
                      </m:sSupPr>
                      <m:e>
                        <m:r>
                          <a:rPr lang="en-US" altLang="zh-CN" sz="2800" i="1">
                            <a:solidFill>
                              <a:srgbClr val="FF0000"/>
                            </a:solidFill>
                            <a:latin typeface="Cambria Math" panose="02040503050406030204" pitchFamily="18" charset="0"/>
                            <a:ea typeface="+mj-ea"/>
                            <a:cs typeface="Times New Roman" panose="02020603050405020304" pitchFamily="18" charset="0"/>
                          </a:rPr>
                          <m:t>𝑦</m:t>
                        </m:r>
                      </m:e>
                      <m:sup>
                        <m:r>
                          <a:rPr lang="en-US" altLang="zh-CN" sz="2800" i="1">
                            <a:solidFill>
                              <a:srgbClr val="FF0000"/>
                            </a:solidFill>
                            <a:latin typeface="Cambria Math" panose="02040503050406030204" pitchFamily="18" charset="0"/>
                            <a:ea typeface="+mj-ea"/>
                            <a:cs typeface="Times New Roman" panose="02020603050405020304" pitchFamily="18" charset="0"/>
                          </a:rPr>
                          <m:t>(</m:t>
                        </m:r>
                        <m:r>
                          <a:rPr lang="en-US" altLang="zh-CN" sz="2800" i="1">
                            <a:solidFill>
                              <a:srgbClr val="FF0000"/>
                            </a:solidFill>
                            <a:latin typeface="Cambria Math" panose="02040503050406030204" pitchFamily="18" charset="0"/>
                            <a:ea typeface="+mj-ea"/>
                            <a:cs typeface="Times New Roman" panose="02020603050405020304" pitchFamily="18" charset="0"/>
                          </a:rPr>
                          <m:t>𝑖</m:t>
                        </m:r>
                        <m:r>
                          <a:rPr lang="en-US" altLang="zh-CN" sz="2800" i="1">
                            <a:solidFill>
                              <a:srgbClr val="FF0000"/>
                            </a:solidFill>
                            <a:latin typeface="Cambria Math" panose="02040503050406030204" pitchFamily="18" charset="0"/>
                            <a:ea typeface="+mj-ea"/>
                            <a:cs typeface="Times New Roman" panose="02020603050405020304" pitchFamily="18" charset="0"/>
                          </a:rPr>
                          <m:t>)</m:t>
                        </m:r>
                      </m:sup>
                    </m:sSup>
                    <m:r>
                      <a:rPr lang="en-US" altLang="zh-CN" sz="2800" i="1">
                        <a:solidFill>
                          <a:srgbClr val="FF0000"/>
                        </a:solidFill>
                        <a:latin typeface="Cambria Math" panose="02040503050406030204" pitchFamily="18" charset="0"/>
                        <a:ea typeface="+mj-ea"/>
                        <a:cs typeface="Times New Roman" panose="02020603050405020304" pitchFamily="18" charset="0"/>
                      </a:rPr>
                      <m:t>)</m:t>
                    </m:r>
                  </m:oMath>
                </a14:m>
                <a:r>
                  <a:rPr lang="en-US" altLang="zh-CN" sz="2800" dirty="0">
                    <a:solidFill>
                      <a:srgbClr val="FF0000"/>
                    </a:solidFill>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代表第</a:t>
                </a:r>
                <a14:m>
                  <m:oMath xmlns:m="http://schemas.openxmlformats.org/officeDocument/2006/math">
                    <m:r>
                      <a:rPr lang="en-US" altLang="zh-CN" i="1" smtClean="0">
                        <a:solidFill>
                          <a:srgbClr val="FF0000"/>
                        </a:solidFill>
                        <a:latin typeface="Cambria Math" panose="02040503050406030204" pitchFamily="18" charset="0"/>
                        <a:ea typeface="+mj-ea"/>
                        <a:cs typeface="Times New Roman" panose="02020603050405020304" pitchFamily="18" charset="0"/>
                      </a:rPr>
                      <m:t>𝑖</m:t>
                    </m:r>
                  </m:oMath>
                </a14:m>
                <a:r>
                  <a:rPr lang="en-US" altLang="zh-CN" dirty="0" err="1">
                    <a:latin typeface="+mj-ea"/>
                    <a:ea typeface="+mj-ea"/>
                    <a:cs typeface="Times New Roman" panose="02020603050405020304" pitchFamily="18" charset="0"/>
                  </a:rPr>
                  <a:t>个观察样本</a:t>
                </a:r>
                <a:endParaRPr lang="zh-CN"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r>
                      <a:rPr lang="en-US" altLang="zh-CN" sz="2800" i="1" smtClean="0">
                        <a:solidFill>
                          <a:srgbClr val="FF0000"/>
                        </a:solidFill>
                        <a:latin typeface="Cambria Math" panose="02040503050406030204" pitchFamily="18" charset="0"/>
                        <a:ea typeface="+mj-ea"/>
                        <a:cs typeface="Times New Roman" panose="02020603050405020304" pitchFamily="18" charset="0"/>
                      </a:rPr>
                      <m:t>h</m:t>
                    </m:r>
                  </m:oMath>
                </a14:m>
                <a:r>
                  <a:rPr lang="en-US" altLang="zh-CN" sz="2800" dirty="0">
                    <a:solidFill>
                      <a:srgbClr val="FF0000"/>
                    </a:solidFill>
                    <a:latin typeface="+mj-ea"/>
                    <a:ea typeface="+mj-ea"/>
                    <a:cs typeface="Times New Roman" panose="02020603050405020304" pitchFamily="18" charset="0"/>
                  </a:rPr>
                  <a:t> </a:t>
                </a:r>
                <a:r>
                  <a:rPr lang="en-US" altLang="zh-CN" dirty="0" err="1">
                    <a:latin typeface="+mj-ea"/>
                    <a:ea typeface="+mj-ea"/>
                    <a:cs typeface="Times New Roman" panose="02020603050405020304" pitchFamily="18" charset="0"/>
                  </a:rPr>
                  <a:t>代表学习算法的解决方案或函数也称为假设（</a:t>
                </a:r>
                <a:r>
                  <a:rPr lang="en-US" altLang="zh-CN" b="1" dirty="0" err="1">
                    <a:latin typeface="+mj-ea"/>
                    <a:ea typeface="+mj-ea"/>
                    <a:cs typeface="Times New Roman" panose="02020603050405020304" pitchFamily="18" charset="0"/>
                  </a:rPr>
                  <a:t>hypothesis</a:t>
                </a:r>
                <a:r>
                  <a:rPr lang="en-US" altLang="zh-CN" dirty="0">
                    <a:latin typeface="+mj-ea"/>
                    <a:ea typeface="+mj-ea"/>
                    <a:cs typeface="Times New Roman" panose="02020603050405020304" pitchFamily="18" charset="0"/>
                  </a:rPr>
                  <a:t>）</a:t>
                </a:r>
                <a:endParaRPr lang="zh-CN" altLang="zh-CN" dirty="0">
                  <a:latin typeface="+mj-ea"/>
                  <a:ea typeface="+mj-ea"/>
                  <a:cs typeface="Times New Roman" panose="02020603050405020304" pitchFamily="18" charset="0"/>
                </a:endParaRPr>
              </a:p>
              <a:p>
                <a:pPr>
                  <a:lnSpc>
                    <a:spcPts val="2800"/>
                  </a:lnSpc>
                  <a:spcBef>
                    <a:spcPts val="900"/>
                  </a:spcBef>
                  <a:spcAft>
                    <a:spcPts val="900"/>
                  </a:spcAft>
                </a:pPr>
                <a14:m>
                  <m:oMath xmlns:m="http://schemas.openxmlformats.org/officeDocument/2006/math">
                    <m:groupChr>
                      <m:groupChrPr>
                        <m:chr m:val="̂"/>
                        <m:pos m:val="top"/>
                        <m:vertJc m:val="bot"/>
                        <m:ctrlPr>
                          <a:rPr lang="zh-CN" altLang="zh-CN" sz="2800" i="1" smtClean="0">
                            <a:solidFill>
                              <a:srgbClr val="FF0000"/>
                            </a:solidFill>
                            <a:latin typeface="Cambria Math" panose="02040503050406030204" pitchFamily="18" charset="0"/>
                            <a:ea typeface="+mj-ea"/>
                            <a:cs typeface="Times New Roman" panose="02020603050405020304" pitchFamily="18" charset="0"/>
                          </a:rPr>
                        </m:ctrlPr>
                      </m:groupChrPr>
                      <m:e>
                        <m:r>
                          <a:rPr lang="en-US" altLang="zh-CN" sz="2800" i="1">
                            <a:solidFill>
                              <a:srgbClr val="FF0000"/>
                            </a:solidFill>
                            <a:latin typeface="Cambria Math" panose="02040503050406030204" pitchFamily="18" charset="0"/>
                            <a:ea typeface="+mj-ea"/>
                            <a:cs typeface="Times New Roman" panose="02020603050405020304" pitchFamily="18" charset="0"/>
                          </a:rPr>
                          <m:t>𝑦</m:t>
                        </m:r>
                      </m:e>
                    </m:groupChr>
                    <m:r>
                      <a:rPr lang="en-US" altLang="zh-CN" sz="2800" i="1">
                        <a:solidFill>
                          <a:srgbClr val="FF0000"/>
                        </a:solidFill>
                        <a:latin typeface="Cambria Math" panose="02040503050406030204" pitchFamily="18" charset="0"/>
                        <a:ea typeface="+mj-ea"/>
                        <a:cs typeface="Times New Roman" panose="02020603050405020304" pitchFamily="18" charset="0"/>
                      </a:rPr>
                      <m:t>=</m:t>
                    </m:r>
                    <m:r>
                      <a:rPr lang="en-US" altLang="zh-CN" sz="2800" i="1">
                        <a:solidFill>
                          <a:srgbClr val="FF0000"/>
                        </a:solidFill>
                        <a:latin typeface="Cambria Math" panose="02040503050406030204" pitchFamily="18" charset="0"/>
                        <a:ea typeface="+mj-ea"/>
                        <a:cs typeface="Times New Roman" panose="02020603050405020304" pitchFamily="18" charset="0"/>
                      </a:rPr>
                      <m:t>h</m:t>
                    </m:r>
                    <m:r>
                      <a:rPr lang="en-US" altLang="zh-CN" sz="2800" i="1">
                        <a:solidFill>
                          <a:srgbClr val="FF0000"/>
                        </a:solidFill>
                        <a:latin typeface="Cambria Math" panose="02040503050406030204" pitchFamily="18" charset="0"/>
                        <a:ea typeface="+mj-ea"/>
                        <a:cs typeface="Times New Roman" panose="02020603050405020304" pitchFamily="18" charset="0"/>
                      </a:rPr>
                      <m:t>(</m:t>
                    </m:r>
                    <m:r>
                      <a:rPr lang="en-US" altLang="zh-CN" sz="2800" i="1">
                        <a:solidFill>
                          <a:srgbClr val="FF0000"/>
                        </a:solidFill>
                        <a:latin typeface="Cambria Math" panose="02040503050406030204" pitchFamily="18" charset="0"/>
                        <a:ea typeface="+mj-ea"/>
                        <a:cs typeface="Times New Roman" panose="02020603050405020304" pitchFamily="18" charset="0"/>
                      </a:rPr>
                      <m:t>𝑥</m:t>
                    </m:r>
                    <m:r>
                      <a:rPr lang="en-US" altLang="zh-CN" sz="2800" i="1">
                        <a:solidFill>
                          <a:srgbClr val="FF0000"/>
                        </a:solidFill>
                        <a:latin typeface="Cambria Math" panose="02040503050406030204" pitchFamily="18" charset="0"/>
                        <a:ea typeface="+mj-ea"/>
                        <a:cs typeface="Times New Roman" panose="02020603050405020304" pitchFamily="18" charset="0"/>
                      </a:rPr>
                      <m:t>)</m:t>
                    </m:r>
                  </m:oMath>
                </a14:m>
                <a:r>
                  <a:rPr lang="en-US" altLang="zh-CN" sz="2800" dirty="0">
                    <a:latin typeface="+mj-ea"/>
                    <a:ea typeface="+mj-ea"/>
                    <a:cs typeface="Times New Roman" panose="02020603050405020304" pitchFamily="18" charset="0"/>
                  </a:rPr>
                  <a:t>,</a:t>
                </a:r>
                <a:r>
                  <a:rPr lang="en-US" altLang="zh-CN" dirty="0" err="1">
                    <a:latin typeface="+mj-ea"/>
                    <a:ea typeface="+mj-ea"/>
                    <a:cs typeface="Times New Roman" panose="02020603050405020304" pitchFamily="18" charset="0"/>
                  </a:rPr>
                  <a:t>代表预测的值</a:t>
                </a:r>
                <a:endParaRPr lang="zh-CN" altLang="zh-CN" dirty="0">
                  <a:latin typeface="+mj-ea"/>
                  <a:ea typeface="+mj-ea"/>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87541" y="1335398"/>
                <a:ext cx="4626590" cy="4939814"/>
              </a:xfrm>
              <a:prstGeom prst="rect">
                <a:avLst/>
              </a:prstGeom>
              <a:blipFill rotWithShape="1">
                <a:blip r:embed="rId3"/>
                <a:stretch>
                  <a:fillRect l="-4" t="-900" r="3" b="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244356" y="3541379"/>
                <a:ext cx="6165172" cy="1607171"/>
              </a:xfrm>
              <a:prstGeom prst="rect">
                <a:avLst/>
              </a:prstGeom>
            </p:spPr>
            <p:txBody>
              <a:bodyPr wrap="square">
                <a:spAutoFit/>
              </a:bodyPr>
              <a:lstStyle/>
              <a:p>
                <a:pPr indent="266700" algn="just">
                  <a:lnSpc>
                    <a:spcPct val="150000"/>
                  </a:lnSpc>
                  <a:spcAft>
                    <a:spcPts val="0"/>
                  </a:spcAft>
                </a:pPr>
                <a14:m>
                  <m:oMath xmlns:m="http://schemas.openxmlformats.org/officeDocument/2006/math">
                    <m:sSup>
                      <m:sSupPr>
                        <m:ctrlPr>
                          <a:rPr lang="zh-CN" altLang="zh-CN" i="1" kern="100" smtClean="0">
                            <a:solidFill>
                              <a:srgbClr val="FF0000"/>
                            </a:solidFill>
                            <a:latin typeface="Cambria Math" panose="02040503050406030204" pitchFamily="18" charset="0"/>
                            <a:ea typeface="+mj-ea"/>
                          </a:rPr>
                        </m:ctrlPr>
                      </m:sSupPr>
                      <m:e>
                        <m:r>
                          <a:rPr lang="en-US" altLang="zh-CN" i="1" kern="100">
                            <a:solidFill>
                              <a:srgbClr val="FF0000"/>
                            </a:solidFill>
                            <a:latin typeface="Cambria Math" panose="02040503050406030204" pitchFamily="18" charset="0"/>
                            <a:ea typeface="+mj-ea"/>
                          </a:rPr>
                          <m:t>𝑥</m:t>
                        </m:r>
                      </m:e>
                      <m:sup>
                        <m:d>
                          <m:dPr>
                            <m:ctrlPr>
                              <a:rPr lang="zh-CN" altLang="zh-CN" i="1" kern="100">
                                <a:solidFill>
                                  <a:srgbClr val="FF0000"/>
                                </a:solidFill>
                                <a:latin typeface="Cambria Math" panose="02040503050406030204" pitchFamily="18" charset="0"/>
                                <a:ea typeface="+mj-ea"/>
                              </a:rPr>
                            </m:ctrlPr>
                          </m:dPr>
                          <m:e>
                            <m:r>
                              <a:rPr lang="en-US" altLang="zh-CN" i="1" kern="100">
                                <a:solidFill>
                                  <a:srgbClr val="FF0000"/>
                                </a:solidFill>
                                <a:latin typeface="Cambria Math" panose="02040503050406030204" pitchFamily="18" charset="0"/>
                                <a:ea typeface="+mj-ea"/>
                              </a:rPr>
                              <m:t>𝑖</m:t>
                            </m:r>
                          </m:e>
                        </m:d>
                      </m:sup>
                    </m:sSup>
                  </m:oMath>
                </a14:m>
                <a:r>
                  <a:rPr lang="zh-CN" altLang="zh-CN" kern="100" dirty="0">
                    <a:latin typeface="+mj-ea"/>
                    <a:ea typeface="+mj-ea"/>
                  </a:rPr>
                  <a:t>是特征矩阵中的第</a:t>
                </a:r>
                <a14:m>
                  <m:oMath xmlns:m="http://schemas.openxmlformats.org/officeDocument/2006/math">
                    <m:r>
                      <a:rPr lang="en-US" altLang="zh-CN" i="1" kern="100" smtClean="0">
                        <a:solidFill>
                          <a:srgbClr val="FF0000"/>
                        </a:solidFill>
                        <a:latin typeface="Cambria Math" panose="02040503050406030204" pitchFamily="18" charset="0"/>
                        <a:ea typeface="+mj-ea"/>
                      </a:rPr>
                      <m:t>𝑖</m:t>
                    </m:r>
                  </m:oMath>
                </a14:m>
                <a:r>
                  <a:rPr lang="zh-CN" altLang="zh-CN" kern="100" dirty="0">
                    <a:latin typeface="+mj-ea"/>
                    <a:ea typeface="+mj-ea"/>
                  </a:rPr>
                  <a:t>行，是一个</a:t>
                </a:r>
                <a:r>
                  <a:rPr lang="zh-CN" altLang="zh-CN" b="1" kern="100" dirty="0">
                    <a:latin typeface="+mj-ea"/>
                    <a:ea typeface="+mj-ea"/>
                  </a:rPr>
                  <a:t>向量</a:t>
                </a:r>
                <a:r>
                  <a:rPr lang="zh-CN" altLang="zh-CN" kern="100" dirty="0">
                    <a:latin typeface="+mj-ea"/>
                    <a:ea typeface="+mj-ea"/>
                  </a:rPr>
                  <a:t>。</a:t>
                </a:r>
              </a:p>
              <a:p>
                <a:pPr indent="266700" algn="just">
                  <a:lnSpc>
                    <a:spcPct val="150000"/>
                  </a:lnSpc>
                  <a:spcAft>
                    <a:spcPts val="0"/>
                  </a:spcAft>
                </a:pPr>
                <a:r>
                  <a:rPr lang="zh-CN" altLang="zh-CN" kern="100" dirty="0">
                    <a:latin typeface="+mj-ea"/>
                    <a:ea typeface="+mj-ea"/>
                  </a:rPr>
                  <a:t>上图的</a:t>
                </a:r>
                <a:r>
                  <a:rPr lang="zh-CN" altLang="en-US" kern="100" dirty="0">
                    <a:latin typeface="+mj-ea"/>
                    <a:ea typeface="+mj-ea"/>
                  </a:rPr>
                  <a:t>：</a:t>
                </a:r>
                <a:endParaRPr lang="zh-CN" altLang="zh-CN" kern="100" dirty="0">
                  <a:latin typeface="+mj-ea"/>
                  <a:ea typeface="+mj-ea"/>
                </a:endParaRPr>
              </a:p>
              <a:p>
                <a:endParaRPr lang="zh-CN" altLang="en-US" dirty="0">
                  <a:latin typeface="+mj-ea"/>
                  <a:ea typeface="+mj-ea"/>
                </a:endParaRPr>
              </a:p>
            </p:txBody>
          </p:sp>
        </mc:Choice>
        <mc:Fallback xmlns="">
          <p:sp>
            <p:nvSpPr>
              <p:cNvPr id="10" name="矩形 9"/>
              <p:cNvSpPr>
                <a:spLocks noRot="1" noChangeAspect="1" noMove="1" noResize="1" noEditPoints="1" noAdjustHandles="1" noChangeArrowheads="1" noChangeShapeType="1" noTextEdit="1"/>
              </p:cNvSpPr>
              <p:nvPr/>
            </p:nvSpPr>
            <p:spPr>
              <a:xfrm>
                <a:off x="5244356" y="3541379"/>
                <a:ext cx="6165172" cy="1607171"/>
              </a:xfrm>
              <a:prstGeom prst="rect">
                <a:avLst/>
              </a:prstGeom>
              <a:blipFill rotWithShape="1">
                <a:blip r:embed="rId4"/>
                <a:stretch>
                  <a:fillRect l="-9" t="-39" r="8" b="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518480" y="5467468"/>
                <a:ext cx="5490477" cy="599459"/>
              </a:xfrm>
              <a:prstGeom prst="rect">
                <a:avLst/>
              </a:prstGeom>
            </p:spPr>
            <p:txBody>
              <a:bodyPr wrap="none">
                <a:spAutoFit/>
              </a:bodyPr>
              <a:lstStyle/>
              <a:p>
                <a14:m>
                  <m:oMath xmlns:m="http://schemas.openxmlformats.org/officeDocument/2006/math">
                    <m:sSubSup>
                      <m:sSubSupPr>
                        <m:ctrlPr>
                          <a:rPr lang="zh-CN" altLang="zh-CN" i="1" smtClean="0">
                            <a:solidFill>
                              <a:srgbClr val="FF0000"/>
                            </a:solidFill>
                            <a:latin typeface="Cambria Math" panose="02040503050406030204" pitchFamily="18" charset="0"/>
                            <a:ea typeface="+mj-ea"/>
                          </a:rPr>
                        </m:ctrlPr>
                      </m:sSubSupPr>
                      <m:e>
                        <m:r>
                          <a:rPr lang="en-US" altLang="zh-CN" i="1" kern="100">
                            <a:solidFill>
                              <a:srgbClr val="FF0000"/>
                            </a:solidFill>
                            <a:latin typeface="Cambria Math" panose="02040503050406030204" pitchFamily="18" charset="0"/>
                            <a:ea typeface="+mj-ea"/>
                            <a:cs typeface="Times New Roman" panose="02020603050405020304" pitchFamily="18" charset="0"/>
                          </a:rPr>
                          <m:t>𝑥</m:t>
                        </m:r>
                      </m:e>
                      <m:sub>
                        <m:r>
                          <a:rPr lang="en-US" altLang="zh-CN" i="1" kern="100">
                            <a:solidFill>
                              <a:srgbClr val="FF0000"/>
                            </a:solidFill>
                            <a:latin typeface="Cambria Math" panose="02040503050406030204" pitchFamily="18" charset="0"/>
                            <a:ea typeface="+mj-ea"/>
                            <a:cs typeface="Times New Roman" panose="02020603050405020304" pitchFamily="18" charset="0"/>
                          </a:rPr>
                          <m:t>𝑗</m:t>
                        </m:r>
                      </m:sub>
                      <m:sup>
                        <m:d>
                          <m:dPr>
                            <m:ctrlPr>
                              <a:rPr lang="zh-CN" altLang="zh-CN" i="1">
                                <a:solidFill>
                                  <a:srgbClr val="FF0000"/>
                                </a:solidFill>
                                <a:latin typeface="Cambria Math" panose="02040503050406030204" pitchFamily="18" charset="0"/>
                                <a:ea typeface="+mj-ea"/>
                              </a:rPr>
                            </m:ctrlPr>
                          </m:dPr>
                          <m:e>
                            <m:r>
                              <a:rPr lang="en-US" altLang="zh-CN" i="1" kern="100">
                                <a:solidFill>
                                  <a:srgbClr val="FF0000"/>
                                </a:solidFill>
                                <a:latin typeface="Cambria Math" panose="02040503050406030204" pitchFamily="18" charset="0"/>
                                <a:ea typeface="+mj-ea"/>
                                <a:cs typeface="Times New Roman" panose="02020603050405020304" pitchFamily="18" charset="0"/>
                              </a:rPr>
                              <m:t>𝑖</m:t>
                            </m:r>
                          </m:e>
                        </m:d>
                      </m:sup>
                    </m:sSubSup>
                  </m:oMath>
                </a14:m>
                <a:r>
                  <a:rPr lang="zh-CN" altLang="zh-CN" kern="100" dirty="0">
                    <a:latin typeface="+mj-ea"/>
                    <a:ea typeface="+mj-ea"/>
                    <a:cs typeface="Times New Roman" panose="02020603050405020304" pitchFamily="18" charset="0"/>
                  </a:rPr>
                  <a:t>代表特征矩阵中第 </a:t>
                </a:r>
                <a14:m>
                  <m:oMath xmlns:m="http://schemas.openxmlformats.org/officeDocument/2006/math">
                    <m:r>
                      <a:rPr lang="en-US" altLang="zh-CN" i="1" kern="100" smtClean="0">
                        <a:solidFill>
                          <a:srgbClr val="FF0000"/>
                        </a:solidFill>
                        <a:latin typeface="Cambria Math" panose="02040503050406030204" pitchFamily="18" charset="0"/>
                        <a:ea typeface="+mj-ea"/>
                        <a:cs typeface="Times New Roman" panose="02020603050405020304" pitchFamily="18" charset="0"/>
                      </a:rPr>
                      <m:t>𝑖</m:t>
                    </m:r>
                  </m:oMath>
                </a14:m>
                <a:r>
                  <a:rPr lang="en-US" altLang="zh-CN" kern="100" dirty="0">
                    <a:latin typeface="+mj-ea"/>
                    <a:ea typeface="+mj-ea"/>
                    <a:cs typeface="Times New Roman" panose="02020603050405020304" pitchFamily="18" charset="0"/>
                  </a:rPr>
                  <a:t> </a:t>
                </a:r>
                <a:r>
                  <a:rPr lang="zh-CN" altLang="zh-CN" kern="100" dirty="0">
                    <a:latin typeface="+mj-ea"/>
                    <a:ea typeface="+mj-ea"/>
                    <a:cs typeface="Times New Roman" panose="02020603050405020304" pitchFamily="18" charset="0"/>
                  </a:rPr>
                  <a:t>行的第 </a:t>
                </a:r>
                <a14:m>
                  <m:oMath xmlns:m="http://schemas.openxmlformats.org/officeDocument/2006/math">
                    <m:r>
                      <a:rPr lang="en-US" altLang="zh-CN" i="1" kern="100" smtClean="0">
                        <a:solidFill>
                          <a:srgbClr val="FF0000"/>
                        </a:solidFill>
                        <a:latin typeface="Cambria Math" panose="02040503050406030204" pitchFamily="18" charset="0"/>
                        <a:ea typeface="+mj-ea"/>
                        <a:cs typeface="Times New Roman" panose="02020603050405020304" pitchFamily="18" charset="0"/>
                      </a:rPr>
                      <m:t>𝑗</m:t>
                    </m:r>
                  </m:oMath>
                </a14:m>
                <a:r>
                  <a:rPr lang="en-US" altLang="zh-CN" kern="100" dirty="0">
                    <a:latin typeface="+mj-ea"/>
                    <a:ea typeface="+mj-ea"/>
                    <a:cs typeface="Times New Roman" panose="02020603050405020304" pitchFamily="18" charset="0"/>
                  </a:rPr>
                  <a:t> </a:t>
                </a:r>
                <a:r>
                  <a:rPr lang="zh-CN" altLang="zh-CN" kern="100" dirty="0">
                    <a:latin typeface="+mj-ea"/>
                    <a:ea typeface="+mj-ea"/>
                    <a:cs typeface="Times New Roman" panose="02020603050405020304" pitchFamily="18" charset="0"/>
                  </a:rPr>
                  <a:t>个特征</a:t>
                </a:r>
                <a:endParaRPr lang="zh-CN" altLang="en-US" dirty="0">
                  <a:latin typeface="+mj-ea"/>
                  <a:ea typeface="+mj-ea"/>
                </a:endParaRPr>
              </a:p>
            </p:txBody>
          </p:sp>
        </mc:Choice>
        <mc:Fallback xmlns="">
          <p:sp>
            <p:nvSpPr>
              <p:cNvPr id="11" name="矩形 10"/>
              <p:cNvSpPr>
                <a:spLocks noRot="1" noChangeAspect="1" noMove="1" noResize="1" noEditPoints="1" noAdjustHandles="1" noChangeArrowheads="1" noChangeShapeType="1" noTextEdit="1"/>
              </p:cNvSpPr>
              <p:nvPr/>
            </p:nvSpPr>
            <p:spPr>
              <a:xfrm>
                <a:off x="5518480" y="5467468"/>
                <a:ext cx="5490477" cy="599459"/>
              </a:xfrm>
              <a:prstGeom prst="rect">
                <a:avLst/>
              </a:prstGeom>
              <a:blipFill rotWithShape="1">
                <a:blip r:embed="rId5"/>
                <a:stretch>
                  <a:fillRect l="-6" t="-20" r="-325" b="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706815" y="4035783"/>
                <a:ext cx="2180277" cy="1452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i="1" kern="100" smtClean="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𝑥</m:t>
                          </m:r>
                        </m:e>
                        <m:sup>
                          <m:r>
                            <a:rPr lang="en-US" altLang="zh-CN" i="1" kern="100">
                              <a:latin typeface="Cambria Math" panose="02040503050406030204" pitchFamily="18" charset="0"/>
                              <a:ea typeface="宋体" panose="02010600030101010101" pitchFamily="2" charset="-122"/>
                            </a:rPr>
                            <m:t>(2)</m:t>
                          </m:r>
                        </m:sup>
                      </m:sSup>
                      <m:r>
                        <a:rPr lang="en-US" altLang="zh-CN" kern="100">
                          <a:latin typeface="Cambria Math" panose="02040503050406030204" pitchFamily="18" charset="0"/>
                          <a:ea typeface="宋体" panose="02010600030101010101" pitchFamily="2" charset="-122"/>
                        </a:rPr>
                        <m:t>=</m:t>
                      </m:r>
                      <m:d>
                        <m:dPr>
                          <m:begChr m:val="["/>
                          <m:endChr m:val="]"/>
                          <m:ctrlPr>
                            <a:rPr lang="zh-CN" altLang="zh-CN" i="1" kern="100">
                              <a:latin typeface="Cambria Math" panose="02040503050406030204" pitchFamily="18" charset="0"/>
                              <a:ea typeface="Cambria Math" panose="02040503050406030204" pitchFamily="18" charset="0"/>
                            </a:rPr>
                          </m:ctrlPr>
                        </m:dPr>
                        <m:e>
                          <m:m>
                            <m:mPr>
                              <m:plcHide m:val="on"/>
                              <m:mcs>
                                <m:mc>
                                  <m:mcPr>
                                    <m:count m:val="1"/>
                                    <m:mcJc m:val="center"/>
                                  </m:mcPr>
                                </m:mc>
                              </m:mcs>
                              <m:ctrlPr>
                                <a:rPr lang="zh-CN" altLang="zh-CN" i="1" kern="100">
                                  <a:latin typeface="Cambria Math" panose="02040503050406030204" pitchFamily="18" charset="0"/>
                                  <a:ea typeface="Cambria Math" panose="02040503050406030204" pitchFamily="18" charset="0"/>
                                </a:rPr>
                              </m:ctrlPr>
                            </m:mPr>
                            <m:mr>
                              <m:e>
                                <m:r>
                                  <a:rPr lang="en-US" altLang="zh-CN" b="0" i="1" kern="100" smtClean="0">
                                    <a:latin typeface="Cambria Math" panose="02040503050406030204" pitchFamily="18" charset="0"/>
                                    <a:ea typeface="宋体" panose="02010600030101010101" pitchFamily="2" charset="-122"/>
                                  </a:rPr>
                                  <m:t>162.2</m:t>
                                </m:r>
                              </m:e>
                            </m:mr>
                            <m:mr>
                              <m:e>
                                <m:r>
                                  <a:rPr lang="en-US" altLang="zh-CN" i="1" kern="100">
                                    <a:latin typeface="Cambria Math" panose="02040503050406030204" pitchFamily="18" charset="0"/>
                                    <a:ea typeface="宋体" panose="02010600030101010101" pitchFamily="2" charset="-122"/>
                                  </a:rPr>
                                  <m:t> 31</m:t>
                                </m:r>
                              </m:e>
                            </m:mr>
                            <m:mr>
                              <m:e>
                                <m:r>
                                  <a:rPr lang="en-US" altLang="zh-CN" i="1" kern="100">
                                    <a:latin typeface="Cambria Math" panose="02040503050406030204" pitchFamily="18" charset="0"/>
                                    <a:ea typeface="宋体" panose="02010600030101010101" pitchFamily="2" charset="-122"/>
                                  </a:rPr>
                                  <m:t> </m:t>
                                </m:r>
                                <m:r>
                                  <a:rPr lang="en-US" altLang="zh-CN" b="0" i="1" kern="100" smtClean="0">
                                    <a:latin typeface="Cambria Math" panose="02040503050406030204" pitchFamily="18" charset="0"/>
                                    <a:ea typeface="宋体" panose="02010600030101010101" pitchFamily="2" charset="-122"/>
                                  </a:rPr>
                                  <m:t>8</m:t>
                                </m:r>
                              </m:e>
                            </m:mr>
                            <m:mr>
                              <m:e>
                                <m:r>
                                  <a:rPr lang="en-US" altLang="zh-CN" i="1" kern="100">
                                    <a:latin typeface="Cambria Math" panose="02040503050406030204" pitchFamily="18" charset="0"/>
                                    <a:ea typeface="宋体" panose="02010600030101010101" pitchFamily="2" charset="-122"/>
                                  </a:rPr>
                                  <m:t> 1</m:t>
                                </m:r>
                                <m:r>
                                  <a:rPr lang="en-US" altLang="zh-CN" b="0" i="1" kern="100" smtClean="0">
                                    <a:latin typeface="Cambria Math" panose="02040503050406030204" pitchFamily="18" charset="0"/>
                                    <a:ea typeface="宋体" panose="02010600030101010101" pitchFamily="2" charset="-122"/>
                                  </a:rPr>
                                  <m:t>18</m:t>
                                </m:r>
                              </m:e>
                            </m:mr>
                          </m:m>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706815" y="4035783"/>
                <a:ext cx="2180277" cy="1452962"/>
              </a:xfrm>
              <a:prstGeom prst="rect">
                <a:avLst/>
              </a:prstGeom>
              <a:blipFill rotWithShape="1">
                <a:blip r:embed="rId6"/>
                <a:stretch>
                  <a:fillRect l="-27" t="-25" r="12" b="-3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9212284" y="4459756"/>
                <a:ext cx="1872051" cy="476990"/>
              </a:xfrm>
              <a:prstGeom prst="rect">
                <a:avLst/>
              </a:prstGeom>
            </p:spPr>
            <p:txBody>
              <a:bodyPr wrap="none">
                <a:spAutoFit/>
              </a:bodyPr>
              <a:lstStyle/>
              <a:p>
                <a14:m>
                  <m:oMath xmlns:m="http://schemas.openxmlformats.org/officeDocument/2006/math">
                    <m:sSup>
                      <m:sSupPr>
                        <m:ctrlPr>
                          <a:rPr lang="zh-CN" altLang="zh-CN" i="1" kern="100" smtClean="0">
                            <a:latin typeface="Cambria Math" panose="02040503050406030204" pitchFamily="18" charset="0"/>
                            <a:ea typeface="Cambria Math" panose="02040503050406030204" pitchFamily="18" charset="0"/>
                          </a:rPr>
                        </m:ctrlPr>
                      </m:sSupPr>
                      <m:e>
                        <m:r>
                          <a:rPr lang="en-US" altLang="zh-CN" b="0" i="1" kern="100" smtClean="0">
                            <a:latin typeface="Cambria Math" panose="02040503050406030204" pitchFamily="18" charset="0"/>
                            <a:ea typeface="宋体" panose="02010600030101010101" pitchFamily="2" charset="-122"/>
                          </a:rPr>
                          <m:t>𝑦</m:t>
                        </m:r>
                      </m:e>
                      <m:sup>
                        <m:r>
                          <a:rPr lang="en-US" altLang="zh-CN" i="1" kern="100">
                            <a:latin typeface="Cambria Math" panose="02040503050406030204" pitchFamily="18" charset="0"/>
                            <a:ea typeface="宋体" panose="02010600030101010101" pitchFamily="2" charset="-122"/>
                          </a:rPr>
                          <m:t>(2)</m:t>
                        </m:r>
                      </m:sup>
                    </m:sSup>
                    <m:r>
                      <a:rPr lang="en-US" altLang="zh-CN" kern="100">
                        <a:latin typeface="Cambria Math" panose="02040503050406030204" pitchFamily="18" charset="0"/>
                        <a:ea typeface="宋体" panose="02010600030101010101" pitchFamily="2" charset="-122"/>
                      </a:rPr>
                      <m:t>=</m:t>
                    </m:r>
                  </m:oMath>
                </a14:m>
                <a:r>
                  <a:rPr lang="en-US" altLang="zh-CN" dirty="0"/>
                  <a:t>37000</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9212284" y="4459756"/>
                <a:ext cx="1872051" cy="476990"/>
              </a:xfrm>
              <a:prstGeom prst="rect">
                <a:avLst/>
              </a:prstGeom>
              <a:blipFill rotWithShape="1">
                <a:blip r:embed="rId7"/>
                <a:stretch>
                  <a:fillRect l="-18" t="-32" r="22" b="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984038" y="6044969"/>
                <a:ext cx="3550652" cy="550985"/>
              </a:xfrm>
              <a:prstGeom prst="rect">
                <a:avLst/>
              </a:prstGeom>
            </p:spPr>
            <p:txBody>
              <a:bodyPr wrap="none">
                <a:spAutoFit/>
              </a:bodyPr>
              <a:lstStyle/>
              <a:p>
                <a:r>
                  <a:rPr lang="zh-CN" altLang="zh-CN" kern="100" dirty="0">
                    <a:latin typeface="+mj-ea"/>
                    <a:ea typeface="+mj-ea"/>
                    <a:cs typeface="Times New Roman" panose="02020603050405020304" pitchFamily="18" charset="0"/>
                  </a:rPr>
                  <a:t>上图的</a:t>
                </a:r>
                <a14:m>
                  <m:oMath xmlns:m="http://schemas.openxmlformats.org/officeDocument/2006/math">
                    <m:sSubSup>
                      <m:sSubSupPr>
                        <m:ctrlPr>
                          <a:rPr lang="zh-CN" altLang="zh-CN" i="1">
                            <a:effectLst/>
                            <a:latin typeface="Cambria Math" panose="02040503050406030204" pitchFamily="18" charset="0"/>
                            <a:ea typeface="+mj-ea"/>
                          </a:rPr>
                        </m:ctrlPr>
                      </m:sSubSupPr>
                      <m:e>
                        <m:r>
                          <a:rPr lang="en-US" altLang="zh-CN" i="1" kern="100">
                            <a:latin typeface="Cambria Math" panose="02040503050406030204" pitchFamily="18" charset="0"/>
                            <a:ea typeface="+mj-ea"/>
                            <a:cs typeface="Times New Roman" panose="02020603050405020304" pitchFamily="18" charset="0"/>
                          </a:rPr>
                          <m:t>𝑥</m:t>
                        </m:r>
                      </m:e>
                      <m:sub>
                        <m:r>
                          <a:rPr lang="en-US" altLang="zh-CN" i="1" kern="100">
                            <a:latin typeface="Cambria Math" panose="02040503050406030204" pitchFamily="18" charset="0"/>
                            <a:ea typeface="+mj-ea"/>
                            <a:cs typeface="Times New Roman" panose="02020603050405020304" pitchFamily="18" charset="0"/>
                          </a:rPr>
                          <m:t>2</m:t>
                        </m:r>
                      </m:sub>
                      <m:sup>
                        <m:d>
                          <m:dPr>
                            <m:ctrlPr>
                              <a:rPr lang="zh-CN" altLang="zh-CN" i="1">
                                <a:effectLst/>
                                <a:latin typeface="Cambria Math" panose="02040503050406030204" pitchFamily="18" charset="0"/>
                                <a:ea typeface="+mj-ea"/>
                              </a:rPr>
                            </m:ctrlPr>
                          </m:dPr>
                          <m:e>
                            <m:r>
                              <a:rPr lang="en-US" altLang="zh-CN" i="1" kern="100">
                                <a:latin typeface="Cambria Math" panose="02040503050406030204" pitchFamily="18" charset="0"/>
                                <a:ea typeface="+mj-ea"/>
                                <a:cs typeface="Times New Roman" panose="02020603050405020304" pitchFamily="18" charset="0"/>
                              </a:rPr>
                              <m:t>2</m:t>
                            </m:r>
                          </m:e>
                        </m:d>
                      </m:sup>
                    </m:sSubSup>
                    <m:r>
                      <a:rPr lang="en-US" altLang="zh-CN" i="1" kern="100">
                        <a:latin typeface="Cambria Math" panose="02040503050406030204" pitchFamily="18" charset="0"/>
                        <a:ea typeface="+mj-ea"/>
                        <a:cs typeface="Times New Roman" panose="02020603050405020304" pitchFamily="18" charset="0"/>
                      </a:rPr>
                      <m:t>=3</m:t>
                    </m:r>
                    <m:r>
                      <a:rPr lang="en-US" altLang="zh-CN" b="0" i="1" kern="100" smtClean="0">
                        <a:latin typeface="Cambria Math" panose="02040503050406030204" pitchFamily="18" charset="0"/>
                        <a:ea typeface="+mj-ea"/>
                        <a:cs typeface="Times New Roman" panose="02020603050405020304" pitchFamily="18" charset="0"/>
                      </a:rPr>
                      <m:t>1</m:t>
                    </m:r>
                    <m:r>
                      <a:rPr lang="en-US" altLang="zh-CN" i="1" kern="100">
                        <a:latin typeface="Cambria Math" panose="02040503050406030204" pitchFamily="18" charset="0"/>
                        <a:ea typeface="+mj-ea"/>
                        <a:cs typeface="Times New Roman" panose="02020603050405020304" pitchFamily="18" charset="0"/>
                      </a:rPr>
                      <m:t>,</m:t>
                    </m:r>
                    <m:sSubSup>
                      <m:sSubSupPr>
                        <m:ctrlPr>
                          <a:rPr lang="zh-CN" altLang="zh-CN" i="1">
                            <a:effectLst/>
                            <a:latin typeface="Cambria Math" panose="02040503050406030204" pitchFamily="18" charset="0"/>
                            <a:ea typeface="+mj-ea"/>
                          </a:rPr>
                        </m:ctrlPr>
                      </m:sSubSupPr>
                      <m:e>
                        <m:r>
                          <a:rPr lang="en-US" altLang="zh-CN" i="1" kern="100">
                            <a:latin typeface="Cambria Math" panose="02040503050406030204" pitchFamily="18" charset="0"/>
                            <a:ea typeface="+mj-ea"/>
                            <a:cs typeface="Times New Roman" panose="02020603050405020304" pitchFamily="18" charset="0"/>
                          </a:rPr>
                          <m:t>𝑥</m:t>
                        </m:r>
                      </m:e>
                      <m:sub>
                        <m:r>
                          <a:rPr lang="en-US" altLang="zh-CN" i="1" kern="100">
                            <a:latin typeface="Cambria Math" panose="02040503050406030204" pitchFamily="18" charset="0"/>
                            <a:ea typeface="+mj-ea"/>
                            <a:cs typeface="Times New Roman" panose="02020603050405020304" pitchFamily="18" charset="0"/>
                          </a:rPr>
                          <m:t>3</m:t>
                        </m:r>
                      </m:sub>
                      <m:sup>
                        <m:d>
                          <m:dPr>
                            <m:ctrlPr>
                              <a:rPr lang="zh-CN" altLang="zh-CN" i="1">
                                <a:effectLst/>
                                <a:latin typeface="Cambria Math" panose="02040503050406030204" pitchFamily="18" charset="0"/>
                                <a:ea typeface="+mj-ea"/>
                              </a:rPr>
                            </m:ctrlPr>
                          </m:dPr>
                          <m:e>
                            <m:r>
                              <a:rPr lang="en-US" altLang="zh-CN" i="1" kern="100">
                                <a:latin typeface="Cambria Math" panose="02040503050406030204" pitchFamily="18" charset="0"/>
                                <a:ea typeface="+mj-ea"/>
                                <a:cs typeface="Times New Roman" panose="02020603050405020304" pitchFamily="18" charset="0"/>
                              </a:rPr>
                              <m:t>2</m:t>
                            </m:r>
                          </m:e>
                        </m:d>
                      </m:sup>
                    </m:sSubSup>
                    <m:r>
                      <a:rPr lang="en-US" altLang="zh-CN" i="1" kern="100">
                        <a:latin typeface="Cambria Math" panose="02040503050406030204" pitchFamily="18" charset="0"/>
                        <a:ea typeface="+mj-ea"/>
                        <a:cs typeface="Times New Roman" panose="02020603050405020304" pitchFamily="18" charset="0"/>
                      </a:rPr>
                      <m:t>=</m:t>
                    </m:r>
                    <m:r>
                      <a:rPr lang="en-US" altLang="zh-CN" b="0" i="1" kern="100" smtClean="0">
                        <a:latin typeface="Cambria Math" panose="02040503050406030204" pitchFamily="18" charset="0"/>
                        <a:ea typeface="+mj-ea"/>
                        <a:cs typeface="Times New Roman" panose="02020603050405020304" pitchFamily="18" charset="0"/>
                      </a:rPr>
                      <m:t>8</m:t>
                    </m:r>
                  </m:oMath>
                </a14:m>
                <a:endParaRPr lang="zh-CN" altLang="en-US" dirty="0">
                  <a:latin typeface="+mj-ea"/>
                  <a:ea typeface="+mj-ea"/>
                </a:endParaRPr>
              </a:p>
            </p:txBody>
          </p:sp>
        </mc:Choice>
        <mc:Fallback xmlns="">
          <p:sp>
            <p:nvSpPr>
              <p:cNvPr id="17" name="矩形 16"/>
              <p:cNvSpPr>
                <a:spLocks noRot="1" noChangeAspect="1" noMove="1" noResize="1" noEditPoints="1" noAdjustHandles="1" noChangeArrowheads="1" noChangeShapeType="1" noTextEdit="1"/>
              </p:cNvSpPr>
              <p:nvPr/>
            </p:nvSpPr>
            <p:spPr>
              <a:xfrm>
                <a:off x="6984038" y="6044969"/>
                <a:ext cx="3550652" cy="550985"/>
              </a:xfrm>
              <a:prstGeom prst="rect">
                <a:avLst/>
              </a:prstGeom>
              <a:blipFill rotWithShape="1">
                <a:blip r:embed="rId8"/>
                <a:stretch>
                  <a:fillRect l="-9" t="-73" r="1" b="38"/>
                </a:stretch>
              </a:blipFill>
            </p:spPr>
            <p:txBody>
              <a:bodyPr/>
              <a:lstStyle/>
              <a:p>
                <a:r>
                  <a:rPr lang="zh-CN" alt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线性回归</a:t>
            </a:r>
            <a:r>
              <a:rPr lang="en-US" altLang="zh-CN" dirty="0">
                <a:solidFill>
                  <a:schemeClr val="tx1"/>
                </a:solidFill>
              </a:rPr>
              <a:t>-</a:t>
            </a:r>
            <a:r>
              <a:rPr lang="zh-CN" altLang="en-US" dirty="0">
                <a:solidFill>
                  <a:schemeClr val="tx1"/>
                </a:solidFill>
              </a:rPr>
              <a:t>算法流程</a:t>
            </a:r>
          </a:p>
        </p:txBody>
      </p:sp>
      <mc:AlternateContent xmlns:mc="http://schemas.openxmlformats.org/markup-compatibility/2006" xmlns:a14="http://schemas.microsoft.com/office/drawing/2010/main">
        <mc:Choice Requires="a14">
          <p:sp>
            <p:nvSpPr>
              <p:cNvPr id="9" name="矩形 8"/>
              <p:cNvSpPr/>
              <p:nvPr/>
            </p:nvSpPr>
            <p:spPr>
              <a:xfrm>
                <a:off x="748814" y="3088969"/>
                <a:ext cx="5216813" cy="10772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h</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𝑥</m:t>
                          </m:r>
                        </m:e>
                      </m:d>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0</m:t>
                          </m:r>
                        </m:sub>
                      </m:sSub>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1</m:t>
                          </m:r>
                        </m:sub>
                      </m:s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0">
                              <a:latin typeface="Cambria Math" panose="02040503050406030204" pitchFamily="18" charset="0"/>
                            </a:rPr>
                            <m:t>1</m:t>
                          </m:r>
                        </m:sub>
                      </m:sSub>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2</m:t>
                          </m:r>
                        </m:sub>
                      </m:s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0">
                              <a:latin typeface="Cambria Math" panose="02040503050406030204" pitchFamily="18" charset="0"/>
                            </a:rPr>
                            <m:t>2</m:t>
                          </m:r>
                        </m:sub>
                      </m:sSub>
                      <m:r>
                        <a:rPr lang="zh-CN" altLang="en-US" sz="3200" i="0">
                          <a:latin typeface="Cambria Math" panose="02040503050406030204" pitchFamily="18" charset="0"/>
                        </a:rPr>
                        <m:t>+</m:t>
                      </m:r>
                    </m:oMath>
                  </m:oMathPara>
                </a14:m>
                <a:endParaRPr lang="en-US" altLang="zh-CN" sz="320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1">
                              <a:latin typeface="Cambria Math" panose="02040503050406030204" pitchFamily="18" charset="0"/>
                            </a:rPr>
                            <m:t>𝑛</m:t>
                          </m:r>
                        </m:sub>
                      </m:s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1">
                              <a:latin typeface="Cambria Math" panose="02040503050406030204" pitchFamily="18" charset="0"/>
                            </a:rPr>
                            <m:t>𝑛</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748814" y="3088969"/>
                <a:ext cx="5216813" cy="1077218"/>
              </a:xfrm>
              <a:prstGeom prst="rect">
                <a:avLst/>
              </a:prstGeom>
              <a:blipFill rotWithShape="1">
                <a:blip r:embed="rId3"/>
                <a:stretch>
                  <a:fillRect l="-3" t="-31" r="8" b="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037228" y="2333252"/>
                <a:ext cx="2793244" cy="451406"/>
              </a:xfrm>
              <a:prstGeom prst="rect">
                <a:avLst/>
              </a:prstGeom>
            </p:spPr>
            <p:txBody>
              <a:bodyPr wrap="square">
                <a:spAutoFit/>
              </a:bodyPr>
              <a:lstStyle/>
              <a:p>
                <a:pPr>
                  <a:lnSpc>
                    <a:spcPts val="2800"/>
                  </a:lnSpc>
                  <a:spcBef>
                    <a:spcPts val="900"/>
                  </a:spcBef>
                  <a:spcAft>
                    <a:spcPts val="900"/>
                  </a:spcAft>
                </a:pPr>
                <a14:m>
                  <m:oMath xmlns:m="http://schemas.openxmlformats.org/officeDocument/2006/math">
                    <m:r>
                      <a:rPr lang="en-US" altLang="zh-CN" sz="3600" i="1">
                        <a:solidFill>
                          <a:srgbClr val="FF0000"/>
                        </a:solidFill>
                        <a:latin typeface="Cambria Math" panose="02040503050406030204" pitchFamily="18" charset="0"/>
                        <a:ea typeface="+mj-ea"/>
                        <a:cs typeface="Times New Roman" panose="02020603050405020304" pitchFamily="18" charset="0"/>
                      </a:rPr>
                      <m:t>𝑥</m:t>
                    </m:r>
                  </m:oMath>
                </a14:m>
                <a:r>
                  <a:rPr lang="en-US" altLang="zh-CN" sz="3600" dirty="0">
                    <a:latin typeface="+mj-ea"/>
                    <a:ea typeface="+mj-ea"/>
                    <a:cs typeface="Times New Roman" panose="02020603050405020304" pitchFamily="18" charset="0"/>
                  </a:rPr>
                  <a:t> </a:t>
                </a:r>
                <a:r>
                  <a:rPr lang="zh-CN" altLang="en-US" sz="3200" dirty="0">
                    <a:latin typeface="+mj-ea"/>
                    <a:ea typeface="+mj-ea"/>
                    <a:cs typeface="Times New Roman" panose="02020603050405020304" pitchFamily="18" charset="0"/>
                  </a:rPr>
                  <a:t>和</a:t>
                </a:r>
                <a14:m>
                  <m:oMath xmlns:m="http://schemas.openxmlformats.org/officeDocument/2006/math">
                    <m:r>
                      <a:rPr lang="en-US" altLang="zh-CN" sz="3600" i="1">
                        <a:solidFill>
                          <a:srgbClr val="FF0000"/>
                        </a:solidFill>
                        <a:latin typeface="Cambria Math" panose="02040503050406030204" pitchFamily="18" charset="0"/>
                        <a:ea typeface="+mj-ea"/>
                        <a:cs typeface="Times New Roman" panose="02020603050405020304" pitchFamily="18" charset="0"/>
                      </a:rPr>
                      <m:t>𝑦</m:t>
                    </m:r>
                  </m:oMath>
                </a14:m>
                <a:r>
                  <a:rPr lang="en-US" altLang="zh-CN" sz="3600" dirty="0">
                    <a:solidFill>
                      <a:srgbClr val="FF0000"/>
                    </a:solidFill>
                    <a:latin typeface="+mj-ea"/>
                    <a:ea typeface="+mj-ea"/>
                    <a:cs typeface="Times New Roman" panose="02020603050405020304" pitchFamily="18" charset="0"/>
                  </a:rPr>
                  <a:t> </a:t>
                </a:r>
                <a:r>
                  <a:rPr lang="zh-CN" altLang="en-US" sz="3200" dirty="0">
                    <a:latin typeface="+mj-ea"/>
                    <a:ea typeface="+mj-ea"/>
                    <a:cs typeface="Times New Roman" panose="02020603050405020304" pitchFamily="18" charset="0"/>
                  </a:rPr>
                  <a:t>的关系</a:t>
                </a:r>
                <a:endParaRPr lang="zh-CN" altLang="zh-CN" sz="3200" dirty="0">
                  <a:latin typeface="+mj-ea"/>
                  <a:ea typeface="+mj-ea"/>
                  <a:cs typeface="Times New Roman" panose="020206030504050203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1037228" y="2333252"/>
                <a:ext cx="2793244" cy="451406"/>
              </a:xfrm>
              <a:prstGeom prst="rect">
                <a:avLst/>
              </a:prstGeom>
              <a:blipFill rotWithShape="1">
                <a:blip r:embed="rId4"/>
                <a:stretch>
                  <a:fillRect l="-10" t="-34101" r="5" b="41"/>
                </a:stretch>
              </a:blipFill>
            </p:spPr>
            <p:txBody>
              <a:bodyPr/>
              <a:lstStyle/>
              <a:p>
                <a:r>
                  <a:rPr lang="zh-CN" altLang="en-US">
                    <a:noFill/>
                  </a:rPr>
                  <a:t> </a:t>
                </a:r>
              </a:p>
            </p:txBody>
          </p:sp>
        </mc:Fallback>
      </mc:AlternateContent>
      <p:sp>
        <p:nvSpPr>
          <p:cNvPr id="24" name="上箭头 23"/>
          <p:cNvSpPr/>
          <p:nvPr/>
        </p:nvSpPr>
        <p:spPr>
          <a:xfrm rot="7392496">
            <a:off x="6116999" y="3502645"/>
            <a:ext cx="325382" cy="1013767"/>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 5"/>
              <p:cNvSpPr/>
              <p:nvPr/>
            </p:nvSpPr>
            <p:spPr>
              <a:xfrm>
                <a:off x="385189" y="5230684"/>
                <a:ext cx="6890565" cy="830997"/>
              </a:xfrm>
              <a:prstGeom prst="rect">
                <a:avLst/>
              </a:prstGeom>
            </p:spPr>
            <p:txBody>
              <a:bodyPr wrap="square">
                <a:spAutoFit/>
              </a:bodyPr>
              <a:lstStyle/>
              <a:p>
                <a:r>
                  <a:rPr lang="zh-CN" altLang="en-US" dirty="0"/>
                  <a:t>可以设</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0" smtClean="0">
                        <a:latin typeface="Cambria Math" panose="02040503050406030204" pitchFamily="18" charset="0"/>
                      </a:rPr>
                      <m:t>1</m:t>
                    </m:r>
                  </m:oMath>
                </a14:m>
                <a:endParaRPr lang="en-US" altLang="zh-CN" dirty="0"/>
              </a:p>
              <a:p>
                <a:r>
                  <a:rPr lang="zh-CN" altLang="en-US" dirty="0"/>
                  <a:t>则：</a:t>
                </a:r>
                <a14:m>
                  <m:oMath xmlns:m="http://schemas.openxmlformats.org/officeDocument/2006/math">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en-US" altLang="zh-CN" b="0" i="0" smtClean="0">
                            <a:latin typeface="Cambria Math" panose="02040503050406030204" pitchFamily="18" charset="0"/>
                          </a:rPr>
                          <m:t>0</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b="0" i="0" smtClean="0">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oMath>
                </a14:m>
                <a:r>
                  <a:rPr lang="en-US" altLang="zh-CN" dirty="0">
                    <a:latin typeface="Cambria Math" panose="02040503050406030204" pitchFamily="18" charset="0"/>
                  </a:rPr>
                  <a:t>=</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𝑤</m:t>
                        </m:r>
                      </m:e>
                      <m:sup>
                        <m:r>
                          <a:rPr lang="zh-CN" altLang="en-US" i="1">
                            <a:latin typeface="Cambria Math" panose="02040503050406030204" pitchFamily="18" charset="0"/>
                          </a:rPr>
                          <m:t>𝑇</m:t>
                        </m:r>
                      </m:sup>
                    </m:sSup>
                    <m:r>
                      <a:rPr lang="zh-CN" altLang="en-US" i="1">
                        <a:latin typeface="Cambria Math" panose="02040503050406030204" pitchFamily="18" charset="0"/>
                      </a:rPr>
                      <m:t>𝑋</m:t>
                    </m:r>
                  </m:oMath>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85189" y="5230684"/>
                <a:ext cx="6890565" cy="830997"/>
              </a:xfrm>
              <a:prstGeom prst="rect">
                <a:avLst/>
              </a:prstGeom>
              <a:blipFill rotWithShape="1">
                <a:blip r:embed="rId5"/>
                <a:stretch>
                  <a:fillRect l="-6" t="-23" r="8" b="-36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85189" y="6474122"/>
                <a:ext cx="9322799" cy="278089"/>
              </a:xfrm>
              <a:prstGeom prst="rect">
                <a:avLst/>
              </a:prstGeom>
            </p:spPr>
            <p:txBody>
              <a:bodyPr wrap="square">
                <a:spAutoFit/>
              </a:bodyPr>
              <a:lstStyle/>
              <a:p>
                <a:r>
                  <a:rPr lang="zh-CN" altLang="en-US" sz="1200" dirty="0">
                    <a:solidFill>
                      <a:srgbClr val="FF0000"/>
                    </a:solidFill>
                  </a:rPr>
                  <a:t>注意：若</a:t>
                </a:r>
                <a14:m>
                  <m:oMath xmlns:m="http://schemas.openxmlformats.org/officeDocument/2006/math">
                    <m:r>
                      <a:rPr lang="zh-CN" altLang="en-US" sz="1200" i="1" dirty="0">
                        <a:solidFill>
                          <a:srgbClr val="FF0000"/>
                        </a:solidFill>
                        <a:latin typeface="Cambria Math" panose="02040503050406030204" pitchFamily="18" charset="0"/>
                      </a:rPr>
                      <m:t>表达式</m:t>
                    </m:r>
                    <m:r>
                      <a:rPr lang="en-US" altLang="zh-CN" sz="1200" b="0" i="1" dirty="0" smtClean="0">
                        <a:solidFill>
                          <a:srgbClr val="FF0000"/>
                        </a:solidFill>
                        <a:latin typeface="Cambria Math" panose="02040503050406030204" pitchFamily="18" charset="0"/>
                      </a:rPr>
                      <m:t> </m:t>
                    </m:r>
                    <m:r>
                      <a:rPr lang="zh-CN" altLang="en-US" sz="1200" i="1">
                        <a:solidFill>
                          <a:srgbClr val="FF0000"/>
                        </a:solidFill>
                        <a:latin typeface="Cambria Math" panose="02040503050406030204" pitchFamily="18" charset="0"/>
                      </a:rPr>
                      <m:t>h</m:t>
                    </m:r>
                    <m:d>
                      <m:dPr>
                        <m:ctrlPr>
                          <a:rPr lang="zh-CN" altLang="en-US" sz="1200" i="1">
                            <a:solidFill>
                              <a:srgbClr val="FF0000"/>
                            </a:solidFill>
                            <a:latin typeface="Cambria Math" panose="02040503050406030204" pitchFamily="18" charset="0"/>
                          </a:rPr>
                        </m:ctrlPr>
                      </m:dPr>
                      <m:e>
                        <m:r>
                          <a:rPr lang="zh-CN" altLang="en-US" sz="1200" i="1">
                            <a:solidFill>
                              <a:srgbClr val="FF0000"/>
                            </a:solidFill>
                            <a:latin typeface="Cambria Math" panose="02040503050406030204" pitchFamily="18" charset="0"/>
                          </a:rPr>
                          <m:t>𝑥</m:t>
                        </m:r>
                      </m:e>
                    </m:d>
                    <m:r>
                      <a:rPr lang="zh-CN" altLang="en-US" sz="1200">
                        <a:solidFill>
                          <a:srgbClr val="FF0000"/>
                        </a:solidFill>
                        <a:latin typeface="Cambria Math" panose="02040503050406030204" pitchFamily="18" charset="0"/>
                      </a:rPr>
                      <m:t>=</m:t>
                    </m:r>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a:solidFill>
                              <a:srgbClr val="FF0000"/>
                            </a:solidFill>
                            <a:latin typeface="Cambria Math" panose="02040503050406030204" pitchFamily="18" charset="0"/>
                          </a:rPr>
                          <m:t>0</m:t>
                        </m:r>
                      </m:sub>
                    </m:sSub>
                    <m:r>
                      <a:rPr lang="zh-CN" altLang="en-US" sz="1200">
                        <a:solidFill>
                          <a:srgbClr val="FF0000"/>
                        </a:solidFill>
                        <a:latin typeface="Cambria Math" panose="02040503050406030204" pitchFamily="18" charset="0"/>
                      </a:rPr>
                      <m:t>+</m:t>
                    </m:r>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a:solidFill>
                              <a:srgbClr val="FF0000"/>
                            </a:solidFill>
                            <a:latin typeface="Cambria Math" panose="02040503050406030204" pitchFamily="18" charset="0"/>
                          </a:rPr>
                          <m:t>1</m:t>
                        </m:r>
                      </m:sub>
                    </m:sSub>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𝑥</m:t>
                        </m:r>
                      </m:e>
                      <m:sub>
                        <m:r>
                          <a:rPr lang="zh-CN" altLang="en-US" sz="1200">
                            <a:solidFill>
                              <a:srgbClr val="FF0000"/>
                            </a:solidFill>
                            <a:latin typeface="Cambria Math" panose="02040503050406030204" pitchFamily="18" charset="0"/>
                          </a:rPr>
                          <m:t>1</m:t>
                        </m:r>
                      </m:sub>
                    </m:sSub>
                    <m:r>
                      <a:rPr lang="zh-CN" altLang="en-US" sz="1200">
                        <a:solidFill>
                          <a:srgbClr val="FF0000"/>
                        </a:solidFill>
                        <a:latin typeface="Cambria Math" panose="02040503050406030204" pitchFamily="18" charset="0"/>
                      </a:rPr>
                      <m:t>+</m:t>
                    </m:r>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a:solidFill>
                              <a:srgbClr val="FF0000"/>
                            </a:solidFill>
                            <a:latin typeface="Cambria Math" panose="02040503050406030204" pitchFamily="18" charset="0"/>
                          </a:rPr>
                          <m:t>2</m:t>
                        </m:r>
                      </m:sub>
                    </m:sSub>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𝑥</m:t>
                        </m:r>
                      </m:e>
                      <m:sub>
                        <m:r>
                          <a:rPr lang="zh-CN" altLang="en-US" sz="1200">
                            <a:solidFill>
                              <a:srgbClr val="FF0000"/>
                            </a:solidFill>
                            <a:latin typeface="Cambria Math" panose="02040503050406030204" pitchFamily="18" charset="0"/>
                          </a:rPr>
                          <m:t>2</m:t>
                        </m:r>
                      </m:sub>
                    </m:sSub>
                    <m:r>
                      <a:rPr lang="zh-CN" altLang="en-US" sz="1200">
                        <a:solidFill>
                          <a:srgbClr val="FF0000"/>
                        </a:solidFill>
                        <a:latin typeface="Cambria Math" panose="02040503050406030204" pitchFamily="18" charset="0"/>
                      </a:rPr>
                      <m:t>+...+</m:t>
                    </m:r>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i="1">
                            <a:solidFill>
                              <a:srgbClr val="FF0000"/>
                            </a:solidFill>
                            <a:latin typeface="Cambria Math" panose="02040503050406030204" pitchFamily="18" charset="0"/>
                          </a:rPr>
                          <m:t>𝑛</m:t>
                        </m:r>
                      </m:sub>
                    </m:sSub>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𝑥</m:t>
                        </m:r>
                      </m:e>
                      <m:sub>
                        <m:r>
                          <a:rPr lang="zh-CN" altLang="en-US" sz="1200" i="1">
                            <a:solidFill>
                              <a:srgbClr val="FF0000"/>
                            </a:solidFill>
                            <a:latin typeface="Cambria Math" panose="02040503050406030204" pitchFamily="18" charset="0"/>
                          </a:rPr>
                          <m:t>𝑛</m:t>
                        </m:r>
                      </m:sub>
                    </m:sSub>
                    <m:r>
                      <a:rPr lang="zh-CN" altLang="en-US" sz="1200">
                        <a:solidFill>
                          <a:srgbClr val="FF0000"/>
                        </a:solidFill>
                        <a:latin typeface="Cambria Math" panose="02040503050406030204" pitchFamily="18" charset="0"/>
                      </a:rPr>
                      <m:t>+</m:t>
                    </m:r>
                    <m:r>
                      <a:rPr lang="en-US" altLang="zh-CN" sz="1200" b="0" i="1" smtClean="0">
                        <a:solidFill>
                          <a:srgbClr val="FF0000"/>
                        </a:solidFill>
                        <a:latin typeface="Cambria Math" panose="02040503050406030204" pitchFamily="18" charset="0"/>
                      </a:rPr>
                      <m:t>𝑏</m:t>
                    </m:r>
                    <m:r>
                      <a:rPr lang="zh-CN" altLang="en-US" sz="1200" i="1">
                        <a:solidFill>
                          <a:srgbClr val="FF0000"/>
                        </a:solidFill>
                        <a:latin typeface="Cambria Math" panose="02040503050406030204" pitchFamily="18" charset="0"/>
                      </a:rPr>
                      <m:t>，</m:t>
                    </m:r>
                    <m:r>
                      <a:rPr lang="en-US" altLang="zh-CN" sz="1200" b="0" i="1" smtClean="0">
                        <a:solidFill>
                          <a:srgbClr val="FF0000"/>
                        </a:solidFill>
                        <a:latin typeface="Cambria Math" panose="02040503050406030204" pitchFamily="18" charset="0"/>
                      </a:rPr>
                      <m:t>   </m:t>
                    </m:r>
                    <m:r>
                      <a:rPr lang="zh-CN" altLang="en-US" sz="1200" i="1">
                        <a:solidFill>
                          <a:srgbClr val="FF0000"/>
                        </a:solidFill>
                        <a:latin typeface="Cambria Math" panose="02040503050406030204" pitchFamily="18" charset="0"/>
                      </a:rPr>
                      <m:t>则</m:t>
                    </m:r>
                    <m:r>
                      <a:rPr lang="en-US" altLang="zh-CN" sz="1200" i="1">
                        <a:solidFill>
                          <a:srgbClr val="FF0000"/>
                        </a:solidFill>
                        <a:latin typeface="Cambria Math" panose="02040503050406030204" pitchFamily="18" charset="0"/>
                      </a:rPr>
                      <m:t>𝑏</m:t>
                    </m:r>
                  </m:oMath>
                </a14:m>
                <a:r>
                  <a:rPr lang="zh-CN" altLang="en-US" sz="1200" dirty="0">
                    <a:solidFill>
                      <a:srgbClr val="FF0000"/>
                    </a:solidFill>
                  </a:rPr>
                  <a:t>可以融入到</a:t>
                </a:r>
                <a14:m>
                  <m:oMath xmlns:m="http://schemas.openxmlformats.org/officeDocument/2006/math">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a:solidFill>
                              <a:srgbClr val="FF0000"/>
                            </a:solidFill>
                            <a:latin typeface="Cambria Math" panose="02040503050406030204" pitchFamily="18" charset="0"/>
                          </a:rPr>
                          <m:t>0</m:t>
                        </m:r>
                      </m:sub>
                    </m:sSub>
                  </m:oMath>
                </a14:m>
                <a:endParaRPr lang="zh-CN" altLang="en-US" sz="1400" dirty="0">
                  <a:solidFill>
                    <a:srgbClr val="FF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385189" y="6474122"/>
                <a:ext cx="9322799" cy="278089"/>
              </a:xfrm>
              <a:prstGeom prst="rect">
                <a:avLst/>
              </a:prstGeom>
              <a:blipFill rotWithShape="1">
                <a:blip r:embed="rId6"/>
                <a:stretch>
                  <a:fillRect l="-4" t="-107" r="1" b="-6073"/>
                </a:stretch>
              </a:blipFill>
            </p:spPr>
            <p:txBody>
              <a:bodyPr/>
              <a:lstStyle/>
              <a:p>
                <a:r>
                  <a:rPr lang="zh-CN" altLang="en-US">
                    <a:noFill/>
                  </a:rPr>
                  <a:t> </a:t>
                </a:r>
              </a:p>
            </p:txBody>
          </p:sp>
        </mc:Fallback>
      </mc:AlternateContent>
      <p:sp>
        <p:nvSpPr>
          <p:cNvPr id="17" name="圆角矩形 1"/>
          <p:cNvSpPr/>
          <p:nvPr/>
        </p:nvSpPr>
        <p:spPr>
          <a:xfrm>
            <a:off x="6710147" y="4540154"/>
            <a:ext cx="2543033" cy="723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latin typeface="+mj-ea"/>
                <a:ea typeface="+mj-ea"/>
              </a:rPr>
              <a:t>模型</a:t>
            </a:r>
          </a:p>
        </p:txBody>
      </p:sp>
      <p:sp>
        <p:nvSpPr>
          <p:cNvPr id="19" name="圆角矩形 11"/>
          <p:cNvSpPr/>
          <p:nvPr/>
        </p:nvSpPr>
        <p:spPr>
          <a:xfrm>
            <a:off x="6710147" y="3205587"/>
            <a:ext cx="2543033" cy="7233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dirty="0">
                <a:latin typeface="+mj-ea"/>
                <a:ea typeface="+mj-ea"/>
              </a:rPr>
              <a:t>机器学习算法</a:t>
            </a:r>
          </a:p>
        </p:txBody>
      </p:sp>
      <p:sp>
        <p:nvSpPr>
          <p:cNvPr id="21" name="圆角矩形 15"/>
          <p:cNvSpPr/>
          <p:nvPr/>
        </p:nvSpPr>
        <p:spPr>
          <a:xfrm>
            <a:off x="6710148" y="1835623"/>
            <a:ext cx="2543032" cy="72333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800" dirty="0">
                <a:latin typeface="+mj-ea"/>
                <a:ea typeface="+mj-ea"/>
              </a:rPr>
              <a:t>训练数据</a:t>
            </a:r>
          </a:p>
        </p:txBody>
      </p:sp>
      <p:sp>
        <p:nvSpPr>
          <p:cNvPr id="25" name="圆角矩形 2"/>
          <p:cNvSpPr/>
          <p:nvPr/>
        </p:nvSpPr>
        <p:spPr>
          <a:xfrm>
            <a:off x="4229999" y="4540154"/>
            <a:ext cx="1806460" cy="723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latin typeface="+mj-ea"/>
                <a:ea typeface="+mj-ea"/>
              </a:rPr>
              <a:t>特征</a:t>
            </a:r>
          </a:p>
        </p:txBody>
      </p:sp>
      <p:sp>
        <p:nvSpPr>
          <p:cNvPr id="26" name="圆角矩形 17"/>
          <p:cNvSpPr/>
          <p:nvPr/>
        </p:nvSpPr>
        <p:spPr>
          <a:xfrm>
            <a:off x="9987886" y="4540154"/>
            <a:ext cx="1818925" cy="723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latin typeface="+mj-ea"/>
                <a:ea typeface="+mj-ea"/>
              </a:rPr>
              <a:t>预测结果</a:t>
            </a:r>
          </a:p>
        </p:txBody>
      </p:sp>
      <p:sp>
        <p:nvSpPr>
          <p:cNvPr id="27" name="右箭头 3"/>
          <p:cNvSpPr/>
          <p:nvPr/>
        </p:nvSpPr>
        <p:spPr>
          <a:xfrm>
            <a:off x="6036454" y="4736341"/>
            <a:ext cx="705133" cy="330957"/>
          </a:xfrm>
          <a:prstGeom prst="rightArrow">
            <a:avLst/>
          </a:prstGeom>
          <a:solidFill>
            <a:srgbClr val="0066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8" name="右箭头 19"/>
          <p:cNvSpPr/>
          <p:nvPr/>
        </p:nvSpPr>
        <p:spPr>
          <a:xfrm>
            <a:off x="9267966" y="4714733"/>
            <a:ext cx="705133" cy="352565"/>
          </a:xfrm>
          <a:prstGeom prst="rightArrow">
            <a:avLst/>
          </a:prstGeom>
          <a:solidFill>
            <a:srgbClr val="0066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9" name="下箭头 4"/>
          <p:cNvSpPr/>
          <p:nvPr/>
        </p:nvSpPr>
        <p:spPr>
          <a:xfrm>
            <a:off x="7779222" y="2639564"/>
            <a:ext cx="322997" cy="530626"/>
          </a:xfrm>
          <a:prstGeom prst="downArrow">
            <a:avLst/>
          </a:prstGeom>
          <a:solidFill>
            <a:srgbClr val="0066C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下箭头 21"/>
          <p:cNvSpPr/>
          <p:nvPr/>
        </p:nvSpPr>
        <p:spPr>
          <a:xfrm>
            <a:off x="7779222" y="4009528"/>
            <a:ext cx="322997" cy="530626"/>
          </a:xfrm>
          <a:prstGeom prst="downArrow">
            <a:avLst/>
          </a:prstGeom>
          <a:solidFill>
            <a:srgbClr val="0066C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线性回归</a:t>
            </a:r>
            <a:r>
              <a:rPr lang="en-US" altLang="zh-CN" dirty="0">
                <a:solidFill>
                  <a:schemeClr val="tx1"/>
                </a:solidFill>
              </a:rPr>
              <a:t>-</a:t>
            </a:r>
            <a:r>
              <a:rPr lang="zh-CN" altLang="en-US" dirty="0">
                <a:solidFill>
                  <a:schemeClr val="tx1"/>
                </a:solidFill>
              </a:rPr>
              <a:t>算法流程</a:t>
            </a:r>
          </a:p>
        </p:txBody>
      </p:sp>
      <mc:AlternateContent xmlns:mc="http://schemas.openxmlformats.org/markup-compatibility/2006" xmlns:a14="http://schemas.microsoft.com/office/drawing/2010/main">
        <mc:Choice Requires="a14">
          <p:sp>
            <p:nvSpPr>
              <p:cNvPr id="9" name="矩形 8"/>
              <p:cNvSpPr/>
              <p:nvPr/>
            </p:nvSpPr>
            <p:spPr>
              <a:xfrm>
                <a:off x="515247" y="1519475"/>
                <a:ext cx="5216813" cy="10772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h</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𝑥</m:t>
                          </m:r>
                        </m:e>
                      </m:d>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0</m:t>
                          </m:r>
                        </m:sub>
                      </m:sSub>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1</m:t>
                          </m:r>
                        </m:sub>
                      </m:s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0">
                              <a:latin typeface="Cambria Math" panose="02040503050406030204" pitchFamily="18" charset="0"/>
                            </a:rPr>
                            <m:t>1</m:t>
                          </m:r>
                        </m:sub>
                      </m:sSub>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0">
                              <a:latin typeface="Cambria Math" panose="02040503050406030204" pitchFamily="18" charset="0"/>
                            </a:rPr>
                            <m:t>2</m:t>
                          </m:r>
                        </m:sub>
                      </m:s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0">
                              <a:latin typeface="Cambria Math" panose="02040503050406030204" pitchFamily="18" charset="0"/>
                            </a:rPr>
                            <m:t>2</m:t>
                          </m:r>
                        </m:sub>
                      </m:sSub>
                      <m:r>
                        <a:rPr lang="zh-CN" altLang="en-US" sz="3200" i="0">
                          <a:latin typeface="Cambria Math" panose="02040503050406030204" pitchFamily="18" charset="0"/>
                        </a:rPr>
                        <m:t>+</m:t>
                      </m:r>
                    </m:oMath>
                  </m:oMathPara>
                </a14:m>
                <a:endParaRPr lang="en-US" altLang="zh-CN" sz="320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𝑤</m:t>
                          </m:r>
                        </m:e>
                        <m:sub>
                          <m:r>
                            <a:rPr lang="zh-CN" altLang="en-US" sz="3200" i="1">
                              <a:latin typeface="Cambria Math" panose="02040503050406030204" pitchFamily="18" charset="0"/>
                            </a:rPr>
                            <m:t>𝑛</m:t>
                          </m:r>
                        </m:sub>
                      </m:s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𝑥</m:t>
                          </m:r>
                        </m:e>
                        <m:sub>
                          <m:r>
                            <a:rPr lang="zh-CN" altLang="en-US" sz="3200" i="1">
                              <a:latin typeface="Cambria Math" panose="02040503050406030204" pitchFamily="18" charset="0"/>
                            </a:rPr>
                            <m:t>𝑛</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15247" y="1519475"/>
                <a:ext cx="5216813" cy="1077218"/>
              </a:xfrm>
              <a:prstGeom prst="rect">
                <a:avLst/>
              </a:prstGeom>
              <a:blipFill rotWithShape="1">
                <a:blip r:embed="rId3"/>
                <a:stretch>
                  <a:fillRect l="-5" t="-52" r="11" b="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19735" y="4238625"/>
                <a:ext cx="5312410" cy="1989455"/>
              </a:xfrm>
              <a:prstGeom prst="rect">
                <a:avLst/>
              </a:prstGeom>
            </p:spPr>
            <p:txBody>
              <a:bodyPr wrap="square">
                <a:spAutoFit/>
              </a:bodyPr>
              <a:lstStyle/>
              <a:p>
                <a:pPr indent="266700" algn="just">
                  <a:lnSpc>
                    <a:spcPct val="150000"/>
                  </a:lnSpc>
                  <a:spcAft>
                    <a:spcPts val="0"/>
                  </a:spcAft>
                </a:pPr>
                <a:r>
                  <a:rPr lang="zh-CN" altLang="zh-CN" kern="100" dirty="0">
                    <a:latin typeface="+mj-ea"/>
                    <a:ea typeface="+mj-ea"/>
                  </a:rPr>
                  <a:t>要找到一组 </a:t>
                </a:r>
                <a14:m>
                  <m:oMath xmlns:m="http://schemas.openxmlformats.org/officeDocument/2006/math">
                    <m:r>
                      <a:rPr lang="en-US" altLang="zh-CN" i="1" kern="100">
                        <a:latin typeface="Cambria Math" panose="02040503050406030204" pitchFamily="18" charset="0"/>
                        <a:ea typeface="+mj-ea"/>
                      </a:rPr>
                      <m:t>𝑤</m:t>
                    </m:r>
                    <m:r>
                      <a:rPr lang="en-US" altLang="zh-CN" i="1" kern="100">
                        <a:latin typeface="Cambria Math" panose="02040503050406030204" pitchFamily="18" charset="0"/>
                        <a:ea typeface="+mj-ea"/>
                      </a:rPr>
                      <m:t>(</m:t>
                    </m:r>
                    <m:sSub>
                      <m:sSubPr>
                        <m:ctrlPr>
                          <a:rPr lang="zh-CN" altLang="zh-CN" i="1" kern="100">
                            <a:latin typeface="Cambria Math" panose="02040503050406030204" pitchFamily="18" charset="0"/>
                            <a:ea typeface="+mj-ea"/>
                          </a:rPr>
                        </m:ctrlPr>
                      </m:sSubPr>
                      <m:e>
                        <m:r>
                          <a:rPr lang="en-US" altLang="zh-CN" i="1" kern="100">
                            <a:latin typeface="Cambria Math" panose="02040503050406030204" pitchFamily="18" charset="0"/>
                            <a:ea typeface="+mj-ea"/>
                          </a:rPr>
                          <m:t>𝑤</m:t>
                        </m:r>
                      </m:e>
                      <m:sub>
                        <m:r>
                          <a:rPr lang="en-US" altLang="zh-CN" i="1" kern="100">
                            <a:latin typeface="Cambria Math" panose="02040503050406030204" pitchFamily="18" charset="0"/>
                            <a:ea typeface="+mj-ea"/>
                          </a:rPr>
                          <m:t>0</m:t>
                        </m:r>
                      </m:sub>
                    </m:sSub>
                    <m:r>
                      <a:rPr lang="en-US" altLang="zh-CN" i="1" kern="100">
                        <a:latin typeface="Cambria Math" panose="02040503050406030204" pitchFamily="18" charset="0"/>
                        <a:ea typeface="+mj-ea"/>
                      </a:rPr>
                      <m:t>,</m:t>
                    </m:r>
                    <m:sSub>
                      <m:sSubPr>
                        <m:ctrlPr>
                          <a:rPr lang="zh-CN" altLang="zh-CN" i="1" kern="100">
                            <a:latin typeface="Cambria Math" panose="02040503050406030204" pitchFamily="18" charset="0"/>
                            <a:ea typeface="+mj-ea"/>
                          </a:rPr>
                        </m:ctrlPr>
                      </m:sSubPr>
                      <m:e>
                        <m:r>
                          <a:rPr lang="en-US" altLang="zh-CN" i="1" kern="100">
                            <a:latin typeface="Cambria Math" panose="02040503050406030204" pitchFamily="18" charset="0"/>
                            <a:ea typeface="+mj-ea"/>
                          </a:rPr>
                          <m:t>𝑤</m:t>
                        </m:r>
                      </m:e>
                      <m:sub>
                        <m:r>
                          <a:rPr lang="en-US" altLang="zh-CN" i="1" kern="100">
                            <a:latin typeface="Cambria Math" panose="02040503050406030204" pitchFamily="18" charset="0"/>
                            <a:ea typeface="+mj-ea"/>
                          </a:rPr>
                          <m:t>1</m:t>
                        </m:r>
                      </m:sub>
                    </m:sSub>
                    <m:r>
                      <a:rPr lang="en-US" altLang="zh-CN" i="1" kern="100">
                        <a:latin typeface="Cambria Math" panose="02040503050406030204" pitchFamily="18" charset="0"/>
                        <a:ea typeface="+mj-ea"/>
                      </a:rPr>
                      <m:t>,</m:t>
                    </m:r>
                    <m:sSub>
                      <m:sSubPr>
                        <m:ctrlPr>
                          <a:rPr lang="zh-CN" altLang="zh-CN" i="1" kern="100">
                            <a:latin typeface="Cambria Math" panose="02040503050406030204" pitchFamily="18" charset="0"/>
                            <a:ea typeface="+mj-ea"/>
                          </a:rPr>
                        </m:ctrlPr>
                      </m:sSubPr>
                      <m:e>
                        <m:r>
                          <a:rPr lang="en-US" altLang="zh-CN" i="1" kern="100">
                            <a:latin typeface="Cambria Math" panose="02040503050406030204" pitchFamily="18" charset="0"/>
                            <a:ea typeface="+mj-ea"/>
                          </a:rPr>
                          <m:t>𝑤</m:t>
                        </m:r>
                      </m:e>
                      <m:sub>
                        <m:r>
                          <a:rPr lang="en-US" altLang="zh-CN" i="1" kern="100">
                            <a:latin typeface="Cambria Math" panose="02040503050406030204" pitchFamily="18" charset="0"/>
                            <a:ea typeface="+mj-ea"/>
                          </a:rPr>
                          <m:t>2</m:t>
                        </m:r>
                      </m:sub>
                    </m:sSub>
                    <m:r>
                      <a:rPr lang="en-US" altLang="zh-CN" i="1" kern="100">
                        <a:latin typeface="Cambria Math" panose="02040503050406030204" pitchFamily="18" charset="0"/>
                        <a:ea typeface="+mj-ea"/>
                      </a:rPr>
                      <m:t>,...,</m:t>
                    </m:r>
                    <m:sSub>
                      <m:sSubPr>
                        <m:ctrlPr>
                          <a:rPr lang="zh-CN" altLang="zh-CN" i="1" kern="100">
                            <a:latin typeface="Cambria Math" panose="02040503050406030204" pitchFamily="18" charset="0"/>
                            <a:ea typeface="+mj-ea"/>
                          </a:rPr>
                        </m:ctrlPr>
                      </m:sSubPr>
                      <m:e>
                        <m:r>
                          <a:rPr lang="en-US" altLang="zh-CN" i="1" kern="100">
                            <a:latin typeface="Cambria Math" panose="02040503050406030204" pitchFamily="18" charset="0"/>
                            <a:ea typeface="+mj-ea"/>
                          </a:rPr>
                          <m:t>𝑤</m:t>
                        </m:r>
                      </m:e>
                      <m:sub>
                        <m:r>
                          <a:rPr lang="en-US" altLang="zh-CN" i="1" kern="100">
                            <a:latin typeface="Cambria Math" panose="02040503050406030204" pitchFamily="18" charset="0"/>
                            <a:ea typeface="+mj-ea"/>
                          </a:rPr>
                          <m:t>𝑛</m:t>
                        </m:r>
                      </m:sub>
                    </m:sSub>
                    <m:r>
                      <a:rPr lang="en-US" altLang="zh-CN" i="1" kern="100">
                        <a:latin typeface="Cambria Math" panose="02040503050406030204" pitchFamily="18" charset="0"/>
                        <a:ea typeface="+mj-ea"/>
                      </a:rPr>
                      <m:t>)</m:t>
                    </m:r>
                  </m:oMath>
                </a14:m>
                <a:r>
                  <a:rPr lang="en-US" altLang="zh-CN" kern="100" dirty="0">
                    <a:latin typeface="+mj-ea"/>
                    <a:ea typeface="+mj-ea"/>
                  </a:rPr>
                  <a:t> </a:t>
                </a:r>
                <a:r>
                  <a:rPr lang="zh-CN" altLang="zh-CN" kern="100" dirty="0">
                    <a:latin typeface="+mj-ea"/>
                    <a:ea typeface="+mj-ea"/>
                  </a:rPr>
                  <a:t>，使得</a:t>
                </a:r>
                <a14:m>
                  <m:oMath xmlns:m="http://schemas.openxmlformats.org/officeDocument/2006/math">
                    <m:r>
                      <a:rPr lang="en-US" altLang="zh-CN" i="1">
                        <a:latin typeface="Cambria Math" panose="02040503050406030204" pitchFamily="18" charset="0"/>
                        <a:ea typeface="+mj-ea"/>
                      </a:rPr>
                      <m:t>𝐽</m:t>
                    </m:r>
                    <m:d>
                      <m:dPr>
                        <m:ctrlPr>
                          <a:rPr lang="en-US" altLang="zh-CN" i="1">
                            <a:latin typeface="Cambria Math" panose="02040503050406030204" pitchFamily="18" charset="0"/>
                            <a:ea typeface="+mj-ea"/>
                          </a:rPr>
                        </m:ctrlPr>
                      </m:dPr>
                      <m:e>
                        <m:r>
                          <a:rPr lang="en-US" altLang="zh-CN" i="1">
                            <a:latin typeface="Cambria Math" panose="02040503050406030204" pitchFamily="18" charset="0"/>
                            <a:ea typeface="+mj-ea"/>
                          </a:rPr>
                          <m:t>𝑤</m:t>
                        </m:r>
                      </m:e>
                    </m:d>
                    <m:r>
                      <a:rPr lang="en-US" altLang="zh-CN" i="1">
                        <a:latin typeface="Cambria Math" panose="02040503050406030204" pitchFamily="18" charset="0"/>
                        <a:ea typeface="+mj-ea"/>
                      </a:rPr>
                      <m:t>=</m:t>
                    </m:r>
                    <m:f>
                      <m:fPr>
                        <m:ctrlPr>
                          <a:rPr lang="zh-CN" altLang="en-US" i="1">
                            <a:latin typeface="Cambria Math" panose="02040503050406030204" pitchFamily="18" charset="0"/>
                            <a:ea typeface="+mj-ea"/>
                          </a:rPr>
                        </m:ctrlPr>
                      </m:fPr>
                      <m:num>
                        <m:r>
                          <a:rPr lang="zh-CN" altLang="en-US">
                            <a:latin typeface="Cambria Math" panose="02040503050406030204" pitchFamily="18" charset="0"/>
                            <a:ea typeface="+mj-ea"/>
                          </a:rPr>
                          <m:t>1</m:t>
                        </m:r>
                      </m:num>
                      <m:den>
                        <m:r>
                          <a:rPr lang="zh-CN" altLang="en-US">
                            <a:latin typeface="Cambria Math" panose="02040503050406030204" pitchFamily="18" charset="0"/>
                            <a:ea typeface="+mj-ea"/>
                          </a:rPr>
                          <m:t>2</m:t>
                        </m:r>
                      </m:den>
                    </m:f>
                    <m:nary>
                      <m:naryPr>
                        <m:chr m:val="∑"/>
                        <m:limLoc m:val="undOvr"/>
                        <m:ctrlPr>
                          <a:rPr lang="zh-CN" altLang="zh-CN" i="1" kern="100">
                            <a:latin typeface="Cambria Math" panose="02040503050406030204" pitchFamily="18" charset="0"/>
                            <a:ea typeface="+mj-ea"/>
                          </a:rPr>
                        </m:ctrlPr>
                      </m:naryPr>
                      <m:sub>
                        <m:r>
                          <a:rPr lang="en-US" altLang="zh-CN" i="1" kern="100">
                            <a:latin typeface="Cambria Math" panose="02040503050406030204" pitchFamily="18" charset="0"/>
                            <a:ea typeface="+mj-ea"/>
                          </a:rPr>
                          <m:t>𝑖</m:t>
                        </m:r>
                        <m:r>
                          <a:rPr lang="en-US" altLang="zh-CN" i="1" kern="100">
                            <a:latin typeface="Cambria Math" panose="02040503050406030204" pitchFamily="18" charset="0"/>
                            <a:ea typeface="+mj-ea"/>
                          </a:rPr>
                          <m:t>=1</m:t>
                        </m:r>
                      </m:sub>
                      <m:sup>
                        <m:r>
                          <a:rPr lang="en-US" altLang="zh-CN" i="1" kern="100">
                            <a:latin typeface="Cambria Math" panose="02040503050406030204" pitchFamily="18" charset="0"/>
                            <a:ea typeface="+mj-ea"/>
                          </a:rPr>
                          <m:t>𝑚</m:t>
                        </m:r>
                      </m:sup>
                      <m:e>
                        <m:r>
                          <a:rPr lang="en-US" altLang="zh-CN" i="1" kern="100">
                            <a:latin typeface="Cambria Math" panose="02040503050406030204" pitchFamily="18" charset="0"/>
                            <a:ea typeface="+mj-ea"/>
                          </a:rPr>
                          <m:t>(</m:t>
                        </m:r>
                      </m:e>
                    </m:nary>
                    <m:r>
                      <a:rPr lang="en-US" altLang="zh-CN" i="1" kern="100">
                        <a:latin typeface="Cambria Math" panose="02040503050406030204" pitchFamily="18" charset="0"/>
                        <a:ea typeface="+mj-ea"/>
                      </a:rPr>
                      <m:t>h</m:t>
                    </m:r>
                    <m:r>
                      <a:rPr lang="en-US" altLang="zh-CN" i="1" kern="100">
                        <a:latin typeface="Cambria Math" panose="02040503050406030204" pitchFamily="18" charset="0"/>
                        <a:ea typeface="+mj-ea"/>
                      </a:rPr>
                      <m:t>(</m:t>
                    </m:r>
                    <m:sSup>
                      <m:sSupPr>
                        <m:ctrlPr>
                          <a:rPr lang="zh-CN" altLang="en-US" i="1">
                            <a:latin typeface="Cambria Math" panose="02040503050406030204" pitchFamily="18" charset="0"/>
                            <a:ea typeface="+mj-ea"/>
                          </a:rPr>
                        </m:ctrlPr>
                      </m:sSupPr>
                      <m:e>
                        <m:r>
                          <a:rPr lang="zh-CN" altLang="en-US" i="1">
                            <a:latin typeface="Cambria Math" panose="02040503050406030204" pitchFamily="18" charset="0"/>
                            <a:ea typeface="+mj-ea"/>
                          </a:rPr>
                          <m:t>𝑥</m:t>
                        </m:r>
                      </m:e>
                      <m:sup>
                        <m:d>
                          <m:dPr>
                            <m:ctrlPr>
                              <a:rPr lang="zh-CN" altLang="en-US" i="1">
                                <a:latin typeface="Cambria Math" panose="02040503050406030204" pitchFamily="18" charset="0"/>
                                <a:ea typeface="+mj-ea"/>
                              </a:rPr>
                            </m:ctrlPr>
                          </m:dPr>
                          <m:e>
                            <m:r>
                              <a:rPr lang="zh-CN" altLang="en-US" i="1">
                                <a:latin typeface="Cambria Math" panose="02040503050406030204" pitchFamily="18" charset="0"/>
                                <a:ea typeface="+mj-ea"/>
                              </a:rPr>
                              <m:t>𝑖</m:t>
                            </m:r>
                          </m:e>
                        </m:d>
                      </m:sup>
                    </m:sSup>
                    <m:r>
                      <a:rPr lang="en-US" altLang="zh-CN" i="1" kern="100">
                        <a:latin typeface="Cambria Math" panose="02040503050406030204" pitchFamily="18" charset="0"/>
                        <a:ea typeface="+mj-ea"/>
                      </a:rPr>
                      <m:t>)−</m:t>
                    </m:r>
                    <m:sSup>
                      <m:sSupPr>
                        <m:ctrlPr>
                          <a:rPr lang="zh-CN" altLang="en-US" i="1">
                            <a:latin typeface="Cambria Math" panose="02040503050406030204" pitchFamily="18" charset="0"/>
                            <a:ea typeface="+mj-ea"/>
                          </a:rPr>
                        </m:ctrlPr>
                      </m:sSupPr>
                      <m:e>
                        <m:r>
                          <a:rPr lang="zh-CN" altLang="en-US" i="1">
                            <a:latin typeface="Cambria Math" panose="02040503050406030204" pitchFamily="18" charset="0"/>
                            <a:ea typeface="+mj-ea"/>
                          </a:rPr>
                          <m:t>𝑦</m:t>
                        </m:r>
                      </m:e>
                      <m:sup>
                        <m:d>
                          <m:dPr>
                            <m:ctrlPr>
                              <a:rPr lang="zh-CN" altLang="en-US" i="1">
                                <a:latin typeface="Cambria Math" panose="02040503050406030204" pitchFamily="18" charset="0"/>
                                <a:ea typeface="+mj-ea"/>
                              </a:rPr>
                            </m:ctrlPr>
                          </m:dPr>
                          <m:e>
                            <m:r>
                              <a:rPr lang="zh-CN" altLang="en-US" i="1">
                                <a:latin typeface="Cambria Math" panose="02040503050406030204" pitchFamily="18" charset="0"/>
                                <a:ea typeface="+mj-ea"/>
                              </a:rPr>
                              <m:t>𝑖</m:t>
                            </m:r>
                          </m:e>
                        </m:d>
                      </m:sup>
                    </m:sSup>
                    <m:sSup>
                      <m:sSupPr>
                        <m:ctrlPr>
                          <a:rPr lang="zh-CN" altLang="zh-CN" i="1" kern="100">
                            <a:latin typeface="Cambria Math" panose="02040503050406030204" pitchFamily="18" charset="0"/>
                            <a:ea typeface="+mj-ea"/>
                          </a:rPr>
                        </m:ctrlPr>
                      </m:sSupPr>
                      <m:e>
                        <m:r>
                          <a:rPr lang="en-US" altLang="zh-CN" i="1" kern="100">
                            <a:latin typeface="Cambria Math" panose="02040503050406030204" pitchFamily="18" charset="0"/>
                            <a:ea typeface="+mj-ea"/>
                          </a:rPr>
                          <m:t>)</m:t>
                        </m:r>
                      </m:e>
                      <m:sup>
                        <m:r>
                          <a:rPr lang="en-US" altLang="zh-CN" i="1" kern="100">
                            <a:latin typeface="Cambria Math" panose="02040503050406030204" pitchFamily="18" charset="0"/>
                            <a:ea typeface="+mj-ea"/>
                          </a:rPr>
                          <m:t>2</m:t>
                        </m:r>
                      </m:sup>
                    </m:sSup>
                  </m:oMath>
                </a14:m>
                <a:r>
                  <a:rPr lang="en-US" altLang="zh-CN" kern="100" dirty="0">
                    <a:latin typeface="+mj-ea"/>
                    <a:ea typeface="+mj-ea"/>
                  </a:rPr>
                  <a:t> </a:t>
                </a:r>
              </a:p>
              <a:p>
                <a:pPr indent="266700" algn="just">
                  <a:lnSpc>
                    <a:spcPct val="150000"/>
                  </a:lnSpc>
                  <a:spcAft>
                    <a:spcPts val="0"/>
                  </a:spcAft>
                </a:pPr>
                <a:r>
                  <a:rPr lang="en-US" altLang="zh-CN" kern="100" dirty="0">
                    <a:latin typeface="+mj-ea"/>
                    <a:ea typeface="+mj-ea"/>
                  </a:rPr>
                  <a:t>(</a:t>
                </a:r>
                <a:r>
                  <a:rPr lang="zh-CN" altLang="zh-CN" kern="100" dirty="0">
                    <a:latin typeface="+mj-ea"/>
                    <a:ea typeface="+mj-ea"/>
                  </a:rPr>
                  <a:t>残差平方和</a:t>
                </a:r>
                <a:r>
                  <a:rPr lang="en-US" altLang="zh-CN" kern="100" dirty="0">
                    <a:latin typeface="+mj-ea"/>
                    <a:ea typeface="+mj-ea"/>
                  </a:rPr>
                  <a:t>) </a:t>
                </a:r>
                <a:r>
                  <a:rPr lang="zh-CN" altLang="zh-CN" kern="100" dirty="0">
                    <a:latin typeface="+mj-ea"/>
                    <a:ea typeface="+mj-ea"/>
                  </a:rPr>
                  <a:t>最小</a:t>
                </a:r>
              </a:p>
            </p:txBody>
          </p:sp>
        </mc:Choice>
        <mc:Fallback xmlns="">
          <p:sp>
            <p:nvSpPr>
              <p:cNvPr id="7" name="矩形 6"/>
              <p:cNvSpPr>
                <a:spLocks noRot="1" noChangeAspect="1" noMove="1" noResize="1" noEditPoints="1" noAdjustHandles="1" noChangeArrowheads="1" noChangeShapeType="1" noTextEdit="1"/>
              </p:cNvSpPr>
              <p:nvPr/>
            </p:nvSpPr>
            <p:spPr>
              <a:xfrm>
                <a:off x="419735" y="4238625"/>
                <a:ext cx="5312410" cy="1989455"/>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矩形 10"/>
          <p:cNvSpPr/>
          <p:nvPr/>
        </p:nvSpPr>
        <p:spPr>
          <a:xfrm>
            <a:off x="6014114" y="1386249"/>
            <a:ext cx="6096000" cy="4524315"/>
          </a:xfrm>
          <a:prstGeom prst="rect">
            <a:avLst/>
          </a:prstGeom>
        </p:spPr>
        <p:txBody>
          <a:bodyPr>
            <a:spAutoFit/>
          </a:bodyPr>
          <a:lstStyle/>
          <a:p>
            <a:r>
              <a:rPr lang="zh-CN" altLang="en-US" b="1" dirty="0">
                <a:solidFill>
                  <a:srgbClr val="FF0000"/>
                </a:solidFill>
                <a:latin typeface="PT Sans"/>
              </a:rPr>
              <a:t> 损失函数</a:t>
            </a:r>
            <a:r>
              <a:rPr lang="en-US" altLang="zh-CN" dirty="0">
                <a:solidFill>
                  <a:srgbClr val="000000"/>
                </a:solidFill>
                <a:latin typeface="PT Sans"/>
              </a:rPr>
              <a:t>(Loss Function)</a:t>
            </a:r>
            <a:r>
              <a:rPr lang="zh-CN" altLang="en-US" dirty="0">
                <a:solidFill>
                  <a:srgbClr val="000000"/>
                </a:solidFill>
                <a:latin typeface="PT Sans"/>
              </a:rPr>
              <a:t>度量单样本预测的错误程度，损失函数值越小，模型就越好。常用的损失函数包括：</a:t>
            </a:r>
            <a:r>
              <a:rPr lang="en-US" altLang="zh-CN" dirty="0">
                <a:solidFill>
                  <a:srgbClr val="000000"/>
                </a:solidFill>
                <a:latin typeface="PT Sans"/>
              </a:rPr>
              <a:t>0-1</a:t>
            </a:r>
            <a:r>
              <a:rPr lang="zh-CN" altLang="en-US" dirty="0">
                <a:solidFill>
                  <a:srgbClr val="000000"/>
                </a:solidFill>
                <a:latin typeface="PT Sans"/>
              </a:rPr>
              <a:t>损失函数、平方损失函数、绝对损失函数、对数损失函数等。</a:t>
            </a:r>
            <a:endParaRPr lang="en-US" altLang="zh-CN" dirty="0">
              <a:solidFill>
                <a:srgbClr val="000000"/>
              </a:solidFill>
              <a:latin typeface="PT Sans"/>
            </a:endParaRPr>
          </a:p>
          <a:p>
            <a:endParaRPr lang="en-US" altLang="zh-CN" dirty="0">
              <a:solidFill>
                <a:srgbClr val="000000"/>
              </a:solidFill>
              <a:latin typeface="PT Sans"/>
            </a:endParaRPr>
          </a:p>
          <a:p>
            <a:r>
              <a:rPr lang="en-US" altLang="zh-CN" b="1" dirty="0">
                <a:solidFill>
                  <a:srgbClr val="000000"/>
                </a:solidFill>
                <a:latin typeface="PT Sans"/>
              </a:rPr>
              <a:t> </a:t>
            </a:r>
            <a:r>
              <a:rPr lang="zh-CN" altLang="en-US" b="1" dirty="0">
                <a:solidFill>
                  <a:srgbClr val="FF0000"/>
                </a:solidFill>
                <a:latin typeface="PT Sans"/>
              </a:rPr>
              <a:t>代价函数</a:t>
            </a:r>
            <a:r>
              <a:rPr lang="en-US" altLang="zh-CN" dirty="0">
                <a:solidFill>
                  <a:srgbClr val="000000"/>
                </a:solidFill>
                <a:latin typeface="PT Sans"/>
              </a:rPr>
              <a:t>(Cost Function)</a:t>
            </a:r>
            <a:r>
              <a:rPr lang="zh-CN" altLang="en-US" dirty="0">
                <a:solidFill>
                  <a:srgbClr val="000000"/>
                </a:solidFill>
                <a:latin typeface="PT Sans"/>
              </a:rPr>
              <a:t>度量全部样本集的平均误差。常用的代价函数包括均方误差、均方根误差、平均绝对误差等。</a:t>
            </a:r>
            <a:endParaRPr lang="en-US" altLang="zh-CN" dirty="0">
              <a:solidFill>
                <a:srgbClr val="000000"/>
              </a:solidFill>
              <a:latin typeface="PT Sans"/>
            </a:endParaRPr>
          </a:p>
          <a:p>
            <a:endParaRPr lang="en-US" altLang="zh-CN" dirty="0">
              <a:solidFill>
                <a:srgbClr val="000000"/>
              </a:solidFill>
              <a:latin typeface="PT Sans"/>
            </a:endParaRPr>
          </a:p>
          <a:p>
            <a:r>
              <a:rPr lang="en-US" altLang="zh-CN" b="1" dirty="0">
                <a:solidFill>
                  <a:srgbClr val="000000"/>
                </a:solidFill>
                <a:latin typeface="PT Sans"/>
              </a:rPr>
              <a:t> </a:t>
            </a:r>
            <a:r>
              <a:rPr lang="zh-CN" altLang="en-US" b="1" dirty="0">
                <a:solidFill>
                  <a:srgbClr val="FF0000"/>
                </a:solidFill>
                <a:latin typeface="PT Sans"/>
              </a:rPr>
              <a:t>目标函数</a:t>
            </a:r>
            <a:r>
              <a:rPr lang="en-US" altLang="zh-CN" dirty="0">
                <a:solidFill>
                  <a:srgbClr val="000000"/>
                </a:solidFill>
                <a:latin typeface="PT Sans"/>
              </a:rPr>
              <a:t>(Object Function)</a:t>
            </a:r>
            <a:r>
              <a:rPr lang="zh-CN" altLang="en-US" dirty="0">
                <a:solidFill>
                  <a:srgbClr val="000000"/>
                </a:solidFill>
                <a:latin typeface="PT Sans"/>
              </a:rPr>
              <a:t>代价函数和正则化函数，最终要优化的函数。</a:t>
            </a:r>
            <a:endParaRPr lang="zh-CN" altLang="en-US" dirty="0"/>
          </a:p>
        </p:txBody>
      </p:sp>
      <p:sp>
        <p:nvSpPr>
          <p:cNvPr id="14" name="Rectangle 1"/>
          <p:cNvSpPr>
            <a:spLocks noChangeArrowheads="1"/>
          </p:cNvSpPr>
          <p:nvPr/>
        </p:nvSpPr>
        <p:spPr bwMode="auto">
          <a:xfrm>
            <a:off x="271749" y="6516278"/>
            <a:ext cx="119202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备注：损失函数的系数1/2是为了便于计算，使对平方项求导后的常数系数为1，这样在形式上稍微简单一些。有些教科书把系数设为1/2，有些设置为1，这些都不影响结果。</a:t>
            </a:r>
            <a:r>
              <a:rPr kumimoji="0" lang="zh-CN" altLang="zh-CN" sz="400" b="0" i="0" u="none" strike="noStrike" cap="none" normalizeH="0" baseline="0" dirty="0">
                <a:ln>
                  <a:noFill/>
                </a:ln>
                <a:solidFill>
                  <a:srgbClr val="FF0000"/>
                </a:solidFill>
                <a:effectLst/>
              </a:rPr>
              <a:t> </a:t>
            </a:r>
            <a:endParaRPr kumimoji="0" lang="zh-CN" altLang="zh-CN" sz="1800" b="0" i="0" u="none" strike="noStrike" cap="none" normalizeH="0" baseline="0" dirty="0">
              <a:ln>
                <a:noFill/>
              </a:ln>
              <a:solidFill>
                <a:srgbClr val="FF0000"/>
              </a:solidFill>
              <a:effectLst/>
            </a:endParaRPr>
          </a:p>
        </p:txBody>
      </p:sp>
      <mc:AlternateContent xmlns:mc="http://schemas.openxmlformats.org/markup-compatibility/2006" xmlns:a14="http://schemas.microsoft.com/office/drawing/2010/main">
        <mc:Choice Requires="a14">
          <p:sp>
            <p:nvSpPr>
              <p:cNvPr id="17" name="矩形 16"/>
              <p:cNvSpPr/>
              <p:nvPr/>
            </p:nvSpPr>
            <p:spPr>
              <a:xfrm>
                <a:off x="627797" y="2838141"/>
                <a:ext cx="6096000" cy="1383969"/>
              </a:xfrm>
              <a:prstGeom prst="rect">
                <a:avLst/>
              </a:prstGeom>
            </p:spPr>
            <p:txBody>
              <a:bodyPr>
                <a:spAutoFit/>
              </a:bodyPr>
              <a:lstStyle/>
              <a:p>
                <a:pPr>
                  <a:spcBef>
                    <a:spcPts val="900"/>
                  </a:spcBef>
                  <a:spcAft>
                    <a:spcPts val="900"/>
                  </a:spcAft>
                </a:pPr>
                <a:r>
                  <a:rPr lang="en-US" altLang="zh-CN" dirty="0" err="1">
                    <a:latin typeface="+mj-ea"/>
                    <a:ea typeface="+mj-ea"/>
                    <a:cs typeface="Times New Roman" panose="02020603050405020304" pitchFamily="18" charset="0"/>
                  </a:rPr>
                  <a:t>损失函数采用平方和损失</a:t>
                </a:r>
                <a:r>
                  <a:rPr lang="en-US" altLang="zh-CN" dirty="0">
                    <a:latin typeface="+mj-ea"/>
                    <a:ea typeface="+mj-ea"/>
                    <a:cs typeface="Times New Roman" panose="02020603050405020304" pitchFamily="18" charset="0"/>
                  </a:rPr>
                  <a:t>：</a:t>
                </a: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mj-ea"/>
                          <a:cs typeface="Times New Roman" panose="02020603050405020304" pitchFamily="18" charset="0"/>
                        </a:rPr>
                        <m:t>𝑙</m:t>
                      </m:r>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𝑥</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r>
                        <a:rPr lang="en-US" altLang="zh-CN" i="1">
                          <a:latin typeface="Cambria Math" panose="02040503050406030204" pitchFamily="18" charset="0"/>
                          <a:ea typeface="+mj-ea"/>
                          <a:cs typeface="Times New Roman" panose="02020603050405020304" pitchFamily="18" charset="0"/>
                        </a:rPr>
                        <m:t>)=</m:t>
                      </m:r>
                      <m:f>
                        <m:fPr>
                          <m:ctrlPr>
                            <a:rPr lang="zh-CN" altLang="zh-CN" i="1">
                              <a:latin typeface="Cambria Math" panose="02040503050406030204" pitchFamily="18" charset="0"/>
                              <a:ea typeface="+mj-ea"/>
                              <a:cs typeface="Times New Roman" panose="02020603050405020304" pitchFamily="18" charset="0"/>
                            </a:rPr>
                          </m:ctrlPr>
                        </m:fPr>
                        <m:num>
                          <m:r>
                            <a:rPr lang="en-US" altLang="zh-CN" i="1">
                              <a:latin typeface="Cambria Math" panose="02040503050406030204" pitchFamily="18" charset="0"/>
                              <a:ea typeface="+mj-ea"/>
                              <a:cs typeface="Times New Roman" panose="02020603050405020304" pitchFamily="18" charset="0"/>
                            </a:rPr>
                            <m:t>1</m:t>
                          </m:r>
                        </m:num>
                        <m:den>
                          <m:r>
                            <a:rPr lang="en-US" altLang="zh-CN" i="1">
                              <a:latin typeface="Cambria Math" panose="02040503050406030204" pitchFamily="18" charset="0"/>
                              <a:ea typeface="+mj-ea"/>
                              <a:cs typeface="Times New Roman" panose="02020603050405020304" pitchFamily="18" charset="0"/>
                            </a:rPr>
                            <m:t>2</m:t>
                          </m:r>
                        </m:den>
                      </m:f>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h</m:t>
                      </m:r>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𝑥</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r>
                        <a:rPr lang="en-US" altLang="zh-CN" i="1">
                          <a:latin typeface="Cambria Math" panose="02040503050406030204" pitchFamily="18" charset="0"/>
                          <a:ea typeface="+mj-ea"/>
                          <a:cs typeface="Times New Roman" panose="02020603050405020304" pitchFamily="18" charset="0"/>
                        </a:rPr>
                        <m:t>)−</m:t>
                      </m:r>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𝑦</m:t>
                          </m:r>
                        </m:e>
                        <m:sup>
                          <m:r>
                            <a:rPr lang="en-US" altLang="zh-CN" i="1">
                              <a:latin typeface="Cambria Math" panose="02040503050406030204" pitchFamily="18" charset="0"/>
                              <a:ea typeface="+mj-ea"/>
                              <a:cs typeface="Times New Roman" panose="02020603050405020304" pitchFamily="18" charset="0"/>
                            </a:rPr>
                            <m:t>(</m:t>
                          </m:r>
                          <m:r>
                            <a:rPr lang="en-US" altLang="zh-CN" i="1">
                              <a:latin typeface="Cambria Math" panose="02040503050406030204" pitchFamily="18" charset="0"/>
                              <a:ea typeface="+mj-ea"/>
                              <a:cs typeface="Times New Roman" panose="02020603050405020304" pitchFamily="18" charset="0"/>
                            </a:rPr>
                            <m:t>𝑖</m:t>
                          </m:r>
                          <m:r>
                            <a:rPr lang="en-US" altLang="zh-CN" i="1">
                              <a:latin typeface="Cambria Math" panose="02040503050406030204" pitchFamily="18" charset="0"/>
                              <a:ea typeface="+mj-ea"/>
                              <a:cs typeface="Times New Roman" panose="02020603050405020304" pitchFamily="18" charset="0"/>
                            </a:rPr>
                            <m:t>)</m:t>
                          </m:r>
                        </m:sup>
                      </m:sSup>
                      <m:sSup>
                        <m:sSupPr>
                          <m:ctrlPr>
                            <a:rPr lang="zh-CN" altLang="zh-CN" i="1">
                              <a:latin typeface="Cambria Math" panose="02040503050406030204" pitchFamily="18" charset="0"/>
                              <a:ea typeface="+mj-ea"/>
                              <a:cs typeface="Times New Roman" panose="02020603050405020304" pitchFamily="18" charset="0"/>
                            </a:rPr>
                          </m:ctrlPr>
                        </m:sSupPr>
                        <m:e>
                          <m:r>
                            <a:rPr lang="en-US" altLang="zh-CN" i="1">
                              <a:latin typeface="Cambria Math" panose="02040503050406030204" pitchFamily="18" charset="0"/>
                              <a:ea typeface="+mj-ea"/>
                              <a:cs typeface="Times New Roman" panose="02020603050405020304" pitchFamily="18" charset="0"/>
                            </a:rPr>
                            <m:t>)</m:t>
                          </m:r>
                        </m:e>
                        <m:sup>
                          <m:r>
                            <a:rPr lang="en-US" altLang="zh-CN" i="1">
                              <a:latin typeface="Cambria Math" panose="02040503050406030204" pitchFamily="18" charset="0"/>
                              <a:ea typeface="+mj-ea"/>
                              <a:cs typeface="Times New Roman" panose="02020603050405020304" pitchFamily="18" charset="0"/>
                            </a:rPr>
                            <m:t>2</m:t>
                          </m:r>
                        </m:sup>
                      </m:sSup>
                    </m:oMath>
                  </m:oMathPara>
                </a14:m>
                <a:endParaRPr lang="zh-CN" altLang="zh-CN" dirty="0">
                  <a:latin typeface="+mj-ea"/>
                  <a:ea typeface="+mj-ea"/>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627797" y="2838141"/>
                <a:ext cx="6096000" cy="1383969"/>
              </a:xfrm>
              <a:prstGeom prst="rect">
                <a:avLst/>
              </a:prstGeom>
              <a:blipFill rotWithShape="1">
                <a:blip r:embed="rId5"/>
                <a:stretch>
                  <a:fillRect l="-7" t="-24" r="7" b="46"/>
                </a:stretch>
              </a:blipFill>
            </p:spPr>
            <p:txBody>
              <a:bodyPr/>
              <a:lstStyle/>
              <a:p>
                <a:r>
                  <a:rPr lang="zh-CN" altLang="en-US">
                    <a:noFill/>
                  </a:rPr>
                  <a:t> </a:t>
                </a:r>
              </a:p>
            </p:txBody>
          </p:sp>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最小二乘法</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7200" indent="-457200">
                  <a:spcBef>
                    <a:spcPts val="0"/>
                  </a:spcBef>
                  <a:buFont typeface="Wingdings" panose="05000000000000000000" pitchFamily="2" charset="2"/>
                  <a:buChar char="ü"/>
                </a:pPr>
                <a:r>
                  <a:rPr lang="zh-CN" altLang="en-US" dirty="0"/>
                  <a:t>一元线性回归</a:t>
                </a:r>
                <a:endParaRPr lang="en-US" altLang="zh-CN"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cs typeface="Times New Roman" panose="02020603050405020304" pitchFamily="18" charset="0"/>
                            </a:rPr>
                          </m:ctrlPr>
                        </m:funcPr>
                        <m:fName>
                          <m:limLow>
                            <m:limLowPr>
                              <m:ctrlPr>
                                <a:rPr lang="en-US" altLang="zh-CN" i="1">
                                  <a:latin typeface="Cambria Math" panose="02040503050406030204" pitchFamily="18" charset="0"/>
                                  <a:cs typeface="Times New Roman" panose="02020603050405020304" pitchFamily="18" charset="0"/>
                                </a:rPr>
                              </m:ctrlPr>
                            </m:limLowPr>
                            <m:e>
                              <m:r>
                                <m:rPr>
                                  <m:sty m:val="p"/>
                                </m:rPr>
                                <a:rPr lang="en-US" altLang="zh-CN">
                                  <a:latin typeface="Cambria Math" panose="02040503050406030204" pitchFamily="18" charset="0"/>
                                  <a:cs typeface="Times New Roman" panose="02020603050405020304" pitchFamily="18" charset="0"/>
                                </a:rPr>
                                <m:t>min</m:t>
                              </m:r>
                            </m:e>
                            <m:lim>
                              <m:r>
                                <a:rPr lang="en-US" altLang="zh-CN" i="1">
                                  <a:latin typeface="Cambria Math" panose="02040503050406030204" pitchFamily="18" charset="0"/>
                                  <a:cs typeface="Times New Roman" panose="02020603050405020304" pitchFamily="18" charset="0"/>
                                </a:rPr>
                                <m:t>𝑤</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lim>
                          </m:limLow>
                        </m:fName>
                        <m:e>
                          <m:r>
                            <a:rPr lang="en-US" altLang="zh-CN" i="1">
                              <a:latin typeface="Cambria Math" panose="02040503050406030204" pitchFamily="18" charset="0"/>
                              <a:cs typeface="Times New Roman" panose="02020603050405020304" pitchFamily="18" charset="0"/>
                            </a:rPr>
                            <m:t>𝐽</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𝑤</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e>
                          </m:d>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cs typeface="Times New Roman" panose="02020603050405020304" pitchFamily="18" charset="0"/>
                                        </a:rPr>
                                      </m:ctrlPr>
                                    </m:dPr>
                                    <m:e>
                                      <m:r>
                                        <a:rPr lang="en-US" altLang="zh-CN" i="1" smtClean="0">
                                          <a:solidFill>
                                            <a:schemeClr val="accent6"/>
                                          </a:solidFill>
                                          <a:latin typeface="Cambria Math" panose="02040503050406030204" pitchFamily="18" charset="0"/>
                                          <a:cs typeface="Times New Roman" panose="02020603050405020304" pitchFamily="18" charset="0"/>
                                        </a:rPr>
                                        <m:t>𝑤</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e>
                          </m:nary>
                        </m:e>
                      </m:func>
                    </m:oMath>
                  </m:oMathPara>
                </a14:m>
                <a:endParaRPr lang="en-US" altLang="zh-CN" dirty="0"/>
              </a:p>
              <a:p>
                <a:pPr marL="457200" indent="-457200">
                  <a:spcBef>
                    <a:spcPts val="0"/>
                  </a:spcBef>
                  <a:buFont typeface="Wingdings" panose="05000000000000000000" pitchFamily="2" charset="2"/>
                  <a:buChar char="ü"/>
                </a:pPr>
                <a:r>
                  <a:rPr lang="zh-CN" altLang="en-US" dirty="0"/>
                  <a:t>参数</a:t>
                </a:r>
                <a:r>
                  <a:rPr lang="en-US" altLang="zh-CN" dirty="0"/>
                  <a:t>/</a:t>
                </a:r>
                <a:r>
                  <a:rPr lang="zh-CN" altLang="en-US" dirty="0"/>
                  <a:t>模型求解</a:t>
                </a:r>
                <a:endParaRPr lang="en-US" altLang="zh-CN" dirty="0"/>
              </a:p>
              <a:p>
                <a:pPr marL="1143000" lvl="1" indent="-457200">
                  <a:lnSpc>
                    <a:spcPct val="150000"/>
                  </a:lnSpc>
                  <a:spcBef>
                    <a:spcPts val="0"/>
                  </a:spcBef>
                  <a:buFont typeface="Wingdings" panose="05000000000000000000" pitchFamily="2" charset="2"/>
                  <a:buChar char="ü"/>
                </a:pPr>
                <a:r>
                  <a:rPr lang="zh-CN" altLang="en-US" sz="2400" dirty="0"/>
                  <a:t>最小二乘估计</a:t>
                </a:r>
                <a:endParaRPr lang="en-US" altLang="zh-CN" sz="2400" dirty="0"/>
              </a:p>
              <a:p>
                <a:pPr marL="1143000" lvl="1" indent="-457200">
                  <a:lnSpc>
                    <a:spcPct val="150000"/>
                  </a:lnSpc>
                  <a:spcBef>
                    <a:spcPts val="0"/>
                  </a:spcBef>
                  <a:buFont typeface="Wingdings" panose="05000000000000000000" pitchFamily="2" charset="2"/>
                  <a:buChar char="ü"/>
                </a:pPr>
                <a:r>
                  <a:rPr lang="zh-CN" altLang="en-US" sz="2400" dirty="0"/>
                  <a:t>若函数</a:t>
                </a:r>
                <a14:m>
                  <m:oMath xmlns:m="http://schemas.openxmlformats.org/officeDocument/2006/math">
                    <m:r>
                      <a:rPr lang="en-US" altLang="zh-CN" sz="2400" b="0" i="1" smtClean="0">
                        <a:latin typeface="Cambria Math" panose="02040503050406030204" pitchFamily="18" charset="0"/>
                      </a:rPr>
                      <m:t>𝑓</m:t>
                    </m:r>
                  </m:oMath>
                </a14:m>
                <a:r>
                  <a:rPr lang="zh-CN" altLang="en-US" sz="2400" dirty="0"/>
                  <a:t>在</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0</m:t>
                        </m:r>
                      </m:sub>
                    </m:sSub>
                  </m:oMath>
                </a14:m>
                <a:r>
                  <a:rPr lang="zh-CN" altLang="en-US" sz="2400" dirty="0"/>
                  <a:t>处可导，且</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0</m:t>
                        </m:r>
                      </m:sub>
                    </m:sSub>
                  </m:oMath>
                </a14:m>
                <a:r>
                  <a:rPr lang="zh-CN" altLang="en-US" sz="2400" dirty="0"/>
                  <a:t>是函数的极值点，则导数</a:t>
                </a:r>
                <a14:m>
                  <m:oMath xmlns:m="http://schemas.openxmlformats.org/officeDocument/2006/math">
                    <m:sSup>
                      <m:sSupPr>
                        <m:ctrlPr>
                          <a:rPr lang="en-US" altLang="zh-CN" sz="2400" i="1" smtClean="0">
                            <a:solidFill>
                              <a:schemeClr val="accent6"/>
                            </a:solidFill>
                            <a:latin typeface="Cambria Math" panose="02040503050406030204" pitchFamily="18" charset="0"/>
                          </a:rPr>
                        </m:ctrlPr>
                      </m:sSupPr>
                      <m:e>
                        <m:r>
                          <a:rPr lang="en-US" altLang="zh-CN" sz="2400" i="1">
                            <a:solidFill>
                              <a:schemeClr val="accent6"/>
                            </a:solidFill>
                            <a:latin typeface="Cambria Math" panose="02040503050406030204" pitchFamily="18" charset="0"/>
                          </a:rPr>
                          <m:t>𝑓</m:t>
                        </m:r>
                      </m:e>
                      <m:sup>
                        <m:r>
                          <a:rPr lang="en-US" altLang="zh-CN" sz="2400" b="0" i="1" smtClean="0">
                            <a:solidFill>
                              <a:schemeClr val="accent6"/>
                            </a:solidFill>
                            <a:latin typeface="Cambria Math" panose="02040503050406030204" pitchFamily="18" charset="0"/>
                          </a:rPr>
                          <m:t>′</m:t>
                        </m:r>
                      </m:sup>
                    </m:sSup>
                    <m:d>
                      <m:dPr>
                        <m:ctrlPr>
                          <a:rPr lang="en-US" altLang="zh-CN" sz="2400" i="1" smtClean="0">
                            <a:solidFill>
                              <a:schemeClr val="accent6"/>
                            </a:solidFill>
                            <a:latin typeface="Cambria Math" panose="02040503050406030204" pitchFamily="18" charset="0"/>
                          </a:rPr>
                        </m:ctrlPr>
                      </m:dPr>
                      <m:e>
                        <m:sSub>
                          <m:sSubPr>
                            <m:ctrlPr>
                              <a:rPr lang="en-US" altLang="zh-CN" sz="2400" i="1">
                                <a:solidFill>
                                  <a:schemeClr val="accent6"/>
                                </a:solidFill>
                                <a:latin typeface="Cambria Math" panose="02040503050406030204" pitchFamily="18" charset="0"/>
                              </a:rPr>
                            </m:ctrlPr>
                          </m:sSubPr>
                          <m:e>
                            <m:r>
                              <a:rPr lang="en-US" altLang="zh-CN" sz="2400" i="1">
                                <a:solidFill>
                                  <a:schemeClr val="accent6"/>
                                </a:solidFill>
                                <a:latin typeface="Cambria Math" panose="02040503050406030204" pitchFamily="18" charset="0"/>
                              </a:rPr>
                              <m:t>𝑤</m:t>
                            </m:r>
                          </m:e>
                          <m:sub>
                            <m:r>
                              <a:rPr lang="en-US" altLang="zh-CN" sz="2400" i="1">
                                <a:solidFill>
                                  <a:schemeClr val="accent6"/>
                                </a:solidFill>
                                <a:latin typeface="Cambria Math" panose="02040503050406030204" pitchFamily="18" charset="0"/>
                              </a:rPr>
                              <m:t>0</m:t>
                            </m:r>
                          </m:sub>
                        </m:sSub>
                      </m:e>
                    </m:d>
                    <m:r>
                      <a:rPr lang="en-US" altLang="zh-CN" sz="2400" b="0" i="1" smtClean="0">
                        <a:solidFill>
                          <a:schemeClr val="accent6"/>
                        </a:solidFill>
                        <a:latin typeface="Cambria Math" panose="02040503050406030204" pitchFamily="18" charset="0"/>
                      </a:rPr>
                      <m:t>=0</m:t>
                    </m:r>
                  </m:oMath>
                </a14:m>
                <a:endParaRPr lang="zh-CN" altLang="en-US" sz="2400" dirty="0">
                  <a:solidFill>
                    <a:schemeClr val="accent6"/>
                  </a:solidFill>
                </a:endParaRPr>
              </a:p>
              <a:p>
                <a:pPr marL="1143000" lvl="1" indent="-457200">
                  <a:spcBef>
                    <a:spcPts val="0"/>
                  </a:spcBef>
                  <a:buFont typeface="Wingdings" panose="05000000000000000000" pitchFamily="2" charset="2"/>
                  <a:buChar char="ü"/>
                </a:pPr>
                <a:endParaRPr lang="zh-CN" altLang="en-US" sz="2400" dirty="0">
                  <a:solidFill>
                    <a:schemeClr val="accent6"/>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b="7"/>
                </a:stretch>
              </a:blipFill>
            </p:spPr>
            <p:txBody>
              <a:bodyPr/>
              <a:lstStyle/>
              <a:p>
                <a:r>
                  <a:rPr lang="zh-CN" altLang="en-US">
                    <a:noFill/>
                  </a:rPr>
                  <a:t> </a:t>
                </a:r>
              </a:p>
            </p:txBody>
          </p:sp>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73deca4-252c-407a-a3a4-106c9a2fabc7"/>
  <p:tag name="COMMONDATA" val="eyJoZGlkIjoiMWNkYjk4ZTMwYThkNzY0YzhiYjllNDE2NTFmZDJiOWEifQ=="/>
</p:tagLst>
</file>

<file path=ppt/tags/tag2.xml><?xml version="1.0" encoding="utf-8"?>
<p:tagLst xmlns:a="http://schemas.openxmlformats.org/drawingml/2006/main" xmlns:r="http://schemas.openxmlformats.org/officeDocument/2006/relationships" xmlns:p="http://schemas.openxmlformats.org/presentationml/2006/main">
  <p:tag name="FIXEDSHAPES" val="true"/>
</p:tagLst>
</file>

<file path=ppt/tags/tag3.xml><?xml version="1.0" encoding="utf-8"?>
<p:tagLst xmlns:a="http://schemas.openxmlformats.org/drawingml/2006/main" xmlns:r="http://schemas.openxmlformats.org/officeDocument/2006/relationships" xmlns:p="http://schemas.openxmlformats.org/presentationml/2006/main">
  <p:tag name="FIXEDSHAPES" val="true"/>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3161</Words>
  <Application>Microsoft Macintosh PowerPoint</Application>
  <PresentationFormat>宽屏</PresentationFormat>
  <Paragraphs>344</Paragraphs>
  <Slides>39</Slides>
  <Notes>27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-apple-system</vt:lpstr>
      <vt:lpstr>楷体</vt:lpstr>
      <vt:lpstr>宋体</vt:lpstr>
      <vt:lpstr>微软雅黑</vt:lpstr>
      <vt:lpstr>字魂111号-金榜招牌体</vt:lpstr>
      <vt:lpstr>Open Sans</vt:lpstr>
      <vt:lpstr>Arial</vt:lpstr>
      <vt:lpstr>Cambria</vt:lpstr>
      <vt:lpstr>Cambria Math</vt:lpstr>
      <vt:lpstr>Impact</vt:lpstr>
      <vt:lpstr>Optima-Regular</vt:lpstr>
      <vt:lpstr>PT Sans</vt:lpstr>
      <vt:lpstr>Times New Roman</vt:lpstr>
      <vt:lpstr>Verdana</vt:lpstr>
      <vt:lpstr>Wingdings</vt:lpstr>
      <vt:lpstr>默认设计模板</vt:lpstr>
      <vt:lpstr>PowerPoint 演示文稿</vt:lpstr>
      <vt:lpstr>本章目录</vt:lpstr>
      <vt:lpstr>1. 线性回归</vt:lpstr>
      <vt:lpstr>回归的概念</vt:lpstr>
      <vt:lpstr>线性回归-概念</vt:lpstr>
      <vt:lpstr>线性回归-符号约定</vt:lpstr>
      <vt:lpstr>线性回归-算法流程</vt:lpstr>
      <vt:lpstr>线性回归-算法流程</vt:lpstr>
      <vt:lpstr>最小二乘法</vt:lpstr>
      <vt:lpstr>最小二乘法</vt:lpstr>
      <vt:lpstr>最小二乘法</vt:lpstr>
      <vt:lpstr>最小二乘法</vt:lpstr>
      <vt:lpstr>最小二乘法</vt:lpstr>
      <vt:lpstr>最小二乘法</vt:lpstr>
      <vt:lpstr>线性回归-预测</vt:lpstr>
      <vt:lpstr>1. 线性回归</vt:lpstr>
      <vt:lpstr>梯度下降法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数据归一化/标准化</vt:lpstr>
      <vt:lpstr>数据归一化/标准化</vt:lpstr>
      <vt:lpstr>数据归一化/标准化</vt:lpstr>
      <vt:lpstr>3. 正则化</vt:lpstr>
      <vt:lpstr>过拟合和欠拟合</vt:lpstr>
      <vt:lpstr>过拟合的处理</vt:lpstr>
      <vt:lpstr>PowerPoint 演示文稿</vt:lpstr>
      <vt:lpstr>欠拟合的处理</vt:lpstr>
      <vt:lpstr>正则化</vt:lpstr>
      <vt:lpstr>正则化</vt:lpstr>
      <vt:lpstr>4. 回归的评价指标</vt:lpstr>
      <vt:lpstr>回归的评价指标</vt:lpstr>
      <vt:lpstr>回归的评价指标</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Microsoft Office 用户</cp:lastModifiedBy>
  <cp:revision>3036</cp:revision>
  <cp:lastPrinted>2018-06-09T17:02:00Z</cp:lastPrinted>
  <dcterms:created xsi:type="dcterms:W3CDTF">2016-05-18T20:32:00Z</dcterms:created>
  <dcterms:modified xsi:type="dcterms:W3CDTF">2023-02-28T01:52:56Z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22C17777D2FC438890BDDD2B6D15F87C</vt:lpwstr>
  </property>
</Properties>
</file>