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9.webp" ContentType="image/webp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540" r:id="rId3"/>
    <p:sldId id="1034" r:id="rId4"/>
    <p:sldId id="1035" r:id="rId6"/>
    <p:sldId id="1036" r:id="rId7"/>
    <p:sldId id="1037" r:id="rId8"/>
    <p:sldId id="1127" r:id="rId9"/>
    <p:sldId id="1128" r:id="rId10"/>
    <p:sldId id="1133" r:id="rId11"/>
    <p:sldId id="1129" r:id="rId12"/>
    <p:sldId id="1130" r:id="rId13"/>
    <p:sldId id="1131" r:id="rId14"/>
    <p:sldId id="1132" r:id="rId15"/>
    <p:sldId id="1134" r:id="rId16"/>
    <p:sldId id="1135" r:id="rId17"/>
    <p:sldId id="1136" r:id="rId18"/>
    <p:sldId id="1137" r:id="rId19"/>
    <p:sldId id="1138" r:id="rId20"/>
    <p:sldId id="1139" r:id="rId21"/>
    <p:sldId id="1140" r:id="rId22"/>
    <p:sldId id="1141" r:id="rId23"/>
    <p:sldId id="1142" r:id="rId24"/>
    <p:sldId id="1144" r:id="rId25"/>
    <p:sldId id="1145" r:id="rId26"/>
    <p:sldId id="1146" r:id="rId27"/>
    <p:sldId id="1143" r:id="rId28"/>
    <p:sldId id="1151" r:id="rId29"/>
    <p:sldId id="1147" r:id="rId30"/>
    <p:sldId id="1148" r:id="rId31"/>
    <p:sldId id="1149" r:id="rId32"/>
    <p:sldId id="1152" r:id="rId33"/>
    <p:sldId id="1000" r:id="rId34"/>
  </p:sldIdLst>
  <p:sldSz cx="12192000" cy="6858000"/>
  <p:notesSz cx="6811645" cy="9945370"/>
  <p:custDataLst>
    <p:tags r:id="rId4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Zhang" initials="YZ" lastIdx="3" clrIdx="0"/>
  <p:cmAuthor id="2" name="马迪" initials="马迪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CC"/>
    <a:srgbClr val="00B0F0"/>
    <a:srgbClr val="0070C0"/>
    <a:srgbClr val="DFF1F2"/>
    <a:srgbClr val="A3D6D9"/>
    <a:srgbClr val="004586"/>
    <a:srgbClr val="1C2948"/>
    <a:srgbClr val="FBBC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84504" autoAdjust="0"/>
  </p:normalViewPr>
  <p:slideViewPr>
    <p:cSldViewPr snapToGrid="0" showGuides="1">
      <p:cViewPr varScale="1">
        <p:scale>
          <a:sx n="106" d="100"/>
          <a:sy n="106" d="100"/>
        </p:scale>
        <p:origin x="1320" y="168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gs" Target="tags/tag28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54C05-12C6-4ED5-8C42-25DA65BDD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522629" y="2918520"/>
            <a:ext cx="2192395" cy="361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0" cap="none" spc="0" dirty="0">
                <a:ln w="0"/>
                <a:solidFill>
                  <a:srgbClr val="6BB241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Machine Learning</a:t>
            </a:r>
            <a:endParaRPr lang="zh-CN" altLang="en-US" sz="2000" b="0" cap="none" spc="0" dirty="0">
              <a:ln w="0"/>
              <a:solidFill>
                <a:srgbClr val="6BB241"/>
              </a:solidFill>
              <a:effectLst>
                <a:reflection blurRad="6350" stA="53000" endA="300" endPos="35500" dir="5400000" sy="-90000" algn="bl" rotWithShape="0"/>
              </a:effectLst>
              <a:latin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487474" y="1608954"/>
            <a:ext cx="4334713" cy="25241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 descr="建筑摄影|南京林业大学图书馆|摄影|环境/建筑摄影|建筑摄影师曜有光 - 原创作品 - 站酷 (ZCOOL)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1"/>
          <a:stretch>
            <a:fillRect/>
          </a:stretch>
        </p:blipFill>
        <p:spPr bwMode="auto">
          <a:xfrm>
            <a:off x="0" y="-27384"/>
            <a:ext cx="7324232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" name="图形 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474" y="815805"/>
            <a:ext cx="2311467" cy="540000"/>
          </a:xfrm>
          <a:prstGeom prst="rect">
            <a:avLst/>
          </a:prstGeom>
        </p:spPr>
      </p:pic>
      <p:sp>
        <p:nvSpPr>
          <p:cNvPr id="1757" name="矩形 1756"/>
          <p:cNvSpPr/>
          <p:nvPr userDrawn="1"/>
        </p:nvSpPr>
        <p:spPr>
          <a:xfrm>
            <a:off x="8465305" y="4797152"/>
            <a:ext cx="2364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信息科学技术学院 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张礼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封面-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9306000" y="2820932"/>
            <a:ext cx="1124539" cy="2474082"/>
          </a:xfrm>
          <a:prstGeom prst="rect">
            <a:avLst/>
          </a:prstGeom>
          <a:ln>
            <a:noFill/>
          </a:ln>
        </p:spPr>
        <p:txBody>
          <a:bodyPr vert="eaVert"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6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前往下一站               </a:t>
            </a:r>
            <a:endParaRPr lang="zh-CN" altLang="en-US" sz="36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 descr="建筑摄影|南京林业大学图书馆|摄影|环境/建筑摄影|建筑摄影师曜有光 - 原创作品 - 站酷 (ZCOOL)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1"/>
          <a:stretch>
            <a:fillRect/>
          </a:stretch>
        </p:blipFill>
        <p:spPr bwMode="auto">
          <a:xfrm>
            <a:off x="0" y="-27384"/>
            <a:ext cx="7324232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" name="图形 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474" y="815805"/>
            <a:ext cx="3243819" cy="7578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24000" y="0"/>
            <a:ext cx="12240000" cy="6509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-24000" y="650900"/>
            <a:ext cx="12240000" cy="65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1207152" y="681402"/>
            <a:ext cx="10311748" cy="57600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spc="100" baseline="0">
                <a:solidFill>
                  <a:srgbClr val="404040"/>
                </a:solidFill>
                <a:latin typeface="+mj-ea"/>
                <a:ea typeface="+mj-ea"/>
                <a:sym typeface="字魂111号-金榜招牌体" panose="00000500000000000000" pitchFamily="2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在这里输入页面标题</a:t>
            </a:r>
            <a:endParaRPr lang="zh-CN" altLang="en-US" dirty="0"/>
          </a:p>
        </p:txBody>
      </p:sp>
      <p:grpSp>
        <p:nvGrpSpPr>
          <p:cNvPr id="43" name="组合 42" hidden="1"/>
          <p:cNvGrpSpPr/>
          <p:nvPr userDrawn="1"/>
        </p:nvGrpSpPr>
        <p:grpSpPr>
          <a:xfrm>
            <a:off x="-1" y="472296"/>
            <a:ext cx="609601" cy="327813"/>
            <a:chOff x="1805649" y="1907547"/>
            <a:chExt cx="6646657" cy="3574240"/>
          </a:xfrm>
        </p:grpSpPr>
        <p:sp>
          <p:nvSpPr>
            <p:cNvPr id="44" name="矩形 43"/>
            <p:cNvSpPr/>
            <p:nvPr/>
          </p:nvSpPr>
          <p:spPr>
            <a:xfrm flipH="1">
              <a:off x="1805649" y="4379388"/>
              <a:ext cx="6646657" cy="259716"/>
            </a:xfrm>
            <a:prstGeom prst="rect">
              <a:avLst/>
            </a:prstGeom>
            <a:solidFill>
              <a:srgbClr val="409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1805649" y="1907547"/>
              <a:ext cx="6646657" cy="673616"/>
            </a:xfrm>
            <a:prstGeom prst="rect">
              <a:avLst/>
            </a:prstGeom>
            <a:solidFill>
              <a:srgbClr val="CCE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6" name="矩形 45"/>
            <p:cNvSpPr/>
            <p:nvPr/>
          </p:nvSpPr>
          <p:spPr>
            <a:xfrm flipH="1">
              <a:off x="1805649" y="3006751"/>
              <a:ext cx="6646657" cy="259716"/>
            </a:xfrm>
            <a:prstGeom prst="rect">
              <a:avLst/>
            </a:prstGeom>
            <a:solidFill>
              <a:srgbClr val="99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7" name="矩形 46"/>
            <p:cNvSpPr/>
            <p:nvPr/>
          </p:nvSpPr>
          <p:spPr>
            <a:xfrm flipH="1">
              <a:off x="1805649" y="3693070"/>
              <a:ext cx="6646657" cy="259716"/>
            </a:xfrm>
            <a:prstGeom prst="rect">
              <a:avLst/>
            </a:prstGeom>
            <a:solidFill>
              <a:srgbClr val="66A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8" name="矩形 47"/>
            <p:cNvSpPr/>
            <p:nvPr/>
          </p:nvSpPr>
          <p:spPr>
            <a:xfrm flipH="1">
              <a:off x="1805649" y="5065717"/>
              <a:ext cx="6646657" cy="416070"/>
            </a:xfrm>
            <a:prstGeom prst="rect">
              <a:avLst/>
            </a:prstGeom>
            <a:solidFill>
              <a:srgbClr val="006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3" name="Picture 4" descr="南京林业大学120周年校庆标识！-设计揭晓-设计大赛网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16"/>
          <a:stretch>
            <a:fillRect/>
          </a:stretch>
        </p:blipFill>
        <p:spPr bwMode="auto">
          <a:xfrm>
            <a:off x="158313" y="620688"/>
            <a:ext cx="1113151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60400" y="1412875"/>
            <a:ext cx="10858500" cy="4895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24000" y="6493847"/>
            <a:ext cx="12240000" cy="360040"/>
          </a:xfrm>
          <a:prstGeom prst="rect">
            <a:avLst/>
          </a:prstGeom>
          <a:solidFill>
            <a:srgbClr val="346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-25400000" y="-25400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>
            <p:custDataLst>
              <p:tags r:id="rId4"/>
            </p:custDataLst>
          </p:nvPr>
        </p:nvSpPr>
        <p:spPr>
          <a:xfrm>
            <a:off x="37592000" y="32258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9569487" y="6550757"/>
            <a:ext cx="262251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600" spc="100" dirty="0">
                <a:solidFill>
                  <a:schemeClr val="bg1"/>
                </a:solidFill>
                <a:latin typeface="+mn-ea"/>
              </a:rPr>
              <a:t>信息科学技术学院  马迪    </a:t>
            </a:r>
            <a:endParaRPr lang="zh-CN" altLang="en-US" sz="1600" spc="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9481322" y="140784"/>
            <a:ext cx="271067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400" spc="100" dirty="0">
                <a:solidFill>
                  <a:schemeClr val="bg1"/>
                </a:solidFill>
                <a:latin typeface="+mn-ea"/>
              </a:rPr>
              <a:t>机器学习</a:t>
            </a:r>
            <a:r>
              <a:rPr lang="en-US" altLang="zh-CN" sz="2400" spc="100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spc="100" dirty="0">
                <a:solidFill>
                  <a:schemeClr val="bg1"/>
                </a:solidFill>
                <a:latin typeface="+mn-ea"/>
              </a:rPr>
              <a:t>线性回归</a:t>
            </a:r>
            <a:endParaRPr lang="zh-CN" altLang="en-US" sz="2400" spc="1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ebp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37195" y="3625850"/>
            <a:ext cx="3738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+mj-ea"/>
                <a:ea typeface="+mj-ea"/>
              </a:rPr>
              <a:t>第</a:t>
            </a:r>
            <a:r>
              <a:rPr kumimoji="1" lang="en-US" altLang="zh-CN" sz="2800" b="1" dirty="0">
                <a:latin typeface="+mj-ea"/>
                <a:ea typeface="+mj-ea"/>
              </a:rPr>
              <a:t>3</a:t>
            </a:r>
            <a:r>
              <a:rPr kumimoji="1" lang="zh-CN" altLang="en-US" sz="2800" b="1" dirty="0">
                <a:latin typeface="+mj-ea"/>
                <a:ea typeface="+mj-ea"/>
              </a:rPr>
              <a:t>章 模型评估与选择</a:t>
            </a:r>
            <a:endParaRPr kumimoji="1"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740" y="222250"/>
            <a:ext cx="10976610" cy="678180"/>
          </a:xfrm>
        </p:spPr>
        <p:txBody>
          <a:bodyPr/>
          <a:p>
            <a:pPr algn="l"/>
            <a:r>
              <a:rPr lang="zh-CN" altLang="en-US"/>
              <a:t>评估方法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7620" y="1427480"/>
            <a:ext cx="8636000" cy="5205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290" y="222250"/>
            <a:ext cx="10767060" cy="678180"/>
          </a:xfrm>
        </p:spPr>
        <p:txBody>
          <a:bodyPr/>
          <a:p>
            <a:pPr algn="l"/>
            <a:r>
              <a:rPr lang="zh-CN" altLang="en-US"/>
              <a:t>留出法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3950" y="1408430"/>
            <a:ext cx="809244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635" y="222250"/>
            <a:ext cx="9128760" cy="5972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4710" y="222250"/>
            <a:ext cx="8918575" cy="5952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18690" y="1120775"/>
            <a:ext cx="8011160" cy="557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3255" y="1315720"/>
            <a:ext cx="8636000" cy="5542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0745" y="111760"/>
            <a:ext cx="5269865" cy="6746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110" y="115570"/>
            <a:ext cx="9735820" cy="5819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830" y="222250"/>
            <a:ext cx="10891520" cy="678180"/>
          </a:xfrm>
        </p:spPr>
        <p:txBody>
          <a:bodyPr/>
          <a:p>
            <a:pPr algn="l"/>
            <a:r>
              <a:rPr lang="zh-CN" altLang="en-US"/>
              <a:t>性能度量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4980" y="1390015"/>
            <a:ext cx="8287385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565" y="222250"/>
            <a:ext cx="10852785" cy="67818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6420" y="222250"/>
            <a:ext cx="8728710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985979" y="1931670"/>
            <a:ext cx="51054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4000" dirty="0"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过拟合</a:t>
            </a:r>
            <a:endParaRPr lang="zh-CN" altLang="en-US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模型选择</a:t>
            </a:r>
            <a:endParaRPr lang="zh-CN" altLang="en-US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</a:t>
            </a:r>
            <a:r>
              <a:rPr 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偏差方差分解</a:t>
            </a:r>
            <a:endParaRPr 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00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1370" y="318135"/>
            <a:ext cx="779526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4685" y="296545"/>
            <a:ext cx="8261350" cy="5426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6940" y="85725"/>
            <a:ext cx="10358755" cy="64528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9690" y="123825"/>
            <a:ext cx="918527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7960" y="306705"/>
            <a:ext cx="8622030" cy="5991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10435" y="1419225"/>
            <a:ext cx="81534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对角圆角矩形 42"/>
          <p:cNvSpPr/>
          <p:nvPr/>
        </p:nvSpPr>
        <p:spPr>
          <a:xfrm>
            <a:off x="2563352" y="3512627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986633" y="1922764"/>
            <a:ext cx="385776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过拟合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模型选择</a:t>
            </a:r>
            <a:endParaRPr 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偏差方差分解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Tm="8005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4930" y="105410"/>
            <a:ext cx="9195435" cy="64204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6955" y="364490"/>
            <a:ext cx="9001760" cy="58191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4475" y="105410"/>
            <a:ext cx="9509125" cy="6021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对角圆角矩形 42"/>
          <p:cNvSpPr/>
          <p:nvPr/>
        </p:nvSpPr>
        <p:spPr>
          <a:xfrm>
            <a:off x="2496677" y="188258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986633" y="1922764"/>
            <a:ext cx="385776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过拟合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模型选择</a:t>
            </a:r>
            <a:endParaRPr 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600" dirty="0"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偏差方差分解</a:t>
            </a:r>
            <a:endParaRPr lang="zh-CN" altLang="en-US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Tm="8005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8455" y="308293"/>
            <a:ext cx="6572250" cy="606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典型的机器学习过程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3840" y="1273810"/>
            <a:ext cx="9134475" cy="54730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dirty="0">
                <a:solidFill>
                  <a:schemeClr val="tx1"/>
                </a:solidFill>
              </a:rPr>
              <a:t>泛化误差与经验误差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2725" y="1396365"/>
            <a:ext cx="9427845" cy="4975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175" y="219075"/>
            <a:ext cx="9486265" cy="6475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0445" y="550545"/>
            <a:ext cx="7216775" cy="57575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对角圆角矩形 42"/>
          <p:cNvSpPr/>
          <p:nvPr/>
        </p:nvSpPr>
        <p:spPr>
          <a:xfrm>
            <a:off x="2496677" y="2655377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986633" y="1922764"/>
            <a:ext cx="385776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过拟合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模型选择</a:t>
            </a:r>
            <a:endParaRPr lang="zh-CN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偏差方差分解</a:t>
            </a:r>
            <a:endParaRPr lang="zh-CN" altLang="en-US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Tm="800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365" y="222250"/>
            <a:ext cx="10928985" cy="678180"/>
          </a:xfrm>
        </p:spPr>
        <p:txBody>
          <a:bodyPr/>
          <a:p>
            <a:pPr algn="l"/>
            <a:r>
              <a:rPr lang="zh-CN" altLang="en-US"/>
              <a:t>模型选择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2085" y="1469390"/>
            <a:ext cx="8801735" cy="45942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FIXEDSHAPES" val="true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FIXEDSHAPES" val="true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773deca4-252c-407a-a3a4-106c9a2fabc7"/>
  <p:tag name="COMMONDATA" val="eyJoZGlkIjoiMWNkYjk4ZTMwYThkNzY0YzhiYjllNDE2NTFmZDJiOW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40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楷体</vt:lpstr>
      <vt:lpstr>字魂111号-金榜招牌体</vt:lpstr>
      <vt:lpstr>等线</vt:lpstr>
      <vt:lpstr>Impact</vt:lpstr>
      <vt:lpstr>Times New Roman</vt:lpstr>
      <vt:lpstr>Cambria</vt:lpstr>
      <vt:lpstr>Cambria Math</vt:lpstr>
      <vt:lpstr>PT Sans</vt:lpstr>
      <vt:lpstr>Segoe Print</vt:lpstr>
      <vt:lpstr>Open Sans</vt:lpstr>
      <vt:lpstr>Arial Unicode MS</vt:lpstr>
      <vt:lpstr>-apple-system</vt:lpstr>
      <vt:lpstr>Optima-Regular</vt:lpstr>
      <vt:lpstr>Verdana</vt:lpstr>
      <vt:lpstr>默认设计模板</vt:lpstr>
      <vt:lpstr>PowerPoint 演示文稿</vt:lpstr>
      <vt:lpstr>本章目录</vt:lpstr>
      <vt:lpstr>1. 线性回归</vt:lpstr>
      <vt:lpstr>回归的概念</vt:lpstr>
      <vt:lpstr>线性回归-概念</vt:lpstr>
      <vt:lpstr>PowerPoint 演示文稿</vt:lpstr>
      <vt:lpstr>PowerPoint 演示文稿</vt:lpstr>
      <vt:lpstr>1. 线性回归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张礼NUAA</cp:lastModifiedBy>
  <cp:revision>3042</cp:revision>
  <cp:lastPrinted>2018-06-09T17:02:00Z</cp:lastPrinted>
  <dcterms:created xsi:type="dcterms:W3CDTF">2016-05-18T20:32:00Z</dcterms:created>
  <dcterms:modified xsi:type="dcterms:W3CDTF">2023-03-06T14:34:42Z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22C17777D2FC438890BDDD2B6D15F87C</vt:lpwstr>
  </property>
</Properties>
</file>