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0" r:id="rId35"/>
    <p:sldId id="289" r:id="rId36"/>
    <p:sldId id="29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7807-7C9C-4CFB-8241-3230E44C8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1DAC17-4BD0-4FCD-9080-88E181A6C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D6775-94C7-4E49-ACAC-28779849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E56C8-6467-4739-949C-F9379018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D6B9D-AE9A-40A7-A5C3-8E3009BB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15681-8959-4E5E-A0B1-F847404D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C87F6E-7457-45D5-AEEF-FDE5C06A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B57A9-D2CD-4040-A7C4-4CFDED5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1CF35-251F-4FF7-A47F-43136D5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2C81D-90A2-43AC-A51A-966E1B80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8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B2CEF0-D695-4F87-BC5B-4781795D2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35EF51-6CD9-440C-B8C8-D800F976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321688-78D0-4422-A6A2-52DED289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C6CD-F803-4F01-84EF-A957DF6D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FAC01-3ECC-43FF-86D6-30F86692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7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41EF7-E6A2-4BF4-A41C-F34162D8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7B1CBA-4201-4407-83D7-9FC4C394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B821D-EFE4-4986-82E1-032084E7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859A2-E4CB-4088-83F8-9086DD6C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FC59F-4AA6-4B0D-A90D-450C01A1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8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51B59-BBF5-40FF-BDC6-7BD6ED2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AD18C-51D1-4075-A31E-5D921CB64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E0FD7-26BE-49D5-A0D0-E40F6A12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4967B-109E-4281-9EA8-D2334B6F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2C94C-8AFC-4DFB-904F-EEA56120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3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B21F9-0CD6-43BB-9EA9-D1196EE1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55D46-B0A9-421C-B25C-928DD366D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D6EC2-EA8E-4421-9C51-D21FEFDA6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9CC687-2082-467E-82FF-90FF953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37BB7-2407-488E-AC1C-AD17F948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1F18B-6F4D-4EEC-8EC1-017D5C62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07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37C7-4B74-40BC-BB9F-8FA429B1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E04AF-C47C-4B2F-AF37-DAE61608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5F077-7718-4374-9C71-258A45CD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74DF8B-3A3D-490F-B036-209949891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7ECC05-3C4A-4863-B742-C74040503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8DA056-2C38-4143-8ED3-81206469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AE9D7-7620-49E4-BBF3-50053995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25357-E550-4FF1-A69C-60BE7EE1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9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DDCAE-8BD0-4601-9805-6C5CC1A8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88A09-22EE-436A-AA99-533EF7E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30907B-8D98-40DD-84B4-223AA7BA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8171D-DFE9-48D1-9D01-B91F97C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A82A40-BD8F-41F0-92AE-6A7EDD4B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ED906-F435-4B8C-9AB7-CEBB27B6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C23D0-4686-42CD-9E40-587049C2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7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EB43-950A-474C-ACB2-76CCE262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03B51-A2CB-46BB-8471-98D0408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81580-2156-4F0E-9CF6-560DB71D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F5406-D4BA-469D-A50B-ACBC7CAC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3C17E-B9BE-44AE-AD4E-008B9E7E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709D-F610-4DF0-9CB2-B06CA9BE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9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6D03-1B84-401F-99FE-39710124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E5A8EE-967D-40F7-9EDF-453CE2A03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08480-A2FA-48BE-B8B5-55F44F0F3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6BDC0-2A2C-4FAA-8267-D7999F26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3EB15-B5B9-4D8A-A55E-ACA620D1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14A6F-6C91-4486-9B26-FD2C385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6AC74B-D1DC-4284-8CCA-5198699E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C9750-6B7F-4E30-8B6C-370BEBFD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7AC92-3585-4A52-8706-345E2995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0DF97-57BF-4238-BE1F-717632CFD0E6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487AB-7A3A-40D8-BA56-308093F74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CCFC3-895F-4541-A391-20D134CC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DFFD-B041-4C84-A5BC-82726521F4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E8D9-D217-439B-A874-AF8F65921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2515E-8B7E-4734-BA91-0A5AC24D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5436" y="6435436"/>
            <a:ext cx="1946564" cy="37407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葛铠，蒋雨峰</a:t>
            </a:r>
          </a:p>
        </p:txBody>
      </p:sp>
    </p:spTree>
    <p:extLst>
      <p:ext uri="{BB962C8B-B14F-4D97-AF65-F5344CB8AC3E}">
        <p14:creationId xmlns:p14="http://schemas.microsoft.com/office/powerpoint/2010/main" val="296832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354F6-9AC0-4E0D-A619-20334253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二叉排序树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F51E2D-B27E-41F8-94A9-C1F254192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15" y="938669"/>
            <a:ext cx="5640778" cy="520939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7CAA85-B44A-4F1F-9B82-9ED4ED12B4B5}"/>
              </a:ext>
            </a:extLst>
          </p:cNvPr>
          <p:cNvSpPr txBox="1"/>
          <p:nvPr/>
        </p:nvSpPr>
        <p:spPr>
          <a:xfrm>
            <a:off x="261257" y="2125682"/>
            <a:ext cx="41444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对于每一个节点：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左子树小于根节点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zh-CN" altLang="en-US" sz="3200" b="1" dirty="0"/>
              <a:t>右子树大于根节点</a:t>
            </a:r>
          </a:p>
        </p:txBody>
      </p:sp>
    </p:spTree>
    <p:extLst>
      <p:ext uri="{BB962C8B-B14F-4D97-AF65-F5344CB8AC3E}">
        <p14:creationId xmlns:p14="http://schemas.microsoft.com/office/powerpoint/2010/main" val="331031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29E2-06D1-4CB9-B03C-FAF90ED1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建树</a:t>
            </a:r>
            <a:r>
              <a:rPr lang="en-US" altLang="zh-CN" b="1" dirty="0"/>
              <a:t>: </a:t>
            </a:r>
            <a:r>
              <a:rPr lang="zh-CN" altLang="en-US" b="1" dirty="0"/>
              <a:t>先建立一棵空树，往里面插入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F1DBAE4-5800-45DD-AF22-68528BAD1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416" y="1690688"/>
            <a:ext cx="14356594" cy="5024808"/>
          </a:xfrm>
        </p:spPr>
      </p:pic>
    </p:spTree>
    <p:extLst>
      <p:ext uri="{BB962C8B-B14F-4D97-AF65-F5344CB8AC3E}">
        <p14:creationId xmlns:p14="http://schemas.microsoft.com/office/powerpoint/2010/main" val="136064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1FB74-74F5-4BD7-BBE3-2FEFD7F7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7299" y="249383"/>
            <a:ext cx="6092042" cy="2885704"/>
          </a:xfrm>
        </p:spPr>
        <p:txBody>
          <a:bodyPr>
            <a:normAutofit lnSpcReduction="10000"/>
          </a:bodyPr>
          <a:lstStyle/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typedef struct </a:t>
            </a:r>
            <a:r>
              <a:rPr lang="en-US" altLang="zh-CN" b="1" i="1" dirty="0" err="1"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1" i="1" dirty="0">
                <a:effectLst/>
                <a:latin typeface="Consolas" panose="020B0609020204030204" pitchFamily="49" charset="0"/>
              </a:rPr>
              <a:t>* Tree;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struct </a:t>
            </a:r>
            <a:r>
              <a:rPr lang="en-US" altLang="zh-CN" b="1" i="1" dirty="0" err="1">
                <a:effectLst/>
                <a:latin typeface="Consolas" panose="020B0609020204030204" pitchFamily="49" charset="0"/>
              </a:rPr>
              <a:t>TreeNode</a:t>
            </a:r>
            <a:r>
              <a:rPr lang="en-US" altLang="zh-CN" b="1" i="1" dirty="0"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int data;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Tree Left;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Tree Right;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686330-05E9-4EA7-B38C-1F0ED55815F5}"/>
              </a:ext>
            </a:extLst>
          </p:cNvPr>
          <p:cNvSpPr txBox="1"/>
          <p:nvPr/>
        </p:nvSpPr>
        <p:spPr>
          <a:xfrm>
            <a:off x="4275116" y="1807303"/>
            <a:ext cx="93221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Tree Insert(Tree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T,int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data)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if(!T)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新节点  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= data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}else if(T-&gt;data &gt; data)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递归插入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左子树 </a:t>
            </a:r>
            <a:endParaRPr lang="en-US" altLang="zh-CN" sz="3600" b="1" i="1" dirty="0"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	}else 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递归插入右子树</a:t>
            </a:r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return T;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5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64518-3A44-4402-B1FC-BDBDC797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1BCA22-A702-4A9F-AFB1-C64130444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273" y="1341912"/>
            <a:ext cx="13615942" cy="4773881"/>
          </a:xfrm>
        </p:spPr>
      </p:pic>
    </p:spTree>
    <p:extLst>
      <p:ext uri="{BB962C8B-B14F-4D97-AF65-F5344CB8AC3E}">
        <p14:creationId xmlns:p14="http://schemas.microsoft.com/office/powerpoint/2010/main" val="217206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98475B-C989-4583-9DDA-D93AB020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15" y="305583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Tree Search(Tree 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T,int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data) {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if(!T) </a:t>
            </a:r>
            <a:r>
              <a:rPr lang="zh-CN" altLang="en-US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else if(</a:t>
            </a:r>
            <a:r>
              <a:rPr lang="en-US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zh-CN" altLang="en-US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就是</a:t>
            </a:r>
            <a:r>
              <a:rPr lang="en-US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) return T;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else if(</a:t>
            </a:r>
            <a:r>
              <a:rPr lang="en-US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zh-CN" altLang="en-US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大于</a:t>
            </a:r>
            <a:r>
              <a:rPr lang="en-US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Search(T-&gt;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Left,data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}else {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调用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Search(T-&gt;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Right,data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1562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7A011-0387-4042-94C3-3B241A96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节点删除     </a:t>
            </a:r>
            <a:r>
              <a:rPr lang="zh-CN" altLang="en-US" dirty="0"/>
              <a:t>如果是叶节点</a:t>
            </a:r>
            <a:br>
              <a:rPr lang="zh-CN" altLang="en-US" dirty="0"/>
            </a:br>
            <a:endParaRPr lang="zh-CN" altLang="en-US" b="1" i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17052C-B3D5-4147-AF53-5CB39477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759" y="1138744"/>
            <a:ext cx="13087172" cy="45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0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C6123-1C57-481B-BAE3-332FACED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>
                <a:solidFill>
                  <a:srgbClr val="121212"/>
                </a:solidFill>
                <a:effectLst/>
                <a:latin typeface="-apple-system"/>
              </a:rPr>
              <a:t>如果要删除的节点只有一个子节点</a:t>
            </a:r>
            <a:endParaRPr lang="zh-CN" altLang="en-US" b="1" i="1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1C2D09D-CA3F-48DC-BA5E-9F22E6CC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487" y="1690688"/>
            <a:ext cx="13355674" cy="4674486"/>
          </a:xfrm>
        </p:spPr>
      </p:pic>
    </p:spTree>
    <p:extLst>
      <p:ext uri="{BB962C8B-B14F-4D97-AF65-F5344CB8AC3E}">
        <p14:creationId xmlns:p14="http://schemas.microsoft.com/office/powerpoint/2010/main" val="345247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5B589-0F09-4656-B59C-E6E2FB77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1" dirty="0">
                <a:solidFill>
                  <a:srgbClr val="121212"/>
                </a:solidFill>
                <a:effectLst/>
                <a:latin typeface="-apple-system"/>
              </a:rPr>
              <a:t>如果要删除的节点有两个子节点，这时就变得复杂了。</a:t>
            </a:r>
            <a:endParaRPr lang="zh-CN" altLang="en-US" b="1" i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03D3A-D9C6-4545-876A-0E6AF3D3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4000" b="1" i="0" dirty="0">
                <a:solidFill>
                  <a:srgbClr val="121212"/>
                </a:solidFill>
                <a:effectLst/>
                <a:latin typeface="-apple-system"/>
              </a:rPr>
              <a:t>我们需要找到这个节点的右子树上的最小结点</a:t>
            </a:r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4000" b="1" i="0" dirty="0">
                <a:solidFill>
                  <a:srgbClr val="121212"/>
                </a:solidFill>
                <a:effectLst/>
                <a:latin typeface="-apple-system"/>
              </a:rPr>
              <a:t>把最小结点替换到我们计划删除的节点上；</a:t>
            </a:r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40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4000" b="1" i="0" dirty="0">
                <a:solidFill>
                  <a:srgbClr val="121212"/>
                </a:solidFill>
                <a:effectLst/>
                <a:latin typeface="-apple-system"/>
              </a:rPr>
              <a:t>然后，再删除这个最小的节点最小结点，可以转化成之前的两种情况之一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29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CB35872-D4AB-4902-91B6-CFAD83AB7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50907"/>
            <a:ext cx="11748402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想要删除节点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20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ea typeface="-apple-system"/>
              </a:rPr>
              <a:t>,它的右子树的最小节点【H】</a:t>
            </a: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没有子节点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4222F32-DFBF-42B7-81D0-91BABB2B4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0491" y="1953491"/>
            <a:ext cx="14012883" cy="490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9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3278AF5-0217-4FC0-B90E-CA165765AB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5696" y="674807"/>
            <a:ext cx="104451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想要删除节点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 Unicode MS"/>
                <a:ea typeface="Menlo"/>
              </a:rPr>
              <a:t>20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ea typeface="-apple-system"/>
              </a:rPr>
              <a:t>,它的右子树的最小节点【H】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121212"/>
                </a:solidFill>
                <a:effectLst/>
                <a:latin typeface="Arial" panose="020B0604020202020204" pitchFamily="34" charset="0"/>
                <a:ea typeface="-apple-system"/>
              </a:rPr>
              <a:t>存在右节点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E42FCEF4-6FD9-424E-A079-250855847C91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88" y="1693269"/>
            <a:ext cx="13697662" cy="48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2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FE0F-727A-4043-9AA7-7E3566E3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8202F-5FFE-49D8-9643-878222E4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查找关键字在列表中的位置，如果找到返回位置，否则返回空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基于线性表查找</a:t>
            </a:r>
            <a:endParaRPr lang="en-US" altLang="zh-CN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基于树查找</a:t>
            </a:r>
            <a:endParaRPr lang="en-US" altLang="zh-CN" b="1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哈希查找法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16361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CF2C8-8744-4191-9F7F-9E4FD02B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void Delete(Tree &amp;</a:t>
            </a:r>
            <a:r>
              <a:rPr lang="en-US" altLang="zh-CN" sz="12800" b="1" i="1" dirty="0" err="1">
                <a:effectLst/>
                <a:latin typeface="Consolas" panose="020B0609020204030204" pitchFamily="49" charset="0"/>
              </a:rPr>
              <a:t>T,int</a:t>
            </a:r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data) {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if(!T) return ;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if(T-&gt;data &gt; data) {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递归删除左子树</a:t>
            </a:r>
            <a:endParaRPr lang="en-US" altLang="zh-CN" sz="128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}else if(T-&gt;data &lt; data) {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递归删除右子树</a:t>
            </a:r>
            <a:endParaRPr lang="en-US" altLang="zh-CN" sz="128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}else  </a:t>
            </a:r>
            <a:r>
              <a:rPr lang="zh-CN" altLang="en-US" sz="1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找到了</a:t>
            </a:r>
            <a:r>
              <a:rPr lang="en-US" altLang="zh-CN" sz="1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</a:t>
            </a:r>
          </a:p>
          <a:p>
            <a:pPr marL="0" indent="0">
              <a:buNone/>
            </a:pPr>
            <a:endParaRPr lang="en-US" altLang="zh-CN" sz="12800" b="1" i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endParaRPr lang="en-US" altLang="zh-CN" sz="12800" b="1" i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8F0581-FC7B-4475-A4E5-121407456B9C}"/>
              </a:ext>
            </a:extLst>
          </p:cNvPr>
          <p:cNvSpPr txBox="1"/>
          <p:nvPr/>
        </p:nvSpPr>
        <p:spPr>
          <a:xfrm>
            <a:off x="5617028" y="27372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16BAC-970D-4F03-82A1-06278814D148}"/>
              </a:ext>
            </a:extLst>
          </p:cNvPr>
          <p:cNvSpPr txBox="1"/>
          <p:nvPr/>
        </p:nvSpPr>
        <p:spPr>
          <a:xfrm>
            <a:off x="4880759" y="3429000"/>
            <a:ext cx="76002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if(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左右子树都有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当前节点换成找到左子树的最大值</a:t>
            </a:r>
            <a:endParaRPr lang="en-US" altLang="zh-CN" sz="28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2.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递归删除左子树中的最大值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}else 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if(!T-&gt;Left) T = T-&gt;Right;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else T = T-&gt;Left;    </a:t>
            </a:r>
          </a:p>
          <a:p>
            <a:r>
              <a:rPr lang="en-US" altLang="zh-CN" sz="2800" b="1" i="1" dirty="0">
                <a:latin typeface="Consolas" panose="020B0609020204030204" pitchFamily="49" charset="0"/>
              </a:rPr>
              <a:t>}</a:t>
            </a:r>
            <a:endParaRPr lang="en-US" altLang="zh-CN" sz="2800" b="1" i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94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2AF8-D999-4364-B1A0-A6FA976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交换类排序  ： 冒泡排序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B49C12-829B-4337-A8BD-2F410C7D9803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4298" y="1930060"/>
            <a:ext cx="13649846" cy="47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58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98AE6-23A3-4142-8B4B-5DD89671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1832"/>
            <a:ext cx="11709070" cy="6356473"/>
          </a:xfrm>
        </p:spPr>
        <p:txBody>
          <a:bodyPr>
            <a:normAutofit/>
          </a:bodyPr>
          <a:lstStyle/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BubbleSort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(int a[],int n) {</a:t>
            </a:r>
          </a:p>
          <a:p>
            <a:pPr marL="0" indent="0">
              <a:buNone/>
            </a:pP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for(</a:t>
            </a:r>
            <a:r>
              <a:rPr lang="en-US" altLang="zh-CN" sz="3600" b="1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遍历从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n-1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for(j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遍历从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到 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36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    if(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前一项比后一项大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交换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a[j],a[j+1]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30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D2B57-D5BE-46F2-9678-00B64C66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EE4C1C-2AE4-4896-8762-E9199CE19AE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60" y="1501259"/>
            <a:ext cx="12407919" cy="385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35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AC930-5266-4D2C-BB87-8E227B0C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924" y="5532437"/>
            <a:ext cx="10515600" cy="1325563"/>
          </a:xfrm>
        </p:spPr>
        <p:txBody>
          <a:bodyPr/>
          <a:lstStyle/>
          <a:p>
            <a:r>
              <a:rPr lang="zh-CN" altLang="en-US" b="1" dirty="0"/>
              <a:t>分而治之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F4E7E-78D0-4889-817A-B59E776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718" y="198707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QuickSort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(int a[],int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low,int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high)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if(low &lt; high)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int pos;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pos =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QuickPass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a,low,high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600" b="1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quicPass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找出一个基准数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，左边比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小，右边比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大</a:t>
            </a:r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QuickSort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(a,low,pos-1);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QuickSort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(a,pos+1,high);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379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E8A0E-0D31-4F7E-8819-2537F4DF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135"/>
            <a:ext cx="10515600" cy="580882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2800" b="0" dirty="0">
                <a:effectLst/>
                <a:latin typeface="Consolas" panose="020B0609020204030204" pitchFamily="49" charset="0"/>
              </a:rPr>
              <a:t>int </a:t>
            </a:r>
            <a:r>
              <a:rPr lang="en-US" altLang="zh-CN" sz="12800" b="0" dirty="0" err="1">
                <a:effectLst/>
                <a:latin typeface="Consolas" panose="020B0609020204030204" pitchFamily="49" charset="0"/>
              </a:rPr>
              <a:t>QuickPass</a:t>
            </a:r>
            <a:r>
              <a:rPr lang="en-US" altLang="zh-CN" sz="12800" b="0" dirty="0">
                <a:effectLst/>
                <a:latin typeface="Consolas" panose="020B0609020204030204" pitchFamily="49" charset="0"/>
              </a:rPr>
              <a:t>(int a[],int </a:t>
            </a:r>
            <a:r>
              <a:rPr lang="en-US" altLang="zh-CN" sz="12800" b="0" dirty="0" err="1">
                <a:effectLst/>
                <a:latin typeface="Consolas" panose="020B0609020204030204" pitchFamily="49" charset="0"/>
              </a:rPr>
              <a:t>low,int</a:t>
            </a:r>
            <a:r>
              <a:rPr lang="en-US" altLang="zh-CN" sz="12800" b="0" dirty="0">
                <a:effectLst/>
                <a:latin typeface="Consolas" panose="020B0609020204030204" pitchFamily="49" charset="0"/>
              </a:rPr>
              <a:t> high) </a:t>
            </a:r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选一个数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en-US" altLang="zh-CN" sz="1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2800" b="0" dirty="0">
                <a:effectLst/>
                <a:latin typeface="Consolas" panose="020B0609020204030204" pitchFamily="49" charset="0"/>
              </a:rPr>
              <a:t> while(</a:t>
            </a:r>
            <a:r>
              <a:rPr lang="en-US" altLang="zh-CN" sz="12800" dirty="0">
                <a:latin typeface="Consolas" panose="020B0609020204030204" pitchFamily="49" charset="0"/>
              </a:rPr>
              <a:t>low</a:t>
            </a:r>
            <a:r>
              <a:rPr lang="en-US" altLang="zh-CN" sz="12800" b="0" dirty="0">
                <a:effectLst/>
                <a:latin typeface="Consolas" panose="020B0609020204030204" pitchFamily="49" charset="0"/>
              </a:rPr>
              <a:t> &lt; high){</a:t>
            </a:r>
          </a:p>
          <a:p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一直做</a:t>
            </a:r>
            <a:r>
              <a:rPr lang="en-US" altLang="zh-CN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high--</a:t>
            </a:r>
            <a:r>
              <a:rPr lang="zh-CN" altLang="en-US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；</a:t>
            </a:r>
            <a:endParaRPr lang="en-US" altLang="zh-CN" sz="1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直到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X &gt; a[high] ,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就把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high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放到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low 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high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空出来</a:t>
            </a:r>
            <a:endParaRPr lang="en-US" altLang="zh-CN" sz="1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4"/>
            <a:endParaRPr lang="en-US" altLang="zh-CN" sz="1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一直做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low++</a:t>
            </a:r>
            <a:r>
              <a:rPr lang="zh-CN" altLang="en-US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；</a:t>
            </a:r>
            <a:endParaRPr lang="en-US" altLang="zh-CN" sz="1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直到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X &lt; a[low] ,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就把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low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放到</a:t>
            </a:r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high 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endParaRPr lang="en-US" altLang="zh-CN" sz="1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altLang="zh-CN" sz="12800" dirty="0">
                <a:solidFill>
                  <a:srgbClr val="FF0000"/>
                </a:solidFill>
                <a:latin typeface="Consolas" panose="020B0609020204030204" pitchFamily="49" charset="0"/>
              </a:rPr>
              <a:t>low</a:t>
            </a:r>
            <a:r>
              <a:rPr lang="zh-CN" altLang="en-US" sz="12800" dirty="0">
                <a:solidFill>
                  <a:srgbClr val="FF0000"/>
                </a:solidFill>
                <a:latin typeface="Consolas" panose="020B0609020204030204" pitchFamily="49" charset="0"/>
              </a:rPr>
              <a:t>空出来</a:t>
            </a:r>
            <a:endParaRPr lang="en-US" altLang="zh-CN" sz="128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此时</a:t>
            </a:r>
            <a:r>
              <a:rPr lang="en-US" altLang="zh-CN" sz="1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low==high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a[low] = x;</a:t>
            </a:r>
          </a:p>
          <a:p>
            <a:r>
              <a:rPr lang="en-US" altLang="zh-CN" sz="12800" b="1" i="1" dirty="0">
                <a:effectLst/>
                <a:latin typeface="Consolas" panose="020B0609020204030204" pitchFamily="49" charset="0"/>
              </a:rPr>
              <a:t>    return low;</a:t>
            </a:r>
          </a:p>
          <a:p>
            <a:r>
              <a:rPr lang="en-US" altLang="zh-CN" sz="1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44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92104-6E2E-4013-BA46-F23A617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选择排序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F0D507-B021-4012-8A7D-C2B927CAF13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06" y="1878146"/>
            <a:ext cx="107397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AC06CE-0150-4F25-A3FF-958F5EB133BC}"/>
              </a:ext>
            </a:extLst>
          </p:cNvPr>
          <p:cNvSpPr txBox="1"/>
          <p:nvPr/>
        </p:nvSpPr>
        <p:spPr>
          <a:xfrm>
            <a:off x="3550722" y="1027906"/>
            <a:ext cx="81464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selectSort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(int a[],int n) {</a:t>
            </a:r>
          </a:p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    for(int 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=1 ;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&lt;n ;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3200" b="1" i="1" dirty="0">
                <a:latin typeface="Consolas" panose="020B0609020204030204" pitchFamily="49" charset="0"/>
              </a:rPr>
              <a:t>		</a:t>
            </a:r>
            <a:r>
              <a:rPr lang="zh-CN" altLang="en-US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初始</a:t>
            </a:r>
            <a:r>
              <a:rPr lang="en-US" altLang="zh-CN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min = </a:t>
            </a:r>
            <a:r>
              <a:rPr lang="en-US" altLang="zh-CN" sz="3200" b="1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32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；</a:t>
            </a:r>
            <a:endParaRPr lang="en-US" altLang="zh-CN" sz="32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找出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i+1</a:t>
            </a:r>
            <a:r>
              <a:rPr lang="zh-CN" altLang="en-US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n-1</a:t>
            </a:r>
            <a:r>
              <a:rPr lang="zh-CN" altLang="en-US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的最小值</a:t>
            </a:r>
            <a:r>
              <a:rPr lang="en-US" altLang="zh-CN" sz="32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  </a:t>
            </a:r>
          </a:p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	if(min != 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            swap(a[min],a[</a:t>
            </a:r>
            <a:r>
              <a:rPr lang="en-US" altLang="zh-CN" sz="32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3200" b="1" i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1845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5FCF-C2F3-47AC-9B9A-E19769E1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/>
              <a:t>树形选择排序</a:t>
            </a:r>
          </a:p>
        </p:txBody>
      </p:sp>
      <p:pic>
        <p:nvPicPr>
          <p:cNvPr id="7170" name="Picture 2" descr="这里写图片描述">
            <a:extLst>
              <a:ext uri="{FF2B5EF4-FFF2-40B4-BE49-F238E27FC236}">
                <a16:creationId xmlns:a16="http://schemas.microsoft.com/office/drawing/2014/main" id="{4D59556E-C2A3-4A04-9D94-EB7E00AFF7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413" y="2133310"/>
            <a:ext cx="9376027" cy="3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AE6EA67-F1DF-4BF4-8228-E235F1800C99}"/>
              </a:ext>
            </a:extLst>
          </p:cNvPr>
          <p:cNvSpPr/>
          <p:nvPr/>
        </p:nvSpPr>
        <p:spPr>
          <a:xfrm>
            <a:off x="1092530" y="4690753"/>
            <a:ext cx="10082151" cy="15912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5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A5044-0AEE-47E9-9EB4-F3DE89D1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反复这个过程，仅需将叶子结点的最小关键字改为最大值∞，即可</a:t>
            </a:r>
            <a:endParaRPr lang="zh-CN" altLang="en-US" dirty="0"/>
          </a:p>
        </p:txBody>
      </p:sp>
      <p:pic>
        <p:nvPicPr>
          <p:cNvPr id="8198" name="Picture 6" descr="这里写图片描述">
            <a:extLst>
              <a:ext uri="{FF2B5EF4-FFF2-40B4-BE49-F238E27FC236}">
                <a16:creationId xmlns:a16="http://schemas.microsoft.com/office/drawing/2014/main" id="{C701DE8A-8689-4E46-A1DC-619B74A0E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9" y="1856312"/>
            <a:ext cx="10601042" cy="422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528835C-322B-491A-879B-0EEAA4113911}"/>
              </a:ext>
            </a:extLst>
          </p:cNvPr>
          <p:cNvSpPr/>
          <p:nvPr/>
        </p:nvSpPr>
        <p:spPr>
          <a:xfrm>
            <a:off x="7267699" y="4857008"/>
            <a:ext cx="1567543" cy="12231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3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32DB0-57E9-45FF-A95E-0BDA26D0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2455" y="132933"/>
            <a:ext cx="10515600" cy="1325563"/>
          </a:xfrm>
        </p:spPr>
        <p:txBody>
          <a:bodyPr/>
          <a:lstStyle/>
          <a:p>
            <a:r>
              <a:rPr lang="zh-CN" altLang="en-US" dirty="0"/>
              <a:t>然后做循环直到原叶节点全部为无穷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EFA1F7-F36D-419E-925B-E152D82B6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87" y="365125"/>
            <a:ext cx="2315689" cy="629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3DFA55-62B6-46DA-BFB5-A0712F49CA32}"/>
              </a:ext>
            </a:extLst>
          </p:cNvPr>
          <p:cNvSpPr txBox="1"/>
          <p:nvPr/>
        </p:nvSpPr>
        <p:spPr>
          <a:xfrm>
            <a:off x="0" y="2885703"/>
            <a:ext cx="93933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采用数组来存储树，</a:t>
            </a:r>
            <a:endParaRPr lang="en-US" altLang="zh-CN" sz="4400" dirty="0"/>
          </a:p>
          <a:p>
            <a:r>
              <a:rPr lang="zh-CN" altLang="en-US" sz="4400" dirty="0"/>
              <a:t>代排数组存在完全二叉树的叶节点中，多余叶节点 填入∞</a:t>
            </a:r>
            <a:endParaRPr lang="en-US" altLang="zh-CN" sz="4400" dirty="0"/>
          </a:p>
          <a:p>
            <a:endParaRPr lang="en-US" altLang="zh-CN" sz="4400" dirty="0"/>
          </a:p>
          <a:p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6935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FBDBE-BBCE-4B5C-B563-A8CBA782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平均查找长度 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D57CB1-4708-476B-A4A9-0929304EA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sz="3200" dirty="0"/>
              </a:p>
              <a:p>
                <a:pPr marL="457200" lvl="1" indent="0">
                  <a:buNone/>
                </a:pPr>
                <a:r>
                  <a:rPr lang="en-US" altLang="zh-CN" sz="3200" b="1" dirty="0"/>
                  <a:t>ASL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3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3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pt-BR" altLang="zh-CN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𝑷𝒊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  <m:t>𝑪𝒊</m:t>
                        </m:r>
                      </m:e>
                    </m:nary>
                  </m:oMath>
                </a14:m>
                <a:endParaRPr lang="en-US" altLang="zh-CN" sz="3200" b="1" dirty="0"/>
              </a:p>
              <a:p>
                <a:endParaRPr lang="en-US" altLang="zh-CN" sz="3200" dirty="0"/>
              </a:p>
              <a:p>
                <a:pPr lvl="1"/>
                <a:r>
                  <a:rPr lang="en-US" altLang="zh-CN" sz="3200" b="1" dirty="0"/>
                  <a:t>Pi </a:t>
                </a:r>
                <a:r>
                  <a:rPr lang="zh-CN" altLang="en-US" sz="3200" b="1" dirty="0"/>
                  <a:t>查找列表中第 </a:t>
                </a:r>
                <a:r>
                  <a:rPr lang="en-US" altLang="zh-CN" sz="3200" b="1" dirty="0" err="1"/>
                  <a:t>i</a:t>
                </a:r>
                <a:r>
                  <a:rPr lang="zh-CN" altLang="en-US" sz="3200" b="1" dirty="0"/>
                  <a:t>个数据元素的概率</a:t>
                </a:r>
                <a:endParaRPr lang="en-US" altLang="zh-CN" sz="3200" b="1" dirty="0"/>
              </a:p>
              <a:p>
                <a:pPr lvl="1"/>
                <a:r>
                  <a:rPr lang="en-US" altLang="zh-CN" sz="3200" b="1" dirty="0"/>
                  <a:t>Ci </a:t>
                </a:r>
                <a:r>
                  <a:rPr lang="zh-CN" altLang="en-US" sz="3200" b="1" dirty="0"/>
                  <a:t>已经执行的比较次数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D57CB1-4708-476B-A4A9-0929304EA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544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CFFF-78AE-434C-A716-6173F71D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9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待排数组 </a:t>
            </a:r>
            <a:r>
              <a:rPr lang="en-US" altLang="zh-CN" sz="4400" dirty="0"/>
              <a:t>n</a:t>
            </a:r>
            <a:r>
              <a:rPr lang="zh-CN" altLang="en-US" sz="4400" dirty="0"/>
              <a:t>个值</a:t>
            </a:r>
            <a:br>
              <a:rPr lang="en-US" altLang="zh-CN" sz="4400" dirty="0"/>
            </a:br>
            <a:br>
              <a:rPr lang="en-US" altLang="zh-CN" sz="4400" dirty="0"/>
            </a:br>
            <a:r>
              <a:rPr lang="zh-CN" altLang="en-US" sz="4400" dirty="0"/>
              <a:t>则完全二叉高树</a:t>
            </a:r>
            <a:r>
              <a:rPr lang="pt-BR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ceil(log(n)/log(2))+1;</a:t>
            </a:r>
            <a:br>
              <a:rPr lang="pt-BR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pt-BR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4400" b="1" i="1" dirty="0">
                <a:effectLst/>
                <a:latin typeface="Consolas" panose="020B0609020204030204" pitchFamily="49" charset="0"/>
              </a:rPr>
              <a:t>总结点数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pow(2,h)-1</a:t>
            </a:r>
            <a:b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则用于储存完全二叉树数组大小应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pow(2,h)</a:t>
            </a:r>
            <a:b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altLang="zh-CN" sz="44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836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ED35-DCA6-465F-B542-41B2CE42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18802"/>
          </a:xfrm>
        </p:spPr>
        <p:txBody>
          <a:bodyPr>
            <a:normAutofit fontScale="90000"/>
          </a:bodyPr>
          <a:lstStyle/>
          <a:p>
            <a:br>
              <a:rPr lang="en-US" altLang="zh-CN" sz="2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700" b="0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2700" b="0" dirty="0" err="1">
                <a:effectLst/>
                <a:latin typeface="Consolas" panose="020B0609020204030204" pitchFamily="49" charset="0"/>
              </a:rPr>
              <a:t>TreeSelectSort</a:t>
            </a:r>
            <a:r>
              <a:rPr lang="en-US" altLang="zh-CN" sz="2700" b="0" dirty="0">
                <a:effectLst/>
                <a:latin typeface="Consolas" panose="020B0609020204030204" pitchFamily="49" charset="0"/>
              </a:rPr>
              <a:t>(int a[],int n) {</a:t>
            </a:r>
            <a:b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7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根据叶节点填入根节点直到选出最小值</a:t>
            </a:r>
            <a:b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    while(count &lt; n){   </a:t>
            </a: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       </a:t>
            </a:r>
            <a:r>
              <a:rPr lang="zh-CN" altLang="en-US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把最小值记录</a:t>
            </a:r>
            <a:r>
              <a:rPr lang="zh-CN" altLang="en-US" sz="27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依次</a:t>
            </a:r>
            <a:r>
              <a:rPr lang="zh-CN" altLang="en-US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中</a:t>
            </a: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        </a:t>
            </a: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修改叶节点的最小值为无穷</a:t>
            </a:r>
            <a:br>
              <a:rPr lang="en-US" altLang="zh-CN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	</a:t>
            </a:r>
            <a:r>
              <a:rPr lang="zh-CN" altLang="en-US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再修改次叶节点到总根节点的路径上的值</a:t>
            </a:r>
            <a:br>
              <a:rPr lang="en-US" altLang="zh-CN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   }</a:t>
            </a: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br>
              <a:rPr lang="en-US" altLang="zh-CN" sz="27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700" b="1" i="1" dirty="0"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79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A288D-2CE8-4F2B-BC4D-C690EFF5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堆排序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27B3548-3DCB-426B-AD76-D7D486530F05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5" y="0"/>
            <a:ext cx="8360227" cy="66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E38122-498D-4957-A53E-579307ADFF17}"/>
              </a:ext>
            </a:extLst>
          </p:cNvPr>
          <p:cNvSpPr txBox="1"/>
          <p:nvPr/>
        </p:nvSpPr>
        <p:spPr>
          <a:xfrm>
            <a:off x="519546" y="2321027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同样堆以数组实现</a:t>
            </a:r>
          </a:p>
        </p:txBody>
      </p:sp>
    </p:spTree>
    <p:extLst>
      <p:ext uri="{BB962C8B-B14F-4D97-AF65-F5344CB8AC3E}">
        <p14:creationId xmlns:p14="http://schemas.microsoft.com/office/powerpoint/2010/main" val="820787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F2555-91FD-47F1-89C8-4E2CC10B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建堆 ： 大根堆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2418E-7B57-4BE1-9046-EA6C0CB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buildHeap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(int a[],int n) {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for(int 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= n/2 ; 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&gt;=0 ;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--) {</a:t>
            </a:r>
          </a:p>
          <a:p>
            <a:r>
              <a:rPr lang="en-US" altLang="zh-CN" sz="4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4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分别调整每个子堆</a:t>
            </a:r>
            <a:endParaRPr lang="en-US" altLang="zh-CN" sz="44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    shift(</a:t>
            </a:r>
            <a:r>
              <a:rPr lang="en-US" altLang="zh-CN" sz="4400" b="1" i="1" dirty="0" err="1">
                <a:effectLst/>
                <a:latin typeface="Consolas" panose="020B0609020204030204" pitchFamily="49" charset="0"/>
              </a:rPr>
              <a:t>a,n,i</a:t>
            </a:r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44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129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27462-2DC1-462B-8C35-8A930472CEF3}"/>
              </a:ext>
            </a:extLst>
          </p:cNvPr>
          <p:cNvSpPr txBox="1"/>
          <p:nvPr/>
        </p:nvSpPr>
        <p:spPr>
          <a:xfrm>
            <a:off x="411678" y="439388"/>
            <a:ext cx="11780322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void </a:t>
            </a:r>
            <a:r>
              <a:rPr lang="en-US" altLang="zh-CN" sz="4000" b="1" i="1" dirty="0" err="1">
                <a:effectLst/>
                <a:latin typeface="Consolas" panose="020B0609020204030204" pitchFamily="49" charset="0"/>
              </a:rPr>
              <a:t>HeapSort</a:t>
            </a:r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(int a[],int n) {</a:t>
            </a:r>
          </a:p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4000" b="1" i="1" dirty="0" err="1">
                <a:effectLst/>
                <a:latin typeface="Consolas" panose="020B0609020204030204" pitchFamily="49" charset="0"/>
              </a:rPr>
              <a:t>buildHeap</a:t>
            </a:r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4000" b="1" i="1" dirty="0" err="1">
                <a:effectLst/>
                <a:latin typeface="Consolas" panose="020B0609020204030204" pitchFamily="49" charset="0"/>
              </a:rPr>
              <a:t>a,n</a:t>
            </a:r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    for(int </a:t>
            </a:r>
            <a:r>
              <a:rPr lang="en-US" altLang="zh-CN" sz="40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 = n-1;i&gt;0;i--) {</a:t>
            </a:r>
          </a:p>
          <a:p>
            <a:endParaRPr lang="en-US" altLang="zh-CN" sz="4000" b="1" i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40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交换根和最后一个数，那么大的数就会沉下去</a:t>
            </a:r>
            <a:r>
              <a:rPr lang="en-US" altLang="zh-CN" sz="40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4000" b="1" i="1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4000" b="1" i="1">
                <a:effectLst/>
                <a:latin typeface="Consolas" panose="020B0609020204030204" pitchFamily="49" charset="0"/>
              </a:rPr>
              <a:t>shift</a:t>
            </a:r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(a,i-1,0);</a:t>
            </a:r>
            <a:r>
              <a:rPr lang="en-US" altLang="zh-CN" sz="4000" dirty="0">
                <a:solidFill>
                  <a:srgbClr val="00B0F0"/>
                </a:solidFill>
              </a:rPr>
              <a:t> </a:t>
            </a:r>
          </a:p>
          <a:p>
            <a:r>
              <a:rPr lang="en-US" altLang="zh-CN" sz="4000" dirty="0">
                <a:solidFill>
                  <a:srgbClr val="00B0F0"/>
                </a:solidFill>
              </a:rPr>
              <a:t>//</a:t>
            </a:r>
            <a:r>
              <a:rPr lang="zh-CN" altLang="en-US" sz="4000" dirty="0">
                <a:solidFill>
                  <a:srgbClr val="FF0000"/>
                </a:solidFill>
              </a:rPr>
              <a:t>下滤 ，把 </a:t>
            </a:r>
            <a:r>
              <a:rPr lang="en-US" altLang="zh-CN" sz="4000" dirty="0">
                <a:solidFill>
                  <a:srgbClr val="FF0000"/>
                </a:solidFill>
              </a:rPr>
              <a:t>a[0] </a:t>
            </a:r>
            <a:r>
              <a:rPr lang="zh-CN" altLang="en-US" sz="4000" dirty="0">
                <a:solidFill>
                  <a:srgbClr val="FF0000"/>
                </a:solidFill>
              </a:rPr>
              <a:t>放在正确的位置</a:t>
            </a:r>
            <a:endParaRPr lang="en-US" altLang="zh-CN" sz="4000" b="1" i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4000" dirty="0">
                <a:solidFill>
                  <a:srgbClr val="00B0F0"/>
                </a:solidFill>
              </a:rPr>
              <a:t>		</a:t>
            </a:r>
            <a:endParaRPr lang="en-US" altLang="zh-CN" sz="40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40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4000" b="1" i="1" dirty="0">
                <a:effectLst/>
                <a:latin typeface="Consolas" panose="020B0609020204030204" pitchFamily="49" charset="0"/>
              </a:rPr>
            </a:br>
            <a:endParaRPr lang="en-US" altLang="zh-CN" sz="4000" b="1" i="1" dirty="0">
              <a:effectLst/>
              <a:latin typeface="Consolas" panose="020B0609020204030204" pitchFamily="49" charset="0"/>
            </a:endParaRPr>
          </a:p>
          <a:p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74090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EFE2-723C-42CE-9871-FA840B50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0"/>
            <a:ext cx="10515600" cy="6947065"/>
          </a:xfrm>
        </p:spPr>
        <p:txBody>
          <a:bodyPr>
            <a:noAutofit/>
          </a:bodyPr>
          <a:lstStyle/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void shift(int a[],int </a:t>
            </a:r>
            <a:r>
              <a:rPr lang="en-US" altLang="zh-CN" sz="2800" b="1" i="1" dirty="0" err="1">
                <a:effectLst/>
                <a:latin typeface="Consolas" panose="020B0609020204030204" pitchFamily="49" charset="0"/>
              </a:rPr>
              <a:t>n,int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p) {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int X = a[p];</a:t>
            </a:r>
            <a:br>
              <a:rPr lang="en-US" altLang="zh-CN" sz="2800" b="1" i="1" dirty="0">
                <a:latin typeface="Consolas" panose="020B0609020204030204" pitchFamily="49" charset="0"/>
              </a:rPr>
            </a:b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for(Parent = p ; </a:t>
            </a:r>
            <a:r>
              <a:rPr lang="zh-CN" altLang="en-US" sz="2800" b="1" i="1" dirty="0">
                <a:effectLst/>
                <a:latin typeface="Consolas" panose="020B0609020204030204" pitchFamily="49" charset="0"/>
              </a:rPr>
              <a:t>孩子还在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n</a:t>
            </a:r>
            <a:r>
              <a:rPr lang="zh-CN" altLang="en-US" sz="2800" b="1" i="1" dirty="0">
                <a:effectLst/>
                <a:latin typeface="Consolas" panose="020B0609020204030204" pitchFamily="49" charset="0"/>
              </a:rPr>
              <a:t>里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; Parent = Child) {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Child = 2*Parent 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或者 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2*parent+1 ;</a:t>
            </a:r>
            <a:b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if( X &gt;= a[Child]) {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    break;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}else{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    a[Parent] = a[Child];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}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直到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比当前的孩子大，说明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应当放在</a:t>
            </a:r>
            <a:r>
              <a:rPr lang="en-US" altLang="zh-CN" sz="28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Parent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a[Parent] = X;</a:t>
            </a:r>
            <a:br>
              <a:rPr lang="en-US" altLang="zh-CN" sz="2800" b="1" i="1" dirty="0">
                <a:effectLst/>
                <a:latin typeface="Consolas" panose="020B0609020204030204" pitchFamily="49" charset="0"/>
              </a:rPr>
            </a:b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740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47B48-9B30-45F4-A7E0-D85DE5E5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456BA4-0A57-42BE-A65A-9F762481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1704" y="0"/>
            <a:ext cx="12470010" cy="6768662"/>
          </a:xfrm>
        </p:spPr>
      </p:pic>
    </p:spTree>
    <p:extLst>
      <p:ext uri="{BB962C8B-B14F-4D97-AF65-F5344CB8AC3E}">
        <p14:creationId xmlns:p14="http://schemas.microsoft.com/office/powerpoint/2010/main" val="308723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AF6562-4DC6-441E-968B-E7ACCBC7B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0" y="-5189515"/>
            <a:ext cx="13684824" cy="8775863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BAB6986-88B9-48EB-A0E6-F68D8DC1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84" y="3716245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+mn-lt"/>
              </a:rPr>
              <a:t>顺序查找法</a:t>
            </a:r>
          </a:p>
        </p:txBody>
      </p:sp>
    </p:spTree>
    <p:extLst>
      <p:ext uri="{BB962C8B-B14F-4D97-AF65-F5344CB8AC3E}">
        <p14:creationId xmlns:p14="http://schemas.microsoft.com/office/powerpoint/2010/main" val="178843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B6D23A-C0A2-4CCC-BB95-BE8C4A29D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325924"/>
              </p:ext>
            </p:extLst>
          </p:nvPr>
        </p:nvGraphicFramePr>
        <p:xfrm>
          <a:off x="590204" y="1080656"/>
          <a:ext cx="1076359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198">
                  <a:extLst>
                    <a:ext uri="{9D8B030D-6E8A-4147-A177-3AD203B41FA5}">
                      <a16:colId xmlns:a16="http://schemas.microsoft.com/office/drawing/2014/main" val="829325420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1853380027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2725954557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811665478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3833115743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2937943405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3248344460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3879284815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3057795337"/>
                    </a:ext>
                  </a:extLst>
                </a:gridCol>
                <a:gridCol w="1088711">
                  <a:extLst>
                    <a:ext uri="{9D8B030D-6E8A-4147-A177-3AD203B41FA5}">
                      <a16:colId xmlns:a16="http://schemas.microsoft.com/office/drawing/2014/main" val="1892183024"/>
                    </a:ext>
                  </a:extLst>
                </a:gridCol>
              </a:tblGrid>
              <a:tr h="707886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4000" dirty="0">
                          <a:solidFill>
                            <a:srgbClr val="FF0000"/>
                          </a:solidFill>
                        </a:rPr>
                        <a:t> 4</a:t>
                      </a:r>
                      <a:endParaRPr lang="zh-CN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1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2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3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4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5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6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7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8</a:t>
                      </a:r>
                      <a:endParaRPr lang="zh-CN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400" dirty="0"/>
                        <a:t>9</a:t>
                      </a:r>
                      <a:endParaRPr lang="zh-CN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592603"/>
                  </a:ext>
                </a:extLst>
              </a:tr>
            </a:tbl>
          </a:graphicData>
        </a:graphic>
      </p:graphicFrame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3F2D8FF-817D-4521-9363-E2E63FA91B07}"/>
              </a:ext>
            </a:extLst>
          </p:cNvPr>
          <p:cNvSpPr/>
          <p:nvPr/>
        </p:nvSpPr>
        <p:spPr>
          <a:xfrm>
            <a:off x="838200" y="2037255"/>
            <a:ext cx="466898" cy="4779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55BE3D-42AC-4768-B113-8C5145969B19}"/>
              </a:ext>
            </a:extLst>
          </p:cNvPr>
          <p:cNvSpPr txBox="1"/>
          <p:nvPr/>
        </p:nvSpPr>
        <p:spPr>
          <a:xfrm>
            <a:off x="461356" y="2439786"/>
            <a:ext cx="1571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哨兵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315E97-D7C8-4624-9577-3339EAF0CBAD}"/>
              </a:ext>
            </a:extLst>
          </p:cNvPr>
          <p:cNvSpPr txBox="1"/>
          <p:nvPr/>
        </p:nvSpPr>
        <p:spPr>
          <a:xfrm>
            <a:off x="141317" y="4243314"/>
            <a:ext cx="343315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typedef struct {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int r[10];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    int length;</a:t>
            </a:r>
          </a:p>
          <a:p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800" b="1" i="1" dirty="0" err="1">
                <a:effectLst/>
                <a:latin typeface="Consolas" panose="020B0609020204030204" pitchFamily="49" charset="0"/>
              </a:rPr>
              <a:t>Recordlist</a:t>
            </a:r>
            <a:r>
              <a:rPr lang="en-US" altLang="zh-CN" sz="2800" b="1" i="1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2800" b="1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964C6A-DB38-4B77-9C59-C419D9A70FA3}"/>
              </a:ext>
            </a:extLst>
          </p:cNvPr>
          <p:cNvSpPr txBox="1"/>
          <p:nvPr/>
        </p:nvSpPr>
        <p:spPr>
          <a:xfrm>
            <a:off x="3574473" y="2056686"/>
            <a:ext cx="85621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int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SeqSearch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Recordlist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l,int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k) {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l.r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[0] = k; </a:t>
            </a:r>
            <a:r>
              <a:rPr lang="en-US" altLang="zh-CN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3600" b="1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设置哨兵</a:t>
            </a:r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</a:t>
            </a:r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指针 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i </a:t>
            </a:r>
            <a:r>
              <a:rPr lang="zh-CN" altLang="en-US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从后往前遍历 直到遇到 </a:t>
            </a:r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</a:p>
          <a:p>
            <a:r>
              <a:rPr lang="en-US" altLang="zh-CN" sz="36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endParaRPr lang="en-US" altLang="zh-CN" sz="3600" b="1" i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    return </a:t>
            </a:r>
            <a:r>
              <a:rPr lang="en-US" altLang="zh-CN" sz="3600" b="1" i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3600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24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FE68-1A27-448C-B4D5-B6A09E28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成功的</a:t>
            </a:r>
            <a:r>
              <a:rPr lang="en-US" altLang="zh-CN" b="1" dirty="0"/>
              <a:t>ASL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AFA45-9F86-46F2-ABEA-4F0B53EAE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查找每个元素概率相等 </a:t>
                </a:r>
                <a:r>
                  <a:rPr lang="en-US" altLang="zh-CN" b="1" dirty="0"/>
                  <a:t>Pi= 1/ length</a:t>
                </a:r>
              </a:p>
              <a:p>
                <a:r>
                  <a:rPr lang="zh-CN" altLang="en-US" b="1" dirty="0"/>
                  <a:t>比较次数 </a:t>
                </a:r>
                <a:r>
                  <a:rPr lang="en-US" altLang="zh-CN" b="1" dirty="0"/>
                  <a:t>1 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2 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3 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4 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5 ……</a:t>
                </a:r>
              </a:p>
              <a:p>
                <a:endParaRPr lang="en-US" altLang="zh-CN" b="1" dirty="0"/>
              </a:p>
              <a:p>
                <a:r>
                  <a:rPr lang="en-US" altLang="zh-CN" sz="4800" b="1" dirty="0"/>
                  <a:t>ASL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4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4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4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4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pt-BR" altLang="zh-CN" sz="4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4800" b="1" i="1" smtClean="0">
                            <a:latin typeface="Cambria Math" panose="02040503050406030204" pitchFamily="18" charset="0"/>
                          </a:rPr>
                          <m:t>𝑷𝒊</m:t>
                        </m:r>
                        <m:r>
                          <a:rPr lang="en-US" altLang="zh-CN" sz="48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4800" b="1" i="1" smtClean="0">
                            <a:latin typeface="Cambria Math" panose="02040503050406030204" pitchFamily="18" charset="0"/>
                          </a:rPr>
                          <m:t>𝑪𝒊</m:t>
                        </m:r>
                      </m:e>
                    </m:nary>
                  </m:oMath>
                </a14:m>
                <a:r>
                  <a:rPr lang="en-US" altLang="zh-CN" sz="4800" b="1" dirty="0"/>
                  <a:t> = (n+1) /2;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AFA45-9F86-46F2-ABEA-4F0B53EAE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35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01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E45B8-B2F7-4730-A874-D962B380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折半查找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BEEE95-18FB-44E7-968C-B9A95668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6" y="1500819"/>
            <a:ext cx="11689548" cy="779303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63AFAA-FB36-4BFF-98EC-D26A00FDC810}"/>
              </a:ext>
            </a:extLst>
          </p:cNvPr>
          <p:cNvSpPr/>
          <p:nvPr/>
        </p:nvSpPr>
        <p:spPr>
          <a:xfrm>
            <a:off x="0" y="5177642"/>
            <a:ext cx="12100956" cy="4370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7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4F3A-1DD1-4495-8ECF-88F92B03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2" y="178130"/>
            <a:ext cx="10515600" cy="64857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int </a:t>
            </a:r>
            <a:r>
              <a:rPr lang="en-US" altLang="zh-CN" b="1" i="1" dirty="0" err="1">
                <a:effectLst/>
                <a:latin typeface="Consolas" panose="020B0609020204030204" pitchFamily="49" charset="0"/>
              </a:rPr>
              <a:t>binsearch</a:t>
            </a:r>
            <a:r>
              <a:rPr lang="en-US" altLang="zh-CN" b="1" i="1" dirty="0">
                <a:effectLst/>
                <a:latin typeface="Consolas" panose="020B0609020204030204" pitchFamily="49" charset="0"/>
              </a:rPr>
              <a:t>(int num[],int k) {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begin </a:t>
            </a:r>
            <a:r>
              <a:rPr lang="zh-CN" altLang="en-US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数组头    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end </a:t>
            </a:r>
            <a:r>
              <a:rPr lang="zh-CN" altLang="en-US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数组尾  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mid </a:t>
            </a:r>
            <a:r>
              <a:rPr lang="zh-CN" altLang="en-US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数组中间</a:t>
            </a:r>
            <a:endParaRPr lang="en-US" altLang="zh-CN" b="1" i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zh-CN" b="1" i="1" dirty="0">
              <a:effectLst/>
              <a:latin typeface="Consolas" panose="020B0609020204030204" pitchFamily="49" charset="0"/>
            </a:endParaRP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while( begin &lt; end) {</a:t>
            </a:r>
          </a:p>
          <a:p>
            <a:endParaRPr lang="en-US" altLang="zh-CN" b="1" i="1" dirty="0">
              <a:effectLst/>
              <a:latin typeface="Consolas" panose="020B0609020204030204" pitchFamily="49" charset="0"/>
            </a:endParaRP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if(mid == k) {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    </a:t>
            </a:r>
            <a:r>
              <a:rPr lang="zh-CN" altLang="en-US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返回 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mid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}else if(mid &lt; k) {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    begin = mid + 1;  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b="1" i="1" dirty="0">
                <a:solidFill>
                  <a:srgbClr val="C00000"/>
                </a:solidFill>
                <a:latin typeface="Consolas" panose="020B0609020204030204" pitchFamily="49" charset="0"/>
              </a:rPr>
              <a:t>k </a:t>
            </a:r>
            <a:r>
              <a:rPr lang="zh-CN" alt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不在左边</a:t>
            </a:r>
            <a:endParaRPr lang="en-US" altLang="zh-CN" b="1" i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}else {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    end = mid-1;  </a:t>
            </a:r>
            <a:r>
              <a:rPr lang="en-US" altLang="zh-CN" b="1" i="1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Consolas" panose="020B0609020204030204" pitchFamily="49" charset="0"/>
              </a:rPr>
              <a:t>k </a:t>
            </a:r>
            <a:r>
              <a:rPr lang="zh-CN" altLang="en-US" b="1" i="1" dirty="0">
                <a:solidFill>
                  <a:srgbClr val="C00000"/>
                </a:solidFill>
                <a:latin typeface="Consolas" panose="020B0609020204030204" pitchFamily="49" charset="0"/>
              </a:rPr>
              <a:t>不在右边</a:t>
            </a:r>
            <a:endParaRPr lang="en-US" altLang="zh-CN" b="1" i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return -1;</a:t>
            </a:r>
          </a:p>
          <a:p>
            <a:r>
              <a:rPr lang="en-US" altLang="zh-CN" b="1" i="1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1078F-E8FA-41A4-98D0-5D4221795912}"/>
              </a:ext>
            </a:extLst>
          </p:cNvPr>
          <p:cNvSpPr txBox="1"/>
          <p:nvPr/>
        </p:nvSpPr>
        <p:spPr>
          <a:xfrm>
            <a:off x="5308271" y="5502577"/>
            <a:ext cx="712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ASL = log(n+1)/log(2) - 1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8955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C38ED-5595-4036-A522-93118617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分块查找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255918-47E5-47FD-A06A-33A974507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521808"/>
              </p:ext>
            </p:extLst>
          </p:nvPr>
        </p:nvGraphicFramePr>
        <p:xfrm>
          <a:off x="838200" y="1825625"/>
          <a:ext cx="10515600" cy="10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51414495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36564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664499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4906525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5019998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199028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750315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941137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2666509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16304255"/>
                    </a:ext>
                  </a:extLst>
                </a:gridCol>
              </a:tblGrid>
              <a:tr h="1000702"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zh-CN" altLang="en-US" sz="4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03282"/>
                  </a:ext>
                </a:extLst>
              </a:tr>
            </a:tbl>
          </a:graphicData>
        </a:graphic>
      </p:graphicFrame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E7401CC0-CA50-4779-AF1D-7415F26C425D}"/>
              </a:ext>
            </a:extLst>
          </p:cNvPr>
          <p:cNvSpPr/>
          <p:nvPr/>
        </p:nvSpPr>
        <p:spPr>
          <a:xfrm>
            <a:off x="3544784" y="712520"/>
            <a:ext cx="368135" cy="295101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67E64F13-EA51-4BA5-A13C-7696D6FAD831}"/>
              </a:ext>
            </a:extLst>
          </p:cNvPr>
          <p:cNvSpPr/>
          <p:nvPr/>
        </p:nvSpPr>
        <p:spPr>
          <a:xfrm>
            <a:off x="6761017" y="712520"/>
            <a:ext cx="368135" cy="2951019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B6F835-B0FF-4E76-9A3F-340AEABF76CE}"/>
              </a:ext>
            </a:extLst>
          </p:cNvPr>
          <p:cNvSpPr txBox="1"/>
          <p:nvPr/>
        </p:nvSpPr>
        <p:spPr>
          <a:xfrm>
            <a:off x="1425039" y="4085112"/>
            <a:ext cx="9274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分成三块，再对每块调用其他查找算法</a:t>
            </a:r>
          </a:p>
        </p:txBody>
      </p:sp>
    </p:spTree>
    <p:extLst>
      <p:ext uri="{BB962C8B-B14F-4D97-AF65-F5344CB8AC3E}">
        <p14:creationId xmlns:p14="http://schemas.microsoft.com/office/powerpoint/2010/main" val="29768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1924</Words>
  <Application>Microsoft Office PowerPoint</Application>
  <PresentationFormat>宽屏</PresentationFormat>
  <Paragraphs>203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-apple-system</vt:lpstr>
      <vt:lpstr>Arial Unicode MS</vt:lpstr>
      <vt:lpstr>等线</vt:lpstr>
      <vt:lpstr>等线 Light</vt:lpstr>
      <vt:lpstr>Arial</vt:lpstr>
      <vt:lpstr>Cambria Math</vt:lpstr>
      <vt:lpstr>Consolas</vt:lpstr>
      <vt:lpstr>Office 主题​​</vt:lpstr>
      <vt:lpstr>数据结构</vt:lpstr>
      <vt:lpstr>查找</vt:lpstr>
      <vt:lpstr>  平均查找长度 : </vt:lpstr>
      <vt:lpstr>顺序查找法</vt:lpstr>
      <vt:lpstr>PowerPoint 演示文稿</vt:lpstr>
      <vt:lpstr>成功的ASL</vt:lpstr>
      <vt:lpstr>折半查找</vt:lpstr>
      <vt:lpstr>PowerPoint 演示文稿</vt:lpstr>
      <vt:lpstr>分块查找</vt:lpstr>
      <vt:lpstr>二叉排序树</vt:lpstr>
      <vt:lpstr>建树: 先建立一棵空树，往里面插入</vt:lpstr>
      <vt:lpstr>PowerPoint 演示文稿</vt:lpstr>
      <vt:lpstr>查找</vt:lpstr>
      <vt:lpstr>PowerPoint 演示文稿</vt:lpstr>
      <vt:lpstr>节点删除     如果是叶节点 </vt:lpstr>
      <vt:lpstr>如果要删除的节点只有一个子节点</vt:lpstr>
      <vt:lpstr>如果要删除的节点有两个子节点，这时就变得复杂了。</vt:lpstr>
      <vt:lpstr>想要删除节点20,它的右子树的最小节点【H】没有子节点 </vt:lpstr>
      <vt:lpstr>想要删除节点20,它的右子树的最小节点【H】存在右节点 </vt:lpstr>
      <vt:lpstr>PowerPoint 演示文稿</vt:lpstr>
      <vt:lpstr>交换类排序  ： 冒泡排序</vt:lpstr>
      <vt:lpstr>PowerPoint 演示文稿</vt:lpstr>
      <vt:lpstr>快速排序</vt:lpstr>
      <vt:lpstr>分而治之</vt:lpstr>
      <vt:lpstr>PowerPoint 演示文稿</vt:lpstr>
      <vt:lpstr>选择排序</vt:lpstr>
      <vt:lpstr>树形选择排序</vt:lpstr>
      <vt:lpstr>反复这个过程，仅需将叶子结点的最小关键字改为最大值∞，即可</vt:lpstr>
      <vt:lpstr>然后做循环直到原叶节点全部为无穷</vt:lpstr>
      <vt:lpstr>待排数组 n个值  则完全二叉高树ceil(log(n)/log(2))+1;  总结点数 pow(2,h)-1  则用于储存完全二叉树数组大小应pow(2,h)   </vt:lpstr>
      <vt:lpstr>   void TreeSelectSort(int a[],int n) {        根据叶节点填入根节点直到选出最小值      while(count &lt; n){            把最小值记录依次在a中           修改叶节点的最小值为无穷   再修改次叶节点到总根节点的路径上的值        }     }  } </vt:lpstr>
      <vt:lpstr>堆排序</vt:lpstr>
      <vt:lpstr>建堆 ： 大根堆</vt:lpstr>
      <vt:lpstr>PowerPoint 演示文稿</vt:lpstr>
      <vt:lpstr>void shift(int a[],int n,int p) {     int X = a[p];      for(Parent = p ; 孩子还在n里; Parent = Child) {          Child = 2*Parent 或者 2*parent+1 ;                  if( X &gt;= a[Child]) {             break;         }else{             a[Parent] = a[Child];         }          直到X比当前的孩子大，说明X应当放在Parent     }     a[Parent] = X; }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雨峰 蒋</dc:creator>
  <cp:lastModifiedBy>雨峰 蒋</cp:lastModifiedBy>
  <cp:revision>27</cp:revision>
  <dcterms:created xsi:type="dcterms:W3CDTF">2021-06-17T07:09:10Z</dcterms:created>
  <dcterms:modified xsi:type="dcterms:W3CDTF">2021-06-17T11:05:04Z</dcterms:modified>
</cp:coreProperties>
</file>