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7" r:id="rId5"/>
    <p:sldId id="260" r:id="rId6"/>
    <p:sldId id="266" r:id="rId7"/>
    <p:sldId id="265" r:id="rId8"/>
    <p:sldId id="268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8746E-8A71-435F-A555-374DCA6D101D}" v="6" dt="2024-05-19T11:17:44.256"/>
    <p1510:client id="{1E96C26B-95C3-4634-A7AA-42436C52852B}" v="641" dt="2024-05-17T12:02:49.900"/>
    <p1510:client id="{7123B37F-D5EA-4A6F-BA1A-BD55E0A1212D}" v="614" dt="2024-05-17T17:39:24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35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2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5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6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46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1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5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3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2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15" r:id="rId4"/>
    <p:sldLayoutId id="2147483716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F1FB64-B001-5523-2054-189714AC8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63" r="6" b="1992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tr-TR" sz="3700">
                <a:solidFill>
                  <a:schemeClr val="tx1">
                    <a:lumMod val="75000"/>
                    <a:lumOff val="25000"/>
                  </a:schemeClr>
                </a:solidFill>
              </a:rPr>
              <a:t>Makine öğrenmesi ödevi sunumu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70000" lnSpcReduction="20000"/>
          </a:bodyPr>
          <a:lstStyle/>
          <a:p>
            <a:pPr algn="ctr"/>
            <a:endParaRPr lang="tr-TR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Muhammed Beşir ASLAN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3D9848-B2D1-8F82-7C46-5268A2C9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Meiryo"/>
              </a:rPr>
              <a:t>Son aşama 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92B67C-E866-FAFB-0CBE-CBCBC2EE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tr-TR" dirty="0">
                <a:ea typeface="Meiryo"/>
              </a:rPr>
              <a:t>Seçilen özellikler doğrultusunda </a:t>
            </a:r>
            <a:r>
              <a:rPr lang="tr-TR" dirty="0">
                <a:ea typeface="+mn-lt"/>
                <a:cs typeface="+mn-lt"/>
              </a:rPr>
              <a:t>Karar Ağacı, SVM, KNN modelleri tek tek kullanılır ve sonuca ulaşılır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144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288504-D6A4-8A60-5D25-34C630D7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Meiryo"/>
              </a:rPr>
              <a:t>Sonuç 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C35B88-71F5-F689-1E6C-478BBA02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848256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tr-TR" dirty="0">
                <a:solidFill>
                  <a:srgbClr val="404040"/>
                </a:solidFill>
              </a:rPr>
              <a:t>Genel Değerlendirme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>
                <a:ea typeface="+mn-lt"/>
                <a:cs typeface="+mn-lt"/>
              </a:rPr>
              <a:t>Performans Sıralaması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: KNN &gt; </a:t>
            </a:r>
            <a:r>
              <a:rPr lang="tr-TR" err="1">
                <a:solidFill>
                  <a:srgbClr val="404040"/>
                </a:solidFill>
                <a:ea typeface="+mn-lt"/>
                <a:cs typeface="+mn-lt"/>
              </a:rPr>
              <a:t>Decision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rgbClr val="404040"/>
                </a:solidFill>
                <a:ea typeface="+mn-lt"/>
                <a:cs typeface="+mn-lt"/>
              </a:rPr>
              <a:t>Tree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&gt; SVM</a:t>
            </a:r>
            <a:endParaRPr lang="tr-TR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tr-TR" dirty="0">
                <a:ea typeface="+mn-lt"/>
                <a:cs typeface="+mn-lt"/>
              </a:rPr>
              <a:t>MSE (</a:t>
            </a:r>
            <a:r>
              <a:rPr lang="tr-TR" dirty="0" err="1">
                <a:solidFill>
                  <a:srgbClr val="404040"/>
                </a:solidFill>
                <a:ea typeface="+mn-lt"/>
                <a:cs typeface="+mn-lt"/>
              </a:rPr>
              <a:t>Mean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dirty="0" err="1">
                <a:solidFill>
                  <a:srgbClr val="404040"/>
                </a:solidFill>
                <a:ea typeface="+mn-lt"/>
                <a:cs typeface="+mn-lt"/>
              </a:rPr>
              <a:t>Squared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dirty="0" err="1">
                <a:solidFill>
                  <a:srgbClr val="404040"/>
                </a:solidFill>
                <a:ea typeface="+mn-lt"/>
                <a:cs typeface="+mn-lt"/>
              </a:rPr>
              <a:t>Error</a:t>
            </a:r>
            <a:r>
              <a:rPr lang="tr-TR" dirty="0">
                <a:ea typeface="+mn-lt"/>
                <a:cs typeface="+mn-lt"/>
              </a:rPr>
              <a:t>) ve MAE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(</a:t>
            </a:r>
            <a:r>
              <a:rPr lang="tr-TR" dirty="0" err="1">
                <a:solidFill>
                  <a:srgbClr val="404040"/>
                </a:solidFill>
                <a:ea typeface="+mn-lt"/>
                <a:cs typeface="+mn-lt"/>
              </a:rPr>
              <a:t>Mean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dirty="0" err="1">
                <a:solidFill>
                  <a:srgbClr val="404040"/>
                </a:solidFill>
                <a:ea typeface="+mn-lt"/>
                <a:cs typeface="+mn-lt"/>
              </a:rPr>
              <a:t>Absolute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dirty="0" err="1">
                <a:solidFill>
                  <a:srgbClr val="404040"/>
                </a:solidFill>
                <a:ea typeface="+mn-lt"/>
                <a:cs typeface="+mn-lt"/>
              </a:rPr>
              <a:t>Error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): </a:t>
            </a:r>
            <a:r>
              <a:rPr lang="tr-TR" dirty="0" err="1">
                <a:solidFill>
                  <a:srgbClr val="404040"/>
                </a:solidFill>
                <a:ea typeface="+mn-lt"/>
                <a:cs typeface="+mn-lt"/>
              </a:rPr>
              <a:t>KNN'nin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en düşük hata değerlerine sahip olduğunu gösterir, bu da modelin tahminlerinin gerçek değerlere en yakın olduğunu belirtir.</a:t>
            </a:r>
            <a:endParaRPr lang="tr-TR" dirty="0">
              <a:ea typeface="Meiryo"/>
            </a:endParaRPr>
          </a:p>
          <a:p>
            <a:pPr marL="342900" indent="-342900">
              <a:buAutoNum type="arabicPeriod"/>
            </a:pPr>
            <a:r>
              <a:rPr lang="tr-TR" dirty="0">
                <a:ea typeface="+mn-lt"/>
                <a:cs typeface="+mn-lt"/>
              </a:rPr>
              <a:t>R²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: KNN modeli, veri varyansını en iyi şekilde açıklayan modeldir, bunu </a:t>
            </a:r>
            <a:r>
              <a:rPr lang="tr-TR" err="1">
                <a:solidFill>
                  <a:srgbClr val="404040"/>
                </a:solidFill>
                <a:ea typeface="+mn-lt"/>
                <a:cs typeface="+mn-lt"/>
              </a:rPr>
              <a:t>Decision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rgbClr val="404040"/>
                </a:solidFill>
                <a:ea typeface="+mn-lt"/>
                <a:cs typeface="+mn-lt"/>
              </a:rPr>
              <a:t>Tree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ve ardından SVM takip eder.</a:t>
            </a:r>
            <a:endParaRPr lang="tr-TR" dirty="0">
              <a:ea typeface="Meiryo"/>
            </a:endParaRPr>
          </a:p>
          <a:p>
            <a:endParaRPr lang="tr-T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24252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2DD8264-F93B-A687-E2D1-0644FA9A050F}"/>
              </a:ext>
            </a:extLst>
          </p:cNvPr>
          <p:cNvSpPr txBox="1"/>
          <p:nvPr/>
        </p:nvSpPr>
        <p:spPr>
          <a:xfrm>
            <a:off x="2895599" y="1232807"/>
            <a:ext cx="64171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/>
              <a:t>Dinlediğiniz için teşekkürler !!!</a:t>
            </a:r>
          </a:p>
        </p:txBody>
      </p:sp>
      <p:pic>
        <p:nvPicPr>
          <p:cNvPr id="5" name="Resim 4" descr="insan yüzü, kişi, şahıs, alın, kaş içeren bir resim&#10;&#10;Açıklama otomatik olarak oluşturuldu">
            <a:extLst>
              <a:ext uri="{FF2B5EF4-FFF2-40B4-BE49-F238E27FC236}">
                <a16:creationId xmlns:a16="http://schemas.microsoft.com/office/drawing/2014/main" id="{3DEAF131-6B63-F425-EFAB-C8DCA2351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12" y="2438400"/>
            <a:ext cx="4096948" cy="4114800"/>
          </a:xfrm>
          <a:prstGeom prst="rect">
            <a:avLst/>
          </a:prstGeom>
        </p:spPr>
      </p:pic>
      <p:pic>
        <p:nvPicPr>
          <p:cNvPr id="6" name="Resim 5" descr="metin, insan yüzü, ekran görüntüsü, adam, insan içeren bir resim&#10;&#10;Açıklama otomatik olarak oluşturuldu">
            <a:extLst>
              <a:ext uri="{FF2B5EF4-FFF2-40B4-BE49-F238E27FC236}">
                <a16:creationId xmlns:a16="http://schemas.microsoft.com/office/drawing/2014/main" id="{5C8DE472-5747-3761-5BD5-28168847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4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59515B-7C66-2D77-AFA2-E349F27C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tr-TR" dirty="0">
                <a:ea typeface="Meiryo"/>
              </a:rPr>
              <a:t>Projenin adım adım anlatımı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974F07-2F72-B926-C866-A56C3FD0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 fontScale="85000" lnSpcReduction="10000"/>
          </a:bodyPr>
          <a:lstStyle/>
          <a:p>
            <a:r>
              <a:rPr lang="tr-TR" dirty="0">
                <a:ea typeface="+mn-lt"/>
                <a:cs typeface="+mn-lt"/>
              </a:rPr>
              <a:t> a) Güncel bir problem belirleyin ve uygun veri setini bulun. Veri setinizde aykırı değerler varsa gerekli işlemleri yapın. Neden bu veri setini seçtiğinizi açıklayın.</a:t>
            </a:r>
          </a:p>
          <a:p>
            <a:endParaRPr lang="tr-TR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Veri setimiz 2010 – 2020 Tesla hisseleri.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Amaç, tarihe bağlı olarak kapanış fiyatını tahmin etmek.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Neden mi ? Çünkü boğuştuğum veri setleri arasındaki en insancıl veri seti.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Hesap makinesi, kalem, pusula, para ve üzerinde grafik yazılı kağıt">
            <a:extLst>
              <a:ext uri="{FF2B5EF4-FFF2-40B4-BE49-F238E27FC236}">
                <a16:creationId xmlns:a16="http://schemas.microsoft.com/office/drawing/2014/main" id="{AA230E83-FF14-B336-B789-3DAF8A429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02" r="27405" b="8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968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İçerik Yer Tutucusu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D388246B-31B8-934B-9713-B8F121C8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" y="932154"/>
            <a:ext cx="7812857" cy="49817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86443B-9FD6-2B34-6568-1C6F1A5E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075" y="2232060"/>
            <a:ext cx="4023361" cy="2385392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Veri </a:t>
            </a:r>
            <a:r>
              <a:rPr lang="en-US" dirty="0" err="1">
                <a:ea typeface="Meiryo"/>
              </a:rPr>
              <a:t>setinin</a:t>
            </a:r>
            <a:r>
              <a:rPr lang="en-US" dirty="0">
                <a:ea typeface="Meiryo"/>
              </a:rPr>
              <a:t> import </a:t>
            </a:r>
            <a:r>
              <a:rPr lang="en-US" dirty="0" err="1">
                <a:ea typeface="Meiryo"/>
              </a:rPr>
              <a:t>edilmesi</a:t>
            </a:r>
            <a:endParaRPr lang="en-US" dirty="0">
              <a:ea typeface="Meiryo"/>
            </a:endParaRPr>
          </a:p>
          <a:p>
            <a:r>
              <a:rPr lang="en-US" dirty="0">
                <a:ea typeface="Meiryo"/>
              </a:rPr>
              <a:t>Veri </a:t>
            </a:r>
            <a:r>
              <a:rPr lang="en-US" dirty="0" err="1">
                <a:ea typeface="Meiryo"/>
              </a:rPr>
              <a:t>setinin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kontrolü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EE69703-2E22-3185-D3E6-219B05651E74}"/>
              </a:ext>
            </a:extLst>
          </p:cNvPr>
          <p:cNvSpPr txBox="1"/>
          <p:nvPr/>
        </p:nvSpPr>
        <p:spPr>
          <a:xfrm>
            <a:off x="9014354" y="1346729"/>
            <a:ext cx="37438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Meiryo"/>
              </a:rPr>
              <a:t>Veriyi anlamak</a:t>
            </a:r>
          </a:p>
        </p:txBody>
      </p:sp>
    </p:spTree>
    <p:extLst>
      <p:ext uri="{BB962C8B-B14F-4D97-AF65-F5344CB8AC3E}">
        <p14:creationId xmlns:p14="http://schemas.microsoft.com/office/powerpoint/2010/main" val="87612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D18C9D-95CD-13B2-6FBF-F814666F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963467" cy="284656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latin typeface="Segoe UI"/>
                <a:ea typeface="Meiryo"/>
                <a:cs typeface="Segoe UI"/>
              </a:rPr>
              <a:t>Veri </a:t>
            </a:r>
            <a:r>
              <a:rPr lang="en-US" dirty="0" err="1">
                <a:latin typeface="Segoe UI"/>
                <a:ea typeface="Meiryo"/>
                <a:cs typeface="Segoe UI"/>
              </a:rPr>
              <a:t>setinin</a:t>
            </a:r>
            <a:r>
              <a:rPr lang="en-US" dirty="0">
                <a:latin typeface="Segoe UI"/>
                <a:ea typeface="Meiryo"/>
                <a:cs typeface="Segoe UI"/>
              </a:rPr>
              <a:t> import </a:t>
            </a:r>
            <a:r>
              <a:rPr lang="en-US" dirty="0" err="1">
                <a:latin typeface="Segoe UI"/>
                <a:ea typeface="Meiryo"/>
                <a:cs typeface="Segoe UI"/>
              </a:rPr>
              <a:t>edilmesi</a:t>
            </a:r>
            <a:endParaRPr lang="en-US" dirty="0" err="1">
              <a:solidFill>
                <a:srgbClr val="000000"/>
              </a:solidFill>
              <a:latin typeface="Segoe UI"/>
              <a:ea typeface="Meiryo"/>
              <a:cs typeface="Segoe UI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latin typeface="Segoe UI"/>
                <a:ea typeface="Meiryo"/>
                <a:cs typeface="Segoe UI"/>
              </a:rPr>
              <a:t>Veri </a:t>
            </a:r>
            <a:r>
              <a:rPr lang="en-US" dirty="0" err="1">
                <a:latin typeface="Segoe UI"/>
                <a:ea typeface="Meiryo"/>
                <a:cs typeface="Segoe UI"/>
              </a:rPr>
              <a:t>setinin</a:t>
            </a:r>
            <a:r>
              <a:rPr lang="en-US" dirty="0">
                <a:latin typeface="Segoe UI"/>
                <a:ea typeface="Meiryo"/>
                <a:cs typeface="Segoe UI"/>
              </a:rPr>
              <a:t> </a:t>
            </a:r>
            <a:r>
              <a:rPr lang="en-US" dirty="0" err="1">
                <a:latin typeface="Segoe UI"/>
                <a:ea typeface="Meiryo"/>
                <a:cs typeface="Segoe UI"/>
              </a:rPr>
              <a:t>kontrolü</a:t>
            </a:r>
            <a:endParaRPr lang="tr-TR" dirty="0" err="1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Verinin detaylı incelenmesi için fonksiyon tanımlaması</a:t>
            </a:r>
            <a:endParaRPr lang="tr-TR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Fonksiyonun incelenmesi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tr-TR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tr-TR" dirty="0">
              <a:ea typeface="Meiryo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0D4E28D-207C-3054-B7CC-DA0C735EAF47}"/>
              </a:ext>
            </a:extLst>
          </p:cNvPr>
          <p:cNvSpPr txBox="1"/>
          <p:nvPr/>
        </p:nvSpPr>
        <p:spPr>
          <a:xfrm>
            <a:off x="2196041" y="1243541"/>
            <a:ext cx="4841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Meiryo"/>
              </a:rPr>
              <a:t>Veriyi anlamak </a:t>
            </a:r>
          </a:p>
        </p:txBody>
      </p:sp>
    </p:spTree>
    <p:extLst>
      <p:ext uri="{BB962C8B-B14F-4D97-AF65-F5344CB8AC3E}">
        <p14:creationId xmlns:p14="http://schemas.microsoft.com/office/powerpoint/2010/main" val="372698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İçerik Yer Tutucusu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93194BD6-4A33-2A04-9A80-945FF452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0" y="1517327"/>
            <a:ext cx="7455669" cy="38114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CBE38E-16A1-FB7D-0C0B-D029F013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918" y="2232060"/>
            <a:ext cx="4023361" cy="2385392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r>
              <a:rPr lang="en-US" err="1">
                <a:ea typeface="Meiryo"/>
              </a:rPr>
              <a:t>Tarihe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bağlı</a:t>
            </a:r>
            <a:r>
              <a:rPr lang="en-US" dirty="0">
                <a:ea typeface="Meiryo"/>
              </a:rPr>
              <a:t> </a:t>
            </a:r>
            <a:r>
              <a:rPr lang="en-US" err="1">
                <a:ea typeface="Meiryo"/>
              </a:rPr>
              <a:t>bir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inceleme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yaptığımız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için</a:t>
            </a:r>
            <a:r>
              <a:rPr lang="en-US" dirty="0">
                <a:ea typeface="Meiryo"/>
              </a:rPr>
              <a:t> Object </a:t>
            </a:r>
            <a:r>
              <a:rPr lang="en-US" err="1">
                <a:ea typeface="Meiryo"/>
              </a:rPr>
              <a:t>tipinde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olan</a:t>
            </a:r>
            <a:r>
              <a:rPr lang="en-US" dirty="0">
                <a:ea typeface="Meiryo"/>
              </a:rPr>
              <a:t> Date </a:t>
            </a:r>
            <a:r>
              <a:rPr lang="en-US" err="1">
                <a:ea typeface="Meiryo"/>
              </a:rPr>
              <a:t>sütununu</a:t>
            </a:r>
            <a:r>
              <a:rPr lang="en-US" dirty="0">
                <a:ea typeface="Meiryo"/>
              </a:rPr>
              <a:t> Date </a:t>
            </a:r>
            <a:r>
              <a:rPr lang="en-US" err="1">
                <a:ea typeface="Meiryo"/>
              </a:rPr>
              <a:t>tipine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dönüştürüyoruz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ve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sadece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tarih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ve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kapanış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fiyatı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olan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ayrı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bir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df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oluşturuyoruz</a:t>
            </a:r>
            <a:r>
              <a:rPr lang="en-US" dirty="0">
                <a:ea typeface="Meiryo"/>
              </a:rPr>
              <a:t>. (</a:t>
            </a:r>
            <a:r>
              <a:rPr lang="en-US" err="1">
                <a:ea typeface="Meiryo"/>
              </a:rPr>
              <a:t>tesla_df</a:t>
            </a:r>
            <a:r>
              <a:rPr lang="en-US" dirty="0">
                <a:ea typeface="Meiryo"/>
              </a:rPr>
              <a:t>)</a:t>
            </a:r>
          </a:p>
          <a:p>
            <a:endParaRPr lang="en-US" dirty="0">
              <a:ea typeface="Meiryo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767C6FD-D722-794C-D408-2033CCC892A2}"/>
              </a:ext>
            </a:extLst>
          </p:cNvPr>
          <p:cNvSpPr txBox="1"/>
          <p:nvPr/>
        </p:nvSpPr>
        <p:spPr>
          <a:xfrm>
            <a:off x="8334374" y="1116210"/>
            <a:ext cx="2693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Meiryo"/>
              </a:rPr>
              <a:t>Veri Ön işlemesi</a:t>
            </a:r>
          </a:p>
        </p:txBody>
      </p:sp>
    </p:spTree>
    <p:extLst>
      <p:ext uri="{BB962C8B-B14F-4D97-AF65-F5344CB8AC3E}">
        <p14:creationId xmlns:p14="http://schemas.microsoft.com/office/powerpoint/2010/main" val="20417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51F974-C71D-E10A-1695-D281F8BA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tr-TR" sz="1800">
                <a:ea typeface="Meiryo"/>
              </a:rPr>
              <a:t>Veri </a:t>
            </a:r>
            <a:r>
              <a:rPr lang="tr-TR" sz="1800" err="1">
                <a:ea typeface="Meiryo"/>
              </a:rPr>
              <a:t>önişlemesi</a:t>
            </a:r>
            <a:r>
              <a:rPr lang="tr-TR" sz="1800">
                <a:ea typeface="Meiryo"/>
              </a:rPr>
              <a:t> devamı</a:t>
            </a:r>
            <a:endParaRPr lang="tr-TR" sz="1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E87550B5-39F3-0493-9424-49AEFFDE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Meiryo"/>
              </a:rPr>
              <a:t>Tarih </a:t>
            </a:r>
            <a:r>
              <a:rPr lang="en-US" err="1">
                <a:ea typeface="Meiryo"/>
              </a:rPr>
              <a:t>artık</a:t>
            </a:r>
            <a:r>
              <a:rPr lang="en-US" dirty="0">
                <a:ea typeface="Meiryo"/>
              </a:rPr>
              <a:t> index </a:t>
            </a:r>
            <a:r>
              <a:rPr lang="en-US" err="1">
                <a:ea typeface="Meiryo"/>
              </a:rPr>
              <a:t>yerine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geçiyor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ve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fazladan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bir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tarih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sütunu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siliniyor</a:t>
            </a:r>
            <a:endParaRPr lang="en-US">
              <a:ea typeface="Meiryo"/>
            </a:endParaRPr>
          </a:p>
          <a:p>
            <a:r>
              <a:rPr lang="en-US" dirty="0" err="1">
                <a:ea typeface="Meiryo"/>
              </a:rPr>
              <a:t>Ardından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tarihe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göre</a:t>
            </a:r>
            <a:r>
              <a:rPr lang="en-US" dirty="0">
                <a:ea typeface="Meiryo"/>
              </a:rPr>
              <a:t> Tesla </a:t>
            </a:r>
            <a:r>
              <a:rPr lang="en-US" dirty="0" err="1">
                <a:ea typeface="Meiryo"/>
              </a:rPr>
              <a:t>hisselerinin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değişimini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gösteren</a:t>
            </a: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bir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grafik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çiziliyor</a:t>
            </a:r>
          </a:p>
        </p:txBody>
      </p:sp>
    </p:spTree>
    <p:extLst>
      <p:ext uri="{BB962C8B-B14F-4D97-AF65-F5344CB8AC3E}">
        <p14:creationId xmlns:p14="http://schemas.microsoft.com/office/powerpoint/2010/main" val="109955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erformans düşüşünü gösteren büyüteç">
            <a:extLst>
              <a:ext uri="{FF2B5EF4-FFF2-40B4-BE49-F238E27FC236}">
                <a16:creationId xmlns:a16="http://schemas.microsoft.com/office/drawing/2014/main" id="{C21A2DA0-0F3A-0F70-D978-7E49DA3D2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8" r="-3" b="-3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3B5888B-45C2-AED9-081F-77E52AC0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tr-TR" dirty="0">
                <a:ea typeface="Meiryo"/>
              </a:rPr>
              <a:t>İkinci adım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4919DD-7A09-74C1-8C5F-2899E81C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tr-TR" sz="1700" dirty="0">
                <a:ea typeface="+mn-lt"/>
                <a:cs typeface="+mn-lt"/>
              </a:rPr>
              <a:t>a) Önişlemden geçirilen veri setine normalizasyon işlemi uygulayın. b) Sizin belirlediğiniz 3 farklı özellik seçim yöntemine normalize edilmiş veri setini uygulayın.</a:t>
            </a: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75287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48F464-E03D-2009-525B-459C7F77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tr-TR" dirty="0">
                <a:ea typeface="Meiryo"/>
              </a:rPr>
              <a:t>Özellik seçim yöntemi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F3692F-E57F-7301-0306-3A6D2E51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tr-TR" dirty="0">
                <a:ea typeface="Meiryo"/>
              </a:rPr>
              <a:t>Korelasyon matrisi</a:t>
            </a:r>
          </a:p>
          <a:p>
            <a:pPr marL="342900" indent="-342900">
              <a:buAutoNum type="arabicPeriod"/>
            </a:pPr>
            <a:r>
              <a:rPr lang="tr-TR" dirty="0">
                <a:ea typeface="Meiryo"/>
              </a:rPr>
              <a:t>Varyans eşik değeri </a:t>
            </a:r>
          </a:p>
          <a:p>
            <a:pPr marL="342900" indent="-342900">
              <a:buAutoNum type="arabicPeriod"/>
            </a:pPr>
            <a:r>
              <a:rPr lang="tr-TR" dirty="0" err="1">
                <a:ea typeface="Meiryo"/>
              </a:rPr>
              <a:t>Recursive</a:t>
            </a:r>
            <a:r>
              <a:rPr lang="tr-TR" dirty="0">
                <a:ea typeface="Meiryo"/>
              </a:rPr>
              <a:t> </a:t>
            </a:r>
            <a:r>
              <a:rPr lang="tr-TR" dirty="0" err="1">
                <a:ea typeface="Meiryo"/>
              </a:rPr>
              <a:t>feature</a:t>
            </a:r>
            <a:r>
              <a:rPr lang="tr-TR" dirty="0">
                <a:ea typeface="Meiryo"/>
              </a:rPr>
              <a:t> </a:t>
            </a:r>
            <a:r>
              <a:rPr lang="tr-TR" dirty="0" err="1">
                <a:ea typeface="Meiryo"/>
              </a:rPr>
              <a:t>elimination</a:t>
            </a:r>
            <a:r>
              <a:rPr lang="tr-TR" dirty="0">
                <a:ea typeface="Meiryo"/>
              </a:rPr>
              <a:t> </a:t>
            </a:r>
          </a:p>
          <a:p>
            <a:endParaRPr lang="tr-TR" dirty="0">
              <a:ea typeface="Meiryo"/>
            </a:endParaRPr>
          </a:p>
          <a:p>
            <a:pPr marL="342900" indent="-342900">
              <a:buAutoNum type="arabicPeriod"/>
            </a:pPr>
            <a:endParaRPr lang="tr-TR" dirty="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arklı konum ve boyutlarda evin rakamları">
            <a:extLst>
              <a:ext uri="{FF2B5EF4-FFF2-40B4-BE49-F238E27FC236}">
                <a16:creationId xmlns:a16="http://schemas.microsoft.com/office/drawing/2014/main" id="{E79FCE15-4485-D3B6-8B5C-D5276145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7" r="35630" b="-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921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0B1B34-1527-34C7-B4B5-D2B47A77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Meiryo"/>
              </a:rPr>
              <a:t>Veri setinin bölünmesi 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76CD56-FCC7-6CC0-3D15-7CD8E837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tr-TR" dirty="0">
                <a:ea typeface="Meiryo"/>
              </a:rPr>
              <a:t>Zamana bağlı bir Makine öğrenmesi modeli oluşturduğumuz için veri setini belirli periyotlar halinde bölmemiz gerekiyor </a:t>
            </a:r>
          </a:p>
          <a:p>
            <a:r>
              <a:rPr lang="tr-TR" dirty="0">
                <a:ea typeface="Meiryo"/>
              </a:rPr>
              <a:t>Bunun için </a:t>
            </a:r>
            <a:r>
              <a:rPr lang="tr-TR" dirty="0" err="1">
                <a:ea typeface="Meiryo"/>
              </a:rPr>
              <a:t>create_features</a:t>
            </a:r>
            <a:r>
              <a:rPr lang="tr-TR" dirty="0">
                <a:ea typeface="Meiryo"/>
              </a:rPr>
              <a:t> fonksiyonu tanımlanır bu fonksiyonda </a:t>
            </a:r>
          </a:p>
          <a:p>
            <a:r>
              <a:rPr lang="tr-TR" dirty="0">
                <a:ea typeface="Meiryo"/>
              </a:rPr>
              <a:t>X = özellikler </a:t>
            </a:r>
          </a:p>
          <a:p>
            <a:r>
              <a:rPr lang="tr-TR" dirty="0">
                <a:ea typeface="Meiryo"/>
              </a:rPr>
              <a:t>Y = kapanış değerine eşittir</a:t>
            </a:r>
          </a:p>
        </p:txBody>
      </p:sp>
    </p:spTree>
    <p:extLst>
      <p:ext uri="{BB962C8B-B14F-4D97-AF65-F5344CB8AC3E}">
        <p14:creationId xmlns:p14="http://schemas.microsoft.com/office/powerpoint/2010/main" val="19292762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4E8"/>
      </a:lt2>
      <a:accent1>
        <a:srgbClr val="B09F7E"/>
      </a:accent1>
      <a:accent2>
        <a:srgbClr val="BA8D7F"/>
      </a:accent2>
      <a:accent3>
        <a:srgbClr val="C4929B"/>
      </a:accent3>
      <a:accent4>
        <a:srgbClr val="BA7FA1"/>
      </a:accent4>
      <a:accent5>
        <a:srgbClr val="C28FC2"/>
      </a:accent5>
      <a:accent6>
        <a:srgbClr val="A17FBA"/>
      </a:accent6>
      <a:hlink>
        <a:srgbClr val="6980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SketchLinesVTI</vt:lpstr>
      <vt:lpstr>Makine öğrenmesi ödevi sunumu</vt:lpstr>
      <vt:lpstr>Projenin adım adım anlatımı</vt:lpstr>
      <vt:lpstr>PowerPoint Sunusu</vt:lpstr>
      <vt:lpstr>PowerPoint Sunusu</vt:lpstr>
      <vt:lpstr>PowerPoint Sunusu</vt:lpstr>
      <vt:lpstr>Veri önişlemesi devamı</vt:lpstr>
      <vt:lpstr>İkinci adım</vt:lpstr>
      <vt:lpstr>Özellik seçim yöntemi</vt:lpstr>
      <vt:lpstr>Veri setinin bölünmesi </vt:lpstr>
      <vt:lpstr>Son aşama </vt:lpstr>
      <vt:lpstr>Sonuç 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313</cp:revision>
  <dcterms:created xsi:type="dcterms:W3CDTF">2024-05-17T11:25:35Z</dcterms:created>
  <dcterms:modified xsi:type="dcterms:W3CDTF">2024-05-19T11:21:54Z</dcterms:modified>
</cp:coreProperties>
</file>