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iriam Libre"/>
      <p:regular r:id="rId24"/>
      <p:bold r:id="rId25"/>
    </p:embeddedFont>
    <p:embeddedFont>
      <p:font typeface="Work Sans"/>
      <p:regular r:id="rId26"/>
      <p:bold r:id="rId27"/>
      <p:italic r:id="rId28"/>
      <p:boldItalic r:id="rId29"/>
    </p:embeddedFont>
    <p:embeddedFont>
      <p:font typeface="Barlow Light"/>
      <p:regular r:id="rId30"/>
      <p:bold r:id="rId31"/>
      <p:italic r:id="rId32"/>
      <p:boldItalic r:id="rId33"/>
    </p:embeddedFont>
    <p:embeddedFont>
      <p:font typeface="Barlow"/>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iriamLibre-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WorkSans-regular.fntdata"/><Relationship Id="rId25" Type="http://schemas.openxmlformats.org/officeDocument/2006/relationships/font" Target="fonts/MiriamLibre-bold.fntdata"/><Relationship Id="rId28" Type="http://schemas.openxmlformats.org/officeDocument/2006/relationships/font" Target="fonts/WorkSans-italic.fntdata"/><Relationship Id="rId27" Type="http://schemas.openxmlformats.org/officeDocument/2006/relationships/font" Target="fonts/Work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WorkSans-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rlowLight-bold.fntdata"/><Relationship Id="rId30" Type="http://schemas.openxmlformats.org/officeDocument/2006/relationships/font" Target="fonts/BarlowLight-regular.fntdata"/><Relationship Id="rId11" Type="http://schemas.openxmlformats.org/officeDocument/2006/relationships/slide" Target="slides/slide6.xml"/><Relationship Id="rId33" Type="http://schemas.openxmlformats.org/officeDocument/2006/relationships/font" Target="fonts/BarlowLight-boldItalic.fntdata"/><Relationship Id="rId10" Type="http://schemas.openxmlformats.org/officeDocument/2006/relationships/slide" Target="slides/slide5.xml"/><Relationship Id="rId32" Type="http://schemas.openxmlformats.org/officeDocument/2006/relationships/font" Target="fonts/BarlowLight-italic.fntdata"/><Relationship Id="rId13" Type="http://schemas.openxmlformats.org/officeDocument/2006/relationships/slide" Target="slides/slide8.xml"/><Relationship Id="rId35" Type="http://schemas.openxmlformats.org/officeDocument/2006/relationships/font" Target="fonts/Barlow-bold.fntdata"/><Relationship Id="rId12" Type="http://schemas.openxmlformats.org/officeDocument/2006/relationships/slide" Target="slides/slide7.xml"/><Relationship Id="rId34" Type="http://schemas.openxmlformats.org/officeDocument/2006/relationships/font" Target="fonts/Barlow-regular.fntdata"/><Relationship Id="rId15" Type="http://schemas.openxmlformats.org/officeDocument/2006/relationships/slide" Target="slides/slide10.xml"/><Relationship Id="rId37" Type="http://schemas.openxmlformats.org/officeDocument/2006/relationships/font" Target="fonts/Barlow-boldItalic.fntdata"/><Relationship Id="rId14" Type="http://schemas.openxmlformats.org/officeDocument/2006/relationships/slide" Target="slides/slide9.xml"/><Relationship Id="rId36" Type="http://schemas.openxmlformats.org/officeDocument/2006/relationships/font" Target="fonts/Barlow-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d284c50ac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d284c50ac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d284c50ac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d284c50ac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d284c50ac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d284c50ac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d284c50ac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d284c50ac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d284c50ac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d284c50ac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d284c50ac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d284c50ac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d284c50ac5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d284c50ac5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d284c50ac5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d284c50ac5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d284c50ac5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d284c50ac5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cd27a69a8c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cd27a69a8c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cd27a69a8c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cd27a69a8c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d284c50ac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d284c50ac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d284c50ac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d284c50ac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d284c50ac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d284c50ac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d284c50ac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d284c50ac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d284c50ac5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d284c50ac5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d284c50ac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d284c50ac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122525" y="1991825"/>
            <a:ext cx="4899000" cy="1159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p:txBody>
      </p:sp>
      <p:sp>
        <p:nvSpPr>
          <p:cNvPr id="11" name="Google Shape;11;p2"/>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rect b="b" l="l" r="r" t="t"/>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rect b="b" l="l" r="r" t="t"/>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rect b="b" l="l" r="r" t="t"/>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rect b="b" l="l" r="r" t="t"/>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rect b="b" l="l" r="r" t="t"/>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rect b="b" l="l" r="r" t="t"/>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rect b="b" l="l" r="r" t="t"/>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rect b="b" l="l" r="r" t="t"/>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rect b="b" l="l" r="r" t="t"/>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rect b="b" l="l" r="r" t="t"/>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rect b="b" l="l" r="r" t="t"/>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rect b="b" l="l" r="r" t="t"/>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ird">
  <p:cSld name="BLANK_1">
    <p:spTree>
      <p:nvGrpSpPr>
        <p:cNvPr id="228"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0" y="0"/>
            <a:ext cx="3048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_1">
    <p:spTree>
      <p:nvGrpSpPr>
        <p:cNvPr id="232"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236" name="Shape 236"/>
        <p:cNvGrpSpPr/>
        <p:nvPr/>
      </p:nvGrpSpPr>
      <p:grpSpPr>
        <a:xfrm>
          <a:off x="0" y="0"/>
          <a:ext cx="0" cy="0"/>
          <a:chOff x="0" y="0"/>
          <a:chExt cx="0" cy="0"/>
        </a:xfrm>
      </p:grpSpPr>
      <p:sp>
        <p:nvSpPr>
          <p:cNvPr id="237" name="Google Shape;237;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38" name="Google Shape;238;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9" name="Google Shape;239;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47" name="Shape 47"/>
        <p:cNvGrpSpPr/>
        <p:nvPr/>
      </p:nvGrpSpPr>
      <p:grpSpPr>
        <a:xfrm>
          <a:off x="0" y="0"/>
          <a:ext cx="0" cy="0"/>
          <a:chOff x="0" y="0"/>
          <a:chExt cx="0" cy="0"/>
        </a:xfrm>
      </p:grpSpPr>
      <p:sp>
        <p:nvSpPr>
          <p:cNvPr id="48" name="Google Shape;48;p3"/>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txBox="1"/>
          <p:nvPr>
            <p:ph type="ctrTitle"/>
          </p:nvPr>
        </p:nvSpPr>
        <p:spPr>
          <a:xfrm>
            <a:off x="2626350" y="1888150"/>
            <a:ext cx="38913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000"/>
              <a:buNone/>
              <a:defRPr sz="4000">
                <a:solidFill>
                  <a:srgbClr val="FFFFFF"/>
                </a:solidFill>
              </a:defRPr>
            </a:lvl1pPr>
            <a:lvl2pPr lvl="1" rtl="0" algn="ctr">
              <a:spcBef>
                <a:spcPts val="0"/>
              </a:spcBef>
              <a:spcAft>
                <a:spcPts val="0"/>
              </a:spcAft>
              <a:buClr>
                <a:srgbClr val="FFFFFF"/>
              </a:buClr>
              <a:buSzPts val="4000"/>
              <a:buNone/>
              <a:defRPr sz="4000">
                <a:solidFill>
                  <a:srgbClr val="FFFFFF"/>
                </a:solidFill>
              </a:defRPr>
            </a:lvl2pPr>
            <a:lvl3pPr lvl="2" rtl="0" algn="ctr">
              <a:spcBef>
                <a:spcPts val="0"/>
              </a:spcBef>
              <a:spcAft>
                <a:spcPts val="0"/>
              </a:spcAft>
              <a:buClr>
                <a:srgbClr val="FFFFFF"/>
              </a:buClr>
              <a:buSzPts val="4000"/>
              <a:buNone/>
              <a:defRPr sz="4000">
                <a:solidFill>
                  <a:srgbClr val="FFFFFF"/>
                </a:solidFill>
              </a:defRPr>
            </a:lvl3pPr>
            <a:lvl4pPr lvl="3" rtl="0" algn="ctr">
              <a:spcBef>
                <a:spcPts val="0"/>
              </a:spcBef>
              <a:spcAft>
                <a:spcPts val="0"/>
              </a:spcAft>
              <a:buClr>
                <a:srgbClr val="FFFFFF"/>
              </a:buClr>
              <a:buSzPts val="4000"/>
              <a:buNone/>
              <a:defRPr sz="4000">
                <a:solidFill>
                  <a:srgbClr val="FFFFFF"/>
                </a:solidFill>
              </a:defRPr>
            </a:lvl4pPr>
            <a:lvl5pPr lvl="4" rtl="0" algn="ctr">
              <a:spcBef>
                <a:spcPts val="0"/>
              </a:spcBef>
              <a:spcAft>
                <a:spcPts val="0"/>
              </a:spcAft>
              <a:buClr>
                <a:srgbClr val="FFFFFF"/>
              </a:buClr>
              <a:buSzPts val="4000"/>
              <a:buNone/>
              <a:defRPr sz="4000">
                <a:solidFill>
                  <a:srgbClr val="FFFFFF"/>
                </a:solidFill>
              </a:defRPr>
            </a:lvl5pPr>
            <a:lvl6pPr lvl="5" rtl="0" algn="ctr">
              <a:spcBef>
                <a:spcPts val="0"/>
              </a:spcBef>
              <a:spcAft>
                <a:spcPts val="0"/>
              </a:spcAft>
              <a:buClr>
                <a:srgbClr val="FFFFFF"/>
              </a:buClr>
              <a:buSzPts val="4000"/>
              <a:buNone/>
              <a:defRPr sz="4000">
                <a:solidFill>
                  <a:srgbClr val="FFFFFF"/>
                </a:solidFill>
              </a:defRPr>
            </a:lvl6pPr>
            <a:lvl7pPr lvl="6" rtl="0" algn="ctr">
              <a:spcBef>
                <a:spcPts val="0"/>
              </a:spcBef>
              <a:spcAft>
                <a:spcPts val="0"/>
              </a:spcAft>
              <a:buClr>
                <a:srgbClr val="FFFFFF"/>
              </a:buClr>
              <a:buSzPts val="4000"/>
              <a:buNone/>
              <a:defRPr sz="4000">
                <a:solidFill>
                  <a:srgbClr val="FFFFFF"/>
                </a:solidFill>
              </a:defRPr>
            </a:lvl7pPr>
            <a:lvl8pPr lvl="7" rtl="0" algn="ctr">
              <a:spcBef>
                <a:spcPts val="0"/>
              </a:spcBef>
              <a:spcAft>
                <a:spcPts val="0"/>
              </a:spcAft>
              <a:buClr>
                <a:srgbClr val="FFFFFF"/>
              </a:buClr>
              <a:buSzPts val="4000"/>
              <a:buNone/>
              <a:defRPr sz="4000">
                <a:solidFill>
                  <a:srgbClr val="FFFFFF"/>
                </a:solidFill>
              </a:defRPr>
            </a:lvl8pPr>
            <a:lvl9pPr lvl="8" rtl="0" algn="ctr">
              <a:spcBef>
                <a:spcPts val="0"/>
              </a:spcBef>
              <a:spcAft>
                <a:spcPts val="0"/>
              </a:spcAft>
              <a:buClr>
                <a:srgbClr val="FFFFFF"/>
              </a:buClr>
              <a:buSzPts val="4000"/>
              <a:buNone/>
              <a:defRPr sz="4000">
                <a:solidFill>
                  <a:srgbClr val="FFFFFF"/>
                </a:solidFill>
              </a:defRPr>
            </a:lvl9pPr>
          </a:lstStyle>
          <a:p/>
        </p:txBody>
      </p:sp>
      <p:sp>
        <p:nvSpPr>
          <p:cNvPr id="50" name="Google Shape;50;p3"/>
          <p:cNvSpPr txBox="1"/>
          <p:nvPr>
            <p:ph idx="1" type="subTitle"/>
          </p:nvPr>
        </p:nvSpPr>
        <p:spPr>
          <a:xfrm>
            <a:off x="2626350" y="3144854"/>
            <a:ext cx="38913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2400"/>
              <a:buNone/>
              <a:defRPr>
                <a:solidFill>
                  <a:srgbClr val="000000"/>
                </a:solidFill>
              </a:defRPr>
            </a:lvl1pPr>
            <a:lvl2pPr lvl="1" rtl="0" algn="ctr">
              <a:spcBef>
                <a:spcPts val="0"/>
              </a:spcBef>
              <a:spcAft>
                <a:spcPts val="0"/>
              </a:spcAft>
              <a:buClr>
                <a:srgbClr val="000000"/>
              </a:buClr>
              <a:buSzPts val="3000"/>
              <a:buNone/>
              <a:defRPr sz="3000">
                <a:solidFill>
                  <a:srgbClr val="000000"/>
                </a:solidFill>
              </a:defRPr>
            </a:lvl2pPr>
            <a:lvl3pPr lvl="2" rtl="0" algn="ctr">
              <a:spcBef>
                <a:spcPts val="0"/>
              </a:spcBef>
              <a:spcAft>
                <a:spcPts val="0"/>
              </a:spcAft>
              <a:buClr>
                <a:srgbClr val="000000"/>
              </a:buClr>
              <a:buSzPts val="3000"/>
              <a:buNone/>
              <a:defRPr sz="3000">
                <a:solidFill>
                  <a:srgbClr val="000000"/>
                </a:solidFill>
              </a:defRPr>
            </a:lvl3pPr>
            <a:lvl4pPr lvl="3" rtl="0" algn="ctr">
              <a:spcBef>
                <a:spcPts val="0"/>
              </a:spcBef>
              <a:spcAft>
                <a:spcPts val="0"/>
              </a:spcAft>
              <a:buClr>
                <a:srgbClr val="000000"/>
              </a:buClr>
              <a:buSzPts val="3000"/>
              <a:buNone/>
              <a:defRPr sz="3000">
                <a:solidFill>
                  <a:srgbClr val="000000"/>
                </a:solidFill>
              </a:defRPr>
            </a:lvl4pPr>
            <a:lvl5pPr lvl="4" rtl="0" algn="ctr">
              <a:spcBef>
                <a:spcPts val="0"/>
              </a:spcBef>
              <a:spcAft>
                <a:spcPts val="0"/>
              </a:spcAft>
              <a:buClr>
                <a:srgbClr val="000000"/>
              </a:buClr>
              <a:buSzPts val="3000"/>
              <a:buNone/>
              <a:defRPr sz="3000">
                <a:solidFill>
                  <a:srgbClr val="000000"/>
                </a:solidFill>
              </a:defRPr>
            </a:lvl5pPr>
            <a:lvl6pPr lvl="5" rtl="0" algn="ctr">
              <a:spcBef>
                <a:spcPts val="0"/>
              </a:spcBef>
              <a:spcAft>
                <a:spcPts val="0"/>
              </a:spcAft>
              <a:buClr>
                <a:srgbClr val="000000"/>
              </a:buClr>
              <a:buSzPts val="3000"/>
              <a:buNone/>
              <a:defRPr sz="3000">
                <a:solidFill>
                  <a:srgbClr val="000000"/>
                </a:solidFill>
              </a:defRPr>
            </a:lvl6pPr>
            <a:lvl7pPr lvl="6" rtl="0" algn="ctr">
              <a:spcBef>
                <a:spcPts val="0"/>
              </a:spcBef>
              <a:spcAft>
                <a:spcPts val="0"/>
              </a:spcAft>
              <a:buClr>
                <a:srgbClr val="000000"/>
              </a:buClr>
              <a:buSzPts val="3000"/>
              <a:buNone/>
              <a:defRPr sz="3000">
                <a:solidFill>
                  <a:srgbClr val="000000"/>
                </a:solidFill>
              </a:defRPr>
            </a:lvl7pPr>
            <a:lvl8pPr lvl="7" rtl="0" algn="ctr">
              <a:spcBef>
                <a:spcPts val="0"/>
              </a:spcBef>
              <a:spcAft>
                <a:spcPts val="0"/>
              </a:spcAft>
              <a:buClr>
                <a:srgbClr val="000000"/>
              </a:buClr>
              <a:buSzPts val="3000"/>
              <a:buNone/>
              <a:defRPr sz="3000">
                <a:solidFill>
                  <a:srgbClr val="000000"/>
                </a:solidFill>
              </a:defRPr>
            </a:lvl8pPr>
            <a:lvl9pPr lvl="8" rtl="0" algn="ctr">
              <a:spcBef>
                <a:spcPts val="0"/>
              </a:spcBef>
              <a:spcAft>
                <a:spcPts val="0"/>
              </a:spcAft>
              <a:buClr>
                <a:srgbClr val="000000"/>
              </a:buClr>
              <a:buSzPts val="3000"/>
              <a:buNone/>
              <a:defRPr sz="3000">
                <a:solidFill>
                  <a:srgbClr val="000000"/>
                </a:solidFill>
              </a:defRPr>
            </a:lvl9pPr>
          </a:lstStyle>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rect b="b" l="l" r="r" t="t"/>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rect b="b" l="l" r="r" t="t"/>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rect b="b" l="l" r="r" t="t"/>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59" name="Shape 59"/>
        <p:cNvGrpSpPr/>
        <p:nvPr/>
      </p:nvGrpSpPr>
      <p:grpSpPr>
        <a:xfrm>
          <a:off x="0" y="0"/>
          <a:ext cx="0" cy="0"/>
          <a:chOff x="0" y="0"/>
          <a:chExt cx="0" cy="0"/>
        </a:xfrm>
      </p:grpSpPr>
      <p:sp>
        <p:nvSpPr>
          <p:cNvPr id="60" name="Google Shape;60;p4"/>
          <p:cNvSpPr/>
          <p:nvPr/>
        </p:nvSpPr>
        <p:spPr>
          <a:xfrm>
            <a:off x="2454800" y="0"/>
            <a:ext cx="42345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txBox="1"/>
          <p:nvPr>
            <p:ph idx="1" type="body"/>
          </p:nvPr>
        </p:nvSpPr>
        <p:spPr>
          <a:xfrm>
            <a:off x="2848484" y="825425"/>
            <a:ext cx="3447000" cy="3492600"/>
          </a:xfrm>
          <a:prstGeom prst="rect">
            <a:avLst/>
          </a:prstGeom>
        </p:spPr>
        <p:txBody>
          <a:bodyPr anchorCtr="0" anchor="ctr" bIns="91425" lIns="91425" spcFirstLastPara="1" rIns="91425" wrap="square" tIns="91425">
            <a:noAutofit/>
          </a:bodyPr>
          <a:lstStyle>
            <a:lvl1pPr indent="-381000" lvl="0" marL="457200" rtl="0" algn="ctr">
              <a:lnSpc>
                <a:spcPct val="115000"/>
              </a:lnSpc>
              <a:spcBef>
                <a:spcPts val="600"/>
              </a:spcBef>
              <a:spcAft>
                <a:spcPts val="0"/>
              </a:spcAft>
              <a:buSzPts val="2400"/>
              <a:buChar char="▹"/>
              <a:defRPr i="1"/>
            </a:lvl1pPr>
            <a:lvl2pPr indent="-381000" lvl="1" marL="914400" rtl="0" algn="ctr">
              <a:lnSpc>
                <a:spcPct val="115000"/>
              </a:lnSpc>
              <a:spcBef>
                <a:spcPts val="0"/>
              </a:spcBef>
              <a:spcAft>
                <a:spcPts val="0"/>
              </a:spcAft>
              <a:buSzPts val="2400"/>
              <a:buChar char="￭"/>
              <a:defRPr i="1"/>
            </a:lvl2pPr>
            <a:lvl3pPr indent="-381000" lvl="2" marL="1371600" rtl="0" algn="ctr">
              <a:lnSpc>
                <a:spcPct val="115000"/>
              </a:lnSpc>
              <a:spcBef>
                <a:spcPts val="0"/>
              </a:spcBef>
              <a:spcAft>
                <a:spcPts val="0"/>
              </a:spcAft>
              <a:buSzPts val="2400"/>
              <a:buChar char="⬝"/>
              <a:defRPr i="1"/>
            </a:lvl3pPr>
            <a:lvl4pPr indent="-381000" lvl="3" marL="1828800" rtl="0" algn="ctr">
              <a:lnSpc>
                <a:spcPct val="115000"/>
              </a:lnSpc>
              <a:spcBef>
                <a:spcPts val="0"/>
              </a:spcBef>
              <a:spcAft>
                <a:spcPts val="0"/>
              </a:spcAft>
              <a:buSzPts val="2400"/>
              <a:buChar char="●"/>
              <a:defRPr i="1"/>
            </a:lvl4pPr>
            <a:lvl5pPr indent="-381000" lvl="4" marL="2286000" rtl="0" algn="ctr">
              <a:lnSpc>
                <a:spcPct val="115000"/>
              </a:lnSpc>
              <a:spcBef>
                <a:spcPts val="0"/>
              </a:spcBef>
              <a:spcAft>
                <a:spcPts val="0"/>
              </a:spcAft>
              <a:buSzPts val="2400"/>
              <a:buChar char="○"/>
              <a:defRPr i="1"/>
            </a:lvl5pPr>
            <a:lvl6pPr indent="-381000" lvl="5" marL="2743200" rtl="0" algn="ctr">
              <a:lnSpc>
                <a:spcPct val="115000"/>
              </a:lnSpc>
              <a:spcBef>
                <a:spcPts val="0"/>
              </a:spcBef>
              <a:spcAft>
                <a:spcPts val="0"/>
              </a:spcAft>
              <a:buSzPts val="2400"/>
              <a:buChar char="■"/>
              <a:defRPr i="1"/>
            </a:lvl6pPr>
            <a:lvl7pPr indent="-381000" lvl="6" marL="3200400" rtl="0" algn="ctr">
              <a:lnSpc>
                <a:spcPct val="115000"/>
              </a:lnSpc>
              <a:spcBef>
                <a:spcPts val="0"/>
              </a:spcBef>
              <a:spcAft>
                <a:spcPts val="0"/>
              </a:spcAft>
              <a:buSzPts val="2400"/>
              <a:buChar char="●"/>
              <a:defRPr i="1"/>
            </a:lvl7pPr>
            <a:lvl8pPr indent="-381000" lvl="7" marL="3657600" rtl="0" algn="ctr">
              <a:lnSpc>
                <a:spcPct val="115000"/>
              </a:lnSpc>
              <a:spcBef>
                <a:spcPts val="0"/>
              </a:spcBef>
              <a:spcAft>
                <a:spcPts val="0"/>
              </a:spcAft>
              <a:buSzPts val="2400"/>
              <a:buChar char="○"/>
              <a:defRPr i="1"/>
            </a:lvl8pPr>
            <a:lvl9pPr indent="-381000" lvl="8" marL="4114800" algn="ctr">
              <a:lnSpc>
                <a:spcPct val="115000"/>
              </a:lnSpc>
              <a:spcBef>
                <a:spcPts val="0"/>
              </a:spcBef>
              <a:spcAft>
                <a:spcPts val="0"/>
              </a:spcAft>
              <a:buSzPts val="2400"/>
              <a:buChar char="■"/>
              <a:defRPr i="1"/>
            </a:lvl9pPr>
          </a:lstStyle>
          <a:p/>
        </p:txBody>
      </p:sp>
      <p:sp>
        <p:nvSpPr>
          <p:cNvPr id="63" name="Google Shape;63;p4"/>
          <p:cNvSpPr txBox="1"/>
          <p:nvPr/>
        </p:nvSpPr>
        <p:spPr>
          <a:xfrm>
            <a:off x="3593400" y="193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rgbClr val="A5B0FE"/>
                </a:solidFill>
                <a:latin typeface="Work Sans"/>
                <a:ea typeface="Work Sans"/>
                <a:cs typeface="Work Sans"/>
                <a:sym typeface="Work Sans"/>
              </a:rPr>
              <a:t>“</a:t>
            </a:r>
            <a:endParaRPr b="1" sz="7200">
              <a:solidFill>
                <a:srgbClr val="A5B0FE"/>
              </a:solidFill>
              <a:latin typeface="Work Sans"/>
              <a:ea typeface="Work Sans"/>
              <a:cs typeface="Work Sans"/>
              <a:sym typeface="Work Sans"/>
            </a:endParaRPr>
          </a:p>
        </p:txBody>
      </p:sp>
      <p:sp>
        <p:nvSpPr>
          <p:cNvPr id="64" name="Google Shape;64;p4"/>
          <p:cNvSpPr txBox="1"/>
          <p:nvPr>
            <p:ph idx="12" type="sldNum"/>
          </p:nvPr>
        </p:nvSpPr>
        <p:spPr>
          <a:xfrm>
            <a:off x="4116400" y="4807500"/>
            <a:ext cx="911100" cy="336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65" name="Google Shape;65;p4"/>
          <p:cNvGrpSpPr/>
          <p:nvPr/>
        </p:nvGrpSpPr>
        <p:grpSpPr>
          <a:xfrm>
            <a:off x="6876950" y="3340125"/>
            <a:ext cx="2267050" cy="1803375"/>
            <a:chOff x="9925050" y="4203700"/>
            <a:chExt cx="2267050" cy="1803375"/>
          </a:xfrm>
        </p:grpSpPr>
        <p:sp>
          <p:nvSpPr>
            <p:cNvPr id="66" name="Google Shape;66;p4"/>
            <p:cNvSpPr/>
            <p:nvPr/>
          </p:nvSpPr>
          <p:spPr>
            <a:xfrm>
              <a:off x="11336338" y="4922838"/>
              <a:ext cx="139800" cy="119100"/>
            </a:xfrm>
            <a:custGeom>
              <a:rect b="b" l="l" r="r" t="t"/>
              <a:pathLst>
                <a:path extrusionOk="0" h="120000" w="12000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rect b="b" l="l" r="r" t="t"/>
              <a:pathLst>
                <a:path extrusionOk="0" h="120000" w="12000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rect b="b" l="l" r="r" t="t"/>
              <a:pathLst>
                <a:path extrusionOk="0" h="120000" w="12000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rect b="b" l="l" r="r" t="t"/>
              <a:pathLst>
                <a:path extrusionOk="0" h="120000" w="12000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rect b="b" l="l" r="r" t="t"/>
              <a:pathLst>
                <a:path extrusionOk="0" h="120000" w="12000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rect b="b" l="l" r="r" t="t"/>
              <a:pathLst>
                <a:path extrusionOk="0" h="120000" w="12000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rect b="b" l="l" r="r" t="t"/>
              <a:pathLst>
                <a:path extrusionOk="0" h="120000" w="12000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rect b="b" l="l" r="r" t="t"/>
              <a:pathLst>
                <a:path extrusionOk="0" h="120000" w="12000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rect b="b" l="l" r="r" t="t"/>
              <a:pathLst>
                <a:path extrusionOk="0" h="120000" w="12000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rect b="b" l="l" r="r" t="t"/>
              <a:pathLst>
                <a:path extrusionOk="0" h="120000" w="12000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rect b="b" l="l" r="r" t="t"/>
              <a:pathLst>
                <a:path extrusionOk="0" h="120000" w="12000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rect b="b" l="l" r="r" t="t"/>
              <a:pathLst>
                <a:path extrusionOk="0" h="120000" w="12000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8" name="Google Shape;78;p4"/>
          <p:cNvGrpSpPr/>
          <p:nvPr/>
        </p:nvGrpSpPr>
        <p:grpSpPr>
          <a:xfrm>
            <a:off x="0" y="0"/>
            <a:ext cx="2266938" cy="1754200"/>
            <a:chOff x="9598025" y="882650"/>
            <a:chExt cx="2266938" cy="1754200"/>
          </a:xfrm>
        </p:grpSpPr>
        <p:sp>
          <p:nvSpPr>
            <p:cNvPr id="79" name="Google Shape;79;p4"/>
            <p:cNvSpPr/>
            <p:nvPr/>
          </p:nvSpPr>
          <p:spPr>
            <a:xfrm>
              <a:off x="10239375" y="1881188"/>
              <a:ext cx="139800" cy="90600"/>
            </a:xfrm>
            <a:custGeom>
              <a:rect b="b" l="l" r="r" t="t"/>
              <a:pathLst>
                <a:path extrusionOk="0" h="120000" w="12000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rect b="b" l="l" r="r" t="t"/>
              <a:pathLst>
                <a:path extrusionOk="0" h="120000" w="12000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rect b="b" l="l" r="r" t="t"/>
              <a:pathLst>
                <a:path extrusionOk="0" h="120000" w="12000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rect b="b" l="l" r="r" t="t"/>
              <a:pathLst>
                <a:path extrusionOk="0" h="120000" w="12000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83"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8" name="Google Shape;88;p5"/>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rect b="b" l="l" r="r" t="t"/>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rect b="b" l="l" r="r" t="t"/>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rect b="b" l="l" r="r" t="t"/>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rect b="b" l="l" r="r" t="t"/>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rect b="b" l="l" r="r" t="t"/>
              <a:pathLst>
                <a:path extrusionOk="0" h="120000" w="12000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rect b="b" l="l" r="r" t="t"/>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rect b="b" l="l" r="r" t="t"/>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rect b="b" l="l" r="r" t="t"/>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rect b="b" l="l" r="r" t="t"/>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rect b="b" l="l" r="r" t="t"/>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rect b="b" l="l" r="r" t="t"/>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rect b="b" l="l" r="r" t="t"/>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rect b="b" l="l" r="r" t="t"/>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rect b="b" l="l" r="r" t="t"/>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rect b="b" l="l" r="r" t="t"/>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1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15" name="Google Shape;115;p6"/>
          <p:cNvSpPr txBox="1"/>
          <p:nvPr>
            <p:ph idx="1" type="body"/>
          </p:nvPr>
        </p:nvSpPr>
        <p:spPr>
          <a:xfrm>
            <a:off x="457200" y="1672300"/>
            <a:ext cx="2494200" cy="31551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16" name="Google Shape;116;p6"/>
          <p:cNvSpPr txBox="1"/>
          <p:nvPr>
            <p:ph idx="2" type="body"/>
          </p:nvPr>
        </p:nvSpPr>
        <p:spPr>
          <a:xfrm>
            <a:off x="3101652" y="1672300"/>
            <a:ext cx="2494200" cy="31551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17" name="Google Shape;117;p6"/>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rect b="b" l="l" r="r" t="t"/>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rect b="b" l="l" r="r" t="t"/>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rect b="b" l="l" r="r" t="t"/>
              <a:pathLst>
                <a:path extrusionOk="0" h="120000" w="12000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rect b="b" l="l" r="r" t="t"/>
              <a:pathLst>
                <a:path extrusionOk="0" h="120000" w="12000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rect b="b" l="l" r="r" t="t"/>
              <a:pathLst>
                <a:path extrusionOk="0" h="120000" w="12000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rect b="b" l="l" r="r" t="t"/>
              <a:pathLst>
                <a:path extrusionOk="0" h="120000" w="12000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rect b="b" l="l" r="r" t="t"/>
              <a:pathLst>
                <a:path extrusionOk="0" h="120000" w="12000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rect b="b" l="l" r="r" t="t"/>
              <a:pathLst>
                <a:path extrusionOk="0" h="120000" w="12000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rect b="b" l="l" r="r" t="t"/>
              <a:pathLst>
                <a:path extrusionOk="0" h="120000" w="12000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rect b="b" l="l" r="r" t="t"/>
              <a:pathLst>
                <a:path extrusionOk="0" h="120000" w="12000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rect b="b" l="l" r="r" t="t"/>
              <a:pathLst>
                <a:path extrusionOk="0" h="120000" w="12000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rect b="b" l="l" r="r" t="t"/>
              <a:pathLst>
                <a:path extrusionOk="0" h="120000" w="12000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rect b="b" l="l" r="r" t="t"/>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rect b="b" l="l" r="r" t="t"/>
              <a:pathLst>
                <a:path extrusionOk="0" h="120000" w="12000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rect b="b" l="l" r="r" t="t"/>
              <a:pathLst>
                <a:path extrusionOk="0" h="120000" w="12000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42"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6" name="Google Shape;146;p7"/>
          <p:cNvSpPr txBox="1"/>
          <p:nvPr>
            <p:ph idx="1" type="body"/>
          </p:nvPr>
        </p:nvSpPr>
        <p:spPr>
          <a:xfrm>
            <a:off x="45720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7" name="Google Shape;147;p7"/>
          <p:cNvSpPr txBox="1"/>
          <p:nvPr>
            <p:ph idx="2" type="body"/>
          </p:nvPr>
        </p:nvSpPr>
        <p:spPr>
          <a:xfrm>
            <a:off x="219835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8" name="Google Shape;148;p7"/>
          <p:cNvSpPr txBox="1"/>
          <p:nvPr>
            <p:ph idx="3" type="body"/>
          </p:nvPr>
        </p:nvSpPr>
        <p:spPr>
          <a:xfrm>
            <a:off x="393950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9" name="Google Shape;149;p7"/>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rect b="b" l="l" r="r" t="t"/>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rect b="b" l="l" r="r" t="t"/>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rect b="b" l="l" r="r" t="t"/>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rect b="b" l="l" r="r" t="t"/>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rect b="b" l="l" r="r" t="t"/>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rect b="b" l="l" r="r" t="t"/>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rect b="b" l="l" r="r" t="t"/>
              <a:pathLst>
                <a:path extrusionOk="0" h="120000" w="12000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rect b="b" l="l" r="r" t="t"/>
              <a:pathLst>
                <a:path extrusionOk="0" h="120000" w="12000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rect b="b" l="l" r="r" t="t"/>
              <a:pathLst>
                <a:path extrusionOk="0" h="120000" w="12000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rect b="b" l="l" r="r" t="t"/>
              <a:pathLst>
                <a:path extrusionOk="0" h="120000" w="12000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rect b="b" l="l" r="r" t="t"/>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rect b="b" l="l" r="r" t="t"/>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rect b="b" l="l" r="r" t="t"/>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rect b="b" l="l" r="r" t="t"/>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rect b="b" l="l" r="r" t="t"/>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rect b="b" l="l" r="r" t="t"/>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3" name="Shape 183"/>
        <p:cNvGrpSpPr/>
        <p:nvPr/>
      </p:nvGrpSpPr>
      <p:grpSpPr>
        <a:xfrm>
          <a:off x="0" y="0"/>
          <a:ext cx="0" cy="0"/>
          <a:chOff x="0" y="0"/>
          <a:chExt cx="0" cy="0"/>
        </a:xfrm>
      </p:grpSpPr>
      <p:sp>
        <p:nvSpPr>
          <p:cNvPr id="184" name="Google Shape;184;p8"/>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87" name="Google Shape;187;p8"/>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88" name="Google Shape;188;p8"/>
          <p:cNvGrpSpPr/>
          <p:nvPr/>
        </p:nvGrpSpPr>
        <p:grpSpPr>
          <a:xfrm>
            <a:off x="6707938" y="2948000"/>
            <a:ext cx="1732075" cy="2195488"/>
            <a:chOff x="6662738" y="3806825"/>
            <a:chExt cx="1732075" cy="2195488"/>
          </a:xfrm>
        </p:grpSpPr>
        <p:sp>
          <p:nvSpPr>
            <p:cNvPr id="189" name="Google Shape;189;p8"/>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rect b="b" l="l" r="r" t="t"/>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rect b="b" l="l" r="r" t="t"/>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rect b="b" l="l" r="r" t="t"/>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rect b="b" l="l" r="r" t="t"/>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rect b="b" l="l" r="r" t="t"/>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7" name="Google Shape;207;p8"/>
          <p:cNvGrpSpPr/>
          <p:nvPr/>
        </p:nvGrpSpPr>
        <p:grpSpPr>
          <a:xfrm rot="10800000">
            <a:off x="6518888" y="-12"/>
            <a:ext cx="1551087" cy="2468625"/>
            <a:chOff x="715963" y="3538538"/>
            <a:chExt cx="1551087" cy="2468625"/>
          </a:xfrm>
        </p:grpSpPr>
        <p:sp>
          <p:nvSpPr>
            <p:cNvPr id="208" name="Google Shape;208;p8"/>
            <p:cNvSpPr/>
            <p:nvPr/>
          </p:nvSpPr>
          <p:spPr>
            <a:xfrm>
              <a:off x="785813" y="4429125"/>
              <a:ext cx="15900" cy="33300"/>
            </a:xfrm>
            <a:custGeom>
              <a:rect b="b" l="l" r="r" t="t"/>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rect b="b" l="l" r="r" t="t"/>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rect b="b" l="l" r="r" t="t"/>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rect b="b" l="l" r="r" t="t"/>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rect b="b" l="l" r="r" t="t"/>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rect b="b" l="l" r="r" t="t"/>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rect b="b" l="l" r="r" t="t"/>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rect b="b" l="l" r="r" t="t"/>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rect b="b" l="l" r="r" t="t"/>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9" name="Shape 219"/>
        <p:cNvGrpSpPr/>
        <p:nvPr/>
      </p:nvGrpSpPr>
      <p:grpSpPr>
        <a:xfrm>
          <a:off x="0" y="0"/>
          <a:ext cx="0" cy="0"/>
          <a:chOff x="0" y="0"/>
          <a:chExt cx="0" cy="0"/>
        </a:xfrm>
      </p:grpSpPr>
      <p:sp>
        <p:nvSpPr>
          <p:cNvPr id="220" name="Google Shape;220;p9"/>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
          <p:cNvSpPr txBox="1"/>
          <p:nvPr>
            <p:ph idx="1" type="body"/>
          </p:nvPr>
        </p:nvSpPr>
        <p:spPr>
          <a:xfrm>
            <a:off x="6390750" y="439500"/>
            <a:ext cx="2122500" cy="4264200"/>
          </a:xfrm>
          <a:prstGeom prst="rect">
            <a:avLst/>
          </a:prstGeom>
        </p:spPr>
        <p:txBody>
          <a:bodyPr anchorCtr="0" anchor="ctr" bIns="91425" lIns="91425" spcFirstLastPara="1" rIns="91425" wrap="square" tIns="91425">
            <a:noAutofit/>
          </a:bodyPr>
          <a:lstStyle>
            <a:lvl1pPr indent="-228600" lvl="0" marL="457200">
              <a:spcBef>
                <a:spcPts val="360"/>
              </a:spcBef>
              <a:spcAft>
                <a:spcPts val="0"/>
              </a:spcAft>
              <a:buClr>
                <a:srgbClr val="FFFFFF"/>
              </a:buClr>
              <a:buSzPts val="1800"/>
              <a:buNone/>
              <a:defRPr sz="1800">
                <a:solidFill>
                  <a:srgbClr val="FFFFFF"/>
                </a:solidFill>
              </a:defRPr>
            </a:lvl1pPr>
          </a:lstStyle>
          <a:p/>
        </p:txBody>
      </p:sp>
      <p:sp>
        <p:nvSpPr>
          <p:cNvPr id="223" name="Google Shape;223;p9"/>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lf" type="blank">
  <p:cSld name="BLANK">
    <p:spTree>
      <p:nvGrpSpPr>
        <p:cNvPr id="224" name="Shape 224"/>
        <p:cNvGrpSpPr/>
        <p:nvPr/>
      </p:nvGrpSpPr>
      <p:grpSpPr>
        <a:xfrm>
          <a:off x="0" y="0"/>
          <a:ext cx="0" cy="0"/>
          <a:chOff x="0" y="0"/>
          <a:chExt cx="0" cy="0"/>
        </a:xfrm>
      </p:grpSpPr>
      <p:sp>
        <p:nvSpPr>
          <p:cNvPr id="225" name="Google Shape;225;p10"/>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0"/>
          <p:cNvSpPr/>
          <p:nvPr/>
        </p:nvSpPr>
        <p:spPr>
          <a:xfrm>
            <a:off x="0" y="0"/>
            <a:ext cx="4566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0"/>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586975"/>
            <a:ext cx="51387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p:txBody>
      </p:sp>
      <p:sp>
        <p:nvSpPr>
          <p:cNvPr id="7" name="Google Shape;7;p1"/>
          <p:cNvSpPr txBox="1"/>
          <p:nvPr>
            <p:ph idx="1" type="body"/>
          </p:nvPr>
        </p:nvSpPr>
        <p:spPr>
          <a:xfrm>
            <a:off x="457200" y="1657350"/>
            <a:ext cx="5138700" cy="31809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indent="-381000" lvl="1" marL="9144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indent="-381000" lvl="2" marL="13716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indent="-381000" lvl="3" marL="18288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indent="-381000" lvl="4" marL="2286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indent="-381000" lvl="5" marL="27432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indent="-381000" lvl="6" marL="32004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indent="-381000" lvl="7" marL="36576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indent="-381000" lvl="8" marL="41148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808000" y="2208175"/>
            <a:ext cx="336000" cy="727200"/>
          </a:xfrm>
          <a:prstGeom prst="rect">
            <a:avLst/>
          </a:prstGeom>
          <a:noFill/>
          <a:ln>
            <a:noFill/>
          </a:ln>
        </p:spPr>
        <p:txBody>
          <a:bodyPr anchorCtr="0" anchor="ctr" bIns="91425" lIns="91425" spcFirstLastPara="1" rIns="91425" wrap="square" tIns="91425">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4"/>
          <p:cNvSpPr txBox="1"/>
          <p:nvPr>
            <p:ph type="ctrTitle"/>
          </p:nvPr>
        </p:nvSpPr>
        <p:spPr>
          <a:xfrm>
            <a:off x="2122525" y="1991825"/>
            <a:ext cx="48990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DAA ASSIGNMENT</a:t>
            </a:r>
            <a:endParaRPr/>
          </a:p>
          <a:p>
            <a:pPr indent="0" lvl="0" marL="0" rtl="0" algn="ctr">
              <a:spcBef>
                <a:spcPts val="0"/>
              </a:spcBef>
              <a:spcAft>
                <a:spcPts val="0"/>
              </a:spcAft>
              <a:buNone/>
            </a:pPr>
            <a:r>
              <a:rPr lang="en"/>
              <a:t>GROUP - 14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3"/>
          <p:cNvSpPr txBox="1"/>
          <p:nvPr>
            <p:ph type="title"/>
          </p:nvPr>
        </p:nvSpPr>
        <p:spPr>
          <a:xfrm>
            <a:off x="457200" y="586975"/>
            <a:ext cx="5138700" cy="1108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Bottom Up Approach</a:t>
            </a:r>
            <a:endParaRPr/>
          </a:p>
          <a:p>
            <a:pPr indent="0" lvl="0" marL="0" rtl="0" algn="l">
              <a:spcBef>
                <a:spcPts val="0"/>
              </a:spcBef>
              <a:spcAft>
                <a:spcPts val="0"/>
              </a:spcAft>
              <a:buNone/>
            </a:pPr>
            <a:r>
              <a:t/>
            </a:r>
            <a:endParaRPr/>
          </a:p>
        </p:txBody>
      </p:sp>
      <p:sp>
        <p:nvSpPr>
          <p:cNvPr id="299" name="Google Shape;299;p23"/>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p>
            <a:pPr indent="0" lvl="0" marL="0" rtl="0" algn="just">
              <a:lnSpc>
                <a:spcPct val="125454"/>
              </a:lnSpc>
              <a:spcBef>
                <a:spcPts val="1200"/>
              </a:spcBef>
              <a:spcAft>
                <a:spcPts val="0"/>
              </a:spcAft>
              <a:buClr>
                <a:schemeClr val="dk1"/>
              </a:buClr>
              <a:buSzPts val="1100"/>
              <a:buFont typeface="Arial"/>
              <a:buNone/>
            </a:pPr>
            <a:r>
              <a:rPr lang="en" sz="1900">
                <a:latin typeface="Barlow"/>
                <a:ea typeface="Barlow"/>
                <a:cs typeface="Barlow"/>
                <a:sym typeface="Barlow"/>
              </a:rPr>
              <a:t>Analyze the problem and see the order in which the sub-problems are solved and start solving from the trivial subproblem, up towards the given problem. </a:t>
            </a:r>
            <a:endParaRPr sz="3200"/>
          </a:p>
          <a:p>
            <a:pPr indent="0" lvl="0" marL="0" rtl="0" algn="l">
              <a:spcBef>
                <a:spcPts val="12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4"/>
          <p:cNvSpPr txBox="1"/>
          <p:nvPr>
            <p:ph type="title"/>
          </p:nvPr>
        </p:nvSpPr>
        <p:spPr>
          <a:xfrm>
            <a:off x="457200" y="305850"/>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Logic Behind Bottom Up Approach :</a:t>
            </a:r>
            <a:endParaRPr/>
          </a:p>
        </p:txBody>
      </p:sp>
      <p:sp>
        <p:nvSpPr>
          <p:cNvPr id="305" name="Google Shape;305;p24"/>
          <p:cNvSpPr txBox="1"/>
          <p:nvPr>
            <p:ph idx="1" type="body"/>
          </p:nvPr>
        </p:nvSpPr>
        <p:spPr>
          <a:xfrm>
            <a:off x="457200" y="1355600"/>
            <a:ext cx="5138700" cy="3180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700">
                <a:solidFill>
                  <a:srgbClr val="40424E"/>
                </a:solidFill>
                <a:latin typeface="Barlow"/>
                <a:ea typeface="Barlow"/>
                <a:cs typeface="Barlow"/>
                <a:sym typeface="Barlow"/>
              </a:rPr>
              <a:t>We create Dp table of size [n+1][w+1] where n is number of different weights and w is the knapsack capacity</a:t>
            </a:r>
            <a:endParaRPr sz="1700">
              <a:solidFill>
                <a:srgbClr val="40424E"/>
              </a:solidFill>
              <a:latin typeface="Barlow"/>
              <a:ea typeface="Barlow"/>
              <a:cs typeface="Barlow"/>
              <a:sym typeface="Barlow"/>
            </a:endParaRPr>
          </a:p>
          <a:p>
            <a:pPr indent="0" lvl="0" marL="0" rtl="0" algn="l">
              <a:spcBef>
                <a:spcPts val="600"/>
              </a:spcBef>
              <a:spcAft>
                <a:spcPts val="0"/>
              </a:spcAft>
              <a:buClr>
                <a:schemeClr val="dk1"/>
              </a:buClr>
              <a:buSzPts val="1100"/>
              <a:buFont typeface="Arial"/>
              <a:buNone/>
            </a:pPr>
            <a:r>
              <a:rPr lang="en" sz="1700">
                <a:solidFill>
                  <a:srgbClr val="40424E"/>
                </a:solidFill>
                <a:latin typeface="Barlow"/>
                <a:ea typeface="Barlow"/>
                <a:cs typeface="Barlow"/>
                <a:sym typeface="Barlow"/>
              </a:rPr>
              <a:t>if (i == 0 || w == 0)</a:t>
            </a:r>
            <a:endParaRPr sz="1700">
              <a:solidFill>
                <a:srgbClr val="40424E"/>
              </a:solidFill>
              <a:latin typeface="Barlow"/>
              <a:ea typeface="Barlow"/>
              <a:cs typeface="Barlow"/>
              <a:sym typeface="Barlow"/>
            </a:endParaRPr>
          </a:p>
          <a:p>
            <a:pPr indent="0" lvl="0" marL="0" rtl="0" algn="l">
              <a:spcBef>
                <a:spcPts val="600"/>
              </a:spcBef>
              <a:spcAft>
                <a:spcPts val="0"/>
              </a:spcAft>
              <a:buClr>
                <a:schemeClr val="dk1"/>
              </a:buClr>
              <a:buSzPts val="1100"/>
              <a:buFont typeface="Arial"/>
              <a:buNone/>
            </a:pPr>
            <a:r>
              <a:rPr lang="en" sz="1700">
                <a:solidFill>
                  <a:srgbClr val="40424E"/>
                </a:solidFill>
                <a:latin typeface="Barlow"/>
                <a:ea typeface="Barlow"/>
                <a:cs typeface="Barlow"/>
                <a:sym typeface="Barlow"/>
              </a:rPr>
              <a:t>                K[i][w] = 0;</a:t>
            </a:r>
            <a:endParaRPr sz="1700">
              <a:solidFill>
                <a:srgbClr val="40424E"/>
              </a:solidFill>
              <a:latin typeface="Barlow"/>
              <a:ea typeface="Barlow"/>
              <a:cs typeface="Barlow"/>
              <a:sym typeface="Barlow"/>
            </a:endParaRPr>
          </a:p>
          <a:p>
            <a:pPr indent="0" lvl="0" marL="0" rtl="0" algn="l">
              <a:spcBef>
                <a:spcPts val="600"/>
              </a:spcBef>
              <a:spcAft>
                <a:spcPts val="0"/>
              </a:spcAft>
              <a:buClr>
                <a:schemeClr val="dk1"/>
              </a:buClr>
              <a:buSzPts val="1100"/>
              <a:buFont typeface="Arial"/>
              <a:buNone/>
            </a:pPr>
            <a:r>
              <a:rPr lang="en" sz="1700">
                <a:solidFill>
                  <a:srgbClr val="40424E"/>
                </a:solidFill>
                <a:latin typeface="Barlow"/>
                <a:ea typeface="Barlow"/>
                <a:cs typeface="Barlow"/>
                <a:sym typeface="Barlow"/>
              </a:rPr>
              <a:t>            else if (wt[i - 1] &lt;= w)</a:t>
            </a:r>
            <a:endParaRPr sz="1700">
              <a:solidFill>
                <a:srgbClr val="40424E"/>
              </a:solidFill>
              <a:latin typeface="Barlow"/>
              <a:ea typeface="Barlow"/>
              <a:cs typeface="Barlow"/>
              <a:sym typeface="Barlow"/>
            </a:endParaRPr>
          </a:p>
          <a:p>
            <a:pPr indent="0" lvl="0" marL="0" rtl="0" algn="l">
              <a:spcBef>
                <a:spcPts val="600"/>
              </a:spcBef>
              <a:spcAft>
                <a:spcPts val="0"/>
              </a:spcAft>
              <a:buClr>
                <a:schemeClr val="dk1"/>
              </a:buClr>
              <a:buSzPts val="1100"/>
              <a:buFont typeface="Arial"/>
              <a:buNone/>
            </a:pPr>
            <a:r>
              <a:rPr lang="en" sz="1700">
                <a:solidFill>
                  <a:srgbClr val="40424E"/>
                </a:solidFill>
                <a:latin typeface="Barlow"/>
                <a:ea typeface="Barlow"/>
                <a:cs typeface="Barlow"/>
                <a:sym typeface="Barlow"/>
              </a:rPr>
              <a:t>                K[i][w] = max(val[i - 1] +</a:t>
            </a:r>
            <a:endParaRPr sz="1700">
              <a:solidFill>
                <a:srgbClr val="40424E"/>
              </a:solidFill>
              <a:latin typeface="Barlow"/>
              <a:ea typeface="Barlow"/>
              <a:cs typeface="Barlow"/>
              <a:sym typeface="Barlow"/>
            </a:endParaRPr>
          </a:p>
          <a:p>
            <a:pPr indent="0" lvl="0" marL="0" rtl="0" algn="l">
              <a:spcBef>
                <a:spcPts val="600"/>
              </a:spcBef>
              <a:spcAft>
                <a:spcPts val="0"/>
              </a:spcAft>
              <a:buClr>
                <a:schemeClr val="dk1"/>
              </a:buClr>
              <a:buSzPts val="1100"/>
              <a:buFont typeface="Arial"/>
              <a:buNone/>
            </a:pPr>
            <a:r>
              <a:rPr lang="en" sz="1700">
                <a:solidFill>
                  <a:srgbClr val="40424E"/>
                </a:solidFill>
                <a:latin typeface="Barlow"/>
                <a:ea typeface="Barlow"/>
                <a:cs typeface="Barlow"/>
                <a:sym typeface="Barlow"/>
              </a:rPr>
              <a:t>                                K[i - 1][w - wt[i - 1]],</a:t>
            </a:r>
            <a:endParaRPr sz="1700">
              <a:solidFill>
                <a:srgbClr val="40424E"/>
              </a:solidFill>
              <a:latin typeface="Barlow"/>
              <a:ea typeface="Barlow"/>
              <a:cs typeface="Barlow"/>
              <a:sym typeface="Barlow"/>
            </a:endParaRPr>
          </a:p>
          <a:p>
            <a:pPr indent="0" lvl="0" marL="0" rtl="0" algn="l">
              <a:spcBef>
                <a:spcPts val="600"/>
              </a:spcBef>
              <a:spcAft>
                <a:spcPts val="0"/>
              </a:spcAft>
              <a:buClr>
                <a:schemeClr val="dk1"/>
              </a:buClr>
              <a:buSzPts val="1100"/>
              <a:buFont typeface="Arial"/>
              <a:buNone/>
            </a:pPr>
            <a:r>
              <a:rPr lang="en" sz="1700">
                <a:solidFill>
                  <a:srgbClr val="40424E"/>
                </a:solidFill>
                <a:latin typeface="Barlow"/>
                <a:ea typeface="Barlow"/>
                <a:cs typeface="Barlow"/>
                <a:sym typeface="Barlow"/>
              </a:rPr>
              <a:t>                                K[i - 1][w]);</a:t>
            </a:r>
            <a:endParaRPr sz="1700">
              <a:solidFill>
                <a:srgbClr val="40424E"/>
              </a:solidFill>
              <a:latin typeface="Barlow"/>
              <a:ea typeface="Barlow"/>
              <a:cs typeface="Barlow"/>
              <a:sym typeface="Barlow"/>
            </a:endParaRPr>
          </a:p>
          <a:p>
            <a:pPr indent="0" lvl="0" marL="0" rtl="0" algn="l">
              <a:spcBef>
                <a:spcPts val="600"/>
              </a:spcBef>
              <a:spcAft>
                <a:spcPts val="0"/>
              </a:spcAft>
              <a:buClr>
                <a:schemeClr val="dk1"/>
              </a:buClr>
              <a:buSzPts val="1100"/>
              <a:buFont typeface="Arial"/>
              <a:buNone/>
            </a:pPr>
            <a:r>
              <a:rPr lang="en" sz="1700">
                <a:solidFill>
                  <a:srgbClr val="40424E"/>
                </a:solidFill>
                <a:latin typeface="Barlow"/>
                <a:ea typeface="Barlow"/>
                <a:cs typeface="Barlow"/>
                <a:sym typeface="Barlow"/>
              </a:rPr>
              <a:t>            else</a:t>
            </a:r>
            <a:endParaRPr sz="1700">
              <a:solidFill>
                <a:srgbClr val="40424E"/>
              </a:solidFill>
              <a:latin typeface="Barlow"/>
              <a:ea typeface="Barlow"/>
              <a:cs typeface="Barlow"/>
              <a:sym typeface="Barlow"/>
            </a:endParaRPr>
          </a:p>
          <a:p>
            <a:pPr indent="0" lvl="0" marL="0" rtl="0" algn="l">
              <a:spcBef>
                <a:spcPts val="600"/>
              </a:spcBef>
              <a:spcAft>
                <a:spcPts val="0"/>
              </a:spcAft>
              <a:buClr>
                <a:schemeClr val="dk1"/>
              </a:buClr>
              <a:buSzPts val="1100"/>
              <a:buFont typeface="Arial"/>
              <a:buNone/>
            </a:pPr>
            <a:r>
              <a:rPr lang="en" sz="1700">
                <a:solidFill>
                  <a:srgbClr val="40424E"/>
                </a:solidFill>
                <a:latin typeface="Barlow"/>
                <a:ea typeface="Barlow"/>
                <a:cs typeface="Barlow"/>
                <a:sym typeface="Barlow"/>
              </a:rPr>
              <a:t>                K[i][w] = K[i - 1][w];</a:t>
            </a:r>
            <a:endParaRPr sz="1700">
              <a:solidFill>
                <a:srgbClr val="40424E"/>
              </a:solidFill>
              <a:latin typeface="Barlow"/>
              <a:ea typeface="Barlow"/>
              <a:cs typeface="Barlow"/>
              <a:sym typeface="Barlow"/>
            </a:endParaRPr>
          </a:p>
          <a:p>
            <a:pPr indent="0" lvl="0" marL="0" rtl="0" algn="l">
              <a:spcBef>
                <a:spcPts val="6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5"/>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Top Down Approach</a:t>
            </a:r>
            <a:endParaRPr/>
          </a:p>
        </p:txBody>
      </p:sp>
      <p:sp>
        <p:nvSpPr>
          <p:cNvPr id="311" name="Google Shape;311;p25"/>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p>
            <a:pPr indent="0" lvl="0" marL="0" rtl="0" algn="l">
              <a:lnSpc>
                <a:spcPct val="125454"/>
              </a:lnSpc>
              <a:spcBef>
                <a:spcPts val="1200"/>
              </a:spcBef>
              <a:spcAft>
                <a:spcPts val="0"/>
              </a:spcAft>
              <a:buClr>
                <a:schemeClr val="dk1"/>
              </a:buClr>
              <a:buSzPts val="1100"/>
              <a:buFont typeface="Arial"/>
              <a:buNone/>
            </a:pPr>
            <a:r>
              <a:rPr lang="en" sz="2000">
                <a:latin typeface="Barlow"/>
                <a:ea typeface="Barlow"/>
                <a:cs typeface="Barlow"/>
                <a:sym typeface="Barlow"/>
              </a:rPr>
              <a:t>We solved  the given problem by first breaking it down into simpler subproblems. If the problem is already solved then return the saved answer for that otherwise solve the subproblem and save the answer. This method is very intuitive.</a:t>
            </a:r>
            <a:endParaRPr sz="2000">
              <a:latin typeface="Barlow"/>
              <a:ea typeface="Barlow"/>
              <a:cs typeface="Barlow"/>
              <a:sym typeface="Barlow"/>
            </a:endParaRPr>
          </a:p>
          <a:p>
            <a:pPr indent="0" lvl="0" marL="0" rtl="0" algn="l">
              <a:lnSpc>
                <a:spcPct val="125454"/>
              </a:lnSpc>
              <a:spcBef>
                <a:spcPts val="1200"/>
              </a:spcBef>
              <a:spcAft>
                <a:spcPts val="0"/>
              </a:spcAft>
              <a:buClr>
                <a:schemeClr val="dk1"/>
              </a:buClr>
              <a:buSzPts val="1100"/>
              <a:buFont typeface="Arial"/>
              <a:buNone/>
            </a:pPr>
            <a:r>
              <a:rPr lang="en" sz="2000">
                <a:latin typeface="Barlow"/>
                <a:ea typeface="Barlow"/>
                <a:cs typeface="Barlow"/>
                <a:sym typeface="Barlow"/>
              </a:rPr>
              <a:t>Also referred as </a:t>
            </a:r>
            <a:r>
              <a:rPr b="1" lang="en" sz="2000">
                <a:latin typeface="Barlow"/>
                <a:ea typeface="Barlow"/>
                <a:cs typeface="Barlow"/>
                <a:sym typeface="Barlow"/>
              </a:rPr>
              <a:t>Memorization</a:t>
            </a:r>
            <a:r>
              <a:rPr lang="en" sz="2000">
                <a:latin typeface="Barlow"/>
                <a:ea typeface="Barlow"/>
                <a:cs typeface="Barlow"/>
                <a:sym typeface="Barlow"/>
              </a:rPr>
              <a:t>.</a:t>
            </a:r>
            <a:endParaRPr sz="2000">
              <a:latin typeface="Barlow"/>
              <a:ea typeface="Barlow"/>
              <a:cs typeface="Barlow"/>
              <a:sym typeface="Barlow"/>
            </a:endParaRPr>
          </a:p>
          <a:p>
            <a:pPr indent="0" lvl="0" marL="0" rtl="0" algn="l">
              <a:spcBef>
                <a:spcPts val="12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6"/>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Logic Behind Top Down Approach :</a:t>
            </a:r>
            <a:endParaRPr/>
          </a:p>
        </p:txBody>
      </p:sp>
      <p:sp>
        <p:nvSpPr>
          <p:cNvPr id="317" name="Google Shape;317;p26"/>
          <p:cNvSpPr txBox="1"/>
          <p:nvPr>
            <p:ph idx="1" type="body"/>
          </p:nvPr>
        </p:nvSpPr>
        <p:spPr>
          <a:xfrm>
            <a:off x="457200" y="1509375"/>
            <a:ext cx="5138700" cy="3180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t>if (i &lt; 0)  </a:t>
            </a:r>
            <a:endParaRPr sz="2300"/>
          </a:p>
          <a:p>
            <a:pPr indent="457200" lvl="0" marL="0" rtl="0" algn="l">
              <a:spcBef>
                <a:spcPts val="600"/>
              </a:spcBef>
              <a:spcAft>
                <a:spcPts val="0"/>
              </a:spcAft>
              <a:buNone/>
            </a:pPr>
            <a:r>
              <a:rPr lang="en" sz="2300"/>
              <a:t>return</a:t>
            </a:r>
            <a:r>
              <a:rPr lang="en" sz="2300"/>
              <a:t> 0; </a:t>
            </a:r>
            <a:endParaRPr sz="2300"/>
          </a:p>
          <a:p>
            <a:pPr indent="0" lvl="0" marL="0" rtl="0" algn="l">
              <a:spcBef>
                <a:spcPts val="600"/>
              </a:spcBef>
              <a:spcAft>
                <a:spcPts val="0"/>
              </a:spcAft>
              <a:buNone/>
            </a:pPr>
            <a:r>
              <a:rPr lang="en" sz="2300"/>
              <a:t>if (dp[i][W] != -1) </a:t>
            </a:r>
            <a:endParaRPr sz="2300"/>
          </a:p>
          <a:p>
            <a:pPr indent="457200" lvl="0" marL="0" rtl="0" algn="l">
              <a:spcBef>
                <a:spcPts val="600"/>
              </a:spcBef>
              <a:spcAft>
                <a:spcPts val="0"/>
              </a:spcAft>
              <a:buNone/>
            </a:pPr>
            <a:r>
              <a:rPr lang="en" sz="2300"/>
              <a:t>return dp[i][W]; </a:t>
            </a:r>
            <a:endParaRPr sz="2300"/>
          </a:p>
          <a:p>
            <a:pPr indent="0" lvl="0" marL="0" rtl="0" algn="l">
              <a:spcBef>
                <a:spcPts val="600"/>
              </a:spcBef>
              <a:spcAft>
                <a:spcPts val="0"/>
              </a:spcAft>
              <a:buNone/>
            </a:pPr>
            <a:r>
              <a:rPr lang="en" sz="2300"/>
              <a:t>if (wt[i] &gt; W) </a:t>
            </a:r>
            <a:endParaRPr sz="2300"/>
          </a:p>
          <a:p>
            <a:pPr indent="0" lvl="0" marL="0" rtl="0" algn="l">
              <a:spcBef>
                <a:spcPts val="600"/>
              </a:spcBef>
              <a:spcAft>
                <a:spcPts val="0"/>
              </a:spcAft>
              <a:buNone/>
            </a:pPr>
            <a:r>
              <a:rPr lang="en" sz="2300"/>
              <a:t>dp[i][W] = knapSackRec(W, wt,val,i-</a:t>
            </a:r>
            <a:r>
              <a:rPr lang="en" sz="2300"/>
              <a:t>   </a:t>
            </a:r>
            <a:r>
              <a:rPr lang="en" sz="2300"/>
              <a:t>1,dp); </a:t>
            </a:r>
            <a:endParaRPr sz="2300"/>
          </a:p>
          <a:p>
            <a:pPr indent="0" lvl="0" marL="0" rtl="0" algn="l">
              <a:spcBef>
                <a:spcPts val="600"/>
              </a:spcBef>
              <a:spcAft>
                <a:spcPts val="0"/>
              </a:spcAft>
              <a:buNone/>
            </a:pPr>
            <a:r>
              <a:rPr lang="en" sz="2300"/>
              <a:t>return dp[i][W]; </a:t>
            </a:r>
            <a:endParaRPr sz="2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7"/>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Sample Input :</a:t>
            </a:r>
            <a:endParaRPr/>
          </a:p>
        </p:txBody>
      </p:sp>
      <p:sp>
        <p:nvSpPr>
          <p:cNvPr id="323" name="Google Shape;323;p27"/>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Input : </a:t>
            </a:r>
            <a:endParaRPr/>
          </a:p>
          <a:p>
            <a:pPr indent="0" lvl="0" marL="0" rtl="0" algn="l">
              <a:spcBef>
                <a:spcPts val="600"/>
              </a:spcBef>
              <a:spcAft>
                <a:spcPts val="0"/>
              </a:spcAft>
              <a:buNone/>
            </a:pPr>
            <a:r>
              <a:rPr lang="en"/>
              <a:t>	Knapsack Capacity (W) = 11</a:t>
            </a:r>
            <a:endParaRPr/>
          </a:p>
          <a:p>
            <a:pPr indent="0" lvl="0" marL="0" rtl="0" algn="l">
              <a:spcBef>
                <a:spcPts val="600"/>
              </a:spcBef>
              <a:spcAft>
                <a:spcPts val="0"/>
              </a:spcAft>
              <a:buNone/>
            </a:pPr>
            <a:r>
              <a:rPr lang="en"/>
              <a:t>	No. of weights (n)  = 5</a:t>
            </a:r>
            <a:endParaRPr/>
          </a:p>
          <a:p>
            <a:pPr indent="0" lvl="0" marL="0" rtl="0" algn="l">
              <a:spcBef>
                <a:spcPts val="600"/>
              </a:spcBef>
              <a:spcAft>
                <a:spcPts val="0"/>
              </a:spcAft>
              <a:buNone/>
            </a:pPr>
            <a:r>
              <a:rPr lang="en"/>
              <a:t>	Weights (w[n]) = {3, 4, 5, 9, 4}</a:t>
            </a:r>
            <a:endParaRPr/>
          </a:p>
          <a:p>
            <a:pPr indent="0" lvl="0" marL="0" rtl="0" algn="l">
              <a:spcBef>
                <a:spcPts val="600"/>
              </a:spcBef>
              <a:spcAft>
                <a:spcPts val="0"/>
              </a:spcAft>
              <a:buNone/>
            </a:pPr>
            <a:r>
              <a:rPr lang="en"/>
              <a:t>	Value (v[n]) = {3, 4, 4, 10, 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8"/>
          <p:cNvSpPr txBox="1"/>
          <p:nvPr>
            <p:ph type="title"/>
          </p:nvPr>
        </p:nvSpPr>
        <p:spPr>
          <a:xfrm>
            <a:off x="457200" y="113500"/>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Sample Output :</a:t>
            </a:r>
            <a:endParaRPr/>
          </a:p>
        </p:txBody>
      </p:sp>
      <p:sp>
        <p:nvSpPr>
          <p:cNvPr id="329" name="Google Shape;329;p28"/>
          <p:cNvSpPr txBox="1"/>
          <p:nvPr>
            <p:ph idx="1" type="body"/>
          </p:nvPr>
        </p:nvSpPr>
        <p:spPr>
          <a:xfrm>
            <a:off x="457200" y="970900"/>
            <a:ext cx="5138700" cy="3867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solidFill>
                  <a:srgbClr val="222222"/>
                </a:solidFill>
                <a:latin typeface="Barlow"/>
                <a:ea typeface="Barlow"/>
                <a:cs typeface="Barlow"/>
                <a:sym typeface="Barlow"/>
              </a:rPr>
              <a:t>0 0 0 3 3 3 3 3 3  3   3   3 </a:t>
            </a:r>
            <a:endParaRPr sz="1800">
              <a:solidFill>
                <a:srgbClr val="222222"/>
              </a:solidFill>
              <a:latin typeface="Barlow"/>
              <a:ea typeface="Barlow"/>
              <a:cs typeface="Barlow"/>
              <a:sym typeface="Barlow"/>
            </a:endParaRPr>
          </a:p>
          <a:p>
            <a:pPr indent="0" lvl="0" marL="0" rtl="0" algn="l">
              <a:spcBef>
                <a:spcPts val="600"/>
              </a:spcBef>
              <a:spcAft>
                <a:spcPts val="0"/>
              </a:spcAft>
              <a:buNone/>
            </a:pPr>
            <a:r>
              <a:rPr lang="en" sz="1800">
                <a:solidFill>
                  <a:srgbClr val="222222"/>
                </a:solidFill>
                <a:latin typeface="Barlow"/>
                <a:ea typeface="Barlow"/>
                <a:cs typeface="Barlow"/>
                <a:sym typeface="Barlow"/>
              </a:rPr>
              <a:t>0 0 0 3 4 4 4 7 7  7   7    7 </a:t>
            </a:r>
            <a:endParaRPr sz="1800">
              <a:solidFill>
                <a:srgbClr val="222222"/>
              </a:solidFill>
              <a:latin typeface="Barlow"/>
              <a:ea typeface="Barlow"/>
              <a:cs typeface="Barlow"/>
              <a:sym typeface="Barlow"/>
            </a:endParaRPr>
          </a:p>
          <a:p>
            <a:pPr indent="0" lvl="0" marL="0" rtl="0" algn="l">
              <a:spcBef>
                <a:spcPts val="600"/>
              </a:spcBef>
              <a:spcAft>
                <a:spcPts val="0"/>
              </a:spcAft>
              <a:buNone/>
            </a:pPr>
            <a:r>
              <a:rPr lang="en" sz="1800">
                <a:solidFill>
                  <a:srgbClr val="222222"/>
                </a:solidFill>
                <a:latin typeface="Barlow"/>
                <a:ea typeface="Barlow"/>
                <a:cs typeface="Barlow"/>
                <a:sym typeface="Barlow"/>
              </a:rPr>
              <a:t>0 0 0 3 4 4 4 7 7  8   8   8 </a:t>
            </a:r>
            <a:endParaRPr sz="1800">
              <a:solidFill>
                <a:srgbClr val="222222"/>
              </a:solidFill>
              <a:latin typeface="Barlow"/>
              <a:ea typeface="Barlow"/>
              <a:cs typeface="Barlow"/>
              <a:sym typeface="Barlow"/>
            </a:endParaRPr>
          </a:p>
          <a:p>
            <a:pPr indent="0" lvl="0" marL="0" rtl="0" algn="l">
              <a:spcBef>
                <a:spcPts val="600"/>
              </a:spcBef>
              <a:spcAft>
                <a:spcPts val="0"/>
              </a:spcAft>
              <a:buNone/>
            </a:pPr>
            <a:r>
              <a:rPr lang="en" sz="1800">
                <a:solidFill>
                  <a:srgbClr val="222222"/>
                </a:solidFill>
                <a:latin typeface="Barlow"/>
                <a:ea typeface="Barlow"/>
                <a:cs typeface="Barlow"/>
                <a:sym typeface="Barlow"/>
              </a:rPr>
              <a:t>0 0 0 3 4 4 4 7 7 10 10 10 </a:t>
            </a:r>
            <a:endParaRPr sz="1800">
              <a:solidFill>
                <a:srgbClr val="222222"/>
              </a:solidFill>
              <a:latin typeface="Barlow"/>
              <a:ea typeface="Barlow"/>
              <a:cs typeface="Barlow"/>
              <a:sym typeface="Barlow"/>
            </a:endParaRPr>
          </a:p>
          <a:p>
            <a:pPr indent="0" lvl="0" marL="0" rtl="0" algn="l">
              <a:spcBef>
                <a:spcPts val="600"/>
              </a:spcBef>
              <a:spcAft>
                <a:spcPts val="0"/>
              </a:spcAft>
              <a:buNone/>
            </a:pPr>
            <a:r>
              <a:rPr lang="en" sz="1800">
                <a:solidFill>
                  <a:srgbClr val="222222"/>
                </a:solidFill>
                <a:latin typeface="Barlow"/>
                <a:ea typeface="Barlow"/>
                <a:cs typeface="Barlow"/>
                <a:sym typeface="Barlow"/>
              </a:rPr>
              <a:t>0 0 0 3 4 4 4 7 8 10 10 11 </a:t>
            </a:r>
            <a:endParaRPr sz="1800">
              <a:solidFill>
                <a:srgbClr val="222222"/>
              </a:solidFill>
              <a:latin typeface="Barlow"/>
              <a:ea typeface="Barlow"/>
              <a:cs typeface="Barlow"/>
              <a:sym typeface="Barlow"/>
            </a:endParaRPr>
          </a:p>
          <a:p>
            <a:pPr indent="0" lvl="0" marL="0" rtl="0" algn="l">
              <a:spcBef>
                <a:spcPts val="600"/>
              </a:spcBef>
              <a:spcAft>
                <a:spcPts val="0"/>
              </a:spcAft>
              <a:buNone/>
            </a:pPr>
            <a:r>
              <a:t/>
            </a:r>
            <a:endParaRPr sz="1800">
              <a:solidFill>
                <a:srgbClr val="222222"/>
              </a:solidFill>
              <a:latin typeface="Barlow"/>
              <a:ea typeface="Barlow"/>
              <a:cs typeface="Barlow"/>
              <a:sym typeface="Barlow"/>
            </a:endParaRPr>
          </a:p>
          <a:p>
            <a:pPr indent="0" lvl="0" marL="0" rtl="0" algn="l">
              <a:spcBef>
                <a:spcPts val="600"/>
              </a:spcBef>
              <a:spcAft>
                <a:spcPts val="0"/>
              </a:spcAft>
              <a:buNone/>
            </a:pPr>
            <a:r>
              <a:rPr lang="en" sz="1800">
                <a:solidFill>
                  <a:srgbClr val="222222"/>
                </a:solidFill>
                <a:latin typeface="Barlow"/>
                <a:ea typeface="Barlow"/>
                <a:cs typeface="Barlow"/>
                <a:sym typeface="Barlow"/>
              </a:rPr>
              <a:t>Max Value:	11</a:t>
            </a:r>
            <a:endParaRPr sz="1800">
              <a:solidFill>
                <a:srgbClr val="222222"/>
              </a:solidFill>
              <a:latin typeface="Barlow"/>
              <a:ea typeface="Barlow"/>
              <a:cs typeface="Barlow"/>
              <a:sym typeface="Barlow"/>
            </a:endParaRPr>
          </a:p>
          <a:p>
            <a:pPr indent="0" lvl="0" marL="0" rtl="0" algn="l">
              <a:spcBef>
                <a:spcPts val="600"/>
              </a:spcBef>
              <a:spcAft>
                <a:spcPts val="0"/>
              </a:spcAft>
              <a:buNone/>
            </a:pPr>
            <a:r>
              <a:rPr lang="en" sz="1800">
                <a:solidFill>
                  <a:srgbClr val="222222"/>
                </a:solidFill>
                <a:latin typeface="Barlow"/>
                <a:ea typeface="Barlow"/>
                <a:cs typeface="Barlow"/>
                <a:sym typeface="Barlow"/>
              </a:rPr>
              <a:t>Selected Packs: </a:t>
            </a:r>
            <a:endParaRPr sz="1800">
              <a:solidFill>
                <a:srgbClr val="222222"/>
              </a:solidFill>
              <a:latin typeface="Barlow"/>
              <a:ea typeface="Barlow"/>
              <a:cs typeface="Barlow"/>
              <a:sym typeface="Barlow"/>
            </a:endParaRPr>
          </a:p>
          <a:p>
            <a:pPr indent="0" lvl="0" marL="0" rtl="0" algn="l">
              <a:spcBef>
                <a:spcPts val="600"/>
              </a:spcBef>
              <a:spcAft>
                <a:spcPts val="0"/>
              </a:spcAft>
              <a:buNone/>
            </a:pPr>
            <a:r>
              <a:rPr lang="en" sz="1800">
                <a:solidFill>
                  <a:srgbClr val="222222"/>
                </a:solidFill>
                <a:latin typeface="Barlow"/>
                <a:ea typeface="Barlow"/>
                <a:cs typeface="Barlow"/>
                <a:sym typeface="Barlow"/>
              </a:rPr>
              <a:t>	Package 5 with W = 4 and Value = 4</a:t>
            </a:r>
            <a:endParaRPr sz="1800">
              <a:solidFill>
                <a:srgbClr val="222222"/>
              </a:solidFill>
              <a:latin typeface="Barlow"/>
              <a:ea typeface="Barlow"/>
              <a:cs typeface="Barlow"/>
              <a:sym typeface="Barlow"/>
            </a:endParaRPr>
          </a:p>
          <a:p>
            <a:pPr indent="0" lvl="0" marL="0" rtl="0" algn="l">
              <a:spcBef>
                <a:spcPts val="600"/>
              </a:spcBef>
              <a:spcAft>
                <a:spcPts val="0"/>
              </a:spcAft>
              <a:buNone/>
            </a:pPr>
            <a:r>
              <a:rPr lang="en" sz="1800">
                <a:solidFill>
                  <a:srgbClr val="222222"/>
                </a:solidFill>
                <a:latin typeface="Barlow"/>
                <a:ea typeface="Barlow"/>
                <a:cs typeface="Barlow"/>
                <a:sym typeface="Barlow"/>
              </a:rPr>
              <a:t>	Package 2 with W = 4 and Value = 4</a:t>
            </a:r>
            <a:endParaRPr sz="1800">
              <a:solidFill>
                <a:srgbClr val="222222"/>
              </a:solidFill>
              <a:latin typeface="Barlow"/>
              <a:ea typeface="Barlow"/>
              <a:cs typeface="Barlow"/>
              <a:sym typeface="Barlow"/>
            </a:endParaRPr>
          </a:p>
          <a:p>
            <a:pPr indent="0" lvl="0" marL="0" rtl="0" algn="l">
              <a:lnSpc>
                <a:spcPct val="136363"/>
              </a:lnSpc>
              <a:spcBef>
                <a:spcPts val="0"/>
              </a:spcBef>
              <a:spcAft>
                <a:spcPts val="0"/>
              </a:spcAft>
              <a:buClr>
                <a:schemeClr val="dk1"/>
              </a:buClr>
              <a:buSzPts val="1100"/>
              <a:buFont typeface="Arial"/>
              <a:buNone/>
            </a:pPr>
            <a:r>
              <a:rPr lang="en" sz="1800">
                <a:solidFill>
                  <a:srgbClr val="222222"/>
                </a:solidFill>
                <a:latin typeface="Barlow"/>
                <a:ea typeface="Barlow"/>
                <a:cs typeface="Barlow"/>
                <a:sym typeface="Barlow"/>
              </a:rPr>
              <a:t>	Package 1 with W = 3 and Value = 3</a:t>
            </a:r>
            <a:endParaRPr sz="1800">
              <a:solidFill>
                <a:srgbClr val="222222"/>
              </a:solidFill>
              <a:latin typeface="Barlow"/>
              <a:ea typeface="Barlow"/>
              <a:cs typeface="Barlow"/>
              <a:sym typeface="Barlow"/>
            </a:endParaRPr>
          </a:p>
          <a:p>
            <a:pPr indent="0" lvl="0" marL="0" rtl="0" algn="l">
              <a:spcBef>
                <a:spcPts val="6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9"/>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Space-Optimized DP Approach</a:t>
            </a:r>
            <a:endParaRPr/>
          </a:p>
        </p:txBody>
      </p:sp>
      <p:sp>
        <p:nvSpPr>
          <p:cNvPr id="335" name="Google Shape;335;p29"/>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200">
                <a:solidFill>
                  <a:srgbClr val="40424E"/>
                </a:solidFill>
                <a:latin typeface="Barlow"/>
                <a:ea typeface="Barlow"/>
                <a:cs typeface="Barlow"/>
                <a:sym typeface="Barlow"/>
              </a:rPr>
              <a:t>We used a n * W matrix. We can reduce the used extra space. The idea behind the optimization is, to compute mat[i][j], we only need solution of previous row. </a:t>
            </a:r>
            <a:endParaRPr sz="2200">
              <a:solidFill>
                <a:srgbClr val="40424E"/>
              </a:solidFill>
              <a:latin typeface="Barlow"/>
              <a:ea typeface="Barlow"/>
              <a:cs typeface="Barlow"/>
              <a:sym typeface="Barlow"/>
            </a:endParaRPr>
          </a:p>
          <a:p>
            <a:pPr indent="0" lvl="0" marL="0" rtl="0" algn="l">
              <a:spcBef>
                <a:spcPts val="600"/>
              </a:spcBef>
              <a:spcAft>
                <a:spcPts val="0"/>
              </a:spcAft>
              <a:buNone/>
            </a:pPr>
            <a:r>
              <a:rPr lang="en" sz="2200">
                <a:solidFill>
                  <a:srgbClr val="40424E"/>
                </a:solidFill>
                <a:latin typeface="Barlow"/>
                <a:ea typeface="Barlow"/>
                <a:cs typeface="Barlow"/>
                <a:sym typeface="Barlow"/>
              </a:rPr>
              <a:t>Hence we create a matrix of size 2*W. If n is odd, then the final answer will be at mat[0][W] and if n is even then the final answer will be at mat[1][W].</a:t>
            </a:r>
            <a:endParaRPr sz="2200">
              <a:solidFill>
                <a:srgbClr val="40424E"/>
              </a:solidFill>
              <a:latin typeface="Barlow"/>
              <a:ea typeface="Barlow"/>
              <a:cs typeface="Barlow"/>
              <a:sym typeface="Barlo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0"/>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Complexity Analysis</a:t>
            </a:r>
            <a:endParaRPr/>
          </a:p>
        </p:txBody>
      </p:sp>
      <p:sp>
        <p:nvSpPr>
          <p:cNvPr id="341" name="Google Shape;341;p30"/>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Time complexity for both the algorithm is O(N*W).</a:t>
            </a:r>
            <a:endParaRPr/>
          </a:p>
          <a:p>
            <a:pPr indent="-381000" lvl="0" marL="457200" rtl="0" algn="l">
              <a:spcBef>
                <a:spcPts val="0"/>
              </a:spcBef>
              <a:spcAft>
                <a:spcPts val="0"/>
              </a:spcAft>
              <a:buSzPts val="2400"/>
              <a:buChar char="➢"/>
            </a:pPr>
            <a:r>
              <a:rPr lang="en"/>
              <a:t>Space complexity for  bottom up algorithm isO(N*W).</a:t>
            </a:r>
            <a:endParaRPr/>
          </a:p>
          <a:p>
            <a:pPr indent="-381000" lvl="0" marL="457200" rtl="0" algn="l">
              <a:spcBef>
                <a:spcPts val="0"/>
              </a:spcBef>
              <a:spcAft>
                <a:spcPts val="0"/>
              </a:spcAft>
              <a:buSzPts val="2400"/>
              <a:buChar char="➢"/>
            </a:pPr>
            <a:r>
              <a:rPr lang="en"/>
              <a:t>Space complexity for space optimised dp solution is O(W)</a:t>
            </a:r>
            <a:endParaRPr/>
          </a:p>
          <a:p>
            <a:pPr indent="0" lvl="0" marL="0" rtl="0" algn="l">
              <a:spcBef>
                <a:spcPts val="6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347" name="Google Shape;347;p31"/>
          <p:cNvSpPr txBox="1"/>
          <p:nvPr>
            <p:ph idx="1" type="subTitle"/>
          </p:nvPr>
        </p:nvSpPr>
        <p:spPr>
          <a:xfrm>
            <a:off x="222925" y="1779150"/>
            <a:ext cx="8520600" cy="792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5"/>
          <p:cNvSpPr txBox="1"/>
          <p:nvPr>
            <p:ph type="ctrTitle"/>
          </p:nvPr>
        </p:nvSpPr>
        <p:spPr>
          <a:xfrm>
            <a:off x="2626350" y="622625"/>
            <a:ext cx="38913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GROUP MEMBERS</a:t>
            </a:r>
            <a:endParaRPr/>
          </a:p>
        </p:txBody>
      </p:sp>
      <p:sp>
        <p:nvSpPr>
          <p:cNvPr id="250" name="Google Shape;250;p15"/>
          <p:cNvSpPr txBox="1"/>
          <p:nvPr>
            <p:ph idx="1" type="subTitle"/>
          </p:nvPr>
        </p:nvSpPr>
        <p:spPr>
          <a:xfrm>
            <a:off x="2368200" y="1957325"/>
            <a:ext cx="50103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KISHAN TRIPATHI - IIT2019225</a:t>
            </a:r>
            <a:endParaRPr/>
          </a:p>
          <a:p>
            <a:pPr indent="0" lvl="0" marL="0" rtl="0" algn="ctr">
              <a:spcBef>
                <a:spcPts val="0"/>
              </a:spcBef>
              <a:spcAft>
                <a:spcPts val="0"/>
              </a:spcAft>
              <a:buNone/>
            </a:pPr>
            <a:r>
              <a:rPr lang="en"/>
              <a:t>MUKUL MOHMARE - IIT2019226</a:t>
            </a:r>
            <a:endParaRPr/>
          </a:p>
          <a:p>
            <a:pPr indent="0" lvl="0" marL="0" rtl="0" algn="ctr">
              <a:spcBef>
                <a:spcPts val="0"/>
              </a:spcBef>
              <a:spcAft>
                <a:spcPts val="0"/>
              </a:spcAft>
              <a:buNone/>
            </a:pPr>
            <a:r>
              <a:rPr lang="en"/>
              <a:t>ANSHUMAN BHRADWAJ - IIT2019227</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6"/>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Abstract :</a:t>
            </a:r>
            <a:endParaRPr b="1"/>
          </a:p>
        </p:txBody>
      </p:sp>
      <p:sp>
        <p:nvSpPr>
          <p:cNvPr id="256" name="Google Shape;256;p16"/>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3500"/>
              <a:t>Illustrate the performance of the 0/1 Knapsack Problem and propose a parallel algorithm for the same.</a:t>
            </a:r>
            <a:endParaRPr sz="3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7"/>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 Knapsack</a:t>
            </a:r>
            <a:endParaRPr/>
          </a:p>
        </p:txBody>
      </p:sp>
      <p:sp>
        <p:nvSpPr>
          <p:cNvPr id="262" name="Google Shape;262;p17"/>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40424E"/>
                </a:solidFill>
                <a:latin typeface="Barlow"/>
                <a:ea typeface="Barlow"/>
                <a:cs typeface="Barlow"/>
                <a:sym typeface="Barlow"/>
              </a:rPr>
              <a:t>Given weights and values of n items, put these items in a knapsack of capacity W to get the maximum total value in the knapsack.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8"/>
          <p:cNvSpPr txBox="1"/>
          <p:nvPr>
            <p:ph type="title"/>
          </p:nvPr>
        </p:nvSpPr>
        <p:spPr>
          <a:xfrm>
            <a:off x="457200" y="187500"/>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See An Example…..</a:t>
            </a:r>
            <a:endParaRPr/>
          </a:p>
        </p:txBody>
      </p:sp>
      <p:sp>
        <p:nvSpPr>
          <p:cNvPr id="268" name="Google Shape;268;p18"/>
          <p:cNvSpPr txBox="1"/>
          <p:nvPr>
            <p:ph idx="1" type="body"/>
          </p:nvPr>
        </p:nvSpPr>
        <p:spPr>
          <a:xfrm>
            <a:off x="457200" y="956125"/>
            <a:ext cx="5138700" cy="368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Given a </a:t>
            </a:r>
            <a:r>
              <a:rPr lang="en" sz="1800">
                <a:solidFill>
                  <a:srgbClr val="3D3D4E"/>
                </a:solidFill>
                <a:latin typeface="Barlow"/>
                <a:ea typeface="Barlow"/>
                <a:cs typeface="Barlow"/>
                <a:sym typeface="Barlow"/>
              </a:rPr>
              <a:t>set of items each with fixed weight capacities and values. Find a  number of these items that will maximize value but whose total weight does not exceed the given capacity</a:t>
            </a:r>
            <a:endParaRPr sz="1800"/>
          </a:p>
          <a:p>
            <a:pPr indent="0" lvl="0" marL="0" rtl="0" algn="l">
              <a:spcBef>
                <a:spcPts val="600"/>
              </a:spcBef>
              <a:spcAft>
                <a:spcPts val="0"/>
              </a:spcAft>
              <a:buNone/>
            </a:pPr>
            <a:r>
              <a:rPr lang="en" sz="1800">
                <a:latin typeface="Barlow"/>
                <a:ea typeface="Barlow"/>
                <a:cs typeface="Barlow"/>
                <a:sym typeface="Barlow"/>
              </a:rPr>
              <a:t>Total knapsack profit = 15 by picking weights {4,1,1,2}</a:t>
            </a:r>
            <a:endParaRPr sz="1800">
              <a:latin typeface="Barlow"/>
              <a:ea typeface="Barlow"/>
              <a:cs typeface="Barlow"/>
              <a:sym typeface="Barlow"/>
            </a:endParaRPr>
          </a:p>
          <a:p>
            <a:pPr indent="0" lvl="0" marL="0" rtl="0" algn="l">
              <a:spcBef>
                <a:spcPts val="6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600"/>
              </a:spcBef>
              <a:spcAft>
                <a:spcPts val="0"/>
              </a:spcAft>
              <a:buClr>
                <a:schemeClr val="dk1"/>
              </a:buClr>
              <a:buSzPts val="1100"/>
              <a:buFont typeface="Arial"/>
              <a:buNone/>
            </a:pPr>
            <a:r>
              <a:t/>
            </a:r>
            <a:endParaRPr sz="1050">
              <a:highlight>
                <a:srgbClr val="F5F5F5"/>
              </a:highlight>
              <a:latin typeface="Courier New"/>
              <a:ea typeface="Courier New"/>
              <a:cs typeface="Courier New"/>
              <a:sym typeface="Courier New"/>
            </a:endParaRPr>
          </a:p>
          <a:p>
            <a:pPr indent="0" lvl="0" marL="0" rtl="0" algn="l">
              <a:spcBef>
                <a:spcPts val="600"/>
              </a:spcBef>
              <a:spcAft>
                <a:spcPts val="0"/>
              </a:spcAft>
              <a:buNone/>
            </a:pPr>
            <a:r>
              <a:t/>
            </a:r>
            <a:endParaRPr sz="2000"/>
          </a:p>
        </p:txBody>
      </p:sp>
      <p:pic>
        <p:nvPicPr>
          <p:cNvPr id="269" name="Google Shape;269;p18"/>
          <p:cNvPicPr preferRelativeResize="0"/>
          <p:nvPr/>
        </p:nvPicPr>
        <p:blipFill>
          <a:blip r:embed="rId3">
            <a:alphaModFix/>
          </a:blip>
          <a:stretch>
            <a:fillRect/>
          </a:stretch>
        </p:blipFill>
        <p:spPr>
          <a:xfrm>
            <a:off x="1561025" y="2737275"/>
            <a:ext cx="3243300" cy="22052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9"/>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Dynamic Programming </a:t>
            </a:r>
            <a:endParaRPr/>
          </a:p>
        </p:txBody>
      </p:sp>
      <p:sp>
        <p:nvSpPr>
          <p:cNvPr id="275" name="Google Shape;275;p19"/>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800">
                <a:highlight>
                  <a:schemeClr val="lt1"/>
                </a:highlight>
                <a:latin typeface="Barlow"/>
                <a:ea typeface="Barlow"/>
                <a:cs typeface="Barlow"/>
                <a:sym typeface="Barlow"/>
              </a:rPr>
              <a:t>Dynamic Programming is optimisation over plain recursion. The idea is to simply store the results of subproblems, so that we do not have to re-compute them when needed later. </a:t>
            </a:r>
            <a:endParaRPr sz="1800">
              <a:highlight>
                <a:schemeClr val="lt1"/>
              </a:highlight>
              <a:latin typeface="Barlow"/>
              <a:ea typeface="Barlow"/>
              <a:cs typeface="Barlow"/>
              <a:sym typeface="Barlow"/>
            </a:endParaRPr>
          </a:p>
          <a:p>
            <a:pPr indent="0" lvl="0" marL="0" rtl="0" algn="l">
              <a:spcBef>
                <a:spcPts val="600"/>
              </a:spcBef>
              <a:spcAft>
                <a:spcPts val="0"/>
              </a:spcAft>
              <a:buClr>
                <a:schemeClr val="dk1"/>
              </a:buClr>
              <a:buSzPts val="1100"/>
              <a:buFont typeface="Arial"/>
              <a:buNone/>
            </a:pPr>
            <a:r>
              <a:t/>
            </a:r>
            <a:endParaRPr sz="1800">
              <a:highlight>
                <a:schemeClr val="lt1"/>
              </a:highlight>
              <a:latin typeface="Barlow"/>
              <a:ea typeface="Barlow"/>
              <a:cs typeface="Barlow"/>
              <a:sym typeface="Barlow"/>
            </a:endParaRPr>
          </a:p>
          <a:p>
            <a:pPr indent="0" lvl="0" marL="0" rtl="0" algn="l">
              <a:spcBef>
                <a:spcPts val="600"/>
              </a:spcBef>
              <a:spcAft>
                <a:spcPts val="0"/>
              </a:spcAft>
              <a:buClr>
                <a:schemeClr val="dk1"/>
              </a:buClr>
              <a:buSzPts val="1100"/>
              <a:buFont typeface="Arial"/>
              <a:buNone/>
            </a:pPr>
            <a:r>
              <a:rPr lang="en" sz="1800">
                <a:highlight>
                  <a:schemeClr val="lt1"/>
                </a:highlight>
                <a:latin typeface="Barlow"/>
                <a:ea typeface="Barlow"/>
                <a:cs typeface="Barlow"/>
                <a:sym typeface="Barlow"/>
              </a:rPr>
              <a:t>Any Dynamic Programming problem has two properties </a:t>
            </a:r>
            <a:endParaRPr sz="1800">
              <a:highlight>
                <a:schemeClr val="lt1"/>
              </a:highlight>
              <a:latin typeface="Barlow"/>
              <a:ea typeface="Barlow"/>
              <a:cs typeface="Barlow"/>
              <a:sym typeface="Barlow"/>
            </a:endParaRPr>
          </a:p>
          <a:p>
            <a:pPr indent="-342900" lvl="0" marL="457200" rtl="0" algn="l">
              <a:spcBef>
                <a:spcPts val="600"/>
              </a:spcBef>
              <a:spcAft>
                <a:spcPts val="0"/>
              </a:spcAft>
              <a:buClr>
                <a:schemeClr val="dk1"/>
              </a:buClr>
              <a:buSzPts val="1800"/>
              <a:buFont typeface="Barlow"/>
              <a:buAutoNum type="arabicPeriod"/>
            </a:pPr>
            <a:r>
              <a:rPr lang="en" sz="1800">
                <a:highlight>
                  <a:schemeClr val="lt1"/>
                </a:highlight>
                <a:latin typeface="Barlow"/>
                <a:ea typeface="Barlow"/>
                <a:cs typeface="Barlow"/>
                <a:sym typeface="Barlow"/>
              </a:rPr>
              <a:t>Optimal Substructure</a:t>
            </a:r>
            <a:endParaRPr sz="1800">
              <a:highlight>
                <a:schemeClr val="lt1"/>
              </a:highlight>
              <a:latin typeface="Barlow"/>
              <a:ea typeface="Barlow"/>
              <a:cs typeface="Barlow"/>
              <a:sym typeface="Barlow"/>
            </a:endParaRPr>
          </a:p>
          <a:p>
            <a:pPr indent="-342900" lvl="0" marL="457200" rtl="0" algn="l">
              <a:spcBef>
                <a:spcPts val="0"/>
              </a:spcBef>
              <a:spcAft>
                <a:spcPts val="0"/>
              </a:spcAft>
              <a:buClr>
                <a:schemeClr val="dk1"/>
              </a:buClr>
              <a:buSzPts val="1800"/>
              <a:buFont typeface="Barlow"/>
              <a:buAutoNum type="arabicPeriod"/>
            </a:pPr>
            <a:r>
              <a:rPr lang="en" sz="1800">
                <a:highlight>
                  <a:schemeClr val="lt1"/>
                </a:highlight>
                <a:latin typeface="Barlow"/>
                <a:ea typeface="Barlow"/>
                <a:cs typeface="Barlow"/>
                <a:sym typeface="Barlow"/>
              </a:rPr>
              <a:t>Overlapping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0"/>
          <p:cNvSpPr txBox="1"/>
          <p:nvPr>
            <p:ph type="title"/>
          </p:nvPr>
        </p:nvSpPr>
        <p:spPr>
          <a:xfrm>
            <a:off x="457200" y="2170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 Design</a:t>
            </a:r>
            <a:endParaRPr/>
          </a:p>
        </p:txBody>
      </p:sp>
      <p:sp>
        <p:nvSpPr>
          <p:cNvPr id="281" name="Google Shape;281;p20"/>
          <p:cNvSpPr txBox="1"/>
          <p:nvPr>
            <p:ph idx="1" type="body"/>
          </p:nvPr>
        </p:nvSpPr>
        <p:spPr>
          <a:xfrm>
            <a:off x="457200" y="1074475"/>
            <a:ext cx="5138700" cy="376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t>We want to maximise the total value of all the items that we are going to put into the knapsack such that the total weight of items is less than or equal to the knapsack’s capacity.</a:t>
            </a:r>
            <a:endParaRPr sz="2300"/>
          </a:p>
          <a:p>
            <a:pPr indent="0" lvl="0" marL="0" rtl="0" algn="l">
              <a:spcBef>
                <a:spcPts val="600"/>
              </a:spcBef>
              <a:spcAft>
                <a:spcPts val="0"/>
              </a:spcAft>
              <a:buNone/>
            </a:pPr>
            <a:r>
              <a:rPr lang="en" sz="2300"/>
              <a:t> There can be two cases for every item: </a:t>
            </a:r>
            <a:endParaRPr sz="2300"/>
          </a:p>
          <a:p>
            <a:pPr indent="-374650" lvl="0" marL="457200" rtl="0" algn="l">
              <a:spcBef>
                <a:spcPts val="600"/>
              </a:spcBef>
              <a:spcAft>
                <a:spcPts val="0"/>
              </a:spcAft>
              <a:buSzPts val="2300"/>
              <a:buAutoNum type="arabicPeriod"/>
            </a:pPr>
            <a:r>
              <a:rPr lang="en" sz="2300"/>
              <a:t> The item is included in the optimal subset, </a:t>
            </a:r>
            <a:endParaRPr sz="2300"/>
          </a:p>
          <a:p>
            <a:pPr indent="-374650" lvl="0" marL="457200" rtl="0" algn="l">
              <a:spcBef>
                <a:spcPts val="0"/>
              </a:spcBef>
              <a:spcAft>
                <a:spcPts val="0"/>
              </a:spcAft>
              <a:buSzPts val="2300"/>
              <a:buAutoNum type="arabicPeriod"/>
            </a:pPr>
            <a:r>
              <a:rPr lang="en" sz="2300"/>
              <a:t> Not included in the optimal set </a:t>
            </a:r>
            <a:endParaRPr sz="2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1"/>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Recurrence Relation : </a:t>
            </a:r>
            <a:endParaRPr/>
          </a:p>
        </p:txBody>
      </p:sp>
      <p:sp>
        <p:nvSpPr>
          <p:cNvPr id="287" name="Google Shape;287;p21"/>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if (n=0 or W=0) </a:t>
            </a:r>
            <a:endParaRPr/>
          </a:p>
          <a:p>
            <a:pPr indent="457200" lvl="0" marL="0" rtl="0" algn="l">
              <a:spcBef>
                <a:spcPts val="600"/>
              </a:spcBef>
              <a:spcAft>
                <a:spcPts val="0"/>
              </a:spcAft>
              <a:buClr>
                <a:schemeClr val="dk1"/>
              </a:buClr>
              <a:buSzPts val="1100"/>
              <a:buFont typeface="Arial"/>
              <a:buNone/>
            </a:pPr>
            <a:r>
              <a:rPr lang="en"/>
              <a:t>return 0 </a:t>
            </a:r>
            <a:endParaRPr/>
          </a:p>
          <a:p>
            <a:pPr indent="0" lvl="0" marL="0" rtl="0" algn="l">
              <a:spcBef>
                <a:spcPts val="600"/>
              </a:spcBef>
              <a:spcAft>
                <a:spcPts val="0"/>
              </a:spcAft>
              <a:buClr>
                <a:schemeClr val="dk1"/>
              </a:buClr>
              <a:buSzPts val="1100"/>
              <a:buFont typeface="Arial"/>
              <a:buNone/>
            </a:pPr>
            <a:r>
              <a:rPr lang="en"/>
              <a:t>if (weight[n] &gt; W) </a:t>
            </a:r>
            <a:endParaRPr/>
          </a:p>
          <a:p>
            <a:pPr indent="457200" lvl="0" marL="0" rtl="0" algn="l">
              <a:spcBef>
                <a:spcPts val="600"/>
              </a:spcBef>
              <a:spcAft>
                <a:spcPts val="0"/>
              </a:spcAft>
              <a:buClr>
                <a:schemeClr val="dk1"/>
              </a:buClr>
              <a:buSzPts val="1100"/>
              <a:buFont typeface="Arial"/>
              <a:buNone/>
            </a:pPr>
            <a:r>
              <a:rPr lang="en"/>
              <a:t>return solve(n-1, W) </a:t>
            </a:r>
            <a:endParaRPr/>
          </a:p>
          <a:p>
            <a:pPr indent="0" lvl="0" marL="0" rtl="0" algn="l">
              <a:spcBef>
                <a:spcPts val="600"/>
              </a:spcBef>
              <a:spcAft>
                <a:spcPts val="0"/>
              </a:spcAft>
              <a:buClr>
                <a:schemeClr val="dk1"/>
              </a:buClr>
              <a:buSzPts val="1100"/>
              <a:buFont typeface="Arial"/>
              <a:buNone/>
            </a:pPr>
            <a:r>
              <a:rPr lang="en"/>
              <a:t>else </a:t>
            </a:r>
            <a:endParaRPr/>
          </a:p>
          <a:p>
            <a:pPr indent="0" lvl="0" marL="0" rtl="0" algn="l">
              <a:spcBef>
                <a:spcPts val="600"/>
              </a:spcBef>
              <a:spcAft>
                <a:spcPts val="0"/>
              </a:spcAft>
              <a:buClr>
                <a:schemeClr val="dk1"/>
              </a:buClr>
              <a:buSzPts val="1100"/>
              <a:buFont typeface="Arial"/>
              <a:buNone/>
            </a:pPr>
            <a:r>
              <a:rPr lang="en"/>
              <a:t>return max{ solve(n-1, W), solve(n-1, W-weight[n])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2"/>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 use two approaches to solve this problem</a:t>
            </a:r>
            <a:endParaRPr/>
          </a:p>
        </p:txBody>
      </p:sp>
      <p:sp>
        <p:nvSpPr>
          <p:cNvPr id="293" name="Google Shape;293;p22"/>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Bottom up approach</a:t>
            </a:r>
            <a:endParaRPr/>
          </a:p>
          <a:p>
            <a:pPr indent="0" lvl="0" marL="0" rtl="0" algn="l">
              <a:spcBef>
                <a:spcPts val="600"/>
              </a:spcBef>
              <a:spcAft>
                <a:spcPts val="0"/>
              </a:spcAft>
              <a:buClr>
                <a:schemeClr val="dk1"/>
              </a:buClr>
              <a:buSzPts val="1100"/>
              <a:buFont typeface="Arial"/>
              <a:buNone/>
            </a:pPr>
            <a:r>
              <a:t/>
            </a:r>
            <a:endParaRPr/>
          </a:p>
          <a:p>
            <a:pPr indent="-381000" lvl="0" marL="457200" rtl="0" algn="l">
              <a:spcBef>
                <a:spcPts val="600"/>
              </a:spcBef>
              <a:spcAft>
                <a:spcPts val="0"/>
              </a:spcAft>
              <a:buSzPts val="2400"/>
              <a:buChar char="★"/>
            </a:pPr>
            <a:r>
              <a:rPr lang="en"/>
              <a:t>Top down approach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Roderigo template">
  <a:themeElements>
    <a:clrScheme name="Custom 347">
      <a:dk1>
        <a:srgbClr val="000000"/>
      </a:dk1>
      <a:lt1>
        <a:srgbClr val="FFFFFF"/>
      </a:lt1>
      <a:dk2>
        <a:srgbClr val="666666"/>
      </a:dk2>
      <a:lt2>
        <a:srgbClr val="CCCCCC"/>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