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F07D7-5003-4A0C-8A0F-915468E7D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D30728-8F03-4E79-BB4E-2138F9DD4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2B3DB-5BC7-43BB-BAB9-806B18E7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2F424-F4EE-4201-809F-C43D62F2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151E0-18AD-4AC9-99FA-B48D03EC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7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59E52-545D-4B3B-81DA-074F6B16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B7ED8-AA83-4A40-A2F0-40331C24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B046-A73B-4E2C-BDEE-CD0038A4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3ADF1-D614-4697-B185-A98FE7EE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618F7-C2CE-4A56-A4A2-60CB07C4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6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AFCD67-802A-4943-A36C-22B0A50EC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94D540-79D5-4D53-A26E-E8D3D7ACF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77DF8-13B0-45C9-8342-013556A4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4AC4E-797B-41DA-8E45-B430B41E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9EAA7-F9C1-45E2-B24C-F36E0A76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5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B788E-B4DC-40DE-8E34-EF82072C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94408-1EC5-4E35-9580-AF14DB4AF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99458-76DE-47F1-B9A9-E3E7EA6A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293D0-F564-4975-AD61-D5C5928A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D49E3-8E1B-4990-83A2-C5DAB772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1BBF6-7C44-4648-BE14-725C4D5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90D47-E72D-4A38-8B08-B213DD9F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1CBE9-47E4-4A05-BCCF-BF17ECF9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86C0A-D3DE-4BED-AAC9-F73FC1A8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66EB0-6663-4FA6-997E-2C4453FA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4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FBA48-B423-48FE-8D9C-0E5E1FC9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8EC51-ED88-4816-93D4-92F0CA82E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82004-1D89-4B9D-8409-2D7E83F66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A6B78-57A9-4DB0-AEA5-DDC2100C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2FA81-1F52-46F1-8836-5595E312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EA8B5-A5A5-4B77-998E-111B23E6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2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4CA13-E4DC-445B-AEDD-184E737C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5FE69-9560-417A-9D60-F52D4610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4717A-980E-4F6B-A324-F951229B2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9D4BAC-43F6-4725-A979-7DD8B4330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40493C-BD23-4045-AB79-8466A2D85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47AE51-59EF-4385-A497-BBEDD46A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1C5927-85B9-4D56-B554-2E5EECDC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287DCC-D426-40FD-BEBE-143B3555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5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EEAD1-880E-4126-9FE9-1607A03A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2FC7AA-C3E3-49A8-8B75-09DB629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890C6F-2748-43F2-988E-739D2C71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8A9EA-76FA-4A4B-8F58-281F7437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BE9FEE-192B-4625-A91F-C9D4A1D6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F3E347-5666-487E-B7E6-97ABB54C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ED846-7B97-4926-A89A-38673D22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3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EE77-27BD-4507-8134-2E5A24C7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B1A2C-A452-4F02-ADD5-23AA5CB0D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1E89D-14B1-4945-8C62-7D096166C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5D72B-3C5F-4BFD-8827-7FCFD53F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29059-F85F-4E97-99A2-00D314CD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7FE22-85CF-4520-9D36-AE5DAFFF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1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7E3E9-C9B5-4921-A2AE-BBBA9F0B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640501-0D1F-477D-99AF-3DF3D9775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5E39-3667-40D0-9F8D-7DD72819C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23C85-4BD9-4F06-A7CD-F41F55EF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9F570-A35F-422C-8E2F-B918D68C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B82B3-0C16-432E-863A-D9E7EF6C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09AD7F-1B75-48BB-933E-4EE4368E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7E59A-1E6A-4CAD-B251-C60A3B78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26E49-432A-477C-8779-0DC9058D2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8632-29C2-4277-8287-B2757E708830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007FC-F3B1-476B-B03C-7CB1078B1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F997E-CCBD-4E04-9DD3-B8FD69CAD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4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C30DF-609A-4154-BDAE-13667C2DE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Operating Systems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34453-BE14-434F-87EE-F7FBADB0C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15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60482-9E1F-4EA0-B871-B59ADD5A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Systems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C5CD5-6FAD-4B2A-9127-BBD54AB9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 prevents hardware to be manipulated by program.</a:t>
            </a:r>
          </a:p>
          <a:p>
            <a:r>
              <a:rPr lang="en-US" altLang="zh-CN" dirty="0"/>
              <a:t>OS offers abstract of complex hardware and drives.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EAE4BD-484B-45E0-8D6B-69A56AFD0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285"/>
            <a:ext cx="2933333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3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FA9A8-0E0F-48A9-8168-170179B1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Systems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E1D98-33C4-41ED-897E-9418ABE0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Context</a:t>
            </a:r>
            <a:r>
              <a:rPr lang="en-US" altLang="zh-CN" dirty="0"/>
              <a:t>: status of program running.</a:t>
            </a:r>
          </a:p>
          <a:p>
            <a:r>
              <a:rPr lang="en-US" altLang="zh-CN" dirty="0"/>
              <a:t>OS uses context and </a:t>
            </a:r>
            <a:r>
              <a:rPr lang="en-US" altLang="zh-CN" b="1" dirty="0"/>
              <a:t>system call</a:t>
            </a:r>
            <a:r>
              <a:rPr lang="en-US" altLang="zh-CN" dirty="0"/>
              <a:t> to schedule programs.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6DFE69-4006-4501-B673-D8A8E10C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4707"/>
            <a:ext cx="4419048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A221-DFFA-46C0-9954-536CC21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Systems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544D6-7FC6-47BC-990F-0397DE38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 is the minimal running unit of program.</a:t>
            </a:r>
          </a:p>
          <a:p>
            <a:r>
              <a:rPr lang="en-US" altLang="zh-CN" dirty="0"/>
              <a:t>Virtual memory is the abstract of program running.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3783EE-C9BE-4075-BCBA-D2E3B2A3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8473"/>
            <a:ext cx="3590476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2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33345-6FE5-4576-94C7-09DBFA7D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D3012-763F-42FB-B8C9-94A6F71C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connects different computers.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F91786-B43D-4D43-8E92-8FFF69F5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532"/>
            <a:ext cx="4095238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C8A2A-B51D-48C0-96D1-50C40EEF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of Information and Program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7A528-9000-4DED-95CD-6775A6AFE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52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BA1D2-F740-4511-89EA-CD7B1549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of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93386-5B40-4889-AFC1-6D651E47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Computer uses binary to store information</a:t>
            </a:r>
          </a:p>
          <a:p>
            <a:r>
              <a:rPr lang="en-US" altLang="zh-CN" dirty="0"/>
              <a:t>Each binary 0 or 1 calls a </a:t>
            </a:r>
            <a:r>
              <a:rPr lang="en-US" altLang="zh-CN" b="1" dirty="0"/>
              <a:t>bit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Every 8 </a:t>
            </a:r>
            <a:r>
              <a:rPr lang="en-US" altLang="zh-CN" b="1" dirty="0"/>
              <a:t>bits</a:t>
            </a:r>
            <a:r>
              <a:rPr lang="en-US" altLang="zh-CN" dirty="0"/>
              <a:t> calls a </a:t>
            </a:r>
            <a:r>
              <a:rPr lang="en-US" altLang="zh-CN" b="1" dirty="0"/>
              <a:t>byte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32 bit system: every 4 </a:t>
            </a:r>
            <a:r>
              <a:rPr lang="en-US" altLang="zh-CN" b="1" dirty="0"/>
              <a:t>byte</a:t>
            </a:r>
            <a:r>
              <a:rPr lang="en-US" altLang="zh-CN" dirty="0"/>
              <a:t> calls a </a:t>
            </a:r>
            <a:r>
              <a:rPr lang="en-US" altLang="zh-CN" b="1" dirty="0"/>
              <a:t>word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64 bit system: every 8 </a:t>
            </a:r>
            <a:r>
              <a:rPr lang="en-US" altLang="zh-CN" b="1" dirty="0"/>
              <a:t>byte</a:t>
            </a:r>
            <a:r>
              <a:rPr lang="en-US" altLang="zh-CN" dirty="0"/>
              <a:t> calls a </a:t>
            </a:r>
            <a:r>
              <a:rPr lang="en-US" altLang="zh-CN" b="1" dirty="0"/>
              <a:t>word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Each byte has an address (usually in hexadecimal).</a:t>
            </a:r>
          </a:p>
          <a:p>
            <a:r>
              <a:rPr lang="en-US" altLang="zh-CN" dirty="0"/>
              <a:t>Addressing using big-endian or little-endian.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E96FEE-3E68-4E57-A6A3-A5A6CABB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30970"/>
            <a:ext cx="5885714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0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1DAC9-0860-42AD-927A-59D1022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Decimal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5C5E7-3E93-41D1-8EE5-2170681C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unsigned / signed: most significant bit is data or sign.</a:t>
            </a:r>
          </a:p>
          <a:p>
            <a:r>
              <a:rPr lang="en-US" altLang="zh-CN" dirty="0"/>
              <a:t>1’s complement / 2’s complement presentation.</a:t>
            </a:r>
          </a:p>
          <a:p>
            <a:r>
              <a:rPr lang="en-US" altLang="zh-CN" dirty="0"/>
              <a:t>byte: [-128, 127]</a:t>
            </a:r>
          </a:p>
          <a:p>
            <a:r>
              <a:rPr lang="en-US" altLang="zh-CN" dirty="0"/>
              <a:t>short: [-32 768, 32 767]</a:t>
            </a:r>
          </a:p>
          <a:p>
            <a:r>
              <a:rPr lang="en-US" altLang="zh-CN" dirty="0"/>
              <a:t>int: [-2 147 483 648, 2 147 483 647]</a:t>
            </a:r>
          </a:p>
          <a:p>
            <a:r>
              <a:rPr lang="en-US" altLang="zh-CN" dirty="0"/>
              <a:t>long: [-9 223 372 036 854 775 808, 9 223 372 036 854 775 807]</a:t>
            </a:r>
          </a:p>
          <a:p>
            <a:r>
              <a:rPr lang="en-US" altLang="zh-CN" b="1" dirty="0"/>
              <a:t>Overflow</a:t>
            </a:r>
            <a:r>
              <a:rPr lang="en-US" altLang="zh-CN" dirty="0"/>
              <a:t>: result of arithmetic larger than bound.</a:t>
            </a:r>
          </a:p>
        </p:txBody>
      </p:sp>
    </p:spTree>
    <p:extLst>
      <p:ext uri="{BB962C8B-B14F-4D97-AF65-F5344CB8AC3E}">
        <p14:creationId xmlns:p14="http://schemas.microsoft.com/office/powerpoint/2010/main" val="274170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8A709-B272-4A39-85E8-3671AF42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CE2515-44D6-46D1-B178-F7C7B5B05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Binary factional: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Float is given by sign, exponent, fraction.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𝐵𝑖𝑎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𝑓𝑙𝑜𝑎𝑡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=23,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𝐵𝑖𝑎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𝑑𝑜𝑢𝑏𝑙𝑒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=1023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CE2515-44D6-46D1-B178-F7C7B5B05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7756068-F511-4807-B2CC-A8F70D166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8175"/>
            <a:ext cx="4628571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3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A4A8B-1F37-4EE8-82A4-4E188093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A5F56-4AC9-4EF4-954D-E98FAA08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Special values of float: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approximate value, sometimes round to nearest.</a:t>
            </a:r>
          </a:p>
          <a:p>
            <a:r>
              <a:rPr lang="en-US" altLang="zh-CN" dirty="0"/>
              <a:t>Float arithmetic follows the same rules of decimals.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389A94-2901-4DC2-B6BA-19CD4DC7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2481"/>
            <a:ext cx="4666667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5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1AE3-E2B3-454E-8A7A-CA85E0F1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Encoding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87421-1AFD-42C3-AFE6-9750CDDD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Assembly code (x86-64)</a:t>
            </a:r>
          </a:p>
          <a:p>
            <a:pPr lvl="1"/>
            <a:r>
              <a:rPr lang="en-US" altLang="zh-CN" dirty="0"/>
              <a:t>PC: program counter, stores the address of next instruction.</a:t>
            </a:r>
          </a:p>
          <a:p>
            <a:pPr lvl="1"/>
            <a:r>
              <a:rPr lang="en-US" altLang="zh-CN" dirty="0"/>
              <a:t>Decimal register: 16 of them, stores decimals.</a:t>
            </a:r>
          </a:p>
          <a:p>
            <a:pPr lvl="1"/>
            <a:r>
              <a:rPr lang="en-US" altLang="zh-CN" dirty="0"/>
              <a:t>State code register: perform conditional jump.</a:t>
            </a:r>
          </a:p>
          <a:p>
            <a:pPr lvl="1"/>
            <a:r>
              <a:rPr lang="en-US" altLang="zh-CN" dirty="0"/>
              <a:t>Vector register: an array of decimals or floats.</a:t>
            </a:r>
          </a:p>
          <a:p>
            <a:r>
              <a:rPr lang="en-US" altLang="zh-CN" dirty="0"/>
              <a:t>GCC is a program to compile programs.</a:t>
            </a:r>
          </a:p>
          <a:p>
            <a:r>
              <a:rPr lang="en-US" altLang="zh-CN" dirty="0"/>
              <a:t>Dis-assembler uses assembly to generate source code.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46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42107-3987-43C3-A863-7B62CC48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Operating Systems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D72E2-001E-43AC-89CA-ABC0A7F76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673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D840-9BCA-4F14-8D42-CF18E0A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49255-CCB6-47E6-9AEE-9A8B43BF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en-US" altLang="zh-CN" dirty="0"/>
              <a:t>, %</a:t>
            </a:r>
            <a:r>
              <a:rPr lang="en-US" altLang="zh-CN" dirty="0" err="1"/>
              <a:t>eax</a:t>
            </a:r>
            <a:r>
              <a:rPr lang="en-US" altLang="zh-CN" dirty="0"/>
              <a:t>, %ax, %al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D1DDC0-B58E-4EC1-B774-DD9522841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000"/>
            <a:ext cx="5104762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55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A9CC4-1E75-4F86-B816-20DBAADE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4A85C8-D52C-45B5-B0C2-0169439AA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0192"/>
            <a:ext cx="4942602" cy="4351338"/>
          </a:xfrm>
        </p:spPr>
      </p:pic>
    </p:spTree>
    <p:extLst>
      <p:ext uri="{BB962C8B-B14F-4D97-AF65-F5344CB8AC3E}">
        <p14:creationId xmlns:p14="http://schemas.microsoft.com/office/powerpoint/2010/main" val="1523145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484EA-1D28-42C6-BBEE-0ADDA483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3EC56-D833-4075-BEA6-83526492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Immediate number: $0x1F $-577</a:t>
            </a:r>
          </a:p>
          <a:p>
            <a:r>
              <a:rPr lang="en-US" altLang="zh-CN" dirty="0"/>
              <a:t>Register: %</a:t>
            </a:r>
            <a:r>
              <a:rPr lang="en-US" altLang="zh-CN" dirty="0" err="1"/>
              <a:t>rax</a:t>
            </a:r>
            <a:r>
              <a:rPr lang="en-US" altLang="zh-CN" dirty="0"/>
              <a:t> %al</a:t>
            </a:r>
          </a:p>
          <a:p>
            <a:r>
              <a:rPr lang="en-US" altLang="zh-CN" dirty="0"/>
              <a:t>Memory address: (%</a:t>
            </a:r>
            <a:r>
              <a:rPr lang="en-US" altLang="zh-CN" dirty="0" err="1"/>
              <a:t>rbp</a:t>
            </a:r>
            <a:r>
              <a:rPr lang="en-US" altLang="zh-CN" dirty="0"/>
              <a:t>) 4(%</a:t>
            </a:r>
            <a:r>
              <a:rPr lang="en-US" altLang="zh-CN" dirty="0" err="1"/>
              <a:t>rbp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DEEC6C-1A5C-4B95-B502-8413AE01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685714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5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A8BEA-8BD4-44BE-885E-9AF0A108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3F252-B547-439B-9E21-AA7CD7CE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is consists of stack frames.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52F3D3-4DF9-40F3-A9E7-90847E58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542"/>
            <a:ext cx="2704762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94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4941C-287F-464B-B746-B9D5A888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Calling Convention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BC935-CA92-4397-9B6C-2A97CC02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Calling a function creates a new stack frame.</a:t>
            </a:r>
          </a:p>
          <a:p>
            <a:r>
              <a:rPr lang="en-US" altLang="zh-CN" dirty="0"/>
              <a:t>The information of old stack frame is stored to stack.</a:t>
            </a:r>
          </a:p>
          <a:p>
            <a:r>
              <a:rPr lang="en-US" altLang="zh-CN" dirty="0"/>
              <a:t>The return address and return value is stored in stack.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45D778-5249-4BB8-80AB-C52AD60E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0036"/>
            <a:ext cx="5161905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2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29F80-A948-4246-B288-B10CCEA5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 Debugger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582E1-1D5B-4AC9-93CC-9C17416E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GDB debugger is used to dynamically debug program.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C2C0E5-C8A4-4D4F-A218-10CCBEAE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4647"/>
            <a:ext cx="5885714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0E2CE-323F-4121-BAFE-1089B000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 Debugger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F4BA72-2162-4DF0-9372-4A49CC08A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0806"/>
            <a:ext cx="5866667" cy="3838095"/>
          </a:xfrm>
        </p:spPr>
      </p:pic>
    </p:spTree>
    <p:extLst>
      <p:ext uri="{BB962C8B-B14F-4D97-AF65-F5344CB8AC3E}">
        <p14:creationId xmlns:p14="http://schemas.microsoft.com/office/powerpoint/2010/main" val="298651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BDE45-087A-4801-BB6A-0BC5165C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FD864-9854-4DCC-9F45-FD266358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Information = Bit + Context</a:t>
            </a:r>
          </a:p>
          <a:p>
            <a:r>
              <a:rPr lang="en-US" altLang="zh-CN" dirty="0"/>
              <a:t>Information is stored using binary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B7E950-CCF8-4034-A0D7-DDCA3C07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2722"/>
            <a:ext cx="5933333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1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7A758-26CE-4AC3-995E-DC3F0776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2228A-C3B0-403C-9B42-DB1B8CDA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 is translated to different context</a:t>
            </a:r>
          </a:p>
          <a:p>
            <a:r>
              <a:rPr lang="en-US" altLang="zh-CN" dirty="0"/>
              <a:t>Source code is for human</a:t>
            </a:r>
          </a:p>
          <a:p>
            <a:r>
              <a:rPr lang="en-US" altLang="zh-CN" dirty="0"/>
              <a:t>Machine code is for computer</a:t>
            </a:r>
          </a:p>
          <a:p>
            <a:r>
              <a:rPr lang="en-US" altLang="zh-CN" b="1" dirty="0"/>
              <a:t>Compilation</a:t>
            </a:r>
            <a:r>
              <a:rPr lang="en-US" altLang="zh-CN" dirty="0"/>
              <a:t>: from source code to ELF (machine code)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54867E-2BC8-4E99-A334-DF3EF6A9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5980952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6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D02B3-33BD-4457-84D4-D2716528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13FD1-8307-4BA2-AFDE-F2AC8DC0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Bus</a:t>
            </a:r>
            <a:r>
              <a:rPr lang="en-US" altLang="zh-CN" dirty="0"/>
              <a:t>: transfer data to different components of hardware.</a:t>
            </a:r>
          </a:p>
          <a:p>
            <a:r>
              <a:rPr lang="en-US" altLang="zh-CN" b="1" dirty="0"/>
              <a:t>IO device</a:t>
            </a:r>
            <a:r>
              <a:rPr lang="en-US" altLang="zh-CN" dirty="0"/>
              <a:t>: for input and output.</a:t>
            </a:r>
          </a:p>
          <a:p>
            <a:r>
              <a:rPr lang="en-US" altLang="zh-CN" b="1" dirty="0"/>
              <a:t>Memory</a:t>
            </a:r>
            <a:r>
              <a:rPr lang="en-US" altLang="zh-CN" dirty="0"/>
              <a:t>: DRAM chip to store data temporarily.</a:t>
            </a:r>
          </a:p>
          <a:p>
            <a:r>
              <a:rPr lang="en-US" altLang="zh-CN" b="1" dirty="0"/>
              <a:t>CPU</a:t>
            </a:r>
            <a:r>
              <a:rPr lang="en-US" altLang="zh-CN" dirty="0"/>
              <a:t>: load, store, handle, jump ELF.</a:t>
            </a:r>
          </a:p>
          <a:p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EDE433-881B-40BC-B965-782AEB36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9905"/>
            <a:ext cx="4257143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6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ECE9D-C394-4487-B985-441177F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of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DBDBA-C7F9-4D91-9F87-17B11087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input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87BD48-EFDE-4D7B-A237-53E24F7C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722"/>
            <a:ext cx="4400000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1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493E4-4FDD-4A2C-B7C5-0326FC18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of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A84B1-53A2-4BCE-963D-212CF58D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 to memory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3106A1-F54F-4B87-925F-FB0871B7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9865"/>
            <a:ext cx="5009524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0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2E-98B2-42F2-A07F-BD336FC5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of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5EF8F-E33C-4242-AAFD-EC55E4F9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Processing and output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CF826A-7F08-4A9C-A291-E4C0F788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7960"/>
            <a:ext cx="4914286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6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BB7F9-7B7A-43DD-8F1C-011FA3C4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06315-4574-4DAD-9AE6-9DED7E97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Faster is expensive</a:t>
            </a:r>
          </a:p>
          <a:p>
            <a:r>
              <a:rPr lang="en-US" altLang="zh-CN" dirty="0"/>
              <a:t>Trade-off between speed and cost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24E66E-9301-4F7E-8460-5959214FD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3505"/>
            <a:ext cx="5552381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1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557</Words>
  <Application>Microsoft Office PowerPoint</Application>
  <PresentationFormat>宽屏</PresentationFormat>
  <Paragraphs>93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Operating Systems</vt:lpstr>
      <vt:lpstr>Overview of Operating Systems</vt:lpstr>
      <vt:lpstr>Information</vt:lpstr>
      <vt:lpstr>Program</vt:lpstr>
      <vt:lpstr>Computer Structure</vt:lpstr>
      <vt:lpstr>Running of Program</vt:lpstr>
      <vt:lpstr>Running of Program</vt:lpstr>
      <vt:lpstr>Running of Program</vt:lpstr>
      <vt:lpstr>Storage Hierarchy</vt:lpstr>
      <vt:lpstr>Operating Systems</vt:lpstr>
      <vt:lpstr>Operating Systems</vt:lpstr>
      <vt:lpstr>Operating Systems</vt:lpstr>
      <vt:lpstr>Networking</vt:lpstr>
      <vt:lpstr>Storage of Information and Program</vt:lpstr>
      <vt:lpstr>Storage of Information</vt:lpstr>
      <vt:lpstr>Decimal</vt:lpstr>
      <vt:lpstr>Float</vt:lpstr>
      <vt:lpstr>Float</vt:lpstr>
      <vt:lpstr>Program Encoding</vt:lpstr>
      <vt:lpstr>Register</vt:lpstr>
      <vt:lpstr>Register</vt:lpstr>
      <vt:lpstr>Operand</vt:lpstr>
      <vt:lpstr>Stack</vt:lpstr>
      <vt:lpstr>Calling Convention</vt:lpstr>
      <vt:lpstr>GDB Debugger</vt:lpstr>
      <vt:lpstr>GDB Debugger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绕鹅 安德</dc:creator>
  <cp:lastModifiedBy>绕鹅 安德</cp:lastModifiedBy>
  <cp:revision>5</cp:revision>
  <dcterms:created xsi:type="dcterms:W3CDTF">2021-07-29T06:40:07Z</dcterms:created>
  <dcterms:modified xsi:type="dcterms:W3CDTF">2021-07-29T07:25:26Z</dcterms:modified>
</cp:coreProperties>
</file>