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7"/>
  </p:notesMasterIdLst>
  <p:sldIdLst>
    <p:sldId id="256" r:id="rId2"/>
    <p:sldId id="258" r:id="rId3"/>
    <p:sldId id="257" r:id="rId4"/>
    <p:sldId id="259" r:id="rId5"/>
    <p:sldId id="260" r:id="rId6"/>
    <p:sldId id="261" r:id="rId7"/>
    <p:sldId id="278" r:id="rId8"/>
    <p:sldId id="279" r:id="rId9"/>
    <p:sldId id="280" r:id="rId10"/>
    <p:sldId id="281" r:id="rId11"/>
    <p:sldId id="282" r:id="rId12"/>
    <p:sldId id="283" r:id="rId13"/>
    <p:sldId id="284" r:id="rId14"/>
    <p:sldId id="285" r:id="rId15"/>
    <p:sldId id="27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07" autoAdjust="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7B925F-D25C-419F-A263-4D86731700BC}" type="doc">
      <dgm:prSet loTypeId="urn:microsoft.com/office/officeart/2005/8/layout/vProcess5" loCatId="process" qsTypeId="urn:microsoft.com/office/officeart/2005/8/quickstyle/3d2" qsCatId="3D" csTypeId="urn:microsoft.com/office/officeart/2005/8/colors/accent1_2" csCatId="accent1" phldr="1"/>
      <dgm:spPr/>
      <dgm:t>
        <a:bodyPr/>
        <a:lstStyle/>
        <a:p>
          <a:endParaRPr lang="en-US"/>
        </a:p>
      </dgm:t>
    </dgm:pt>
    <dgm:pt modelId="{7F10B3C6-EF1B-43B0-ADB7-48227251A48F}">
      <dgm:prSet phldrT="[Text]"/>
      <dgm:spPr/>
      <dgm:t>
        <a:bodyPr/>
        <a:lstStyle/>
        <a:p>
          <a:r>
            <a:rPr lang="en-US" dirty="0"/>
            <a:t>Data cleansing and Exploratory Data analysis In order to prepare Data for further investigations</a:t>
          </a:r>
        </a:p>
      </dgm:t>
    </dgm:pt>
    <dgm:pt modelId="{3D0BA6EA-E387-4EAC-B5F2-55F83B3632FA}" type="parTrans" cxnId="{B2A897AC-68DA-4BD3-9947-0599D18467D5}">
      <dgm:prSet/>
      <dgm:spPr/>
      <dgm:t>
        <a:bodyPr/>
        <a:lstStyle/>
        <a:p>
          <a:endParaRPr lang="en-US"/>
        </a:p>
      </dgm:t>
    </dgm:pt>
    <dgm:pt modelId="{918E089F-1AC5-4F6C-800D-D60E446CFAB8}" type="sibTrans" cxnId="{B2A897AC-68DA-4BD3-9947-0599D18467D5}">
      <dgm:prSet/>
      <dgm:spPr/>
      <dgm:t>
        <a:bodyPr/>
        <a:lstStyle/>
        <a:p>
          <a:endParaRPr lang="en-US"/>
        </a:p>
      </dgm:t>
    </dgm:pt>
    <dgm:pt modelId="{C882328B-900D-47D6-B9A7-CF910458187A}">
      <dgm:prSet phldrT="[Text]"/>
      <dgm:spPr/>
      <dgm:t>
        <a:bodyPr/>
        <a:lstStyle/>
        <a:p>
          <a:r>
            <a:rPr lang="en-US" dirty="0"/>
            <a:t>Recognizing patterns and relations between Data features.</a:t>
          </a:r>
        </a:p>
      </dgm:t>
    </dgm:pt>
    <dgm:pt modelId="{517E4EE2-4F8C-4A13-8A18-5FF788597246}" type="parTrans" cxnId="{FD8E4E33-4393-4B17-928B-A2200A067730}">
      <dgm:prSet/>
      <dgm:spPr/>
      <dgm:t>
        <a:bodyPr/>
        <a:lstStyle/>
        <a:p>
          <a:endParaRPr lang="en-US"/>
        </a:p>
      </dgm:t>
    </dgm:pt>
    <dgm:pt modelId="{C7996904-5497-4E70-B52E-EDC400DBBC0E}" type="sibTrans" cxnId="{FD8E4E33-4393-4B17-928B-A2200A067730}">
      <dgm:prSet/>
      <dgm:spPr/>
      <dgm:t>
        <a:bodyPr/>
        <a:lstStyle/>
        <a:p>
          <a:endParaRPr lang="en-US"/>
        </a:p>
      </dgm:t>
    </dgm:pt>
    <dgm:pt modelId="{79E044F1-74D3-487A-A4BC-ADC555D997F4}">
      <dgm:prSet phldrT="[Text]"/>
      <dgm:spPr/>
      <dgm:t>
        <a:bodyPr/>
        <a:lstStyle/>
        <a:p>
          <a:r>
            <a:rPr lang="en-US" dirty="0"/>
            <a:t>Deeper Analysis &amp; extracting all data available.</a:t>
          </a:r>
        </a:p>
      </dgm:t>
    </dgm:pt>
    <dgm:pt modelId="{233051C6-17BA-4C5C-8401-F0ED10B4A8AD}" type="parTrans" cxnId="{2872EBBB-6F83-4B60-A370-9663360A0093}">
      <dgm:prSet/>
      <dgm:spPr/>
      <dgm:t>
        <a:bodyPr/>
        <a:lstStyle/>
        <a:p>
          <a:endParaRPr lang="en-US"/>
        </a:p>
      </dgm:t>
    </dgm:pt>
    <dgm:pt modelId="{35EE5E66-8795-46F2-8C8A-F16535E4EFDE}" type="sibTrans" cxnId="{2872EBBB-6F83-4B60-A370-9663360A0093}">
      <dgm:prSet/>
      <dgm:spPr/>
      <dgm:t>
        <a:bodyPr/>
        <a:lstStyle/>
        <a:p>
          <a:endParaRPr lang="en-US"/>
        </a:p>
      </dgm:t>
    </dgm:pt>
    <dgm:pt modelId="{7AEEDB31-278C-44A5-BE13-A19FEEF9A654}">
      <dgm:prSet/>
      <dgm:spPr/>
      <dgm:t>
        <a:bodyPr/>
        <a:lstStyle/>
        <a:p>
          <a:r>
            <a:rPr lang="en-US" dirty="0"/>
            <a:t>Understanding patterns and Features affecting Bitcoin Price. </a:t>
          </a:r>
        </a:p>
      </dgm:t>
    </dgm:pt>
    <dgm:pt modelId="{BA39B68B-8797-47B6-8BE9-3292813D523F}" type="parTrans" cxnId="{D96B1286-9737-49F3-84B9-B93B1FE3A67F}">
      <dgm:prSet/>
      <dgm:spPr/>
      <dgm:t>
        <a:bodyPr/>
        <a:lstStyle/>
        <a:p>
          <a:endParaRPr lang="en-US"/>
        </a:p>
      </dgm:t>
    </dgm:pt>
    <dgm:pt modelId="{D37EB4EF-444F-44F2-B320-0548B8F7A9FD}" type="sibTrans" cxnId="{D96B1286-9737-49F3-84B9-B93B1FE3A67F}">
      <dgm:prSet/>
      <dgm:spPr/>
      <dgm:t>
        <a:bodyPr/>
        <a:lstStyle/>
        <a:p>
          <a:endParaRPr lang="en-US"/>
        </a:p>
      </dgm:t>
    </dgm:pt>
    <dgm:pt modelId="{C5B5AACE-BD5F-4D2E-9914-CFB67759E9C8}" type="pres">
      <dgm:prSet presAssocID="{1B7B925F-D25C-419F-A263-4D86731700BC}" presName="outerComposite" presStyleCnt="0">
        <dgm:presLayoutVars>
          <dgm:chMax val="5"/>
          <dgm:dir/>
          <dgm:resizeHandles val="exact"/>
        </dgm:presLayoutVars>
      </dgm:prSet>
      <dgm:spPr/>
    </dgm:pt>
    <dgm:pt modelId="{6DEDE2A7-77EA-4E4C-9F6C-49E77A91DA60}" type="pres">
      <dgm:prSet presAssocID="{1B7B925F-D25C-419F-A263-4D86731700BC}" presName="dummyMaxCanvas" presStyleCnt="0">
        <dgm:presLayoutVars/>
      </dgm:prSet>
      <dgm:spPr/>
    </dgm:pt>
    <dgm:pt modelId="{FC471366-EB0A-4D4C-8072-6B3E037DE6CD}" type="pres">
      <dgm:prSet presAssocID="{1B7B925F-D25C-419F-A263-4D86731700BC}" presName="FourNodes_1" presStyleLbl="node1" presStyleIdx="0" presStyleCnt="4">
        <dgm:presLayoutVars>
          <dgm:bulletEnabled val="1"/>
        </dgm:presLayoutVars>
      </dgm:prSet>
      <dgm:spPr/>
    </dgm:pt>
    <dgm:pt modelId="{2CB61A1A-6288-4A5E-A061-C51076155ADF}" type="pres">
      <dgm:prSet presAssocID="{1B7B925F-D25C-419F-A263-4D86731700BC}" presName="FourNodes_2" presStyleLbl="node1" presStyleIdx="1" presStyleCnt="4">
        <dgm:presLayoutVars>
          <dgm:bulletEnabled val="1"/>
        </dgm:presLayoutVars>
      </dgm:prSet>
      <dgm:spPr/>
    </dgm:pt>
    <dgm:pt modelId="{C2FA1F17-7A86-4BDC-A443-E888A83BB254}" type="pres">
      <dgm:prSet presAssocID="{1B7B925F-D25C-419F-A263-4D86731700BC}" presName="FourNodes_3" presStyleLbl="node1" presStyleIdx="2" presStyleCnt="4">
        <dgm:presLayoutVars>
          <dgm:bulletEnabled val="1"/>
        </dgm:presLayoutVars>
      </dgm:prSet>
      <dgm:spPr/>
    </dgm:pt>
    <dgm:pt modelId="{0698223F-2777-4BC2-BFEE-477BA5546524}" type="pres">
      <dgm:prSet presAssocID="{1B7B925F-D25C-419F-A263-4D86731700BC}" presName="FourNodes_4" presStyleLbl="node1" presStyleIdx="3" presStyleCnt="4">
        <dgm:presLayoutVars>
          <dgm:bulletEnabled val="1"/>
        </dgm:presLayoutVars>
      </dgm:prSet>
      <dgm:spPr/>
    </dgm:pt>
    <dgm:pt modelId="{483E7F40-EE42-449E-8AE2-88A98D4E2140}" type="pres">
      <dgm:prSet presAssocID="{1B7B925F-D25C-419F-A263-4D86731700BC}" presName="FourConn_1-2" presStyleLbl="fgAccFollowNode1" presStyleIdx="0" presStyleCnt="3">
        <dgm:presLayoutVars>
          <dgm:bulletEnabled val="1"/>
        </dgm:presLayoutVars>
      </dgm:prSet>
      <dgm:spPr/>
    </dgm:pt>
    <dgm:pt modelId="{CAAC5EAA-16C2-43CC-977E-844B53B66497}" type="pres">
      <dgm:prSet presAssocID="{1B7B925F-D25C-419F-A263-4D86731700BC}" presName="FourConn_2-3" presStyleLbl="fgAccFollowNode1" presStyleIdx="1" presStyleCnt="3">
        <dgm:presLayoutVars>
          <dgm:bulletEnabled val="1"/>
        </dgm:presLayoutVars>
      </dgm:prSet>
      <dgm:spPr/>
    </dgm:pt>
    <dgm:pt modelId="{532FC752-4A88-4017-B292-991D83E8D2A2}" type="pres">
      <dgm:prSet presAssocID="{1B7B925F-D25C-419F-A263-4D86731700BC}" presName="FourConn_3-4" presStyleLbl="fgAccFollowNode1" presStyleIdx="2" presStyleCnt="3">
        <dgm:presLayoutVars>
          <dgm:bulletEnabled val="1"/>
        </dgm:presLayoutVars>
      </dgm:prSet>
      <dgm:spPr/>
    </dgm:pt>
    <dgm:pt modelId="{99E16125-AC02-48E7-92D1-606AD9254268}" type="pres">
      <dgm:prSet presAssocID="{1B7B925F-D25C-419F-A263-4D86731700BC}" presName="FourNodes_1_text" presStyleLbl="node1" presStyleIdx="3" presStyleCnt="4">
        <dgm:presLayoutVars>
          <dgm:bulletEnabled val="1"/>
        </dgm:presLayoutVars>
      </dgm:prSet>
      <dgm:spPr/>
    </dgm:pt>
    <dgm:pt modelId="{593967E2-B8C5-427A-89F0-E68818F5E712}" type="pres">
      <dgm:prSet presAssocID="{1B7B925F-D25C-419F-A263-4D86731700BC}" presName="FourNodes_2_text" presStyleLbl="node1" presStyleIdx="3" presStyleCnt="4">
        <dgm:presLayoutVars>
          <dgm:bulletEnabled val="1"/>
        </dgm:presLayoutVars>
      </dgm:prSet>
      <dgm:spPr/>
    </dgm:pt>
    <dgm:pt modelId="{238CB9D4-C566-48FD-97F5-B2E965C8BD73}" type="pres">
      <dgm:prSet presAssocID="{1B7B925F-D25C-419F-A263-4D86731700BC}" presName="FourNodes_3_text" presStyleLbl="node1" presStyleIdx="3" presStyleCnt="4">
        <dgm:presLayoutVars>
          <dgm:bulletEnabled val="1"/>
        </dgm:presLayoutVars>
      </dgm:prSet>
      <dgm:spPr/>
    </dgm:pt>
    <dgm:pt modelId="{B367647C-78B8-404E-8AC3-41DE213BCFDC}" type="pres">
      <dgm:prSet presAssocID="{1B7B925F-D25C-419F-A263-4D86731700BC}" presName="FourNodes_4_text" presStyleLbl="node1" presStyleIdx="3" presStyleCnt="4">
        <dgm:presLayoutVars>
          <dgm:bulletEnabled val="1"/>
        </dgm:presLayoutVars>
      </dgm:prSet>
      <dgm:spPr/>
    </dgm:pt>
  </dgm:ptLst>
  <dgm:cxnLst>
    <dgm:cxn modelId="{7DD0FA0A-8A4B-4C7D-9740-C321A3CAA578}" type="presOf" srcId="{C7996904-5497-4E70-B52E-EDC400DBBC0E}" destId="{CAAC5EAA-16C2-43CC-977E-844B53B66497}" srcOrd="0" destOrd="0" presId="urn:microsoft.com/office/officeart/2005/8/layout/vProcess5"/>
    <dgm:cxn modelId="{6DDB3511-4AA6-47E5-9433-81571741BE07}" type="presOf" srcId="{7AEEDB31-278C-44A5-BE13-A19FEEF9A654}" destId="{B367647C-78B8-404E-8AC3-41DE213BCFDC}" srcOrd="1" destOrd="0" presId="urn:microsoft.com/office/officeart/2005/8/layout/vProcess5"/>
    <dgm:cxn modelId="{8BD91719-2D8C-40F0-8B9B-A9E89591F960}" type="presOf" srcId="{918E089F-1AC5-4F6C-800D-D60E446CFAB8}" destId="{483E7F40-EE42-449E-8AE2-88A98D4E2140}" srcOrd="0" destOrd="0" presId="urn:microsoft.com/office/officeart/2005/8/layout/vProcess5"/>
    <dgm:cxn modelId="{72CA191E-34B1-4510-87C9-2D4D9668162D}" type="presOf" srcId="{79E044F1-74D3-487A-A4BC-ADC555D997F4}" destId="{238CB9D4-C566-48FD-97F5-B2E965C8BD73}" srcOrd="1" destOrd="0" presId="urn:microsoft.com/office/officeart/2005/8/layout/vProcess5"/>
    <dgm:cxn modelId="{FD8E4E33-4393-4B17-928B-A2200A067730}" srcId="{1B7B925F-D25C-419F-A263-4D86731700BC}" destId="{C882328B-900D-47D6-B9A7-CF910458187A}" srcOrd="1" destOrd="0" parTransId="{517E4EE2-4F8C-4A13-8A18-5FF788597246}" sibTransId="{C7996904-5497-4E70-B52E-EDC400DBBC0E}"/>
    <dgm:cxn modelId="{3B58513C-B8BC-4C79-8063-256A044E945B}" type="presOf" srcId="{C882328B-900D-47D6-B9A7-CF910458187A}" destId="{593967E2-B8C5-427A-89F0-E68818F5E712}" srcOrd="1" destOrd="0" presId="urn:microsoft.com/office/officeart/2005/8/layout/vProcess5"/>
    <dgm:cxn modelId="{C837174A-69CC-43A2-B79D-FE542CE9BCFB}" type="presOf" srcId="{C882328B-900D-47D6-B9A7-CF910458187A}" destId="{2CB61A1A-6288-4A5E-A061-C51076155ADF}" srcOrd="0" destOrd="0" presId="urn:microsoft.com/office/officeart/2005/8/layout/vProcess5"/>
    <dgm:cxn modelId="{3CF2D152-4D2D-4EE4-9C51-6E3000FF4EDD}" type="presOf" srcId="{7F10B3C6-EF1B-43B0-ADB7-48227251A48F}" destId="{FC471366-EB0A-4D4C-8072-6B3E037DE6CD}" srcOrd="0" destOrd="0" presId="urn:microsoft.com/office/officeart/2005/8/layout/vProcess5"/>
    <dgm:cxn modelId="{D96B1286-9737-49F3-84B9-B93B1FE3A67F}" srcId="{1B7B925F-D25C-419F-A263-4D86731700BC}" destId="{7AEEDB31-278C-44A5-BE13-A19FEEF9A654}" srcOrd="3" destOrd="0" parTransId="{BA39B68B-8797-47B6-8BE9-3292813D523F}" sibTransId="{D37EB4EF-444F-44F2-B320-0548B8F7A9FD}"/>
    <dgm:cxn modelId="{31101B87-05E5-4FCB-8B8E-B7C81D7E702D}" type="presOf" srcId="{1B7B925F-D25C-419F-A263-4D86731700BC}" destId="{C5B5AACE-BD5F-4D2E-9914-CFB67759E9C8}" srcOrd="0" destOrd="0" presId="urn:microsoft.com/office/officeart/2005/8/layout/vProcess5"/>
    <dgm:cxn modelId="{F655C09A-18C5-4F3F-9D41-1DC2E01F20EF}" type="presOf" srcId="{7AEEDB31-278C-44A5-BE13-A19FEEF9A654}" destId="{0698223F-2777-4BC2-BFEE-477BA5546524}" srcOrd="0" destOrd="0" presId="urn:microsoft.com/office/officeart/2005/8/layout/vProcess5"/>
    <dgm:cxn modelId="{4D948AAB-9C24-4594-8EFD-EF5C99AA46A6}" type="presOf" srcId="{35EE5E66-8795-46F2-8C8A-F16535E4EFDE}" destId="{532FC752-4A88-4017-B292-991D83E8D2A2}" srcOrd="0" destOrd="0" presId="urn:microsoft.com/office/officeart/2005/8/layout/vProcess5"/>
    <dgm:cxn modelId="{B2A897AC-68DA-4BD3-9947-0599D18467D5}" srcId="{1B7B925F-D25C-419F-A263-4D86731700BC}" destId="{7F10B3C6-EF1B-43B0-ADB7-48227251A48F}" srcOrd="0" destOrd="0" parTransId="{3D0BA6EA-E387-4EAC-B5F2-55F83B3632FA}" sibTransId="{918E089F-1AC5-4F6C-800D-D60E446CFAB8}"/>
    <dgm:cxn modelId="{FBB2C3B2-EF67-412C-9FC2-22A39D63DF39}" type="presOf" srcId="{79E044F1-74D3-487A-A4BC-ADC555D997F4}" destId="{C2FA1F17-7A86-4BDC-A443-E888A83BB254}" srcOrd="0" destOrd="0" presId="urn:microsoft.com/office/officeart/2005/8/layout/vProcess5"/>
    <dgm:cxn modelId="{2872EBBB-6F83-4B60-A370-9663360A0093}" srcId="{1B7B925F-D25C-419F-A263-4D86731700BC}" destId="{79E044F1-74D3-487A-A4BC-ADC555D997F4}" srcOrd="2" destOrd="0" parTransId="{233051C6-17BA-4C5C-8401-F0ED10B4A8AD}" sibTransId="{35EE5E66-8795-46F2-8C8A-F16535E4EFDE}"/>
    <dgm:cxn modelId="{A5D328FD-AE02-4CA5-A9EE-8CB6C9AD7573}" type="presOf" srcId="{7F10B3C6-EF1B-43B0-ADB7-48227251A48F}" destId="{99E16125-AC02-48E7-92D1-606AD9254268}" srcOrd="1" destOrd="0" presId="urn:microsoft.com/office/officeart/2005/8/layout/vProcess5"/>
    <dgm:cxn modelId="{90813856-59E9-4FC1-83CD-ABDFBE9C2781}" type="presParOf" srcId="{C5B5AACE-BD5F-4D2E-9914-CFB67759E9C8}" destId="{6DEDE2A7-77EA-4E4C-9F6C-49E77A91DA60}" srcOrd="0" destOrd="0" presId="urn:microsoft.com/office/officeart/2005/8/layout/vProcess5"/>
    <dgm:cxn modelId="{406211E3-94E1-4FE2-A993-5A8D822517CB}" type="presParOf" srcId="{C5B5AACE-BD5F-4D2E-9914-CFB67759E9C8}" destId="{FC471366-EB0A-4D4C-8072-6B3E037DE6CD}" srcOrd="1" destOrd="0" presId="urn:microsoft.com/office/officeart/2005/8/layout/vProcess5"/>
    <dgm:cxn modelId="{1A490975-733C-48B3-8DF2-CBAD4E149017}" type="presParOf" srcId="{C5B5AACE-BD5F-4D2E-9914-CFB67759E9C8}" destId="{2CB61A1A-6288-4A5E-A061-C51076155ADF}" srcOrd="2" destOrd="0" presId="urn:microsoft.com/office/officeart/2005/8/layout/vProcess5"/>
    <dgm:cxn modelId="{188AD3C8-C918-4370-A015-619C4DC22D88}" type="presParOf" srcId="{C5B5AACE-BD5F-4D2E-9914-CFB67759E9C8}" destId="{C2FA1F17-7A86-4BDC-A443-E888A83BB254}" srcOrd="3" destOrd="0" presId="urn:microsoft.com/office/officeart/2005/8/layout/vProcess5"/>
    <dgm:cxn modelId="{0FC123FB-82BA-4C12-84CB-9F559C8D9EF1}" type="presParOf" srcId="{C5B5AACE-BD5F-4D2E-9914-CFB67759E9C8}" destId="{0698223F-2777-4BC2-BFEE-477BA5546524}" srcOrd="4" destOrd="0" presId="urn:microsoft.com/office/officeart/2005/8/layout/vProcess5"/>
    <dgm:cxn modelId="{0B2E2AD9-34B4-4F0C-B610-259276436FBA}" type="presParOf" srcId="{C5B5AACE-BD5F-4D2E-9914-CFB67759E9C8}" destId="{483E7F40-EE42-449E-8AE2-88A98D4E2140}" srcOrd="5" destOrd="0" presId="urn:microsoft.com/office/officeart/2005/8/layout/vProcess5"/>
    <dgm:cxn modelId="{CBC9C622-D12C-4F6D-ADCB-3BAB21E331D1}" type="presParOf" srcId="{C5B5AACE-BD5F-4D2E-9914-CFB67759E9C8}" destId="{CAAC5EAA-16C2-43CC-977E-844B53B66497}" srcOrd="6" destOrd="0" presId="urn:microsoft.com/office/officeart/2005/8/layout/vProcess5"/>
    <dgm:cxn modelId="{361C6ADA-BE06-4BAA-9BB4-A37DFFC42533}" type="presParOf" srcId="{C5B5AACE-BD5F-4D2E-9914-CFB67759E9C8}" destId="{532FC752-4A88-4017-B292-991D83E8D2A2}" srcOrd="7" destOrd="0" presId="urn:microsoft.com/office/officeart/2005/8/layout/vProcess5"/>
    <dgm:cxn modelId="{1061AD1D-878C-4C2B-B5B1-630CFD0EAF3E}" type="presParOf" srcId="{C5B5AACE-BD5F-4D2E-9914-CFB67759E9C8}" destId="{99E16125-AC02-48E7-92D1-606AD9254268}" srcOrd="8" destOrd="0" presId="urn:microsoft.com/office/officeart/2005/8/layout/vProcess5"/>
    <dgm:cxn modelId="{E159CF5A-047B-473B-9D2E-00FA8D93105D}" type="presParOf" srcId="{C5B5AACE-BD5F-4D2E-9914-CFB67759E9C8}" destId="{593967E2-B8C5-427A-89F0-E68818F5E712}" srcOrd="9" destOrd="0" presId="urn:microsoft.com/office/officeart/2005/8/layout/vProcess5"/>
    <dgm:cxn modelId="{32942F14-926A-43E1-81D9-82EBBDCFB6F1}" type="presParOf" srcId="{C5B5AACE-BD5F-4D2E-9914-CFB67759E9C8}" destId="{238CB9D4-C566-48FD-97F5-B2E965C8BD73}" srcOrd="10" destOrd="0" presId="urn:microsoft.com/office/officeart/2005/8/layout/vProcess5"/>
    <dgm:cxn modelId="{5EDE489E-0D1F-445A-9AB4-F12F0DFB93F5}" type="presParOf" srcId="{C5B5AACE-BD5F-4D2E-9914-CFB67759E9C8}" destId="{B367647C-78B8-404E-8AC3-41DE213BCFDC}"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471366-EB0A-4D4C-8072-6B3E037DE6CD}">
      <dsp:nvSpPr>
        <dsp:cNvPr id="0" name=""/>
        <dsp:cNvSpPr/>
      </dsp:nvSpPr>
      <dsp:spPr>
        <a:xfrm>
          <a:off x="0" y="0"/>
          <a:ext cx="6409926" cy="971582"/>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Data cleansing and Exploratory Data analysis In order to prepare Data for further investigations</a:t>
          </a:r>
        </a:p>
      </dsp:txBody>
      <dsp:txXfrm>
        <a:off x="28457" y="28457"/>
        <a:ext cx="5279413" cy="914668"/>
      </dsp:txXfrm>
    </dsp:sp>
    <dsp:sp modelId="{2CB61A1A-6288-4A5E-A061-C51076155ADF}">
      <dsp:nvSpPr>
        <dsp:cNvPr id="0" name=""/>
        <dsp:cNvSpPr/>
      </dsp:nvSpPr>
      <dsp:spPr>
        <a:xfrm>
          <a:off x="536831" y="1148233"/>
          <a:ext cx="6409926" cy="971582"/>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Recognizing patterns and relations between Data features.</a:t>
          </a:r>
        </a:p>
      </dsp:txBody>
      <dsp:txXfrm>
        <a:off x="565288" y="1176690"/>
        <a:ext cx="5184652" cy="914668"/>
      </dsp:txXfrm>
    </dsp:sp>
    <dsp:sp modelId="{C2FA1F17-7A86-4BDC-A443-E888A83BB254}">
      <dsp:nvSpPr>
        <dsp:cNvPr id="0" name=""/>
        <dsp:cNvSpPr/>
      </dsp:nvSpPr>
      <dsp:spPr>
        <a:xfrm>
          <a:off x="1065650" y="2296467"/>
          <a:ext cx="6409926" cy="971582"/>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Deeper Analysis &amp; extracting all data available.</a:t>
          </a:r>
        </a:p>
      </dsp:txBody>
      <dsp:txXfrm>
        <a:off x="1094107" y="2324924"/>
        <a:ext cx="5192664" cy="914668"/>
      </dsp:txXfrm>
    </dsp:sp>
    <dsp:sp modelId="{0698223F-2777-4BC2-BFEE-477BA5546524}">
      <dsp:nvSpPr>
        <dsp:cNvPr id="0" name=""/>
        <dsp:cNvSpPr/>
      </dsp:nvSpPr>
      <dsp:spPr>
        <a:xfrm>
          <a:off x="1602481" y="3444701"/>
          <a:ext cx="6409926" cy="971582"/>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Understanding patterns and Features affecting Bitcoin Price. </a:t>
          </a:r>
        </a:p>
      </dsp:txBody>
      <dsp:txXfrm>
        <a:off x="1630938" y="3473158"/>
        <a:ext cx="5184652" cy="914668"/>
      </dsp:txXfrm>
    </dsp:sp>
    <dsp:sp modelId="{483E7F40-EE42-449E-8AE2-88A98D4E2140}">
      <dsp:nvSpPr>
        <dsp:cNvPr id="0" name=""/>
        <dsp:cNvSpPr/>
      </dsp:nvSpPr>
      <dsp:spPr>
        <a:xfrm>
          <a:off x="5778397" y="744143"/>
          <a:ext cx="631528" cy="631528"/>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5920491" y="744143"/>
        <a:ext cx="347340" cy="475225"/>
      </dsp:txXfrm>
    </dsp:sp>
    <dsp:sp modelId="{CAAC5EAA-16C2-43CC-977E-844B53B66497}">
      <dsp:nvSpPr>
        <dsp:cNvPr id="0" name=""/>
        <dsp:cNvSpPr/>
      </dsp:nvSpPr>
      <dsp:spPr>
        <a:xfrm>
          <a:off x="6315229" y="1892377"/>
          <a:ext cx="631528" cy="631528"/>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6457323" y="1892377"/>
        <a:ext cx="347340" cy="475225"/>
      </dsp:txXfrm>
    </dsp:sp>
    <dsp:sp modelId="{532FC752-4A88-4017-B292-991D83E8D2A2}">
      <dsp:nvSpPr>
        <dsp:cNvPr id="0" name=""/>
        <dsp:cNvSpPr/>
      </dsp:nvSpPr>
      <dsp:spPr>
        <a:xfrm>
          <a:off x="6844048" y="3040611"/>
          <a:ext cx="631528" cy="631528"/>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6986142" y="3040611"/>
        <a:ext cx="347340" cy="47522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9D141-72E9-4F2A-A7CA-1824786F070A}" type="datetimeFigureOut">
              <a:rPr lang="en-US" smtClean="0"/>
              <a:t>6/8/2024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337AE-5D4A-4F3B-B84F-E36CCAFB119B}" type="slidenum">
              <a:rPr lang="en-US" smtClean="0"/>
              <a:t>‹#›</a:t>
            </a:fld>
            <a:endParaRPr lang="en-US"/>
          </a:p>
        </p:txBody>
      </p:sp>
    </p:spTree>
    <p:extLst>
      <p:ext uri="{BB962C8B-B14F-4D97-AF65-F5344CB8AC3E}">
        <p14:creationId xmlns:p14="http://schemas.microsoft.com/office/powerpoint/2010/main" val="2108489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gjkgkk</a:t>
            </a:r>
            <a:endParaRPr lang="en-US" dirty="0"/>
          </a:p>
        </p:txBody>
      </p:sp>
      <p:sp>
        <p:nvSpPr>
          <p:cNvPr id="4" name="Slide Number Placeholder 3"/>
          <p:cNvSpPr>
            <a:spLocks noGrp="1"/>
          </p:cNvSpPr>
          <p:nvPr>
            <p:ph type="sldNum" sz="quarter" idx="5"/>
          </p:nvPr>
        </p:nvSpPr>
        <p:spPr/>
        <p:txBody>
          <a:bodyPr/>
          <a:lstStyle/>
          <a:p>
            <a:fld id="{E46337AE-5D4A-4F3B-B84F-E36CCAFB119B}" type="slidenum">
              <a:rPr lang="en-US" smtClean="0"/>
              <a:t>3</a:t>
            </a:fld>
            <a:endParaRPr lang="en-US"/>
          </a:p>
        </p:txBody>
      </p:sp>
    </p:spTree>
    <p:extLst>
      <p:ext uri="{BB962C8B-B14F-4D97-AF65-F5344CB8AC3E}">
        <p14:creationId xmlns:p14="http://schemas.microsoft.com/office/powerpoint/2010/main" val="2642076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6337AE-5D4A-4F3B-B84F-E36CCAFB119B}" type="slidenum">
              <a:rPr lang="en-US" smtClean="0"/>
              <a:t>13</a:t>
            </a:fld>
            <a:endParaRPr lang="en-US"/>
          </a:p>
        </p:txBody>
      </p:sp>
    </p:spTree>
    <p:extLst>
      <p:ext uri="{BB962C8B-B14F-4D97-AF65-F5344CB8AC3E}">
        <p14:creationId xmlns:p14="http://schemas.microsoft.com/office/powerpoint/2010/main" val="3700107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6337AE-5D4A-4F3B-B84F-E36CCAFB119B}" type="slidenum">
              <a:rPr lang="en-US" smtClean="0"/>
              <a:t>14</a:t>
            </a:fld>
            <a:endParaRPr lang="en-US"/>
          </a:p>
        </p:txBody>
      </p:sp>
    </p:spTree>
    <p:extLst>
      <p:ext uri="{BB962C8B-B14F-4D97-AF65-F5344CB8AC3E}">
        <p14:creationId xmlns:p14="http://schemas.microsoft.com/office/powerpoint/2010/main" val="2503640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6337AE-5D4A-4F3B-B84F-E36CCAFB119B}" type="slidenum">
              <a:rPr lang="en-US" smtClean="0"/>
              <a:t>5</a:t>
            </a:fld>
            <a:endParaRPr lang="en-US"/>
          </a:p>
        </p:txBody>
      </p:sp>
    </p:spTree>
    <p:extLst>
      <p:ext uri="{BB962C8B-B14F-4D97-AF65-F5344CB8AC3E}">
        <p14:creationId xmlns:p14="http://schemas.microsoft.com/office/powerpoint/2010/main" val="4176353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6337AE-5D4A-4F3B-B84F-E36CCAFB119B}" type="slidenum">
              <a:rPr lang="en-US" smtClean="0"/>
              <a:t>6</a:t>
            </a:fld>
            <a:endParaRPr lang="en-US"/>
          </a:p>
        </p:txBody>
      </p:sp>
    </p:spTree>
    <p:extLst>
      <p:ext uri="{BB962C8B-B14F-4D97-AF65-F5344CB8AC3E}">
        <p14:creationId xmlns:p14="http://schemas.microsoft.com/office/powerpoint/2010/main" val="1860905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6337AE-5D4A-4F3B-B84F-E36CCAFB119B}" type="slidenum">
              <a:rPr lang="en-US" smtClean="0"/>
              <a:t>7</a:t>
            </a:fld>
            <a:endParaRPr lang="en-US"/>
          </a:p>
        </p:txBody>
      </p:sp>
    </p:spTree>
    <p:extLst>
      <p:ext uri="{BB962C8B-B14F-4D97-AF65-F5344CB8AC3E}">
        <p14:creationId xmlns:p14="http://schemas.microsoft.com/office/powerpoint/2010/main" val="2518012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6337AE-5D4A-4F3B-B84F-E36CCAFB119B}" type="slidenum">
              <a:rPr lang="en-US" smtClean="0"/>
              <a:t>8</a:t>
            </a:fld>
            <a:endParaRPr lang="en-US"/>
          </a:p>
        </p:txBody>
      </p:sp>
    </p:spTree>
    <p:extLst>
      <p:ext uri="{BB962C8B-B14F-4D97-AF65-F5344CB8AC3E}">
        <p14:creationId xmlns:p14="http://schemas.microsoft.com/office/powerpoint/2010/main" val="206510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6337AE-5D4A-4F3B-B84F-E36CCAFB119B}" type="slidenum">
              <a:rPr lang="en-US" smtClean="0"/>
              <a:t>9</a:t>
            </a:fld>
            <a:endParaRPr lang="en-US"/>
          </a:p>
        </p:txBody>
      </p:sp>
    </p:spTree>
    <p:extLst>
      <p:ext uri="{BB962C8B-B14F-4D97-AF65-F5344CB8AC3E}">
        <p14:creationId xmlns:p14="http://schemas.microsoft.com/office/powerpoint/2010/main" val="2230656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6337AE-5D4A-4F3B-B84F-E36CCAFB119B}" type="slidenum">
              <a:rPr lang="en-US" smtClean="0"/>
              <a:t>10</a:t>
            </a:fld>
            <a:endParaRPr lang="en-US"/>
          </a:p>
        </p:txBody>
      </p:sp>
    </p:spTree>
    <p:extLst>
      <p:ext uri="{BB962C8B-B14F-4D97-AF65-F5344CB8AC3E}">
        <p14:creationId xmlns:p14="http://schemas.microsoft.com/office/powerpoint/2010/main" val="937112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6337AE-5D4A-4F3B-B84F-E36CCAFB119B}" type="slidenum">
              <a:rPr lang="en-US" smtClean="0"/>
              <a:t>11</a:t>
            </a:fld>
            <a:endParaRPr lang="en-US"/>
          </a:p>
        </p:txBody>
      </p:sp>
    </p:spTree>
    <p:extLst>
      <p:ext uri="{BB962C8B-B14F-4D97-AF65-F5344CB8AC3E}">
        <p14:creationId xmlns:p14="http://schemas.microsoft.com/office/powerpoint/2010/main" val="1654436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6337AE-5D4A-4F3B-B84F-E36CCAFB119B}" type="slidenum">
              <a:rPr lang="en-US" smtClean="0"/>
              <a:t>12</a:t>
            </a:fld>
            <a:endParaRPr lang="en-US"/>
          </a:p>
        </p:txBody>
      </p:sp>
    </p:spTree>
    <p:extLst>
      <p:ext uri="{BB962C8B-B14F-4D97-AF65-F5344CB8AC3E}">
        <p14:creationId xmlns:p14="http://schemas.microsoft.com/office/powerpoint/2010/main" val="3861556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147F3B-0D13-4892-86D5-E8BC2D3FD3AA}"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F7807-DD55-4AB2-B1AC-61964AD6677E}" type="slidenum">
              <a:rPr lang="en-US" smtClean="0"/>
              <a:t>‹#›</a:t>
            </a:fld>
            <a:endParaRPr lang="en-US"/>
          </a:p>
        </p:txBody>
      </p:sp>
    </p:spTree>
    <p:extLst>
      <p:ext uri="{BB962C8B-B14F-4D97-AF65-F5344CB8AC3E}">
        <p14:creationId xmlns:p14="http://schemas.microsoft.com/office/powerpoint/2010/main" val="2938196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147F3B-0D13-4892-86D5-E8BC2D3FD3AA}"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F7807-DD55-4AB2-B1AC-61964AD6677E}" type="slidenum">
              <a:rPr lang="en-US" smtClean="0"/>
              <a:t>‹#›</a:t>
            </a:fld>
            <a:endParaRPr lang="en-US"/>
          </a:p>
        </p:txBody>
      </p:sp>
    </p:spTree>
    <p:extLst>
      <p:ext uri="{BB962C8B-B14F-4D97-AF65-F5344CB8AC3E}">
        <p14:creationId xmlns:p14="http://schemas.microsoft.com/office/powerpoint/2010/main" val="203122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147F3B-0D13-4892-86D5-E8BC2D3FD3AA}"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F7807-DD55-4AB2-B1AC-61964AD6677E}" type="slidenum">
              <a:rPr lang="en-US" smtClean="0"/>
              <a:t>‹#›</a:t>
            </a:fld>
            <a:endParaRPr lang="en-US"/>
          </a:p>
        </p:txBody>
      </p:sp>
    </p:spTree>
    <p:extLst>
      <p:ext uri="{BB962C8B-B14F-4D97-AF65-F5344CB8AC3E}">
        <p14:creationId xmlns:p14="http://schemas.microsoft.com/office/powerpoint/2010/main" val="2042049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147F3B-0D13-4892-86D5-E8BC2D3FD3AA}"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F7807-DD55-4AB2-B1AC-61964AD6677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38067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147F3B-0D13-4892-86D5-E8BC2D3FD3AA}"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F7807-DD55-4AB2-B1AC-61964AD6677E}" type="slidenum">
              <a:rPr lang="en-US" smtClean="0"/>
              <a:t>‹#›</a:t>
            </a:fld>
            <a:endParaRPr lang="en-US"/>
          </a:p>
        </p:txBody>
      </p:sp>
    </p:spTree>
    <p:extLst>
      <p:ext uri="{BB962C8B-B14F-4D97-AF65-F5344CB8AC3E}">
        <p14:creationId xmlns:p14="http://schemas.microsoft.com/office/powerpoint/2010/main" val="2688457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E147F3B-0D13-4892-86D5-E8BC2D3FD3AA}" type="datetimeFigureOut">
              <a:rPr lang="en-US" smtClean="0"/>
              <a:t>6/8/2024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F7807-DD55-4AB2-B1AC-61964AD6677E}" type="slidenum">
              <a:rPr lang="en-US" smtClean="0"/>
              <a:t>‹#›</a:t>
            </a:fld>
            <a:endParaRPr lang="en-US"/>
          </a:p>
        </p:txBody>
      </p:sp>
    </p:spTree>
    <p:extLst>
      <p:ext uri="{BB962C8B-B14F-4D97-AF65-F5344CB8AC3E}">
        <p14:creationId xmlns:p14="http://schemas.microsoft.com/office/powerpoint/2010/main" val="4187427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E147F3B-0D13-4892-86D5-E8BC2D3FD3AA}" type="datetimeFigureOut">
              <a:rPr lang="en-US" smtClean="0"/>
              <a:t>6/8/2024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F7807-DD55-4AB2-B1AC-61964AD6677E}" type="slidenum">
              <a:rPr lang="en-US" smtClean="0"/>
              <a:t>‹#›</a:t>
            </a:fld>
            <a:endParaRPr lang="en-US"/>
          </a:p>
        </p:txBody>
      </p:sp>
    </p:spTree>
    <p:extLst>
      <p:ext uri="{BB962C8B-B14F-4D97-AF65-F5344CB8AC3E}">
        <p14:creationId xmlns:p14="http://schemas.microsoft.com/office/powerpoint/2010/main" val="2579823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147F3B-0D13-4892-86D5-E8BC2D3FD3AA}"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F7807-DD55-4AB2-B1AC-61964AD6677E}" type="slidenum">
              <a:rPr lang="en-US" smtClean="0"/>
              <a:t>‹#›</a:t>
            </a:fld>
            <a:endParaRPr lang="en-US"/>
          </a:p>
        </p:txBody>
      </p:sp>
    </p:spTree>
    <p:extLst>
      <p:ext uri="{BB962C8B-B14F-4D97-AF65-F5344CB8AC3E}">
        <p14:creationId xmlns:p14="http://schemas.microsoft.com/office/powerpoint/2010/main" val="3507914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147F3B-0D13-4892-86D5-E8BC2D3FD3AA}"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F7807-DD55-4AB2-B1AC-61964AD6677E}" type="slidenum">
              <a:rPr lang="en-US" smtClean="0"/>
              <a:t>‹#›</a:t>
            </a:fld>
            <a:endParaRPr lang="en-US"/>
          </a:p>
        </p:txBody>
      </p:sp>
    </p:spTree>
    <p:extLst>
      <p:ext uri="{BB962C8B-B14F-4D97-AF65-F5344CB8AC3E}">
        <p14:creationId xmlns:p14="http://schemas.microsoft.com/office/powerpoint/2010/main" val="3425209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E147F3B-0D13-4892-86D5-E8BC2D3FD3AA}"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F7807-DD55-4AB2-B1AC-61964AD6677E}" type="slidenum">
              <a:rPr lang="en-US" smtClean="0"/>
              <a:t>‹#›</a:t>
            </a:fld>
            <a:endParaRPr lang="en-US"/>
          </a:p>
        </p:txBody>
      </p:sp>
    </p:spTree>
    <p:extLst>
      <p:ext uri="{BB962C8B-B14F-4D97-AF65-F5344CB8AC3E}">
        <p14:creationId xmlns:p14="http://schemas.microsoft.com/office/powerpoint/2010/main" val="3416014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147F3B-0D13-4892-86D5-E8BC2D3FD3AA}"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F7807-DD55-4AB2-B1AC-61964AD6677E}" type="slidenum">
              <a:rPr lang="en-US" smtClean="0"/>
              <a:t>‹#›</a:t>
            </a:fld>
            <a:endParaRPr lang="en-US"/>
          </a:p>
        </p:txBody>
      </p:sp>
    </p:spTree>
    <p:extLst>
      <p:ext uri="{BB962C8B-B14F-4D97-AF65-F5344CB8AC3E}">
        <p14:creationId xmlns:p14="http://schemas.microsoft.com/office/powerpoint/2010/main" val="1821291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147F3B-0D13-4892-86D5-E8BC2D3FD3AA}"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F7807-DD55-4AB2-B1AC-61964AD6677E}" type="slidenum">
              <a:rPr lang="en-US" smtClean="0"/>
              <a:t>‹#›</a:t>
            </a:fld>
            <a:endParaRPr lang="en-US"/>
          </a:p>
        </p:txBody>
      </p:sp>
    </p:spTree>
    <p:extLst>
      <p:ext uri="{BB962C8B-B14F-4D97-AF65-F5344CB8AC3E}">
        <p14:creationId xmlns:p14="http://schemas.microsoft.com/office/powerpoint/2010/main" val="236996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147F3B-0D13-4892-86D5-E8BC2D3FD3AA}" type="datetimeFigureOut">
              <a:rPr lang="en-US" smtClean="0"/>
              <a:t>6/8/2024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AF7807-DD55-4AB2-B1AC-61964AD6677E}" type="slidenum">
              <a:rPr lang="en-US" smtClean="0"/>
              <a:t>‹#›</a:t>
            </a:fld>
            <a:endParaRPr lang="en-US"/>
          </a:p>
        </p:txBody>
      </p:sp>
    </p:spTree>
    <p:extLst>
      <p:ext uri="{BB962C8B-B14F-4D97-AF65-F5344CB8AC3E}">
        <p14:creationId xmlns:p14="http://schemas.microsoft.com/office/powerpoint/2010/main" val="1323068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E147F3B-0D13-4892-86D5-E8BC2D3FD3AA}" type="datetimeFigureOut">
              <a:rPr lang="en-US" smtClean="0"/>
              <a:t>6/8/2024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5AF7807-DD55-4AB2-B1AC-61964AD6677E}" type="slidenum">
              <a:rPr lang="en-US" smtClean="0"/>
              <a:t>‹#›</a:t>
            </a:fld>
            <a:endParaRPr lang="en-US"/>
          </a:p>
        </p:txBody>
      </p:sp>
    </p:spTree>
    <p:extLst>
      <p:ext uri="{BB962C8B-B14F-4D97-AF65-F5344CB8AC3E}">
        <p14:creationId xmlns:p14="http://schemas.microsoft.com/office/powerpoint/2010/main" val="1208834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E147F3B-0D13-4892-86D5-E8BC2D3FD3AA}" type="datetimeFigureOut">
              <a:rPr lang="en-US" smtClean="0"/>
              <a:t>6/8/2024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5AF7807-DD55-4AB2-B1AC-61964AD6677E}" type="slidenum">
              <a:rPr lang="en-US" smtClean="0"/>
              <a:t>‹#›</a:t>
            </a:fld>
            <a:endParaRPr lang="en-US"/>
          </a:p>
        </p:txBody>
      </p:sp>
    </p:spTree>
    <p:extLst>
      <p:ext uri="{BB962C8B-B14F-4D97-AF65-F5344CB8AC3E}">
        <p14:creationId xmlns:p14="http://schemas.microsoft.com/office/powerpoint/2010/main" val="4049736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E147F3B-0D13-4892-86D5-E8BC2D3FD3AA}" type="datetimeFigureOut">
              <a:rPr lang="en-US" smtClean="0"/>
              <a:t>6/8/2024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5AF7807-DD55-4AB2-B1AC-61964AD6677E}" type="slidenum">
              <a:rPr lang="en-US" smtClean="0"/>
              <a:t>‹#›</a:t>
            </a:fld>
            <a:endParaRPr lang="en-US"/>
          </a:p>
        </p:txBody>
      </p:sp>
    </p:spTree>
    <p:extLst>
      <p:ext uri="{BB962C8B-B14F-4D97-AF65-F5344CB8AC3E}">
        <p14:creationId xmlns:p14="http://schemas.microsoft.com/office/powerpoint/2010/main" val="905035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147F3B-0D13-4892-86D5-E8BC2D3FD3AA}"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F7807-DD55-4AB2-B1AC-61964AD6677E}" type="slidenum">
              <a:rPr lang="en-US" smtClean="0"/>
              <a:t>‹#›</a:t>
            </a:fld>
            <a:endParaRPr lang="en-US"/>
          </a:p>
        </p:txBody>
      </p:sp>
    </p:spTree>
    <p:extLst>
      <p:ext uri="{BB962C8B-B14F-4D97-AF65-F5344CB8AC3E}">
        <p14:creationId xmlns:p14="http://schemas.microsoft.com/office/powerpoint/2010/main" val="965149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E147F3B-0D13-4892-86D5-E8BC2D3FD3AA}" type="datetimeFigureOut">
              <a:rPr lang="en-US" smtClean="0"/>
              <a:t>6/8/2024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5AF7807-DD55-4AB2-B1AC-61964AD6677E}" type="slidenum">
              <a:rPr lang="en-US" smtClean="0"/>
              <a:t>‹#›</a:t>
            </a:fld>
            <a:endParaRPr lang="en-US"/>
          </a:p>
        </p:txBody>
      </p:sp>
    </p:spTree>
    <p:extLst>
      <p:ext uri="{BB962C8B-B14F-4D97-AF65-F5344CB8AC3E}">
        <p14:creationId xmlns:p14="http://schemas.microsoft.com/office/powerpoint/2010/main" val="149827173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FAFC7-E334-91F6-8D25-2082AFE5D207}"/>
              </a:ext>
            </a:extLst>
          </p:cNvPr>
          <p:cNvSpPr>
            <a:spLocks noGrp="1"/>
          </p:cNvSpPr>
          <p:nvPr>
            <p:ph type="ctrTitle"/>
          </p:nvPr>
        </p:nvSpPr>
        <p:spPr>
          <a:xfrm>
            <a:off x="2007126" y="1101374"/>
            <a:ext cx="8177747" cy="4655252"/>
          </a:xfrm>
        </p:spPr>
        <p:txBody>
          <a:bodyPr/>
          <a:lstStyle/>
          <a:p>
            <a:pPr algn="ctr"/>
            <a:r>
              <a:rPr lang="en-US" sz="6000" i="1" dirty="0"/>
              <a:t>Statistical Analysis </a:t>
            </a:r>
            <a:br>
              <a:rPr lang="en-US" sz="6000" i="1" dirty="0"/>
            </a:br>
            <a:r>
              <a:rPr lang="en-US" sz="6000" i="1" dirty="0"/>
              <a:t>of Bitcoin Price</a:t>
            </a:r>
            <a:br>
              <a:rPr lang="en-US" sz="6000" i="1" dirty="0"/>
            </a:br>
            <a:r>
              <a:rPr lang="en-US" sz="6000" i="1" dirty="0"/>
              <a:t>, and Preprocessing Data for Price Prediction.</a:t>
            </a:r>
          </a:p>
        </p:txBody>
      </p:sp>
    </p:spTree>
    <p:extLst>
      <p:ext uri="{BB962C8B-B14F-4D97-AF65-F5344CB8AC3E}">
        <p14:creationId xmlns:p14="http://schemas.microsoft.com/office/powerpoint/2010/main" val="145461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2888-9030-1615-8246-39D143A581F0}"/>
              </a:ext>
            </a:extLst>
          </p:cNvPr>
          <p:cNvSpPr>
            <a:spLocks noGrp="1"/>
          </p:cNvSpPr>
          <p:nvPr>
            <p:ph type="title"/>
          </p:nvPr>
        </p:nvSpPr>
        <p:spPr>
          <a:xfrm>
            <a:off x="646111" y="-32474"/>
            <a:ext cx="9404723" cy="1400530"/>
          </a:xfrm>
        </p:spPr>
        <p:txBody>
          <a:bodyPr/>
          <a:lstStyle/>
          <a:p>
            <a: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t>Third:-</a:t>
            </a:r>
            <a:b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br>
            <a: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t>Univariant, Bivariant Analysis.</a:t>
            </a:r>
            <a:b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br>
            <a:r>
              <a:rPr lang="en-US" sz="2800" dirty="0">
                <a:solidFill>
                  <a:srgbClr val="B4DCFA"/>
                </a:solidFill>
                <a:latin typeface="Century Gothic" panose="020B0502020202020204"/>
              </a:rPr>
              <a:t>2</a:t>
            </a:r>
            <a: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t>- Features Affecting Target.</a:t>
            </a:r>
            <a:endParaRPr lang="en-US" dirty="0"/>
          </a:p>
        </p:txBody>
      </p:sp>
      <p:sp>
        <p:nvSpPr>
          <p:cNvPr id="3" name="Content Placeholder 2">
            <a:extLst>
              <a:ext uri="{FF2B5EF4-FFF2-40B4-BE49-F238E27FC236}">
                <a16:creationId xmlns:a16="http://schemas.microsoft.com/office/drawing/2014/main" id="{6D5583CC-02AF-A4DD-0020-B51CA01FC9A0}"/>
              </a:ext>
            </a:extLst>
          </p:cNvPr>
          <p:cNvSpPr>
            <a:spLocks noGrp="1"/>
          </p:cNvSpPr>
          <p:nvPr>
            <p:ph idx="1"/>
          </p:nvPr>
        </p:nvSpPr>
        <p:spPr>
          <a:xfrm>
            <a:off x="1103312" y="1241148"/>
            <a:ext cx="8946541" cy="4195481"/>
          </a:xfrm>
        </p:spPr>
        <p:txBody>
          <a:bodyPr/>
          <a:lstStyle/>
          <a:p>
            <a:r>
              <a:rPr lang="en-US" dirty="0"/>
              <a:t>Average PPI Per Month For Each Year.</a:t>
            </a:r>
          </a:p>
          <a:p>
            <a:endParaRPr lang="en-US" dirty="0"/>
          </a:p>
        </p:txBody>
      </p:sp>
      <p:sp>
        <p:nvSpPr>
          <p:cNvPr id="11" name="TextBox 10">
            <a:extLst>
              <a:ext uri="{FF2B5EF4-FFF2-40B4-BE49-F238E27FC236}">
                <a16:creationId xmlns:a16="http://schemas.microsoft.com/office/drawing/2014/main" id="{1950FA48-D6C8-F5D1-6DA6-B1D701F7B6D6}"/>
              </a:ext>
            </a:extLst>
          </p:cNvPr>
          <p:cNvSpPr txBox="1"/>
          <p:nvPr/>
        </p:nvSpPr>
        <p:spPr>
          <a:xfrm>
            <a:off x="266700" y="5943593"/>
            <a:ext cx="11658600" cy="738664"/>
          </a:xfrm>
          <a:prstGeom prst="rect">
            <a:avLst/>
          </a:prstGeom>
          <a:noFill/>
        </p:spPr>
        <p:txBody>
          <a:bodyPr wrap="square" rtlCol="0">
            <a:spAutoFit/>
          </a:bodyPr>
          <a:lstStyle/>
          <a:p>
            <a:r>
              <a:rPr lang="en-US" sz="1400" b="1" dirty="0"/>
              <a:t>PPI</a:t>
            </a:r>
            <a:r>
              <a:rPr lang="en-US" sz="1400" dirty="0"/>
              <a:t> (Producer Price Index) measures the average change in selling prices received by domestic producers for their output.</a:t>
            </a:r>
          </a:p>
          <a:p>
            <a:r>
              <a:rPr lang="en-US" sz="1400" dirty="0"/>
              <a:t>Rising PPI signals increased production costs, potentially leading to higher future consumer prices (CPI). Investors might seek Bitcoin as an inflation hedge, boosting its demand and price.</a:t>
            </a:r>
          </a:p>
        </p:txBody>
      </p:sp>
      <p:pic>
        <p:nvPicPr>
          <p:cNvPr id="6" name="Picture 5">
            <a:extLst>
              <a:ext uri="{FF2B5EF4-FFF2-40B4-BE49-F238E27FC236}">
                <a16:creationId xmlns:a16="http://schemas.microsoft.com/office/drawing/2014/main" id="{6992720B-DA0D-AEB6-BFE5-F4A174636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 y="1593784"/>
            <a:ext cx="11658600" cy="4286250"/>
          </a:xfrm>
          <a:prstGeom prst="rect">
            <a:avLst/>
          </a:prstGeom>
        </p:spPr>
      </p:pic>
    </p:spTree>
    <p:extLst>
      <p:ext uri="{BB962C8B-B14F-4D97-AF65-F5344CB8AC3E}">
        <p14:creationId xmlns:p14="http://schemas.microsoft.com/office/powerpoint/2010/main" val="2149702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2888-9030-1615-8246-39D143A581F0}"/>
              </a:ext>
            </a:extLst>
          </p:cNvPr>
          <p:cNvSpPr>
            <a:spLocks noGrp="1"/>
          </p:cNvSpPr>
          <p:nvPr>
            <p:ph type="title"/>
          </p:nvPr>
        </p:nvSpPr>
        <p:spPr>
          <a:xfrm>
            <a:off x="646111" y="-32474"/>
            <a:ext cx="9404723" cy="1400530"/>
          </a:xfrm>
        </p:spPr>
        <p:txBody>
          <a:bodyPr/>
          <a:lstStyle/>
          <a:p>
            <a: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t>Third:-</a:t>
            </a:r>
            <a:b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br>
            <a: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t>Univariant, Bivariant Analysis.</a:t>
            </a:r>
            <a:b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br>
            <a:r>
              <a:rPr lang="en-US" sz="2800" dirty="0">
                <a:solidFill>
                  <a:srgbClr val="B4DCFA"/>
                </a:solidFill>
                <a:latin typeface="Century Gothic" panose="020B0502020202020204"/>
              </a:rPr>
              <a:t>2</a:t>
            </a:r>
            <a: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t>- Features Affecting Target.</a:t>
            </a:r>
            <a:endParaRPr lang="en-US" dirty="0"/>
          </a:p>
        </p:txBody>
      </p:sp>
      <p:sp>
        <p:nvSpPr>
          <p:cNvPr id="3" name="Content Placeholder 2">
            <a:extLst>
              <a:ext uri="{FF2B5EF4-FFF2-40B4-BE49-F238E27FC236}">
                <a16:creationId xmlns:a16="http://schemas.microsoft.com/office/drawing/2014/main" id="{6D5583CC-02AF-A4DD-0020-B51CA01FC9A0}"/>
              </a:ext>
            </a:extLst>
          </p:cNvPr>
          <p:cNvSpPr>
            <a:spLocks noGrp="1"/>
          </p:cNvSpPr>
          <p:nvPr>
            <p:ph idx="1"/>
          </p:nvPr>
        </p:nvSpPr>
        <p:spPr>
          <a:xfrm>
            <a:off x="1103312" y="1241148"/>
            <a:ext cx="8946541" cy="4195481"/>
          </a:xfrm>
        </p:spPr>
        <p:txBody>
          <a:bodyPr/>
          <a:lstStyle/>
          <a:p>
            <a:r>
              <a:rPr lang="en-US" dirty="0"/>
              <a:t>Average GDP Per Month For Each Year.</a:t>
            </a:r>
          </a:p>
          <a:p>
            <a:endParaRPr lang="en-US" dirty="0"/>
          </a:p>
        </p:txBody>
      </p:sp>
      <p:sp>
        <p:nvSpPr>
          <p:cNvPr id="11" name="TextBox 10">
            <a:extLst>
              <a:ext uri="{FF2B5EF4-FFF2-40B4-BE49-F238E27FC236}">
                <a16:creationId xmlns:a16="http://schemas.microsoft.com/office/drawing/2014/main" id="{1950FA48-D6C8-F5D1-6DA6-B1D701F7B6D6}"/>
              </a:ext>
            </a:extLst>
          </p:cNvPr>
          <p:cNvSpPr txBox="1"/>
          <p:nvPr/>
        </p:nvSpPr>
        <p:spPr>
          <a:xfrm>
            <a:off x="266700" y="5887607"/>
            <a:ext cx="11658600" cy="954107"/>
          </a:xfrm>
          <a:prstGeom prst="rect">
            <a:avLst/>
          </a:prstGeom>
          <a:noFill/>
        </p:spPr>
        <p:txBody>
          <a:bodyPr wrap="square" rtlCol="0">
            <a:spAutoFit/>
          </a:bodyPr>
          <a:lstStyle/>
          <a:p>
            <a:r>
              <a:rPr lang="en-US" sz="1400" b="1" dirty="0"/>
              <a:t>GDP</a:t>
            </a:r>
            <a:r>
              <a:rPr lang="en-US" sz="1300" dirty="0"/>
              <a:t>(Gross Domestic Product)measures the total value of goods and services produced within a country's borders over a specific period.</a:t>
            </a:r>
          </a:p>
          <a:p>
            <a:r>
              <a:rPr lang="en-US" sz="1400" dirty="0"/>
              <a:t>Positive GDP increases Bitcoin investment; negative GDP decreases it.</a:t>
            </a:r>
          </a:p>
          <a:p>
            <a:r>
              <a:rPr lang="en-US" sz="1400" b="1" dirty="0"/>
              <a:t>Robust</a:t>
            </a:r>
            <a:r>
              <a:rPr lang="en-US" sz="1400" dirty="0"/>
              <a:t> GDP may raise interest rates, making Bitcoin less attractive; slow GDP growth may devalue fiat currencies, making Bitcoin more attractive as an inflation hedge.</a:t>
            </a:r>
          </a:p>
        </p:txBody>
      </p:sp>
      <p:pic>
        <p:nvPicPr>
          <p:cNvPr id="6" name="Picture 5">
            <a:extLst>
              <a:ext uri="{FF2B5EF4-FFF2-40B4-BE49-F238E27FC236}">
                <a16:creationId xmlns:a16="http://schemas.microsoft.com/office/drawing/2014/main" id="{46ECEC2E-4F08-DFCC-DCFC-F214082010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 y="1593786"/>
            <a:ext cx="11658600" cy="4286250"/>
          </a:xfrm>
          <a:prstGeom prst="rect">
            <a:avLst/>
          </a:prstGeom>
        </p:spPr>
      </p:pic>
    </p:spTree>
    <p:extLst>
      <p:ext uri="{BB962C8B-B14F-4D97-AF65-F5344CB8AC3E}">
        <p14:creationId xmlns:p14="http://schemas.microsoft.com/office/powerpoint/2010/main" val="2954919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2888-9030-1615-8246-39D143A581F0}"/>
              </a:ext>
            </a:extLst>
          </p:cNvPr>
          <p:cNvSpPr>
            <a:spLocks noGrp="1"/>
          </p:cNvSpPr>
          <p:nvPr>
            <p:ph type="title"/>
          </p:nvPr>
        </p:nvSpPr>
        <p:spPr>
          <a:xfrm>
            <a:off x="646111" y="-32474"/>
            <a:ext cx="9404723" cy="1400530"/>
          </a:xfrm>
        </p:spPr>
        <p:txBody>
          <a:bodyPr/>
          <a:lstStyle/>
          <a:p>
            <a: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t>Third:-</a:t>
            </a:r>
            <a:b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br>
            <a: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t>Univariant, Bivariant Analysis.</a:t>
            </a:r>
            <a:b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br>
            <a:r>
              <a:rPr lang="en-US" sz="2800" dirty="0">
                <a:solidFill>
                  <a:srgbClr val="B4DCFA"/>
                </a:solidFill>
                <a:latin typeface="Century Gothic" panose="020B0502020202020204"/>
              </a:rPr>
              <a:t>2</a:t>
            </a:r>
            <a: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t>- Features Affecting Target.</a:t>
            </a:r>
            <a:endParaRPr lang="en-US" dirty="0"/>
          </a:p>
        </p:txBody>
      </p:sp>
      <p:sp>
        <p:nvSpPr>
          <p:cNvPr id="3" name="Content Placeholder 2">
            <a:extLst>
              <a:ext uri="{FF2B5EF4-FFF2-40B4-BE49-F238E27FC236}">
                <a16:creationId xmlns:a16="http://schemas.microsoft.com/office/drawing/2014/main" id="{6D5583CC-02AF-A4DD-0020-B51CA01FC9A0}"/>
              </a:ext>
            </a:extLst>
          </p:cNvPr>
          <p:cNvSpPr>
            <a:spLocks noGrp="1"/>
          </p:cNvSpPr>
          <p:nvPr>
            <p:ph idx="1"/>
          </p:nvPr>
        </p:nvSpPr>
        <p:spPr>
          <a:xfrm>
            <a:off x="1103312" y="1241148"/>
            <a:ext cx="8946541" cy="4195481"/>
          </a:xfrm>
        </p:spPr>
        <p:txBody>
          <a:bodyPr/>
          <a:lstStyle/>
          <a:p>
            <a:r>
              <a:rPr lang="en-US" dirty="0"/>
              <a:t>Average Volume in USD Per Month For Each Year.</a:t>
            </a:r>
          </a:p>
          <a:p>
            <a:endParaRPr lang="en-US" dirty="0"/>
          </a:p>
        </p:txBody>
      </p:sp>
      <p:sp>
        <p:nvSpPr>
          <p:cNvPr id="11" name="TextBox 10">
            <a:extLst>
              <a:ext uri="{FF2B5EF4-FFF2-40B4-BE49-F238E27FC236}">
                <a16:creationId xmlns:a16="http://schemas.microsoft.com/office/drawing/2014/main" id="{1950FA48-D6C8-F5D1-6DA6-B1D701F7B6D6}"/>
              </a:ext>
            </a:extLst>
          </p:cNvPr>
          <p:cNvSpPr txBox="1"/>
          <p:nvPr/>
        </p:nvSpPr>
        <p:spPr>
          <a:xfrm>
            <a:off x="266700" y="5887607"/>
            <a:ext cx="11658600" cy="1169551"/>
          </a:xfrm>
          <a:prstGeom prst="rect">
            <a:avLst/>
          </a:prstGeom>
          <a:noFill/>
        </p:spPr>
        <p:txBody>
          <a:bodyPr wrap="square" rtlCol="0">
            <a:spAutoFit/>
          </a:bodyPr>
          <a:lstStyle/>
          <a:p>
            <a:r>
              <a:rPr lang="en-US" sz="1400" b="1" dirty="0"/>
              <a:t>Market trade volume in USD : </a:t>
            </a:r>
            <a:r>
              <a:rPr lang="en-US" sz="1400" dirty="0"/>
              <a:t>Higher volume signals more liquidity and demand, likely driving Bitcoin's price up.</a:t>
            </a:r>
          </a:p>
          <a:p>
            <a:r>
              <a:rPr lang="en-US" sz="1400" dirty="0"/>
              <a:t>High volume suggests increased investor interest and positive sentiment, often leading to price rises.</a:t>
            </a:r>
          </a:p>
          <a:p>
            <a:r>
              <a:rPr lang="en-US" sz="1400" dirty="0"/>
              <a:t>It helps establish accurate price levels, but extreme volumes can indicate market manipulation or speculative bubbles, affecting prices.</a:t>
            </a:r>
          </a:p>
          <a:p>
            <a:endParaRPr lang="en-US" sz="1400" dirty="0"/>
          </a:p>
        </p:txBody>
      </p:sp>
      <p:pic>
        <p:nvPicPr>
          <p:cNvPr id="5" name="Picture 4">
            <a:extLst>
              <a:ext uri="{FF2B5EF4-FFF2-40B4-BE49-F238E27FC236}">
                <a16:creationId xmlns:a16="http://schemas.microsoft.com/office/drawing/2014/main" id="{B548BB42-6899-D511-51A6-A9C5185DCE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 y="1593980"/>
            <a:ext cx="11658600" cy="4286250"/>
          </a:xfrm>
          <a:prstGeom prst="rect">
            <a:avLst/>
          </a:prstGeom>
        </p:spPr>
      </p:pic>
    </p:spTree>
    <p:extLst>
      <p:ext uri="{BB962C8B-B14F-4D97-AF65-F5344CB8AC3E}">
        <p14:creationId xmlns:p14="http://schemas.microsoft.com/office/powerpoint/2010/main" val="397332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2888-9030-1615-8246-39D143A581F0}"/>
              </a:ext>
            </a:extLst>
          </p:cNvPr>
          <p:cNvSpPr>
            <a:spLocks noGrp="1"/>
          </p:cNvSpPr>
          <p:nvPr>
            <p:ph type="title"/>
          </p:nvPr>
        </p:nvSpPr>
        <p:spPr>
          <a:xfrm>
            <a:off x="646111" y="-32474"/>
            <a:ext cx="9404723" cy="1400530"/>
          </a:xfrm>
        </p:spPr>
        <p:txBody>
          <a:bodyPr/>
          <a:lstStyle/>
          <a:p>
            <a: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t>Third:-</a:t>
            </a:r>
            <a:b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br>
            <a: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t>Univariant, Bivariant Analysis.</a:t>
            </a:r>
            <a:b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br>
            <a:r>
              <a:rPr lang="en-US" sz="2800" dirty="0">
                <a:solidFill>
                  <a:srgbClr val="B4DCFA"/>
                </a:solidFill>
                <a:latin typeface="Century Gothic" panose="020B0502020202020204"/>
              </a:rPr>
              <a:t>2</a:t>
            </a:r>
            <a: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t>- Features Affecting Target.</a:t>
            </a:r>
            <a:endParaRPr lang="en-US" dirty="0"/>
          </a:p>
        </p:txBody>
      </p:sp>
      <p:sp>
        <p:nvSpPr>
          <p:cNvPr id="3" name="Content Placeholder 2">
            <a:extLst>
              <a:ext uri="{FF2B5EF4-FFF2-40B4-BE49-F238E27FC236}">
                <a16:creationId xmlns:a16="http://schemas.microsoft.com/office/drawing/2014/main" id="{6D5583CC-02AF-A4DD-0020-B51CA01FC9A0}"/>
              </a:ext>
            </a:extLst>
          </p:cNvPr>
          <p:cNvSpPr>
            <a:spLocks noGrp="1"/>
          </p:cNvSpPr>
          <p:nvPr>
            <p:ph idx="1"/>
          </p:nvPr>
        </p:nvSpPr>
        <p:spPr>
          <a:xfrm>
            <a:off x="1103312" y="1241148"/>
            <a:ext cx="8946541" cy="4195481"/>
          </a:xfrm>
        </p:spPr>
        <p:txBody>
          <a:bodyPr/>
          <a:lstStyle/>
          <a:p>
            <a:r>
              <a:rPr lang="en-US" dirty="0"/>
              <a:t>Average Unemployment Rate Per Month For Each Year.</a:t>
            </a:r>
          </a:p>
          <a:p>
            <a:endParaRPr lang="en-US" dirty="0"/>
          </a:p>
        </p:txBody>
      </p:sp>
      <p:sp>
        <p:nvSpPr>
          <p:cNvPr id="11" name="TextBox 10">
            <a:extLst>
              <a:ext uri="{FF2B5EF4-FFF2-40B4-BE49-F238E27FC236}">
                <a16:creationId xmlns:a16="http://schemas.microsoft.com/office/drawing/2014/main" id="{1950FA48-D6C8-F5D1-6DA6-B1D701F7B6D6}"/>
              </a:ext>
            </a:extLst>
          </p:cNvPr>
          <p:cNvSpPr txBox="1"/>
          <p:nvPr/>
        </p:nvSpPr>
        <p:spPr>
          <a:xfrm>
            <a:off x="266700" y="5887607"/>
            <a:ext cx="11658600" cy="738664"/>
          </a:xfrm>
          <a:prstGeom prst="rect">
            <a:avLst/>
          </a:prstGeom>
          <a:noFill/>
        </p:spPr>
        <p:txBody>
          <a:bodyPr wrap="square" rtlCol="0">
            <a:spAutoFit/>
          </a:bodyPr>
          <a:lstStyle/>
          <a:p>
            <a:r>
              <a:rPr lang="en-US" sz="1400" b="1" dirty="0"/>
              <a:t>Unemployment Rate:</a:t>
            </a:r>
            <a:r>
              <a:rPr lang="en-US" sz="1400" dirty="0"/>
              <a:t> is a measure of the percentage of the labor force that is unemployed and actively seeking employment</a:t>
            </a:r>
          </a:p>
          <a:p>
            <a:r>
              <a:rPr lang="en-US" sz="1400" dirty="0"/>
              <a:t>High unemployment reduces investor confidence and disposable income, leading to lower Bitcoin and USD trade volume. It also increases risk aversion but may prompt monetary easing and stimulus, potentially boosting liquidity and Bitcoin trade volume.</a:t>
            </a:r>
          </a:p>
        </p:txBody>
      </p:sp>
      <p:pic>
        <p:nvPicPr>
          <p:cNvPr id="6" name="Picture 5">
            <a:extLst>
              <a:ext uri="{FF2B5EF4-FFF2-40B4-BE49-F238E27FC236}">
                <a16:creationId xmlns:a16="http://schemas.microsoft.com/office/drawing/2014/main" id="{179C2131-4E18-F51C-A408-03FFD490CE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 y="1593986"/>
            <a:ext cx="11658600" cy="4286250"/>
          </a:xfrm>
          <a:prstGeom prst="rect">
            <a:avLst/>
          </a:prstGeom>
        </p:spPr>
      </p:pic>
    </p:spTree>
    <p:extLst>
      <p:ext uri="{BB962C8B-B14F-4D97-AF65-F5344CB8AC3E}">
        <p14:creationId xmlns:p14="http://schemas.microsoft.com/office/powerpoint/2010/main" val="1001018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2888-9030-1615-8246-39D143A581F0}"/>
              </a:ext>
            </a:extLst>
          </p:cNvPr>
          <p:cNvSpPr>
            <a:spLocks noGrp="1"/>
          </p:cNvSpPr>
          <p:nvPr>
            <p:ph type="title"/>
          </p:nvPr>
        </p:nvSpPr>
        <p:spPr>
          <a:xfrm>
            <a:off x="646111" y="-32474"/>
            <a:ext cx="9404723" cy="1400530"/>
          </a:xfrm>
        </p:spPr>
        <p:txBody>
          <a:bodyPr/>
          <a:lstStyle/>
          <a:p>
            <a: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t>Third:-</a:t>
            </a:r>
            <a:b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br>
            <a: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t>Univariant, Bivariant Analysis.</a:t>
            </a:r>
            <a:b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br>
            <a:r>
              <a:rPr lang="en-US" sz="2800" dirty="0">
                <a:solidFill>
                  <a:srgbClr val="B4DCFA"/>
                </a:solidFill>
                <a:latin typeface="Century Gothic" panose="020B0502020202020204"/>
              </a:rPr>
              <a:t>2</a:t>
            </a:r>
            <a: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t>- Features Affecting Target.</a:t>
            </a:r>
            <a:endParaRPr lang="en-US" dirty="0"/>
          </a:p>
        </p:txBody>
      </p:sp>
      <p:sp>
        <p:nvSpPr>
          <p:cNvPr id="3" name="Content Placeholder 2">
            <a:extLst>
              <a:ext uri="{FF2B5EF4-FFF2-40B4-BE49-F238E27FC236}">
                <a16:creationId xmlns:a16="http://schemas.microsoft.com/office/drawing/2014/main" id="{6D5583CC-02AF-A4DD-0020-B51CA01FC9A0}"/>
              </a:ext>
            </a:extLst>
          </p:cNvPr>
          <p:cNvSpPr>
            <a:spLocks noGrp="1"/>
          </p:cNvSpPr>
          <p:nvPr>
            <p:ph idx="1"/>
          </p:nvPr>
        </p:nvSpPr>
        <p:spPr>
          <a:xfrm>
            <a:off x="1103312" y="1241148"/>
            <a:ext cx="8946541" cy="4195481"/>
          </a:xfrm>
        </p:spPr>
        <p:txBody>
          <a:bodyPr/>
          <a:lstStyle/>
          <a:p>
            <a:r>
              <a:rPr lang="en-US" dirty="0"/>
              <a:t>Average CCI Per Month For Each Year.</a:t>
            </a:r>
          </a:p>
          <a:p>
            <a:endParaRPr lang="en-US" dirty="0"/>
          </a:p>
        </p:txBody>
      </p:sp>
      <p:sp>
        <p:nvSpPr>
          <p:cNvPr id="11" name="TextBox 10">
            <a:extLst>
              <a:ext uri="{FF2B5EF4-FFF2-40B4-BE49-F238E27FC236}">
                <a16:creationId xmlns:a16="http://schemas.microsoft.com/office/drawing/2014/main" id="{1950FA48-D6C8-F5D1-6DA6-B1D701F7B6D6}"/>
              </a:ext>
            </a:extLst>
          </p:cNvPr>
          <p:cNvSpPr txBox="1"/>
          <p:nvPr/>
        </p:nvSpPr>
        <p:spPr>
          <a:xfrm>
            <a:off x="266700" y="5887607"/>
            <a:ext cx="11658600" cy="738664"/>
          </a:xfrm>
          <a:prstGeom prst="rect">
            <a:avLst/>
          </a:prstGeom>
          <a:noFill/>
        </p:spPr>
        <p:txBody>
          <a:bodyPr wrap="square" rtlCol="0">
            <a:spAutoFit/>
          </a:bodyPr>
          <a:lstStyle/>
          <a:p>
            <a:r>
              <a:rPr lang="en-US" sz="1400" b="1" dirty="0"/>
              <a:t>Consumer Confidence Index (CCI) : </a:t>
            </a:r>
            <a:r>
              <a:rPr lang="en-US" sz="1400" dirty="0"/>
              <a:t>is a measure of consumer sentiment toward the economy, reflecting how optimistic or pessimistic consumers are about their financial situation and the overall economic prospects.</a:t>
            </a:r>
          </a:p>
          <a:p>
            <a:r>
              <a:rPr lang="en-US" sz="1400" dirty="0"/>
              <a:t>A high CCI indicates economic confidence, boosting investor confidence and leading to higher trade volumes in USD.</a:t>
            </a:r>
          </a:p>
        </p:txBody>
      </p:sp>
      <p:pic>
        <p:nvPicPr>
          <p:cNvPr id="8" name="Picture 7">
            <a:extLst>
              <a:ext uri="{FF2B5EF4-FFF2-40B4-BE49-F238E27FC236}">
                <a16:creationId xmlns:a16="http://schemas.microsoft.com/office/drawing/2014/main" id="{26B6AC09-96A2-31EB-9B16-661E0AFEBC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 y="1590675"/>
            <a:ext cx="11658600" cy="4286250"/>
          </a:xfrm>
          <a:prstGeom prst="rect">
            <a:avLst/>
          </a:prstGeom>
        </p:spPr>
      </p:pic>
    </p:spTree>
    <p:extLst>
      <p:ext uri="{BB962C8B-B14F-4D97-AF65-F5344CB8AC3E}">
        <p14:creationId xmlns:p14="http://schemas.microsoft.com/office/powerpoint/2010/main" val="2703539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5583CC-02AF-A4DD-0020-B51CA01FC9A0}"/>
              </a:ext>
            </a:extLst>
          </p:cNvPr>
          <p:cNvSpPr>
            <a:spLocks noGrp="1"/>
          </p:cNvSpPr>
          <p:nvPr>
            <p:ph idx="1"/>
          </p:nvPr>
        </p:nvSpPr>
        <p:spPr>
          <a:xfrm>
            <a:off x="590550" y="1167093"/>
            <a:ext cx="11010900" cy="5528982"/>
          </a:xfrm>
        </p:spPr>
        <p:txBody>
          <a:bodyPr>
            <a:normAutofit lnSpcReduction="10000"/>
          </a:bodyPr>
          <a:lstStyle/>
          <a:p>
            <a:r>
              <a:rPr lang="en-US" sz="1600" dirty="0"/>
              <a:t>Bitcoin’s price is largely influenced by supply and demand dynamics. With a capped supply of 21 million coins, demand plays a crucial role in its valuation. As demand increases, with supply remaining limited, the price is likely to rise significantly.</a:t>
            </a:r>
          </a:p>
          <a:p>
            <a:r>
              <a:rPr lang="en-US" sz="1600" dirty="0"/>
              <a:t>Price Exhibits a Increasing Trend With Time due to a phenomena called halving Which refers to the event where the reward for mining new blocks is cut in half.</a:t>
            </a:r>
          </a:p>
          <a:p>
            <a:r>
              <a:rPr lang="en-US" sz="1600" dirty="0"/>
              <a:t>The CPI tracks inflation, and when it rises, central banks may hike interest rates to slow inflation. This can lead investors to consider decentralized assets like Bitcoin as inflation hedges.</a:t>
            </a:r>
          </a:p>
          <a:p>
            <a:r>
              <a:rPr lang="en-US" sz="1600" dirty="0"/>
              <a:t>PPI (Producer Price Index) Rising PPI signals increased production costs, potentially leading to higher future consumer prices (CPI). Investors might seek Bitcoin as an inflation hedge, boosting its demand and price.</a:t>
            </a:r>
          </a:p>
          <a:p>
            <a:r>
              <a:rPr lang="en-US" sz="1600" dirty="0"/>
              <a:t>GDP(Gross Domestic Product) Positive GDP increases Bitcoin investment; negative GDP decreases it, Robust GDP may raise interest rates, making Bitcoin less attractive; slow GDP growth may devalue fiat currencies, making Bitcoin more attractive as an inflation hedge.</a:t>
            </a:r>
          </a:p>
          <a:p>
            <a:r>
              <a:rPr lang="en-US" sz="1600" dirty="0"/>
              <a:t>High USD trade volume indicates more market liquidity and demand, which can raise Bitcoin’s price. It reflects investor interest and market sentiment, but very high volumes may suggest manipulation or bubbles, Like Late 2017.</a:t>
            </a:r>
          </a:p>
          <a:p>
            <a:r>
              <a:rPr lang="en-US" sz="1600" dirty="0"/>
              <a:t>Unemployment rate and Consumer confidence Index Indirectly Impacts the Price Of  bitcoin by affecting Trade Volume.</a:t>
            </a:r>
          </a:p>
          <a:p>
            <a:r>
              <a:rPr lang="en-US" sz="1600" dirty="0"/>
              <a:t>All OF the Above Factors Aren’t Deterministic as there are Other Non Numerical Factors That affects The Price Like Political events, monetary policies, and natural disasters also play a role, adding to the complexity and unpredictability of cryptocurrency markets.</a:t>
            </a:r>
          </a:p>
        </p:txBody>
      </p:sp>
      <p:sp>
        <p:nvSpPr>
          <p:cNvPr id="6" name="Title 1">
            <a:extLst>
              <a:ext uri="{FF2B5EF4-FFF2-40B4-BE49-F238E27FC236}">
                <a16:creationId xmlns:a16="http://schemas.microsoft.com/office/drawing/2014/main" id="{5D95D3D1-2671-2486-E879-1AA6E537051D}"/>
              </a:ext>
            </a:extLst>
          </p:cNvPr>
          <p:cNvSpPr>
            <a:spLocks noGrp="1"/>
          </p:cNvSpPr>
          <p:nvPr>
            <p:ph type="title"/>
          </p:nvPr>
        </p:nvSpPr>
        <p:spPr>
          <a:xfrm>
            <a:off x="646111" y="-32474"/>
            <a:ext cx="9404723" cy="1400530"/>
          </a:xfrm>
        </p:spPr>
        <p:txBody>
          <a:bodyPr/>
          <a:lstStyle/>
          <a:p>
            <a: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t>Fourth:-</a:t>
            </a:r>
            <a:b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br>
            <a: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t>Conclusion.</a:t>
            </a:r>
            <a:endParaRPr lang="en-US" dirty="0"/>
          </a:p>
        </p:txBody>
      </p:sp>
    </p:spTree>
    <p:extLst>
      <p:ext uri="{BB962C8B-B14F-4D97-AF65-F5344CB8AC3E}">
        <p14:creationId xmlns:p14="http://schemas.microsoft.com/office/powerpoint/2010/main" val="2178412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C8D93-5AF1-91C6-505D-C17FD096632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BBAEE14-779F-2F67-882C-08F8A4B0ECF4}"/>
              </a:ext>
            </a:extLst>
          </p:cNvPr>
          <p:cNvSpPr>
            <a:spLocks noGrp="1"/>
          </p:cNvSpPr>
          <p:nvPr>
            <p:ph idx="1"/>
          </p:nvPr>
        </p:nvSpPr>
        <p:spPr/>
        <p:txBody>
          <a:bodyPr/>
          <a:lstStyle/>
          <a:p>
            <a:r>
              <a:rPr lang="en-US"/>
              <a:t>Introduction.</a:t>
            </a:r>
          </a:p>
          <a:p>
            <a:r>
              <a:rPr lang="en-US" dirty="0"/>
              <a:t>Intro To Data.</a:t>
            </a:r>
          </a:p>
          <a:p>
            <a:r>
              <a:rPr lang="en-US" dirty="0"/>
              <a:t>Data Cleansing and EDA</a:t>
            </a:r>
          </a:p>
          <a:p>
            <a:r>
              <a:rPr lang="en-US" dirty="0"/>
              <a:t>Univariant, Bivariant and Multivariant Analysis.</a:t>
            </a:r>
          </a:p>
          <a:p>
            <a:r>
              <a:rPr lang="en-US" dirty="0"/>
              <a:t>Conclusion.</a:t>
            </a:r>
          </a:p>
          <a:p>
            <a:r>
              <a:rPr lang="en-US" dirty="0"/>
              <a:t>Preprocessing data, And Dealing With Outliers.</a:t>
            </a:r>
          </a:p>
        </p:txBody>
      </p:sp>
    </p:spTree>
    <p:extLst>
      <p:ext uri="{BB962C8B-B14F-4D97-AF65-F5344CB8AC3E}">
        <p14:creationId xmlns:p14="http://schemas.microsoft.com/office/powerpoint/2010/main" val="201599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70C22-209D-6B02-8006-1540ED0D8F5E}"/>
              </a:ext>
            </a:extLst>
          </p:cNvPr>
          <p:cNvSpPr>
            <a:spLocks noGrp="1"/>
          </p:cNvSpPr>
          <p:nvPr>
            <p:ph type="title"/>
          </p:nvPr>
        </p:nvSpPr>
        <p:spPr/>
        <p:txBody>
          <a:bodyPr/>
          <a:lstStyle/>
          <a:p>
            <a:r>
              <a:rPr lang="en-US" dirty="0"/>
              <a:t>Introduction:-</a:t>
            </a:r>
          </a:p>
        </p:txBody>
      </p:sp>
      <p:graphicFrame>
        <p:nvGraphicFramePr>
          <p:cNvPr id="5" name="Diagram 4">
            <a:extLst>
              <a:ext uri="{FF2B5EF4-FFF2-40B4-BE49-F238E27FC236}">
                <a16:creationId xmlns:a16="http://schemas.microsoft.com/office/drawing/2014/main" id="{55218EE9-D5DF-8E99-F404-4A900C88E128}"/>
              </a:ext>
            </a:extLst>
          </p:cNvPr>
          <p:cNvGraphicFramePr/>
          <p:nvPr>
            <p:extLst>
              <p:ext uri="{D42A27DB-BD31-4B8C-83A1-F6EECF244321}">
                <p14:modId xmlns:p14="http://schemas.microsoft.com/office/powerpoint/2010/main" val="1718857191"/>
              </p:ext>
            </p:extLst>
          </p:nvPr>
        </p:nvGraphicFramePr>
        <p:xfrm>
          <a:off x="1342268" y="1853248"/>
          <a:ext cx="8012408" cy="4416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410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FC471366-EB0A-4D4C-8072-6B3E037DE6C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483E7F40-EE42-449E-8AE2-88A98D4E2140}"/>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graphicEl>
                                              <a:dgm id="{2CB61A1A-6288-4A5E-A061-C51076155ADF}"/>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graphicEl>
                                              <a:dgm id="{CAAC5EAA-16C2-43CC-977E-844B53B66497}"/>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C2FA1F17-7A86-4BDC-A443-E888A83BB254}"/>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532FC752-4A88-4017-B292-991D83E8D2A2}"/>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0698223F-2777-4BC2-BFEE-477BA554652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57AE-20A5-5E63-5A4D-74503DE29A7B}"/>
              </a:ext>
            </a:extLst>
          </p:cNvPr>
          <p:cNvSpPr>
            <a:spLocks noGrp="1"/>
          </p:cNvSpPr>
          <p:nvPr>
            <p:ph type="title"/>
          </p:nvPr>
        </p:nvSpPr>
        <p:spPr/>
        <p:txBody>
          <a:bodyPr/>
          <a:lstStyle/>
          <a:p>
            <a:r>
              <a:rPr lang="en-US" dirty="0"/>
              <a:t>First:-</a:t>
            </a:r>
            <a:br>
              <a:rPr lang="en-US" dirty="0"/>
            </a:br>
            <a:r>
              <a:rPr lang="en-US" dirty="0"/>
              <a:t>Introduction to Data. </a:t>
            </a:r>
          </a:p>
        </p:txBody>
      </p:sp>
      <p:sp>
        <p:nvSpPr>
          <p:cNvPr id="3" name="Content Placeholder 2">
            <a:extLst>
              <a:ext uri="{FF2B5EF4-FFF2-40B4-BE49-F238E27FC236}">
                <a16:creationId xmlns:a16="http://schemas.microsoft.com/office/drawing/2014/main" id="{2A17FACD-8678-6AD3-6271-F1E28F367DA8}"/>
              </a:ext>
            </a:extLst>
          </p:cNvPr>
          <p:cNvSpPr>
            <a:spLocks noGrp="1"/>
          </p:cNvSpPr>
          <p:nvPr>
            <p:ph idx="1"/>
          </p:nvPr>
        </p:nvSpPr>
        <p:spPr/>
        <p:txBody>
          <a:bodyPr>
            <a:normAutofit fontScale="85000" lnSpcReduction="10000"/>
          </a:bodyPr>
          <a:lstStyle/>
          <a:p>
            <a:r>
              <a:rPr lang="en-US" dirty="0"/>
              <a:t>Bitcoin Price data collected and record daily for the period between 2016 and 2020.</a:t>
            </a:r>
          </a:p>
          <a:p>
            <a:r>
              <a:rPr lang="en-US" dirty="0"/>
              <a:t>Used Date to Obtain Financial and Economical Indicators from Federal Reserve Bank of St. Louis. in the US</a:t>
            </a:r>
          </a:p>
          <a:p>
            <a:r>
              <a:rPr lang="en-US" dirty="0"/>
              <a:t>Gross Domestic Product (GDP):The total monetary value of all finished goods and services produced within a country's borders in a specific time period.</a:t>
            </a:r>
          </a:p>
          <a:p>
            <a:r>
              <a:rPr lang="en-US" dirty="0"/>
              <a:t>Unemployment Rate: The percentage of the total labor force that is unemployed but actively seeking employment.</a:t>
            </a:r>
          </a:p>
          <a:p>
            <a:r>
              <a:rPr lang="en-US" dirty="0"/>
              <a:t>Consumer Price Index (CPI): A measure that examines the weighted average of prices of a basket of consumer goods and services.</a:t>
            </a:r>
          </a:p>
          <a:p>
            <a:r>
              <a:rPr lang="en-US" dirty="0"/>
              <a:t>Producer Price Index (PPI): Measures the average change over time in the selling prices received by domestic producers for their output.</a:t>
            </a:r>
          </a:p>
          <a:p>
            <a:r>
              <a:rPr lang="en-US" dirty="0"/>
              <a:t>Consumer Confidence Index (CCI):Measures the optimism or pessimism of consumers regarding their financial situation and the economy.</a:t>
            </a:r>
          </a:p>
        </p:txBody>
      </p:sp>
    </p:spTree>
    <p:extLst>
      <p:ext uri="{BB962C8B-B14F-4D97-AF65-F5344CB8AC3E}">
        <p14:creationId xmlns:p14="http://schemas.microsoft.com/office/powerpoint/2010/main" val="1412836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F9A04-4BB4-A043-F38C-6CC69C692F8B}"/>
              </a:ext>
            </a:extLst>
          </p:cNvPr>
          <p:cNvSpPr>
            <a:spLocks noGrp="1"/>
          </p:cNvSpPr>
          <p:nvPr>
            <p:ph type="title"/>
          </p:nvPr>
        </p:nvSpPr>
        <p:spPr/>
        <p:txBody>
          <a:bodyPr/>
          <a:lstStyle/>
          <a:p>
            <a:r>
              <a:rPr lang="en-US" dirty="0"/>
              <a:t>Second:-</a:t>
            </a:r>
            <a:br>
              <a:rPr lang="en-US" dirty="0"/>
            </a:br>
            <a:r>
              <a:rPr lang="en-US" dirty="0"/>
              <a:t>Data Cleansing and EDA.</a:t>
            </a:r>
          </a:p>
        </p:txBody>
      </p:sp>
      <p:sp>
        <p:nvSpPr>
          <p:cNvPr id="3" name="Content Placeholder 2">
            <a:extLst>
              <a:ext uri="{FF2B5EF4-FFF2-40B4-BE49-F238E27FC236}">
                <a16:creationId xmlns:a16="http://schemas.microsoft.com/office/drawing/2014/main" id="{0A7AE57D-D9C4-7615-628A-B18BF06E945A}"/>
              </a:ext>
            </a:extLst>
          </p:cNvPr>
          <p:cNvSpPr>
            <a:spLocks noGrp="1"/>
          </p:cNvSpPr>
          <p:nvPr>
            <p:ph idx="1"/>
          </p:nvPr>
        </p:nvSpPr>
        <p:spPr/>
        <p:txBody>
          <a:bodyPr/>
          <a:lstStyle/>
          <a:p>
            <a:r>
              <a:rPr lang="en-US" dirty="0"/>
              <a:t>Started Exploring Data Found that Trade Date is In the Wrong Data Type corrected That and Made It Date Time format That allowed me To extract Date/Time Features.</a:t>
            </a:r>
          </a:p>
          <a:p>
            <a:r>
              <a:rPr lang="en-US" dirty="0"/>
              <a:t>Checked for Null values and Duplicates, found And dropped Duplicates, and Replaced NULL Values Using KNN Imputer Using The Nearest 5 Values, after Sorting Values By Date.</a:t>
            </a:r>
          </a:p>
          <a:p>
            <a:r>
              <a:rPr lang="en-US" dirty="0"/>
              <a:t>Then Dropped Insignificant Columns That isn’t Relevant to the target [BTC_price_change_1_day, crypto_type, minable, site_url, github_url].</a:t>
            </a:r>
          </a:p>
          <a:p>
            <a:r>
              <a:rPr lang="en-US" dirty="0"/>
              <a:t>Used Date To Get economical indicators [ GDP, CCI, CPI, PPI, Unemployment Rate ]</a:t>
            </a:r>
          </a:p>
        </p:txBody>
      </p:sp>
    </p:spTree>
    <p:extLst>
      <p:ext uri="{BB962C8B-B14F-4D97-AF65-F5344CB8AC3E}">
        <p14:creationId xmlns:p14="http://schemas.microsoft.com/office/powerpoint/2010/main" val="3234526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2888-9030-1615-8246-39D143A581F0}"/>
              </a:ext>
            </a:extLst>
          </p:cNvPr>
          <p:cNvSpPr>
            <a:spLocks noGrp="1"/>
          </p:cNvSpPr>
          <p:nvPr>
            <p:ph type="title"/>
          </p:nvPr>
        </p:nvSpPr>
        <p:spPr>
          <a:xfrm>
            <a:off x="646111" y="-32474"/>
            <a:ext cx="9404723" cy="1400530"/>
          </a:xfrm>
        </p:spPr>
        <p:txBody>
          <a:bodyPr/>
          <a:lstStyle/>
          <a:p>
            <a: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t>Third:-</a:t>
            </a:r>
            <a:b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br>
            <a: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t>Univariant, Bivariant Analysis.</a:t>
            </a:r>
            <a:b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br>
            <a: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t>1- Target</a:t>
            </a:r>
            <a:endParaRPr lang="en-US" dirty="0"/>
          </a:p>
        </p:txBody>
      </p:sp>
      <p:sp>
        <p:nvSpPr>
          <p:cNvPr id="3" name="Content Placeholder 2">
            <a:extLst>
              <a:ext uri="{FF2B5EF4-FFF2-40B4-BE49-F238E27FC236}">
                <a16:creationId xmlns:a16="http://schemas.microsoft.com/office/drawing/2014/main" id="{6D5583CC-02AF-A4DD-0020-B51CA01FC9A0}"/>
              </a:ext>
            </a:extLst>
          </p:cNvPr>
          <p:cNvSpPr>
            <a:spLocks noGrp="1"/>
          </p:cNvSpPr>
          <p:nvPr>
            <p:ph idx="1"/>
          </p:nvPr>
        </p:nvSpPr>
        <p:spPr>
          <a:xfrm>
            <a:off x="1103312" y="1241148"/>
            <a:ext cx="8946541" cy="4195481"/>
          </a:xfrm>
        </p:spPr>
        <p:txBody>
          <a:bodyPr/>
          <a:lstStyle/>
          <a:p>
            <a:r>
              <a:rPr lang="en-US" dirty="0"/>
              <a:t>Average Price Per month.</a:t>
            </a:r>
          </a:p>
          <a:p>
            <a:endParaRPr lang="en-US" dirty="0"/>
          </a:p>
        </p:txBody>
      </p:sp>
      <p:pic>
        <p:nvPicPr>
          <p:cNvPr id="6" name="Picture 5">
            <a:extLst>
              <a:ext uri="{FF2B5EF4-FFF2-40B4-BE49-F238E27FC236}">
                <a16:creationId xmlns:a16="http://schemas.microsoft.com/office/drawing/2014/main" id="{4D14C47D-F1B0-8AE6-A5F2-477B1EFB0F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 y="1603110"/>
            <a:ext cx="11658600" cy="4286250"/>
          </a:xfrm>
          <a:prstGeom prst="rect">
            <a:avLst/>
          </a:prstGeom>
        </p:spPr>
      </p:pic>
      <p:cxnSp>
        <p:nvCxnSpPr>
          <p:cNvPr id="8" name="Straight Arrow Connector 7">
            <a:extLst>
              <a:ext uri="{FF2B5EF4-FFF2-40B4-BE49-F238E27FC236}">
                <a16:creationId xmlns:a16="http://schemas.microsoft.com/office/drawing/2014/main" id="{D56D2C4C-0B7B-4E05-7AB6-3A4B2B406654}"/>
              </a:ext>
            </a:extLst>
          </p:cNvPr>
          <p:cNvCxnSpPr/>
          <p:nvPr/>
        </p:nvCxnSpPr>
        <p:spPr>
          <a:xfrm flipH="1">
            <a:off x="7511143" y="1922107"/>
            <a:ext cx="298579" cy="4012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69EBD954-78B9-DE95-7CEE-7A8096A1EB62}"/>
              </a:ext>
            </a:extLst>
          </p:cNvPr>
          <p:cNvCxnSpPr/>
          <p:nvPr/>
        </p:nvCxnSpPr>
        <p:spPr>
          <a:xfrm flipH="1">
            <a:off x="10780777" y="1866120"/>
            <a:ext cx="298579" cy="4012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6221CA9B-DF40-87D0-AA43-B7531D4BEA70}"/>
              </a:ext>
            </a:extLst>
          </p:cNvPr>
          <p:cNvCxnSpPr/>
          <p:nvPr/>
        </p:nvCxnSpPr>
        <p:spPr>
          <a:xfrm flipH="1">
            <a:off x="3203510" y="2909687"/>
            <a:ext cx="298579" cy="4012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TextBox 10">
            <a:extLst>
              <a:ext uri="{FF2B5EF4-FFF2-40B4-BE49-F238E27FC236}">
                <a16:creationId xmlns:a16="http://schemas.microsoft.com/office/drawing/2014/main" id="{1950FA48-D6C8-F5D1-6DA6-B1D701F7B6D6}"/>
              </a:ext>
            </a:extLst>
          </p:cNvPr>
          <p:cNvSpPr txBox="1"/>
          <p:nvPr/>
        </p:nvSpPr>
        <p:spPr>
          <a:xfrm>
            <a:off x="266700" y="5943593"/>
            <a:ext cx="11658600" cy="307777"/>
          </a:xfrm>
          <a:prstGeom prst="rect">
            <a:avLst/>
          </a:prstGeom>
          <a:noFill/>
        </p:spPr>
        <p:txBody>
          <a:bodyPr wrap="square" rtlCol="0">
            <a:spAutoFit/>
          </a:bodyPr>
          <a:lstStyle/>
          <a:p>
            <a:r>
              <a:rPr lang="en-US" sz="1400" dirty="0"/>
              <a:t>Found that The Highest Average Price was in December and August and The lowest Was In March.</a:t>
            </a:r>
          </a:p>
        </p:txBody>
      </p:sp>
    </p:spTree>
    <p:extLst>
      <p:ext uri="{BB962C8B-B14F-4D97-AF65-F5344CB8AC3E}">
        <p14:creationId xmlns:p14="http://schemas.microsoft.com/office/powerpoint/2010/main" val="81094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2888-9030-1615-8246-39D143A581F0}"/>
              </a:ext>
            </a:extLst>
          </p:cNvPr>
          <p:cNvSpPr>
            <a:spLocks noGrp="1"/>
          </p:cNvSpPr>
          <p:nvPr>
            <p:ph type="title"/>
          </p:nvPr>
        </p:nvSpPr>
        <p:spPr>
          <a:xfrm>
            <a:off x="646111" y="-32474"/>
            <a:ext cx="9404723" cy="1400530"/>
          </a:xfrm>
        </p:spPr>
        <p:txBody>
          <a:bodyPr/>
          <a:lstStyle/>
          <a:p>
            <a: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t>Third:-</a:t>
            </a:r>
            <a:b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br>
            <a: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t>Univariant, Bivariant Analysis.</a:t>
            </a:r>
            <a:b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br>
            <a: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t>1- Target</a:t>
            </a:r>
            <a:endParaRPr lang="en-US" sz="2800" dirty="0"/>
          </a:p>
        </p:txBody>
      </p:sp>
      <p:sp>
        <p:nvSpPr>
          <p:cNvPr id="3" name="Content Placeholder 2">
            <a:extLst>
              <a:ext uri="{FF2B5EF4-FFF2-40B4-BE49-F238E27FC236}">
                <a16:creationId xmlns:a16="http://schemas.microsoft.com/office/drawing/2014/main" id="{6D5583CC-02AF-A4DD-0020-B51CA01FC9A0}"/>
              </a:ext>
            </a:extLst>
          </p:cNvPr>
          <p:cNvSpPr>
            <a:spLocks noGrp="1"/>
          </p:cNvSpPr>
          <p:nvPr>
            <p:ph idx="1"/>
          </p:nvPr>
        </p:nvSpPr>
        <p:spPr>
          <a:xfrm>
            <a:off x="1103312" y="1241148"/>
            <a:ext cx="8946541" cy="4195481"/>
          </a:xfrm>
        </p:spPr>
        <p:txBody>
          <a:bodyPr/>
          <a:lstStyle/>
          <a:p>
            <a:r>
              <a:rPr lang="en-US" dirty="0"/>
              <a:t>Average Price Per month For Each Year.</a:t>
            </a:r>
          </a:p>
          <a:p>
            <a:endParaRPr lang="en-US" dirty="0"/>
          </a:p>
        </p:txBody>
      </p:sp>
      <p:cxnSp>
        <p:nvCxnSpPr>
          <p:cNvPr id="8" name="Straight Arrow Connector 7">
            <a:extLst>
              <a:ext uri="{FF2B5EF4-FFF2-40B4-BE49-F238E27FC236}">
                <a16:creationId xmlns:a16="http://schemas.microsoft.com/office/drawing/2014/main" id="{D56D2C4C-0B7B-4E05-7AB6-3A4B2B406654}"/>
              </a:ext>
            </a:extLst>
          </p:cNvPr>
          <p:cNvCxnSpPr/>
          <p:nvPr/>
        </p:nvCxnSpPr>
        <p:spPr>
          <a:xfrm flipH="1">
            <a:off x="7511143" y="1922107"/>
            <a:ext cx="298579" cy="4012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69EBD954-78B9-DE95-7CEE-7A8096A1EB62}"/>
              </a:ext>
            </a:extLst>
          </p:cNvPr>
          <p:cNvCxnSpPr/>
          <p:nvPr/>
        </p:nvCxnSpPr>
        <p:spPr>
          <a:xfrm flipH="1">
            <a:off x="10780777" y="1866120"/>
            <a:ext cx="298579" cy="4012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6221CA9B-DF40-87D0-AA43-B7531D4BEA70}"/>
              </a:ext>
            </a:extLst>
          </p:cNvPr>
          <p:cNvCxnSpPr/>
          <p:nvPr/>
        </p:nvCxnSpPr>
        <p:spPr>
          <a:xfrm flipH="1">
            <a:off x="3203510" y="2909687"/>
            <a:ext cx="298579" cy="4012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TextBox 10">
            <a:extLst>
              <a:ext uri="{FF2B5EF4-FFF2-40B4-BE49-F238E27FC236}">
                <a16:creationId xmlns:a16="http://schemas.microsoft.com/office/drawing/2014/main" id="{1950FA48-D6C8-F5D1-6DA6-B1D701F7B6D6}"/>
              </a:ext>
            </a:extLst>
          </p:cNvPr>
          <p:cNvSpPr txBox="1"/>
          <p:nvPr/>
        </p:nvSpPr>
        <p:spPr>
          <a:xfrm>
            <a:off x="266700" y="5943593"/>
            <a:ext cx="11658600" cy="738664"/>
          </a:xfrm>
          <a:prstGeom prst="rect">
            <a:avLst/>
          </a:prstGeom>
          <a:noFill/>
        </p:spPr>
        <p:txBody>
          <a:bodyPr wrap="square" rtlCol="0">
            <a:spAutoFit/>
          </a:bodyPr>
          <a:lstStyle/>
          <a:p>
            <a:r>
              <a:rPr lang="en-US" sz="1400" dirty="0"/>
              <a:t>And Upon Checking The Same Average But For Each Year you can notice the Positive Price Trend Except for the Year 2018 as we notice A correction in the price Following the Peak in late 2017 as the market Became Saturated with New Investors and old investors pushed for a major selling trend to liquify their Profit causing the Price to decline.</a:t>
            </a:r>
          </a:p>
        </p:txBody>
      </p:sp>
      <p:pic>
        <p:nvPicPr>
          <p:cNvPr id="5" name="Picture 4">
            <a:extLst>
              <a:ext uri="{FF2B5EF4-FFF2-40B4-BE49-F238E27FC236}">
                <a16:creationId xmlns:a16="http://schemas.microsoft.com/office/drawing/2014/main" id="{71681122-9AD9-B9F8-55A1-D985D9D3C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 y="1620019"/>
            <a:ext cx="11658600" cy="4286250"/>
          </a:xfrm>
          <a:prstGeom prst="rect">
            <a:avLst/>
          </a:prstGeom>
        </p:spPr>
      </p:pic>
    </p:spTree>
    <p:extLst>
      <p:ext uri="{BB962C8B-B14F-4D97-AF65-F5344CB8AC3E}">
        <p14:creationId xmlns:p14="http://schemas.microsoft.com/office/powerpoint/2010/main" val="2551425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2888-9030-1615-8246-39D143A581F0}"/>
              </a:ext>
            </a:extLst>
          </p:cNvPr>
          <p:cNvSpPr>
            <a:spLocks noGrp="1"/>
          </p:cNvSpPr>
          <p:nvPr>
            <p:ph type="title"/>
          </p:nvPr>
        </p:nvSpPr>
        <p:spPr>
          <a:xfrm>
            <a:off x="646111" y="-32474"/>
            <a:ext cx="9404723" cy="1400530"/>
          </a:xfrm>
        </p:spPr>
        <p:txBody>
          <a:bodyPr/>
          <a:lstStyle/>
          <a:p>
            <a: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t>Third:-</a:t>
            </a:r>
            <a:b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br>
            <a: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t>Univariant, Bivariant Analysis.</a:t>
            </a:r>
            <a:b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br>
            <a: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t>1- Target</a:t>
            </a:r>
            <a:endParaRPr lang="en-US" dirty="0"/>
          </a:p>
        </p:txBody>
      </p:sp>
      <p:sp>
        <p:nvSpPr>
          <p:cNvPr id="3" name="Content Placeholder 2">
            <a:extLst>
              <a:ext uri="{FF2B5EF4-FFF2-40B4-BE49-F238E27FC236}">
                <a16:creationId xmlns:a16="http://schemas.microsoft.com/office/drawing/2014/main" id="{6D5583CC-02AF-A4DD-0020-B51CA01FC9A0}"/>
              </a:ext>
            </a:extLst>
          </p:cNvPr>
          <p:cNvSpPr>
            <a:spLocks noGrp="1"/>
          </p:cNvSpPr>
          <p:nvPr>
            <p:ph idx="1"/>
          </p:nvPr>
        </p:nvSpPr>
        <p:spPr>
          <a:xfrm>
            <a:off x="1103312" y="1241148"/>
            <a:ext cx="8946541" cy="4195481"/>
          </a:xfrm>
        </p:spPr>
        <p:txBody>
          <a:bodyPr/>
          <a:lstStyle/>
          <a:p>
            <a:r>
              <a:rPr lang="en-US" dirty="0"/>
              <a:t>Average Price Per month For Each Year.</a:t>
            </a:r>
          </a:p>
          <a:p>
            <a:endParaRPr lang="en-US" dirty="0"/>
          </a:p>
        </p:txBody>
      </p:sp>
      <p:cxnSp>
        <p:nvCxnSpPr>
          <p:cNvPr id="8" name="Straight Arrow Connector 7">
            <a:extLst>
              <a:ext uri="{FF2B5EF4-FFF2-40B4-BE49-F238E27FC236}">
                <a16:creationId xmlns:a16="http://schemas.microsoft.com/office/drawing/2014/main" id="{D56D2C4C-0B7B-4E05-7AB6-3A4B2B406654}"/>
              </a:ext>
            </a:extLst>
          </p:cNvPr>
          <p:cNvCxnSpPr/>
          <p:nvPr/>
        </p:nvCxnSpPr>
        <p:spPr>
          <a:xfrm flipH="1">
            <a:off x="7511143" y="1922107"/>
            <a:ext cx="298579" cy="4012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69EBD954-78B9-DE95-7CEE-7A8096A1EB62}"/>
              </a:ext>
            </a:extLst>
          </p:cNvPr>
          <p:cNvCxnSpPr/>
          <p:nvPr/>
        </p:nvCxnSpPr>
        <p:spPr>
          <a:xfrm flipH="1">
            <a:off x="10780777" y="1866120"/>
            <a:ext cx="298579" cy="4012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6221CA9B-DF40-87D0-AA43-B7531D4BEA70}"/>
              </a:ext>
            </a:extLst>
          </p:cNvPr>
          <p:cNvCxnSpPr/>
          <p:nvPr/>
        </p:nvCxnSpPr>
        <p:spPr>
          <a:xfrm flipH="1">
            <a:off x="3203510" y="2909687"/>
            <a:ext cx="298579" cy="4012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TextBox 10">
            <a:extLst>
              <a:ext uri="{FF2B5EF4-FFF2-40B4-BE49-F238E27FC236}">
                <a16:creationId xmlns:a16="http://schemas.microsoft.com/office/drawing/2014/main" id="{1950FA48-D6C8-F5D1-6DA6-B1D701F7B6D6}"/>
              </a:ext>
            </a:extLst>
          </p:cNvPr>
          <p:cNvSpPr txBox="1"/>
          <p:nvPr/>
        </p:nvSpPr>
        <p:spPr>
          <a:xfrm>
            <a:off x="266700" y="5943593"/>
            <a:ext cx="11658600" cy="738664"/>
          </a:xfrm>
          <a:prstGeom prst="rect">
            <a:avLst/>
          </a:prstGeom>
          <a:noFill/>
        </p:spPr>
        <p:txBody>
          <a:bodyPr wrap="square" rtlCol="0">
            <a:spAutoFit/>
          </a:bodyPr>
          <a:lstStyle/>
          <a:p>
            <a:r>
              <a:rPr lang="en-US" sz="1400" dirty="0"/>
              <a:t>And Upon Checking The Same Average But For Each Year you can notice the Positive Price Trend Except for the Year 2018 as we notice A correction in the price Following the Peak in late 2017 as the market Became Saturated with New Investors and old investors pushed for a major selling trend to liquify their Profit causing the Price to decline.</a:t>
            </a:r>
          </a:p>
        </p:txBody>
      </p:sp>
      <p:pic>
        <p:nvPicPr>
          <p:cNvPr id="5" name="Picture 4">
            <a:extLst>
              <a:ext uri="{FF2B5EF4-FFF2-40B4-BE49-F238E27FC236}">
                <a16:creationId xmlns:a16="http://schemas.microsoft.com/office/drawing/2014/main" id="{71681122-9AD9-B9F8-55A1-D985D9D3C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 y="1601357"/>
            <a:ext cx="11658600" cy="4286250"/>
          </a:xfrm>
          <a:prstGeom prst="rect">
            <a:avLst/>
          </a:prstGeom>
        </p:spPr>
      </p:pic>
      <p:pic>
        <p:nvPicPr>
          <p:cNvPr id="12" name="Picture 11">
            <a:extLst>
              <a:ext uri="{FF2B5EF4-FFF2-40B4-BE49-F238E27FC236}">
                <a16:creationId xmlns:a16="http://schemas.microsoft.com/office/drawing/2014/main" id="{4186BA81-0322-A4FB-2428-653FBB7EEB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025" y="1601357"/>
            <a:ext cx="11658600" cy="4286250"/>
          </a:xfrm>
          <a:prstGeom prst="rect">
            <a:avLst/>
          </a:prstGeom>
        </p:spPr>
      </p:pic>
    </p:spTree>
    <p:extLst>
      <p:ext uri="{BB962C8B-B14F-4D97-AF65-F5344CB8AC3E}">
        <p14:creationId xmlns:p14="http://schemas.microsoft.com/office/powerpoint/2010/main" val="150983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2888-9030-1615-8246-39D143A581F0}"/>
              </a:ext>
            </a:extLst>
          </p:cNvPr>
          <p:cNvSpPr>
            <a:spLocks noGrp="1"/>
          </p:cNvSpPr>
          <p:nvPr>
            <p:ph type="title"/>
          </p:nvPr>
        </p:nvSpPr>
        <p:spPr>
          <a:xfrm>
            <a:off x="646111" y="-32474"/>
            <a:ext cx="9404723" cy="1400530"/>
          </a:xfrm>
        </p:spPr>
        <p:txBody>
          <a:bodyPr/>
          <a:lstStyle/>
          <a:p>
            <a: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t>Third:-</a:t>
            </a:r>
            <a:b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br>
            <a: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t>Univariant, Bivariant Analysis.</a:t>
            </a:r>
            <a:b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br>
            <a:r>
              <a:rPr lang="en-US" sz="2800" dirty="0">
                <a:solidFill>
                  <a:srgbClr val="B4DCFA"/>
                </a:solidFill>
                <a:latin typeface="Century Gothic" panose="020B0502020202020204"/>
              </a:rPr>
              <a:t>2</a:t>
            </a:r>
            <a:r>
              <a:rPr kumimoji="0" lang="en-US" sz="2800" b="0" i="0" u="none" strike="noStrike" kern="1200" cap="none" spc="0" normalizeH="0" baseline="0" noProof="0" dirty="0">
                <a:ln>
                  <a:noFill/>
                </a:ln>
                <a:solidFill>
                  <a:srgbClr val="B4DCFA"/>
                </a:solidFill>
                <a:effectLst/>
                <a:uLnTx/>
                <a:uFillTx/>
                <a:latin typeface="Century Gothic" panose="020B0502020202020204"/>
                <a:ea typeface="+mj-ea"/>
                <a:cs typeface="+mj-cs"/>
              </a:rPr>
              <a:t>- Features Affecting Target.</a:t>
            </a:r>
            <a:endParaRPr lang="en-US" dirty="0"/>
          </a:p>
        </p:txBody>
      </p:sp>
      <p:sp>
        <p:nvSpPr>
          <p:cNvPr id="3" name="Content Placeholder 2">
            <a:extLst>
              <a:ext uri="{FF2B5EF4-FFF2-40B4-BE49-F238E27FC236}">
                <a16:creationId xmlns:a16="http://schemas.microsoft.com/office/drawing/2014/main" id="{6D5583CC-02AF-A4DD-0020-B51CA01FC9A0}"/>
              </a:ext>
            </a:extLst>
          </p:cNvPr>
          <p:cNvSpPr>
            <a:spLocks noGrp="1"/>
          </p:cNvSpPr>
          <p:nvPr>
            <p:ph idx="1"/>
          </p:nvPr>
        </p:nvSpPr>
        <p:spPr>
          <a:xfrm>
            <a:off x="1103312" y="1241148"/>
            <a:ext cx="8946541" cy="4195481"/>
          </a:xfrm>
        </p:spPr>
        <p:txBody>
          <a:bodyPr/>
          <a:lstStyle/>
          <a:p>
            <a:r>
              <a:rPr lang="en-US" dirty="0"/>
              <a:t>Average CPI Per Month For Each Year.</a:t>
            </a:r>
          </a:p>
          <a:p>
            <a:endParaRPr lang="en-US" dirty="0"/>
          </a:p>
        </p:txBody>
      </p:sp>
      <p:sp>
        <p:nvSpPr>
          <p:cNvPr id="11" name="TextBox 10">
            <a:extLst>
              <a:ext uri="{FF2B5EF4-FFF2-40B4-BE49-F238E27FC236}">
                <a16:creationId xmlns:a16="http://schemas.microsoft.com/office/drawing/2014/main" id="{1950FA48-D6C8-F5D1-6DA6-B1D701F7B6D6}"/>
              </a:ext>
            </a:extLst>
          </p:cNvPr>
          <p:cNvSpPr txBox="1"/>
          <p:nvPr/>
        </p:nvSpPr>
        <p:spPr>
          <a:xfrm>
            <a:off x="266700" y="5943593"/>
            <a:ext cx="11658600" cy="738664"/>
          </a:xfrm>
          <a:prstGeom prst="rect">
            <a:avLst/>
          </a:prstGeom>
          <a:noFill/>
        </p:spPr>
        <p:txBody>
          <a:bodyPr wrap="square" rtlCol="0">
            <a:spAutoFit/>
          </a:bodyPr>
          <a:lstStyle/>
          <a:p>
            <a:r>
              <a:rPr lang="en-US" sz="1400" b="1" dirty="0"/>
              <a:t>CPI</a:t>
            </a:r>
            <a:r>
              <a:rPr lang="en-US" sz="1400" dirty="0"/>
              <a:t> measures the average change over time in the prices paid by consumers for a basket of goods and services.</a:t>
            </a:r>
          </a:p>
          <a:p>
            <a:r>
              <a:rPr lang="en-US" sz="1400" dirty="0"/>
              <a:t>As it’s the key indicator of inflation, Higher CPI values indicate rising inflation, Causing the Central bank to increase the interest rates to fight the inflation and tightening of monetary policy, Causing Investors to seek Decentralized Assets Like Bitcoin.</a:t>
            </a:r>
          </a:p>
        </p:txBody>
      </p:sp>
      <p:pic>
        <p:nvPicPr>
          <p:cNvPr id="5" name="Picture 4">
            <a:extLst>
              <a:ext uri="{FF2B5EF4-FFF2-40B4-BE49-F238E27FC236}">
                <a16:creationId xmlns:a16="http://schemas.microsoft.com/office/drawing/2014/main" id="{8115EB22-FF9B-C26F-C4E9-F5FDF6CBA6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 y="1593789"/>
            <a:ext cx="11658600" cy="4286250"/>
          </a:xfrm>
          <a:prstGeom prst="rect">
            <a:avLst/>
          </a:prstGeom>
        </p:spPr>
      </p:pic>
    </p:spTree>
    <p:extLst>
      <p:ext uri="{BB962C8B-B14F-4D97-AF65-F5344CB8AC3E}">
        <p14:creationId xmlns:p14="http://schemas.microsoft.com/office/powerpoint/2010/main" val="15606316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2617</TotalTime>
  <Words>1356</Words>
  <Application>Microsoft Office PowerPoint</Application>
  <PresentationFormat>Widescreen</PresentationFormat>
  <Paragraphs>82</Paragraphs>
  <Slides>15</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Century Gothic</vt:lpstr>
      <vt:lpstr>Wingdings 3</vt:lpstr>
      <vt:lpstr>Ion</vt:lpstr>
      <vt:lpstr>Statistical Analysis  of Bitcoin Price , and Preprocessing Data for Price Prediction.</vt:lpstr>
      <vt:lpstr>Agenda:-</vt:lpstr>
      <vt:lpstr>Introduction:-</vt:lpstr>
      <vt:lpstr>First:- Introduction to Data. </vt:lpstr>
      <vt:lpstr>Second:- Data Cleansing and EDA.</vt:lpstr>
      <vt:lpstr>Third:- Univariant, Bivariant Analysis. 1- Target</vt:lpstr>
      <vt:lpstr>Third:- Univariant, Bivariant Analysis. 1- Target</vt:lpstr>
      <vt:lpstr>Third:- Univariant, Bivariant Analysis. 1- Target</vt:lpstr>
      <vt:lpstr>Third:- Univariant, Bivariant Analysis. 2- Features Affecting Target.</vt:lpstr>
      <vt:lpstr>Third:- Univariant, Bivariant Analysis. 2- Features Affecting Target.</vt:lpstr>
      <vt:lpstr>Third:- Univariant, Bivariant Analysis. 2- Features Affecting Target.</vt:lpstr>
      <vt:lpstr>Third:- Univariant, Bivariant Analysis. 2- Features Affecting Target.</vt:lpstr>
      <vt:lpstr>Third:- Univariant, Bivariant Analysis. 2- Features Affecting Target.</vt:lpstr>
      <vt:lpstr>Third:- Univariant, Bivariant Analysis. 2- Features Affecting Target.</vt:lpstr>
      <vt:lpstr>Fourth:-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of Food Delivery Data followed by insights</dc:title>
  <dc:creator>mohmed abdallah</dc:creator>
  <cp:lastModifiedBy>mohmed abdallah</cp:lastModifiedBy>
  <cp:revision>9</cp:revision>
  <dcterms:created xsi:type="dcterms:W3CDTF">2024-05-09T02:22:21Z</dcterms:created>
  <dcterms:modified xsi:type="dcterms:W3CDTF">2024-06-08T20:49:04Z</dcterms:modified>
</cp:coreProperties>
</file>