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84EE51-FC70-4401-BDEA-886D453FB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8D49F-F0E8-4C85-96F4-E99AE8BB7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DF242-E6DB-4C0C-8369-524CF4BF2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AACA9-D754-4EBA-BF08-FAB235EB8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98035-437D-49B9-B05F-FC5DB0BC8C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906B-7126-4062-BE45-A80E9903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4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DD3F4-321A-4E71-BF11-8371F598B0D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33D6E-DF64-42CD-AA79-2594851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F130-BE7C-4B10-8BDC-64AC68C0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A22FD-6836-4FFC-B591-2968F56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43D0-966D-4771-B27C-B83260F9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17A-5C44-4C1C-88EA-F699D1F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C787-B7C0-4C46-B90E-B77014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CDE-A1EB-4A27-AADC-4ED84F6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C5747-FF06-4647-A4FE-6394F945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B829-C388-462E-92AD-621C7036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6F23-BA9D-41AB-9377-4608BA73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E19-108D-443C-8DEC-0EC38F84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8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580A4-8D26-4147-84B2-C2D2B91D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D8DE0-D48C-458F-88F3-3626033C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B3F3-D999-44E1-B6BF-FF6EFF84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7BA8-977F-4FDE-89FF-22F08923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50BF4-0FD9-48AF-B89B-6861AC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72DA-B8AD-4C88-AA8A-DEA7266E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1634-1BD1-4CE6-8EEB-03CD9364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876C-7804-4159-A317-4C3F7CC1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6EA3-0E31-45BE-9294-E570C10F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4554-D3D5-454E-BE8D-104998E2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1FCA-F610-4D3F-9222-E3E174AF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38AA-8F70-403C-81F7-B05A5BB1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359-A72E-491A-B399-77875631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C209-4ABF-403A-9FAD-A369073A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84D1-4DE1-4C96-A2A6-0AB4424B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28C2-C6A8-4DAF-8B29-77ADB39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53F0-0932-47D1-ADD4-47BDD46D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6F75-E7F1-47CF-BF4E-87CC54DA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8464-1181-487A-B52F-E45961A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9EC6-AC4D-4F07-ABAA-97A3AA1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CC32-A781-420D-80FD-664D18F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E16B-A3A3-4A12-8233-FC189C63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7590-D35B-46A8-A348-5A4383B9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1453-48F9-459A-ACDC-6D62D88B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6A386-7E2D-4923-A79A-20E2DEF45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0D72-F913-4291-B76E-63A378336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35992-B230-407A-8A9B-6B86C50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CF32C-73D8-4033-BFC9-10DFAA30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A8BF3-00E2-480A-B6E5-9D19DB07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A232-FA29-4E24-9052-AC061D15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717C1-3EA8-4723-B0EC-0E9AEEE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45238-3E84-445F-B2BC-80EE7B8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C4C95-CEF6-43CD-ABC2-0B1B9659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0B3A-9137-403A-86F5-C8524D53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D05C3-8C55-4C9F-B9D8-C474003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869B0-9109-4137-896A-E18E30A8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64A1-D358-423D-AD5A-B733BD8B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4CC-6130-49DA-BADD-A39C4E70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4306-0C11-4A60-A2CB-0544B6EB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C5E5-2FE8-4D30-B2A3-1DBC60AC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6D71-2D7A-492A-B7D9-2EBFC4F5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EE8E-F067-467F-9DE2-D1CB0058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648-E74E-4233-BD9E-D48B5AC9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2AC00-7C0B-47B6-8DC2-E10AF075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016D3-5EC7-4DE3-9BFD-E9E7AE4F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703B9-A18D-4E3D-AE9B-7D6F1B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CBB43-848A-4F05-BC28-CEEE75A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B018-00CF-4160-95A7-5EEBCEB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0EBC0-774E-4BC5-9307-66B36E51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6327-FFC3-4F1E-9E38-D8392ED8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4055-0494-437F-A269-08EADA4AD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5FE3-7FEF-4DEF-A28A-F25EAF6B596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9FF9-52D4-4C96-A07D-E1968DC67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D76-26C3-4F34-99FF-C0FF56855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35C3-83EF-4995-ACD1-298EF67A2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1</a:t>
            </a:fld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3EA94-D611-4B27-B89F-BF6E09A2570B}"/>
              </a:ext>
            </a:extLst>
          </p:cNvPr>
          <p:cNvSpPr txBox="1"/>
          <p:nvPr/>
        </p:nvSpPr>
        <p:spPr>
          <a:xfrm>
            <a:off x="3289300" y="838200"/>
            <a:ext cx="561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Кафедра инженерной кибернетики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A2D382-0B26-4B27-9460-9FAF83BF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925" y="570428"/>
            <a:ext cx="18573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DC8BD-5DEB-4B12-A6A4-4DCE06DA5231}"/>
              </a:ext>
            </a:extLst>
          </p:cNvPr>
          <p:cNvSpPr txBox="1"/>
          <p:nvPr/>
        </p:nvSpPr>
        <p:spPr>
          <a:xfrm>
            <a:off x="1452902" y="2287323"/>
            <a:ext cx="9286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Система динамического выявления и мониторинга причин </a:t>
            </a:r>
          </a:p>
          <a:p>
            <a:pPr algn="ctr"/>
            <a:r>
              <a:rPr lang="ru-RU" sz="2800" dirty="0"/>
              <a:t>клиентских обращений по банковским продуктам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90B65-CB87-4425-8323-F87CC62B4191}"/>
              </a:ext>
            </a:extLst>
          </p:cNvPr>
          <p:cNvSpPr txBox="1"/>
          <p:nvPr/>
        </p:nvSpPr>
        <p:spPr>
          <a:xfrm>
            <a:off x="8500969" y="4075873"/>
            <a:ext cx="2625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Фадеев Александр</a:t>
            </a:r>
          </a:p>
          <a:p>
            <a:r>
              <a:rPr lang="ru-RU" sz="2000" dirty="0"/>
              <a:t>БПМ-16-2</a:t>
            </a:r>
          </a:p>
          <a:p>
            <a:r>
              <a:rPr lang="ru-RU" sz="2000" dirty="0"/>
              <a:t>Руководитель:</a:t>
            </a:r>
          </a:p>
          <a:p>
            <a:r>
              <a:rPr lang="ru-RU" sz="2000" dirty="0"/>
              <a:t>ст. преп. Сенченко Р.В.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2A19-33D9-46D1-98DC-D8D3DD1A6CBB}"/>
              </a:ext>
            </a:extLst>
          </p:cNvPr>
          <p:cNvSpPr txBox="1"/>
          <p:nvPr/>
        </p:nvSpPr>
        <p:spPr>
          <a:xfrm>
            <a:off x="3072576" y="3013501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Спасибо за внимание!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04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2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4690806" y="558800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Актуальность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B09A8-876E-4A2D-8853-05F9B1D0DFCD}"/>
              </a:ext>
            </a:extLst>
          </p:cNvPr>
          <p:cNvSpPr txBox="1"/>
          <p:nvPr/>
        </p:nvSpPr>
        <p:spPr>
          <a:xfrm>
            <a:off x="1016002" y="3100169"/>
            <a:ext cx="321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Сбербанк поступает </a:t>
            </a:r>
          </a:p>
          <a:p>
            <a:r>
              <a:rPr lang="ru-RU" sz="2400" dirty="0"/>
              <a:t>8-10 тысяч обращений </a:t>
            </a:r>
          </a:p>
          <a:p>
            <a:r>
              <a:rPr lang="ru-RU" sz="2400" dirty="0"/>
              <a:t>по продуктамв день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2AFFF-6D06-43EC-89D7-ABFD890C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47" y="1868759"/>
            <a:ext cx="1071563" cy="1071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CD8A0-7514-4047-8F44-5D5B1053F2B4}"/>
              </a:ext>
            </a:extLst>
          </p:cNvPr>
          <p:cNvSpPr txBox="1"/>
          <p:nvPr/>
        </p:nvSpPr>
        <p:spPr>
          <a:xfrm>
            <a:off x="8490178" y="3100169"/>
            <a:ext cx="289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Обращения </a:t>
            </a:r>
          </a:p>
          <a:p>
            <a:r>
              <a:rPr lang="ru-RU" sz="2400" dirty="0"/>
              <a:t>обрабатываются вручную или полуавтоматически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E5F33-1085-4FA7-8D22-B3607191A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109" y="1868759"/>
            <a:ext cx="1069948" cy="1069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F37B3-B408-4AB0-8E82-EFCB1AB2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25" y="1870373"/>
            <a:ext cx="1069949" cy="1069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1DD39A-2E53-4FA8-AD11-023420054776}"/>
              </a:ext>
            </a:extLst>
          </p:cNvPr>
          <p:cNvSpPr txBox="1"/>
          <p:nvPr/>
        </p:nvSpPr>
        <p:spPr>
          <a:xfrm>
            <a:off x="4753090" y="3100169"/>
            <a:ext cx="3211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Зачачтую клиенты </a:t>
            </a:r>
          </a:p>
          <a:p>
            <a:r>
              <a:rPr lang="ru-RU" sz="2400" dirty="0"/>
              <a:t>остаются недовольны </a:t>
            </a:r>
          </a:p>
          <a:p>
            <a:r>
              <a:rPr lang="ru-RU" sz="2400" dirty="0"/>
              <a:t>длительностью </a:t>
            </a:r>
          </a:p>
          <a:p>
            <a:r>
              <a:rPr lang="ru-RU" sz="2400" dirty="0"/>
              <a:t>или качеством </a:t>
            </a:r>
          </a:p>
          <a:p>
            <a:r>
              <a:rPr lang="ru-RU" sz="2400" dirty="0"/>
              <a:t>обработки обращения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4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3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207068" y="558800"/>
            <a:ext cx="577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Содержательная постановка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81B96-199A-4619-9876-D264E65A1639}"/>
              </a:ext>
            </a:extLst>
          </p:cNvPr>
          <p:cNvSpPr txBox="1"/>
          <p:nvPr/>
        </p:nvSpPr>
        <p:spPr>
          <a:xfrm>
            <a:off x="1143000" y="1803400"/>
            <a:ext cx="91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Цель: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6C24C-FF47-481F-A6F2-0C22D4507831}"/>
              </a:ext>
            </a:extLst>
          </p:cNvPr>
          <p:cNvSpPr txBox="1"/>
          <p:nvPr/>
        </p:nvSpPr>
        <p:spPr>
          <a:xfrm>
            <a:off x="2616200" y="1859340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алгоритмического и математического обеспечения, а также программного модуля для выявления и мониторинга обращений клиентов в режиме онлайн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93220-B850-4FC3-8679-BA0A04D09FC4}"/>
              </a:ext>
            </a:extLst>
          </p:cNvPr>
          <p:cNvSpPr txBox="1"/>
          <p:nvPr/>
        </p:nvSpPr>
        <p:spPr>
          <a:xfrm>
            <a:off x="864526" y="342900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Задачи: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A3592-BE02-4767-AFDE-3AA065AC7986}"/>
              </a:ext>
            </a:extLst>
          </p:cNvPr>
          <p:cNvSpPr txBox="1"/>
          <p:nvPr/>
        </p:nvSpPr>
        <p:spPr>
          <a:xfrm>
            <a:off x="2616200" y="3429000"/>
            <a:ext cx="8711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Анализ современных методов обработки естественного языка</a:t>
            </a:r>
          </a:p>
          <a:p>
            <a:pPr marL="342900" indent="-342900">
              <a:buAutoNum type="arabicParenR"/>
            </a:pPr>
            <a:r>
              <a:rPr lang="ru-RU" sz="2400" dirty="0"/>
              <a:t>Разработка математического и алгоритмического обеспечения </a:t>
            </a:r>
          </a:p>
          <a:p>
            <a:pPr marL="342900" indent="-342900">
              <a:buAutoNum type="arabicParenR"/>
            </a:pPr>
            <a:r>
              <a:rPr lang="ru-RU" sz="2400" dirty="0"/>
              <a:t>Разработка архитектуры программного модуля</a:t>
            </a:r>
          </a:p>
          <a:p>
            <a:pPr marL="342900" indent="-342900">
              <a:buAutoNum type="arabicParenR"/>
            </a:pPr>
            <a:r>
              <a:rPr lang="ru-RU" sz="2400" dirty="0"/>
              <a:t>Создание прототипа системы</a:t>
            </a:r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224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4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206651" y="558800"/>
            <a:ext cx="577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Математическая постановка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/>
              <p:nvPr/>
            </p:nvSpPr>
            <p:spPr>
              <a:xfrm>
                <a:off x="4656327" y="2290633"/>
                <a:ext cx="2036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27" y="2290633"/>
                <a:ext cx="203613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/>
              <p:nvPr/>
            </p:nvSpPr>
            <p:spPr>
              <a:xfrm>
                <a:off x="3562809" y="3516664"/>
                <a:ext cx="5097036" cy="413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∈{1, 2, …, 33}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809" y="3516664"/>
                <a:ext cx="5097036" cy="413639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/>
              <p:nvPr/>
            </p:nvSpPr>
            <p:spPr>
              <a:xfrm>
                <a:off x="4324342" y="5281135"/>
                <a:ext cx="2854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42" y="5281135"/>
                <a:ext cx="2854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368ECEA-DDEF-415D-83A9-36314E6F3F01}"/>
              </a:ext>
            </a:extLst>
          </p:cNvPr>
          <p:cNvSpPr txBox="1"/>
          <p:nvPr/>
        </p:nvSpPr>
        <p:spPr>
          <a:xfrm>
            <a:off x="1272627" y="1800999"/>
            <a:ext cx="386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русскоязычный алфавит: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/>
              <p:nvPr/>
            </p:nvSpPr>
            <p:spPr>
              <a:xfrm>
                <a:off x="1272627" y="2937267"/>
                <a:ext cx="8701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Под словом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будем понимать упорядоченный набор (вектор) букв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2937267"/>
                <a:ext cx="8701934" cy="369332"/>
              </a:xfrm>
              <a:prstGeom prst="rect">
                <a:avLst/>
              </a:prstGeom>
              <a:blipFill>
                <a:blip r:embed="rId5"/>
                <a:stretch>
                  <a:fillRect l="-631" t="-10000" r="-3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/>
              <p:nvPr/>
            </p:nvSpPr>
            <p:spPr>
              <a:xfrm>
                <a:off x="1183483" y="4328720"/>
                <a:ext cx="91358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ru-RU" dirty="0"/>
                  <a:t>Множество русскоязычных слов обозначим за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При этом всякое упорядоченное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подмножество слов будем называть текстом на русском языке, состоящем из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слов</m:t>
                      </m:r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83" y="4328720"/>
                <a:ext cx="9135834" cy="923330"/>
              </a:xfrm>
              <a:prstGeom prst="rect">
                <a:avLst/>
              </a:prstGeom>
              <a:blipFill>
                <a:blip r:embed="rId6"/>
                <a:stretch>
                  <a:fillRect l="-53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1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5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206651" y="558800"/>
            <a:ext cx="577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Математическая постановка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/>
              <p:nvPr/>
            </p:nvSpPr>
            <p:spPr>
              <a:xfrm>
                <a:off x="4733332" y="2373359"/>
                <a:ext cx="1275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DAA8E-DBE9-46D5-8F9E-7145EE82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32" y="2373359"/>
                <a:ext cx="127554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/>
              <p:nvPr/>
            </p:nvSpPr>
            <p:spPr>
              <a:xfrm>
                <a:off x="1502993" y="3995323"/>
                <a:ext cx="7736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3BD0-9833-474B-BF1A-23FF414F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93" y="3995323"/>
                <a:ext cx="77362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/>
              <p:nvPr/>
            </p:nvSpPr>
            <p:spPr>
              <a:xfrm>
                <a:off x="4268750" y="5453432"/>
                <a:ext cx="2204706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FB222-F618-43A3-9BAC-8CBCB0E11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750" y="5453432"/>
                <a:ext cx="2204706" cy="388568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8ECEA-DDEF-415D-83A9-36314E6F3F01}"/>
                  </a:ext>
                </a:extLst>
              </p:cNvPr>
              <p:cNvSpPr txBox="1"/>
              <p:nvPr/>
            </p:nvSpPr>
            <p:spPr>
              <a:xfrm>
                <a:off x="1272627" y="1629759"/>
                <a:ext cx="7259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Обозначим время поступления обращения клиента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Запрос клиента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кортеж из текста обращения и времени поступления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8ECEA-DDEF-415D-83A9-36314E6F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1629759"/>
                <a:ext cx="7259616" cy="646331"/>
              </a:xfrm>
              <a:prstGeom prst="rect">
                <a:avLst/>
              </a:prstGeom>
              <a:blipFill>
                <a:blip r:embed="rId5"/>
                <a:stretch>
                  <a:fillRect l="-756" t="-4717" r="-7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/>
              <p:nvPr/>
            </p:nvSpPr>
            <p:spPr>
              <a:xfrm>
                <a:off x="1272627" y="2937267"/>
                <a:ext cx="94277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Обозначим множество причин как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последовательность слов (эквивалентно тексту).</a:t>
                </a:r>
              </a:p>
              <a:p>
                <a:r>
                  <a:rPr lang="ru-RU" dirty="0"/>
                  <a:t>Множество обращений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упорядоченное по неубыванию времени поступления </a:t>
                </a:r>
              </a:p>
              <a:p>
                <a:r>
                  <a:rPr lang="ru-RU" dirty="0"/>
                  <a:t>последовательность обращений клиентов: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82C2B-D931-42DC-8270-C5E19125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2937267"/>
                <a:ext cx="9427774" cy="923330"/>
              </a:xfrm>
              <a:prstGeom prst="rect">
                <a:avLst/>
              </a:prstGeom>
              <a:blipFill>
                <a:blip r:embed="rId6"/>
                <a:stretch>
                  <a:fillRect l="-58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/>
              <p:nvPr/>
            </p:nvSpPr>
            <p:spPr>
              <a:xfrm>
                <a:off x="1272627" y="4581911"/>
                <a:ext cx="96696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ru-RU" dirty="0"/>
                  <a:t>На вход системы подается множество обращений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/>
                <a:r>
                  <a:rPr lang="ru-RU" dirty="0"/>
                  <a:t>Необходимо разработать оператор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который по заданному запросу построит вектор причин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0796-6301-4647-AFE8-5E2DECAD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27" y="4581911"/>
                <a:ext cx="9669635" cy="646331"/>
              </a:xfrm>
              <a:prstGeom prst="rect">
                <a:avLst/>
              </a:prstGeom>
              <a:blipFill>
                <a:blip r:embed="rId7"/>
                <a:stretch>
                  <a:fillRect l="-5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5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6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2344235" y="661968"/>
            <a:ext cx="750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Формат входных и выходных данных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19AC6-A727-4175-BEE6-913D33EF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219"/>
            <a:ext cx="5210175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9CD53-D95A-4BC7-A360-9D2A1ABBF7BE}"/>
              </a:ext>
            </a:extLst>
          </p:cNvPr>
          <p:cNvSpPr txBox="1"/>
          <p:nvPr/>
        </p:nvSpPr>
        <p:spPr>
          <a:xfrm>
            <a:off x="2008834" y="1824554"/>
            <a:ext cx="119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вход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60AA2-56AA-4FFD-9754-98A375444448}"/>
              </a:ext>
            </a:extLst>
          </p:cNvPr>
          <p:cNvSpPr txBox="1"/>
          <p:nvPr/>
        </p:nvSpPr>
        <p:spPr>
          <a:xfrm>
            <a:off x="8004327" y="1824554"/>
            <a:ext cx="155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выходе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DB310-BF4A-41E5-A7B2-C1F99B6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31" y="3103237"/>
            <a:ext cx="4066161" cy="19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7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705121" y="370225"/>
            <a:ext cx="478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Функциональная схема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A249E1-8339-44CD-A336-3AFD10D0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27" y="1016556"/>
            <a:ext cx="8271629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8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3705121" y="370225"/>
            <a:ext cx="478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Функциональная схема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7A54A-6302-42D3-A4BD-043A08FB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016556"/>
            <a:ext cx="87249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0A10-CE3E-4C25-A88A-BF19784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412" y="5842000"/>
            <a:ext cx="2891888" cy="851339"/>
          </a:xfrm>
        </p:spPr>
        <p:txBody>
          <a:bodyPr/>
          <a:lstStyle/>
          <a:p>
            <a:fld id="{E9DC35C3-83EF-4995-ACD1-298EF67A2E86}" type="slidenum">
              <a:rPr lang="en-US" sz="3200" smtClean="0"/>
              <a:t>9</a:t>
            </a:fld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FC816-A5EA-4608-91C8-5109F5F7B679}"/>
              </a:ext>
            </a:extLst>
          </p:cNvPr>
          <p:cNvSpPr txBox="1"/>
          <p:nvPr/>
        </p:nvSpPr>
        <p:spPr>
          <a:xfrm>
            <a:off x="4806224" y="398360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Заключение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B962D-AA7F-445B-8334-7B20D81F5AA8}"/>
              </a:ext>
            </a:extLst>
          </p:cNvPr>
          <p:cNvSpPr txBox="1"/>
          <p:nvPr/>
        </p:nvSpPr>
        <p:spPr>
          <a:xfrm>
            <a:off x="1448972" y="2151727"/>
            <a:ext cx="1022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3200" dirty="0"/>
              <a:t>Проведен аналитический обзор литературы</a:t>
            </a:r>
          </a:p>
          <a:p>
            <a:pPr marL="514350" indent="-514350">
              <a:buAutoNum type="arabicParenR"/>
            </a:pPr>
            <a:r>
              <a:rPr lang="ru-RU" sz="3200" dirty="0"/>
              <a:t>Выполнена содержательная и математическая постановка задачи</a:t>
            </a:r>
          </a:p>
          <a:p>
            <a:pPr marL="514350" indent="-514350">
              <a:buFontTx/>
              <a:buAutoNum type="arabicParenR"/>
            </a:pPr>
            <a:r>
              <a:rPr lang="ru-RU" sz="3200" dirty="0"/>
              <a:t>Разработан алгоритм решения задачи</a:t>
            </a:r>
            <a:endParaRPr lang="en-US" sz="3200" dirty="0"/>
          </a:p>
          <a:p>
            <a:pPr marL="514350" indent="-514350">
              <a:buAutoNum type="arabicParenR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356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david_monroe@mail.ru</dc:creator>
  <cp:lastModifiedBy>david_monroe@mail.ru</cp:lastModifiedBy>
  <cp:revision>14</cp:revision>
  <dcterms:created xsi:type="dcterms:W3CDTF">2020-03-03T06:52:23Z</dcterms:created>
  <dcterms:modified xsi:type="dcterms:W3CDTF">2020-03-03T08:38:53Z</dcterms:modified>
</cp:coreProperties>
</file>